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46" r:id="rId3"/>
    <p:sldId id="258" r:id="rId4"/>
    <p:sldId id="259" r:id="rId5"/>
    <p:sldId id="260" r:id="rId6"/>
    <p:sldId id="314" r:id="rId7"/>
    <p:sldId id="315" r:id="rId8"/>
    <p:sldId id="316" r:id="rId9"/>
    <p:sldId id="364" r:id="rId10"/>
    <p:sldId id="365" r:id="rId11"/>
    <p:sldId id="317" r:id="rId12"/>
    <p:sldId id="318" r:id="rId13"/>
    <p:sldId id="319" r:id="rId14"/>
    <p:sldId id="320" r:id="rId15"/>
    <p:sldId id="261" r:id="rId16"/>
    <p:sldId id="366" r:id="rId17"/>
    <p:sldId id="321" r:id="rId18"/>
    <p:sldId id="262" r:id="rId19"/>
    <p:sldId id="263" r:id="rId20"/>
    <p:sldId id="264" r:id="rId21"/>
    <p:sldId id="265" r:id="rId22"/>
    <p:sldId id="266" r:id="rId23"/>
    <p:sldId id="267" r:id="rId24"/>
    <p:sldId id="268" r:id="rId25"/>
    <p:sldId id="270" r:id="rId26"/>
    <p:sldId id="271" r:id="rId27"/>
    <p:sldId id="272" r:id="rId28"/>
    <p:sldId id="273" r:id="rId29"/>
    <p:sldId id="291" r:id="rId30"/>
    <p:sldId id="292" r:id="rId31"/>
    <p:sldId id="293" r:id="rId32"/>
    <p:sldId id="294" r:id="rId33"/>
    <p:sldId id="295" r:id="rId34"/>
    <p:sldId id="296" r:id="rId35"/>
    <p:sldId id="297" r:id="rId36"/>
    <p:sldId id="298" r:id="rId37"/>
    <p:sldId id="299" r:id="rId38"/>
    <p:sldId id="300" r:id="rId39"/>
    <p:sldId id="301" r:id="rId40"/>
    <p:sldId id="367" r:id="rId41"/>
    <p:sldId id="368" r:id="rId42"/>
    <p:sldId id="369" r:id="rId43"/>
    <p:sldId id="370" r:id="rId44"/>
    <p:sldId id="371" r:id="rId45"/>
    <p:sldId id="372" r:id="rId46"/>
    <p:sldId id="373" r:id="rId47"/>
    <p:sldId id="374" r:id="rId48"/>
    <p:sldId id="400" r:id="rId49"/>
    <p:sldId id="375" r:id="rId50"/>
    <p:sldId id="376" r:id="rId51"/>
    <p:sldId id="377" r:id="rId52"/>
    <p:sldId id="379" r:id="rId53"/>
    <p:sldId id="380" r:id="rId54"/>
    <p:sldId id="381" r:id="rId55"/>
    <p:sldId id="382" r:id="rId56"/>
    <p:sldId id="385" r:id="rId57"/>
    <p:sldId id="307" r:id="rId58"/>
    <p:sldId id="308" r:id="rId59"/>
    <p:sldId id="309" r:id="rId60"/>
    <p:sldId id="310" r:id="rId61"/>
    <p:sldId id="311" r:id="rId62"/>
    <p:sldId id="312" r:id="rId63"/>
    <p:sldId id="313" r:id="rId64"/>
    <p:sldId id="322" r:id="rId65"/>
    <p:sldId id="324" r:id="rId66"/>
    <p:sldId id="325" r:id="rId67"/>
    <p:sldId id="326" r:id="rId68"/>
    <p:sldId id="327" r:id="rId69"/>
    <p:sldId id="332" r:id="rId70"/>
    <p:sldId id="333" r:id="rId71"/>
    <p:sldId id="334" r:id="rId72"/>
    <p:sldId id="335" r:id="rId73"/>
    <p:sldId id="336" r:id="rId74"/>
    <p:sldId id="337" r:id="rId75"/>
    <p:sldId id="338" r:id="rId76"/>
    <p:sldId id="339" r:id="rId77"/>
    <p:sldId id="340" r:id="rId78"/>
    <p:sldId id="386" r:id="rId79"/>
    <p:sldId id="387" r:id="rId80"/>
    <p:sldId id="342" r:id="rId81"/>
    <p:sldId id="343" r:id="rId82"/>
    <p:sldId id="344" r:id="rId83"/>
    <p:sldId id="388" r:id="rId84"/>
    <p:sldId id="389" r:id="rId85"/>
    <p:sldId id="347" r:id="rId86"/>
    <p:sldId id="390" r:id="rId87"/>
    <p:sldId id="348" r:id="rId88"/>
    <p:sldId id="349" r:id="rId89"/>
    <p:sldId id="350" r:id="rId90"/>
    <p:sldId id="351" r:id="rId91"/>
    <p:sldId id="352" r:id="rId92"/>
    <p:sldId id="353" r:id="rId93"/>
    <p:sldId id="354" r:id="rId94"/>
    <p:sldId id="355" r:id="rId95"/>
    <p:sldId id="356" r:id="rId96"/>
    <p:sldId id="357" r:id="rId97"/>
    <p:sldId id="358" r:id="rId98"/>
    <p:sldId id="391" r:id="rId99"/>
    <p:sldId id="359" r:id="rId100"/>
    <p:sldId id="360" r:id="rId101"/>
    <p:sldId id="361" r:id="rId102"/>
    <p:sldId id="362" r:id="rId103"/>
    <p:sldId id="363" r:id="rId104"/>
    <p:sldId id="398" r:id="rId105"/>
    <p:sldId id="399" r:id="rId106"/>
    <p:sldId id="392" r:id="rId107"/>
    <p:sldId id="393" r:id="rId108"/>
    <p:sldId id="394" r:id="rId109"/>
    <p:sldId id="395" r:id="rId110"/>
    <p:sldId id="396" r:id="rId111"/>
    <p:sldId id="397" r:id="rId112"/>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CC99FF"/>
    <a:srgbClr val="CC00CC"/>
    <a:srgbClr val="9900FF"/>
    <a:srgbClr val="6600CC"/>
    <a:srgbClr val="006600"/>
    <a:srgbClr val="99FF33"/>
    <a:srgbClr val="B2B2B2"/>
    <a:srgbClr val="CC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49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16" name="日期占位符 15"/>
          <p:cNvSpPr>
            <a:spLocks noGrp="1"/>
          </p:cNvSpPr>
          <p:nvPr>
            <p:ph type="dt" sz="half" idx="10"/>
          </p:nvPr>
        </p:nvSpPr>
        <p:spPr/>
        <p:txBody>
          <a:bodyPr/>
          <a:lstStyle/>
          <a:p>
            <a:pPr>
              <a:defRPr/>
            </a:pPr>
            <a:endParaRPr lang="en-US" altLang="zh-CN"/>
          </a:p>
        </p:txBody>
      </p:sp>
      <p:sp>
        <p:nvSpPr>
          <p:cNvPr id="2" name="页脚占位符 1"/>
          <p:cNvSpPr>
            <a:spLocks noGrp="1"/>
          </p:cNvSpPr>
          <p:nvPr>
            <p:ph type="ftr" sz="quarter" idx="11"/>
          </p:nvPr>
        </p:nvSpPr>
        <p:spPr/>
        <p:txBody>
          <a:bodyPr/>
          <a:lstStyle/>
          <a:p>
            <a:pPr>
              <a:defRPr/>
            </a:pPr>
            <a:endParaRPr lang="en-US" altLang="zh-CN"/>
          </a:p>
        </p:txBody>
      </p:sp>
      <p:sp>
        <p:nvSpPr>
          <p:cNvPr id="15" name="灯片编号占位符 14"/>
          <p:cNvSpPr>
            <a:spLocks noGrp="1"/>
          </p:cNvSpPr>
          <p:nvPr>
            <p:ph type="sldNum" sz="quarter" idx="12"/>
          </p:nvPr>
        </p:nvSpPr>
        <p:spPr>
          <a:xfrm>
            <a:off x="8229600" y="6473952"/>
            <a:ext cx="758952" cy="246888"/>
          </a:xfrm>
        </p:spPr>
        <p:txBody>
          <a:bodyPr/>
          <a:lstStyle/>
          <a:p>
            <a:pPr>
              <a:defRPr/>
            </a:pPr>
            <a:fld id="{D826E508-1E05-43F7-8497-12E72EE49223}"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C73A9466-7808-4283-8E68-F3149303FFDF}"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FF6162E-8DFA-4E66-8977-0EC37C366544}"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smtClean="0"/>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pPr>
              <a:defRPr/>
            </a:pPr>
            <a:endParaRPr lang="en-US" altLang="zh-CN"/>
          </a:p>
        </p:txBody>
      </p:sp>
      <p:sp>
        <p:nvSpPr>
          <p:cNvPr id="19" name="页脚占位符 18"/>
          <p:cNvSpPr>
            <a:spLocks noGrp="1"/>
          </p:cNvSpPr>
          <p:nvPr>
            <p:ph type="ftr" sz="quarter" idx="11"/>
          </p:nvPr>
        </p:nvSpPr>
        <p:spPr>
          <a:xfrm>
            <a:off x="3581400" y="76200"/>
            <a:ext cx="2895600" cy="288925"/>
          </a:xfrm>
        </p:spPr>
        <p:txBody>
          <a:bodyPr/>
          <a:lstStyle/>
          <a:p>
            <a:pPr>
              <a:defRPr/>
            </a:pPr>
            <a:endParaRPr lang="en-US" altLang="zh-CN"/>
          </a:p>
        </p:txBody>
      </p:sp>
      <p:sp>
        <p:nvSpPr>
          <p:cNvPr id="16" name="灯片编号占位符 15"/>
          <p:cNvSpPr>
            <a:spLocks noGrp="1"/>
          </p:cNvSpPr>
          <p:nvPr>
            <p:ph type="sldNum" sz="quarter" idx="12"/>
          </p:nvPr>
        </p:nvSpPr>
        <p:spPr>
          <a:xfrm>
            <a:off x="8229600" y="6473952"/>
            <a:ext cx="758952" cy="246888"/>
          </a:xfrm>
        </p:spPr>
        <p:txBody>
          <a:bodyPr/>
          <a:lstStyle/>
          <a:p>
            <a:pPr>
              <a:defRPr/>
            </a:pPr>
            <a:fld id="{E748C644-EC6B-4A55-83FB-0BE2DB5D1CA4}"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9" name="日期占位符 18"/>
          <p:cNvSpPr>
            <a:spLocks noGrp="1"/>
          </p:cNvSpPr>
          <p:nvPr>
            <p:ph type="dt" sz="half" idx="10"/>
          </p:nvPr>
        </p:nvSpPr>
        <p:spPr/>
        <p:txBody>
          <a:bodyPr/>
          <a:lstStyle/>
          <a:p>
            <a:pPr>
              <a:defRPr/>
            </a:pPr>
            <a:endParaRPr lang="en-US" altLang="zh-CN"/>
          </a:p>
        </p:txBody>
      </p:sp>
      <p:sp>
        <p:nvSpPr>
          <p:cNvPr id="11" name="页脚占位符 10"/>
          <p:cNvSpPr>
            <a:spLocks noGrp="1"/>
          </p:cNvSpPr>
          <p:nvPr>
            <p:ph type="ftr" sz="quarter" idx="11"/>
          </p:nvPr>
        </p:nvSpPr>
        <p:spPr/>
        <p:txBody>
          <a:bodyPr/>
          <a:lstStyle/>
          <a:p>
            <a:pPr>
              <a:defRPr/>
            </a:pPr>
            <a:endParaRPr lang="en-US" altLang="zh-CN"/>
          </a:p>
        </p:txBody>
      </p:sp>
      <p:sp>
        <p:nvSpPr>
          <p:cNvPr id="16" name="灯片编号占位符 15"/>
          <p:cNvSpPr>
            <a:spLocks noGrp="1"/>
          </p:cNvSpPr>
          <p:nvPr>
            <p:ph type="sldNum" sz="quarter" idx="12"/>
          </p:nvPr>
        </p:nvSpPr>
        <p:spPr/>
        <p:txBody>
          <a:bodyPr/>
          <a:lstStyle/>
          <a:p>
            <a:pPr>
              <a:defRPr/>
            </a:pPr>
            <a:fld id="{187EEE1A-FDE8-429C-966D-51D49486E911}" type="slidenum">
              <a:rPr lang="en-US" altLang="zh-CN" smtClean="0"/>
              <a:pPr>
                <a:defRPr/>
              </a:pPr>
              <a:t>‹#›</a:t>
            </a:fld>
            <a:endParaRPr lang="en-US" altLang="zh-CN"/>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0"/>
          </p:nvPr>
        </p:nvSpPr>
        <p:spPr/>
        <p:txBody>
          <a:bodyPr/>
          <a:lstStyle/>
          <a:p>
            <a:pPr>
              <a:defRPr/>
            </a:pPr>
            <a:endParaRPr lang="en-US" altLang="zh-CN"/>
          </a:p>
        </p:txBody>
      </p:sp>
      <p:sp>
        <p:nvSpPr>
          <p:cNvPr id="10" name="页脚占位符 9"/>
          <p:cNvSpPr>
            <a:spLocks noGrp="1"/>
          </p:cNvSpPr>
          <p:nvPr>
            <p:ph type="ftr" sz="quarter" idx="11"/>
          </p:nvPr>
        </p:nvSpPr>
        <p:spPr/>
        <p:txBody>
          <a:bodyPr/>
          <a:lstStyle/>
          <a:p>
            <a:pPr>
              <a:defRPr/>
            </a:pPr>
            <a:endParaRPr lang="en-US" altLang="zh-CN"/>
          </a:p>
        </p:txBody>
      </p:sp>
      <p:sp>
        <p:nvSpPr>
          <p:cNvPr id="31" name="灯片编号占位符 30"/>
          <p:cNvSpPr>
            <a:spLocks noGrp="1"/>
          </p:cNvSpPr>
          <p:nvPr>
            <p:ph type="sldNum" sz="quarter" idx="12"/>
          </p:nvPr>
        </p:nvSpPr>
        <p:spPr/>
        <p:txBody>
          <a:bodyPr/>
          <a:lstStyle/>
          <a:p>
            <a:pPr>
              <a:defRPr/>
            </a:pPr>
            <a:fld id="{6BCB02FB-04FC-4A98-9AB2-0C6C245FE9CE}" type="slidenum">
              <a:rPr lang="en-US" altLang="zh-CN" smtClean="0"/>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a:xfrm>
            <a:off x="8229600" y="6477000"/>
            <a:ext cx="762000" cy="246888"/>
          </a:xfrm>
        </p:spPr>
        <p:txBody>
          <a:bodyPr/>
          <a:lstStyle/>
          <a:p>
            <a:pPr>
              <a:defRPr/>
            </a:pPr>
            <a:fld id="{C4D08B25-CFAD-4A86-AB98-92BB0864F17E}" type="slidenum">
              <a:rPr lang="en-US" altLang="zh-CN" smtClean="0"/>
              <a:pPr>
                <a:defRPr/>
              </a:pPr>
              <a:t>‹#›</a:t>
            </a:fld>
            <a:endParaRPr lang="en-US" altLang="zh-CN"/>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smtClean="0"/>
              <a:t>单击此处编辑母版标题样式</a:t>
            </a:r>
            <a:endParaRPr kumimoji="0" lang="en-US"/>
          </a:p>
        </p:txBody>
      </p:sp>
      <p:sp>
        <p:nvSpPr>
          <p:cNvPr id="12" name="日期占位符 11"/>
          <p:cNvSpPr>
            <a:spLocks noGrp="1"/>
          </p:cNvSpPr>
          <p:nvPr>
            <p:ph type="dt" sz="half" idx="10"/>
          </p:nvPr>
        </p:nvSpPr>
        <p:spPr/>
        <p:txBody>
          <a:bodyPr/>
          <a:lstStyle/>
          <a:p>
            <a:pPr>
              <a:defRPr/>
            </a:pPr>
            <a:endParaRPr lang="en-US" altLang="zh-CN"/>
          </a:p>
        </p:txBody>
      </p:sp>
      <p:sp>
        <p:nvSpPr>
          <p:cNvPr id="21" name="页脚占位符 20"/>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64D4F755-D7E3-4CEF-9CD1-9853BFDBE482}" type="slidenum">
              <a:rPr lang="en-US" altLang="zh-CN"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endParaRPr lang="en-US" altLang="zh-CN"/>
          </a:p>
        </p:txBody>
      </p:sp>
      <p:sp>
        <p:nvSpPr>
          <p:cNvPr id="24" name="页脚占位符 23"/>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6AD68EF8-55D8-444D-A5E1-E8CEFE88FDE1}" type="slidenum">
              <a:rPr lang="en-US" altLang="zh-CN" smtClean="0"/>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日期占位符 24"/>
          <p:cNvSpPr>
            <a:spLocks noGrp="1"/>
          </p:cNvSpPr>
          <p:nvPr>
            <p:ph type="dt" sz="half" idx="10"/>
          </p:nvPr>
        </p:nvSpPr>
        <p:spPr/>
        <p:txBody>
          <a:bodyPr/>
          <a:lstStyle/>
          <a:p>
            <a:pPr>
              <a:defRPr/>
            </a:pPr>
            <a:endParaRPr lang="en-US" altLang="zh-CN"/>
          </a:p>
        </p:txBody>
      </p:sp>
      <p:sp>
        <p:nvSpPr>
          <p:cNvPr id="29" name="页脚占位符 28"/>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46A2E634-7230-436E-9102-1F3862E6E6F5}" type="slidenum">
              <a:rPr lang="en-US" altLang="zh-CN"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smtClean="0"/>
              <a:t>单击图标添加图片</a:t>
            </a:r>
            <a:endParaRPr kumimoji="0" lang="en-US" dirty="0"/>
          </a:p>
        </p:txBody>
      </p:sp>
      <p:sp>
        <p:nvSpPr>
          <p:cNvPr id="7" name="日期占位符 6"/>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31" name="灯片编号占位符 30"/>
          <p:cNvSpPr>
            <a:spLocks noGrp="1"/>
          </p:cNvSpPr>
          <p:nvPr>
            <p:ph type="sldNum" sz="quarter" idx="12"/>
          </p:nvPr>
        </p:nvSpPr>
        <p:spPr/>
        <p:txBody>
          <a:bodyPr/>
          <a:lstStyle/>
          <a:p>
            <a:pPr>
              <a:defRPr/>
            </a:pPr>
            <a:fld id="{9AD8833D-252E-4F71-89F9-6B1A8D63876A}" type="slidenum">
              <a:rPr lang="en-US" altLang="zh-CN" smtClean="0"/>
              <a:pPr>
                <a:defRPr/>
              </a:pPr>
              <a:t>‹#›</a:t>
            </a:fld>
            <a:endParaRPr lang="en-US" altLang="zh-CN"/>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smtClean="0"/>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a:defRPr/>
            </a:pPr>
            <a:endParaRPr lang="en-US" altLang="zh-CN"/>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endParaRPr lang="en-US" altLang="zh-CN"/>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fld id="{209A5F66-94A9-4423-A855-0C68E47C345A}" type="slidenum">
              <a:rPr lang="en-US" altLang="zh-CN" smtClean="0"/>
              <a:pPr>
                <a:defRPr/>
              </a:pPr>
              <a:t>‹#›</a:t>
            </a:fld>
            <a:endParaRPr lang="en-US" altLang="zh-CN"/>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10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10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hyperlink" Target="http://image.baidu.com/i?ct=503316480&amp;z=0&amp;tn=baiduimagedetail&amp;word=%CB%AE%BE%A7%CA%B8%C1%BF&amp;in=30304&amp;cl=2&amp;cm=1&amp;sc=0&amp;lm=-1&amp;pn=66&amp;rn=1&amp;di=2001317880&amp;ln=103&amp;fr="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91.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oleObject" Target="../embeddings/oleObject17.bin"/><Relationship Id="rId9" Type="http://schemas.openxmlformats.org/officeDocument/2006/relationships/oleObject" Target="../embeddings/oleObject22.bin"/></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8.v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9.v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827088" y="333375"/>
            <a:ext cx="6697662" cy="701675"/>
          </a:xfrm>
          <a:prstGeom prst="rect">
            <a:avLst/>
          </a:prstGeom>
          <a:solidFill>
            <a:schemeClr val="folHlink"/>
          </a:solidFill>
          <a:ln w="9525">
            <a:noFill/>
            <a:miter lim="800000"/>
            <a:headEnd/>
            <a:tailEnd/>
          </a:ln>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zh-CN" altLang="en-US"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第</a:t>
            </a:r>
            <a:r>
              <a:rPr lang="en-US" altLang="zh-CN"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2</a:t>
            </a:r>
            <a:r>
              <a:rPr lang="zh-CN" altLang="en-US" sz="4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章 递归算法设计技术</a:t>
            </a:r>
          </a:p>
        </p:txBody>
      </p:sp>
      <p:sp>
        <p:nvSpPr>
          <p:cNvPr id="16387" name="Text Box 6"/>
          <p:cNvSpPr txBox="1">
            <a:spLocks noChangeArrowheads="1"/>
          </p:cNvSpPr>
          <p:nvPr/>
        </p:nvSpPr>
        <p:spPr bwMode="auto">
          <a:xfrm>
            <a:off x="1643042" y="1571612"/>
            <a:ext cx="5400000" cy="5232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2800" spc="50" dirty="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2.1 </a:t>
            </a:r>
            <a:r>
              <a:rPr lang="zh-CN" altLang="en-US" sz="2800" spc="50" dirty="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什么是递归 </a:t>
            </a:r>
          </a:p>
        </p:txBody>
      </p:sp>
      <p:sp>
        <p:nvSpPr>
          <p:cNvPr id="4" name="TextBox 3"/>
          <p:cNvSpPr txBox="1"/>
          <p:nvPr/>
        </p:nvSpPr>
        <p:spPr>
          <a:xfrm>
            <a:off x="1643042" y="2369618"/>
            <a:ext cx="54000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pt-BR"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2.2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递归算法设计</a:t>
            </a:r>
          </a:p>
        </p:txBody>
      </p:sp>
      <p:sp>
        <p:nvSpPr>
          <p:cNvPr id="5" name="TextBox 4"/>
          <p:cNvSpPr txBox="1"/>
          <p:nvPr/>
        </p:nvSpPr>
        <p:spPr>
          <a:xfrm>
            <a:off x="1643042" y="3203564"/>
            <a:ext cx="54000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2.3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递归算法设计示例</a:t>
            </a:r>
          </a:p>
        </p:txBody>
      </p:sp>
      <p:sp>
        <p:nvSpPr>
          <p:cNvPr id="6" name="TextBox 5"/>
          <p:cNvSpPr txBox="1"/>
          <p:nvPr/>
        </p:nvSpPr>
        <p:spPr>
          <a:xfrm>
            <a:off x="1643042" y="4000504"/>
            <a:ext cx="54000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2.4*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递归算法转化非递归算法</a:t>
            </a:r>
          </a:p>
        </p:txBody>
      </p:sp>
      <p:sp>
        <p:nvSpPr>
          <p:cNvPr id="7" name="TextBox 6"/>
          <p:cNvSpPr txBox="1"/>
          <p:nvPr/>
        </p:nvSpPr>
        <p:spPr>
          <a:xfrm>
            <a:off x="1643042" y="4786322"/>
            <a:ext cx="54000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2.5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递推式的计算</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285728"/>
            <a:ext cx="7215238" cy="430887"/>
          </a:xfrm>
          <a:prstGeom prst="rect">
            <a:avLst/>
          </a:prstGeom>
          <a:noFill/>
        </p:spPr>
        <p:txBody>
          <a:bodyPr wrap="square" rtlCol="0">
            <a:spAutoFit/>
          </a:bodyPr>
          <a:lstStyle/>
          <a:p>
            <a:r>
              <a:rPr lang="zh-CN" altLang="zh-CN" sz="2200" smtClean="0">
                <a:solidFill>
                  <a:srgbClr val="FF0000"/>
                </a:solidFill>
                <a:latin typeface="Consolas" pitchFamily="49" charset="0"/>
                <a:ea typeface="楷体" pitchFamily="49" charset="-122"/>
                <a:cs typeface="Consolas" pitchFamily="49" charset="0"/>
              </a:rPr>
              <a:t>解：</a:t>
            </a:r>
            <a:r>
              <a:rPr lang="zh-CN" altLang="zh-CN" sz="2200" smtClean="0">
                <a:solidFill>
                  <a:srgbClr val="0000FF"/>
                </a:solidFill>
                <a:latin typeface="Consolas" pitchFamily="49" charset="0"/>
                <a:ea typeface="楷体" pitchFamily="49" charset="-122"/>
                <a:cs typeface="Consolas" pitchFamily="49" charset="0"/>
              </a:rPr>
              <a:t>二叉树采用二叉链存储结构</a:t>
            </a:r>
            <a:r>
              <a:rPr lang="zh-CN" altLang="en-US" sz="2200" smtClean="0">
                <a:solidFill>
                  <a:srgbClr val="0000FF"/>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其结点类型定义如下：</a:t>
            </a:r>
          </a:p>
        </p:txBody>
      </p:sp>
      <p:sp>
        <p:nvSpPr>
          <p:cNvPr id="3" name="TextBox 2"/>
          <p:cNvSpPr txBox="1"/>
          <p:nvPr/>
        </p:nvSpPr>
        <p:spPr>
          <a:xfrm>
            <a:off x="642910" y="928670"/>
            <a:ext cx="5429288" cy="1471511"/>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smtClean="0">
                <a:solidFill>
                  <a:srgbClr val="0000FF"/>
                </a:solidFill>
                <a:latin typeface="Consolas" pitchFamily="49" charset="0"/>
                <a:ea typeface="楷体" pitchFamily="49" charset="-122"/>
                <a:cs typeface="Consolas" pitchFamily="49" charset="0"/>
              </a:rPr>
              <a:t>typedef struct BNode</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int data;</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struct BNode *lchild</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*rchild;</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FF0000"/>
                </a:solidFill>
                <a:latin typeface="Consolas" pitchFamily="49" charset="0"/>
                <a:ea typeface="楷体" pitchFamily="49" charset="-122"/>
                <a:cs typeface="Consolas" pitchFamily="49" charset="0"/>
              </a:rPr>
              <a:t>BTNode</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二叉链结点类型</a:t>
            </a:r>
          </a:p>
        </p:txBody>
      </p:sp>
      <p:grpSp>
        <p:nvGrpSpPr>
          <p:cNvPr id="20" name="组合 19"/>
          <p:cNvGrpSpPr/>
          <p:nvPr/>
        </p:nvGrpSpPr>
        <p:grpSpPr>
          <a:xfrm>
            <a:off x="1190350" y="2428868"/>
            <a:ext cx="4810410" cy="2143140"/>
            <a:chOff x="1190350" y="2786058"/>
            <a:chExt cx="4810410" cy="2143140"/>
          </a:xfrm>
        </p:grpSpPr>
        <p:sp>
          <p:nvSpPr>
            <p:cNvPr id="4" name="椭圆 3"/>
            <p:cNvSpPr/>
            <p:nvPr/>
          </p:nvSpPr>
          <p:spPr>
            <a:xfrm>
              <a:off x="3214678" y="3143248"/>
              <a:ext cx="642942"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5" name="等腰三角形 4"/>
            <p:cNvSpPr/>
            <p:nvPr/>
          </p:nvSpPr>
          <p:spPr>
            <a:xfrm>
              <a:off x="2214546" y="4071942"/>
              <a:ext cx="1000132" cy="8572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latin typeface="Consolas" pitchFamily="49" charset="0"/>
                  <a:cs typeface="Consolas" pitchFamily="49" charset="0"/>
                </a:rPr>
                <a:t>L</a:t>
              </a:r>
              <a:endParaRPr lang="zh-CN" altLang="en-US">
                <a:latin typeface="Consolas" pitchFamily="49" charset="0"/>
                <a:cs typeface="Consolas" pitchFamily="49" charset="0"/>
              </a:endParaRPr>
            </a:p>
          </p:txBody>
        </p:sp>
        <p:sp>
          <p:nvSpPr>
            <p:cNvPr id="6" name="等腰三角形 5"/>
            <p:cNvSpPr/>
            <p:nvPr/>
          </p:nvSpPr>
          <p:spPr>
            <a:xfrm>
              <a:off x="3714744" y="4071942"/>
              <a:ext cx="1000132" cy="8572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latin typeface="Consolas" pitchFamily="49" charset="0"/>
                  <a:cs typeface="Consolas" pitchFamily="49" charset="0"/>
                </a:rPr>
                <a:t>R</a:t>
              </a:r>
              <a:endParaRPr lang="zh-CN" altLang="en-US">
                <a:latin typeface="Consolas" pitchFamily="49" charset="0"/>
                <a:cs typeface="Consolas" pitchFamily="49" charset="0"/>
              </a:endParaRPr>
            </a:p>
          </p:txBody>
        </p:sp>
        <p:cxnSp>
          <p:nvCxnSpPr>
            <p:cNvPr id="8" name="直接箭头连接符 7"/>
            <p:cNvCxnSpPr>
              <a:stCxn id="4" idx="3"/>
              <a:endCxn id="5" idx="0"/>
            </p:cNvCxnSpPr>
            <p:nvPr/>
          </p:nvCxnSpPr>
          <p:spPr>
            <a:xfrm rot="5400000">
              <a:off x="2791282" y="3554388"/>
              <a:ext cx="440885" cy="5942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直接箭头连接符 9"/>
            <p:cNvCxnSpPr>
              <a:stCxn id="4" idx="5"/>
              <a:endCxn id="6" idx="0"/>
            </p:cNvCxnSpPr>
            <p:nvPr/>
          </p:nvCxnSpPr>
          <p:spPr>
            <a:xfrm rot="16200000" flipH="1">
              <a:off x="3768694" y="3625825"/>
              <a:ext cx="440885" cy="45134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2643174" y="2786058"/>
              <a:ext cx="500066" cy="369332"/>
            </a:xfrm>
            <a:prstGeom prst="rect">
              <a:avLst/>
            </a:prstGeom>
            <a:noFill/>
          </p:spPr>
          <p:txBody>
            <a:bodyPr wrap="square" rtlCol="0">
              <a:spAutoFit/>
            </a:bodyPr>
            <a:lstStyle/>
            <a:p>
              <a:r>
                <a:rPr lang="en-US" altLang="zh-CN" sz="1800" smtClean="0">
                  <a:solidFill>
                    <a:srgbClr val="C00000"/>
                  </a:solidFill>
                  <a:latin typeface="Consolas" pitchFamily="49" charset="0"/>
                  <a:cs typeface="Consolas" pitchFamily="49" charset="0"/>
                </a:rPr>
                <a:t>bt</a:t>
              </a:r>
              <a:endParaRPr lang="zh-CN" altLang="en-US" sz="1800">
                <a:solidFill>
                  <a:srgbClr val="C00000"/>
                </a:solidFill>
                <a:latin typeface="Consolas" pitchFamily="49" charset="0"/>
                <a:cs typeface="Consolas" pitchFamily="49" charset="0"/>
              </a:endParaRPr>
            </a:p>
          </p:txBody>
        </p:sp>
        <p:cxnSp>
          <p:nvCxnSpPr>
            <p:cNvPr id="13" name="直接箭头连接符 12"/>
            <p:cNvCxnSpPr>
              <a:endCxn id="4" idx="1"/>
            </p:cNvCxnSpPr>
            <p:nvPr/>
          </p:nvCxnSpPr>
          <p:spPr>
            <a:xfrm rot="16200000" flipH="1">
              <a:off x="3041314" y="2959421"/>
              <a:ext cx="298009" cy="2370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1190350" y="3429000"/>
              <a:ext cx="1595700" cy="369332"/>
            </a:xfrm>
            <a:prstGeom prst="rect">
              <a:avLst/>
            </a:prstGeom>
            <a:noFill/>
          </p:spPr>
          <p:txBody>
            <a:bodyPr wrap="square" rtlCol="0">
              <a:spAutoFit/>
            </a:bodyPr>
            <a:lstStyle/>
            <a:p>
              <a:r>
                <a:rPr lang="en-US" altLang="zh-CN" sz="1800" smtClean="0">
                  <a:solidFill>
                    <a:srgbClr val="C00000"/>
                  </a:solidFill>
                  <a:latin typeface="Consolas" pitchFamily="49" charset="0"/>
                  <a:cs typeface="Consolas" pitchFamily="49" charset="0"/>
                </a:rPr>
                <a:t>bt-&gt;lchild</a:t>
              </a:r>
              <a:endParaRPr lang="zh-CN" altLang="en-US" sz="1800">
                <a:solidFill>
                  <a:srgbClr val="C00000"/>
                </a:solidFill>
                <a:latin typeface="Consolas" pitchFamily="49" charset="0"/>
                <a:cs typeface="Consolas" pitchFamily="49" charset="0"/>
              </a:endParaRPr>
            </a:p>
          </p:txBody>
        </p:sp>
        <p:cxnSp>
          <p:nvCxnSpPr>
            <p:cNvPr id="15" name="直接箭头连接符 14"/>
            <p:cNvCxnSpPr/>
            <p:nvPr/>
          </p:nvCxnSpPr>
          <p:spPr>
            <a:xfrm rot="16200000" flipH="1">
              <a:off x="2422436" y="3780357"/>
              <a:ext cx="298009" cy="2370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4429124" y="3643314"/>
              <a:ext cx="1571636" cy="369332"/>
            </a:xfrm>
            <a:prstGeom prst="rect">
              <a:avLst/>
            </a:prstGeom>
            <a:noFill/>
          </p:spPr>
          <p:txBody>
            <a:bodyPr wrap="square" rtlCol="0">
              <a:spAutoFit/>
            </a:bodyPr>
            <a:lstStyle/>
            <a:p>
              <a:r>
                <a:rPr lang="en-US" altLang="zh-CN" sz="1800" smtClean="0">
                  <a:solidFill>
                    <a:srgbClr val="C00000"/>
                  </a:solidFill>
                  <a:latin typeface="Consolas" pitchFamily="49" charset="0"/>
                  <a:cs typeface="Consolas" pitchFamily="49" charset="0"/>
                </a:rPr>
                <a:t>bt-&gt;rchild</a:t>
              </a:r>
              <a:endParaRPr lang="zh-CN" altLang="en-US" sz="1800">
                <a:solidFill>
                  <a:srgbClr val="C00000"/>
                </a:solidFill>
                <a:latin typeface="Consolas" pitchFamily="49" charset="0"/>
                <a:cs typeface="Consolas" pitchFamily="49" charset="0"/>
              </a:endParaRPr>
            </a:p>
          </p:txBody>
        </p:sp>
        <p:cxnSp>
          <p:nvCxnSpPr>
            <p:cNvPr id="17" name="直接箭头连接符 16"/>
            <p:cNvCxnSpPr/>
            <p:nvPr/>
          </p:nvCxnSpPr>
          <p:spPr>
            <a:xfrm rot="5400000">
              <a:off x="4220042" y="3875116"/>
              <a:ext cx="226570" cy="19159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19" name="TextBox 18"/>
          <p:cNvSpPr txBox="1"/>
          <p:nvPr/>
        </p:nvSpPr>
        <p:spPr>
          <a:xfrm>
            <a:off x="142844" y="4786322"/>
            <a:ext cx="8715436" cy="175432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CN" sz="1800" smtClean="0">
                <a:solidFill>
                  <a:srgbClr val="0000FF"/>
                </a:solidFill>
                <a:latin typeface="Consolas" pitchFamily="49" charset="0"/>
                <a:ea typeface="楷体" pitchFamily="49" charset="-122"/>
                <a:cs typeface="Consolas" pitchFamily="49" charset="0"/>
              </a:rPr>
              <a:t>int </a:t>
            </a:r>
            <a:r>
              <a:rPr lang="en-US" altLang="zh-CN" sz="1800" smtClean="0">
                <a:solidFill>
                  <a:srgbClr val="FF0000"/>
                </a:solidFill>
                <a:latin typeface="Consolas" pitchFamily="49" charset="0"/>
                <a:ea typeface="楷体" pitchFamily="49" charset="-122"/>
                <a:cs typeface="Consolas" pitchFamily="49" charset="0"/>
              </a:rPr>
              <a:t>Sumbt</a:t>
            </a:r>
            <a:r>
              <a:rPr lang="en-US" altLang="zh-CN" sz="1800" smtClean="0">
                <a:solidFill>
                  <a:srgbClr val="0000FF"/>
                </a:solidFill>
                <a:latin typeface="Consolas" pitchFamily="49" charset="0"/>
                <a:ea typeface="楷体" pitchFamily="49" charset="-122"/>
                <a:cs typeface="Consolas" pitchFamily="49" charset="0"/>
              </a:rPr>
              <a:t>(BTNode *bt)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求二叉树</a:t>
            </a:r>
            <a:r>
              <a:rPr lang="en-US" altLang="zh-CN" sz="1800" smtClean="0">
                <a:solidFill>
                  <a:srgbClr val="00B0F0"/>
                </a:solidFill>
                <a:latin typeface="Consolas" pitchFamily="49" charset="0"/>
                <a:ea typeface="楷体" pitchFamily="49" charset="-122"/>
                <a:cs typeface="Consolas" pitchFamily="49" charset="0"/>
              </a:rPr>
              <a:t>bt</a:t>
            </a:r>
            <a:r>
              <a:rPr lang="zh-CN" altLang="zh-CN" sz="1800" smtClean="0">
                <a:solidFill>
                  <a:srgbClr val="00B0F0"/>
                </a:solidFill>
                <a:latin typeface="Consolas" pitchFamily="49" charset="0"/>
                <a:ea typeface="楷体" pitchFamily="49" charset="-122"/>
                <a:cs typeface="Consolas" pitchFamily="49" charset="0"/>
              </a:rPr>
              <a:t>中所有结点值之和</a:t>
            </a:r>
          </a:p>
          <a:p>
            <a:r>
              <a:rPr lang="en-US" altLang="zh-CN" sz="1800" smtClean="0">
                <a:solidFill>
                  <a:srgbClr val="0000FF"/>
                </a:solidFill>
                <a:latin typeface="Consolas" pitchFamily="49" charset="0"/>
                <a:ea typeface="楷体" pitchFamily="49" charset="-122"/>
                <a:cs typeface="Consolas" pitchFamily="49" charset="0"/>
              </a:rPr>
              <a:t>{  if (bt-&gt;lchild==NULL &amp;&amp; bt-&gt;rchild==NULL)</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return bt-&gt;data;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只有一个结点时返回该结点值</a:t>
            </a:r>
          </a:p>
          <a:p>
            <a:r>
              <a:rPr lang="en-US" altLang="zh-CN" sz="1800" smtClean="0">
                <a:solidFill>
                  <a:srgbClr val="0000FF"/>
                </a:solidFill>
                <a:latin typeface="Consolas" pitchFamily="49" charset="0"/>
                <a:ea typeface="楷体" pitchFamily="49" charset="-122"/>
                <a:cs typeface="Consolas" pitchFamily="49" charset="0"/>
              </a:rPr>
              <a:t>   else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否则返回左、右子树结点值之和加上根结点值</a:t>
            </a:r>
          </a:p>
          <a:p>
            <a:r>
              <a:rPr lang="en-US" altLang="zh-CN" sz="1800" smtClean="0">
                <a:solidFill>
                  <a:srgbClr val="0000FF"/>
                </a:solidFill>
                <a:latin typeface="Consolas" pitchFamily="49" charset="0"/>
                <a:ea typeface="楷体" pitchFamily="49" charset="-122"/>
                <a:cs typeface="Consolas" pitchFamily="49" charset="0"/>
              </a:rPr>
              <a:t>      return </a:t>
            </a:r>
            <a:r>
              <a:rPr lang="en-US" altLang="zh-CN" sz="1800" smtClean="0">
                <a:solidFill>
                  <a:srgbClr val="FF0000"/>
                </a:solidFill>
                <a:latin typeface="Consolas" pitchFamily="49" charset="0"/>
                <a:ea typeface="楷体" pitchFamily="49" charset="-122"/>
                <a:cs typeface="Consolas" pitchFamily="49" charset="0"/>
              </a:rPr>
              <a:t>Sumbt</a:t>
            </a:r>
            <a:r>
              <a:rPr lang="en-US" altLang="zh-CN" sz="1800" smtClean="0">
                <a:solidFill>
                  <a:srgbClr val="0000FF"/>
                </a:solidFill>
                <a:latin typeface="Consolas" pitchFamily="49" charset="0"/>
                <a:ea typeface="楷体" pitchFamily="49" charset="-122"/>
                <a:cs typeface="Consolas" pitchFamily="49" charset="0"/>
              </a:rPr>
              <a:t>(bt-&gt;lchild)+ </a:t>
            </a:r>
            <a:r>
              <a:rPr lang="en-US" altLang="zh-CN" sz="1800" smtClean="0">
                <a:solidFill>
                  <a:srgbClr val="FF0000"/>
                </a:solidFill>
                <a:latin typeface="Consolas" pitchFamily="49" charset="0"/>
                <a:ea typeface="楷体" pitchFamily="49" charset="-122"/>
                <a:cs typeface="Consolas" pitchFamily="49" charset="0"/>
              </a:rPr>
              <a:t>Sumbt</a:t>
            </a:r>
            <a:r>
              <a:rPr lang="en-US" altLang="zh-CN" sz="1800" smtClean="0">
                <a:solidFill>
                  <a:srgbClr val="0000FF"/>
                </a:solidFill>
                <a:latin typeface="Consolas" pitchFamily="49" charset="0"/>
                <a:ea typeface="楷体" pitchFamily="49" charset="-122"/>
                <a:cs typeface="Consolas" pitchFamily="49" charset="0"/>
              </a:rPr>
              <a:t>(bt-&gt;rchild)+bt-&gt;data);</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323850" y="333375"/>
            <a:ext cx="5676910" cy="5232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ctr">
              <a:spcBef>
                <a:spcPct val="50000"/>
              </a:spcBef>
            </a:pPr>
            <a:r>
              <a:rPr lang="en-US" altLang="zh-CN" sz="2800" smtClean="0">
                <a:solidFill>
                  <a:srgbClr val="FF0000"/>
                </a:solidFill>
                <a:latin typeface="Consolas" pitchFamily="49" charset="0"/>
                <a:ea typeface="微软雅黑" pitchFamily="34" charset="-122"/>
                <a:cs typeface="Consolas" pitchFamily="49" charset="0"/>
              </a:rPr>
              <a:t>2.5.2 </a:t>
            </a:r>
            <a:r>
              <a:rPr lang="zh-CN" altLang="en-US" sz="2800">
                <a:solidFill>
                  <a:srgbClr val="FF0000"/>
                </a:solidFill>
                <a:latin typeface="Consolas" pitchFamily="49" charset="0"/>
                <a:ea typeface="微软雅黑" pitchFamily="34" charset="-122"/>
                <a:cs typeface="Consolas" pitchFamily="49" charset="0"/>
              </a:rPr>
              <a:t>递归树方法求解递归方程</a:t>
            </a:r>
          </a:p>
        </p:txBody>
      </p:sp>
      <p:sp>
        <p:nvSpPr>
          <p:cNvPr id="49155" name="Text Box 3"/>
          <p:cNvSpPr txBox="1">
            <a:spLocks noChangeArrowheads="1"/>
          </p:cNvSpPr>
          <p:nvPr/>
        </p:nvSpPr>
        <p:spPr bwMode="auto">
          <a:xfrm>
            <a:off x="539750" y="1341438"/>
            <a:ext cx="8135938" cy="1400383"/>
          </a:xfrm>
          <a:prstGeom prst="rect">
            <a:avLst/>
          </a:prstGeom>
          <a:noFill/>
          <a:ln w="9525">
            <a:noFill/>
            <a:miter lim="800000"/>
            <a:headEnd/>
            <a:tailEnd/>
          </a:ln>
        </p:spPr>
        <p:txBody>
          <a:bodyPr>
            <a:spAutoFit/>
          </a:bodyPr>
          <a:lstStyle/>
          <a:p>
            <a:pPr>
              <a:spcBef>
                <a:spcPct val="50000"/>
              </a:spcBef>
            </a:pPr>
            <a:r>
              <a:rPr lang="zh-CN" altLang="en-US" sz="2200" dirty="0">
                <a:solidFill>
                  <a:srgbClr val="0000FF"/>
                </a:solidFill>
                <a:latin typeface="Consolas" pitchFamily="49" charset="0"/>
                <a:ea typeface="楷体" pitchFamily="49" charset="-122"/>
                <a:cs typeface="Consolas" pitchFamily="49" charset="0"/>
              </a:rPr>
              <a:t>　　用递归树求解递归方程的基本过程是：</a:t>
            </a:r>
          </a:p>
          <a:p>
            <a:pPr>
              <a:spcBef>
                <a:spcPct val="50000"/>
              </a:spcBef>
            </a:pPr>
            <a:r>
              <a:rPr lang="zh-CN" altLang="en-US" sz="2200" dirty="0">
                <a:solidFill>
                  <a:srgbClr val="0000FF"/>
                </a:solidFill>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）展开递归</a:t>
            </a:r>
            <a:r>
              <a:rPr lang="zh-CN" altLang="en-US" sz="2000">
                <a:solidFill>
                  <a:srgbClr val="0000FF"/>
                </a:solidFill>
                <a:latin typeface="Consolas" pitchFamily="49" charset="0"/>
                <a:ea typeface="楷体" pitchFamily="49" charset="-122"/>
                <a:cs typeface="Consolas" pitchFamily="49" charset="0"/>
              </a:rPr>
              <a:t>方</a:t>
            </a:r>
            <a:r>
              <a:rPr lang="zh-CN" altLang="en-US" sz="2000" smtClean="0">
                <a:solidFill>
                  <a:srgbClr val="0000FF"/>
                </a:solidFill>
                <a:latin typeface="Consolas" pitchFamily="49" charset="0"/>
                <a:ea typeface="楷体" pitchFamily="49" charset="-122"/>
                <a:cs typeface="Consolas" pitchFamily="49" charset="0"/>
              </a:rPr>
              <a:t>程，构</a:t>
            </a:r>
            <a:r>
              <a:rPr lang="zh-CN" altLang="en-US" sz="2000" dirty="0">
                <a:solidFill>
                  <a:srgbClr val="0000FF"/>
                </a:solidFill>
                <a:latin typeface="Consolas" pitchFamily="49" charset="0"/>
                <a:ea typeface="楷体" pitchFamily="49" charset="-122"/>
                <a:cs typeface="Consolas" pitchFamily="49" charset="0"/>
              </a:rPr>
              <a:t>造对应的递归树。</a:t>
            </a:r>
          </a:p>
          <a:p>
            <a:pPr>
              <a:spcBef>
                <a:spcPct val="50000"/>
              </a:spcBef>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）把每一层的时间进行</a:t>
            </a:r>
            <a:r>
              <a:rPr lang="zh-CN" altLang="en-US" sz="2000">
                <a:solidFill>
                  <a:srgbClr val="0000FF"/>
                </a:solidFill>
                <a:latin typeface="Consolas" pitchFamily="49" charset="0"/>
                <a:ea typeface="楷体" pitchFamily="49" charset="-122"/>
                <a:cs typeface="Consolas" pitchFamily="49" charset="0"/>
              </a:rPr>
              <a:t>求</a:t>
            </a:r>
            <a:r>
              <a:rPr lang="zh-CN" altLang="en-US" sz="2000" smtClean="0">
                <a:solidFill>
                  <a:srgbClr val="0000FF"/>
                </a:solidFill>
                <a:latin typeface="Consolas" pitchFamily="49" charset="0"/>
                <a:ea typeface="楷体" pitchFamily="49" charset="-122"/>
                <a:cs typeface="Consolas" pitchFamily="49" charset="0"/>
              </a:rPr>
              <a:t>和，从</a:t>
            </a:r>
            <a:r>
              <a:rPr lang="zh-CN" altLang="en-US" sz="2000" dirty="0">
                <a:solidFill>
                  <a:srgbClr val="0000FF"/>
                </a:solidFill>
                <a:latin typeface="Consolas" pitchFamily="49" charset="0"/>
                <a:ea typeface="楷体" pitchFamily="49" charset="-122"/>
                <a:cs typeface="Consolas" pitchFamily="49" charset="0"/>
              </a:rPr>
              <a:t>而得到算法时间复杂度的估计。</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1000100" y="1571612"/>
            <a:ext cx="6389703" cy="535916"/>
          </a:xfrm>
          <a:prstGeom prst="rect">
            <a:avLst/>
          </a:prstGeom>
          <a:noFill/>
          <a:ln w="9525">
            <a:noFill/>
            <a:miter lim="800000"/>
            <a:headEnd/>
            <a:tailEnd/>
          </a:ln>
        </p:spPr>
        <p:txBody>
          <a:bodyPr wrap="square">
            <a:spAutoFit/>
          </a:bodyPr>
          <a:lstStyle/>
          <a:p>
            <a:pPr>
              <a:lnSpc>
                <a:spcPct val="150000"/>
              </a:lnSpc>
            </a:pPr>
            <a:r>
              <a:rPr lang="en-US" altLang="zh-CN" sz="2200" dirty="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2.15】</a:t>
            </a:r>
            <a:r>
              <a:rPr lang="zh-CN" altLang="en-US" sz="2200" dirty="0">
                <a:solidFill>
                  <a:srgbClr val="0000FF"/>
                </a:solidFill>
                <a:latin typeface="Consolas" pitchFamily="49" charset="0"/>
                <a:ea typeface="楷体" pitchFamily="49" charset="-122"/>
                <a:cs typeface="Consolas" pitchFamily="49" charset="0"/>
              </a:rPr>
              <a:t>分析以下递归方程的时间复杂</a:t>
            </a:r>
            <a:r>
              <a:rPr lang="zh-CN" altLang="en-US" sz="2200">
                <a:solidFill>
                  <a:srgbClr val="0000FF"/>
                </a:solidFill>
                <a:latin typeface="Consolas" pitchFamily="49" charset="0"/>
                <a:ea typeface="楷体" pitchFamily="49" charset="-122"/>
                <a:cs typeface="Consolas" pitchFamily="49" charset="0"/>
              </a:rPr>
              <a:t>度</a:t>
            </a:r>
            <a:r>
              <a:rPr lang="zh-CN" altLang="en-US" sz="2200" smtClean="0">
                <a:solidFill>
                  <a:srgbClr val="0000FF"/>
                </a:solidFill>
                <a:latin typeface="Consolas" pitchFamily="49" charset="0"/>
                <a:ea typeface="楷体" pitchFamily="49" charset="-122"/>
                <a:cs typeface="Consolas" pitchFamily="49" charset="0"/>
              </a:rPr>
              <a:t>：</a:t>
            </a:r>
            <a:endParaRPr lang="zh-CN" altLang="en-US" sz="2200" i="1" dirty="0">
              <a:solidFill>
                <a:srgbClr val="0000FF"/>
              </a:solidFill>
              <a:latin typeface="Consolas" pitchFamily="49" charset="0"/>
              <a:ea typeface="楷体" pitchFamily="49" charset="-122"/>
              <a:cs typeface="Consolas" pitchFamily="49" charset="0"/>
            </a:endParaRPr>
          </a:p>
        </p:txBody>
      </p:sp>
      <p:sp>
        <p:nvSpPr>
          <p:cNvPr id="3" name="Text Box 2"/>
          <p:cNvSpPr txBox="1">
            <a:spLocks noChangeArrowheads="1"/>
          </p:cNvSpPr>
          <p:nvPr/>
        </p:nvSpPr>
        <p:spPr bwMode="auto">
          <a:xfrm>
            <a:off x="1285852" y="2500306"/>
            <a:ext cx="4929221" cy="119451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lIns="180000" tIns="180000" bIns="180000">
            <a:spAutoFit/>
          </a:bodyPr>
          <a:lstStyle/>
          <a:p>
            <a:pPr>
              <a:lnSpc>
                <a:spcPct val="150000"/>
              </a:lnSpc>
            </a:pPr>
            <a:r>
              <a:rPr lang="en-US" altLang="zh-CN" sz="1800" i="1" smtClean="0">
                <a:solidFill>
                  <a:srgbClr val="0000FF"/>
                </a:solidFill>
                <a:latin typeface="Consolas" pitchFamily="49" charset="0"/>
                <a:ea typeface="楷体" pitchFamily="49" charset="-122"/>
                <a:cs typeface="Consolas" pitchFamily="49" charset="0"/>
              </a:rPr>
              <a:t>T</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)=1				</a:t>
            </a:r>
            <a:r>
              <a:rPr lang="zh-CN" altLang="en-US" sz="1800" dirty="0">
                <a:solidFill>
                  <a:srgbClr val="0000FF"/>
                </a:solidFill>
                <a:latin typeface="Consolas" pitchFamily="49" charset="0"/>
                <a:ea typeface="楷体" pitchFamily="49" charset="-122"/>
                <a:cs typeface="Consolas" pitchFamily="49" charset="0"/>
              </a:rPr>
              <a:t>当</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=1</a:t>
            </a:r>
            <a:endParaRPr lang="en-US" altLang="zh-CN" sz="1800" i="1" dirty="0">
              <a:solidFill>
                <a:srgbClr val="0000FF"/>
              </a:solidFill>
              <a:latin typeface="Consolas" pitchFamily="49" charset="0"/>
              <a:ea typeface="楷体" pitchFamily="49" charset="-122"/>
              <a:cs typeface="Consolas" pitchFamily="49" charset="0"/>
            </a:endParaRPr>
          </a:p>
          <a:p>
            <a:pPr>
              <a:lnSpc>
                <a:spcPct val="150000"/>
              </a:lnSpc>
            </a:pPr>
            <a:r>
              <a:rPr lang="en-US" altLang="zh-CN" sz="1800" i="1" dirty="0">
                <a:solidFill>
                  <a:srgbClr val="0000FF"/>
                </a:solidFill>
                <a:latin typeface="Consolas" pitchFamily="49" charset="0"/>
                <a:ea typeface="楷体" pitchFamily="49" charset="-122"/>
                <a:cs typeface="Consolas" pitchFamily="49" charset="0"/>
              </a:rPr>
              <a:t>T</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2</a:t>
            </a:r>
            <a:r>
              <a:rPr lang="en-US" altLang="zh-CN" sz="1800" i="1" dirty="0" err="1">
                <a:solidFill>
                  <a:srgbClr val="0000FF"/>
                </a:solidFill>
                <a:latin typeface="Consolas" pitchFamily="49" charset="0"/>
                <a:ea typeface="楷体" pitchFamily="49" charset="-122"/>
                <a:cs typeface="Consolas" pitchFamily="49" charset="0"/>
              </a:rPr>
              <a:t>T</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/2)+</a:t>
            </a:r>
            <a:r>
              <a:rPr lang="en-US" altLang="zh-CN" sz="1800" i="1" dirty="0" err="1">
                <a:solidFill>
                  <a:srgbClr val="0000FF"/>
                </a:solidFill>
                <a:latin typeface="Consolas" pitchFamily="49" charset="0"/>
                <a:ea typeface="楷体" pitchFamily="49" charset="-122"/>
                <a:cs typeface="Consolas" pitchFamily="49" charset="0"/>
              </a:rPr>
              <a:t>n</a:t>
            </a:r>
            <a:r>
              <a:rPr lang="en-US" altLang="zh-CN" sz="1800" baseline="30000" dirty="0" err="1">
                <a:solidFill>
                  <a:srgbClr val="0000FF"/>
                </a:solidFill>
                <a:latin typeface="Consolas" pitchFamily="49" charset="0"/>
                <a:ea typeface="楷体" pitchFamily="49" charset="-122"/>
                <a:cs typeface="Consolas" pitchFamily="49" charset="0"/>
              </a:rPr>
              <a:t>2</a:t>
            </a:r>
            <a:r>
              <a:rPr lang="en-US" altLang="zh-CN" sz="1800" dirty="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当</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&gt;1</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285720" y="357166"/>
            <a:ext cx="8643998" cy="913070"/>
          </a:xfrm>
          <a:prstGeom prst="rect">
            <a:avLst/>
          </a:prstGeom>
          <a:solidFill>
            <a:schemeClr val="bg2"/>
          </a:solidFill>
          <a:ln w="9525">
            <a:noFill/>
            <a:miter lim="800000"/>
            <a:headEnd/>
            <a:tailEnd/>
          </a:ln>
        </p:spPr>
        <p:txBody>
          <a:bodyPr wrap="square">
            <a:spAutoFit/>
          </a:bodyPr>
          <a:lstStyle/>
          <a:p>
            <a:pPr>
              <a:lnSpc>
                <a:spcPts val="3200"/>
              </a:lnSpc>
              <a:spcBef>
                <a:spcPct val="50000"/>
              </a:spcBef>
            </a:pPr>
            <a:r>
              <a:rPr lang="zh-CN" altLang="en-US" sz="2200" dirty="0">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　解：</a:t>
            </a:r>
            <a:r>
              <a:rPr lang="zh-CN" altLang="en-US" sz="2000" dirty="0">
                <a:solidFill>
                  <a:srgbClr val="0000FF"/>
                </a:solidFill>
                <a:latin typeface="Consolas" pitchFamily="49" charset="0"/>
                <a:ea typeface="楷体" pitchFamily="49" charset="-122"/>
                <a:cs typeface="Consolas" pitchFamily="49" charset="0"/>
              </a:rPr>
              <a:t>构造的递归</a:t>
            </a:r>
            <a:r>
              <a:rPr lang="zh-CN" altLang="en-US" sz="2000">
                <a:solidFill>
                  <a:srgbClr val="0000FF"/>
                </a:solidFill>
                <a:latin typeface="Consolas" pitchFamily="49" charset="0"/>
                <a:ea typeface="楷体" pitchFamily="49" charset="-122"/>
                <a:cs typeface="Consolas" pitchFamily="49" charset="0"/>
              </a:rPr>
              <a:t>树</a:t>
            </a:r>
            <a:r>
              <a:rPr lang="zh-CN" altLang="en-US" sz="2000" smtClean="0">
                <a:solidFill>
                  <a:srgbClr val="0000FF"/>
                </a:solidFill>
                <a:latin typeface="Consolas" pitchFamily="49" charset="0"/>
                <a:ea typeface="楷体" pitchFamily="49" charset="-122"/>
                <a:cs typeface="Consolas" pitchFamily="49" charset="0"/>
              </a:rPr>
              <a:t>如下图所示，当</a:t>
            </a:r>
            <a:r>
              <a:rPr lang="zh-CN" altLang="en-US" sz="2000" dirty="0">
                <a:solidFill>
                  <a:srgbClr val="0000FF"/>
                </a:solidFill>
                <a:latin typeface="Consolas" pitchFamily="49" charset="0"/>
                <a:ea typeface="楷体" pitchFamily="49" charset="-122"/>
                <a:cs typeface="Consolas" pitchFamily="49" charset="0"/>
              </a:rPr>
              <a:t>递归树展</a:t>
            </a:r>
            <a:r>
              <a:rPr lang="zh-CN" altLang="en-US" sz="2000">
                <a:solidFill>
                  <a:srgbClr val="0000FF"/>
                </a:solidFill>
                <a:latin typeface="Consolas" pitchFamily="49" charset="0"/>
                <a:ea typeface="楷体" pitchFamily="49" charset="-122"/>
                <a:cs typeface="Consolas" pitchFamily="49" charset="0"/>
              </a:rPr>
              <a:t>开</a:t>
            </a:r>
            <a:r>
              <a:rPr lang="zh-CN" altLang="en-US" sz="2000" smtClean="0">
                <a:solidFill>
                  <a:srgbClr val="0000FF"/>
                </a:solidFill>
                <a:latin typeface="Consolas" pitchFamily="49" charset="0"/>
                <a:ea typeface="楷体" pitchFamily="49" charset="-122"/>
                <a:cs typeface="Consolas" pitchFamily="49" charset="0"/>
              </a:rPr>
              <a:t>时，子</a:t>
            </a:r>
            <a:r>
              <a:rPr lang="zh-CN" altLang="en-US" sz="2000" dirty="0">
                <a:solidFill>
                  <a:srgbClr val="0000FF"/>
                </a:solidFill>
                <a:latin typeface="Consolas" pitchFamily="49" charset="0"/>
                <a:ea typeface="楷体" pitchFamily="49" charset="-122"/>
                <a:cs typeface="Consolas" pitchFamily="49" charset="0"/>
              </a:rPr>
              <a:t>问题的规模逐步</a:t>
            </a:r>
            <a:r>
              <a:rPr lang="zh-CN" altLang="en-US" sz="2000">
                <a:solidFill>
                  <a:srgbClr val="0000FF"/>
                </a:solidFill>
                <a:latin typeface="Consolas" pitchFamily="49" charset="0"/>
                <a:ea typeface="楷体" pitchFamily="49" charset="-122"/>
                <a:cs typeface="Consolas" pitchFamily="49" charset="0"/>
              </a:rPr>
              <a:t>缩</a:t>
            </a:r>
            <a:r>
              <a:rPr lang="zh-CN" altLang="en-US" sz="2000" smtClean="0">
                <a:solidFill>
                  <a:srgbClr val="0000FF"/>
                </a:solidFill>
                <a:latin typeface="Consolas" pitchFamily="49" charset="0"/>
                <a:ea typeface="楷体" pitchFamily="49" charset="-122"/>
                <a:cs typeface="Consolas" pitchFamily="49" charset="0"/>
              </a:rPr>
              <a:t>小，当</a:t>
            </a:r>
            <a:r>
              <a:rPr lang="zh-CN" altLang="en-US" sz="2000" dirty="0">
                <a:solidFill>
                  <a:srgbClr val="0000FF"/>
                </a:solidFill>
                <a:latin typeface="Consolas" pitchFamily="49" charset="0"/>
                <a:ea typeface="楷体" pitchFamily="49" charset="-122"/>
                <a:cs typeface="Consolas" pitchFamily="49" charset="0"/>
              </a:rPr>
              <a:t>到达递归出</a:t>
            </a:r>
            <a:r>
              <a:rPr lang="zh-CN" altLang="en-US" sz="2000">
                <a:solidFill>
                  <a:srgbClr val="0000FF"/>
                </a:solidFill>
                <a:latin typeface="Consolas" pitchFamily="49" charset="0"/>
                <a:ea typeface="楷体" pitchFamily="49" charset="-122"/>
                <a:cs typeface="Consolas" pitchFamily="49" charset="0"/>
              </a:rPr>
              <a:t>口</a:t>
            </a:r>
            <a:r>
              <a:rPr lang="zh-CN" altLang="en-US" sz="2000" smtClean="0">
                <a:solidFill>
                  <a:srgbClr val="0000FF"/>
                </a:solidFill>
                <a:latin typeface="Consolas" pitchFamily="49" charset="0"/>
                <a:ea typeface="楷体" pitchFamily="49" charset="-122"/>
                <a:cs typeface="Consolas" pitchFamily="49" charset="0"/>
              </a:rPr>
              <a:t>时，即</a:t>
            </a:r>
            <a:r>
              <a:rPr lang="zh-CN" altLang="en-US" sz="2000" dirty="0">
                <a:solidFill>
                  <a:srgbClr val="0000FF"/>
                </a:solidFill>
                <a:latin typeface="Consolas" pitchFamily="49" charset="0"/>
                <a:ea typeface="楷体" pitchFamily="49" charset="-122"/>
                <a:cs typeface="Consolas" pitchFamily="49" charset="0"/>
              </a:rPr>
              <a:t>当子问题的规模为</a:t>
            </a:r>
            <a:r>
              <a:rPr lang="en-US" altLang="zh-CN" sz="200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时，递</a:t>
            </a:r>
            <a:r>
              <a:rPr lang="zh-CN" altLang="en-US" sz="2000" dirty="0">
                <a:solidFill>
                  <a:srgbClr val="0000FF"/>
                </a:solidFill>
                <a:latin typeface="Consolas" pitchFamily="49" charset="0"/>
                <a:ea typeface="楷体" pitchFamily="49" charset="-122"/>
                <a:cs typeface="Consolas" pitchFamily="49" charset="0"/>
              </a:rPr>
              <a:t>归树不再展开。</a:t>
            </a:r>
          </a:p>
        </p:txBody>
      </p:sp>
      <p:sp>
        <p:nvSpPr>
          <p:cNvPr id="7172" name="Rectangle 4"/>
          <p:cNvSpPr>
            <a:spLocks noChangeArrowheads="1"/>
          </p:cNvSpPr>
          <p:nvPr/>
        </p:nvSpPr>
        <p:spPr bwMode="auto">
          <a:xfrm>
            <a:off x="0" y="2690813"/>
            <a:ext cx="9144000" cy="0"/>
          </a:xfrm>
          <a:prstGeom prst="rect">
            <a:avLst/>
          </a:prstGeom>
          <a:noFill/>
          <a:ln w="9525">
            <a:noFill/>
            <a:miter lim="800000"/>
            <a:headEnd/>
            <a:tailEnd/>
          </a:ln>
        </p:spPr>
        <p:txBody>
          <a:bodyPr wrap="none" anchor="ctr">
            <a:spAutoFit/>
          </a:bodyPr>
          <a:lstStyle/>
          <a:p>
            <a:endParaRPr lang="zh-CN" altLang="en-US"/>
          </a:p>
        </p:txBody>
      </p:sp>
      <p:pic>
        <p:nvPicPr>
          <p:cNvPr id="103427" name="Picture 3"/>
          <p:cNvPicPr>
            <a:picLocks noChangeAspect="1" noChangeArrowheads="1"/>
          </p:cNvPicPr>
          <p:nvPr/>
        </p:nvPicPr>
        <p:blipFill>
          <a:blip r:embed="rId2" cstate="print"/>
          <a:srcRect/>
          <a:stretch>
            <a:fillRect/>
          </a:stretch>
        </p:blipFill>
        <p:spPr bwMode="auto">
          <a:xfrm>
            <a:off x="1142976" y="3571876"/>
            <a:ext cx="6000792" cy="2776486"/>
          </a:xfrm>
          <a:prstGeom prst="rect">
            <a:avLst/>
          </a:prstGeom>
          <a:noFill/>
          <a:ln w="9525">
            <a:noFill/>
            <a:miter lim="800000"/>
            <a:headEnd/>
            <a:tailEnd/>
          </a:ln>
        </p:spPr>
      </p:pic>
      <p:sp>
        <p:nvSpPr>
          <p:cNvPr id="5" name="Text Box 2"/>
          <p:cNvSpPr txBox="1">
            <a:spLocks noChangeArrowheads="1"/>
          </p:cNvSpPr>
          <p:nvPr/>
        </p:nvSpPr>
        <p:spPr bwMode="auto">
          <a:xfrm>
            <a:off x="1571604" y="1428736"/>
            <a:ext cx="4929221" cy="78660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lIns="180000" tIns="72000" bIns="72000">
            <a:spAutoFit/>
          </a:bodyPr>
          <a:lstStyle/>
          <a:p>
            <a:pPr>
              <a:lnSpc>
                <a:spcPts val="2500"/>
              </a:lnSpc>
            </a:pPr>
            <a:r>
              <a:rPr lang="en-US" altLang="zh-CN" sz="1800" i="1" smtClean="0">
                <a:solidFill>
                  <a:srgbClr val="0000FF"/>
                </a:solidFill>
                <a:latin typeface="Consolas" pitchFamily="49" charset="0"/>
                <a:ea typeface="楷体" pitchFamily="49" charset="-122"/>
                <a:cs typeface="Consolas" pitchFamily="49" charset="0"/>
              </a:rPr>
              <a:t>T</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)=1				</a:t>
            </a:r>
            <a:r>
              <a:rPr lang="zh-CN" altLang="en-US" sz="1800" dirty="0">
                <a:solidFill>
                  <a:srgbClr val="0000FF"/>
                </a:solidFill>
                <a:latin typeface="Consolas" pitchFamily="49" charset="0"/>
                <a:ea typeface="楷体" pitchFamily="49" charset="-122"/>
                <a:cs typeface="Consolas" pitchFamily="49" charset="0"/>
              </a:rPr>
              <a:t>当</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=1</a:t>
            </a:r>
            <a:endParaRPr lang="en-US" altLang="zh-CN" sz="1800" i="1" dirty="0">
              <a:solidFill>
                <a:srgbClr val="0000FF"/>
              </a:solidFill>
              <a:latin typeface="Consolas" pitchFamily="49" charset="0"/>
              <a:ea typeface="楷体" pitchFamily="49" charset="-122"/>
              <a:cs typeface="Consolas" pitchFamily="49" charset="0"/>
            </a:endParaRPr>
          </a:p>
          <a:p>
            <a:pPr>
              <a:lnSpc>
                <a:spcPts val="2500"/>
              </a:lnSpc>
            </a:pPr>
            <a:r>
              <a:rPr lang="en-US" altLang="zh-CN" sz="1800" i="1" dirty="0">
                <a:solidFill>
                  <a:srgbClr val="0000FF"/>
                </a:solidFill>
                <a:latin typeface="Consolas" pitchFamily="49" charset="0"/>
                <a:ea typeface="楷体" pitchFamily="49" charset="-122"/>
                <a:cs typeface="Consolas" pitchFamily="49" charset="0"/>
              </a:rPr>
              <a:t>T</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2</a:t>
            </a:r>
            <a:r>
              <a:rPr lang="en-US" altLang="zh-CN" sz="1800" i="1" dirty="0" err="1">
                <a:solidFill>
                  <a:srgbClr val="0000FF"/>
                </a:solidFill>
                <a:latin typeface="Consolas" pitchFamily="49" charset="0"/>
                <a:ea typeface="楷体" pitchFamily="49" charset="-122"/>
                <a:cs typeface="Consolas" pitchFamily="49" charset="0"/>
              </a:rPr>
              <a:t>T</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/2)+</a:t>
            </a:r>
            <a:r>
              <a:rPr lang="en-US" altLang="zh-CN" sz="1800" i="1" dirty="0" err="1">
                <a:solidFill>
                  <a:srgbClr val="0000FF"/>
                </a:solidFill>
                <a:latin typeface="Consolas" pitchFamily="49" charset="0"/>
                <a:ea typeface="楷体" pitchFamily="49" charset="-122"/>
                <a:cs typeface="Consolas" pitchFamily="49" charset="0"/>
              </a:rPr>
              <a:t>n</a:t>
            </a:r>
            <a:r>
              <a:rPr lang="en-US" altLang="zh-CN" sz="1800" baseline="30000" dirty="0" err="1">
                <a:solidFill>
                  <a:srgbClr val="0000FF"/>
                </a:solidFill>
                <a:latin typeface="Consolas" pitchFamily="49" charset="0"/>
                <a:ea typeface="楷体" pitchFamily="49" charset="-122"/>
                <a:cs typeface="Consolas" pitchFamily="49" charset="0"/>
              </a:rPr>
              <a:t>2</a:t>
            </a:r>
            <a:r>
              <a:rPr lang="en-US" altLang="zh-CN" sz="1800" dirty="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当</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&gt;1</a:t>
            </a:r>
          </a:p>
        </p:txBody>
      </p:sp>
      <p:sp>
        <p:nvSpPr>
          <p:cNvPr id="9" name="TextBox 8"/>
          <p:cNvSpPr txBox="1"/>
          <p:nvPr/>
        </p:nvSpPr>
        <p:spPr>
          <a:xfrm>
            <a:off x="1571604" y="2357430"/>
            <a:ext cx="4643470" cy="810478"/>
          </a:xfrm>
          <a:prstGeom prst="rect">
            <a:avLst/>
          </a:prstGeom>
          <a:noFill/>
        </p:spPr>
        <p:txBody>
          <a:bodyPr wrap="square" rtlCol="0">
            <a:spAutoFit/>
          </a:bodyPr>
          <a:lstStyle/>
          <a:p>
            <a:pPr>
              <a:lnSpc>
                <a:spcPts val="2800"/>
              </a:lnSpc>
            </a:pPr>
            <a:r>
              <a:rPr lang="en-US" altLang="zh-CN" sz="1800" i="1" smtClean="0">
                <a:solidFill>
                  <a:srgbClr val="0000FF"/>
                </a:solidFill>
                <a:latin typeface="Consolas" pitchFamily="49" charset="0"/>
                <a:ea typeface="楷体" pitchFamily="49" charset="-122"/>
                <a:cs typeface="Consolas" pitchFamily="49" charset="0"/>
              </a:rPr>
              <a:t>T</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)=2</a:t>
            </a:r>
            <a:r>
              <a:rPr lang="en-US" altLang="zh-CN" sz="1800" i="1" smtClean="0">
                <a:solidFill>
                  <a:srgbClr val="0000FF"/>
                </a:solidFill>
                <a:latin typeface="Consolas" pitchFamily="49" charset="0"/>
                <a:ea typeface="楷体" pitchFamily="49" charset="-122"/>
                <a:cs typeface="Consolas" pitchFamily="49" charset="0"/>
              </a:rPr>
              <a:t>T</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/2)+</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baseline="30000" smtClean="0">
                <a:solidFill>
                  <a:srgbClr val="0000FF"/>
                </a:solidFill>
                <a:latin typeface="Consolas" pitchFamily="49" charset="0"/>
                <a:ea typeface="楷体" pitchFamily="49" charset="-122"/>
                <a:cs typeface="Consolas" pitchFamily="49" charset="0"/>
              </a:rPr>
              <a:t>2</a:t>
            </a:r>
            <a:r>
              <a:rPr lang="en-US" altLang="zh-CN" sz="1800" smtClean="0">
                <a:solidFill>
                  <a:srgbClr val="0000FF"/>
                </a:solidFill>
                <a:latin typeface="Consolas" pitchFamily="49" charset="0"/>
                <a:cs typeface="Consolas" pitchFamily="49" charset="0"/>
              </a:rPr>
              <a:t>=2[2T(</a:t>
            </a:r>
            <a:r>
              <a:rPr lang="en-US" altLang="zh-CN" sz="1800" i="1" smtClean="0">
                <a:solidFill>
                  <a:srgbClr val="0000FF"/>
                </a:solidFill>
                <a:latin typeface="Consolas" pitchFamily="49" charset="0"/>
                <a:cs typeface="Consolas" pitchFamily="49" charset="0"/>
              </a:rPr>
              <a:t>n</a:t>
            </a:r>
            <a:r>
              <a:rPr lang="en-US" altLang="zh-CN" sz="1800" smtClean="0">
                <a:solidFill>
                  <a:srgbClr val="0000FF"/>
                </a:solidFill>
                <a:latin typeface="Consolas" pitchFamily="49" charset="0"/>
                <a:cs typeface="Consolas" pitchFamily="49" charset="0"/>
              </a:rPr>
              <a:t>/4)+(</a:t>
            </a:r>
            <a:r>
              <a:rPr lang="en-US" altLang="zh-CN" sz="1800" i="1" smtClean="0">
                <a:solidFill>
                  <a:srgbClr val="0000FF"/>
                </a:solidFill>
                <a:latin typeface="Consolas" pitchFamily="49" charset="0"/>
                <a:cs typeface="Consolas" pitchFamily="49" charset="0"/>
              </a:rPr>
              <a:t>n</a:t>
            </a:r>
            <a:r>
              <a:rPr lang="en-US" altLang="zh-CN" sz="1800" smtClean="0">
                <a:solidFill>
                  <a:srgbClr val="0000FF"/>
                </a:solidFill>
                <a:latin typeface="Consolas" pitchFamily="49" charset="0"/>
                <a:cs typeface="Consolas" pitchFamily="49" charset="0"/>
              </a:rPr>
              <a:t>/2)</a:t>
            </a:r>
            <a:r>
              <a:rPr lang="en-US" altLang="zh-CN" sz="1800" baseline="30000" smtClean="0">
                <a:solidFill>
                  <a:srgbClr val="0000FF"/>
                </a:solidFill>
                <a:latin typeface="Consolas" pitchFamily="49" charset="0"/>
                <a:cs typeface="Consolas" pitchFamily="49" charset="0"/>
              </a:rPr>
              <a:t>2</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n</a:t>
            </a:r>
            <a:r>
              <a:rPr lang="en-US" altLang="zh-CN" sz="1800" baseline="30000" smtClean="0">
                <a:solidFill>
                  <a:srgbClr val="0000FF"/>
                </a:solidFill>
                <a:latin typeface="Consolas" pitchFamily="49" charset="0"/>
                <a:cs typeface="Consolas" pitchFamily="49" charset="0"/>
              </a:rPr>
              <a:t>2</a:t>
            </a:r>
          </a:p>
          <a:p>
            <a:pPr>
              <a:lnSpc>
                <a:spcPts val="2800"/>
              </a:lnSpc>
            </a:pPr>
            <a:r>
              <a:rPr lang="en-US" altLang="zh-CN" sz="1800" smtClean="0">
                <a:solidFill>
                  <a:srgbClr val="0000FF"/>
                </a:solidFill>
                <a:latin typeface="Consolas" pitchFamily="49" charset="0"/>
                <a:cs typeface="Consolas" pitchFamily="49" charset="0"/>
              </a:rPr>
              <a:t>    =4T(</a:t>
            </a:r>
            <a:r>
              <a:rPr lang="en-US" altLang="zh-CN" sz="1800" i="1" smtClean="0">
                <a:solidFill>
                  <a:srgbClr val="0000FF"/>
                </a:solidFill>
                <a:latin typeface="Consolas" pitchFamily="49" charset="0"/>
                <a:cs typeface="Consolas" pitchFamily="49" charset="0"/>
              </a:rPr>
              <a:t>n</a:t>
            </a:r>
            <a:r>
              <a:rPr lang="en-US" altLang="zh-CN" sz="1800" smtClean="0">
                <a:solidFill>
                  <a:srgbClr val="0000FF"/>
                </a:solidFill>
                <a:latin typeface="Consolas" pitchFamily="49" charset="0"/>
                <a:cs typeface="Consolas" pitchFamily="49" charset="0"/>
              </a:rPr>
              <a:t>/4)+2(</a:t>
            </a:r>
            <a:r>
              <a:rPr lang="en-US" altLang="zh-CN" sz="1800" i="1" smtClean="0">
                <a:solidFill>
                  <a:srgbClr val="0000FF"/>
                </a:solidFill>
                <a:latin typeface="Consolas" pitchFamily="49" charset="0"/>
                <a:cs typeface="Consolas" pitchFamily="49" charset="0"/>
              </a:rPr>
              <a:t>n</a:t>
            </a:r>
            <a:r>
              <a:rPr lang="en-US" altLang="zh-CN" sz="1800" smtClean="0">
                <a:solidFill>
                  <a:srgbClr val="0000FF"/>
                </a:solidFill>
                <a:latin typeface="Consolas" pitchFamily="49" charset="0"/>
                <a:cs typeface="Consolas" pitchFamily="49" charset="0"/>
              </a:rPr>
              <a:t>/2)</a:t>
            </a:r>
            <a:r>
              <a:rPr lang="en-US" altLang="zh-CN" sz="1800" baseline="30000" smtClean="0">
                <a:solidFill>
                  <a:srgbClr val="0000FF"/>
                </a:solidFill>
                <a:latin typeface="Consolas" pitchFamily="49" charset="0"/>
                <a:cs typeface="Consolas" pitchFamily="49" charset="0"/>
              </a:rPr>
              <a:t>2</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n</a:t>
            </a:r>
            <a:r>
              <a:rPr lang="en-US" altLang="zh-CN" sz="1800" baseline="30000" smtClean="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10" name="任意多边形 9"/>
          <p:cNvSpPr/>
          <p:nvPr/>
        </p:nvSpPr>
        <p:spPr>
          <a:xfrm>
            <a:off x="4214810" y="3143249"/>
            <a:ext cx="71438" cy="642942"/>
          </a:xfrm>
          <a:custGeom>
            <a:avLst/>
            <a:gdLst>
              <a:gd name="connsiteX0" fmla="*/ 552660 w 552660"/>
              <a:gd name="connsiteY0" fmla="*/ 0 h 512466"/>
              <a:gd name="connsiteX1" fmla="*/ 0 w 552660"/>
              <a:gd name="connsiteY1" fmla="*/ 512466 h 512466"/>
              <a:gd name="connsiteX0" fmla="*/ 179771 w 179771"/>
              <a:gd name="connsiteY0" fmla="*/ 0 h 594739"/>
              <a:gd name="connsiteX1" fmla="*/ 0 w 179771"/>
              <a:gd name="connsiteY1" fmla="*/ 594739 h 594739"/>
              <a:gd name="connsiteX0" fmla="*/ 285751 w 285751"/>
              <a:gd name="connsiteY0" fmla="*/ 0 h 642943"/>
              <a:gd name="connsiteX1" fmla="*/ 0 w 285751"/>
              <a:gd name="connsiteY1" fmla="*/ 642943 h 642943"/>
              <a:gd name="connsiteX0" fmla="*/ 71438 w 71438"/>
              <a:gd name="connsiteY0" fmla="*/ 0 h 642942"/>
              <a:gd name="connsiteX1" fmla="*/ 0 w 71438"/>
              <a:gd name="connsiteY1" fmla="*/ 642942 h 642942"/>
            </a:gdLst>
            <a:ahLst/>
            <a:cxnLst>
              <a:cxn ang="0">
                <a:pos x="connsiteX0" y="connsiteY0"/>
              </a:cxn>
              <a:cxn ang="0">
                <a:pos x="connsiteX1" y="connsiteY1"/>
              </a:cxn>
            </a:cxnLst>
            <a:rect l="l" t="t" r="r" b="b"/>
            <a:pathLst>
              <a:path w="71438" h="642942">
                <a:moveTo>
                  <a:pt x="71438" y="0"/>
                </a:moveTo>
                <a:lnTo>
                  <a:pt x="0" y="642942"/>
                </a:lnTo>
              </a:path>
            </a:pathLst>
          </a:custGeom>
          <a:ln w="19050">
            <a:solidFill>
              <a:srgbClr val="00B0F0"/>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1" name="任意多边形 10"/>
          <p:cNvSpPr/>
          <p:nvPr/>
        </p:nvSpPr>
        <p:spPr>
          <a:xfrm>
            <a:off x="3207378" y="3071810"/>
            <a:ext cx="293051" cy="1218836"/>
          </a:xfrm>
          <a:custGeom>
            <a:avLst/>
            <a:gdLst>
              <a:gd name="connsiteX0" fmla="*/ 698360 w 698360"/>
              <a:gd name="connsiteY0" fmla="*/ 0 h 994787"/>
              <a:gd name="connsiteX1" fmla="*/ 95459 w 698360"/>
              <a:gd name="connsiteY1" fmla="*/ 472273 h 994787"/>
              <a:gd name="connsiteX2" fmla="*/ 125604 w 698360"/>
              <a:gd name="connsiteY2" fmla="*/ 994787 h 994787"/>
              <a:gd name="connsiteX0" fmla="*/ 414619 w 414619"/>
              <a:gd name="connsiteY0" fmla="*/ 0 h 1218836"/>
              <a:gd name="connsiteX1" fmla="*/ 54925 w 414619"/>
              <a:gd name="connsiteY1" fmla="*/ 696322 h 1218836"/>
              <a:gd name="connsiteX2" fmla="*/ 85070 w 414619"/>
              <a:gd name="connsiteY2" fmla="*/ 1218836 h 1218836"/>
              <a:gd name="connsiteX0" fmla="*/ 253721 w 253721"/>
              <a:gd name="connsiteY0" fmla="*/ 0 h 1218836"/>
              <a:gd name="connsiteX1" fmla="*/ 179778 w 253721"/>
              <a:gd name="connsiteY1" fmla="*/ 696322 h 1218836"/>
              <a:gd name="connsiteX2" fmla="*/ 209923 w 253721"/>
              <a:gd name="connsiteY2" fmla="*/ 1218836 h 1218836"/>
              <a:gd name="connsiteX0" fmla="*/ 293051 w 293051"/>
              <a:gd name="connsiteY0" fmla="*/ 0 h 1218836"/>
              <a:gd name="connsiteX1" fmla="*/ 7300 w 293051"/>
              <a:gd name="connsiteY1" fmla="*/ 785818 h 1218836"/>
              <a:gd name="connsiteX2" fmla="*/ 249253 w 293051"/>
              <a:gd name="connsiteY2" fmla="*/ 1218836 h 1218836"/>
            </a:gdLst>
            <a:ahLst/>
            <a:cxnLst>
              <a:cxn ang="0">
                <a:pos x="connsiteX0" y="connsiteY0"/>
              </a:cxn>
              <a:cxn ang="0">
                <a:pos x="connsiteX1" y="connsiteY1"/>
              </a:cxn>
              <a:cxn ang="0">
                <a:pos x="connsiteX2" y="connsiteY2"/>
              </a:cxn>
            </a:cxnLst>
            <a:rect l="l" t="t" r="r" b="b"/>
            <a:pathLst>
              <a:path w="293051" h="1218836">
                <a:moveTo>
                  <a:pt x="293051" y="0"/>
                </a:moveTo>
                <a:cubicBezTo>
                  <a:pt x="39330" y="153237"/>
                  <a:pt x="14600" y="582679"/>
                  <a:pt x="7300" y="785818"/>
                </a:cubicBezTo>
                <a:cubicBezTo>
                  <a:pt x="0" y="988957"/>
                  <a:pt x="186451" y="1040478"/>
                  <a:pt x="249253" y="1218836"/>
                </a:cubicBezTo>
              </a:path>
            </a:pathLst>
          </a:custGeom>
          <a:ln w="19050">
            <a:solidFill>
              <a:srgbClr val="00B0F0"/>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3" name="任意多边形 12"/>
          <p:cNvSpPr/>
          <p:nvPr/>
        </p:nvSpPr>
        <p:spPr>
          <a:xfrm>
            <a:off x="3929058" y="2750338"/>
            <a:ext cx="1055215" cy="1480017"/>
          </a:xfrm>
          <a:custGeom>
            <a:avLst/>
            <a:gdLst>
              <a:gd name="connsiteX0" fmla="*/ 0 w 1075174"/>
              <a:gd name="connsiteY0" fmla="*/ 50242 h 1215851"/>
              <a:gd name="connsiteX1" fmla="*/ 381838 w 1075174"/>
              <a:gd name="connsiteY1" fmla="*/ 50242 h 1215851"/>
              <a:gd name="connsiteX2" fmla="*/ 844062 w 1075174"/>
              <a:gd name="connsiteY2" fmla="*/ 351693 h 1215851"/>
              <a:gd name="connsiteX3" fmla="*/ 1075174 w 1075174"/>
              <a:gd name="connsiteY3" fmla="*/ 1215851 h 1215851"/>
              <a:gd name="connsiteX0" fmla="*/ 0 w 1044876"/>
              <a:gd name="connsiteY0" fmla="*/ 25121 h 1469419"/>
              <a:gd name="connsiteX1" fmla="*/ 351540 w 1044876"/>
              <a:gd name="connsiteY1" fmla="*/ 303810 h 1469419"/>
              <a:gd name="connsiteX2" fmla="*/ 813764 w 1044876"/>
              <a:gd name="connsiteY2" fmla="*/ 605261 h 1469419"/>
              <a:gd name="connsiteX3" fmla="*/ 1044876 w 1044876"/>
              <a:gd name="connsiteY3" fmla="*/ 1469419 h 1469419"/>
              <a:gd name="connsiteX0" fmla="*/ 0 w 1044876"/>
              <a:gd name="connsiteY0" fmla="*/ 25252 h 1469550"/>
              <a:gd name="connsiteX1" fmla="*/ 714380 w 1044876"/>
              <a:gd name="connsiteY1" fmla="*/ 96690 h 1469550"/>
              <a:gd name="connsiteX2" fmla="*/ 813764 w 1044876"/>
              <a:gd name="connsiteY2" fmla="*/ 605392 h 1469550"/>
              <a:gd name="connsiteX3" fmla="*/ 1044876 w 1044876"/>
              <a:gd name="connsiteY3" fmla="*/ 1469550 h 1469550"/>
              <a:gd name="connsiteX0" fmla="*/ 0 w 1055215"/>
              <a:gd name="connsiteY0" fmla="*/ 35719 h 1480017"/>
              <a:gd name="connsiteX1" fmla="*/ 714380 w 1055215"/>
              <a:gd name="connsiteY1" fmla="*/ 107157 h 1480017"/>
              <a:gd name="connsiteX2" fmla="*/ 1000132 w 1055215"/>
              <a:gd name="connsiteY2" fmla="*/ 678661 h 1480017"/>
              <a:gd name="connsiteX3" fmla="*/ 1044876 w 1055215"/>
              <a:gd name="connsiteY3" fmla="*/ 1480017 h 1480017"/>
            </a:gdLst>
            <a:ahLst/>
            <a:cxnLst>
              <a:cxn ang="0">
                <a:pos x="connsiteX0" y="connsiteY0"/>
              </a:cxn>
              <a:cxn ang="0">
                <a:pos x="connsiteX1" y="connsiteY1"/>
              </a:cxn>
              <a:cxn ang="0">
                <a:pos x="connsiteX2" y="connsiteY2"/>
              </a:cxn>
              <a:cxn ang="0">
                <a:pos x="connsiteX3" y="connsiteY3"/>
              </a:cxn>
            </a:cxnLst>
            <a:rect l="l" t="t" r="r" b="b"/>
            <a:pathLst>
              <a:path w="1055215" h="1480017">
                <a:moveTo>
                  <a:pt x="0" y="35719"/>
                </a:moveTo>
                <a:cubicBezTo>
                  <a:pt x="120580" y="10598"/>
                  <a:pt x="547691" y="0"/>
                  <a:pt x="714380" y="107157"/>
                </a:cubicBezTo>
                <a:cubicBezTo>
                  <a:pt x="881069" y="214314"/>
                  <a:pt x="945049" y="449851"/>
                  <a:pt x="1000132" y="678661"/>
                </a:cubicBezTo>
                <a:cubicBezTo>
                  <a:pt x="1055215" y="907471"/>
                  <a:pt x="987098" y="1145072"/>
                  <a:pt x="1044876" y="1480017"/>
                </a:cubicBezTo>
              </a:path>
            </a:pathLst>
          </a:custGeom>
          <a:ln w="19050">
            <a:solidFill>
              <a:srgbClr val="00B0F0"/>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4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P spid="13"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142844" y="1208853"/>
            <a:ext cx="8858312" cy="3370153"/>
          </a:xfrm>
          <a:prstGeom prst="rect">
            <a:avLst/>
          </a:prstGeom>
          <a:noFill/>
          <a:ln w="9525">
            <a:noFill/>
            <a:miter lim="800000"/>
            <a:headEnd/>
            <a:tailEnd/>
          </a:ln>
        </p:spPr>
        <p:txBody>
          <a:bodyPr wrap="square">
            <a:spAutoFit/>
          </a:bodyPr>
          <a:lstStyle/>
          <a:p>
            <a:pPr>
              <a:lnSpc>
                <a:spcPct val="150000"/>
              </a:lnSpc>
            </a:pPr>
            <a:r>
              <a:rPr lang="zh-CN" altLang="en-US" sz="2200" dirty="0">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显然在递归</a:t>
            </a:r>
            <a:r>
              <a:rPr lang="zh-CN" altLang="en-US" sz="2000">
                <a:solidFill>
                  <a:srgbClr val="0000FF"/>
                </a:solidFill>
                <a:latin typeface="Consolas" pitchFamily="49" charset="0"/>
                <a:ea typeface="楷体" pitchFamily="49" charset="-122"/>
                <a:cs typeface="Consolas" pitchFamily="49" charset="0"/>
              </a:rPr>
              <a:t>树</a:t>
            </a:r>
            <a:r>
              <a:rPr lang="zh-CN" altLang="en-US" sz="2000" smtClean="0">
                <a:solidFill>
                  <a:srgbClr val="0000FF"/>
                </a:solidFill>
                <a:latin typeface="Consolas" pitchFamily="49" charset="0"/>
                <a:ea typeface="楷体" pitchFamily="49" charset="-122"/>
                <a:cs typeface="Consolas" pitchFamily="49" charset="0"/>
              </a:rPr>
              <a:t>中，第</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层的问题规模</a:t>
            </a:r>
            <a:r>
              <a:rPr lang="zh-CN" altLang="en-US" sz="2000">
                <a:solidFill>
                  <a:srgbClr val="0000FF"/>
                </a:solidFill>
                <a:latin typeface="Consolas" pitchFamily="49" charset="0"/>
                <a:ea typeface="楷体" pitchFamily="49" charset="-122"/>
                <a:cs typeface="Consolas" pitchFamily="49" charset="0"/>
              </a:rPr>
              <a:t>为</a:t>
            </a:r>
            <a:r>
              <a:rPr lang="en-US" altLang="zh-CN"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，第</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的层的问题规模</a:t>
            </a:r>
            <a:r>
              <a:rPr lang="zh-CN" altLang="en-US" sz="2000">
                <a:solidFill>
                  <a:srgbClr val="0000FF"/>
                </a:solidFill>
                <a:latin typeface="Consolas" pitchFamily="49" charset="0"/>
                <a:ea typeface="楷体" pitchFamily="49" charset="-122"/>
                <a:cs typeface="Consolas" pitchFamily="49" charset="0"/>
              </a:rPr>
              <a:t>为</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，依</a:t>
            </a:r>
            <a:r>
              <a:rPr lang="zh-CN" altLang="en-US" sz="2000" dirty="0">
                <a:solidFill>
                  <a:srgbClr val="0000FF"/>
                </a:solidFill>
                <a:latin typeface="Consolas" pitchFamily="49" charset="0"/>
                <a:ea typeface="楷体" pitchFamily="49" charset="-122"/>
                <a:cs typeface="Consolas" pitchFamily="49" charset="0"/>
              </a:rPr>
              <a:t>此</a:t>
            </a:r>
            <a:r>
              <a:rPr lang="zh-CN" altLang="en-US" sz="2000">
                <a:solidFill>
                  <a:srgbClr val="0000FF"/>
                </a:solidFill>
                <a:latin typeface="Consolas" pitchFamily="49" charset="0"/>
                <a:ea typeface="楷体" pitchFamily="49" charset="-122"/>
                <a:cs typeface="Consolas" pitchFamily="49" charset="0"/>
              </a:rPr>
              <a:t>类</a:t>
            </a:r>
            <a:r>
              <a:rPr lang="zh-CN" altLang="en-US" sz="2000" smtClean="0">
                <a:solidFill>
                  <a:srgbClr val="0000FF"/>
                </a:solidFill>
                <a:latin typeface="Consolas" pitchFamily="49" charset="0"/>
                <a:ea typeface="楷体" pitchFamily="49" charset="-122"/>
                <a:cs typeface="Consolas" pitchFamily="49" charset="0"/>
              </a:rPr>
              <a:t>推，当</a:t>
            </a:r>
            <a:r>
              <a:rPr lang="zh-CN" altLang="en-US" sz="2000" dirty="0">
                <a:solidFill>
                  <a:srgbClr val="0000FF"/>
                </a:solidFill>
                <a:latin typeface="Consolas" pitchFamily="49" charset="0"/>
                <a:ea typeface="楷体" pitchFamily="49" charset="-122"/>
                <a:cs typeface="Consolas" pitchFamily="49" charset="0"/>
              </a:rPr>
              <a:t>展开到第</a:t>
            </a:r>
            <a:r>
              <a:rPr lang="en-US" altLang="zh-CN" sz="2000" i="1" err="1">
                <a:solidFill>
                  <a:srgbClr val="0000FF"/>
                </a:solidFill>
                <a:latin typeface="Consolas" pitchFamily="49" charset="0"/>
                <a:ea typeface="楷体" pitchFamily="49" charset="-122"/>
                <a:cs typeface="Consolas" pitchFamily="49" charset="0"/>
              </a:rPr>
              <a:t>k</a:t>
            </a:r>
            <a:r>
              <a:rPr lang="en-US" altLang="zh-CN" sz="2000" err="1">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层，其</a:t>
            </a:r>
            <a:r>
              <a:rPr lang="zh-CN" altLang="en-US" sz="2000" dirty="0">
                <a:solidFill>
                  <a:srgbClr val="0000FF"/>
                </a:solidFill>
                <a:latin typeface="Consolas" pitchFamily="49" charset="0"/>
                <a:ea typeface="楷体" pitchFamily="49" charset="-122"/>
                <a:cs typeface="Consolas" pitchFamily="49" charset="0"/>
              </a:rPr>
              <a:t>规模</a:t>
            </a:r>
            <a:r>
              <a:rPr lang="zh-CN" altLang="en-US" sz="2000">
                <a:solidFill>
                  <a:srgbClr val="0000FF"/>
                </a:solidFill>
                <a:latin typeface="Consolas" pitchFamily="49" charset="0"/>
                <a:ea typeface="楷体" pitchFamily="49" charset="-122"/>
                <a:cs typeface="Consolas" pitchFamily="49" charset="0"/>
              </a:rPr>
              <a:t>为</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/2</a:t>
            </a:r>
            <a:r>
              <a:rPr lang="en-US" altLang="zh-CN" sz="2000" i="1" baseline="30000"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，所</a:t>
            </a:r>
            <a:r>
              <a:rPr lang="zh-CN" altLang="en-US" sz="2000" dirty="0">
                <a:solidFill>
                  <a:srgbClr val="0000FF"/>
                </a:solidFill>
                <a:latin typeface="Consolas" pitchFamily="49" charset="0"/>
                <a:ea typeface="楷体" pitchFamily="49" charset="-122"/>
                <a:cs typeface="Consolas" pitchFamily="49" charset="0"/>
              </a:rPr>
              <a:t>以递归树的高度为</a:t>
            </a:r>
            <a:r>
              <a:rPr lang="en-US" altLang="zh-CN" sz="2000" dirty="0" err="1">
                <a:solidFill>
                  <a:srgbClr val="0000FF"/>
                </a:solidFill>
                <a:latin typeface="Consolas" pitchFamily="49" charset="0"/>
                <a:ea typeface="楷体" pitchFamily="49" charset="-122"/>
                <a:cs typeface="Consolas" pitchFamily="49" charset="0"/>
              </a:rPr>
              <a:t>log</a:t>
            </a:r>
            <a:r>
              <a:rPr lang="en-US" altLang="zh-CN" sz="2000" baseline="-25000" dirty="0" err="1">
                <a:solidFill>
                  <a:srgbClr val="0000FF"/>
                </a:solidFill>
                <a:latin typeface="Consolas" pitchFamily="49" charset="0"/>
                <a:ea typeface="楷体" pitchFamily="49" charset="-122"/>
                <a:cs typeface="Consolas" pitchFamily="49" charset="0"/>
              </a:rPr>
              <a:t>2</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第</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层有</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个</a:t>
            </a:r>
            <a:r>
              <a:rPr lang="zh-CN" altLang="en-US" sz="2000">
                <a:solidFill>
                  <a:srgbClr val="0000FF"/>
                </a:solidFill>
                <a:latin typeface="Consolas" pitchFamily="49" charset="0"/>
                <a:ea typeface="楷体" pitchFamily="49" charset="-122"/>
                <a:cs typeface="Consolas" pitchFamily="49" charset="0"/>
              </a:rPr>
              <a:t>结</a:t>
            </a:r>
            <a:r>
              <a:rPr lang="zh-CN" altLang="en-US" sz="2000" smtClean="0">
                <a:solidFill>
                  <a:srgbClr val="0000FF"/>
                </a:solidFill>
                <a:latin typeface="Consolas" pitchFamily="49" charset="0"/>
                <a:ea typeface="楷体" pitchFamily="49" charset="-122"/>
                <a:cs typeface="Consolas" pitchFamily="49" charset="0"/>
              </a:rPr>
              <a:t>点，其</a:t>
            </a:r>
            <a:r>
              <a:rPr lang="zh-CN" altLang="en-US" sz="2000" dirty="0">
                <a:solidFill>
                  <a:srgbClr val="0000FF"/>
                </a:solidFill>
                <a:latin typeface="Consolas" pitchFamily="49" charset="0"/>
                <a:ea typeface="楷体" pitchFamily="49" charset="-122"/>
                <a:cs typeface="Consolas" pitchFamily="49" charset="0"/>
              </a:rPr>
              <a:t>时间</a:t>
            </a:r>
            <a:r>
              <a:rPr lang="zh-CN" altLang="en-US" sz="2000">
                <a:solidFill>
                  <a:srgbClr val="0000FF"/>
                </a:solidFill>
                <a:latin typeface="Consolas" pitchFamily="49" charset="0"/>
                <a:ea typeface="楷体" pitchFamily="49" charset="-122"/>
                <a:cs typeface="Consolas" pitchFamily="49" charset="0"/>
              </a:rPr>
              <a:t>为</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baseline="30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，第</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层有</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个</a:t>
            </a:r>
            <a:r>
              <a:rPr lang="zh-CN" altLang="en-US" sz="2000">
                <a:solidFill>
                  <a:srgbClr val="0000FF"/>
                </a:solidFill>
                <a:latin typeface="Consolas" pitchFamily="49" charset="0"/>
                <a:ea typeface="楷体" pitchFamily="49" charset="-122"/>
                <a:cs typeface="Consolas" pitchFamily="49" charset="0"/>
              </a:rPr>
              <a:t>结</a:t>
            </a:r>
            <a:r>
              <a:rPr lang="zh-CN" altLang="en-US" sz="2000" smtClean="0">
                <a:solidFill>
                  <a:srgbClr val="0000FF"/>
                </a:solidFill>
                <a:latin typeface="Consolas" pitchFamily="49" charset="0"/>
                <a:ea typeface="楷体" pitchFamily="49" charset="-122"/>
                <a:cs typeface="Consolas" pitchFamily="49" charset="0"/>
              </a:rPr>
              <a:t>点，其</a:t>
            </a:r>
            <a:r>
              <a:rPr lang="zh-CN" altLang="en-US" sz="2000" dirty="0">
                <a:solidFill>
                  <a:srgbClr val="0000FF"/>
                </a:solidFill>
                <a:latin typeface="Consolas" pitchFamily="49" charset="0"/>
                <a:ea typeface="楷体" pitchFamily="49" charset="-122"/>
                <a:cs typeface="Consolas" pitchFamily="49" charset="0"/>
              </a:rPr>
              <a:t>时间</a:t>
            </a:r>
            <a:r>
              <a:rPr lang="zh-CN" altLang="en-US" sz="200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/2)</a:t>
            </a:r>
            <a:r>
              <a:rPr lang="en-US" altLang="zh-CN" sz="2000" baseline="30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baseline="30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，依</a:t>
            </a:r>
            <a:r>
              <a:rPr lang="zh-CN" altLang="en-US" sz="2000" dirty="0">
                <a:solidFill>
                  <a:srgbClr val="0000FF"/>
                </a:solidFill>
                <a:latin typeface="Consolas" pitchFamily="49" charset="0"/>
                <a:ea typeface="楷体" pitchFamily="49" charset="-122"/>
                <a:cs typeface="Consolas" pitchFamily="49" charset="0"/>
              </a:rPr>
              <a:t>次</a:t>
            </a:r>
            <a:r>
              <a:rPr lang="zh-CN" altLang="en-US" sz="2000">
                <a:solidFill>
                  <a:srgbClr val="0000FF"/>
                </a:solidFill>
                <a:latin typeface="Consolas" pitchFamily="49" charset="0"/>
                <a:ea typeface="楷体" pitchFamily="49" charset="-122"/>
                <a:cs typeface="Consolas" pitchFamily="49" charset="0"/>
              </a:rPr>
              <a:t>类</a:t>
            </a:r>
            <a:r>
              <a:rPr lang="zh-CN" altLang="en-US" sz="2000" smtClean="0">
                <a:solidFill>
                  <a:srgbClr val="0000FF"/>
                </a:solidFill>
                <a:latin typeface="Consolas" pitchFamily="49" charset="0"/>
                <a:ea typeface="楷体" pitchFamily="49" charset="-122"/>
                <a:cs typeface="Consolas" pitchFamily="49" charset="0"/>
              </a:rPr>
              <a:t>推，第</a:t>
            </a:r>
            <a:r>
              <a:rPr lang="en-US" altLang="zh-CN" sz="2000" i="1" dirty="0">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层有</a:t>
            </a:r>
            <a:r>
              <a:rPr lang="en-US" altLang="zh-CN" sz="2000" dirty="0" err="1">
                <a:solidFill>
                  <a:srgbClr val="0000FF"/>
                </a:solidFill>
                <a:latin typeface="Consolas" pitchFamily="49" charset="0"/>
                <a:ea typeface="楷体" pitchFamily="49" charset="-122"/>
                <a:cs typeface="Consolas" pitchFamily="49" charset="0"/>
              </a:rPr>
              <a:t>2</a:t>
            </a:r>
            <a:r>
              <a:rPr lang="en-US" altLang="zh-CN" sz="2000" i="1" baseline="30000" dirty="0" err="1">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个</a:t>
            </a:r>
            <a:r>
              <a:rPr lang="zh-CN" altLang="en-US" sz="2000">
                <a:solidFill>
                  <a:srgbClr val="0000FF"/>
                </a:solidFill>
                <a:latin typeface="Consolas" pitchFamily="49" charset="0"/>
                <a:ea typeface="楷体" pitchFamily="49" charset="-122"/>
                <a:cs typeface="Consolas" pitchFamily="49" charset="0"/>
              </a:rPr>
              <a:t>结</a:t>
            </a:r>
            <a:r>
              <a:rPr lang="zh-CN" altLang="en-US" sz="2000" smtClean="0">
                <a:solidFill>
                  <a:srgbClr val="0000FF"/>
                </a:solidFill>
                <a:latin typeface="Consolas" pitchFamily="49" charset="0"/>
                <a:ea typeface="楷体" pitchFamily="49" charset="-122"/>
                <a:cs typeface="Consolas" pitchFamily="49" charset="0"/>
              </a:rPr>
              <a:t>点，其</a:t>
            </a:r>
            <a:r>
              <a:rPr lang="zh-CN" altLang="en-US" sz="2000" dirty="0">
                <a:solidFill>
                  <a:srgbClr val="0000FF"/>
                </a:solidFill>
                <a:latin typeface="Consolas" pitchFamily="49" charset="0"/>
                <a:ea typeface="楷体" pitchFamily="49" charset="-122"/>
                <a:cs typeface="Consolas" pitchFamily="49" charset="0"/>
              </a:rPr>
              <a:t>时间为</a:t>
            </a:r>
            <a:r>
              <a:rPr lang="en-US" altLang="zh-CN" sz="2000">
                <a:solidFill>
                  <a:srgbClr val="0000FF"/>
                </a:solidFill>
                <a:latin typeface="Consolas" pitchFamily="49" charset="0"/>
                <a:ea typeface="楷体" pitchFamily="49" charset="-122"/>
                <a:cs typeface="Consolas" pitchFamily="49" charset="0"/>
              </a:rPr>
              <a:t>2(</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en-US" altLang="zh-CN" sz="2000" err="1">
                <a:solidFill>
                  <a:srgbClr val="0000FF"/>
                </a:solidFill>
                <a:latin typeface="Consolas" pitchFamily="49" charset="0"/>
                <a:ea typeface="楷体" pitchFamily="49" charset="-122"/>
                <a:cs typeface="Consolas" pitchFamily="49" charset="0"/>
              </a:rPr>
              <a:t>2</a:t>
            </a:r>
            <a:r>
              <a:rPr lang="en-US" altLang="zh-CN" sz="2000" i="1" baseline="30000" err="1">
                <a:solidFill>
                  <a:srgbClr val="0000FF"/>
                </a:solidFill>
                <a:latin typeface="Consolas" pitchFamily="49" charset="0"/>
                <a:ea typeface="楷体" pitchFamily="49" charset="-122"/>
                <a:cs typeface="Consolas" pitchFamily="49" charset="0"/>
              </a:rPr>
              <a:t>k</a:t>
            </a:r>
            <a:r>
              <a:rPr lang="en-US" altLang="zh-CN" sz="2000">
                <a:solidFill>
                  <a:srgbClr val="0000FF"/>
                </a:solidFill>
                <a:latin typeface="Consolas" pitchFamily="49" charset="0"/>
                <a:ea typeface="楷体" pitchFamily="49" charset="-122"/>
                <a:cs typeface="Consolas" pitchFamily="49" charset="0"/>
              </a:rPr>
              <a:t>)2=</a:t>
            </a:r>
            <a:r>
              <a:rPr lang="en-US" altLang="zh-CN" sz="2000" i="1" err="1">
                <a:solidFill>
                  <a:srgbClr val="0000FF"/>
                </a:solidFill>
                <a:latin typeface="Consolas" pitchFamily="49" charset="0"/>
                <a:ea typeface="楷体" pitchFamily="49" charset="-122"/>
                <a:cs typeface="Consolas" pitchFamily="49" charset="0"/>
              </a:rPr>
              <a:t>n</a:t>
            </a:r>
            <a:r>
              <a:rPr lang="en-US" altLang="zh-CN" sz="2000" baseline="30000" err="1">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a:t>
            </a:r>
            <a:r>
              <a:rPr lang="en-US" altLang="zh-CN" sz="2000" err="1">
                <a:solidFill>
                  <a:srgbClr val="0000FF"/>
                </a:solidFill>
                <a:latin typeface="Consolas" pitchFamily="49" charset="0"/>
                <a:ea typeface="楷体" pitchFamily="49" charset="-122"/>
                <a:cs typeface="Consolas" pitchFamily="49" charset="0"/>
              </a:rPr>
              <a:t>2</a:t>
            </a:r>
            <a:r>
              <a:rPr lang="en-US" altLang="zh-CN" sz="2000" i="1" baseline="30000" err="1">
                <a:solidFill>
                  <a:srgbClr val="0000FF"/>
                </a:solidFill>
                <a:latin typeface="Consolas" pitchFamily="49" charset="0"/>
                <a:ea typeface="楷体" pitchFamily="49" charset="-122"/>
                <a:cs typeface="Consolas" pitchFamily="49" charset="0"/>
              </a:rPr>
              <a:t>k</a:t>
            </a:r>
            <a:r>
              <a:rPr lang="en-US" altLang="zh-CN" sz="2000" baseline="3000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叶子</a:t>
            </a:r>
            <a:r>
              <a:rPr lang="zh-CN" altLang="en-US" sz="2000" dirty="0">
                <a:solidFill>
                  <a:srgbClr val="0000FF"/>
                </a:solidFill>
                <a:latin typeface="Consolas" pitchFamily="49" charset="0"/>
                <a:ea typeface="楷体" pitchFamily="49" charset="-122"/>
                <a:cs typeface="Consolas" pitchFamily="49" charset="0"/>
              </a:rPr>
              <a:t>结点的个数为</a:t>
            </a:r>
            <a:r>
              <a:rPr lang="en-US" altLang="zh-CN" sz="2000" i="1">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个，其</a:t>
            </a:r>
            <a:r>
              <a:rPr lang="zh-CN" altLang="en-US" sz="2000" dirty="0">
                <a:solidFill>
                  <a:srgbClr val="0000FF"/>
                </a:solidFill>
                <a:latin typeface="Consolas" pitchFamily="49" charset="0"/>
                <a:ea typeface="楷体" pitchFamily="49" charset="-122"/>
                <a:cs typeface="Consolas" pitchFamily="49" charset="0"/>
              </a:rPr>
              <a:t>时间为</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。将递归树每一层的时间加</a:t>
            </a:r>
            <a:r>
              <a:rPr lang="zh-CN" altLang="en-US" sz="2000">
                <a:solidFill>
                  <a:srgbClr val="0000FF"/>
                </a:solidFill>
                <a:latin typeface="Consolas" pitchFamily="49" charset="0"/>
                <a:ea typeface="楷体" pitchFamily="49" charset="-122"/>
                <a:cs typeface="Consolas" pitchFamily="49" charset="0"/>
              </a:rPr>
              <a:t>起</a:t>
            </a:r>
            <a:r>
              <a:rPr lang="zh-CN" altLang="en-US" sz="2000" smtClean="0">
                <a:solidFill>
                  <a:srgbClr val="0000FF"/>
                </a:solidFill>
                <a:latin typeface="Consolas" pitchFamily="49" charset="0"/>
                <a:ea typeface="楷体" pitchFamily="49" charset="-122"/>
                <a:cs typeface="Consolas" pitchFamily="49" charset="0"/>
              </a:rPr>
              <a:t>来，可</a:t>
            </a:r>
            <a:r>
              <a:rPr lang="zh-CN" altLang="en-US" sz="2000" dirty="0">
                <a:solidFill>
                  <a:srgbClr val="0000FF"/>
                </a:solidFill>
                <a:latin typeface="Consolas" pitchFamily="49" charset="0"/>
                <a:ea typeface="楷体" pitchFamily="49" charset="-122"/>
                <a:cs typeface="Consolas" pitchFamily="49" charset="0"/>
              </a:rPr>
              <a:t>得：</a:t>
            </a:r>
            <a:endParaRPr lang="zh-CN" altLang="en-US" sz="2000" i="1" dirty="0">
              <a:solidFill>
                <a:srgbClr val="0000FF"/>
              </a:solidFill>
              <a:latin typeface="Consolas" pitchFamily="49" charset="0"/>
              <a:ea typeface="楷体" pitchFamily="49" charset="-122"/>
              <a:cs typeface="Consolas" pitchFamily="49" charset="0"/>
            </a:endParaRPr>
          </a:p>
          <a:p>
            <a:pPr>
              <a:lnSpc>
                <a:spcPct val="150000"/>
              </a:lnSpc>
            </a:pPr>
            <a:r>
              <a:rPr lang="zh-CN" altLang="en-US" sz="2000" i="1" dirty="0">
                <a:latin typeface="Consolas" pitchFamily="49" charset="0"/>
                <a:ea typeface="楷体" pitchFamily="49" charset="-122"/>
                <a:cs typeface="Consolas" pitchFamily="49" charset="0"/>
              </a:rPr>
              <a:t>　</a:t>
            </a:r>
            <a:r>
              <a:rPr lang="zh-CN" altLang="en-US" sz="2000" i="1" dirty="0">
                <a:solidFill>
                  <a:srgbClr val="FF0000"/>
                </a:solidFill>
                <a:latin typeface="Consolas" pitchFamily="49" charset="0"/>
                <a:ea typeface="楷体" pitchFamily="49" charset="-122"/>
                <a:cs typeface="Consolas" pitchFamily="49" charset="0"/>
              </a:rPr>
              <a:t>　</a:t>
            </a:r>
            <a:r>
              <a:rPr lang="en-US" altLang="zh-CN" sz="2000" i="1" dirty="0">
                <a:solidFill>
                  <a:srgbClr val="FF0000"/>
                </a:solidFill>
                <a:latin typeface="Consolas" pitchFamily="49" charset="0"/>
                <a:ea typeface="楷体" pitchFamily="49" charset="-122"/>
                <a:cs typeface="Consolas" pitchFamily="49" charset="0"/>
              </a:rPr>
              <a:t>T</a:t>
            </a:r>
            <a:r>
              <a:rPr lang="en-US" altLang="zh-CN" sz="2000" dirty="0">
                <a:solidFill>
                  <a:srgbClr val="FF0000"/>
                </a:solidFill>
                <a:latin typeface="Consolas" pitchFamily="49" charset="0"/>
                <a:ea typeface="楷体" pitchFamily="49" charset="-122"/>
                <a:cs typeface="Consolas" pitchFamily="49" charset="0"/>
              </a:rPr>
              <a:t>(</a:t>
            </a:r>
            <a:r>
              <a:rPr lang="en-US" altLang="zh-CN" sz="2000" i="1" dirty="0">
                <a:solidFill>
                  <a:srgbClr val="FF0000"/>
                </a:solidFill>
                <a:latin typeface="Consolas" pitchFamily="49" charset="0"/>
                <a:ea typeface="楷体" pitchFamily="49" charset="-122"/>
                <a:cs typeface="Consolas" pitchFamily="49" charset="0"/>
              </a:rPr>
              <a:t>n</a:t>
            </a:r>
            <a:r>
              <a:rPr lang="en-US" altLang="zh-CN" sz="2000" dirty="0">
                <a:solidFill>
                  <a:srgbClr val="FF0000"/>
                </a:solidFill>
                <a:latin typeface="Consolas" pitchFamily="49" charset="0"/>
                <a:ea typeface="楷体" pitchFamily="49" charset="-122"/>
                <a:cs typeface="Consolas" pitchFamily="49" charset="0"/>
              </a:rPr>
              <a:t>)=</a:t>
            </a:r>
            <a:r>
              <a:rPr lang="en-US" altLang="zh-CN" sz="2000" i="1" err="1">
                <a:solidFill>
                  <a:srgbClr val="FF0000"/>
                </a:solidFill>
                <a:latin typeface="Consolas" pitchFamily="49" charset="0"/>
                <a:ea typeface="楷体" pitchFamily="49" charset="-122"/>
                <a:cs typeface="Consolas" pitchFamily="49" charset="0"/>
              </a:rPr>
              <a:t>n</a:t>
            </a:r>
            <a:r>
              <a:rPr lang="en-US" altLang="zh-CN" sz="2000" baseline="30000" err="1">
                <a:solidFill>
                  <a:srgbClr val="FF0000"/>
                </a:solidFill>
                <a:latin typeface="Consolas" pitchFamily="49" charset="0"/>
                <a:ea typeface="楷体" pitchFamily="49" charset="-122"/>
                <a:cs typeface="Consolas" pitchFamily="49" charset="0"/>
              </a:rPr>
              <a:t>2</a:t>
            </a:r>
            <a:r>
              <a:rPr lang="en-US" altLang="zh-CN" sz="2000" err="1">
                <a:solidFill>
                  <a:srgbClr val="FF0000"/>
                </a:solidFill>
                <a:latin typeface="Consolas" pitchFamily="49" charset="0"/>
                <a:ea typeface="楷体" pitchFamily="49" charset="-122"/>
                <a:cs typeface="Consolas" pitchFamily="49" charset="0"/>
              </a:rPr>
              <a:t>+</a:t>
            </a:r>
            <a:r>
              <a:rPr lang="en-US" altLang="zh-CN" sz="2000" i="1" err="1">
                <a:solidFill>
                  <a:srgbClr val="FF0000"/>
                </a:solidFill>
                <a:latin typeface="Consolas" pitchFamily="49" charset="0"/>
                <a:ea typeface="楷体" pitchFamily="49" charset="-122"/>
                <a:cs typeface="Consolas" pitchFamily="49" charset="0"/>
              </a:rPr>
              <a:t>n</a:t>
            </a:r>
            <a:r>
              <a:rPr lang="en-US" altLang="zh-CN" sz="2000" baseline="30000" err="1">
                <a:solidFill>
                  <a:srgbClr val="FF0000"/>
                </a:solidFill>
                <a:latin typeface="Consolas" pitchFamily="49" charset="0"/>
                <a:ea typeface="楷体" pitchFamily="49" charset="-122"/>
                <a:cs typeface="Consolas" pitchFamily="49" charset="0"/>
              </a:rPr>
              <a:t>2</a:t>
            </a:r>
            <a:r>
              <a:rPr lang="en-US" altLang="zh-CN" sz="2000">
                <a:solidFill>
                  <a:srgbClr val="FF0000"/>
                </a:solidFill>
                <a:latin typeface="Consolas" pitchFamily="49" charset="0"/>
                <a:ea typeface="楷体" pitchFamily="49" charset="-122"/>
                <a:cs typeface="Consolas" pitchFamily="49" charset="0"/>
              </a:rPr>
              <a:t>/2</a:t>
            </a:r>
            <a:r>
              <a:rPr lang="en-US" altLang="zh-CN" sz="2000" smtClean="0">
                <a:solidFill>
                  <a:srgbClr val="FF0000"/>
                </a:solidFill>
                <a:latin typeface="Consolas" pitchFamily="49" charset="0"/>
                <a:ea typeface="楷体" pitchFamily="49" charset="-122"/>
                <a:cs typeface="Consolas" pitchFamily="49" charset="0"/>
              </a:rPr>
              <a:t>+ … +</a:t>
            </a:r>
            <a:r>
              <a:rPr lang="en-US" altLang="zh-CN" sz="2000" i="1" smtClean="0">
                <a:solidFill>
                  <a:srgbClr val="FF0000"/>
                </a:solidFill>
                <a:latin typeface="Consolas" pitchFamily="49" charset="0"/>
                <a:ea typeface="楷体" pitchFamily="49" charset="-122"/>
                <a:cs typeface="Consolas" pitchFamily="49" charset="0"/>
              </a:rPr>
              <a:t>n</a:t>
            </a:r>
            <a:r>
              <a:rPr lang="en-US" altLang="zh-CN" sz="2000" baseline="30000" smtClean="0">
                <a:solidFill>
                  <a:srgbClr val="FF0000"/>
                </a:solidFill>
                <a:latin typeface="Consolas" pitchFamily="49" charset="0"/>
                <a:ea typeface="楷体" pitchFamily="49" charset="-122"/>
                <a:cs typeface="Consolas" pitchFamily="49" charset="0"/>
              </a:rPr>
              <a:t>2</a:t>
            </a:r>
            <a:r>
              <a:rPr lang="en-US" altLang="zh-CN" sz="2000" smtClean="0">
                <a:solidFill>
                  <a:srgbClr val="FF0000"/>
                </a:solidFill>
                <a:latin typeface="Consolas" pitchFamily="49" charset="0"/>
                <a:ea typeface="楷体" pitchFamily="49" charset="-122"/>
                <a:cs typeface="Consolas" pitchFamily="49" charset="0"/>
              </a:rPr>
              <a:t>/2</a:t>
            </a:r>
            <a:r>
              <a:rPr lang="en-US" altLang="zh-CN" sz="2000" i="1" baseline="30000" smtClean="0">
                <a:solidFill>
                  <a:srgbClr val="FF0000"/>
                </a:solidFill>
                <a:latin typeface="Consolas" pitchFamily="49" charset="0"/>
                <a:ea typeface="楷体" pitchFamily="49" charset="-122"/>
                <a:cs typeface="Consolas" pitchFamily="49" charset="0"/>
              </a:rPr>
              <a:t>k</a:t>
            </a:r>
            <a:r>
              <a:rPr lang="en-US" altLang="zh-CN" sz="2000" baseline="30000" smtClean="0">
                <a:solidFill>
                  <a:srgbClr val="FF0000"/>
                </a:solidFill>
                <a:latin typeface="Consolas" pitchFamily="49" charset="0"/>
                <a:ea typeface="楷体" pitchFamily="49" charset="-122"/>
                <a:cs typeface="Consolas" pitchFamily="49" charset="0"/>
              </a:rPr>
              <a:t>-1</a:t>
            </a:r>
            <a:r>
              <a:rPr lang="en-US" altLang="zh-CN" sz="2000" smtClean="0">
                <a:solidFill>
                  <a:srgbClr val="FF0000"/>
                </a:solidFill>
                <a:latin typeface="Consolas" pitchFamily="49" charset="0"/>
                <a:ea typeface="楷体" pitchFamily="49" charset="-122"/>
                <a:cs typeface="Consolas" pitchFamily="49" charset="0"/>
              </a:rPr>
              <a:t>+ … +</a:t>
            </a:r>
            <a:r>
              <a:rPr lang="en-US" altLang="zh-CN" sz="2000" i="1" dirty="0">
                <a:solidFill>
                  <a:srgbClr val="FF0000"/>
                </a:solidFill>
                <a:latin typeface="Consolas" pitchFamily="49" charset="0"/>
                <a:ea typeface="楷体" pitchFamily="49" charset="-122"/>
                <a:cs typeface="Consolas" pitchFamily="49" charset="0"/>
              </a:rPr>
              <a:t>n</a:t>
            </a:r>
            <a:r>
              <a:rPr lang="en-US" altLang="zh-CN" sz="2000" dirty="0">
                <a:solidFill>
                  <a:srgbClr val="FF0000"/>
                </a:solidFill>
                <a:latin typeface="Consolas" pitchFamily="49" charset="0"/>
                <a:ea typeface="楷体" pitchFamily="49" charset="-122"/>
                <a:cs typeface="Consolas" pitchFamily="49" charset="0"/>
              </a:rPr>
              <a:t>=O(</a:t>
            </a:r>
            <a:r>
              <a:rPr lang="en-US" altLang="zh-CN" sz="2000" i="1" dirty="0" err="1">
                <a:solidFill>
                  <a:srgbClr val="FF0000"/>
                </a:solidFill>
                <a:latin typeface="Consolas" pitchFamily="49" charset="0"/>
                <a:ea typeface="楷体" pitchFamily="49" charset="-122"/>
                <a:cs typeface="Consolas" pitchFamily="49" charset="0"/>
              </a:rPr>
              <a:t>n</a:t>
            </a:r>
            <a:r>
              <a:rPr lang="en-US" altLang="zh-CN" sz="2000" baseline="30000" dirty="0" err="1">
                <a:solidFill>
                  <a:srgbClr val="FF0000"/>
                </a:solidFill>
                <a:latin typeface="Consolas" pitchFamily="49" charset="0"/>
                <a:ea typeface="楷体" pitchFamily="49" charset="-122"/>
                <a:cs typeface="Consolas" pitchFamily="49" charset="0"/>
              </a:rPr>
              <a:t>2</a:t>
            </a:r>
            <a:r>
              <a:rPr lang="en-US" altLang="zh-CN" sz="2000" dirty="0">
                <a:solidFill>
                  <a:srgbClr val="FF0000"/>
                </a:solidFill>
                <a:latin typeface="Consolas" pitchFamily="49" charset="0"/>
                <a:ea typeface="楷体" pitchFamily="49" charset="-122"/>
                <a:cs typeface="Consolas" pitchFamily="49" charset="0"/>
              </a:rPr>
              <a:t>)</a:t>
            </a:r>
            <a:r>
              <a:rPr lang="zh-CN" altLang="en-US" sz="2000" dirty="0">
                <a:solidFill>
                  <a:srgbClr val="FF0000"/>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500174"/>
            <a:ext cx="5929354" cy="430887"/>
          </a:xfrm>
          <a:prstGeom prst="rect">
            <a:avLst/>
          </a:prstGeom>
          <a:noFill/>
        </p:spPr>
        <p:txBody>
          <a:bodyPr wrap="square" rtlCol="0">
            <a:spAutoFit/>
          </a:bodyPr>
          <a:lstStyle/>
          <a:p>
            <a:r>
              <a:rPr lang="en-US" altLang="zh-CN" sz="2200" smtClean="0">
                <a:solidFill>
                  <a:srgbClr val="FF0000"/>
                </a:solidFill>
                <a:latin typeface="Consolas" pitchFamily="49" charset="0"/>
                <a:ea typeface="楷体" pitchFamily="49" charset="-122"/>
                <a:cs typeface="Consolas" pitchFamily="49" charset="0"/>
              </a:rPr>
              <a:t>【</a:t>
            </a:r>
            <a:r>
              <a:rPr lang="zh-CN" altLang="en-US" sz="2200" smtClean="0">
                <a:solidFill>
                  <a:srgbClr val="FF0000"/>
                </a:solidFill>
                <a:latin typeface="Consolas" pitchFamily="49" charset="0"/>
                <a:ea typeface="楷体" pitchFamily="49" charset="-122"/>
                <a:cs typeface="Consolas" pitchFamily="49" charset="0"/>
              </a:rPr>
              <a:t>例</a:t>
            </a:r>
            <a:r>
              <a:rPr lang="en-US" sz="2200" smtClean="0">
                <a:solidFill>
                  <a:srgbClr val="FF0000"/>
                </a:solidFill>
                <a:latin typeface="Consolas" pitchFamily="49" charset="0"/>
                <a:ea typeface="楷体" pitchFamily="49" charset="-122"/>
                <a:cs typeface="Consolas" pitchFamily="49" charset="0"/>
              </a:rPr>
              <a:t>2.16</a:t>
            </a:r>
            <a:r>
              <a:rPr lang="en-US" altLang="zh-CN" sz="2200" smtClean="0">
                <a:solidFill>
                  <a:srgbClr val="FF0000"/>
                </a:solidFill>
                <a:latin typeface="Consolas" pitchFamily="49" charset="0"/>
                <a:ea typeface="楷体" pitchFamily="49" charset="-122"/>
                <a:cs typeface="Consolas" pitchFamily="49" charset="0"/>
              </a:rPr>
              <a:t>】</a:t>
            </a:r>
            <a:r>
              <a:rPr lang="zh-CN" altLang="en-US" sz="2200" smtClean="0">
                <a:solidFill>
                  <a:srgbClr val="0000FF"/>
                </a:solidFill>
                <a:latin typeface="Consolas" pitchFamily="49" charset="0"/>
                <a:ea typeface="楷体" pitchFamily="49" charset="-122"/>
                <a:cs typeface="Consolas" pitchFamily="49" charset="0"/>
              </a:rPr>
              <a:t>分析以下递归方程的时间复杂度：</a:t>
            </a:r>
          </a:p>
        </p:txBody>
      </p:sp>
      <p:sp>
        <p:nvSpPr>
          <p:cNvPr id="3" name="Text Box 2"/>
          <p:cNvSpPr txBox="1">
            <a:spLocks noChangeArrowheads="1"/>
          </p:cNvSpPr>
          <p:nvPr/>
        </p:nvSpPr>
        <p:spPr bwMode="auto">
          <a:xfrm>
            <a:off x="1285852" y="2500306"/>
            <a:ext cx="5500726" cy="115379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lIns="180000" tIns="180000" bIns="180000">
            <a:spAutoFit/>
          </a:bodyPr>
          <a:lstStyle/>
          <a:p>
            <a:pPr>
              <a:lnSpc>
                <a:spcPct val="150000"/>
              </a:lnSpc>
            </a:pPr>
            <a:r>
              <a:rPr lang="pt-BR" sz="1800" i="1" smtClean="0">
                <a:solidFill>
                  <a:srgbClr val="0000FF"/>
                </a:solidFill>
                <a:latin typeface="Consolas" pitchFamily="49" charset="0"/>
                <a:cs typeface="Consolas" pitchFamily="49" charset="0"/>
              </a:rPr>
              <a:t>T</a:t>
            </a:r>
            <a:r>
              <a:rPr lang="pt-BR" sz="1800" smtClean="0">
                <a:solidFill>
                  <a:srgbClr val="0000FF"/>
                </a:solidFill>
                <a:latin typeface="Consolas" pitchFamily="49" charset="0"/>
                <a:cs typeface="Consolas" pitchFamily="49" charset="0"/>
              </a:rPr>
              <a:t>(</a:t>
            </a:r>
            <a:r>
              <a:rPr lang="pt-BR" sz="1800" i="1" smtClean="0">
                <a:solidFill>
                  <a:srgbClr val="0000FF"/>
                </a:solidFill>
                <a:latin typeface="Consolas" pitchFamily="49" charset="0"/>
                <a:cs typeface="Consolas" pitchFamily="49" charset="0"/>
              </a:rPr>
              <a:t>n</a:t>
            </a:r>
            <a:r>
              <a:rPr lang="pt-BR" sz="1800" smtClean="0">
                <a:solidFill>
                  <a:srgbClr val="0000FF"/>
                </a:solidFill>
                <a:latin typeface="Consolas" pitchFamily="49" charset="0"/>
                <a:cs typeface="Consolas" pitchFamily="49" charset="0"/>
              </a:rPr>
              <a:t>)=1				</a:t>
            </a:r>
            <a:r>
              <a:rPr lang="zh-CN" altLang="en-US" sz="1800" smtClean="0">
                <a:solidFill>
                  <a:srgbClr val="0000FF"/>
                </a:solidFill>
                <a:latin typeface="Consolas" pitchFamily="49" charset="0"/>
                <a:cs typeface="Consolas" pitchFamily="49" charset="0"/>
              </a:rPr>
              <a:t>当</a:t>
            </a:r>
            <a:r>
              <a:rPr lang="pt-BR" sz="1800" i="1" smtClean="0">
                <a:solidFill>
                  <a:srgbClr val="0000FF"/>
                </a:solidFill>
                <a:latin typeface="Consolas" pitchFamily="49" charset="0"/>
                <a:cs typeface="Consolas" pitchFamily="49" charset="0"/>
              </a:rPr>
              <a:t>n</a:t>
            </a:r>
            <a:r>
              <a:rPr lang="pt-BR" sz="1800" smtClean="0">
                <a:solidFill>
                  <a:srgbClr val="0000FF"/>
                </a:solidFill>
                <a:latin typeface="Consolas" pitchFamily="49" charset="0"/>
                <a:cs typeface="Consolas" pitchFamily="49" charset="0"/>
              </a:rPr>
              <a:t>=1</a:t>
            </a:r>
            <a:endParaRPr lang="zh-CN" altLang="en-US" sz="1800" smtClean="0">
              <a:solidFill>
                <a:srgbClr val="0000FF"/>
              </a:solidFill>
              <a:latin typeface="Consolas" pitchFamily="49" charset="0"/>
              <a:cs typeface="Consolas" pitchFamily="49" charset="0"/>
            </a:endParaRPr>
          </a:p>
          <a:p>
            <a:pPr>
              <a:lnSpc>
                <a:spcPct val="150000"/>
              </a:lnSpc>
            </a:pPr>
            <a:r>
              <a:rPr lang="pt-BR" sz="1800" i="1" smtClean="0">
                <a:solidFill>
                  <a:srgbClr val="0000FF"/>
                </a:solidFill>
                <a:latin typeface="Consolas" pitchFamily="49" charset="0"/>
                <a:cs typeface="Consolas" pitchFamily="49" charset="0"/>
              </a:rPr>
              <a:t>T</a:t>
            </a:r>
            <a:r>
              <a:rPr lang="pt-BR" sz="1800" smtClean="0">
                <a:solidFill>
                  <a:srgbClr val="0000FF"/>
                </a:solidFill>
                <a:latin typeface="Consolas" pitchFamily="49" charset="0"/>
                <a:cs typeface="Consolas" pitchFamily="49" charset="0"/>
              </a:rPr>
              <a:t>(</a:t>
            </a:r>
            <a:r>
              <a:rPr lang="pt-BR" sz="1800" i="1" smtClean="0">
                <a:solidFill>
                  <a:srgbClr val="0000FF"/>
                </a:solidFill>
                <a:latin typeface="Consolas" pitchFamily="49" charset="0"/>
                <a:cs typeface="Consolas" pitchFamily="49" charset="0"/>
              </a:rPr>
              <a:t>n</a:t>
            </a:r>
            <a:r>
              <a:rPr lang="pt-BR" sz="1800" smtClean="0">
                <a:solidFill>
                  <a:srgbClr val="0000FF"/>
                </a:solidFill>
                <a:latin typeface="Consolas" pitchFamily="49" charset="0"/>
                <a:cs typeface="Consolas" pitchFamily="49" charset="0"/>
              </a:rPr>
              <a:t>)=</a:t>
            </a:r>
            <a:r>
              <a:rPr lang="pt-BR" sz="1800" i="1" smtClean="0">
                <a:solidFill>
                  <a:srgbClr val="0000FF"/>
                </a:solidFill>
                <a:latin typeface="Consolas" pitchFamily="49" charset="0"/>
                <a:cs typeface="Consolas" pitchFamily="49" charset="0"/>
              </a:rPr>
              <a:t>T</a:t>
            </a:r>
            <a:r>
              <a:rPr lang="pt-BR" sz="1800" smtClean="0">
                <a:solidFill>
                  <a:srgbClr val="0000FF"/>
                </a:solidFill>
                <a:latin typeface="Consolas" pitchFamily="49" charset="0"/>
                <a:cs typeface="Consolas" pitchFamily="49" charset="0"/>
              </a:rPr>
              <a:t>(</a:t>
            </a:r>
            <a:r>
              <a:rPr lang="pt-BR" sz="1800" i="1" smtClean="0">
                <a:solidFill>
                  <a:srgbClr val="0000FF"/>
                </a:solidFill>
                <a:latin typeface="Consolas" pitchFamily="49" charset="0"/>
                <a:cs typeface="Consolas" pitchFamily="49" charset="0"/>
              </a:rPr>
              <a:t>n</a:t>
            </a:r>
            <a:r>
              <a:rPr lang="pt-BR" sz="1800" smtClean="0">
                <a:solidFill>
                  <a:srgbClr val="0000FF"/>
                </a:solidFill>
                <a:latin typeface="Consolas" pitchFamily="49" charset="0"/>
                <a:cs typeface="Consolas" pitchFamily="49" charset="0"/>
              </a:rPr>
              <a:t>/3)+T(2n/3)+</a:t>
            </a:r>
            <a:r>
              <a:rPr lang="pt-BR" sz="1800" i="1" smtClean="0">
                <a:solidFill>
                  <a:srgbClr val="0000FF"/>
                </a:solidFill>
                <a:latin typeface="Consolas" pitchFamily="49" charset="0"/>
                <a:cs typeface="Consolas" pitchFamily="49" charset="0"/>
              </a:rPr>
              <a:t>n</a:t>
            </a:r>
            <a:r>
              <a:rPr lang="pt-BR" sz="1800" smtClean="0">
                <a:solidFill>
                  <a:srgbClr val="0000FF"/>
                </a:solidFill>
                <a:latin typeface="Consolas" pitchFamily="49" charset="0"/>
                <a:cs typeface="Consolas" pitchFamily="49" charset="0"/>
              </a:rPr>
              <a:t>		</a:t>
            </a:r>
            <a:r>
              <a:rPr lang="zh-CN" altLang="en-US" sz="1800" smtClean="0">
                <a:solidFill>
                  <a:srgbClr val="0000FF"/>
                </a:solidFill>
                <a:latin typeface="Consolas" pitchFamily="49" charset="0"/>
                <a:cs typeface="Consolas" pitchFamily="49" charset="0"/>
              </a:rPr>
              <a:t>当</a:t>
            </a:r>
            <a:r>
              <a:rPr lang="pt-BR" sz="1800" i="1" smtClean="0">
                <a:solidFill>
                  <a:srgbClr val="0000FF"/>
                </a:solidFill>
                <a:latin typeface="Consolas" pitchFamily="49" charset="0"/>
                <a:cs typeface="Consolas" pitchFamily="49" charset="0"/>
              </a:rPr>
              <a:t>n</a:t>
            </a:r>
            <a:r>
              <a:rPr lang="pt-BR" sz="1800" smtClean="0">
                <a:solidFill>
                  <a:srgbClr val="0000FF"/>
                </a:solidFill>
                <a:latin typeface="Consolas" pitchFamily="49" charset="0"/>
                <a:cs typeface="Consolas" pitchFamily="49" charset="0"/>
              </a:rPr>
              <a:t>&gt;1</a:t>
            </a:r>
            <a:endParaRPr lang="zh-CN" altLang="en-US" sz="1800">
              <a:solidFill>
                <a:srgbClr val="0000FF"/>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50" name="Picture 2"/>
          <p:cNvPicPr>
            <a:picLocks noChangeAspect="1" noChangeArrowheads="1"/>
          </p:cNvPicPr>
          <p:nvPr/>
        </p:nvPicPr>
        <p:blipFill>
          <a:blip r:embed="rId2" cstate="print"/>
          <a:srcRect/>
          <a:stretch>
            <a:fillRect/>
          </a:stretch>
        </p:blipFill>
        <p:spPr bwMode="auto">
          <a:xfrm>
            <a:off x="2081875" y="1457254"/>
            <a:ext cx="5561959" cy="2500330"/>
          </a:xfrm>
          <a:prstGeom prst="rect">
            <a:avLst/>
          </a:prstGeom>
          <a:noFill/>
          <a:ln w="9525">
            <a:noFill/>
            <a:miter lim="800000"/>
            <a:headEnd/>
            <a:tailEnd/>
          </a:ln>
          <a:effectLst/>
        </p:spPr>
      </p:pic>
      <p:grpSp>
        <p:nvGrpSpPr>
          <p:cNvPr id="12" name="组合 11"/>
          <p:cNvGrpSpPr/>
          <p:nvPr/>
        </p:nvGrpSpPr>
        <p:grpSpPr>
          <a:xfrm>
            <a:off x="1010305" y="1528692"/>
            <a:ext cx="5715040" cy="3043316"/>
            <a:chOff x="357158" y="571480"/>
            <a:chExt cx="5715040" cy="3043316"/>
          </a:xfrm>
        </p:grpSpPr>
        <p:sp>
          <p:nvSpPr>
            <p:cNvPr id="3" name="TextBox 2"/>
            <p:cNvSpPr txBox="1"/>
            <p:nvPr/>
          </p:nvSpPr>
          <p:spPr>
            <a:xfrm>
              <a:off x="357158" y="3214686"/>
              <a:ext cx="1357322" cy="400110"/>
            </a:xfrm>
            <a:prstGeom prst="rect">
              <a:avLst/>
            </a:prstGeom>
            <a:noFill/>
          </p:spPr>
          <p:txBody>
            <a:bodyPr wrap="square" rtlCol="0">
              <a:spAutoFit/>
            </a:bodyPr>
            <a:lstStyle/>
            <a:p>
              <a:r>
                <a:rPr lang="zh-CN" altLang="en-US" sz="2000" smtClean="0">
                  <a:solidFill>
                    <a:srgbClr val="0000FF"/>
                  </a:solidFill>
                  <a:latin typeface="微软雅黑" pitchFamily="34" charset="-122"/>
                  <a:ea typeface="微软雅黑" pitchFamily="34" charset="-122"/>
                </a:rPr>
                <a:t>最短路径</a:t>
              </a:r>
              <a:endParaRPr lang="zh-CN" altLang="en-US" sz="2000">
                <a:solidFill>
                  <a:srgbClr val="0000FF"/>
                </a:solidFill>
                <a:latin typeface="微软雅黑" pitchFamily="34" charset="-122"/>
                <a:ea typeface="微软雅黑" pitchFamily="34" charset="-122"/>
              </a:endParaRPr>
            </a:p>
          </p:txBody>
        </p:sp>
        <p:cxnSp>
          <p:nvCxnSpPr>
            <p:cNvPr id="5" name="直接箭头连接符 4"/>
            <p:cNvCxnSpPr/>
            <p:nvPr/>
          </p:nvCxnSpPr>
          <p:spPr>
            <a:xfrm rot="5400000">
              <a:off x="714348" y="785794"/>
              <a:ext cx="2643206" cy="2214578"/>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7" name="直接箭头连接符 6"/>
            <p:cNvCxnSpPr/>
            <p:nvPr/>
          </p:nvCxnSpPr>
          <p:spPr>
            <a:xfrm rot="16200000" flipH="1">
              <a:off x="2893207" y="892951"/>
              <a:ext cx="2714644" cy="2071702"/>
            </a:xfrm>
            <a:prstGeom prst="straightConnector1">
              <a:avLst/>
            </a:prstGeom>
            <a:ln>
              <a:solidFill>
                <a:schemeClr val="accent1"/>
              </a:solidFill>
              <a:prstDash val="dash"/>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4714876" y="3214686"/>
              <a:ext cx="1357322" cy="400110"/>
            </a:xfrm>
            <a:prstGeom prst="rect">
              <a:avLst/>
            </a:prstGeom>
            <a:noFill/>
          </p:spPr>
          <p:txBody>
            <a:bodyPr wrap="square" rtlCol="0">
              <a:spAutoFit/>
            </a:bodyPr>
            <a:lstStyle/>
            <a:p>
              <a:r>
                <a:rPr lang="zh-CN" altLang="en-US" sz="2000" smtClean="0">
                  <a:solidFill>
                    <a:srgbClr val="0000FF"/>
                  </a:solidFill>
                  <a:latin typeface="微软雅黑" pitchFamily="34" charset="-122"/>
                  <a:ea typeface="微软雅黑" pitchFamily="34" charset="-122"/>
                </a:rPr>
                <a:t>最长路径</a:t>
              </a:r>
              <a:endParaRPr lang="zh-CN" altLang="en-US" sz="2000">
                <a:solidFill>
                  <a:srgbClr val="0000FF"/>
                </a:solidFill>
                <a:latin typeface="微软雅黑" pitchFamily="34" charset="-122"/>
                <a:ea typeface="微软雅黑" pitchFamily="34" charset="-122"/>
              </a:endParaRPr>
            </a:p>
          </p:txBody>
        </p:sp>
      </p:grpSp>
      <p:sp>
        <p:nvSpPr>
          <p:cNvPr id="9" name="TextBox 8"/>
          <p:cNvSpPr txBox="1"/>
          <p:nvPr/>
        </p:nvSpPr>
        <p:spPr>
          <a:xfrm>
            <a:off x="357158" y="4831651"/>
            <a:ext cx="8215370" cy="1597745"/>
          </a:xfrm>
          <a:prstGeom prst="rect">
            <a:avLst/>
          </a:prstGeom>
          <a:noFill/>
        </p:spPr>
        <p:txBody>
          <a:bodyPr wrap="square" rtlCol="0">
            <a:spAutoFit/>
          </a:bodyPr>
          <a:lstStyle/>
          <a:p>
            <a:pPr>
              <a:lnSpc>
                <a:spcPts val="3000"/>
              </a:lnSpc>
            </a:pPr>
            <a:r>
              <a:rPr lang="zh-CN" altLang="en-US" sz="2000" smtClean="0">
                <a:solidFill>
                  <a:srgbClr val="0000FF"/>
                </a:solidFill>
                <a:latin typeface="Consolas" pitchFamily="49" charset="0"/>
                <a:ea typeface="楷体" pitchFamily="49" charset="-122"/>
                <a:cs typeface="Consolas" pitchFamily="49" charset="0"/>
              </a:rPr>
              <a:t>    在最坏情况下，考虑最长的路径。</a:t>
            </a:r>
            <a:endParaRPr lang="en-US" altLang="zh-CN" sz="2000" smtClean="0">
              <a:solidFill>
                <a:srgbClr val="0000FF"/>
              </a:solidFill>
              <a:latin typeface="Consolas" pitchFamily="49" charset="0"/>
              <a:ea typeface="楷体" pitchFamily="49" charset="-122"/>
              <a:cs typeface="Consolas" pitchFamily="49" charset="0"/>
            </a:endParaRPr>
          </a:p>
          <a:p>
            <a:pPr>
              <a:lnSpc>
                <a:spcPts val="3000"/>
              </a:lnSpc>
            </a:pPr>
            <a:r>
              <a:rPr lang="zh-CN" altLang="en-US" sz="2000" smtClean="0">
                <a:solidFill>
                  <a:srgbClr val="0000FF"/>
                </a:solidFill>
                <a:latin typeface="Consolas" pitchFamily="49" charset="0"/>
                <a:ea typeface="楷体" pitchFamily="49" charset="-122"/>
                <a:cs typeface="Consolas" pitchFamily="49" charset="0"/>
              </a:rPr>
              <a:t>    设最长路径的长度为</a:t>
            </a:r>
            <a:r>
              <a:rPr lang="pt-BR" sz="2000" i="1" smtClean="0">
                <a:solidFill>
                  <a:srgbClr val="0000FF"/>
                </a:solidFill>
                <a:latin typeface="Consolas" pitchFamily="49" charset="0"/>
                <a:ea typeface="楷体" pitchFamily="49" charset="-122"/>
                <a:cs typeface="Consolas" pitchFamily="49" charset="0"/>
              </a:rPr>
              <a:t>h</a:t>
            </a:r>
            <a:r>
              <a:rPr lang="zh-CN" altLang="en-US" sz="2000" smtClean="0">
                <a:solidFill>
                  <a:srgbClr val="0000FF"/>
                </a:solidFill>
                <a:latin typeface="Consolas" pitchFamily="49" charset="0"/>
                <a:ea typeface="楷体" pitchFamily="49" charset="-122"/>
                <a:cs typeface="Consolas" pitchFamily="49" charset="0"/>
              </a:rPr>
              <a:t>，有</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(2/3)</a:t>
            </a:r>
            <a:r>
              <a:rPr lang="pt-BR" sz="2000" i="1" baseline="30000" smtClean="0">
                <a:solidFill>
                  <a:srgbClr val="0000FF"/>
                </a:solidFill>
                <a:latin typeface="Consolas" pitchFamily="49" charset="0"/>
                <a:ea typeface="楷体" pitchFamily="49" charset="-122"/>
                <a:cs typeface="Consolas" pitchFamily="49" charset="0"/>
              </a:rPr>
              <a:t>h</a:t>
            </a:r>
            <a:r>
              <a:rPr lang="pt-BR"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，求出</a:t>
            </a:r>
            <a:r>
              <a:rPr lang="pt-BR" sz="2000" i="1" smtClean="0">
                <a:solidFill>
                  <a:srgbClr val="0000FF"/>
                </a:solidFill>
                <a:latin typeface="Consolas" pitchFamily="49" charset="0"/>
                <a:ea typeface="楷体" pitchFamily="49" charset="-122"/>
                <a:cs typeface="Consolas" pitchFamily="49" charset="0"/>
              </a:rPr>
              <a:t>h</a:t>
            </a:r>
            <a:r>
              <a:rPr lang="pt-BR" sz="2000" smtClean="0">
                <a:solidFill>
                  <a:srgbClr val="0000FF"/>
                </a:solidFill>
                <a:latin typeface="Consolas" pitchFamily="49" charset="0"/>
                <a:ea typeface="楷体" pitchFamily="49" charset="-122"/>
                <a:cs typeface="Consolas" pitchFamily="49" charset="0"/>
              </a:rPr>
              <a:t>=log</a:t>
            </a:r>
            <a:r>
              <a:rPr lang="pt-BR" sz="2000" baseline="-25000" smtClean="0">
                <a:solidFill>
                  <a:srgbClr val="0000FF"/>
                </a:solidFill>
                <a:latin typeface="Consolas" pitchFamily="49" charset="0"/>
                <a:ea typeface="楷体" pitchFamily="49" charset="-122"/>
                <a:cs typeface="Consolas" pitchFamily="49" charset="0"/>
              </a:rPr>
              <a:t>3/2</a:t>
            </a:r>
            <a:r>
              <a:rPr lang="pt-BR"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，因此这棵递归树有</a:t>
            </a:r>
            <a:r>
              <a:rPr lang="pt-BR" sz="2000" smtClean="0">
                <a:solidFill>
                  <a:srgbClr val="0000FF"/>
                </a:solidFill>
                <a:latin typeface="Consolas" pitchFamily="49" charset="0"/>
                <a:ea typeface="楷体" pitchFamily="49" charset="-122"/>
                <a:cs typeface="Consolas" pitchFamily="49" charset="0"/>
              </a:rPr>
              <a:t>log</a:t>
            </a:r>
            <a:r>
              <a:rPr lang="pt-BR" sz="2000" baseline="-25000" smtClean="0">
                <a:solidFill>
                  <a:srgbClr val="0000FF"/>
                </a:solidFill>
                <a:latin typeface="Consolas" pitchFamily="49" charset="0"/>
                <a:ea typeface="楷体" pitchFamily="49" charset="-122"/>
                <a:cs typeface="Consolas" pitchFamily="49" charset="0"/>
              </a:rPr>
              <a:t>3/2</a:t>
            </a:r>
            <a:r>
              <a:rPr lang="pt-BR"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层，每层结点的数值和为</a:t>
            </a:r>
            <a:r>
              <a:rPr lang="pt-BR"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，所以 ：  </a:t>
            </a:r>
            <a:endParaRPr lang="en-US" altLang="zh-CN" sz="2000" smtClean="0">
              <a:solidFill>
                <a:srgbClr val="0000FF"/>
              </a:solidFill>
              <a:latin typeface="Consolas" pitchFamily="49" charset="0"/>
              <a:ea typeface="楷体" pitchFamily="49" charset="-122"/>
              <a:cs typeface="Consolas" pitchFamily="49" charset="0"/>
            </a:endParaRPr>
          </a:p>
          <a:p>
            <a:pPr>
              <a:lnSpc>
                <a:spcPts val="3000"/>
              </a:lnSpc>
            </a:pPr>
            <a:r>
              <a:rPr lang="en-US" sz="2000" i="1" smtClean="0">
                <a:solidFill>
                  <a:srgbClr val="0000FF"/>
                </a:solidFill>
                <a:latin typeface="Consolas" pitchFamily="49" charset="0"/>
                <a:ea typeface="楷体" pitchFamily="49" charset="-122"/>
                <a:cs typeface="Consolas" pitchFamily="49" charset="0"/>
              </a:rPr>
              <a:t>      </a:t>
            </a:r>
            <a:r>
              <a:rPr lang="pt-BR" sz="2000" i="1" smtClean="0">
                <a:solidFill>
                  <a:srgbClr val="C00000"/>
                </a:solidFill>
                <a:latin typeface="Consolas" pitchFamily="49" charset="0"/>
                <a:ea typeface="楷体" pitchFamily="49" charset="-122"/>
                <a:cs typeface="Consolas" pitchFamily="49" charset="0"/>
              </a:rPr>
              <a:t>T</a:t>
            </a:r>
            <a:r>
              <a:rPr lang="pt-BR" sz="2000" smtClean="0">
                <a:solidFill>
                  <a:srgbClr val="C00000"/>
                </a:solidFill>
                <a:latin typeface="Consolas" pitchFamily="49" charset="0"/>
                <a:ea typeface="楷体" pitchFamily="49" charset="-122"/>
                <a:cs typeface="Consolas" pitchFamily="49" charset="0"/>
              </a:rPr>
              <a:t>(</a:t>
            </a:r>
            <a:r>
              <a:rPr lang="pt-BR" sz="2000" i="1" smtClean="0">
                <a:solidFill>
                  <a:srgbClr val="C00000"/>
                </a:solidFill>
                <a:latin typeface="Consolas" pitchFamily="49" charset="0"/>
                <a:ea typeface="楷体" pitchFamily="49" charset="-122"/>
                <a:cs typeface="Consolas" pitchFamily="49" charset="0"/>
              </a:rPr>
              <a:t>n</a:t>
            </a:r>
            <a:r>
              <a:rPr lang="pt-BR" sz="2000" smtClean="0">
                <a:solidFill>
                  <a:srgbClr val="C00000"/>
                </a:solidFill>
                <a:latin typeface="Consolas" pitchFamily="49" charset="0"/>
                <a:ea typeface="楷体" pitchFamily="49" charset="-122"/>
                <a:cs typeface="Consolas" pitchFamily="49" charset="0"/>
              </a:rPr>
              <a:t>)=O(</a:t>
            </a:r>
            <a:r>
              <a:rPr lang="pt-BR" sz="2000" i="1" smtClean="0">
                <a:solidFill>
                  <a:srgbClr val="C00000"/>
                </a:solidFill>
                <a:latin typeface="Consolas" pitchFamily="49" charset="0"/>
                <a:ea typeface="楷体" pitchFamily="49" charset="-122"/>
                <a:cs typeface="Consolas" pitchFamily="49" charset="0"/>
              </a:rPr>
              <a:t>n</a:t>
            </a:r>
            <a:r>
              <a:rPr lang="pt-BR" sz="2000" smtClean="0">
                <a:solidFill>
                  <a:srgbClr val="C00000"/>
                </a:solidFill>
                <a:latin typeface="Consolas" pitchFamily="49" charset="0"/>
                <a:ea typeface="楷体" pitchFamily="49" charset="-122"/>
                <a:cs typeface="Consolas" pitchFamily="49" charset="0"/>
              </a:rPr>
              <a:t>log</a:t>
            </a:r>
            <a:r>
              <a:rPr lang="pt-BR" sz="2000" baseline="-25000" smtClean="0">
                <a:solidFill>
                  <a:srgbClr val="C00000"/>
                </a:solidFill>
                <a:latin typeface="Consolas" pitchFamily="49" charset="0"/>
                <a:ea typeface="楷体" pitchFamily="49" charset="-122"/>
                <a:cs typeface="Consolas" pitchFamily="49" charset="0"/>
              </a:rPr>
              <a:t>3/2</a:t>
            </a:r>
            <a:r>
              <a:rPr lang="pt-BR" sz="2000" i="1" smtClean="0">
                <a:solidFill>
                  <a:srgbClr val="C00000"/>
                </a:solidFill>
                <a:latin typeface="Consolas" pitchFamily="49" charset="0"/>
                <a:ea typeface="楷体" pitchFamily="49" charset="-122"/>
                <a:cs typeface="Consolas" pitchFamily="49" charset="0"/>
              </a:rPr>
              <a:t>n</a:t>
            </a:r>
            <a:r>
              <a:rPr lang="pt-BR" sz="2000" smtClean="0">
                <a:solidFill>
                  <a:srgbClr val="C00000"/>
                </a:solidFill>
                <a:latin typeface="Consolas" pitchFamily="49" charset="0"/>
                <a:ea typeface="楷体" pitchFamily="49" charset="-122"/>
                <a:cs typeface="Consolas" pitchFamily="49" charset="0"/>
              </a:rPr>
              <a:t>)=O(</a:t>
            </a:r>
            <a:r>
              <a:rPr lang="pt-BR" sz="2000" i="1" smtClean="0">
                <a:solidFill>
                  <a:srgbClr val="C00000"/>
                </a:solidFill>
                <a:latin typeface="Consolas" pitchFamily="49" charset="0"/>
                <a:ea typeface="楷体" pitchFamily="49" charset="-122"/>
                <a:cs typeface="Consolas" pitchFamily="49" charset="0"/>
              </a:rPr>
              <a:t>n</a:t>
            </a:r>
            <a:r>
              <a:rPr lang="pt-BR" sz="2000" smtClean="0">
                <a:solidFill>
                  <a:srgbClr val="C00000"/>
                </a:solidFill>
                <a:latin typeface="Consolas" pitchFamily="49" charset="0"/>
                <a:ea typeface="楷体" pitchFamily="49" charset="-122"/>
                <a:cs typeface="Consolas" pitchFamily="49" charset="0"/>
              </a:rPr>
              <a:t>log</a:t>
            </a:r>
            <a:r>
              <a:rPr lang="pt-BR" sz="2000" baseline="-25000" smtClean="0">
                <a:solidFill>
                  <a:srgbClr val="C00000"/>
                </a:solidFill>
                <a:latin typeface="Consolas" pitchFamily="49" charset="0"/>
                <a:ea typeface="楷体" pitchFamily="49" charset="-122"/>
                <a:cs typeface="Consolas" pitchFamily="49" charset="0"/>
              </a:rPr>
              <a:t>2</a:t>
            </a:r>
            <a:r>
              <a:rPr lang="pt-BR" sz="2000" i="1" smtClean="0">
                <a:solidFill>
                  <a:srgbClr val="C00000"/>
                </a:solidFill>
                <a:latin typeface="Consolas" pitchFamily="49" charset="0"/>
                <a:ea typeface="楷体" pitchFamily="49" charset="-122"/>
                <a:cs typeface="Consolas" pitchFamily="49" charset="0"/>
              </a:rPr>
              <a:t>n</a:t>
            </a:r>
            <a:r>
              <a:rPr lang="pt-BR" sz="2000" smtClean="0">
                <a:solidFill>
                  <a:srgbClr val="C00000"/>
                </a:solidFill>
                <a:latin typeface="Consolas" pitchFamily="49" charset="0"/>
                <a:ea typeface="楷体" pitchFamily="49" charset="-122"/>
                <a:cs typeface="Consolas" pitchFamily="49" charset="0"/>
              </a:rPr>
              <a:t>)</a:t>
            </a:r>
            <a:r>
              <a:rPr lang="zh-CN" altLang="en-US" sz="2000" smtClean="0">
                <a:solidFill>
                  <a:srgbClr val="C00000"/>
                </a:solidFill>
                <a:latin typeface="Consolas" pitchFamily="49" charset="0"/>
                <a:ea typeface="楷体" pitchFamily="49" charset="-122"/>
                <a:cs typeface="Consolas" pitchFamily="49" charset="0"/>
              </a:rPr>
              <a:t>。</a:t>
            </a:r>
          </a:p>
        </p:txBody>
      </p:sp>
      <p:sp>
        <p:nvSpPr>
          <p:cNvPr id="10" name="TextBox 9"/>
          <p:cNvSpPr txBox="1"/>
          <p:nvPr/>
        </p:nvSpPr>
        <p:spPr>
          <a:xfrm>
            <a:off x="1517994" y="1339778"/>
            <a:ext cx="492443" cy="1285884"/>
          </a:xfrm>
          <a:prstGeom prst="rect">
            <a:avLst/>
          </a:prstGeom>
          <a:noFill/>
        </p:spPr>
        <p:txBody>
          <a:bodyPr vert="eaVert" wrap="square" rtlCol="0">
            <a:spAutoFit/>
          </a:bodyPr>
          <a:lstStyle/>
          <a:p>
            <a:r>
              <a:rPr lang="zh-CN" altLang="en-US" sz="2000" spc="600" smtClean="0">
                <a:solidFill>
                  <a:srgbClr val="9900FF"/>
                </a:solidFill>
                <a:latin typeface="微软雅黑" pitchFamily="34" charset="-122"/>
                <a:ea typeface="微软雅黑" pitchFamily="34" charset="-122"/>
              </a:rPr>
              <a:t>递归树</a:t>
            </a:r>
            <a:endParaRPr lang="zh-CN" altLang="en-US" sz="2000" spc="600">
              <a:solidFill>
                <a:srgbClr val="9900FF"/>
              </a:solidFill>
              <a:latin typeface="微软雅黑" pitchFamily="34" charset="-122"/>
              <a:ea typeface="微软雅黑" pitchFamily="34" charset="-122"/>
            </a:endParaRPr>
          </a:p>
        </p:txBody>
      </p:sp>
      <p:sp>
        <p:nvSpPr>
          <p:cNvPr id="11" name="Text Box 2"/>
          <p:cNvSpPr txBox="1">
            <a:spLocks noChangeArrowheads="1"/>
          </p:cNvSpPr>
          <p:nvPr/>
        </p:nvSpPr>
        <p:spPr bwMode="auto">
          <a:xfrm>
            <a:off x="2143108" y="225471"/>
            <a:ext cx="3714776" cy="91751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lIns="180000" tIns="180000" bIns="180000">
            <a:spAutoFit/>
          </a:bodyPr>
          <a:lstStyle/>
          <a:p>
            <a:r>
              <a:rPr lang="pt-BR" sz="1800" i="1" smtClean="0">
                <a:solidFill>
                  <a:srgbClr val="0000FF"/>
                </a:solidFill>
                <a:latin typeface="Consolas" pitchFamily="49" charset="0"/>
                <a:cs typeface="Consolas" pitchFamily="49" charset="0"/>
              </a:rPr>
              <a:t>T</a:t>
            </a:r>
            <a:r>
              <a:rPr lang="pt-BR" sz="1800" smtClean="0">
                <a:solidFill>
                  <a:srgbClr val="0000FF"/>
                </a:solidFill>
                <a:latin typeface="Consolas" pitchFamily="49" charset="0"/>
                <a:cs typeface="Consolas" pitchFamily="49" charset="0"/>
              </a:rPr>
              <a:t>(</a:t>
            </a:r>
            <a:r>
              <a:rPr lang="pt-BR" sz="1800" i="1" smtClean="0">
                <a:solidFill>
                  <a:srgbClr val="0000FF"/>
                </a:solidFill>
                <a:latin typeface="Consolas" pitchFamily="49" charset="0"/>
                <a:cs typeface="Consolas" pitchFamily="49" charset="0"/>
              </a:rPr>
              <a:t>n</a:t>
            </a:r>
            <a:r>
              <a:rPr lang="pt-BR" sz="1800" smtClean="0">
                <a:solidFill>
                  <a:srgbClr val="0000FF"/>
                </a:solidFill>
                <a:latin typeface="Consolas" pitchFamily="49" charset="0"/>
                <a:cs typeface="Consolas" pitchFamily="49" charset="0"/>
              </a:rPr>
              <a:t>)=1			</a:t>
            </a:r>
            <a:r>
              <a:rPr lang="zh-CN" altLang="en-US" sz="1800" smtClean="0">
                <a:solidFill>
                  <a:srgbClr val="0000FF"/>
                </a:solidFill>
                <a:latin typeface="Consolas" pitchFamily="49" charset="0"/>
                <a:cs typeface="Consolas" pitchFamily="49" charset="0"/>
              </a:rPr>
              <a:t>当</a:t>
            </a:r>
            <a:r>
              <a:rPr lang="pt-BR" sz="1800" i="1" smtClean="0">
                <a:solidFill>
                  <a:srgbClr val="0000FF"/>
                </a:solidFill>
                <a:latin typeface="Consolas" pitchFamily="49" charset="0"/>
                <a:cs typeface="Consolas" pitchFamily="49" charset="0"/>
              </a:rPr>
              <a:t>n</a:t>
            </a:r>
            <a:r>
              <a:rPr lang="pt-BR" sz="1800" smtClean="0">
                <a:solidFill>
                  <a:srgbClr val="0000FF"/>
                </a:solidFill>
                <a:latin typeface="Consolas" pitchFamily="49" charset="0"/>
                <a:cs typeface="Consolas" pitchFamily="49" charset="0"/>
              </a:rPr>
              <a:t>=1</a:t>
            </a:r>
            <a:endParaRPr lang="zh-CN" altLang="en-US" sz="1800" smtClean="0">
              <a:solidFill>
                <a:srgbClr val="0000FF"/>
              </a:solidFill>
              <a:latin typeface="Consolas" pitchFamily="49" charset="0"/>
              <a:cs typeface="Consolas" pitchFamily="49" charset="0"/>
            </a:endParaRPr>
          </a:p>
          <a:p>
            <a:r>
              <a:rPr lang="pt-BR" sz="1800" i="1" smtClean="0">
                <a:solidFill>
                  <a:srgbClr val="0000FF"/>
                </a:solidFill>
                <a:latin typeface="Consolas" pitchFamily="49" charset="0"/>
                <a:cs typeface="Consolas" pitchFamily="49" charset="0"/>
              </a:rPr>
              <a:t>T</a:t>
            </a:r>
            <a:r>
              <a:rPr lang="pt-BR" sz="1800" smtClean="0">
                <a:solidFill>
                  <a:srgbClr val="0000FF"/>
                </a:solidFill>
                <a:latin typeface="Consolas" pitchFamily="49" charset="0"/>
                <a:cs typeface="Consolas" pitchFamily="49" charset="0"/>
              </a:rPr>
              <a:t>(</a:t>
            </a:r>
            <a:r>
              <a:rPr lang="pt-BR" sz="1800" i="1" smtClean="0">
                <a:solidFill>
                  <a:srgbClr val="0000FF"/>
                </a:solidFill>
                <a:latin typeface="Consolas" pitchFamily="49" charset="0"/>
                <a:cs typeface="Consolas" pitchFamily="49" charset="0"/>
              </a:rPr>
              <a:t>n</a:t>
            </a:r>
            <a:r>
              <a:rPr lang="pt-BR" sz="1800" smtClean="0">
                <a:solidFill>
                  <a:srgbClr val="0000FF"/>
                </a:solidFill>
                <a:latin typeface="Consolas" pitchFamily="49" charset="0"/>
                <a:cs typeface="Consolas" pitchFamily="49" charset="0"/>
              </a:rPr>
              <a:t>)=</a:t>
            </a:r>
            <a:r>
              <a:rPr lang="pt-BR" sz="1800" i="1" smtClean="0">
                <a:solidFill>
                  <a:srgbClr val="0000FF"/>
                </a:solidFill>
                <a:latin typeface="Consolas" pitchFamily="49" charset="0"/>
                <a:cs typeface="Consolas" pitchFamily="49" charset="0"/>
              </a:rPr>
              <a:t>T</a:t>
            </a:r>
            <a:r>
              <a:rPr lang="pt-BR" sz="1800" smtClean="0">
                <a:solidFill>
                  <a:srgbClr val="0000FF"/>
                </a:solidFill>
                <a:latin typeface="Consolas" pitchFamily="49" charset="0"/>
                <a:cs typeface="Consolas" pitchFamily="49" charset="0"/>
              </a:rPr>
              <a:t>(</a:t>
            </a:r>
            <a:r>
              <a:rPr lang="pt-BR" sz="1800" i="1" smtClean="0">
                <a:solidFill>
                  <a:srgbClr val="0000FF"/>
                </a:solidFill>
                <a:latin typeface="Consolas" pitchFamily="49" charset="0"/>
                <a:cs typeface="Consolas" pitchFamily="49" charset="0"/>
              </a:rPr>
              <a:t>n</a:t>
            </a:r>
            <a:r>
              <a:rPr lang="pt-BR" sz="1800" smtClean="0">
                <a:solidFill>
                  <a:srgbClr val="0000FF"/>
                </a:solidFill>
                <a:latin typeface="Consolas" pitchFamily="49" charset="0"/>
                <a:cs typeface="Consolas" pitchFamily="49" charset="0"/>
              </a:rPr>
              <a:t>/3)+T(2n/3)+</a:t>
            </a:r>
            <a:r>
              <a:rPr lang="pt-BR" sz="1800" i="1" smtClean="0">
                <a:solidFill>
                  <a:srgbClr val="0000FF"/>
                </a:solidFill>
                <a:latin typeface="Consolas" pitchFamily="49" charset="0"/>
                <a:cs typeface="Consolas" pitchFamily="49" charset="0"/>
              </a:rPr>
              <a:t>n</a:t>
            </a:r>
            <a:r>
              <a:rPr lang="pt-BR" sz="1800" smtClean="0">
                <a:solidFill>
                  <a:srgbClr val="0000FF"/>
                </a:solidFill>
                <a:latin typeface="Consolas" pitchFamily="49" charset="0"/>
                <a:cs typeface="Consolas" pitchFamily="49" charset="0"/>
              </a:rPr>
              <a:t>	</a:t>
            </a:r>
            <a:r>
              <a:rPr lang="zh-CN" altLang="en-US" sz="1800" smtClean="0">
                <a:solidFill>
                  <a:srgbClr val="0000FF"/>
                </a:solidFill>
                <a:latin typeface="Consolas" pitchFamily="49" charset="0"/>
                <a:cs typeface="Consolas" pitchFamily="49" charset="0"/>
              </a:rPr>
              <a:t>当</a:t>
            </a:r>
            <a:r>
              <a:rPr lang="pt-BR" sz="1800" i="1" smtClean="0">
                <a:solidFill>
                  <a:srgbClr val="0000FF"/>
                </a:solidFill>
                <a:latin typeface="Consolas" pitchFamily="49" charset="0"/>
                <a:cs typeface="Consolas" pitchFamily="49" charset="0"/>
              </a:rPr>
              <a:t>n</a:t>
            </a:r>
            <a:r>
              <a:rPr lang="pt-BR" sz="1800" smtClean="0">
                <a:solidFill>
                  <a:srgbClr val="0000FF"/>
                </a:solidFill>
                <a:latin typeface="Consolas" pitchFamily="49" charset="0"/>
                <a:cs typeface="Consolas" pitchFamily="49" charset="0"/>
              </a:rPr>
              <a:t>&gt;1</a:t>
            </a:r>
            <a:endParaRPr lang="zh-CN" altLang="en-US" sz="1800">
              <a:solidFill>
                <a:srgbClr val="0000FF"/>
              </a:solidFill>
              <a:latin typeface="Consolas" pitchFamily="49" charset="0"/>
              <a:cs typeface="Consolas" pitchFamily="49" charset="0"/>
            </a:endParaRPr>
          </a:p>
        </p:txBody>
      </p:sp>
      <p:sp>
        <p:nvSpPr>
          <p:cNvPr id="13" name="右弧形箭头 12"/>
          <p:cNvSpPr/>
          <p:nvPr/>
        </p:nvSpPr>
        <p:spPr>
          <a:xfrm>
            <a:off x="6215074" y="642918"/>
            <a:ext cx="285752" cy="785818"/>
          </a:xfrm>
          <a:prstGeom prst="curvedLef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357166"/>
            <a:ext cx="2714644"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微软雅黑" pitchFamily="34" charset="-122"/>
                <a:cs typeface="Consolas" pitchFamily="49" charset="0"/>
              </a:rPr>
              <a:t>2.5.3 </a:t>
            </a:r>
            <a:r>
              <a:rPr lang="zh-CN" altLang="zh-CN" sz="2800" smtClean="0">
                <a:solidFill>
                  <a:srgbClr val="FF0000"/>
                </a:solidFill>
                <a:latin typeface="Consolas" pitchFamily="49" charset="0"/>
                <a:ea typeface="微软雅黑" pitchFamily="34" charset="-122"/>
                <a:cs typeface="Consolas" pitchFamily="49" charset="0"/>
              </a:rPr>
              <a:t>主方法</a:t>
            </a:r>
          </a:p>
        </p:txBody>
      </p:sp>
      <p:sp>
        <p:nvSpPr>
          <p:cNvPr id="3" name="TextBox 2"/>
          <p:cNvSpPr txBox="1"/>
          <p:nvPr/>
        </p:nvSpPr>
        <p:spPr>
          <a:xfrm>
            <a:off x="500034" y="1214422"/>
            <a:ext cx="8001056" cy="3770263"/>
          </a:xfrm>
          <a:prstGeom prst="rect">
            <a:avLst/>
          </a:prstGeom>
          <a:noFill/>
        </p:spPr>
        <p:txBody>
          <a:bodyPr wrap="square" rtlCol="0">
            <a:spAutoFit/>
          </a:bodyPr>
          <a:lstStyle/>
          <a:p>
            <a:pPr>
              <a:lnSpc>
                <a:spcPct val="150000"/>
              </a:lnSpc>
            </a:pPr>
            <a:r>
              <a:rPr lang="en-US" altLang="zh-CN" sz="2200" smtClean="0">
                <a:latin typeface="Consolas" pitchFamily="49" charset="0"/>
                <a:ea typeface="黑体" pitchFamily="49" charset="-122"/>
                <a:cs typeface="Consolas" pitchFamily="49" charset="0"/>
              </a:rPr>
              <a:t>    </a:t>
            </a:r>
            <a:r>
              <a:rPr lang="zh-CN" altLang="zh-CN" sz="2200" smtClean="0">
                <a:solidFill>
                  <a:srgbClr val="FF0000"/>
                </a:solidFill>
                <a:latin typeface="Consolas" pitchFamily="49" charset="0"/>
                <a:ea typeface="黑体" pitchFamily="49" charset="-122"/>
                <a:cs typeface="Consolas" pitchFamily="49" charset="0"/>
              </a:rPr>
              <a:t>主方法</a:t>
            </a:r>
            <a:r>
              <a:rPr lang="zh-CN" altLang="zh-CN"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master method</a:t>
            </a:r>
            <a:r>
              <a:rPr lang="zh-CN" altLang="zh-CN" sz="2200" smtClean="0">
                <a:solidFill>
                  <a:srgbClr val="0000FF"/>
                </a:solidFill>
                <a:latin typeface="Consolas" pitchFamily="49" charset="0"/>
                <a:ea typeface="楷体" pitchFamily="49" charset="-122"/>
                <a:cs typeface="Consolas" pitchFamily="49" charset="0"/>
              </a:rPr>
              <a:t>）提供了解如下形式递归方程的一般方法：</a:t>
            </a:r>
          </a:p>
          <a:p>
            <a:pPr>
              <a:lnSpc>
                <a:spcPct val="150000"/>
              </a:lnSpc>
            </a:pPr>
            <a:r>
              <a:rPr lang="en-US" altLang="zh-CN" sz="2200" i="1" smtClean="0">
                <a:solidFill>
                  <a:srgbClr val="9900FF"/>
                </a:solidFill>
                <a:latin typeface="Consolas" pitchFamily="49" charset="0"/>
                <a:ea typeface="楷体" pitchFamily="49" charset="-122"/>
                <a:cs typeface="Consolas" pitchFamily="49" charset="0"/>
              </a:rPr>
              <a:t>         T</a:t>
            </a:r>
            <a:r>
              <a:rPr lang="en-US" altLang="zh-CN" sz="2200" smtClean="0">
                <a:solidFill>
                  <a:srgbClr val="9900FF"/>
                </a:solidFill>
                <a:latin typeface="Consolas" pitchFamily="49" charset="0"/>
                <a:ea typeface="楷体" pitchFamily="49" charset="-122"/>
                <a:cs typeface="Consolas" pitchFamily="49" charset="0"/>
              </a:rPr>
              <a:t>(</a:t>
            </a:r>
            <a:r>
              <a:rPr lang="en-US" altLang="zh-CN" sz="2200" i="1" smtClean="0">
                <a:solidFill>
                  <a:srgbClr val="9900FF"/>
                </a:solidFill>
                <a:latin typeface="Consolas" pitchFamily="49" charset="0"/>
                <a:ea typeface="楷体" pitchFamily="49" charset="-122"/>
                <a:cs typeface="Consolas" pitchFamily="49" charset="0"/>
              </a:rPr>
              <a:t>n</a:t>
            </a:r>
            <a:r>
              <a:rPr lang="en-US" altLang="zh-CN" sz="2200" smtClean="0">
                <a:solidFill>
                  <a:srgbClr val="9900FF"/>
                </a:solidFill>
                <a:latin typeface="Consolas" pitchFamily="49" charset="0"/>
                <a:ea typeface="楷体" pitchFamily="49" charset="-122"/>
                <a:cs typeface="Consolas" pitchFamily="49" charset="0"/>
              </a:rPr>
              <a:t>)=</a:t>
            </a:r>
            <a:r>
              <a:rPr lang="en-US" altLang="zh-CN" sz="2200" i="1" smtClean="0">
                <a:solidFill>
                  <a:srgbClr val="9900FF"/>
                </a:solidFill>
                <a:latin typeface="Consolas" pitchFamily="49" charset="0"/>
                <a:ea typeface="楷体" pitchFamily="49" charset="-122"/>
                <a:cs typeface="Consolas" pitchFamily="49" charset="0"/>
              </a:rPr>
              <a:t>aT</a:t>
            </a:r>
            <a:r>
              <a:rPr lang="en-US" altLang="zh-CN" sz="2200" smtClean="0">
                <a:solidFill>
                  <a:srgbClr val="9900FF"/>
                </a:solidFill>
                <a:latin typeface="Consolas" pitchFamily="49" charset="0"/>
                <a:ea typeface="楷体" pitchFamily="49" charset="-122"/>
                <a:cs typeface="Consolas" pitchFamily="49" charset="0"/>
              </a:rPr>
              <a:t>(</a:t>
            </a:r>
            <a:r>
              <a:rPr lang="en-US" altLang="zh-CN" sz="2200" i="1" smtClean="0">
                <a:solidFill>
                  <a:srgbClr val="9900FF"/>
                </a:solidFill>
                <a:latin typeface="Consolas" pitchFamily="49" charset="0"/>
                <a:ea typeface="楷体" pitchFamily="49" charset="-122"/>
                <a:cs typeface="Consolas" pitchFamily="49" charset="0"/>
              </a:rPr>
              <a:t>n</a:t>
            </a:r>
            <a:r>
              <a:rPr lang="en-US" altLang="zh-CN" sz="2200" smtClean="0">
                <a:solidFill>
                  <a:srgbClr val="9900FF"/>
                </a:solidFill>
                <a:latin typeface="Consolas" pitchFamily="49" charset="0"/>
                <a:ea typeface="楷体" pitchFamily="49" charset="-122"/>
                <a:cs typeface="Consolas" pitchFamily="49" charset="0"/>
              </a:rPr>
              <a:t>/</a:t>
            </a:r>
            <a:r>
              <a:rPr lang="en-US" altLang="zh-CN" sz="2200" i="1" smtClean="0">
                <a:solidFill>
                  <a:srgbClr val="9900FF"/>
                </a:solidFill>
                <a:latin typeface="Consolas" pitchFamily="49" charset="0"/>
                <a:ea typeface="楷体" pitchFamily="49" charset="-122"/>
                <a:cs typeface="Consolas" pitchFamily="49" charset="0"/>
              </a:rPr>
              <a:t>b</a:t>
            </a:r>
            <a:r>
              <a:rPr lang="en-US" altLang="zh-CN" sz="2200" smtClean="0">
                <a:solidFill>
                  <a:srgbClr val="9900FF"/>
                </a:solidFill>
                <a:latin typeface="Consolas" pitchFamily="49" charset="0"/>
                <a:ea typeface="楷体" pitchFamily="49" charset="-122"/>
                <a:cs typeface="Consolas" pitchFamily="49" charset="0"/>
              </a:rPr>
              <a:t>)+</a:t>
            </a:r>
            <a:r>
              <a:rPr lang="en-US" altLang="zh-CN" sz="2200" i="1" smtClean="0">
                <a:solidFill>
                  <a:srgbClr val="9900FF"/>
                </a:solidFill>
                <a:latin typeface="Consolas" pitchFamily="49" charset="0"/>
                <a:ea typeface="楷体" pitchFamily="49" charset="-122"/>
                <a:cs typeface="Consolas" pitchFamily="49" charset="0"/>
              </a:rPr>
              <a:t>f</a:t>
            </a:r>
            <a:r>
              <a:rPr lang="en-US" altLang="zh-CN" sz="2200" smtClean="0">
                <a:solidFill>
                  <a:srgbClr val="9900FF"/>
                </a:solidFill>
                <a:latin typeface="Consolas" pitchFamily="49" charset="0"/>
                <a:ea typeface="楷体" pitchFamily="49" charset="-122"/>
                <a:cs typeface="Consolas" pitchFamily="49" charset="0"/>
              </a:rPr>
              <a:t>(</a:t>
            </a:r>
            <a:r>
              <a:rPr lang="en-US" altLang="zh-CN" sz="2200" i="1" smtClean="0">
                <a:solidFill>
                  <a:srgbClr val="9900FF"/>
                </a:solidFill>
                <a:latin typeface="Consolas" pitchFamily="49" charset="0"/>
                <a:ea typeface="楷体" pitchFamily="49" charset="-122"/>
                <a:cs typeface="Consolas" pitchFamily="49" charset="0"/>
              </a:rPr>
              <a:t>n</a:t>
            </a:r>
            <a:r>
              <a:rPr lang="en-US" altLang="zh-CN" sz="2200" smtClean="0">
                <a:solidFill>
                  <a:srgbClr val="9900FF"/>
                </a:solidFill>
                <a:latin typeface="Consolas" pitchFamily="49" charset="0"/>
                <a:ea typeface="楷体" pitchFamily="49" charset="-122"/>
                <a:cs typeface="Consolas" pitchFamily="49" charset="0"/>
              </a:rPr>
              <a:t>)		</a:t>
            </a:r>
            <a:r>
              <a:rPr lang="zh-CN" altLang="zh-CN" sz="2200" smtClean="0">
                <a:solidFill>
                  <a:srgbClr val="9900FF"/>
                </a:solidFill>
                <a:latin typeface="Consolas" pitchFamily="49" charset="0"/>
                <a:ea typeface="楷体" pitchFamily="49" charset="-122"/>
                <a:cs typeface="Consolas" pitchFamily="49" charset="0"/>
              </a:rPr>
              <a:t>（</a:t>
            </a:r>
            <a:r>
              <a:rPr lang="pt-BR" altLang="zh-CN" sz="2200" smtClean="0">
                <a:solidFill>
                  <a:srgbClr val="9900FF"/>
                </a:solidFill>
                <a:latin typeface="Consolas" pitchFamily="49" charset="0"/>
                <a:ea typeface="楷体" pitchFamily="49" charset="-122"/>
                <a:cs typeface="Consolas" pitchFamily="49" charset="0"/>
              </a:rPr>
              <a:t>2.11</a:t>
            </a:r>
            <a:r>
              <a:rPr lang="zh-CN" altLang="zh-CN" sz="2200" smtClean="0">
                <a:solidFill>
                  <a:srgbClr val="9900FF"/>
                </a:solidFill>
                <a:latin typeface="Consolas" pitchFamily="49" charset="0"/>
                <a:ea typeface="楷体" pitchFamily="49" charset="-122"/>
                <a:cs typeface="Consolas" pitchFamily="49" charset="0"/>
              </a:rPr>
              <a:t>）</a:t>
            </a:r>
          </a:p>
          <a:p>
            <a:pPr>
              <a:lnSpc>
                <a:spcPct val="20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其中</a:t>
            </a:r>
            <a:r>
              <a:rPr lang="en-US" altLang="zh-CN" sz="2000" i="1"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宋体" pitchFamily="2"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&gt;1</a:t>
            </a:r>
            <a:r>
              <a:rPr lang="zh-CN" altLang="zh-CN" sz="2000" smtClean="0">
                <a:solidFill>
                  <a:srgbClr val="0000FF"/>
                </a:solidFill>
                <a:latin typeface="Consolas" pitchFamily="49" charset="0"/>
                <a:ea typeface="楷体" pitchFamily="49" charset="-122"/>
                <a:cs typeface="Consolas" pitchFamily="49" charset="0"/>
              </a:rPr>
              <a:t>为常数，该方程描述了算法的执行时间，算法将规模为</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的问题分解成</a:t>
            </a:r>
            <a:r>
              <a:rPr lang="en-US" altLang="zh-CN" sz="2000" i="1"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个子问题，每个子问题的大小为</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例如，对于递归方程</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)=3</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/4)+</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baseline="30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，有：</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baseline="30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627950"/>
            <a:ext cx="8643998" cy="3570208"/>
          </a:xfrm>
          <a:prstGeom prst="rect">
            <a:avLst/>
          </a:prstGeom>
          <a:solidFill>
            <a:schemeClr val="bg2"/>
          </a:solidFill>
        </p:spPr>
        <p:txBody>
          <a:bodyPr wrap="square" rtlCol="0">
            <a:spAutoFit/>
          </a:bodyPr>
          <a:lstStyle/>
          <a:p>
            <a:pPr>
              <a:lnSpc>
                <a:spcPct val="150000"/>
              </a:lnSpc>
            </a:pPr>
            <a:r>
              <a:rPr lang="zh-CN" altLang="zh-CN" sz="2200" smtClean="0">
                <a:solidFill>
                  <a:srgbClr val="FF0000"/>
                </a:solidFill>
                <a:latin typeface="Consolas" pitchFamily="49" charset="0"/>
                <a:ea typeface="黑体" pitchFamily="49" charset="-122"/>
                <a:cs typeface="Consolas" pitchFamily="49" charset="0"/>
              </a:rPr>
              <a:t>主定理：</a:t>
            </a:r>
            <a:r>
              <a:rPr lang="zh-CN" altLang="zh-CN" sz="2200" smtClean="0">
                <a:latin typeface="Consolas" pitchFamily="49" charset="0"/>
                <a:ea typeface="楷体" pitchFamily="49" charset="-122"/>
                <a:cs typeface="Consolas" pitchFamily="49" charset="0"/>
              </a:rPr>
              <a:t>设</a:t>
            </a:r>
            <a:r>
              <a:rPr lang="en-US" altLang="zh-CN" sz="2200" i="1" smtClean="0">
                <a:solidFill>
                  <a:srgbClr val="0000FF"/>
                </a:solidFill>
                <a:latin typeface="Consolas" pitchFamily="49" charset="0"/>
                <a:ea typeface="楷体" pitchFamily="49" charset="-122"/>
                <a:cs typeface="Consolas" pitchFamily="49" charset="0"/>
              </a:rPr>
              <a:t>a</a:t>
            </a:r>
            <a:r>
              <a:rPr lang="zh-CN" altLang="zh-CN" sz="2200" smtClean="0">
                <a:solidFill>
                  <a:srgbClr val="0000FF"/>
                </a:solidFill>
                <a:latin typeface="Consolas" pitchFamily="49" charset="0"/>
                <a:ea typeface="宋体" pitchFamily="2"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1</a:t>
            </a:r>
            <a:r>
              <a:rPr lang="zh-CN"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b</a:t>
            </a:r>
            <a:r>
              <a:rPr lang="en-US" altLang="zh-CN" sz="2200" smtClean="0">
                <a:solidFill>
                  <a:srgbClr val="0000FF"/>
                </a:solidFill>
                <a:latin typeface="Consolas" pitchFamily="49" charset="0"/>
                <a:ea typeface="楷体" pitchFamily="49" charset="-122"/>
                <a:cs typeface="Consolas" pitchFamily="49" charset="0"/>
              </a:rPr>
              <a:t>&gt;1</a:t>
            </a:r>
            <a:r>
              <a:rPr lang="zh-CN" altLang="zh-CN" sz="2200" smtClean="0">
                <a:solidFill>
                  <a:srgbClr val="0000FF"/>
                </a:solidFill>
                <a:latin typeface="Consolas" pitchFamily="49" charset="0"/>
                <a:ea typeface="楷体" pitchFamily="49" charset="-122"/>
                <a:cs typeface="Consolas" pitchFamily="49" charset="0"/>
              </a:rPr>
              <a:t>为常数，</a:t>
            </a:r>
            <a:r>
              <a:rPr lang="en-US" altLang="zh-CN" sz="2200" i="1" smtClean="0">
                <a:solidFill>
                  <a:srgbClr val="0000FF"/>
                </a:solidFill>
                <a:latin typeface="Consolas" pitchFamily="49" charset="0"/>
                <a:ea typeface="楷体" pitchFamily="49" charset="-122"/>
                <a:cs typeface="Consolas" pitchFamily="49" charset="0"/>
              </a:rPr>
              <a:t>f</a:t>
            </a:r>
            <a:r>
              <a:rPr lang="en-US"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为一个函数，</a:t>
            </a:r>
            <a:r>
              <a:rPr lang="en-US" altLang="zh-CN" sz="2200" i="1" smtClean="0">
                <a:solidFill>
                  <a:srgbClr val="0000FF"/>
                </a:solidFill>
                <a:latin typeface="Consolas" pitchFamily="49" charset="0"/>
                <a:ea typeface="楷体" pitchFamily="49" charset="-122"/>
                <a:cs typeface="Consolas" pitchFamily="49" charset="0"/>
              </a:rPr>
              <a:t>T</a:t>
            </a:r>
            <a:r>
              <a:rPr lang="en-US"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由（</a:t>
            </a:r>
            <a:r>
              <a:rPr lang="pt-BR" altLang="zh-CN" sz="2200" smtClean="0">
                <a:solidFill>
                  <a:srgbClr val="0000FF"/>
                </a:solidFill>
                <a:latin typeface="Consolas" pitchFamily="49" charset="0"/>
                <a:ea typeface="楷体" pitchFamily="49" charset="-122"/>
                <a:cs typeface="Consolas" pitchFamily="49" charset="0"/>
              </a:rPr>
              <a:t>2.11</a:t>
            </a:r>
            <a:r>
              <a:rPr lang="zh-CN" altLang="zh-CN" sz="2200" smtClean="0">
                <a:solidFill>
                  <a:srgbClr val="0000FF"/>
                </a:solidFill>
                <a:latin typeface="Consolas" pitchFamily="49" charset="0"/>
                <a:ea typeface="楷体" pitchFamily="49" charset="-122"/>
                <a:cs typeface="Consolas" pitchFamily="49" charset="0"/>
              </a:rPr>
              <a:t>）的递归方程定义，其中</a:t>
            </a:r>
            <a:r>
              <a:rPr lang="en-US" altLang="zh-CN" sz="2200" i="1" smtClean="0">
                <a:solidFill>
                  <a:srgbClr val="0000FF"/>
                </a:solidFill>
                <a:latin typeface="Consolas" pitchFamily="49" charset="0"/>
                <a:ea typeface="楷体" pitchFamily="49" charset="-122"/>
                <a:cs typeface="Consolas" pitchFamily="49" charset="0"/>
              </a:rPr>
              <a:t>n</a:t>
            </a:r>
            <a:r>
              <a:rPr lang="zh-CN" altLang="zh-CN" sz="2200" smtClean="0">
                <a:solidFill>
                  <a:srgbClr val="0000FF"/>
                </a:solidFill>
                <a:latin typeface="Consolas" pitchFamily="49" charset="0"/>
                <a:ea typeface="楷体" pitchFamily="49" charset="-122"/>
                <a:cs typeface="Consolas" pitchFamily="49" charset="0"/>
              </a:rPr>
              <a:t>为非负整数，则</a:t>
            </a:r>
            <a:r>
              <a:rPr lang="en-US" altLang="zh-CN" sz="2200" i="1" smtClean="0">
                <a:solidFill>
                  <a:srgbClr val="0000FF"/>
                </a:solidFill>
                <a:latin typeface="Consolas" pitchFamily="49" charset="0"/>
                <a:ea typeface="楷体" pitchFamily="49" charset="-122"/>
                <a:cs typeface="Consolas" pitchFamily="49" charset="0"/>
              </a:rPr>
              <a:t>T</a:t>
            </a:r>
            <a:r>
              <a:rPr lang="en-US"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计算如下：</a:t>
            </a:r>
          </a:p>
          <a:p>
            <a:pPr>
              <a:lnSpc>
                <a:spcPct val="20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）若对某些常数ε</a:t>
            </a:r>
            <a:r>
              <a:rPr lang="en-US" altLang="zh-CN" sz="2000" smtClean="0">
                <a:solidFill>
                  <a:srgbClr val="0000FF"/>
                </a:solidFill>
                <a:latin typeface="Consolas" pitchFamily="49" charset="0"/>
                <a:ea typeface="楷体" pitchFamily="49" charset="-122"/>
                <a:cs typeface="Consolas" pitchFamily="49" charset="0"/>
              </a:rPr>
              <a:t>&gt;0</a:t>
            </a:r>
            <a:r>
              <a:rPr lang="zh-CN" altLang="zh-CN" sz="2000" smtClean="0">
                <a:solidFill>
                  <a:srgbClr val="0000FF"/>
                </a:solidFill>
                <a:latin typeface="Consolas" pitchFamily="49" charset="0"/>
                <a:ea typeface="楷体" pitchFamily="49" charset="-122"/>
                <a:cs typeface="Consolas" pitchFamily="49" charset="0"/>
              </a:rPr>
              <a:t>，有</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，那么</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p>
          <a:p>
            <a:pPr>
              <a:lnSpc>
                <a:spcPct val="20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）若</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，那么</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p>
          <a:p>
            <a:pPr>
              <a:lnSpc>
                <a:spcPct val="20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）若对某些常数ε</a:t>
            </a:r>
            <a:r>
              <a:rPr lang="en-US" altLang="zh-CN" sz="2000" smtClean="0">
                <a:solidFill>
                  <a:srgbClr val="0000FF"/>
                </a:solidFill>
                <a:latin typeface="Consolas" pitchFamily="49" charset="0"/>
                <a:ea typeface="楷体" pitchFamily="49" charset="-122"/>
                <a:cs typeface="Consolas" pitchFamily="49" charset="0"/>
              </a:rPr>
              <a:t>&gt;0</a:t>
            </a:r>
            <a:r>
              <a:rPr lang="zh-CN" altLang="zh-CN" sz="2000" smtClean="0">
                <a:solidFill>
                  <a:srgbClr val="0000FF"/>
                </a:solidFill>
                <a:latin typeface="Consolas" pitchFamily="49" charset="0"/>
                <a:ea typeface="楷体" pitchFamily="49" charset="-122"/>
                <a:cs typeface="Consolas" pitchFamily="49" charset="0"/>
              </a:rPr>
              <a:t>，有</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，并且对常数</a:t>
            </a:r>
            <a:r>
              <a:rPr lang="en-US" altLang="zh-CN" sz="2000" i="1" smtClean="0">
                <a:solidFill>
                  <a:srgbClr val="0000FF"/>
                </a:solidFill>
                <a:latin typeface="Consolas" pitchFamily="49" charset="0"/>
                <a:ea typeface="楷体" pitchFamily="49" charset="-122"/>
                <a:cs typeface="Consolas" pitchFamily="49" charset="0"/>
              </a:rPr>
              <a:t>c</a:t>
            </a:r>
            <a:r>
              <a:rPr lang="en-US" altLang="zh-CN" sz="2000" smtClean="0">
                <a:solidFill>
                  <a:srgbClr val="0000FF"/>
                </a:solidFill>
                <a:latin typeface="Consolas" pitchFamily="49" charset="0"/>
                <a:ea typeface="楷体" pitchFamily="49" charset="-122"/>
                <a:cs typeface="Consolas" pitchFamily="49" charset="0"/>
              </a:rPr>
              <a:t>&lt;1</a:t>
            </a:r>
            <a:r>
              <a:rPr lang="zh-CN" altLang="zh-CN" sz="2000" smtClean="0">
                <a:solidFill>
                  <a:srgbClr val="0000FF"/>
                </a:solidFill>
                <a:latin typeface="Consolas" pitchFamily="49" charset="0"/>
                <a:ea typeface="楷体" pitchFamily="49" charset="-122"/>
                <a:cs typeface="Consolas" pitchFamily="49" charset="0"/>
              </a:rPr>
              <a:t>与所有足够大的</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，有</a:t>
            </a:r>
            <a:r>
              <a:rPr lang="en-US" altLang="zh-CN" sz="2000" i="1" smtClean="0">
                <a:solidFill>
                  <a:srgbClr val="0000FF"/>
                </a:solidFill>
                <a:latin typeface="Consolas" pitchFamily="49" charset="0"/>
                <a:ea typeface="楷体" pitchFamily="49" charset="-122"/>
                <a:cs typeface="Consolas" pitchFamily="49" charset="0"/>
              </a:rPr>
              <a:t>af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cf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，那么</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4848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786314" y="1857364"/>
            <a:ext cx="1071570" cy="330926"/>
          </a:xfrm>
          <a:prstGeom prst="rect">
            <a:avLst/>
          </a:prstGeom>
          <a:noFill/>
        </p:spPr>
      </p:pic>
      <p:sp>
        <p:nvSpPr>
          <p:cNvPr id="1484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4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48485"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477145" y="1857364"/>
            <a:ext cx="952507" cy="357190"/>
          </a:xfrm>
          <a:prstGeom prst="rect">
            <a:avLst/>
          </a:prstGeom>
          <a:noFill/>
        </p:spPr>
      </p:pic>
      <p:sp>
        <p:nvSpPr>
          <p:cNvPr id="14848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48487"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143504" y="2500306"/>
            <a:ext cx="1210942" cy="285728"/>
          </a:xfrm>
          <a:prstGeom prst="rect">
            <a:avLst/>
          </a:prstGeom>
          <a:noFill/>
        </p:spPr>
      </p:pic>
      <p:pic>
        <p:nvPicPr>
          <p:cNvPr id="11"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547923" y="2500306"/>
            <a:ext cx="952507" cy="357190"/>
          </a:xfrm>
          <a:prstGeom prst="rect">
            <a:avLst/>
          </a:prstGeom>
          <a:noFill/>
        </p:spPr>
      </p:pic>
      <p:sp>
        <p:nvSpPr>
          <p:cNvPr id="14849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48489" name="Picture 9"/>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786314" y="3143272"/>
            <a:ext cx="1156538" cy="357166"/>
          </a:xfrm>
          <a:prstGeom prst="rect">
            <a:avLst/>
          </a:prstGeom>
          <a:noFill/>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1357298"/>
            <a:ext cx="8858312" cy="2954655"/>
          </a:xfrm>
          <a:prstGeom prst="rect">
            <a:avLst/>
          </a:prstGeom>
          <a:noFill/>
        </p:spPr>
        <p:txBody>
          <a:bodyPr wrap="square" rtlCol="0">
            <a:spAutoFit/>
          </a:bodyPr>
          <a:lstStyle/>
          <a:p>
            <a:pPr>
              <a:lnSpc>
                <a:spcPct val="150000"/>
              </a:lnSpc>
            </a:pPr>
            <a:r>
              <a:rPr lang="en-US" altLang="zh-CN" sz="2200" smtClean="0">
                <a:latin typeface="Consolas" pitchFamily="49" charset="0"/>
                <a:ea typeface="楷体" pitchFamily="49" charset="-122"/>
                <a:cs typeface="Consolas" pitchFamily="49" charset="0"/>
              </a:rPr>
              <a:t>    </a:t>
            </a:r>
            <a:r>
              <a:rPr lang="zh-CN" altLang="zh-CN" sz="2200" smtClean="0">
                <a:solidFill>
                  <a:srgbClr val="0000FF"/>
                </a:solidFill>
                <a:latin typeface="Consolas" pitchFamily="49" charset="0"/>
                <a:ea typeface="楷体" pitchFamily="49" charset="-122"/>
                <a:cs typeface="Consolas" pitchFamily="49" charset="0"/>
              </a:rPr>
              <a:t>应用该定理的过程是，首先把函数</a:t>
            </a:r>
            <a:r>
              <a:rPr lang="en-US" altLang="zh-CN" sz="2200" i="1" smtClean="0">
                <a:solidFill>
                  <a:srgbClr val="0000FF"/>
                </a:solidFill>
                <a:latin typeface="Consolas" pitchFamily="49" charset="0"/>
                <a:ea typeface="楷体" pitchFamily="49" charset="-122"/>
                <a:cs typeface="Consolas" pitchFamily="49" charset="0"/>
              </a:rPr>
              <a:t>f</a:t>
            </a:r>
            <a:r>
              <a:rPr lang="en-US"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与函数进行比较，递归方程的解由这两个函数中较大的一个决定：</a:t>
            </a:r>
          </a:p>
          <a:p>
            <a:pPr>
              <a:lnSpc>
                <a:spcPct val="200000"/>
              </a:lnSpc>
            </a:pPr>
            <a:r>
              <a:rPr lang="en-US" altLang="zh-CN" sz="2000" smtClean="0">
                <a:latin typeface="Consolas" pitchFamily="49" charset="0"/>
                <a:ea typeface="楷体" pitchFamily="49" charset="-122"/>
                <a:cs typeface="Consolas" pitchFamily="49" charset="0"/>
              </a:rPr>
              <a:t>     </a:t>
            </a:r>
            <a:r>
              <a:rPr lang="zh-CN" altLang="zh-CN" sz="2000" smtClean="0">
                <a:solidFill>
                  <a:srgbClr val="C00000"/>
                </a:solidFill>
                <a:latin typeface="Consolas" pitchFamily="49" charset="0"/>
                <a:ea typeface="楷体" pitchFamily="49" charset="-122"/>
                <a:cs typeface="Consolas" pitchFamily="49" charset="0"/>
              </a:rPr>
              <a:t>情况（</a:t>
            </a:r>
            <a:r>
              <a:rPr lang="en-US" altLang="zh-CN" sz="2000" smtClean="0">
                <a:solidFill>
                  <a:srgbClr val="C00000"/>
                </a:solidFill>
                <a:latin typeface="Consolas" pitchFamily="49" charset="0"/>
                <a:ea typeface="楷体" pitchFamily="49" charset="-122"/>
                <a:cs typeface="Consolas" pitchFamily="49" charset="0"/>
              </a:rPr>
              <a:t>1</a:t>
            </a:r>
            <a:r>
              <a:rPr lang="zh-CN" altLang="zh-CN" sz="2000" smtClean="0">
                <a:solidFill>
                  <a:srgbClr val="C00000"/>
                </a:solidFill>
                <a:latin typeface="Consolas" pitchFamily="49" charset="0"/>
                <a:ea typeface="楷体" pitchFamily="49" charset="-122"/>
                <a:cs typeface="Consolas" pitchFamily="49" charset="0"/>
              </a:rPr>
              <a:t>）</a:t>
            </a:r>
            <a:r>
              <a:rPr lang="zh-CN" altLang="zh-CN" sz="2000" smtClean="0">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函数</a:t>
            </a: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比函数</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更大，则</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p>
          <a:p>
            <a:pPr>
              <a:lnSpc>
                <a:spcPct val="200000"/>
              </a:lnSpc>
            </a:pPr>
            <a:r>
              <a:rPr lang="en-US" altLang="zh-CN" sz="2000" smtClean="0">
                <a:latin typeface="Consolas" pitchFamily="49" charset="0"/>
                <a:ea typeface="楷体" pitchFamily="49" charset="-122"/>
                <a:cs typeface="Consolas" pitchFamily="49" charset="0"/>
              </a:rPr>
              <a:t>     </a:t>
            </a:r>
            <a:r>
              <a:rPr lang="zh-CN" altLang="zh-CN" sz="2000" smtClean="0">
                <a:solidFill>
                  <a:srgbClr val="C00000"/>
                </a:solidFill>
                <a:latin typeface="Consolas" pitchFamily="49" charset="0"/>
                <a:ea typeface="楷体" pitchFamily="49" charset="-122"/>
                <a:cs typeface="Consolas" pitchFamily="49" charset="0"/>
              </a:rPr>
              <a:t>情况（</a:t>
            </a:r>
            <a:r>
              <a:rPr lang="en-US" altLang="zh-CN" sz="2000" smtClean="0">
                <a:solidFill>
                  <a:srgbClr val="C00000"/>
                </a:solidFill>
                <a:latin typeface="Consolas" pitchFamily="49" charset="0"/>
                <a:ea typeface="楷体" pitchFamily="49" charset="-122"/>
                <a:cs typeface="Consolas" pitchFamily="49" charset="0"/>
              </a:rPr>
              <a:t>2</a:t>
            </a:r>
            <a:r>
              <a:rPr lang="zh-CN" altLang="zh-CN" sz="2000" smtClean="0">
                <a:solidFill>
                  <a:srgbClr val="C00000"/>
                </a:solidFill>
                <a:latin typeface="Consolas" pitchFamily="49" charset="0"/>
                <a:ea typeface="楷体" pitchFamily="49" charset="-122"/>
                <a:cs typeface="Consolas" pitchFamily="49" charset="0"/>
              </a:rPr>
              <a:t>）</a:t>
            </a:r>
            <a:r>
              <a:rPr lang="zh-CN" altLang="zh-CN" sz="2000" smtClean="0">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函数</a:t>
            </a: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和函数</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一样大，则</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a:t>
            </a:r>
          </a:p>
          <a:p>
            <a:pPr>
              <a:lnSpc>
                <a:spcPct val="200000"/>
              </a:lnSpc>
            </a:pPr>
            <a:r>
              <a:rPr lang="en-US" altLang="zh-CN" sz="2000" smtClean="0">
                <a:solidFill>
                  <a:srgbClr val="C00000"/>
                </a:solidFill>
                <a:latin typeface="Consolas" pitchFamily="49" charset="0"/>
                <a:ea typeface="楷体" pitchFamily="49" charset="-122"/>
                <a:cs typeface="Consolas" pitchFamily="49" charset="0"/>
              </a:rPr>
              <a:t>     </a:t>
            </a:r>
            <a:r>
              <a:rPr lang="zh-CN" altLang="zh-CN" sz="2000" smtClean="0">
                <a:solidFill>
                  <a:srgbClr val="C00000"/>
                </a:solidFill>
                <a:latin typeface="Consolas" pitchFamily="49" charset="0"/>
                <a:ea typeface="楷体" pitchFamily="49" charset="-122"/>
                <a:cs typeface="Consolas" pitchFamily="49" charset="0"/>
              </a:rPr>
              <a:t>情况（</a:t>
            </a:r>
            <a:r>
              <a:rPr lang="en-US" altLang="zh-CN" sz="2000" smtClean="0">
                <a:solidFill>
                  <a:srgbClr val="C00000"/>
                </a:solidFill>
                <a:latin typeface="Consolas" pitchFamily="49" charset="0"/>
                <a:ea typeface="楷体" pitchFamily="49" charset="-122"/>
                <a:cs typeface="Consolas" pitchFamily="49" charset="0"/>
              </a:rPr>
              <a:t>3</a:t>
            </a:r>
            <a:r>
              <a:rPr lang="zh-CN" altLang="zh-CN" sz="2000" smtClean="0">
                <a:solidFill>
                  <a:srgbClr val="C00000"/>
                </a:solidFill>
                <a:latin typeface="Consolas" pitchFamily="49" charset="0"/>
                <a:ea typeface="楷体" pitchFamily="49" charset="-122"/>
                <a:cs typeface="Consolas" pitchFamily="49" charset="0"/>
              </a:rPr>
              <a:t>）</a:t>
            </a:r>
            <a:r>
              <a:rPr lang="zh-CN" altLang="zh-CN" sz="2000" smtClean="0">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函数</a:t>
            </a: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比函数</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小，则</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)=O(</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p:txBody>
      </p:sp>
      <p:sp>
        <p:nvSpPr>
          <p:cNvPr id="147458" name="Rectangle 2"/>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pic>
        <p:nvPicPr>
          <p:cNvPr id="14745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928926" y="2571744"/>
            <a:ext cx="642942" cy="385765"/>
          </a:xfrm>
          <a:prstGeom prst="rect">
            <a:avLst/>
          </a:prstGeom>
          <a:noFill/>
        </p:spPr>
      </p:pic>
      <p:pic>
        <p:nvPicPr>
          <p:cNvPr id="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928926" y="3186111"/>
            <a:ext cx="642942" cy="385765"/>
          </a:xfrm>
          <a:prstGeom prst="rect">
            <a:avLst/>
          </a:prstGeom>
          <a:noFill/>
        </p:spPr>
      </p:pic>
      <p:sp>
        <p:nvSpPr>
          <p:cNvPr id="147460" name="Rectangle 4"/>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pic>
        <p:nvPicPr>
          <p:cNvPr id="14745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834203" y="2571744"/>
            <a:ext cx="952507" cy="357190"/>
          </a:xfrm>
          <a:prstGeom prst="rect">
            <a:avLst/>
          </a:prstGeom>
          <a:noFill/>
        </p:spPr>
      </p:pic>
      <p:sp>
        <p:nvSpPr>
          <p:cNvPr id="147462" name="Rectangle 6"/>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pic>
        <p:nvPicPr>
          <p:cNvPr id="147461"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105700" y="3268473"/>
            <a:ext cx="1285852" cy="303403"/>
          </a:xfrm>
          <a:prstGeom prst="rect">
            <a:avLst/>
          </a:prstGeom>
          <a:noFill/>
        </p:spPr>
      </p:pic>
      <p:pic>
        <p:nvPicPr>
          <p:cNvPr id="10"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928926" y="3786190"/>
            <a:ext cx="642942" cy="385765"/>
          </a:xfrm>
          <a:prstGeom prst="rect">
            <a:avLst/>
          </a:prstGeom>
          <a:noFill/>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071546"/>
            <a:ext cx="6072230" cy="600164"/>
          </a:xfrm>
          <a:prstGeom prst="rect">
            <a:avLst/>
          </a:prstGeom>
          <a:noFill/>
        </p:spPr>
        <p:txBody>
          <a:bodyPr wrap="square" rtlCol="0">
            <a:spAutoFit/>
          </a:bodyPr>
          <a:lstStyle/>
          <a:p>
            <a:pPr>
              <a:lnSpc>
                <a:spcPct val="150000"/>
              </a:lnSpc>
            </a:pPr>
            <a:r>
              <a:rPr lang="zh-CN" altLang="zh-CN"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2.17</a:t>
            </a:r>
            <a:r>
              <a:rPr lang="zh-CN" altLang="zh-CN" sz="2200" smtClean="0">
                <a:solidFill>
                  <a:srgbClr val="FF0000"/>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分析以下递归方程的时间复杂度：</a:t>
            </a:r>
          </a:p>
        </p:txBody>
      </p:sp>
      <p:sp>
        <p:nvSpPr>
          <p:cNvPr id="146434" name="Rectangle 2"/>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sp>
        <p:nvSpPr>
          <p:cNvPr id="146436" name="Rectangle 4"/>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pSp>
        <p:nvGrpSpPr>
          <p:cNvPr id="9" name="组合 8"/>
          <p:cNvGrpSpPr/>
          <p:nvPr/>
        </p:nvGrpSpPr>
        <p:grpSpPr>
          <a:xfrm>
            <a:off x="714348" y="3296981"/>
            <a:ext cx="6215106" cy="2554545"/>
            <a:chOff x="928662" y="3357562"/>
            <a:chExt cx="8072494" cy="2554545"/>
          </a:xfrm>
        </p:grpSpPr>
        <p:sp>
          <p:nvSpPr>
            <p:cNvPr id="3" name="TextBox 2"/>
            <p:cNvSpPr txBox="1"/>
            <p:nvPr/>
          </p:nvSpPr>
          <p:spPr>
            <a:xfrm>
              <a:off x="928662" y="3357562"/>
              <a:ext cx="8072494" cy="2554545"/>
            </a:xfrm>
            <a:prstGeom prst="rect">
              <a:avLst/>
            </a:prstGeom>
            <a:noFill/>
          </p:spPr>
          <p:txBody>
            <a:bodyPr wrap="square" rtlCol="0">
              <a:spAutoFit/>
            </a:bodyPr>
            <a:lstStyle/>
            <a:p>
              <a:pPr>
                <a:lnSpc>
                  <a:spcPct val="200000"/>
                </a:lnSpc>
              </a:pPr>
              <a:r>
                <a:rPr lang="zh-CN" altLang="zh-CN" sz="2000" smtClean="0">
                  <a:solidFill>
                    <a:srgbClr val="FF0000"/>
                  </a:solidFill>
                  <a:latin typeface="Consolas" pitchFamily="49" charset="0"/>
                  <a:ea typeface="楷体" pitchFamily="49" charset="-122"/>
                  <a:cs typeface="Consolas" pitchFamily="49" charset="0"/>
                </a:rPr>
                <a:t>解：</a:t>
              </a:r>
              <a:r>
                <a:rPr lang="zh-CN" altLang="zh-CN" sz="2000" smtClean="0">
                  <a:solidFill>
                    <a:srgbClr val="0000FF"/>
                  </a:solidFill>
                  <a:latin typeface="Consolas" pitchFamily="49" charset="0"/>
                  <a:ea typeface="楷体" pitchFamily="49" charset="-122"/>
                  <a:cs typeface="Consolas" pitchFamily="49" charset="0"/>
                </a:rPr>
                <a:t>这里</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200000"/>
                </a:lnSpc>
              </a:pPr>
              <a:r>
                <a:rPr lang="zh-CN" altLang="zh-CN" sz="2000" smtClean="0">
                  <a:solidFill>
                    <a:srgbClr val="0000FF"/>
                  </a:solidFill>
                  <a:latin typeface="Consolas" pitchFamily="49" charset="0"/>
                  <a:ea typeface="楷体" pitchFamily="49" charset="-122"/>
                  <a:cs typeface="Consolas" pitchFamily="49" charset="0"/>
                </a:rPr>
                <a:t>因此，</a:t>
              </a:r>
              <a:r>
                <a:rPr lang="en-US" altLang="zh-CN" sz="2000" smtClean="0">
                  <a:solidFill>
                    <a:srgbClr val="0000FF"/>
                  </a:solidFill>
                  <a:latin typeface="Consolas" pitchFamily="49" charset="0"/>
                  <a:ea typeface="楷体" pitchFamily="49" charset="-122"/>
                  <a:cs typeface="Consolas" pitchFamily="49" charset="0"/>
                </a:rPr>
                <a:t>      =</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baseline="30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，比</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大，满足情况（</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200000"/>
                </a:lnSpc>
              </a:pPr>
              <a:r>
                <a:rPr lang="zh-CN" altLang="zh-CN" sz="2000" smtClean="0">
                  <a:solidFill>
                    <a:srgbClr val="0000FF"/>
                  </a:solidFill>
                  <a:latin typeface="Consolas" pitchFamily="49" charset="0"/>
                  <a:ea typeface="楷体" pitchFamily="49" charset="-122"/>
                  <a:cs typeface="Consolas" pitchFamily="49" charset="0"/>
                </a:rPr>
                <a:t>所以</a:t>
              </a:r>
              <a:r>
                <a:rPr lang="en-US" altLang="zh-CN" sz="2000" i="1" smtClean="0">
                  <a:solidFill>
                    <a:srgbClr val="0000FF"/>
                  </a:solidFill>
                  <a:latin typeface="Consolas" pitchFamily="49" charset="0"/>
                  <a:ea typeface="楷体" pitchFamily="49" charset="-122"/>
                  <a:cs typeface="Consolas" pitchFamily="49" charset="0"/>
                </a:rPr>
                <a:t>T</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p>
            <a:p>
              <a:pPr>
                <a:lnSpc>
                  <a:spcPct val="200000"/>
                </a:lnSpc>
              </a:pPr>
              <a:r>
                <a:rPr lang="en-US" altLang="zh-CN" sz="2000" smtClean="0">
                  <a:solidFill>
                    <a:srgbClr val="0000FF"/>
                  </a:solidFill>
                  <a:latin typeface="Consolas" pitchFamily="49" charset="0"/>
                  <a:ea typeface="楷体" pitchFamily="49" charset="-122"/>
                  <a:cs typeface="Consolas" pitchFamily="49" charset="0"/>
                </a:rPr>
                <a:t>        =O(</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baseline="30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p:txBody>
        </p:sp>
        <p:grpSp>
          <p:nvGrpSpPr>
            <p:cNvPr id="8" name="组合 7"/>
            <p:cNvGrpSpPr/>
            <p:nvPr/>
          </p:nvGrpSpPr>
          <p:grpSpPr>
            <a:xfrm>
              <a:off x="2042930" y="4218249"/>
              <a:ext cx="1854924" cy="950125"/>
              <a:chOff x="2042930" y="4218249"/>
              <a:chExt cx="1854924" cy="950125"/>
            </a:xfrm>
          </p:grpSpPr>
          <p:pic>
            <p:nvPicPr>
              <p:cNvPr id="14643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042930" y="4218249"/>
                <a:ext cx="741478" cy="342902"/>
              </a:xfrm>
              <a:prstGeom prst="rect">
                <a:avLst/>
              </a:prstGeom>
              <a:noFill/>
            </p:spPr>
          </p:pic>
          <p:pic>
            <p:nvPicPr>
              <p:cNvPr id="14643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42707" y="4846903"/>
                <a:ext cx="1055147" cy="321471"/>
              </a:xfrm>
              <a:prstGeom prst="rect">
                <a:avLst/>
              </a:prstGeom>
              <a:noFill/>
            </p:spPr>
          </p:pic>
        </p:grpSp>
      </p:grpSp>
      <p:sp>
        <p:nvSpPr>
          <p:cNvPr id="10" name="TextBox 9"/>
          <p:cNvSpPr txBox="1"/>
          <p:nvPr/>
        </p:nvSpPr>
        <p:spPr>
          <a:xfrm>
            <a:off x="857224" y="1857364"/>
            <a:ext cx="4143404" cy="1194512"/>
          </a:xfrm>
          <a:prstGeom prst="rect">
            <a:avLst/>
          </a:prstGeom>
        </p:spPr>
        <p:style>
          <a:lnRef idx="1">
            <a:schemeClr val="accent1"/>
          </a:lnRef>
          <a:fillRef idx="2">
            <a:schemeClr val="accent1"/>
          </a:fillRef>
          <a:effectRef idx="1">
            <a:schemeClr val="accent1"/>
          </a:effectRef>
          <a:fontRef idx="minor">
            <a:schemeClr val="dk1"/>
          </a:fontRef>
        </p:style>
        <p:txBody>
          <a:bodyPr wrap="square" lIns="180000" tIns="180000" bIns="180000" rtlCol="0">
            <a:spAutoFit/>
          </a:bodyPr>
          <a:lstStyle/>
          <a:p>
            <a:pPr>
              <a:lnSpc>
                <a:spcPct val="150000"/>
              </a:lnSpc>
            </a:pPr>
            <a:r>
              <a:rPr lang="en-US" altLang="zh-CN" sz="1800" i="1" smtClean="0">
                <a:solidFill>
                  <a:srgbClr val="0000FF"/>
                </a:solidFill>
                <a:latin typeface="Consolas" pitchFamily="49" charset="0"/>
                <a:ea typeface="楷体" pitchFamily="49" charset="-122"/>
                <a:cs typeface="Consolas" pitchFamily="49" charset="0"/>
              </a:rPr>
              <a:t>T</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)=1			</a:t>
            </a:r>
            <a:r>
              <a:rPr lang="zh-CN" altLang="zh-CN" sz="1800" smtClean="0">
                <a:solidFill>
                  <a:srgbClr val="0000FF"/>
                </a:solidFill>
                <a:latin typeface="Consolas" pitchFamily="49" charset="0"/>
                <a:ea typeface="楷体" pitchFamily="49" charset="-122"/>
                <a:cs typeface="Consolas" pitchFamily="49" charset="0"/>
              </a:rPr>
              <a:t>当</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=1</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i="1" smtClean="0">
                <a:solidFill>
                  <a:srgbClr val="0000FF"/>
                </a:solidFill>
                <a:latin typeface="Consolas" pitchFamily="49" charset="0"/>
                <a:ea typeface="楷体" pitchFamily="49" charset="-122"/>
                <a:cs typeface="Consolas" pitchFamily="49" charset="0"/>
              </a:rPr>
              <a:t>T</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)=4</a:t>
            </a:r>
            <a:r>
              <a:rPr lang="en-US" altLang="zh-CN" sz="1800" i="1" smtClean="0">
                <a:solidFill>
                  <a:srgbClr val="0000FF"/>
                </a:solidFill>
                <a:latin typeface="Consolas" pitchFamily="49" charset="0"/>
                <a:ea typeface="楷体" pitchFamily="49" charset="-122"/>
                <a:cs typeface="Consolas" pitchFamily="49" charset="0"/>
              </a:rPr>
              <a:t>T</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/2)+</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当</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&gt;1</a:t>
            </a:r>
            <a:endParaRPr lang="zh-CN" altLang="en-US"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679453" y="1357298"/>
            <a:ext cx="6892943" cy="430887"/>
          </a:xfrm>
          <a:prstGeom prst="rect">
            <a:avLst/>
          </a:prstGeom>
          <a:noFill/>
          <a:ln w="9525">
            <a:noFill/>
            <a:miter lim="800000"/>
            <a:headEnd/>
            <a:tailEnd/>
          </a:ln>
        </p:spPr>
        <p:txBody>
          <a:bodyPr wrap="square">
            <a:spAutoFit/>
          </a:bodyPr>
          <a:lstStyle/>
          <a:p>
            <a:pPr algn="just">
              <a:spcBef>
                <a:spcPct val="50000"/>
              </a:spcBef>
            </a:pPr>
            <a:r>
              <a:rPr kumimoji="1" lang="zh-CN" altLang="en-US" sz="2200" smtClean="0">
                <a:solidFill>
                  <a:srgbClr val="0000FF"/>
                </a:solidFill>
                <a:latin typeface="Consolas" pitchFamily="49" charset="0"/>
                <a:ea typeface="楷体" pitchFamily="49" charset="-122"/>
                <a:cs typeface="Consolas" pitchFamily="49" charset="0"/>
              </a:rPr>
              <a:t>有</a:t>
            </a:r>
            <a:r>
              <a:rPr kumimoji="1" lang="zh-CN" altLang="en-US" sz="2200" dirty="0">
                <a:solidFill>
                  <a:srgbClr val="0000FF"/>
                </a:solidFill>
                <a:latin typeface="Consolas" pitchFamily="49" charset="0"/>
                <a:ea typeface="楷体" pitchFamily="49" charset="-122"/>
                <a:cs typeface="Consolas" pitchFamily="49" charset="0"/>
              </a:rPr>
              <a:t>些问题的解法是递</a:t>
            </a:r>
            <a:r>
              <a:rPr kumimoji="1" lang="zh-CN" altLang="en-US" sz="2200">
                <a:solidFill>
                  <a:srgbClr val="0000FF"/>
                </a:solidFill>
                <a:latin typeface="Consolas" pitchFamily="49" charset="0"/>
                <a:ea typeface="楷体" pitchFamily="49" charset="-122"/>
                <a:cs typeface="Consolas" pitchFamily="49" charset="0"/>
              </a:rPr>
              <a:t>归</a:t>
            </a:r>
            <a:r>
              <a:rPr kumimoji="1" lang="zh-CN" altLang="en-US" sz="2200" smtClean="0">
                <a:solidFill>
                  <a:srgbClr val="0000FF"/>
                </a:solidFill>
                <a:latin typeface="Consolas" pitchFamily="49" charset="0"/>
                <a:ea typeface="楷体" pitchFamily="49" charset="-122"/>
                <a:cs typeface="Consolas" pitchFamily="49" charset="0"/>
              </a:rPr>
              <a:t>的，典</a:t>
            </a:r>
            <a:r>
              <a:rPr kumimoji="1" lang="zh-CN" altLang="en-US" sz="2200" dirty="0">
                <a:solidFill>
                  <a:srgbClr val="0000FF"/>
                </a:solidFill>
                <a:latin typeface="Consolas" pitchFamily="49" charset="0"/>
                <a:ea typeface="楷体" pitchFamily="49" charset="-122"/>
                <a:cs typeface="Consolas" pitchFamily="49" charset="0"/>
              </a:rPr>
              <a:t>型的有</a:t>
            </a:r>
            <a:r>
              <a:rPr kumimoji="1" lang="en-US" altLang="zh-CN" sz="2200" dirty="0">
                <a:solidFill>
                  <a:srgbClr val="0000FF"/>
                </a:solidFill>
                <a:latin typeface="Consolas" pitchFamily="49" charset="0"/>
                <a:ea typeface="楷体" pitchFamily="49" charset="-122"/>
                <a:cs typeface="Consolas" pitchFamily="49" charset="0"/>
              </a:rPr>
              <a:t>Hanoi</a:t>
            </a:r>
            <a:r>
              <a:rPr kumimoji="1" lang="zh-CN" altLang="en-US" sz="2200" dirty="0">
                <a:solidFill>
                  <a:srgbClr val="0000FF"/>
                </a:solidFill>
                <a:latin typeface="Consolas" pitchFamily="49" charset="0"/>
                <a:ea typeface="楷体" pitchFamily="49" charset="-122"/>
                <a:cs typeface="Consolas" pitchFamily="49" charset="0"/>
              </a:rPr>
              <a:t>问题</a:t>
            </a:r>
            <a:r>
              <a:rPr kumimoji="1" lang="zh-CN" altLang="en-US" sz="2200">
                <a:solidFill>
                  <a:srgbClr val="0000FF"/>
                </a:solidFill>
                <a:latin typeface="Consolas" pitchFamily="49" charset="0"/>
                <a:ea typeface="楷体" pitchFamily="49" charset="-122"/>
                <a:cs typeface="Consolas" pitchFamily="49" charset="0"/>
              </a:rPr>
              <a:t>求</a:t>
            </a:r>
            <a:r>
              <a:rPr kumimoji="1" lang="zh-CN" altLang="en-US" sz="2200" smtClean="0">
                <a:solidFill>
                  <a:srgbClr val="0000FF"/>
                </a:solidFill>
                <a:latin typeface="Consolas" pitchFamily="49" charset="0"/>
                <a:ea typeface="楷体" pitchFamily="49" charset="-122"/>
                <a:cs typeface="Consolas" pitchFamily="49" charset="0"/>
              </a:rPr>
              <a:t>解。</a:t>
            </a:r>
            <a:endParaRPr kumimoji="1" lang="zh-CN" altLang="en-US" sz="2200" dirty="0">
              <a:solidFill>
                <a:srgbClr val="0000FF"/>
              </a:solidFill>
              <a:latin typeface="Consolas" pitchFamily="49" charset="0"/>
              <a:ea typeface="楷体" pitchFamily="49" charset="-122"/>
              <a:cs typeface="Consolas" pitchFamily="49" charset="0"/>
            </a:endParaRPr>
          </a:p>
        </p:txBody>
      </p:sp>
      <p:sp>
        <p:nvSpPr>
          <p:cNvPr id="23555" name="Text Box 3"/>
          <p:cNvSpPr txBox="1">
            <a:spLocks noChangeArrowheads="1"/>
          </p:cNvSpPr>
          <p:nvPr/>
        </p:nvSpPr>
        <p:spPr bwMode="auto">
          <a:xfrm>
            <a:off x="571473" y="428604"/>
            <a:ext cx="4071966" cy="457200"/>
          </a:xfrm>
          <a:prstGeom prst="rect">
            <a:avLst/>
          </a:prstGeom>
          <a:solidFill>
            <a:srgbClr val="9900FF"/>
          </a:solidFill>
          <a:ln w="38100" algn="ctr">
            <a:noFill/>
            <a:miter lim="800000"/>
            <a:headEnd/>
            <a:tailEnd type="none" w="lg" len="lg"/>
          </a:ln>
        </p:spPr>
        <p:txBody>
          <a:bodyPr wrap="square">
            <a:spAutoFit/>
          </a:bodyPr>
          <a:lstStyle/>
          <a:p>
            <a:pPr algn="ctr">
              <a:spcBef>
                <a:spcPct val="50000"/>
              </a:spcBef>
            </a:pPr>
            <a:r>
              <a:rPr kumimoji="1" lang="en-US" altLang="zh-CN" dirty="0">
                <a:solidFill>
                  <a:schemeClr val="bg1"/>
                </a:solidFill>
                <a:latin typeface="Consolas" pitchFamily="49" charset="0"/>
                <a:ea typeface="楷体" pitchFamily="49" charset="-122"/>
                <a:cs typeface="Consolas" pitchFamily="49" charset="0"/>
              </a:rPr>
              <a:t>3. </a:t>
            </a:r>
            <a:r>
              <a:rPr kumimoji="1" lang="zh-CN" altLang="en-US" dirty="0">
                <a:solidFill>
                  <a:schemeClr val="bg1"/>
                </a:solidFill>
                <a:latin typeface="Consolas" pitchFamily="49" charset="0"/>
                <a:ea typeface="楷体" pitchFamily="49" charset="-122"/>
                <a:cs typeface="Consolas" pitchFamily="49" charset="0"/>
              </a:rPr>
              <a:t>问题的求解方法是递归的</a:t>
            </a:r>
            <a:endParaRPr lang="zh-CN" altLang="en-US" dirty="0">
              <a:solidFill>
                <a:schemeClr val="bg1"/>
              </a:solidFill>
              <a:latin typeface="Consolas" pitchFamily="49" charset="0"/>
              <a:ea typeface="楷体" pitchFamily="49" charset="-122"/>
              <a:cs typeface="Consolas" pitchFamily="49" charset="0"/>
            </a:endParaRPr>
          </a:p>
        </p:txBody>
      </p:sp>
      <p:pic>
        <p:nvPicPr>
          <p:cNvPr id="67585" name="Picture 1"/>
          <p:cNvPicPr>
            <a:picLocks noChangeAspect="1" noChangeArrowheads="1"/>
          </p:cNvPicPr>
          <p:nvPr/>
        </p:nvPicPr>
        <p:blipFill>
          <a:blip r:embed="rId2" cstate="print"/>
          <a:srcRect/>
          <a:stretch>
            <a:fillRect/>
          </a:stretch>
        </p:blipFill>
        <p:spPr bwMode="auto">
          <a:xfrm>
            <a:off x="2143108" y="2000240"/>
            <a:ext cx="2190378" cy="2147884"/>
          </a:xfrm>
          <a:prstGeom prst="rect">
            <a:avLst/>
          </a:prstGeom>
          <a:noFill/>
          <a:ln w="9525">
            <a:noFill/>
            <a:miter lim="800000"/>
            <a:headEnd/>
            <a:tailEnd/>
          </a:ln>
        </p:spPr>
      </p:pic>
      <p:sp>
        <p:nvSpPr>
          <p:cNvPr id="5" name="TextBox 4"/>
          <p:cNvSpPr txBox="1"/>
          <p:nvPr/>
        </p:nvSpPr>
        <p:spPr>
          <a:xfrm>
            <a:off x="285720" y="4143380"/>
            <a:ext cx="8286808" cy="1885003"/>
          </a:xfrm>
          <a:prstGeom prst="rect">
            <a:avLst/>
          </a:prstGeom>
          <a:noFill/>
        </p:spPr>
        <p:txBody>
          <a:bodyPr wrap="square" rtlCol="0">
            <a:spAutoFit/>
          </a:bodyPr>
          <a:lstStyle/>
          <a:p>
            <a:pPr algn="just">
              <a:lnSpc>
                <a:spcPct val="150000"/>
              </a:lnSpc>
              <a:spcBef>
                <a:spcPts val="0"/>
              </a:spcBef>
            </a:pPr>
            <a:r>
              <a:rPr kumimoji="1" lang="zh-CN" altLang="en-US" sz="2000" smtClean="0">
                <a:solidFill>
                  <a:srgbClr val="0000FF"/>
                </a:solidFill>
                <a:latin typeface="Consolas" pitchFamily="49" charset="0"/>
                <a:ea typeface="楷体" pitchFamily="49" charset="-122"/>
                <a:cs typeface="Consolas" pitchFamily="49" charset="0"/>
              </a:rPr>
              <a:t>　　盘片移动时必须遵守以下规则：每次只能移动一个盘片；盘片可以插在</a:t>
            </a:r>
            <a:r>
              <a:rPr kumimoji="1" lang="en-US" altLang="zh-CN" sz="2000" smtClean="0">
                <a:solidFill>
                  <a:srgbClr val="0000FF"/>
                </a:solidFill>
                <a:latin typeface="Consolas" pitchFamily="49" charset="0"/>
                <a:ea typeface="楷体" pitchFamily="49" charset="-122"/>
                <a:cs typeface="Consolas" pitchFamily="49" charset="0"/>
              </a:rPr>
              <a:t>X</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Y</a:t>
            </a:r>
            <a:r>
              <a:rPr kumimoji="1" lang="zh-CN" altLang="en-US" sz="2000" smtClean="0">
                <a:solidFill>
                  <a:srgbClr val="0000FF"/>
                </a:solidFill>
                <a:latin typeface="Consolas" pitchFamily="49" charset="0"/>
                <a:ea typeface="楷体" pitchFamily="49" charset="-122"/>
                <a:cs typeface="Consolas" pitchFamily="49" charset="0"/>
              </a:rPr>
              <a:t>和</a:t>
            </a:r>
            <a:r>
              <a:rPr kumimoji="1" lang="en-US" altLang="zh-CN" sz="2000" smtClean="0">
                <a:solidFill>
                  <a:srgbClr val="0000FF"/>
                </a:solidFill>
                <a:latin typeface="Consolas" pitchFamily="49" charset="0"/>
                <a:ea typeface="楷体" pitchFamily="49" charset="-122"/>
                <a:cs typeface="Consolas" pitchFamily="49" charset="0"/>
              </a:rPr>
              <a:t>Z</a:t>
            </a:r>
            <a:r>
              <a:rPr kumimoji="1" lang="zh-CN" altLang="en-US" sz="2000" smtClean="0">
                <a:solidFill>
                  <a:srgbClr val="0000FF"/>
                </a:solidFill>
                <a:latin typeface="Consolas" pitchFamily="49" charset="0"/>
                <a:ea typeface="楷体" pitchFamily="49" charset="-122"/>
                <a:cs typeface="Consolas" pitchFamily="49" charset="0"/>
              </a:rPr>
              <a:t>中任一塔座；任何时候都不能将一个较大的盘片放在较小的盘片上。</a:t>
            </a:r>
            <a:endParaRPr kumimoji="1" lang="en-US" altLang="zh-CN" sz="2000" smtClean="0">
              <a:solidFill>
                <a:srgbClr val="0000FF"/>
              </a:solidFill>
              <a:latin typeface="Consolas" pitchFamily="49" charset="0"/>
              <a:ea typeface="楷体" pitchFamily="49" charset="-122"/>
              <a:cs typeface="Consolas" pitchFamily="49" charset="0"/>
            </a:endParaRPr>
          </a:p>
          <a:p>
            <a:pPr algn="just">
              <a:lnSpc>
                <a:spcPct val="150000"/>
              </a:lnSpc>
              <a:spcBef>
                <a:spcPts val="0"/>
              </a:spcBef>
            </a:pPr>
            <a:r>
              <a:rPr kumimoji="1" lang="en-US" altLang="zh-CN" sz="2000" smtClean="0">
                <a:solidFill>
                  <a:srgbClr val="0000FF"/>
                </a:solidFill>
                <a:latin typeface="Consolas" pitchFamily="49" charset="0"/>
                <a:ea typeface="楷体" pitchFamily="49" charset="-122"/>
                <a:cs typeface="Consolas" pitchFamily="49" charset="0"/>
              </a:rPr>
              <a:t>    </a:t>
            </a:r>
            <a:r>
              <a:rPr kumimoji="1" lang="zh-CN" altLang="en-US" sz="2000" smtClean="0">
                <a:solidFill>
                  <a:srgbClr val="0000FF"/>
                </a:solidFill>
                <a:latin typeface="Consolas" pitchFamily="49" charset="0"/>
                <a:ea typeface="楷体" pitchFamily="49" charset="-122"/>
                <a:cs typeface="Consolas" pitchFamily="49" charset="0"/>
              </a:rPr>
              <a:t>设计递归求解算法，并将其转换为非递归算法。</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428604"/>
            <a:ext cx="7500990" cy="430887"/>
          </a:xfrm>
          <a:prstGeom prst="rect">
            <a:avLst/>
          </a:prstGeom>
          <a:noFill/>
        </p:spPr>
        <p:txBody>
          <a:bodyPr wrap="square" rtlCol="0">
            <a:spAutoFit/>
          </a:bodyPr>
          <a:lstStyle/>
          <a:p>
            <a:r>
              <a:rPr lang="zh-CN" altLang="zh-CN"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2.18</a:t>
            </a:r>
            <a:r>
              <a:rPr lang="zh-CN" altLang="zh-CN" sz="2200" smtClean="0">
                <a:solidFill>
                  <a:srgbClr val="FF0000"/>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采用主方法求例</a:t>
            </a:r>
            <a:r>
              <a:rPr lang="en-US" altLang="zh-CN" sz="2200" smtClean="0">
                <a:solidFill>
                  <a:srgbClr val="0000FF"/>
                </a:solidFill>
                <a:latin typeface="Consolas" pitchFamily="49" charset="0"/>
                <a:ea typeface="楷体" pitchFamily="49" charset="-122"/>
                <a:cs typeface="Consolas" pitchFamily="49" charset="0"/>
              </a:rPr>
              <a:t>2.15</a:t>
            </a:r>
            <a:r>
              <a:rPr lang="zh-CN" altLang="zh-CN" sz="2200" smtClean="0">
                <a:solidFill>
                  <a:srgbClr val="0000FF"/>
                </a:solidFill>
                <a:latin typeface="Consolas" pitchFamily="49" charset="0"/>
                <a:ea typeface="楷体" pitchFamily="49" charset="-122"/>
                <a:cs typeface="Consolas" pitchFamily="49" charset="0"/>
              </a:rPr>
              <a:t>递归方程的时间复杂度。</a:t>
            </a:r>
          </a:p>
        </p:txBody>
      </p:sp>
      <p:sp>
        <p:nvSpPr>
          <p:cNvPr id="3" name="Text Box 2"/>
          <p:cNvSpPr txBox="1">
            <a:spLocks noChangeArrowheads="1"/>
          </p:cNvSpPr>
          <p:nvPr/>
        </p:nvSpPr>
        <p:spPr bwMode="auto">
          <a:xfrm>
            <a:off x="1000101" y="1214422"/>
            <a:ext cx="4929221" cy="1145909"/>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lIns="180000" tIns="180000" bIns="180000">
            <a:spAutoFit/>
          </a:bodyPr>
          <a:lstStyle/>
          <a:p>
            <a:pPr>
              <a:lnSpc>
                <a:spcPct val="150000"/>
              </a:lnSpc>
            </a:pPr>
            <a:r>
              <a:rPr lang="en-US" altLang="zh-CN" sz="1800" i="1" smtClean="0">
                <a:solidFill>
                  <a:srgbClr val="0000FF"/>
                </a:solidFill>
                <a:latin typeface="Consolas" pitchFamily="49" charset="0"/>
                <a:ea typeface="楷体" pitchFamily="49" charset="-122"/>
                <a:cs typeface="Consolas" pitchFamily="49" charset="0"/>
              </a:rPr>
              <a:t>T</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)=1				</a:t>
            </a:r>
            <a:r>
              <a:rPr lang="zh-CN" altLang="en-US" sz="1800" dirty="0">
                <a:solidFill>
                  <a:srgbClr val="0000FF"/>
                </a:solidFill>
                <a:latin typeface="Consolas" pitchFamily="49" charset="0"/>
                <a:ea typeface="楷体" pitchFamily="49" charset="-122"/>
                <a:cs typeface="Consolas" pitchFamily="49" charset="0"/>
              </a:rPr>
              <a:t>当</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=1</a:t>
            </a:r>
            <a:endParaRPr lang="en-US" altLang="zh-CN" sz="1800" i="1" dirty="0">
              <a:solidFill>
                <a:srgbClr val="0000FF"/>
              </a:solidFill>
              <a:latin typeface="Consolas" pitchFamily="49" charset="0"/>
              <a:ea typeface="楷体" pitchFamily="49" charset="-122"/>
              <a:cs typeface="Consolas" pitchFamily="49" charset="0"/>
            </a:endParaRPr>
          </a:p>
          <a:p>
            <a:pPr>
              <a:lnSpc>
                <a:spcPct val="150000"/>
              </a:lnSpc>
            </a:pPr>
            <a:r>
              <a:rPr lang="en-US" altLang="zh-CN" sz="1800" i="1" dirty="0">
                <a:solidFill>
                  <a:srgbClr val="0000FF"/>
                </a:solidFill>
                <a:latin typeface="Consolas" pitchFamily="49" charset="0"/>
                <a:ea typeface="楷体" pitchFamily="49" charset="-122"/>
                <a:cs typeface="Consolas" pitchFamily="49" charset="0"/>
              </a:rPr>
              <a:t>T</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2</a:t>
            </a:r>
            <a:r>
              <a:rPr lang="en-US" altLang="zh-CN" sz="1800" i="1" dirty="0" err="1">
                <a:solidFill>
                  <a:srgbClr val="0000FF"/>
                </a:solidFill>
                <a:latin typeface="Consolas" pitchFamily="49" charset="0"/>
                <a:ea typeface="楷体" pitchFamily="49" charset="-122"/>
                <a:cs typeface="Consolas" pitchFamily="49" charset="0"/>
              </a:rPr>
              <a:t>T</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/2)+</a:t>
            </a:r>
            <a:r>
              <a:rPr lang="en-US" altLang="zh-CN" sz="1800" i="1" dirty="0" err="1">
                <a:solidFill>
                  <a:srgbClr val="0000FF"/>
                </a:solidFill>
                <a:latin typeface="Consolas" pitchFamily="49" charset="0"/>
                <a:ea typeface="楷体" pitchFamily="49" charset="-122"/>
                <a:cs typeface="Consolas" pitchFamily="49" charset="0"/>
              </a:rPr>
              <a:t>n</a:t>
            </a:r>
            <a:r>
              <a:rPr lang="en-US" altLang="zh-CN" sz="1800" dirty="0" err="1">
                <a:solidFill>
                  <a:srgbClr val="0000FF"/>
                </a:solidFill>
                <a:latin typeface="Consolas" pitchFamily="49" charset="0"/>
                <a:ea typeface="楷体" pitchFamily="49" charset="-122"/>
                <a:cs typeface="Consolas" pitchFamily="49" charset="0"/>
              </a:rPr>
              <a:t>2</a:t>
            </a:r>
            <a:r>
              <a:rPr lang="en-US" altLang="zh-CN" sz="1800" dirty="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当</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&gt;1</a:t>
            </a:r>
          </a:p>
        </p:txBody>
      </p:sp>
      <p:sp>
        <p:nvSpPr>
          <p:cNvPr id="145410" name="Rectangle 2"/>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pSp>
        <p:nvGrpSpPr>
          <p:cNvPr id="7" name="组合 6"/>
          <p:cNvGrpSpPr/>
          <p:nvPr/>
        </p:nvGrpSpPr>
        <p:grpSpPr>
          <a:xfrm>
            <a:off x="500034" y="2571744"/>
            <a:ext cx="8072494" cy="2017091"/>
            <a:chOff x="500034" y="2571744"/>
            <a:chExt cx="8072494" cy="2017091"/>
          </a:xfrm>
        </p:grpSpPr>
        <p:sp>
          <p:nvSpPr>
            <p:cNvPr id="4" name="TextBox 3"/>
            <p:cNvSpPr txBox="1"/>
            <p:nvPr/>
          </p:nvSpPr>
          <p:spPr>
            <a:xfrm>
              <a:off x="500034" y="2571744"/>
              <a:ext cx="8072494" cy="2017091"/>
            </a:xfrm>
            <a:prstGeom prst="rect">
              <a:avLst/>
            </a:prstGeom>
            <a:noFill/>
          </p:spPr>
          <p:txBody>
            <a:bodyPr wrap="square" rtlCol="0">
              <a:spAutoFit/>
            </a:bodyPr>
            <a:lstStyle/>
            <a:p>
              <a:pPr>
                <a:lnSpc>
                  <a:spcPct val="200000"/>
                </a:lnSpc>
              </a:pPr>
              <a:r>
                <a:rPr lang="en-US" altLang="zh-CN" sz="2200" smtClean="0">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解：</a:t>
              </a:r>
              <a:r>
                <a:rPr lang="zh-CN" altLang="zh-CN" sz="2200" smtClean="0">
                  <a:solidFill>
                    <a:srgbClr val="0000FF"/>
                  </a:solidFill>
                  <a:latin typeface="Consolas" pitchFamily="49" charset="0"/>
                  <a:ea typeface="楷体" pitchFamily="49" charset="-122"/>
                  <a:cs typeface="Consolas" pitchFamily="49" charset="0"/>
                </a:rPr>
                <a:t>这里</a:t>
              </a:r>
              <a:r>
                <a:rPr lang="en-US" altLang="zh-CN" sz="2200" i="1" smtClean="0">
                  <a:solidFill>
                    <a:srgbClr val="0000FF"/>
                  </a:solidFill>
                  <a:latin typeface="Consolas" pitchFamily="49" charset="0"/>
                  <a:ea typeface="楷体" pitchFamily="49" charset="-122"/>
                  <a:cs typeface="Consolas" pitchFamily="49" charset="0"/>
                </a:rPr>
                <a:t>a</a:t>
              </a:r>
              <a:r>
                <a:rPr lang="en-US" altLang="zh-CN" sz="2200" smtClean="0">
                  <a:solidFill>
                    <a:srgbClr val="0000FF"/>
                  </a:solidFill>
                  <a:latin typeface="Consolas" pitchFamily="49" charset="0"/>
                  <a:ea typeface="楷体" pitchFamily="49" charset="-122"/>
                  <a:cs typeface="Consolas" pitchFamily="49" charset="0"/>
                </a:rPr>
                <a:t>=2</a:t>
              </a:r>
              <a:r>
                <a:rPr lang="zh-CN"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b</a:t>
              </a:r>
              <a:r>
                <a:rPr lang="en-US" altLang="zh-CN" sz="2200" smtClean="0">
                  <a:solidFill>
                    <a:srgbClr val="0000FF"/>
                  </a:solidFill>
                  <a:latin typeface="Consolas" pitchFamily="49" charset="0"/>
                  <a:ea typeface="楷体" pitchFamily="49" charset="-122"/>
                  <a:cs typeface="Consolas" pitchFamily="49" charset="0"/>
                </a:rPr>
                <a:t>=2</a:t>
              </a:r>
              <a:r>
                <a:rPr lang="zh-CN"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f</a:t>
              </a:r>
              <a:r>
                <a:rPr lang="en-US"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n</a:t>
              </a:r>
              <a:r>
                <a:rPr lang="en-US" altLang="zh-CN" sz="2200" baseline="30000" smtClean="0">
                  <a:solidFill>
                    <a:srgbClr val="0000FF"/>
                  </a:solidFill>
                  <a:latin typeface="Consolas" pitchFamily="49" charset="0"/>
                  <a:ea typeface="楷体" pitchFamily="49" charset="-122"/>
                  <a:cs typeface="Consolas" pitchFamily="49" charset="0"/>
                </a:rPr>
                <a:t>2</a:t>
              </a:r>
              <a:r>
                <a:rPr lang="zh-CN" altLang="zh-CN" sz="2200" smtClean="0">
                  <a:solidFill>
                    <a:srgbClr val="0000FF"/>
                  </a:solidFill>
                  <a:latin typeface="Consolas" pitchFamily="49" charset="0"/>
                  <a:ea typeface="楷体" pitchFamily="49" charset="-122"/>
                  <a:cs typeface="Consolas" pitchFamily="49" charset="0"/>
                </a:rPr>
                <a:t>。因此，</a:t>
              </a:r>
              <a:r>
                <a:rPr lang="en-US" altLang="zh-CN" sz="2200" smtClean="0">
                  <a:solidFill>
                    <a:srgbClr val="0000FF"/>
                  </a:solidFill>
                  <a:latin typeface="Consolas" pitchFamily="49" charset="0"/>
                  <a:ea typeface="楷体" pitchFamily="49" charset="-122"/>
                  <a:cs typeface="Consolas" pitchFamily="49" charset="0"/>
                </a:rPr>
                <a:t>    =</a:t>
              </a:r>
              <a:r>
                <a:rPr lang="en-US" altLang="zh-CN" sz="2200" i="1" smtClean="0">
                  <a:solidFill>
                    <a:srgbClr val="0000FF"/>
                  </a:solidFill>
                  <a:latin typeface="Consolas" pitchFamily="49" charset="0"/>
                  <a:ea typeface="楷体" pitchFamily="49" charset="-122"/>
                  <a:cs typeface="Consolas" pitchFamily="49" charset="0"/>
                </a:rPr>
                <a:t>n</a:t>
              </a:r>
              <a:r>
                <a:rPr lang="zh-CN" altLang="zh-CN" sz="2200" smtClean="0">
                  <a:solidFill>
                    <a:srgbClr val="0000FF"/>
                  </a:solidFill>
                  <a:latin typeface="Consolas" pitchFamily="49" charset="0"/>
                  <a:ea typeface="楷体" pitchFamily="49" charset="-122"/>
                  <a:cs typeface="Consolas" pitchFamily="49" charset="0"/>
                </a:rPr>
                <a:t>，比</a:t>
              </a:r>
              <a:r>
                <a:rPr lang="en-US" altLang="zh-CN" sz="2200" i="1" smtClean="0">
                  <a:solidFill>
                    <a:srgbClr val="0000FF"/>
                  </a:solidFill>
                  <a:latin typeface="Consolas" pitchFamily="49" charset="0"/>
                  <a:ea typeface="楷体" pitchFamily="49" charset="-122"/>
                  <a:cs typeface="Consolas" pitchFamily="49" charset="0"/>
                </a:rPr>
                <a:t>f</a:t>
              </a:r>
              <a:r>
                <a:rPr lang="en-US"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小，满足情况（</a:t>
              </a:r>
              <a:r>
                <a:rPr lang="en-US" altLang="zh-CN" sz="2200" smtClean="0">
                  <a:solidFill>
                    <a:srgbClr val="0000FF"/>
                  </a:solidFill>
                  <a:latin typeface="Consolas" pitchFamily="49" charset="0"/>
                  <a:ea typeface="楷体" pitchFamily="49" charset="-122"/>
                  <a:cs typeface="Consolas" pitchFamily="49" charset="0"/>
                </a:rPr>
                <a:t>3</a:t>
              </a:r>
              <a:r>
                <a:rPr lang="zh-CN" altLang="zh-CN" sz="2200" smtClean="0">
                  <a:solidFill>
                    <a:srgbClr val="0000FF"/>
                  </a:solidFill>
                  <a:latin typeface="Consolas" pitchFamily="49" charset="0"/>
                  <a:ea typeface="楷体" pitchFamily="49" charset="-122"/>
                  <a:cs typeface="Consolas" pitchFamily="49" charset="0"/>
                </a:rPr>
                <a:t>），所以</a:t>
              </a:r>
              <a:r>
                <a:rPr lang="en-US" altLang="zh-CN" sz="2200" i="1" smtClean="0">
                  <a:solidFill>
                    <a:srgbClr val="0000FF"/>
                  </a:solidFill>
                  <a:latin typeface="Consolas" pitchFamily="49" charset="0"/>
                  <a:ea typeface="楷体" pitchFamily="49" charset="-122"/>
                  <a:cs typeface="Consolas" pitchFamily="49" charset="0"/>
                </a:rPr>
                <a:t>T</a:t>
              </a:r>
              <a:r>
                <a:rPr lang="en-US"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)=O(</a:t>
              </a:r>
              <a:r>
                <a:rPr lang="en-US" altLang="zh-CN" sz="2200" i="1" smtClean="0">
                  <a:solidFill>
                    <a:srgbClr val="0000FF"/>
                  </a:solidFill>
                  <a:latin typeface="Consolas" pitchFamily="49" charset="0"/>
                  <a:ea typeface="楷体" pitchFamily="49" charset="-122"/>
                  <a:cs typeface="Consolas" pitchFamily="49" charset="0"/>
                </a:rPr>
                <a:t>f</a:t>
              </a:r>
              <a:r>
                <a:rPr lang="en-US"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 =O(</a:t>
              </a:r>
              <a:r>
                <a:rPr lang="en-US" altLang="zh-CN" sz="2200" i="1" smtClean="0">
                  <a:solidFill>
                    <a:srgbClr val="0000FF"/>
                  </a:solidFill>
                  <a:latin typeface="Consolas" pitchFamily="49" charset="0"/>
                  <a:ea typeface="楷体" pitchFamily="49" charset="-122"/>
                  <a:cs typeface="Consolas" pitchFamily="49" charset="0"/>
                </a:rPr>
                <a:t>n</a:t>
              </a:r>
              <a:r>
                <a:rPr lang="en-US" altLang="zh-CN" sz="2200" baseline="30000" smtClean="0">
                  <a:solidFill>
                    <a:srgbClr val="0000FF"/>
                  </a:solidFill>
                  <a:latin typeface="Consolas" pitchFamily="49" charset="0"/>
                  <a:ea typeface="楷体" pitchFamily="49" charset="-122"/>
                  <a:cs typeface="Consolas" pitchFamily="49" charset="0"/>
                </a:rPr>
                <a:t>2</a:t>
              </a:r>
              <a:r>
                <a:rPr lang="en-US" altLang="zh-CN" sz="2200" smtClean="0">
                  <a:solidFill>
                    <a:srgbClr val="0000FF"/>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，与采用递归树的结果相同。</a:t>
              </a:r>
            </a:p>
          </p:txBody>
        </p:sp>
        <p:pic>
          <p:nvPicPr>
            <p:cNvPr id="14540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572132" y="2857496"/>
              <a:ext cx="642910" cy="385746"/>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descr="u=4222283273,123781319&amp;fm=0&amp;gp=30">
            <a:hlinkClick r:id="rId2"/>
          </p:cNvPr>
          <p:cNvPicPr>
            <a:picLocks noChangeAspect="1" noChangeArrowheads="1"/>
          </p:cNvPicPr>
          <p:nvPr/>
        </p:nvPicPr>
        <p:blipFill>
          <a:blip r:embed="rId3" cstate="print"/>
          <a:srcRect/>
          <a:stretch>
            <a:fillRect/>
          </a:stretch>
        </p:blipFill>
        <p:spPr bwMode="auto">
          <a:xfrm>
            <a:off x="3071802" y="1571612"/>
            <a:ext cx="2428892" cy="2428892"/>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285720" y="2797184"/>
            <a:ext cx="2457450" cy="6096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lstStyle/>
          <a:p>
            <a:pPr algn="ctr" eaLnBrk="0" hangingPunct="0">
              <a:lnSpc>
                <a:spcPct val="160000"/>
              </a:lnSpc>
            </a:pPr>
            <a:r>
              <a:rPr lang="en-US" altLang="zh-CN" sz="1800" smtClean="0">
                <a:solidFill>
                  <a:srgbClr val="0000FF"/>
                </a:solidFill>
                <a:latin typeface="Consolas" pitchFamily="49" charset="0"/>
                <a:ea typeface="楷体" pitchFamily="49" charset="-122"/>
                <a:cs typeface="Consolas" pitchFamily="49" charset="0"/>
              </a:rPr>
              <a:t>Hanoi(n</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x</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y</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z</a:t>
            </a:r>
            <a:r>
              <a:rPr lang="en-US" altLang="zh-CN" sz="1800">
                <a:solidFill>
                  <a:srgbClr val="0000FF"/>
                </a:solidFill>
                <a:latin typeface="Consolas" pitchFamily="49" charset="0"/>
                <a:ea typeface="楷体" pitchFamily="49" charset="-122"/>
                <a:cs typeface="Consolas" pitchFamily="49" charset="0"/>
              </a:rPr>
              <a:t>)</a:t>
            </a:r>
          </a:p>
        </p:txBody>
      </p:sp>
      <p:sp>
        <p:nvSpPr>
          <p:cNvPr id="24579" name="Rectangle 3"/>
          <p:cNvSpPr>
            <a:spLocks noChangeArrowheads="1"/>
          </p:cNvSpPr>
          <p:nvPr/>
        </p:nvSpPr>
        <p:spPr bwMode="auto">
          <a:xfrm>
            <a:off x="4008408" y="2339984"/>
            <a:ext cx="4421244" cy="12954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lstStyle/>
          <a:p>
            <a:pPr algn="just" eaLnBrk="0" hangingPunct="0">
              <a:lnSpc>
                <a:spcPct val="140000"/>
              </a:lnSpc>
            </a:pPr>
            <a:r>
              <a:rPr lang="en-US" altLang="zh-CN" sz="1800" smtClean="0">
                <a:solidFill>
                  <a:srgbClr val="0000FF"/>
                </a:solidFill>
                <a:latin typeface="Consolas" pitchFamily="49" charset="0"/>
                <a:ea typeface="楷体" pitchFamily="49" charset="-122"/>
                <a:cs typeface="Consolas" pitchFamily="49" charset="0"/>
              </a:rPr>
              <a:t>Hanoi(n-1</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x</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z</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y</a:t>
            </a:r>
            <a:r>
              <a:rPr lang="en-US" altLang="zh-CN" sz="1800">
                <a:solidFill>
                  <a:srgbClr val="0000FF"/>
                </a:solidFill>
                <a:latin typeface="Consolas" pitchFamily="49" charset="0"/>
                <a:ea typeface="楷体" pitchFamily="49" charset="-122"/>
                <a:cs typeface="Consolas" pitchFamily="49" charset="0"/>
              </a:rPr>
              <a:t>)</a:t>
            </a:r>
            <a:r>
              <a:rPr lang="zh-CN" altLang="en-US" sz="1800">
                <a:solidFill>
                  <a:srgbClr val="0000FF"/>
                </a:solidFill>
                <a:latin typeface="Consolas" pitchFamily="49" charset="0"/>
                <a:ea typeface="楷体" pitchFamily="49" charset="-122"/>
                <a:cs typeface="Consolas" pitchFamily="49" charset="0"/>
              </a:rPr>
              <a:t>；</a:t>
            </a:r>
          </a:p>
          <a:p>
            <a:pPr algn="just" eaLnBrk="0" hangingPunct="0">
              <a:lnSpc>
                <a:spcPct val="140000"/>
              </a:lnSpc>
            </a:pPr>
            <a:r>
              <a:rPr lang="en-US" altLang="zh-CN" sz="1800" smtClean="0">
                <a:solidFill>
                  <a:srgbClr val="0000FF"/>
                </a:solidFill>
                <a:latin typeface="Consolas" pitchFamily="49" charset="0"/>
                <a:ea typeface="楷体" pitchFamily="49" charset="-122"/>
                <a:cs typeface="Consolas" pitchFamily="49" charset="0"/>
              </a:rPr>
              <a:t>move(n</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x</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z</a:t>
            </a:r>
            <a:r>
              <a:rPr lang="en-US" altLang="zh-CN" sz="1800">
                <a:solidFill>
                  <a:srgbClr val="0000FF"/>
                </a:solidFill>
                <a:latin typeface="Consolas" pitchFamily="49" charset="0"/>
                <a:ea typeface="楷体" pitchFamily="49" charset="-122"/>
                <a:cs typeface="Consolas" pitchFamily="49" charset="0"/>
              </a:rPr>
              <a:t>):</a:t>
            </a:r>
            <a:r>
              <a:rPr lang="zh-CN" altLang="en-US" sz="1800">
                <a:solidFill>
                  <a:srgbClr val="0000FF"/>
                </a:solidFill>
                <a:latin typeface="Consolas" pitchFamily="49" charset="0"/>
                <a:ea typeface="楷体" pitchFamily="49" charset="-122"/>
                <a:cs typeface="Consolas" pitchFamily="49" charset="0"/>
              </a:rPr>
              <a:t>将第</a:t>
            </a:r>
            <a:r>
              <a:rPr lang="en-US" altLang="zh-CN" sz="1800">
                <a:solidFill>
                  <a:srgbClr val="0000FF"/>
                </a:solidFill>
                <a:latin typeface="Consolas" pitchFamily="49" charset="0"/>
                <a:ea typeface="楷体" pitchFamily="49" charset="-122"/>
                <a:cs typeface="Consolas" pitchFamily="49" charset="0"/>
              </a:rPr>
              <a:t>n</a:t>
            </a:r>
            <a:r>
              <a:rPr lang="zh-CN" altLang="en-US" sz="1800">
                <a:solidFill>
                  <a:srgbClr val="0000FF"/>
                </a:solidFill>
                <a:latin typeface="Consolas" pitchFamily="49" charset="0"/>
                <a:ea typeface="楷体" pitchFamily="49" charset="-122"/>
                <a:cs typeface="Consolas" pitchFamily="49" charset="0"/>
              </a:rPr>
              <a:t>个圆盘从</a:t>
            </a:r>
            <a:r>
              <a:rPr lang="en-US" altLang="zh-CN" sz="1800">
                <a:solidFill>
                  <a:srgbClr val="0000FF"/>
                </a:solidFill>
                <a:latin typeface="Consolas" pitchFamily="49" charset="0"/>
                <a:ea typeface="楷体" pitchFamily="49" charset="-122"/>
                <a:cs typeface="Consolas" pitchFamily="49" charset="0"/>
              </a:rPr>
              <a:t>x</a:t>
            </a:r>
            <a:r>
              <a:rPr lang="zh-CN" altLang="en-US" sz="1800">
                <a:solidFill>
                  <a:srgbClr val="0000FF"/>
                </a:solidFill>
                <a:latin typeface="Consolas" pitchFamily="49" charset="0"/>
                <a:ea typeface="楷体" pitchFamily="49" charset="-122"/>
                <a:cs typeface="Consolas" pitchFamily="49" charset="0"/>
              </a:rPr>
              <a:t>移到</a:t>
            </a:r>
            <a:r>
              <a:rPr lang="en-US" altLang="zh-CN" sz="1800">
                <a:solidFill>
                  <a:srgbClr val="0000FF"/>
                </a:solidFill>
                <a:latin typeface="Consolas" pitchFamily="49" charset="0"/>
                <a:ea typeface="楷体" pitchFamily="49" charset="-122"/>
                <a:cs typeface="Consolas" pitchFamily="49" charset="0"/>
              </a:rPr>
              <a:t>z</a:t>
            </a:r>
            <a:r>
              <a:rPr lang="zh-CN" altLang="en-US" sz="1800">
                <a:solidFill>
                  <a:srgbClr val="0000FF"/>
                </a:solidFill>
                <a:latin typeface="Consolas" pitchFamily="49" charset="0"/>
                <a:ea typeface="楷体" pitchFamily="49" charset="-122"/>
                <a:cs typeface="Consolas" pitchFamily="49" charset="0"/>
              </a:rPr>
              <a:t>；</a:t>
            </a:r>
          </a:p>
          <a:p>
            <a:pPr algn="just" eaLnBrk="0" hangingPunct="0">
              <a:lnSpc>
                <a:spcPct val="140000"/>
              </a:lnSpc>
            </a:pPr>
            <a:r>
              <a:rPr lang="en-US" altLang="zh-CN" sz="1800" smtClean="0">
                <a:solidFill>
                  <a:srgbClr val="0000FF"/>
                </a:solidFill>
                <a:latin typeface="Consolas" pitchFamily="49" charset="0"/>
                <a:ea typeface="楷体" pitchFamily="49" charset="-122"/>
                <a:cs typeface="Consolas" pitchFamily="49" charset="0"/>
              </a:rPr>
              <a:t>Hanoi(n-1</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y</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x</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z</a:t>
            </a:r>
            <a:r>
              <a:rPr lang="en-US" altLang="zh-CN" sz="1800">
                <a:solidFill>
                  <a:srgbClr val="0000FF"/>
                </a:solidFill>
                <a:latin typeface="Consolas" pitchFamily="49" charset="0"/>
                <a:ea typeface="楷体" pitchFamily="49" charset="-122"/>
                <a:cs typeface="Consolas" pitchFamily="49" charset="0"/>
              </a:rPr>
              <a:t>)</a:t>
            </a:r>
          </a:p>
        </p:txBody>
      </p:sp>
      <p:sp>
        <p:nvSpPr>
          <p:cNvPr id="24580" name="AutoShape 4"/>
          <p:cNvSpPr>
            <a:spLocks noChangeArrowheads="1"/>
          </p:cNvSpPr>
          <p:nvPr/>
        </p:nvSpPr>
        <p:spPr bwMode="auto">
          <a:xfrm>
            <a:off x="2879695" y="2919422"/>
            <a:ext cx="936625" cy="287337"/>
          </a:xfrm>
          <a:prstGeom prst="rightArrow">
            <a:avLst>
              <a:gd name="adj1" fmla="val 50000"/>
              <a:gd name="adj2" fmla="val 81492"/>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2" name="Group 5"/>
          <p:cNvGrpSpPr>
            <a:grpSpLocks/>
          </p:cNvGrpSpPr>
          <p:nvPr/>
        </p:nvGrpSpPr>
        <p:grpSpPr bwMode="auto">
          <a:xfrm>
            <a:off x="576233" y="2714634"/>
            <a:ext cx="6264275" cy="2041525"/>
            <a:chOff x="431" y="808"/>
            <a:chExt cx="3946" cy="1286"/>
          </a:xfrm>
        </p:grpSpPr>
        <p:sp>
          <p:nvSpPr>
            <p:cNvPr id="24582" name="Text Box 6"/>
            <p:cNvSpPr txBox="1">
              <a:spLocks noChangeArrowheads="1"/>
            </p:cNvSpPr>
            <p:nvPr/>
          </p:nvSpPr>
          <p:spPr bwMode="auto">
            <a:xfrm>
              <a:off x="431" y="1842"/>
              <a:ext cx="3946" cy="252"/>
            </a:xfrm>
            <a:prstGeom prst="rect">
              <a:avLst/>
            </a:prstGeom>
            <a:noFill/>
            <a:ln w="9525">
              <a:noFill/>
              <a:miter lim="800000"/>
              <a:headEnd/>
              <a:tailEnd/>
            </a:ln>
          </p:spPr>
          <p:txBody>
            <a:bodyPr>
              <a:spAutoFit/>
            </a:bodyPr>
            <a:lstStyle/>
            <a:p>
              <a:pPr algn="ctr">
                <a:spcBef>
                  <a:spcPct val="50000"/>
                </a:spcBef>
              </a:pP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大问题”转化为若干个“小问题”求解</a:t>
              </a:r>
            </a:p>
          </p:txBody>
        </p:sp>
        <p:sp>
          <p:nvSpPr>
            <p:cNvPr id="24583" name="Freeform 7"/>
            <p:cNvSpPr>
              <a:spLocks/>
            </p:cNvSpPr>
            <p:nvPr/>
          </p:nvSpPr>
          <p:spPr bwMode="auto">
            <a:xfrm>
              <a:off x="1016" y="1248"/>
              <a:ext cx="232" cy="641"/>
            </a:xfrm>
            <a:custGeom>
              <a:avLst/>
              <a:gdLst>
                <a:gd name="T0" fmla="*/ 232 w 232"/>
                <a:gd name="T1" fmla="*/ 641 h 641"/>
                <a:gd name="T2" fmla="*/ 0 w 232"/>
                <a:gd name="T3" fmla="*/ 0 h 641"/>
                <a:gd name="T4" fmla="*/ 0 60000 65536"/>
                <a:gd name="T5" fmla="*/ 0 60000 65536"/>
                <a:gd name="T6" fmla="*/ 0 w 232"/>
                <a:gd name="T7" fmla="*/ 0 h 641"/>
                <a:gd name="T8" fmla="*/ 232 w 232"/>
                <a:gd name="T9" fmla="*/ 641 h 641"/>
              </a:gdLst>
              <a:ahLst/>
              <a:cxnLst>
                <a:cxn ang="T4">
                  <a:pos x="T0" y="T1"/>
                </a:cxn>
                <a:cxn ang="T5">
                  <a:pos x="T2" y="T3"/>
                </a:cxn>
              </a:cxnLst>
              <a:rect l="T6" t="T7" r="T8" b="T9"/>
              <a:pathLst>
                <a:path w="232" h="641">
                  <a:moveTo>
                    <a:pt x="232" y="641"/>
                  </a:moveTo>
                  <a:lnTo>
                    <a:pt x="0" y="0"/>
                  </a:lnTo>
                </a:path>
              </a:pathLst>
            </a:custGeom>
            <a:noFill/>
            <a:ln w="38100">
              <a:solidFill>
                <a:srgbClr val="FF00FF"/>
              </a:solidFill>
              <a:prstDash val="dash"/>
              <a:miter lim="800000"/>
              <a:headEnd/>
              <a:tailEnd type="stealth" w="lg" len="lg"/>
            </a:ln>
          </p:spPr>
          <p:txBody>
            <a:bodyPr wrap="none"/>
            <a:lstStyle/>
            <a:p>
              <a:endParaRPr lang="zh-CN" altLang="en-US">
                <a:latin typeface="Consolas" pitchFamily="49" charset="0"/>
                <a:cs typeface="Consolas" pitchFamily="49" charset="0"/>
              </a:endParaRPr>
            </a:p>
          </p:txBody>
        </p:sp>
        <p:sp>
          <p:nvSpPr>
            <p:cNvPr id="24584" name="Freeform 8"/>
            <p:cNvSpPr>
              <a:spLocks/>
            </p:cNvSpPr>
            <p:nvPr/>
          </p:nvSpPr>
          <p:spPr bwMode="auto">
            <a:xfrm>
              <a:off x="2813" y="808"/>
              <a:ext cx="340" cy="1081"/>
            </a:xfrm>
            <a:custGeom>
              <a:avLst/>
              <a:gdLst>
                <a:gd name="T0" fmla="*/ 241 w 241"/>
                <a:gd name="T1" fmla="*/ 1065 h 1065"/>
                <a:gd name="T2" fmla="*/ 0 w 241"/>
                <a:gd name="T3" fmla="*/ 0 h 1065"/>
                <a:gd name="T4" fmla="*/ 0 60000 65536"/>
                <a:gd name="T5" fmla="*/ 0 60000 65536"/>
                <a:gd name="T6" fmla="*/ 0 w 241"/>
                <a:gd name="T7" fmla="*/ 0 h 1065"/>
                <a:gd name="T8" fmla="*/ 241 w 241"/>
                <a:gd name="T9" fmla="*/ 1065 h 1065"/>
              </a:gdLst>
              <a:ahLst/>
              <a:cxnLst>
                <a:cxn ang="T4">
                  <a:pos x="T0" y="T1"/>
                </a:cxn>
                <a:cxn ang="T5">
                  <a:pos x="T2" y="T3"/>
                </a:cxn>
              </a:cxnLst>
              <a:rect l="T6" t="T7" r="T8" b="T9"/>
              <a:pathLst>
                <a:path w="241" h="1065">
                  <a:moveTo>
                    <a:pt x="241" y="1065"/>
                  </a:moveTo>
                  <a:lnTo>
                    <a:pt x="0" y="0"/>
                  </a:lnTo>
                </a:path>
              </a:pathLst>
            </a:custGeom>
            <a:noFill/>
            <a:ln w="38100">
              <a:solidFill>
                <a:srgbClr val="FF00FF"/>
              </a:solidFill>
              <a:prstDash val="dash"/>
              <a:round/>
              <a:headEnd/>
              <a:tailEnd type="stealth" w="lg" len="lg"/>
            </a:ln>
          </p:spPr>
          <p:txBody>
            <a:bodyPr wrap="none"/>
            <a:lstStyle/>
            <a:p>
              <a:endParaRPr lang="zh-CN" altLang="en-US">
                <a:latin typeface="Consolas" pitchFamily="49" charset="0"/>
                <a:cs typeface="Consolas" pitchFamily="49" charset="0"/>
              </a:endParaRPr>
            </a:p>
          </p:txBody>
        </p:sp>
        <p:sp>
          <p:nvSpPr>
            <p:cNvPr id="24585" name="Freeform 9"/>
            <p:cNvSpPr>
              <a:spLocks/>
            </p:cNvSpPr>
            <p:nvPr/>
          </p:nvSpPr>
          <p:spPr bwMode="auto">
            <a:xfrm>
              <a:off x="3304" y="1298"/>
              <a:ext cx="256" cy="582"/>
            </a:xfrm>
            <a:custGeom>
              <a:avLst/>
              <a:gdLst>
                <a:gd name="T0" fmla="*/ 0 w 256"/>
                <a:gd name="T1" fmla="*/ 582 h 582"/>
                <a:gd name="T2" fmla="*/ 256 w 256"/>
                <a:gd name="T3" fmla="*/ 0 h 582"/>
                <a:gd name="T4" fmla="*/ 0 60000 65536"/>
                <a:gd name="T5" fmla="*/ 0 60000 65536"/>
                <a:gd name="T6" fmla="*/ 0 w 256"/>
                <a:gd name="T7" fmla="*/ 0 h 582"/>
                <a:gd name="T8" fmla="*/ 256 w 256"/>
                <a:gd name="T9" fmla="*/ 582 h 582"/>
              </a:gdLst>
              <a:ahLst/>
              <a:cxnLst>
                <a:cxn ang="T4">
                  <a:pos x="T0" y="T1"/>
                </a:cxn>
                <a:cxn ang="T5">
                  <a:pos x="T2" y="T3"/>
                </a:cxn>
              </a:cxnLst>
              <a:rect l="T6" t="T7" r="T8" b="T9"/>
              <a:pathLst>
                <a:path w="256" h="582">
                  <a:moveTo>
                    <a:pt x="0" y="582"/>
                  </a:moveTo>
                  <a:lnTo>
                    <a:pt x="256" y="0"/>
                  </a:lnTo>
                </a:path>
              </a:pathLst>
            </a:custGeom>
            <a:noFill/>
            <a:ln w="38100">
              <a:solidFill>
                <a:srgbClr val="FF00FF"/>
              </a:solidFill>
              <a:prstDash val="dash"/>
              <a:round/>
              <a:headEnd/>
              <a:tailEnd type="stealth" w="lg" len="lg"/>
            </a:ln>
          </p:spPr>
          <p:txBody>
            <a:bodyPr wrap="none"/>
            <a:lstStyle/>
            <a:p>
              <a:endParaRPr lang="zh-CN" altLang="en-US">
                <a:latin typeface="Consolas" pitchFamily="49" charset="0"/>
                <a:cs typeface="Consolas" pitchFamily="49" charset="0"/>
              </a:endParaRPr>
            </a:p>
          </p:txBody>
        </p:sp>
      </p:grpSp>
      <p:sp>
        <p:nvSpPr>
          <p:cNvPr id="10" name="TextBox 9"/>
          <p:cNvSpPr txBox="1"/>
          <p:nvPr/>
        </p:nvSpPr>
        <p:spPr>
          <a:xfrm>
            <a:off x="357158" y="1214422"/>
            <a:ext cx="7929618" cy="873188"/>
          </a:xfrm>
          <a:prstGeom prst="rect">
            <a:avLst/>
          </a:prstGeom>
          <a:noFill/>
        </p:spPr>
        <p:txBody>
          <a:bodyPr wrap="square" rtlCol="0">
            <a:spAutoFit/>
          </a:bodyPr>
          <a:lstStyle/>
          <a:p>
            <a:pPr>
              <a:lnSpc>
                <a:spcPts val="3200"/>
              </a:lnSpc>
            </a:pPr>
            <a:r>
              <a:rPr kumimoji="1" lang="zh-CN" altLang="en-US" sz="2200" smtClean="0">
                <a:solidFill>
                  <a:srgbClr val="0000FF"/>
                </a:solidFill>
                <a:latin typeface="Consolas" pitchFamily="49" charset="0"/>
                <a:ea typeface="楷体" pitchFamily="49" charset="-122"/>
                <a:cs typeface="Consolas" pitchFamily="49" charset="0"/>
              </a:rPr>
              <a:t>    设</a:t>
            </a:r>
            <a:r>
              <a:rPr kumimoji="1" lang="en-US" altLang="zh-CN" sz="2200" smtClean="0">
                <a:solidFill>
                  <a:srgbClr val="0000FF"/>
                </a:solidFill>
                <a:latin typeface="Consolas" pitchFamily="49" charset="0"/>
                <a:ea typeface="楷体" pitchFamily="49" charset="-122"/>
                <a:cs typeface="Consolas" pitchFamily="49" charset="0"/>
              </a:rPr>
              <a:t>Hanoi(</a:t>
            </a:r>
            <a:r>
              <a:rPr kumimoji="1" lang="en-US" altLang="zh-CN" sz="2200" i="1" smtClean="0">
                <a:solidFill>
                  <a:srgbClr val="0000FF"/>
                </a:solidFill>
                <a:latin typeface="Consolas" pitchFamily="49" charset="0"/>
                <a:ea typeface="楷体" pitchFamily="49" charset="-122"/>
                <a:cs typeface="Consolas" pitchFamily="49" charset="0"/>
              </a:rPr>
              <a:t>n</a:t>
            </a:r>
            <a:r>
              <a:rPr kumimoji="1" lang="zh-CN" altLang="en-US" sz="2200" smtClean="0">
                <a:solidFill>
                  <a:srgbClr val="0000FF"/>
                </a:solidFill>
                <a:latin typeface="Consolas" pitchFamily="49" charset="0"/>
                <a:ea typeface="楷体" pitchFamily="49" charset="-122"/>
                <a:cs typeface="Consolas" pitchFamily="49" charset="0"/>
              </a:rPr>
              <a:t>，</a:t>
            </a:r>
            <a:r>
              <a:rPr kumimoji="1" lang="en-US" altLang="zh-CN" sz="2200" i="1" smtClean="0">
                <a:solidFill>
                  <a:srgbClr val="0000FF"/>
                </a:solidFill>
                <a:latin typeface="Consolas" pitchFamily="49" charset="0"/>
                <a:ea typeface="楷体" pitchFamily="49" charset="-122"/>
                <a:cs typeface="Consolas" pitchFamily="49" charset="0"/>
              </a:rPr>
              <a:t>x</a:t>
            </a:r>
            <a:r>
              <a:rPr kumimoji="1" lang="zh-CN" altLang="en-US" sz="2200" smtClean="0">
                <a:solidFill>
                  <a:srgbClr val="0000FF"/>
                </a:solidFill>
                <a:latin typeface="Consolas" pitchFamily="49" charset="0"/>
                <a:ea typeface="楷体" pitchFamily="49" charset="-122"/>
                <a:cs typeface="Consolas" pitchFamily="49" charset="0"/>
              </a:rPr>
              <a:t>，</a:t>
            </a:r>
            <a:r>
              <a:rPr kumimoji="1" lang="en-US" altLang="zh-CN" sz="2200" i="1" smtClean="0">
                <a:solidFill>
                  <a:srgbClr val="0000FF"/>
                </a:solidFill>
                <a:latin typeface="Consolas" pitchFamily="49" charset="0"/>
                <a:ea typeface="楷体" pitchFamily="49" charset="-122"/>
                <a:cs typeface="Consolas" pitchFamily="49" charset="0"/>
              </a:rPr>
              <a:t>y</a:t>
            </a:r>
            <a:r>
              <a:rPr kumimoji="1" lang="zh-CN" altLang="en-US" sz="2200" smtClean="0">
                <a:solidFill>
                  <a:srgbClr val="0000FF"/>
                </a:solidFill>
                <a:latin typeface="Consolas" pitchFamily="49" charset="0"/>
                <a:ea typeface="楷体" pitchFamily="49" charset="-122"/>
                <a:cs typeface="Consolas" pitchFamily="49" charset="0"/>
              </a:rPr>
              <a:t>，</a:t>
            </a:r>
            <a:r>
              <a:rPr kumimoji="1" lang="en-US" altLang="zh-CN" sz="2200" i="1" smtClean="0">
                <a:solidFill>
                  <a:srgbClr val="0000FF"/>
                </a:solidFill>
                <a:latin typeface="Consolas" pitchFamily="49" charset="0"/>
                <a:ea typeface="楷体" pitchFamily="49" charset="-122"/>
                <a:cs typeface="Consolas" pitchFamily="49" charset="0"/>
              </a:rPr>
              <a:t>z</a:t>
            </a:r>
            <a:r>
              <a:rPr kumimoji="1" lang="en-US" altLang="zh-CN" sz="2200" smtClean="0">
                <a:solidFill>
                  <a:srgbClr val="0000FF"/>
                </a:solidFill>
                <a:latin typeface="Consolas" pitchFamily="49" charset="0"/>
                <a:ea typeface="楷体" pitchFamily="49" charset="-122"/>
                <a:cs typeface="Consolas" pitchFamily="49" charset="0"/>
              </a:rPr>
              <a:t>)</a:t>
            </a:r>
            <a:r>
              <a:rPr kumimoji="1" lang="zh-CN" altLang="en-US" sz="2200" smtClean="0">
                <a:solidFill>
                  <a:srgbClr val="0000FF"/>
                </a:solidFill>
                <a:latin typeface="Consolas" pitchFamily="49" charset="0"/>
                <a:ea typeface="楷体" pitchFamily="49" charset="-122"/>
                <a:cs typeface="Consolas" pitchFamily="49" charset="0"/>
              </a:rPr>
              <a:t>表示将</a:t>
            </a:r>
            <a:r>
              <a:rPr kumimoji="1" lang="en-US" altLang="zh-CN" sz="2200" i="1" smtClean="0">
                <a:solidFill>
                  <a:srgbClr val="0000FF"/>
                </a:solidFill>
                <a:latin typeface="Consolas" pitchFamily="49" charset="0"/>
                <a:ea typeface="楷体" pitchFamily="49" charset="-122"/>
                <a:cs typeface="Consolas" pitchFamily="49" charset="0"/>
              </a:rPr>
              <a:t>n</a:t>
            </a:r>
            <a:r>
              <a:rPr kumimoji="1" lang="zh-CN" altLang="en-US" sz="2200" smtClean="0">
                <a:solidFill>
                  <a:srgbClr val="0000FF"/>
                </a:solidFill>
                <a:latin typeface="Consolas" pitchFamily="49" charset="0"/>
                <a:ea typeface="楷体" pitchFamily="49" charset="-122"/>
                <a:cs typeface="Consolas" pitchFamily="49" charset="0"/>
              </a:rPr>
              <a:t>个盘片从</a:t>
            </a:r>
            <a:r>
              <a:rPr kumimoji="1" lang="en-US" altLang="zh-CN" sz="2200" i="1" smtClean="0">
                <a:solidFill>
                  <a:srgbClr val="0000FF"/>
                </a:solidFill>
                <a:latin typeface="Consolas" pitchFamily="49" charset="0"/>
                <a:ea typeface="楷体" pitchFamily="49" charset="-122"/>
                <a:cs typeface="Consolas" pitchFamily="49" charset="0"/>
              </a:rPr>
              <a:t>x</a:t>
            </a:r>
            <a:r>
              <a:rPr kumimoji="1" lang="zh-CN" altLang="en-US" sz="2200" smtClean="0">
                <a:solidFill>
                  <a:srgbClr val="0000FF"/>
                </a:solidFill>
                <a:latin typeface="Consolas" pitchFamily="49" charset="0"/>
                <a:ea typeface="楷体" pitchFamily="49" charset="-122"/>
                <a:cs typeface="Consolas" pitchFamily="49" charset="0"/>
              </a:rPr>
              <a:t>通过</a:t>
            </a:r>
            <a:r>
              <a:rPr kumimoji="1" lang="en-US" altLang="zh-CN" sz="2200" i="1" smtClean="0">
                <a:solidFill>
                  <a:srgbClr val="0000FF"/>
                </a:solidFill>
                <a:latin typeface="Consolas" pitchFamily="49" charset="0"/>
                <a:ea typeface="楷体" pitchFamily="49" charset="-122"/>
                <a:cs typeface="Consolas" pitchFamily="49" charset="0"/>
              </a:rPr>
              <a:t>y</a:t>
            </a:r>
            <a:r>
              <a:rPr kumimoji="1" lang="zh-CN" altLang="en-US" sz="2200" smtClean="0">
                <a:solidFill>
                  <a:srgbClr val="0000FF"/>
                </a:solidFill>
                <a:latin typeface="Consolas" pitchFamily="49" charset="0"/>
                <a:ea typeface="楷体" pitchFamily="49" charset="-122"/>
                <a:cs typeface="Consolas" pitchFamily="49" charset="0"/>
              </a:rPr>
              <a:t>移动到</a:t>
            </a:r>
            <a:r>
              <a:rPr kumimoji="1" lang="en-US" altLang="zh-CN" sz="2200" i="1" smtClean="0">
                <a:solidFill>
                  <a:srgbClr val="0000FF"/>
                </a:solidFill>
                <a:latin typeface="Consolas" pitchFamily="49" charset="0"/>
                <a:ea typeface="楷体" pitchFamily="49" charset="-122"/>
                <a:cs typeface="Consolas" pitchFamily="49" charset="0"/>
              </a:rPr>
              <a:t>z</a:t>
            </a:r>
            <a:r>
              <a:rPr kumimoji="1" lang="zh-CN" altLang="en-US" sz="2200" smtClean="0">
                <a:solidFill>
                  <a:srgbClr val="0000FF"/>
                </a:solidFill>
                <a:latin typeface="Consolas" pitchFamily="49" charset="0"/>
                <a:ea typeface="楷体" pitchFamily="49" charset="-122"/>
                <a:cs typeface="Consolas" pitchFamily="49" charset="0"/>
              </a:rPr>
              <a:t>上，递归分解的过程是：</a:t>
            </a:r>
            <a:endParaRPr lang="zh-CN" altLang="en-US" sz="220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428728" y="2500306"/>
            <a:ext cx="5310203" cy="1056013"/>
          </a:xfrm>
          <a:prstGeom prst="rect">
            <a:avLst/>
          </a:prstGeom>
          <a:solidFill>
            <a:schemeClr val="accent1">
              <a:lumMod val="60000"/>
              <a:lumOff val="40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pPr>
              <a:spcBef>
                <a:spcPct val="50000"/>
              </a:spcBef>
            </a:pPr>
            <a:r>
              <a:rPr kumimoji="1" lang="en-US" altLang="zh-CN" sz="1800">
                <a:solidFill>
                  <a:srgbClr val="0000FF"/>
                </a:solidFill>
                <a:latin typeface="Consolas" pitchFamily="49" charset="0"/>
                <a:cs typeface="Consolas" pitchFamily="49" charset="0"/>
              </a:rPr>
              <a:t>fun(1)=1                    (1)   </a:t>
            </a:r>
          </a:p>
          <a:p>
            <a:pPr>
              <a:spcBef>
                <a:spcPct val="50000"/>
              </a:spcBef>
            </a:pPr>
            <a:r>
              <a:rPr kumimoji="1" lang="en-US" altLang="zh-CN" sz="1800">
                <a:solidFill>
                  <a:srgbClr val="0000FF"/>
                </a:solidFill>
                <a:latin typeface="Consolas" pitchFamily="49" charset="0"/>
                <a:cs typeface="Consolas" pitchFamily="49" charset="0"/>
              </a:rPr>
              <a:t>fun(n)=n*fun(n-1)     n&gt;1   (2)      </a:t>
            </a:r>
          </a:p>
        </p:txBody>
      </p:sp>
      <p:sp>
        <p:nvSpPr>
          <p:cNvPr id="25603" name="Text Box 3" descr="信纸"/>
          <p:cNvSpPr txBox="1">
            <a:spLocks noChangeArrowheads="1"/>
          </p:cNvSpPr>
          <p:nvPr/>
        </p:nvSpPr>
        <p:spPr bwMode="auto">
          <a:xfrm>
            <a:off x="395288" y="333375"/>
            <a:ext cx="3176580" cy="519113"/>
          </a:xfrm>
          <a:prstGeom prst="rect">
            <a:avLst/>
          </a:prstGeom>
          <a:ln>
            <a:headEnd/>
            <a:tailEnd type="none" w="lg" len="lg"/>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kumimoji="1" lang="en-US" altLang="zh-CN" sz="2800" dirty="0">
                <a:solidFill>
                  <a:srgbClr val="FF3300"/>
                </a:solidFill>
                <a:latin typeface="Consolas" pitchFamily="49" charset="0"/>
                <a:ea typeface="微软雅黑" pitchFamily="34" charset="-122"/>
                <a:cs typeface="Consolas" pitchFamily="49" charset="0"/>
              </a:rPr>
              <a:t>2.1.3 </a:t>
            </a:r>
            <a:r>
              <a:rPr kumimoji="1" lang="zh-CN" altLang="en-US" sz="2800" dirty="0">
                <a:solidFill>
                  <a:srgbClr val="FF3300"/>
                </a:solidFill>
                <a:latin typeface="Consolas" pitchFamily="49" charset="0"/>
                <a:ea typeface="微软雅黑" pitchFamily="34" charset="-122"/>
                <a:cs typeface="Consolas" pitchFamily="49" charset="0"/>
              </a:rPr>
              <a:t>递归模型</a:t>
            </a:r>
            <a:endParaRPr lang="zh-CN" altLang="en-US" sz="2800" dirty="0">
              <a:solidFill>
                <a:srgbClr val="0000FF"/>
              </a:solidFill>
              <a:latin typeface="Consolas" pitchFamily="49" charset="0"/>
              <a:ea typeface="微软雅黑" pitchFamily="34" charset="-122"/>
              <a:cs typeface="Consolas" pitchFamily="49" charset="0"/>
            </a:endParaRPr>
          </a:p>
        </p:txBody>
      </p:sp>
      <p:sp>
        <p:nvSpPr>
          <p:cNvPr id="25604" name="Text Box 4"/>
          <p:cNvSpPr txBox="1">
            <a:spLocks noChangeArrowheads="1"/>
          </p:cNvSpPr>
          <p:nvPr/>
        </p:nvSpPr>
        <p:spPr bwMode="auto">
          <a:xfrm>
            <a:off x="611188" y="1196975"/>
            <a:ext cx="7777162" cy="1048620"/>
          </a:xfrm>
          <a:prstGeom prst="rect">
            <a:avLst/>
          </a:prstGeom>
          <a:noFill/>
          <a:ln w="38100" algn="ctr">
            <a:noFill/>
            <a:miter lim="800000"/>
            <a:headEnd/>
            <a:tailEnd type="none" w="lg" len="lg"/>
          </a:ln>
        </p:spPr>
        <p:txBody>
          <a:bodyPr>
            <a:spAutoFit/>
          </a:bodyPr>
          <a:lstStyle/>
          <a:p>
            <a:pPr>
              <a:lnSpc>
                <a:spcPct val="150000"/>
              </a:lnSpc>
              <a:spcBef>
                <a:spcPct val="50000"/>
              </a:spcBef>
            </a:pPr>
            <a:r>
              <a:rPr kumimoji="1" lang="zh-CN" altLang="en-US" sz="2200">
                <a:solidFill>
                  <a:srgbClr val="0000FF"/>
                </a:solidFill>
                <a:latin typeface="Consolas" pitchFamily="49" charset="0"/>
                <a:ea typeface="楷体" pitchFamily="49" charset="-122"/>
                <a:cs typeface="Consolas" pitchFamily="49" charset="0"/>
              </a:rPr>
              <a:t>　　递归模型是递归算法的抽</a:t>
            </a:r>
            <a:r>
              <a:rPr kumimoji="1" lang="zh-CN" altLang="en-US" sz="2200" smtClean="0">
                <a:solidFill>
                  <a:srgbClr val="0000FF"/>
                </a:solidFill>
                <a:latin typeface="Consolas" pitchFamily="49" charset="0"/>
                <a:ea typeface="楷体" pitchFamily="49" charset="-122"/>
                <a:cs typeface="Consolas" pitchFamily="49" charset="0"/>
              </a:rPr>
              <a:t>象，它</a:t>
            </a:r>
            <a:r>
              <a:rPr kumimoji="1" lang="zh-CN" altLang="en-US" sz="2200">
                <a:solidFill>
                  <a:srgbClr val="0000FF"/>
                </a:solidFill>
                <a:latin typeface="Consolas" pitchFamily="49" charset="0"/>
                <a:ea typeface="楷体" pitchFamily="49" charset="-122"/>
                <a:cs typeface="Consolas" pitchFamily="49" charset="0"/>
              </a:rPr>
              <a:t>反映一个递归问题的递归结构。例如前面的递归算法对应的递归模型如下：</a:t>
            </a:r>
            <a:endParaRPr lang="zh-CN" altLang="en-US" sz="2200">
              <a:solidFill>
                <a:srgbClr val="0000FF"/>
              </a:solidFill>
              <a:latin typeface="Consolas" pitchFamily="49" charset="0"/>
              <a:ea typeface="楷体" pitchFamily="49" charset="-122"/>
              <a:cs typeface="Consolas" pitchFamily="49" charset="0"/>
            </a:endParaRPr>
          </a:p>
        </p:txBody>
      </p:sp>
      <p:sp>
        <p:nvSpPr>
          <p:cNvPr id="25605" name="Text Box 5"/>
          <p:cNvSpPr txBox="1">
            <a:spLocks noChangeArrowheads="1"/>
          </p:cNvSpPr>
          <p:nvPr/>
        </p:nvSpPr>
        <p:spPr bwMode="auto">
          <a:xfrm>
            <a:off x="611188" y="3716338"/>
            <a:ext cx="7993062" cy="1169423"/>
          </a:xfrm>
          <a:prstGeom prst="rect">
            <a:avLst/>
          </a:prstGeom>
          <a:noFill/>
          <a:ln w="38100" algn="ctr">
            <a:noFill/>
            <a:miter lim="800000"/>
            <a:headEnd/>
            <a:tailEnd type="none" w="lg" len="lg"/>
          </a:ln>
        </p:spPr>
        <p:txBody>
          <a:bodyPr>
            <a:spAutoFit/>
          </a:bodyPr>
          <a:lstStyle/>
          <a:p>
            <a:pPr>
              <a:lnSpc>
                <a:spcPct val="120000"/>
              </a:lnSpc>
              <a:spcBef>
                <a:spcPct val="50000"/>
              </a:spcBef>
            </a:pPr>
            <a:r>
              <a:rPr kumimoji="1" lang="zh-CN" altLang="en-US" sz="2000">
                <a:solidFill>
                  <a:srgbClr val="0000FF"/>
                </a:solidFill>
                <a:latin typeface="Consolas" pitchFamily="49" charset="0"/>
                <a:ea typeface="楷体" pitchFamily="49" charset="-122"/>
                <a:cs typeface="Consolas" pitchFamily="49" charset="0"/>
              </a:rPr>
              <a:t>　　其</a:t>
            </a:r>
            <a:r>
              <a:rPr kumimoji="1" lang="zh-CN" altLang="en-US" sz="2000" smtClean="0">
                <a:solidFill>
                  <a:srgbClr val="0000FF"/>
                </a:solidFill>
                <a:latin typeface="Consolas" pitchFamily="49" charset="0"/>
                <a:ea typeface="楷体" pitchFamily="49" charset="-122"/>
                <a:cs typeface="Consolas" pitchFamily="49" charset="0"/>
              </a:rPr>
              <a:t>中，第</a:t>
            </a:r>
            <a:r>
              <a:rPr kumimoji="1" lang="zh-CN" altLang="en-US" sz="2000">
                <a:solidFill>
                  <a:srgbClr val="0000FF"/>
                </a:solidFill>
                <a:latin typeface="Consolas" pitchFamily="49" charset="0"/>
                <a:ea typeface="楷体" pitchFamily="49" charset="-122"/>
                <a:cs typeface="Consolas" pitchFamily="49" charset="0"/>
              </a:rPr>
              <a:t>一个式子给出了递归的终止条</a:t>
            </a:r>
            <a:r>
              <a:rPr kumimoji="1" lang="zh-CN" altLang="en-US" sz="2000" smtClean="0">
                <a:solidFill>
                  <a:srgbClr val="0000FF"/>
                </a:solidFill>
                <a:latin typeface="Consolas" pitchFamily="49" charset="0"/>
                <a:ea typeface="楷体" pitchFamily="49" charset="-122"/>
                <a:cs typeface="Consolas" pitchFamily="49" charset="0"/>
              </a:rPr>
              <a:t>件，第</a:t>
            </a:r>
            <a:r>
              <a:rPr kumimoji="1" lang="zh-CN" altLang="en-US" sz="2000">
                <a:solidFill>
                  <a:srgbClr val="0000FF"/>
                </a:solidFill>
                <a:latin typeface="Consolas" pitchFamily="49" charset="0"/>
                <a:ea typeface="楷体" pitchFamily="49" charset="-122"/>
                <a:cs typeface="Consolas" pitchFamily="49" charset="0"/>
              </a:rPr>
              <a:t>二个式子给出了</a:t>
            </a:r>
            <a:r>
              <a:rPr kumimoji="1" lang="en-US" altLang="zh-CN" sz="2000">
                <a:solidFill>
                  <a:srgbClr val="0000FF"/>
                </a:solidFill>
                <a:latin typeface="Consolas" pitchFamily="49" charset="0"/>
                <a:ea typeface="楷体" pitchFamily="49" charset="-122"/>
                <a:cs typeface="Consolas" pitchFamily="49" charset="0"/>
              </a:rPr>
              <a:t>fun(</a:t>
            </a:r>
            <a:r>
              <a:rPr kumimoji="1" lang="en-US" altLang="zh-CN" sz="2000" i="1">
                <a:solidFill>
                  <a:srgbClr val="0000FF"/>
                </a:solidFill>
                <a:latin typeface="Consolas" pitchFamily="49" charset="0"/>
                <a:ea typeface="楷体" pitchFamily="49" charset="-122"/>
                <a:cs typeface="Consolas" pitchFamily="49" charset="0"/>
              </a:rPr>
              <a:t>n</a:t>
            </a:r>
            <a:r>
              <a:rPr kumimoji="1" lang="en-US" altLang="zh-CN" sz="2000">
                <a:solidFill>
                  <a:srgbClr val="0000FF"/>
                </a:solidFill>
                <a:latin typeface="Consolas" pitchFamily="49" charset="0"/>
                <a:ea typeface="楷体" pitchFamily="49" charset="-122"/>
                <a:cs typeface="Consolas" pitchFamily="49" charset="0"/>
              </a:rPr>
              <a:t>)</a:t>
            </a:r>
            <a:r>
              <a:rPr kumimoji="1" lang="zh-CN" altLang="en-US" sz="2000">
                <a:solidFill>
                  <a:srgbClr val="0000FF"/>
                </a:solidFill>
                <a:latin typeface="Consolas" pitchFamily="49" charset="0"/>
                <a:ea typeface="楷体" pitchFamily="49" charset="-122"/>
                <a:cs typeface="Consolas" pitchFamily="49" charset="0"/>
              </a:rPr>
              <a:t>的值与</a:t>
            </a:r>
            <a:r>
              <a:rPr kumimoji="1" lang="en-US" altLang="zh-CN" sz="2000">
                <a:solidFill>
                  <a:srgbClr val="0000FF"/>
                </a:solidFill>
                <a:latin typeface="Consolas" pitchFamily="49" charset="0"/>
                <a:ea typeface="楷体" pitchFamily="49" charset="-122"/>
                <a:cs typeface="Consolas" pitchFamily="49" charset="0"/>
              </a:rPr>
              <a:t>fun(</a:t>
            </a:r>
            <a:r>
              <a:rPr kumimoji="1" lang="en-US" altLang="zh-CN" sz="2000" i="1">
                <a:solidFill>
                  <a:srgbClr val="0000FF"/>
                </a:solidFill>
                <a:latin typeface="Consolas" pitchFamily="49" charset="0"/>
                <a:ea typeface="楷体" pitchFamily="49" charset="-122"/>
                <a:cs typeface="Consolas" pitchFamily="49" charset="0"/>
              </a:rPr>
              <a:t>n</a:t>
            </a:r>
            <a:r>
              <a:rPr kumimoji="1" lang="en-US" altLang="zh-CN" sz="2000">
                <a:solidFill>
                  <a:srgbClr val="0000FF"/>
                </a:solidFill>
                <a:latin typeface="Consolas" pitchFamily="49" charset="0"/>
                <a:ea typeface="楷体" pitchFamily="49" charset="-122"/>
                <a:cs typeface="Consolas" pitchFamily="49" charset="0"/>
              </a:rPr>
              <a:t>-1)</a:t>
            </a:r>
            <a:r>
              <a:rPr kumimoji="1" lang="zh-CN" altLang="en-US" sz="2000">
                <a:solidFill>
                  <a:srgbClr val="0000FF"/>
                </a:solidFill>
                <a:latin typeface="Consolas" pitchFamily="49" charset="0"/>
                <a:ea typeface="楷体" pitchFamily="49" charset="-122"/>
                <a:cs typeface="Consolas" pitchFamily="49" charset="0"/>
              </a:rPr>
              <a:t>的值之间的关</a:t>
            </a:r>
            <a:r>
              <a:rPr kumimoji="1" lang="zh-CN" altLang="en-US" sz="2000" smtClean="0">
                <a:solidFill>
                  <a:srgbClr val="0000FF"/>
                </a:solidFill>
                <a:latin typeface="Consolas" pitchFamily="49" charset="0"/>
                <a:ea typeface="楷体" pitchFamily="49" charset="-122"/>
                <a:cs typeface="Consolas" pitchFamily="49" charset="0"/>
              </a:rPr>
              <a:t>系，我</a:t>
            </a:r>
            <a:r>
              <a:rPr kumimoji="1" lang="zh-CN" altLang="en-US" sz="2000">
                <a:solidFill>
                  <a:srgbClr val="0000FF"/>
                </a:solidFill>
                <a:latin typeface="Consolas" pitchFamily="49" charset="0"/>
                <a:ea typeface="楷体" pitchFamily="49" charset="-122"/>
                <a:cs typeface="Consolas" pitchFamily="49" charset="0"/>
              </a:rPr>
              <a:t>们把第一个式子称为</a:t>
            </a:r>
            <a:r>
              <a:rPr kumimoji="1" lang="zh-CN" altLang="en-US" sz="2000">
                <a:solidFill>
                  <a:srgbClr val="FF00FF"/>
                </a:solidFill>
                <a:latin typeface="Consolas" pitchFamily="49" charset="0"/>
                <a:ea typeface="楷体" pitchFamily="49" charset="-122"/>
                <a:cs typeface="Consolas" pitchFamily="49" charset="0"/>
              </a:rPr>
              <a:t>递归出</a:t>
            </a:r>
            <a:r>
              <a:rPr kumimoji="1" lang="zh-CN" altLang="en-US" sz="2000" smtClean="0">
                <a:solidFill>
                  <a:srgbClr val="FF00FF"/>
                </a:solidFill>
                <a:latin typeface="Consolas" pitchFamily="49" charset="0"/>
                <a:ea typeface="楷体" pitchFamily="49" charset="-122"/>
                <a:cs typeface="Consolas" pitchFamily="49" charset="0"/>
              </a:rPr>
              <a:t>口</a:t>
            </a:r>
            <a:r>
              <a:rPr kumimoji="1" lang="zh-CN" altLang="en-US" sz="2000" smtClean="0">
                <a:solidFill>
                  <a:srgbClr val="003300"/>
                </a:solidFill>
                <a:latin typeface="Consolas" pitchFamily="49" charset="0"/>
                <a:ea typeface="楷体" pitchFamily="49" charset="-122"/>
                <a:cs typeface="Consolas" pitchFamily="49" charset="0"/>
              </a:rPr>
              <a:t>，</a:t>
            </a:r>
            <a:r>
              <a:rPr kumimoji="1" lang="zh-CN" altLang="en-US" sz="2000" smtClean="0">
                <a:solidFill>
                  <a:srgbClr val="0000FF"/>
                </a:solidFill>
                <a:latin typeface="Consolas" pitchFamily="49" charset="0"/>
                <a:ea typeface="楷体" pitchFamily="49" charset="-122"/>
                <a:cs typeface="Consolas" pitchFamily="49" charset="0"/>
              </a:rPr>
              <a:t>把</a:t>
            </a:r>
            <a:r>
              <a:rPr kumimoji="1" lang="zh-CN" altLang="en-US" sz="2000">
                <a:solidFill>
                  <a:srgbClr val="0000FF"/>
                </a:solidFill>
                <a:latin typeface="Consolas" pitchFamily="49" charset="0"/>
                <a:ea typeface="楷体" pitchFamily="49" charset="-122"/>
                <a:cs typeface="Consolas" pitchFamily="49" charset="0"/>
              </a:rPr>
              <a:t>第二个式子称为</a:t>
            </a:r>
            <a:r>
              <a:rPr kumimoji="1" lang="zh-CN" altLang="en-US" sz="2000">
                <a:solidFill>
                  <a:srgbClr val="FF00FF"/>
                </a:solidFill>
                <a:latin typeface="Consolas" pitchFamily="49" charset="0"/>
                <a:ea typeface="楷体" pitchFamily="49" charset="-122"/>
                <a:cs typeface="Consolas" pitchFamily="49" charset="0"/>
              </a:rPr>
              <a:t>递归体</a:t>
            </a:r>
            <a:r>
              <a:rPr kumimoji="1" lang="zh-CN" altLang="en-US" sz="200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214282" y="301352"/>
            <a:ext cx="8553480" cy="913070"/>
          </a:xfrm>
          <a:prstGeom prst="rect">
            <a:avLst/>
          </a:prstGeom>
          <a:solidFill>
            <a:schemeClr val="accent1">
              <a:lumMod val="20000"/>
              <a:lumOff val="80000"/>
            </a:schemeClr>
          </a:solidFill>
          <a:ln w="9525">
            <a:noFill/>
            <a:miter lim="800000"/>
            <a:headEnd/>
            <a:tailEnd/>
          </a:ln>
        </p:spPr>
        <p:txBody>
          <a:bodyPr wrap="square">
            <a:spAutoFit/>
          </a:bodyPr>
          <a:lstStyle/>
          <a:p>
            <a:pPr>
              <a:lnSpc>
                <a:spcPts val="3200"/>
              </a:lnSpc>
              <a:spcBef>
                <a:spcPts val="0"/>
              </a:spcBef>
            </a:pPr>
            <a:r>
              <a:rPr kumimoji="1" lang="en-US" altLang="zh-CN" sz="2000">
                <a:solidFill>
                  <a:srgbClr val="FF3300"/>
                </a:solidFill>
                <a:latin typeface="Consolas" pitchFamily="49" charset="0"/>
                <a:ea typeface="黑体" pitchFamily="49" charset="-122"/>
                <a:cs typeface="Consolas" pitchFamily="49" charset="0"/>
              </a:rPr>
              <a:t>    </a:t>
            </a:r>
            <a:r>
              <a:rPr kumimoji="1" lang="zh-CN" altLang="en-US" sz="2000" smtClean="0">
                <a:solidFill>
                  <a:srgbClr val="0000FF"/>
                </a:solidFill>
                <a:latin typeface="Consolas" pitchFamily="49" charset="0"/>
                <a:ea typeface="黑体" pitchFamily="49" charset="-122"/>
                <a:cs typeface="Consolas" pitchFamily="49" charset="0"/>
              </a:rPr>
              <a:t>一</a:t>
            </a:r>
            <a:r>
              <a:rPr kumimoji="1" lang="zh-CN" altLang="en-US" sz="2000">
                <a:solidFill>
                  <a:srgbClr val="0000FF"/>
                </a:solidFill>
                <a:latin typeface="Consolas" pitchFamily="49" charset="0"/>
                <a:ea typeface="黑体" pitchFamily="49" charset="-122"/>
                <a:cs typeface="Consolas" pitchFamily="49" charset="0"/>
              </a:rPr>
              <a:t>般</a:t>
            </a:r>
            <a:r>
              <a:rPr kumimoji="1" lang="zh-CN" altLang="en-US" sz="2000" smtClean="0">
                <a:solidFill>
                  <a:srgbClr val="0000FF"/>
                </a:solidFill>
                <a:latin typeface="Consolas" pitchFamily="49" charset="0"/>
                <a:ea typeface="黑体" pitchFamily="49" charset="-122"/>
                <a:cs typeface="Consolas" pitchFamily="49" charset="0"/>
              </a:rPr>
              <a:t>地</a:t>
            </a:r>
            <a:r>
              <a:rPr kumimoji="1" lang="zh-CN" altLang="en-US" sz="2000" smtClean="0">
                <a:solidFill>
                  <a:srgbClr val="0000FF"/>
                </a:solidFill>
                <a:latin typeface="Consolas" pitchFamily="49" charset="0"/>
                <a:ea typeface="楷体" pitchFamily="49" charset="-122"/>
                <a:cs typeface="Consolas" pitchFamily="49" charset="0"/>
              </a:rPr>
              <a:t>，一</a:t>
            </a:r>
            <a:r>
              <a:rPr kumimoji="1" lang="zh-CN" altLang="en-US" sz="2000" dirty="0">
                <a:solidFill>
                  <a:srgbClr val="0000FF"/>
                </a:solidFill>
                <a:latin typeface="Consolas" pitchFamily="49" charset="0"/>
                <a:ea typeface="楷体" pitchFamily="49" charset="-122"/>
                <a:cs typeface="Consolas" pitchFamily="49" charset="0"/>
              </a:rPr>
              <a:t>个递归模型是由</a:t>
            </a:r>
            <a:r>
              <a:rPr kumimoji="1" lang="zh-CN" altLang="en-US" sz="2000" dirty="0">
                <a:solidFill>
                  <a:srgbClr val="FF0000"/>
                </a:solidFill>
                <a:latin typeface="Consolas" pitchFamily="49" charset="0"/>
                <a:ea typeface="楷体" pitchFamily="49" charset="-122"/>
                <a:cs typeface="Consolas" pitchFamily="49" charset="0"/>
              </a:rPr>
              <a:t>递归出口</a:t>
            </a:r>
            <a:r>
              <a:rPr kumimoji="1" lang="zh-CN" altLang="en-US" sz="2000" dirty="0">
                <a:solidFill>
                  <a:srgbClr val="0000FF"/>
                </a:solidFill>
                <a:latin typeface="Consolas" pitchFamily="49" charset="0"/>
                <a:ea typeface="楷体" pitchFamily="49" charset="-122"/>
                <a:cs typeface="Consolas" pitchFamily="49" charset="0"/>
              </a:rPr>
              <a:t>和</a:t>
            </a:r>
            <a:r>
              <a:rPr kumimoji="1" lang="zh-CN" altLang="en-US" sz="2000" dirty="0">
                <a:solidFill>
                  <a:srgbClr val="FF0000"/>
                </a:solidFill>
                <a:latin typeface="Consolas" pitchFamily="49" charset="0"/>
                <a:ea typeface="楷体" pitchFamily="49" charset="-122"/>
                <a:cs typeface="Consolas" pitchFamily="49" charset="0"/>
              </a:rPr>
              <a:t>递归体</a:t>
            </a:r>
            <a:r>
              <a:rPr kumimoji="1" lang="zh-CN" altLang="en-US" sz="2000" dirty="0">
                <a:solidFill>
                  <a:srgbClr val="0000FF"/>
                </a:solidFill>
                <a:latin typeface="Consolas" pitchFamily="49" charset="0"/>
                <a:ea typeface="楷体" pitchFamily="49" charset="-122"/>
                <a:cs typeface="Consolas" pitchFamily="49" charset="0"/>
              </a:rPr>
              <a:t>两部分</a:t>
            </a:r>
            <a:r>
              <a:rPr kumimoji="1" lang="zh-CN" altLang="en-US" sz="2000">
                <a:solidFill>
                  <a:srgbClr val="0000FF"/>
                </a:solidFill>
                <a:latin typeface="Consolas" pitchFamily="49" charset="0"/>
                <a:ea typeface="楷体" pitchFamily="49" charset="-122"/>
                <a:cs typeface="Consolas" pitchFamily="49" charset="0"/>
              </a:rPr>
              <a:t>组</a:t>
            </a:r>
            <a:r>
              <a:rPr kumimoji="1" lang="zh-CN" altLang="en-US" sz="2000" smtClean="0">
                <a:solidFill>
                  <a:srgbClr val="0000FF"/>
                </a:solidFill>
                <a:latin typeface="Consolas" pitchFamily="49" charset="0"/>
                <a:ea typeface="楷体" pitchFamily="49" charset="-122"/>
                <a:cs typeface="Consolas" pitchFamily="49" charset="0"/>
              </a:rPr>
              <a:t>成，前</a:t>
            </a:r>
            <a:r>
              <a:rPr kumimoji="1" lang="zh-CN" altLang="en-US" sz="2000" dirty="0">
                <a:solidFill>
                  <a:srgbClr val="0000FF"/>
                </a:solidFill>
                <a:latin typeface="Consolas" pitchFamily="49" charset="0"/>
                <a:ea typeface="楷体" pitchFamily="49" charset="-122"/>
                <a:cs typeface="Consolas" pitchFamily="49" charset="0"/>
              </a:rPr>
              <a:t>者确定递归到何时</a:t>
            </a:r>
            <a:r>
              <a:rPr kumimoji="1" lang="zh-CN" altLang="en-US" sz="2000">
                <a:solidFill>
                  <a:srgbClr val="0000FF"/>
                </a:solidFill>
                <a:latin typeface="Consolas" pitchFamily="49" charset="0"/>
                <a:ea typeface="楷体" pitchFamily="49" charset="-122"/>
                <a:cs typeface="Consolas" pitchFamily="49" charset="0"/>
              </a:rPr>
              <a:t>结</a:t>
            </a:r>
            <a:r>
              <a:rPr kumimoji="1" lang="zh-CN" altLang="en-US" sz="2000" smtClean="0">
                <a:solidFill>
                  <a:srgbClr val="0000FF"/>
                </a:solidFill>
                <a:latin typeface="Consolas" pitchFamily="49" charset="0"/>
                <a:ea typeface="楷体" pitchFamily="49" charset="-122"/>
                <a:cs typeface="Consolas" pitchFamily="49" charset="0"/>
              </a:rPr>
              <a:t>束，后</a:t>
            </a:r>
            <a:r>
              <a:rPr kumimoji="1" lang="zh-CN" altLang="en-US" sz="2000" dirty="0">
                <a:solidFill>
                  <a:srgbClr val="0000FF"/>
                </a:solidFill>
                <a:latin typeface="Consolas" pitchFamily="49" charset="0"/>
                <a:ea typeface="楷体" pitchFamily="49" charset="-122"/>
                <a:cs typeface="Consolas" pitchFamily="49" charset="0"/>
              </a:rPr>
              <a:t>者确定递归求解时的递推</a:t>
            </a:r>
            <a:r>
              <a:rPr kumimoji="1" lang="zh-CN" altLang="en-US" sz="2000">
                <a:solidFill>
                  <a:srgbClr val="0000FF"/>
                </a:solidFill>
                <a:latin typeface="Consolas" pitchFamily="49" charset="0"/>
                <a:ea typeface="楷体" pitchFamily="49" charset="-122"/>
                <a:cs typeface="Consolas" pitchFamily="49" charset="0"/>
              </a:rPr>
              <a:t>关系</a:t>
            </a:r>
            <a:r>
              <a:rPr kumimoji="1" lang="zh-CN" altLang="en-US" sz="2000" smtClean="0">
                <a:solidFill>
                  <a:srgbClr val="0000FF"/>
                </a:solidFill>
                <a:latin typeface="Consolas" pitchFamily="49" charset="0"/>
                <a:ea typeface="楷体" pitchFamily="49" charset="-122"/>
                <a:cs typeface="Consolas" pitchFamily="49" charset="0"/>
              </a:rPr>
              <a:t>。</a:t>
            </a:r>
            <a:endParaRPr kumimoji="1" lang="en-US" altLang="zh-CN" sz="2000" smtClean="0">
              <a:solidFill>
                <a:srgbClr val="0000FF"/>
              </a:solidFill>
              <a:latin typeface="Consolas" pitchFamily="49" charset="0"/>
              <a:ea typeface="楷体" pitchFamily="49" charset="-122"/>
              <a:cs typeface="Consolas" pitchFamily="49" charset="0"/>
            </a:endParaRPr>
          </a:p>
        </p:txBody>
      </p:sp>
      <p:grpSp>
        <p:nvGrpSpPr>
          <p:cNvPr id="10" name="组合 9"/>
          <p:cNvGrpSpPr/>
          <p:nvPr/>
        </p:nvGrpSpPr>
        <p:grpSpPr>
          <a:xfrm>
            <a:off x="500034" y="3600394"/>
            <a:ext cx="8286808" cy="2723681"/>
            <a:chOff x="500034" y="3600394"/>
            <a:chExt cx="8286808" cy="2723681"/>
          </a:xfrm>
        </p:grpSpPr>
        <p:sp>
          <p:nvSpPr>
            <p:cNvPr id="4" name="TextBox 3"/>
            <p:cNvSpPr txBox="1"/>
            <p:nvPr/>
          </p:nvSpPr>
          <p:spPr>
            <a:xfrm>
              <a:off x="928662" y="4218511"/>
              <a:ext cx="7786742" cy="567811"/>
            </a:xfrm>
            <a:prstGeom prst="rect">
              <a:avLst/>
            </a:prstGeom>
          </p:spPr>
          <p:style>
            <a:lnRef idx="1">
              <a:schemeClr val="accent1"/>
            </a:lnRef>
            <a:fillRef idx="2">
              <a:schemeClr val="accent1"/>
            </a:fillRef>
            <a:effectRef idx="1">
              <a:schemeClr val="accent1"/>
            </a:effectRef>
            <a:fontRef idx="minor">
              <a:schemeClr val="dk1"/>
            </a:fontRef>
          </p:style>
          <p:txBody>
            <a:bodyPr wrap="square" lIns="144000" tIns="144000" rIns="144000" bIns="144000" rtlCol="0">
              <a:spAutoFit/>
            </a:bodyPr>
            <a:lstStyle/>
            <a:p>
              <a:r>
                <a:rPr kumimoji="1" lang="zh-CN" altLang="en-US" sz="1800" smtClean="0">
                  <a:solidFill>
                    <a:srgbClr val="C00000"/>
                  </a:solidFill>
                  <a:latin typeface="Consolas" pitchFamily="49" charset="0"/>
                  <a:ea typeface="楷体" pitchFamily="49" charset="-122"/>
                  <a:cs typeface="Consolas" pitchFamily="49" charset="0"/>
                </a:rPr>
                <a:t> </a:t>
              </a:r>
              <a:r>
                <a:rPr kumimoji="1" lang="en-US" altLang="zh-CN" sz="1800" i="1" smtClean="0">
                  <a:solidFill>
                    <a:srgbClr val="C00000"/>
                  </a:solidFill>
                  <a:latin typeface="Consolas" pitchFamily="49" charset="0"/>
                  <a:ea typeface="楷体" pitchFamily="49" charset="-122"/>
                  <a:cs typeface="Consolas" pitchFamily="49" charset="0"/>
                </a:rPr>
                <a:t>f</a:t>
              </a:r>
              <a:r>
                <a:rPr kumimoji="1" lang="en-US" altLang="zh-CN" sz="1800" smtClean="0">
                  <a:solidFill>
                    <a:srgbClr val="C00000"/>
                  </a:solidFill>
                  <a:latin typeface="Consolas" pitchFamily="49" charset="0"/>
                  <a:ea typeface="楷体" pitchFamily="49" charset="-122"/>
                  <a:cs typeface="Consolas" pitchFamily="49" charset="0"/>
                </a:rPr>
                <a:t>(s</a:t>
              </a:r>
              <a:r>
                <a:rPr kumimoji="1" lang="en-US" altLang="zh-CN" sz="1800" baseline="-30000" smtClean="0">
                  <a:solidFill>
                    <a:srgbClr val="C00000"/>
                  </a:solidFill>
                  <a:latin typeface="Consolas" pitchFamily="49" charset="0"/>
                  <a:ea typeface="楷体" pitchFamily="49" charset="-122"/>
                  <a:cs typeface="Consolas" pitchFamily="49" charset="0"/>
                </a:rPr>
                <a:t>n+1</a:t>
              </a:r>
              <a:r>
                <a:rPr kumimoji="1" lang="en-US" altLang="zh-CN" sz="1800" smtClean="0">
                  <a:solidFill>
                    <a:srgbClr val="C00000"/>
                  </a:solidFill>
                  <a:latin typeface="Consolas" pitchFamily="49" charset="0"/>
                  <a:ea typeface="楷体" pitchFamily="49" charset="-122"/>
                  <a:cs typeface="Consolas" pitchFamily="49" charset="0"/>
                </a:rPr>
                <a:t>)</a:t>
              </a:r>
              <a:r>
                <a:rPr kumimoji="1" lang="en-US" altLang="zh-CN" sz="1800" smtClean="0">
                  <a:solidFill>
                    <a:srgbClr val="003300"/>
                  </a:solidFill>
                  <a:latin typeface="Consolas" pitchFamily="49" charset="0"/>
                  <a:ea typeface="楷体" pitchFamily="49" charset="-122"/>
                  <a:cs typeface="Consolas" pitchFamily="49" charset="0"/>
                </a:rPr>
                <a:t>=</a:t>
              </a:r>
              <a:r>
                <a:rPr kumimoji="1" lang="en-US" altLang="zh-CN" sz="1800" i="1" smtClean="0">
                  <a:solidFill>
                    <a:srgbClr val="003300"/>
                  </a:solidFill>
                  <a:latin typeface="Consolas" pitchFamily="49" charset="0"/>
                  <a:ea typeface="楷体" pitchFamily="49" charset="-122"/>
                  <a:cs typeface="Consolas" pitchFamily="49" charset="0"/>
                </a:rPr>
                <a:t>g</a:t>
              </a:r>
              <a:r>
                <a:rPr kumimoji="1" lang="en-US" altLang="zh-CN" sz="1800" smtClean="0">
                  <a:solidFill>
                    <a:srgbClr val="003300"/>
                  </a:solidFill>
                  <a:latin typeface="Consolas" pitchFamily="49" charset="0"/>
                  <a:ea typeface="楷体" pitchFamily="49" charset="-122"/>
                  <a:cs typeface="Consolas" pitchFamily="49" charset="0"/>
                </a:rPr>
                <a:t>(</a:t>
              </a:r>
              <a:r>
                <a:rPr kumimoji="1" lang="en-US" altLang="zh-CN" sz="1800" i="1" smtClean="0">
                  <a:solidFill>
                    <a:srgbClr val="9900FF"/>
                  </a:solidFill>
                  <a:latin typeface="Consolas" pitchFamily="49" charset="0"/>
                  <a:ea typeface="楷体" pitchFamily="49" charset="-122"/>
                  <a:cs typeface="Consolas" pitchFamily="49" charset="0"/>
                </a:rPr>
                <a:t>f</a:t>
              </a:r>
              <a:r>
                <a:rPr kumimoji="1" lang="en-US" altLang="zh-CN" sz="1800" smtClean="0">
                  <a:solidFill>
                    <a:srgbClr val="9900FF"/>
                  </a:solidFill>
                  <a:latin typeface="Consolas" pitchFamily="49" charset="0"/>
                  <a:ea typeface="楷体" pitchFamily="49" charset="-122"/>
                  <a:cs typeface="Consolas" pitchFamily="49" charset="0"/>
                </a:rPr>
                <a:t>(s</a:t>
              </a:r>
              <a:r>
                <a:rPr kumimoji="1" lang="en-US" altLang="zh-CN" sz="1800" baseline="-30000" smtClean="0">
                  <a:solidFill>
                    <a:srgbClr val="9900FF"/>
                  </a:solidFill>
                  <a:latin typeface="Consolas" pitchFamily="49" charset="0"/>
                  <a:ea typeface="楷体" pitchFamily="49" charset="-122"/>
                  <a:cs typeface="Consolas" pitchFamily="49" charset="0"/>
                </a:rPr>
                <a:t>i</a:t>
              </a:r>
              <a:r>
                <a:rPr kumimoji="1" lang="en-US" altLang="zh-CN" sz="1800" smtClean="0">
                  <a:solidFill>
                    <a:srgbClr val="9900FF"/>
                  </a:solidFill>
                  <a:latin typeface="Consolas" pitchFamily="49" charset="0"/>
                  <a:ea typeface="楷体" pitchFamily="49" charset="-122"/>
                  <a:cs typeface="Consolas" pitchFamily="49" charset="0"/>
                </a:rPr>
                <a:t>)</a:t>
              </a:r>
              <a:r>
                <a:rPr kumimoji="1" lang="zh-CN" altLang="en-US" sz="1800" smtClean="0">
                  <a:solidFill>
                    <a:srgbClr val="003300"/>
                  </a:solidFill>
                  <a:latin typeface="Consolas" pitchFamily="49" charset="0"/>
                  <a:ea typeface="楷体" pitchFamily="49" charset="-122"/>
                  <a:cs typeface="Consolas" pitchFamily="49" charset="0"/>
                </a:rPr>
                <a:t>，</a:t>
              </a:r>
              <a:r>
                <a:rPr kumimoji="1" lang="en-US" altLang="zh-CN" sz="1800" i="1" smtClean="0">
                  <a:solidFill>
                    <a:srgbClr val="9900FF"/>
                  </a:solidFill>
                  <a:latin typeface="Consolas" pitchFamily="49" charset="0"/>
                  <a:ea typeface="楷体" pitchFamily="49" charset="-122"/>
                  <a:cs typeface="Consolas" pitchFamily="49" charset="0"/>
                </a:rPr>
                <a:t>f</a:t>
              </a:r>
              <a:r>
                <a:rPr kumimoji="1" lang="en-US" altLang="zh-CN" sz="1800" smtClean="0">
                  <a:solidFill>
                    <a:srgbClr val="9900FF"/>
                  </a:solidFill>
                  <a:latin typeface="Consolas" pitchFamily="49" charset="0"/>
                  <a:ea typeface="楷体" pitchFamily="49" charset="-122"/>
                  <a:cs typeface="Consolas" pitchFamily="49" charset="0"/>
                </a:rPr>
                <a:t>(s</a:t>
              </a:r>
              <a:r>
                <a:rPr kumimoji="1" lang="en-US" altLang="zh-CN" sz="1800" baseline="-30000" smtClean="0">
                  <a:solidFill>
                    <a:srgbClr val="9900FF"/>
                  </a:solidFill>
                  <a:latin typeface="Consolas" pitchFamily="49" charset="0"/>
                  <a:ea typeface="楷体" pitchFamily="49" charset="-122"/>
                  <a:cs typeface="Consolas" pitchFamily="49" charset="0"/>
                </a:rPr>
                <a:t>i+1</a:t>
              </a:r>
              <a:r>
                <a:rPr kumimoji="1" lang="en-US" altLang="zh-CN" sz="1800" smtClean="0">
                  <a:solidFill>
                    <a:srgbClr val="9900FF"/>
                  </a:solidFill>
                  <a:latin typeface="Consolas" pitchFamily="49" charset="0"/>
                  <a:ea typeface="楷体" pitchFamily="49" charset="-122"/>
                  <a:cs typeface="Consolas" pitchFamily="49" charset="0"/>
                </a:rPr>
                <a:t>)</a:t>
              </a:r>
              <a:r>
                <a:rPr kumimoji="1" lang="zh-CN" altLang="en-US" sz="1800" smtClean="0">
                  <a:solidFill>
                    <a:srgbClr val="003300"/>
                  </a:solidFill>
                  <a:latin typeface="Consolas" pitchFamily="49" charset="0"/>
                  <a:ea typeface="楷体" pitchFamily="49" charset="-122"/>
                  <a:cs typeface="Consolas" pitchFamily="49" charset="0"/>
                </a:rPr>
                <a:t>，</a:t>
              </a:r>
              <a:r>
                <a:rPr kumimoji="1" lang="en-US" altLang="zh-CN" sz="1800" smtClean="0">
                  <a:solidFill>
                    <a:srgbClr val="003300"/>
                  </a:solidFill>
                  <a:latin typeface="Consolas" pitchFamily="49" charset="0"/>
                  <a:ea typeface="楷体" pitchFamily="49" charset="-122"/>
                  <a:cs typeface="Consolas" pitchFamily="49" charset="0"/>
                </a:rPr>
                <a:t>…</a:t>
              </a:r>
              <a:r>
                <a:rPr kumimoji="1" lang="zh-CN" altLang="en-US" sz="1800" smtClean="0">
                  <a:solidFill>
                    <a:srgbClr val="003300"/>
                  </a:solidFill>
                  <a:latin typeface="Consolas" pitchFamily="49" charset="0"/>
                  <a:ea typeface="楷体" pitchFamily="49" charset="-122"/>
                  <a:cs typeface="Consolas" pitchFamily="49" charset="0"/>
                </a:rPr>
                <a:t>，</a:t>
              </a:r>
              <a:r>
                <a:rPr kumimoji="1" lang="en-US" altLang="zh-CN" sz="1800" i="1" smtClean="0">
                  <a:solidFill>
                    <a:srgbClr val="9900FF"/>
                  </a:solidFill>
                  <a:latin typeface="Consolas" pitchFamily="49" charset="0"/>
                  <a:ea typeface="楷体" pitchFamily="49" charset="-122"/>
                  <a:cs typeface="Consolas" pitchFamily="49" charset="0"/>
                </a:rPr>
                <a:t>f</a:t>
              </a:r>
              <a:r>
                <a:rPr kumimoji="1" lang="en-US" altLang="zh-CN" sz="1800" smtClean="0">
                  <a:solidFill>
                    <a:srgbClr val="9900FF"/>
                  </a:solidFill>
                  <a:latin typeface="Consolas" pitchFamily="49" charset="0"/>
                  <a:ea typeface="楷体" pitchFamily="49" charset="-122"/>
                  <a:cs typeface="Consolas" pitchFamily="49" charset="0"/>
                </a:rPr>
                <a:t>(s</a:t>
              </a:r>
              <a:r>
                <a:rPr kumimoji="1" lang="en-US" altLang="zh-CN" sz="1800" baseline="-30000" smtClean="0">
                  <a:solidFill>
                    <a:srgbClr val="9900FF"/>
                  </a:solidFill>
                  <a:latin typeface="Consolas" pitchFamily="49" charset="0"/>
                  <a:ea typeface="楷体" pitchFamily="49" charset="-122"/>
                  <a:cs typeface="Consolas" pitchFamily="49" charset="0"/>
                </a:rPr>
                <a:t>n</a:t>
              </a:r>
              <a:r>
                <a:rPr kumimoji="1" lang="en-US" altLang="zh-CN" sz="1800" smtClean="0">
                  <a:solidFill>
                    <a:srgbClr val="9900FF"/>
                  </a:solidFill>
                  <a:latin typeface="Consolas" pitchFamily="49" charset="0"/>
                  <a:ea typeface="楷体" pitchFamily="49" charset="-122"/>
                  <a:cs typeface="Consolas" pitchFamily="49" charset="0"/>
                </a:rPr>
                <a:t>)</a:t>
              </a:r>
              <a:r>
                <a:rPr kumimoji="1" lang="zh-CN" altLang="en-US" sz="1800" smtClean="0">
                  <a:solidFill>
                    <a:srgbClr val="003300"/>
                  </a:solidFill>
                  <a:latin typeface="Consolas" pitchFamily="49" charset="0"/>
                  <a:ea typeface="楷体" pitchFamily="49" charset="-122"/>
                  <a:cs typeface="Consolas" pitchFamily="49" charset="0"/>
                </a:rPr>
                <a:t>，</a:t>
              </a:r>
              <a:r>
                <a:rPr kumimoji="1" lang="en-US" altLang="zh-CN" sz="1800" i="1" smtClean="0">
                  <a:solidFill>
                    <a:srgbClr val="003300"/>
                  </a:solidFill>
                  <a:latin typeface="Consolas" pitchFamily="49" charset="0"/>
                  <a:ea typeface="楷体" pitchFamily="49" charset="-122"/>
                  <a:cs typeface="Consolas" pitchFamily="49" charset="0"/>
                </a:rPr>
                <a:t>c</a:t>
              </a:r>
              <a:r>
                <a:rPr kumimoji="1" lang="en-US" altLang="zh-CN" sz="1800" i="1" baseline="-30000" smtClean="0">
                  <a:solidFill>
                    <a:srgbClr val="003300"/>
                  </a:solidFill>
                  <a:latin typeface="Consolas" pitchFamily="49" charset="0"/>
                  <a:ea typeface="楷体" pitchFamily="49" charset="-122"/>
                  <a:cs typeface="Consolas" pitchFamily="49" charset="0"/>
                </a:rPr>
                <a:t>j</a:t>
              </a:r>
              <a:r>
                <a:rPr kumimoji="1" lang="zh-CN" altLang="en-US" sz="1800" smtClean="0">
                  <a:solidFill>
                    <a:srgbClr val="003300"/>
                  </a:solidFill>
                  <a:latin typeface="Consolas" pitchFamily="49" charset="0"/>
                  <a:ea typeface="楷体" pitchFamily="49" charset="-122"/>
                  <a:cs typeface="Consolas" pitchFamily="49" charset="0"/>
                </a:rPr>
                <a:t>，</a:t>
              </a:r>
              <a:r>
                <a:rPr kumimoji="1" lang="en-US" altLang="zh-CN" sz="1800" i="1" smtClean="0">
                  <a:solidFill>
                    <a:srgbClr val="003300"/>
                  </a:solidFill>
                  <a:latin typeface="Consolas" pitchFamily="49" charset="0"/>
                  <a:ea typeface="楷体" pitchFamily="49" charset="-122"/>
                  <a:cs typeface="Consolas" pitchFamily="49" charset="0"/>
                </a:rPr>
                <a:t>c</a:t>
              </a:r>
              <a:r>
                <a:rPr kumimoji="1" lang="en-US" altLang="zh-CN" sz="1800" i="1" baseline="-30000" smtClean="0">
                  <a:solidFill>
                    <a:srgbClr val="003300"/>
                  </a:solidFill>
                  <a:latin typeface="Consolas" pitchFamily="49" charset="0"/>
                  <a:ea typeface="楷体" pitchFamily="49" charset="-122"/>
                  <a:cs typeface="Consolas" pitchFamily="49" charset="0"/>
                </a:rPr>
                <a:t>j</a:t>
              </a:r>
              <a:r>
                <a:rPr kumimoji="1" lang="en-US" altLang="zh-CN" sz="1800" baseline="-30000" smtClean="0">
                  <a:solidFill>
                    <a:srgbClr val="003300"/>
                  </a:solidFill>
                  <a:latin typeface="Consolas" pitchFamily="49" charset="0"/>
                  <a:ea typeface="楷体" pitchFamily="49" charset="-122"/>
                  <a:cs typeface="Consolas" pitchFamily="49" charset="0"/>
                </a:rPr>
                <a:t>+1</a:t>
              </a:r>
              <a:r>
                <a:rPr kumimoji="1" lang="zh-CN" altLang="en-US" sz="1800" smtClean="0">
                  <a:solidFill>
                    <a:srgbClr val="003300"/>
                  </a:solidFill>
                  <a:latin typeface="Consolas" pitchFamily="49" charset="0"/>
                  <a:ea typeface="楷体" pitchFamily="49" charset="-122"/>
                  <a:cs typeface="Consolas" pitchFamily="49" charset="0"/>
                </a:rPr>
                <a:t>，</a:t>
              </a:r>
              <a:r>
                <a:rPr kumimoji="1" lang="en-US" altLang="zh-CN" sz="1800" smtClean="0">
                  <a:solidFill>
                    <a:srgbClr val="003300"/>
                  </a:solidFill>
                  <a:latin typeface="Consolas" pitchFamily="49" charset="0"/>
                  <a:ea typeface="楷体" pitchFamily="49" charset="-122"/>
                  <a:cs typeface="Consolas" pitchFamily="49" charset="0"/>
                </a:rPr>
                <a:t>…</a:t>
              </a:r>
              <a:r>
                <a:rPr kumimoji="1" lang="zh-CN" altLang="en-US" sz="1800" smtClean="0">
                  <a:solidFill>
                    <a:srgbClr val="003300"/>
                  </a:solidFill>
                  <a:latin typeface="Consolas" pitchFamily="49" charset="0"/>
                  <a:ea typeface="楷体" pitchFamily="49" charset="-122"/>
                  <a:cs typeface="Consolas" pitchFamily="49" charset="0"/>
                </a:rPr>
                <a:t>，</a:t>
              </a:r>
              <a:r>
                <a:rPr kumimoji="1" lang="en-US" altLang="zh-CN" sz="1800" i="1" smtClean="0">
                  <a:solidFill>
                    <a:srgbClr val="003300"/>
                  </a:solidFill>
                  <a:latin typeface="Consolas" pitchFamily="49" charset="0"/>
                  <a:ea typeface="楷体" pitchFamily="49" charset="-122"/>
                  <a:cs typeface="Consolas" pitchFamily="49" charset="0"/>
                </a:rPr>
                <a:t>c</a:t>
              </a:r>
              <a:r>
                <a:rPr kumimoji="1" lang="en-US" altLang="zh-CN" sz="1800" i="1" baseline="-30000" smtClean="0">
                  <a:solidFill>
                    <a:srgbClr val="003300"/>
                  </a:solidFill>
                  <a:latin typeface="Consolas" pitchFamily="49" charset="0"/>
                  <a:ea typeface="楷体" pitchFamily="49" charset="-122"/>
                  <a:cs typeface="Consolas" pitchFamily="49" charset="0"/>
                </a:rPr>
                <a:t>m</a:t>
              </a:r>
              <a:r>
                <a:rPr kumimoji="1" lang="en-US" altLang="zh-CN" sz="1800" smtClean="0">
                  <a:solidFill>
                    <a:srgbClr val="003300"/>
                  </a:solidFill>
                  <a:latin typeface="Consolas" pitchFamily="49" charset="0"/>
                  <a:ea typeface="楷体" pitchFamily="49" charset="-122"/>
                  <a:cs typeface="Consolas" pitchFamily="49" charset="0"/>
                </a:rPr>
                <a:t>) 	(2.2)</a:t>
              </a:r>
              <a:endParaRPr lang="zh-CN" altLang="en-US" sz="1800"/>
            </a:p>
          </p:txBody>
        </p:sp>
        <p:sp>
          <p:nvSpPr>
            <p:cNvPr id="6" name="TextBox 5"/>
            <p:cNvSpPr txBox="1"/>
            <p:nvPr/>
          </p:nvSpPr>
          <p:spPr>
            <a:xfrm>
              <a:off x="642910" y="3600394"/>
              <a:ext cx="3429024" cy="400110"/>
            </a:xfrm>
            <a:prstGeom prst="rect">
              <a:avLst/>
            </a:prstGeom>
            <a:noFill/>
          </p:spPr>
          <p:txBody>
            <a:bodyPr wrap="square" rtlCol="0">
              <a:spAutoFit/>
            </a:bodyPr>
            <a:lstStyle/>
            <a:p>
              <a:r>
                <a:rPr kumimoji="1" lang="zh-CN" altLang="en-US" sz="2000" smtClean="0">
                  <a:solidFill>
                    <a:srgbClr val="FF0000"/>
                  </a:solidFill>
                  <a:latin typeface="Consolas" pitchFamily="49" charset="0"/>
                  <a:ea typeface="楷体" pitchFamily="49" charset="-122"/>
                  <a:cs typeface="Consolas" pitchFamily="49" charset="0"/>
                </a:rPr>
                <a:t>递归体</a:t>
              </a:r>
              <a:r>
                <a:rPr kumimoji="1" lang="zh-CN" altLang="en-US" sz="2000" smtClean="0">
                  <a:solidFill>
                    <a:srgbClr val="0000FF"/>
                  </a:solidFill>
                  <a:latin typeface="Consolas" pitchFamily="49" charset="0"/>
                  <a:ea typeface="楷体" pitchFamily="49" charset="-122"/>
                  <a:cs typeface="Consolas" pitchFamily="49" charset="0"/>
                </a:rPr>
                <a:t>的一般格式如下：</a:t>
              </a:r>
              <a:endParaRPr kumimoji="1" lang="en-US" altLang="zh-CN" sz="2000" smtClean="0">
                <a:solidFill>
                  <a:srgbClr val="0000FF"/>
                </a:solidFill>
                <a:latin typeface="Consolas" pitchFamily="49" charset="0"/>
                <a:ea typeface="楷体" pitchFamily="49" charset="-122"/>
                <a:cs typeface="Consolas" pitchFamily="49" charset="0"/>
              </a:endParaRPr>
            </a:p>
          </p:txBody>
        </p:sp>
        <p:sp>
          <p:nvSpPr>
            <p:cNvPr id="7" name="TextBox 6"/>
            <p:cNvSpPr txBox="1"/>
            <p:nvPr/>
          </p:nvSpPr>
          <p:spPr>
            <a:xfrm>
              <a:off x="500034" y="5000636"/>
              <a:ext cx="8286808" cy="1323439"/>
            </a:xfrm>
            <a:prstGeom prst="rect">
              <a:avLst/>
            </a:prstGeom>
            <a:noFill/>
          </p:spPr>
          <p:txBody>
            <a:bodyPr wrap="square" rtlCol="0">
              <a:spAutoFit/>
            </a:bodyPr>
            <a:lstStyle/>
            <a:p>
              <a:pPr>
                <a:lnSpc>
                  <a:spcPts val="3200"/>
                </a:lnSpc>
              </a:pPr>
              <a:r>
                <a:rPr kumimoji="1" lang="zh-CN" altLang="en-US" sz="2000" smtClean="0">
                  <a:solidFill>
                    <a:srgbClr val="0000FF"/>
                  </a:solidFill>
                  <a:latin typeface="Consolas" pitchFamily="49" charset="0"/>
                  <a:ea typeface="楷体" pitchFamily="49" charset="-122"/>
                  <a:cs typeface="Consolas" pitchFamily="49" charset="0"/>
                </a:rPr>
                <a:t>   其中，</a:t>
              </a:r>
              <a:r>
                <a:rPr kumimoji="1" lang="en-US" altLang="zh-CN" sz="2000" i="1" smtClean="0">
                  <a:solidFill>
                    <a:srgbClr val="0000FF"/>
                  </a:solidFill>
                  <a:latin typeface="Consolas" pitchFamily="49" charset="0"/>
                  <a:ea typeface="楷体" pitchFamily="49" charset="-122"/>
                  <a:cs typeface="Consolas" pitchFamily="49" charset="0"/>
                </a:rPr>
                <a:t>n</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i="1" smtClean="0">
                  <a:solidFill>
                    <a:srgbClr val="0000FF"/>
                  </a:solidFill>
                  <a:latin typeface="Consolas" pitchFamily="49" charset="0"/>
                  <a:ea typeface="楷体" pitchFamily="49" charset="-122"/>
                  <a:cs typeface="Consolas" pitchFamily="49" charset="0"/>
                </a:rPr>
                <a:t>i</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i="1" smtClean="0">
                  <a:solidFill>
                    <a:srgbClr val="0000FF"/>
                  </a:solidFill>
                  <a:latin typeface="Consolas" pitchFamily="49" charset="0"/>
                  <a:ea typeface="楷体" pitchFamily="49" charset="-122"/>
                  <a:cs typeface="Consolas" pitchFamily="49" charset="0"/>
                </a:rPr>
                <a:t>j</a:t>
              </a:r>
              <a:r>
                <a:rPr kumimoji="1" lang="zh-CN" altLang="en-US" sz="2000" smtClean="0">
                  <a:solidFill>
                    <a:srgbClr val="0000FF"/>
                  </a:solidFill>
                  <a:latin typeface="Consolas" pitchFamily="49" charset="0"/>
                  <a:ea typeface="楷体" pitchFamily="49" charset="-122"/>
                  <a:cs typeface="Consolas" pitchFamily="49" charset="0"/>
                </a:rPr>
                <a:t>和</a:t>
              </a:r>
              <a:r>
                <a:rPr kumimoji="1" lang="en-US" altLang="zh-CN" sz="2000" i="1" smtClean="0">
                  <a:solidFill>
                    <a:srgbClr val="0000FF"/>
                  </a:solidFill>
                  <a:latin typeface="Consolas" pitchFamily="49" charset="0"/>
                  <a:ea typeface="楷体" pitchFamily="49" charset="-122"/>
                  <a:cs typeface="Consolas" pitchFamily="49" charset="0"/>
                </a:rPr>
                <a:t>m</a:t>
              </a:r>
              <a:r>
                <a:rPr kumimoji="1" lang="zh-CN" altLang="en-US" sz="2000" smtClean="0">
                  <a:solidFill>
                    <a:srgbClr val="0000FF"/>
                  </a:solidFill>
                  <a:latin typeface="Consolas" pitchFamily="49" charset="0"/>
                  <a:ea typeface="楷体" pitchFamily="49" charset="-122"/>
                  <a:cs typeface="Consolas" pitchFamily="49" charset="0"/>
                </a:rPr>
                <a:t>均为正整数。这里的</a:t>
              </a:r>
              <a:r>
                <a:rPr kumimoji="1" lang="en-US" altLang="zh-CN" sz="2000" i="1" smtClean="0">
                  <a:solidFill>
                    <a:srgbClr val="0000FF"/>
                  </a:solidFill>
                  <a:latin typeface="Consolas" pitchFamily="49" charset="0"/>
                  <a:ea typeface="楷体" pitchFamily="49" charset="-122"/>
                  <a:cs typeface="Consolas" pitchFamily="49" charset="0"/>
                </a:rPr>
                <a:t>s</a:t>
              </a:r>
              <a:r>
                <a:rPr kumimoji="1" lang="en-US" altLang="zh-CN" sz="2000" i="1" baseline="-30000" smtClean="0">
                  <a:solidFill>
                    <a:srgbClr val="0000FF"/>
                  </a:solidFill>
                  <a:latin typeface="Consolas" pitchFamily="49" charset="0"/>
                  <a:ea typeface="楷体" pitchFamily="49" charset="-122"/>
                  <a:cs typeface="Consolas" pitchFamily="49" charset="0"/>
                </a:rPr>
                <a:t>n</a:t>
              </a:r>
              <a:r>
                <a:rPr kumimoji="1" lang="en-US" altLang="zh-CN" sz="2000" baseline="-30000" smtClean="0">
                  <a:solidFill>
                    <a:srgbClr val="0000FF"/>
                  </a:solidFill>
                  <a:latin typeface="Consolas" pitchFamily="49" charset="0"/>
                  <a:ea typeface="楷体" pitchFamily="49" charset="-122"/>
                  <a:cs typeface="Consolas" pitchFamily="49" charset="0"/>
                </a:rPr>
                <a:t>+1</a:t>
              </a:r>
              <a:r>
                <a:rPr kumimoji="1" lang="zh-CN" altLang="en-US" sz="2000" smtClean="0">
                  <a:solidFill>
                    <a:srgbClr val="0000FF"/>
                  </a:solidFill>
                  <a:latin typeface="Consolas" pitchFamily="49" charset="0"/>
                  <a:ea typeface="楷体" pitchFamily="49" charset="-122"/>
                  <a:cs typeface="Consolas" pitchFamily="49" charset="0"/>
                </a:rPr>
                <a:t>是一个递归“大问题”，</a:t>
              </a:r>
              <a:r>
                <a:rPr kumimoji="1" lang="en-US" altLang="zh-CN" sz="2000" i="1" smtClean="0">
                  <a:solidFill>
                    <a:srgbClr val="0000FF"/>
                  </a:solidFill>
                  <a:latin typeface="Consolas" pitchFamily="49" charset="0"/>
                  <a:ea typeface="楷体" pitchFamily="49" charset="-122"/>
                  <a:cs typeface="Consolas" pitchFamily="49" charset="0"/>
                </a:rPr>
                <a:t>s</a:t>
              </a:r>
              <a:r>
                <a:rPr kumimoji="1" lang="en-US" altLang="zh-CN" sz="2000" i="1" baseline="-30000" smtClean="0">
                  <a:solidFill>
                    <a:srgbClr val="0000FF"/>
                  </a:solidFill>
                  <a:latin typeface="Consolas" pitchFamily="49" charset="0"/>
                  <a:ea typeface="楷体" pitchFamily="49" charset="-122"/>
                  <a:cs typeface="Consolas" pitchFamily="49" charset="0"/>
                </a:rPr>
                <a:t>i</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i="1" smtClean="0">
                  <a:solidFill>
                    <a:srgbClr val="0000FF"/>
                  </a:solidFill>
                  <a:latin typeface="Consolas" pitchFamily="49" charset="0"/>
                  <a:ea typeface="楷体" pitchFamily="49" charset="-122"/>
                  <a:cs typeface="Consolas" pitchFamily="49" charset="0"/>
                </a:rPr>
                <a:t>s</a:t>
              </a:r>
              <a:r>
                <a:rPr kumimoji="1" lang="en-US" altLang="zh-CN" sz="2000" i="1" baseline="-30000" smtClean="0">
                  <a:solidFill>
                    <a:srgbClr val="0000FF"/>
                  </a:solidFill>
                  <a:latin typeface="Consolas" pitchFamily="49" charset="0"/>
                  <a:ea typeface="楷体" pitchFamily="49" charset="-122"/>
                  <a:cs typeface="Consolas" pitchFamily="49" charset="0"/>
                </a:rPr>
                <a:t>i</a:t>
              </a:r>
              <a:r>
                <a:rPr kumimoji="1" lang="en-US" altLang="zh-CN" sz="2000" baseline="-30000" smtClean="0">
                  <a:solidFill>
                    <a:srgbClr val="0000FF"/>
                  </a:solidFill>
                  <a:latin typeface="Consolas" pitchFamily="49" charset="0"/>
                  <a:ea typeface="楷体" pitchFamily="49" charset="-122"/>
                  <a:cs typeface="Consolas" pitchFamily="49" charset="0"/>
                </a:rPr>
                <a:t>+1</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i="1" smtClean="0">
                  <a:solidFill>
                    <a:srgbClr val="0000FF"/>
                  </a:solidFill>
                  <a:latin typeface="Consolas" pitchFamily="49" charset="0"/>
                  <a:ea typeface="楷体" pitchFamily="49" charset="-122"/>
                  <a:cs typeface="Consolas" pitchFamily="49" charset="0"/>
                </a:rPr>
                <a:t>s</a:t>
              </a:r>
              <a:r>
                <a:rPr kumimoji="1" lang="en-US" altLang="zh-CN" sz="2000" i="1" baseline="-30000" smtClean="0">
                  <a:solidFill>
                    <a:srgbClr val="0000FF"/>
                  </a:solidFill>
                  <a:latin typeface="Consolas" pitchFamily="49" charset="0"/>
                  <a:ea typeface="楷体" pitchFamily="49" charset="-122"/>
                  <a:cs typeface="Consolas" pitchFamily="49" charset="0"/>
                </a:rPr>
                <a:t>n</a:t>
              </a:r>
              <a:r>
                <a:rPr kumimoji="1" lang="zh-CN" altLang="en-US" sz="2000" smtClean="0">
                  <a:solidFill>
                    <a:srgbClr val="0000FF"/>
                  </a:solidFill>
                  <a:latin typeface="Consolas" pitchFamily="49" charset="0"/>
                  <a:ea typeface="楷体" pitchFamily="49" charset="-122"/>
                  <a:cs typeface="Consolas" pitchFamily="49" charset="0"/>
                </a:rPr>
                <a:t>为递归“小问题”，</a:t>
              </a:r>
              <a:r>
                <a:rPr kumimoji="1" lang="en-US" altLang="zh-CN" sz="2000" i="1" smtClean="0">
                  <a:solidFill>
                    <a:srgbClr val="0000FF"/>
                  </a:solidFill>
                  <a:latin typeface="Consolas" pitchFamily="49" charset="0"/>
                  <a:ea typeface="楷体" pitchFamily="49" charset="-122"/>
                  <a:cs typeface="Consolas" pitchFamily="49" charset="0"/>
                </a:rPr>
                <a:t>c</a:t>
              </a:r>
              <a:r>
                <a:rPr kumimoji="1" lang="en-US" altLang="zh-CN" sz="2000" i="1" baseline="-30000" smtClean="0">
                  <a:solidFill>
                    <a:srgbClr val="0000FF"/>
                  </a:solidFill>
                  <a:latin typeface="Consolas" pitchFamily="49" charset="0"/>
                  <a:ea typeface="楷体" pitchFamily="49" charset="-122"/>
                  <a:cs typeface="Consolas" pitchFamily="49" charset="0"/>
                </a:rPr>
                <a:t>j</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i="1" smtClean="0">
                  <a:solidFill>
                    <a:srgbClr val="0000FF"/>
                  </a:solidFill>
                  <a:latin typeface="Consolas" pitchFamily="49" charset="0"/>
                  <a:ea typeface="楷体" pitchFamily="49" charset="-122"/>
                  <a:cs typeface="Consolas" pitchFamily="49" charset="0"/>
                </a:rPr>
                <a:t>c</a:t>
              </a:r>
              <a:r>
                <a:rPr kumimoji="1" lang="en-US" altLang="zh-CN" sz="2000" i="1" baseline="-30000" smtClean="0">
                  <a:solidFill>
                    <a:srgbClr val="0000FF"/>
                  </a:solidFill>
                  <a:latin typeface="Consolas" pitchFamily="49" charset="0"/>
                  <a:ea typeface="楷体" pitchFamily="49" charset="-122"/>
                  <a:cs typeface="Consolas" pitchFamily="49" charset="0"/>
                </a:rPr>
                <a:t>j</a:t>
              </a:r>
              <a:r>
                <a:rPr kumimoji="1" lang="en-US" altLang="zh-CN" sz="2000" baseline="-30000" smtClean="0">
                  <a:solidFill>
                    <a:srgbClr val="0000FF"/>
                  </a:solidFill>
                  <a:latin typeface="Consolas" pitchFamily="49" charset="0"/>
                  <a:ea typeface="楷体" pitchFamily="49" charset="-122"/>
                  <a:cs typeface="Consolas" pitchFamily="49" charset="0"/>
                </a:rPr>
                <a:t>+1</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smtClean="0">
                  <a:solidFill>
                    <a:srgbClr val="0000FF"/>
                  </a:solidFill>
                  <a:latin typeface="Consolas" pitchFamily="49" charset="0"/>
                  <a:ea typeface="楷体" pitchFamily="49" charset="-122"/>
                  <a:cs typeface="Consolas" pitchFamily="49" charset="0"/>
                </a:rPr>
                <a:t>…</a:t>
              </a:r>
              <a:r>
                <a:rPr kumimoji="1" lang="zh-CN" altLang="en-US" sz="2000" smtClean="0">
                  <a:solidFill>
                    <a:srgbClr val="0000FF"/>
                  </a:solidFill>
                  <a:latin typeface="Consolas" pitchFamily="49" charset="0"/>
                  <a:ea typeface="楷体" pitchFamily="49" charset="-122"/>
                  <a:cs typeface="Consolas" pitchFamily="49" charset="0"/>
                </a:rPr>
                <a:t>、</a:t>
              </a:r>
              <a:r>
                <a:rPr kumimoji="1" lang="en-US" altLang="zh-CN" sz="2000" i="1" smtClean="0">
                  <a:solidFill>
                    <a:srgbClr val="0000FF"/>
                  </a:solidFill>
                  <a:latin typeface="Consolas" pitchFamily="49" charset="0"/>
                  <a:ea typeface="楷体" pitchFamily="49" charset="-122"/>
                  <a:cs typeface="Consolas" pitchFamily="49" charset="0"/>
                </a:rPr>
                <a:t>c</a:t>
              </a:r>
              <a:r>
                <a:rPr kumimoji="1" lang="en-US" altLang="zh-CN" sz="2000" i="1" baseline="-30000" smtClean="0">
                  <a:solidFill>
                    <a:srgbClr val="0000FF"/>
                  </a:solidFill>
                  <a:latin typeface="Consolas" pitchFamily="49" charset="0"/>
                  <a:ea typeface="楷体" pitchFamily="49" charset="-122"/>
                  <a:cs typeface="Consolas" pitchFamily="49" charset="0"/>
                </a:rPr>
                <a:t>m</a:t>
              </a:r>
              <a:r>
                <a:rPr kumimoji="1" lang="zh-CN" altLang="en-US" sz="2000" smtClean="0">
                  <a:solidFill>
                    <a:srgbClr val="0000FF"/>
                  </a:solidFill>
                  <a:latin typeface="Consolas" pitchFamily="49" charset="0"/>
                  <a:ea typeface="楷体" pitchFamily="49" charset="-122"/>
                  <a:cs typeface="Consolas" pitchFamily="49" charset="0"/>
                </a:rPr>
                <a:t>是若干个可以直接（用非递归方法）解决的问题，</a:t>
              </a:r>
              <a:r>
                <a:rPr kumimoji="1" lang="en-US" altLang="zh-CN" sz="2000" i="1" smtClean="0">
                  <a:solidFill>
                    <a:srgbClr val="0000FF"/>
                  </a:solidFill>
                  <a:latin typeface="Consolas" pitchFamily="49" charset="0"/>
                  <a:ea typeface="楷体" pitchFamily="49" charset="-122"/>
                  <a:cs typeface="Consolas" pitchFamily="49" charset="0"/>
                </a:rPr>
                <a:t>g</a:t>
              </a:r>
              <a:r>
                <a:rPr kumimoji="1" lang="zh-CN" altLang="en-US" sz="2000" smtClean="0">
                  <a:solidFill>
                    <a:srgbClr val="0000FF"/>
                  </a:solidFill>
                  <a:latin typeface="Consolas" pitchFamily="49" charset="0"/>
                  <a:ea typeface="楷体" pitchFamily="49" charset="-122"/>
                  <a:cs typeface="Consolas" pitchFamily="49" charset="0"/>
                </a:rPr>
                <a:t>是一个非递归函数，可以直接求值。</a:t>
              </a:r>
            </a:p>
          </p:txBody>
        </p:sp>
      </p:grpSp>
      <p:grpSp>
        <p:nvGrpSpPr>
          <p:cNvPr id="9" name="组合 8"/>
          <p:cNvGrpSpPr/>
          <p:nvPr/>
        </p:nvGrpSpPr>
        <p:grpSpPr>
          <a:xfrm>
            <a:off x="571472" y="1385816"/>
            <a:ext cx="8072494" cy="1900308"/>
            <a:chOff x="571472" y="1385816"/>
            <a:chExt cx="8072494" cy="1900308"/>
          </a:xfrm>
        </p:grpSpPr>
        <p:sp>
          <p:nvSpPr>
            <p:cNvPr id="3" name="TextBox 2"/>
            <p:cNvSpPr txBox="1"/>
            <p:nvPr/>
          </p:nvSpPr>
          <p:spPr>
            <a:xfrm>
              <a:off x="857224" y="1928802"/>
              <a:ext cx="7786742" cy="567811"/>
            </a:xfrm>
            <a:prstGeom prst="rect">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wrap="square" lIns="144000" tIns="144000" bIns="144000" rtlCol="0">
              <a:spAutoFit/>
            </a:bodyPr>
            <a:lstStyle/>
            <a:p>
              <a:r>
                <a:rPr kumimoji="1" lang="zh-CN" altLang="en-US" sz="1800" smtClean="0">
                  <a:solidFill>
                    <a:srgbClr val="0000FF"/>
                  </a:solidFill>
                  <a:latin typeface="Consolas" pitchFamily="49" charset="0"/>
                  <a:ea typeface="楷体" pitchFamily="49" charset="-122"/>
                  <a:cs typeface="Consolas" pitchFamily="49" charset="0"/>
                </a:rPr>
                <a:t> </a:t>
              </a:r>
              <a:r>
                <a:rPr kumimoji="1" lang="en-US" altLang="zh-CN" sz="1800" i="1" smtClean="0">
                  <a:solidFill>
                    <a:srgbClr val="0000FF"/>
                  </a:solidFill>
                  <a:latin typeface="Consolas" pitchFamily="49" charset="0"/>
                  <a:ea typeface="楷体" pitchFamily="49" charset="-122"/>
                  <a:cs typeface="Consolas" pitchFamily="49" charset="0"/>
                </a:rPr>
                <a:t>f</a:t>
              </a:r>
              <a:r>
                <a:rPr kumimoji="1" lang="en-US" altLang="zh-CN" sz="1800" smtClean="0">
                  <a:solidFill>
                    <a:srgbClr val="0000FF"/>
                  </a:solidFill>
                  <a:latin typeface="Consolas" pitchFamily="49" charset="0"/>
                  <a:ea typeface="楷体" pitchFamily="49" charset="-122"/>
                  <a:cs typeface="Consolas" pitchFamily="49" charset="0"/>
                </a:rPr>
                <a:t>(s</a:t>
              </a:r>
              <a:r>
                <a:rPr kumimoji="1" lang="en-US" altLang="zh-CN" sz="1800" baseline="-30000" smtClean="0">
                  <a:solidFill>
                    <a:srgbClr val="0000FF"/>
                  </a:solidFill>
                  <a:latin typeface="Consolas" pitchFamily="49" charset="0"/>
                  <a:ea typeface="楷体" pitchFamily="49" charset="-122"/>
                  <a:cs typeface="Consolas" pitchFamily="49" charset="0"/>
                </a:rPr>
                <a:t>1</a:t>
              </a:r>
              <a:r>
                <a:rPr kumimoji="1" lang="en-US" altLang="zh-CN" sz="1800" smtClean="0">
                  <a:solidFill>
                    <a:srgbClr val="0000FF"/>
                  </a:solidFill>
                  <a:latin typeface="Consolas" pitchFamily="49" charset="0"/>
                  <a:ea typeface="楷体" pitchFamily="49" charset="-122"/>
                  <a:cs typeface="Consolas" pitchFamily="49" charset="0"/>
                </a:rPr>
                <a:t>)=</a:t>
              </a:r>
              <a:r>
                <a:rPr kumimoji="1" lang="en-US" altLang="zh-CN" sz="1800" i="1" smtClean="0">
                  <a:solidFill>
                    <a:srgbClr val="0000FF"/>
                  </a:solidFill>
                  <a:latin typeface="Consolas" pitchFamily="49" charset="0"/>
                  <a:ea typeface="楷体" pitchFamily="49" charset="-122"/>
                  <a:cs typeface="Consolas" pitchFamily="49" charset="0"/>
                </a:rPr>
                <a:t>m</a:t>
              </a:r>
              <a:r>
                <a:rPr kumimoji="1" lang="en-US" altLang="zh-CN" sz="1800" baseline="-30000" smtClean="0">
                  <a:solidFill>
                    <a:srgbClr val="0000FF"/>
                  </a:solidFill>
                  <a:latin typeface="Consolas" pitchFamily="49" charset="0"/>
                  <a:ea typeface="楷体" pitchFamily="49" charset="-122"/>
                  <a:cs typeface="Consolas" pitchFamily="49" charset="0"/>
                </a:rPr>
                <a:t>1</a:t>
              </a:r>
              <a:r>
                <a:rPr kumimoji="1" lang="en-US" altLang="zh-CN" sz="1800" smtClean="0">
                  <a:solidFill>
                    <a:srgbClr val="0000FF"/>
                  </a:solidFill>
                  <a:latin typeface="Consolas" pitchFamily="49" charset="0"/>
                  <a:ea typeface="楷体" pitchFamily="49" charset="-122"/>
                  <a:cs typeface="Consolas" pitchFamily="49" charset="0"/>
                </a:rPr>
                <a:t>	     					(2.1)</a:t>
              </a:r>
              <a:endParaRPr lang="zh-CN" altLang="en-US" sz="1800">
                <a:solidFill>
                  <a:srgbClr val="0000FF"/>
                </a:solidFill>
              </a:endParaRPr>
            </a:p>
          </p:txBody>
        </p:sp>
        <p:sp>
          <p:nvSpPr>
            <p:cNvPr id="5" name="TextBox 4"/>
            <p:cNvSpPr txBox="1"/>
            <p:nvPr/>
          </p:nvSpPr>
          <p:spPr>
            <a:xfrm>
              <a:off x="642910" y="2886014"/>
              <a:ext cx="7429552" cy="400110"/>
            </a:xfrm>
            <a:prstGeom prst="rect">
              <a:avLst/>
            </a:prstGeom>
            <a:noFill/>
          </p:spPr>
          <p:txBody>
            <a:bodyPr wrap="square" rtlCol="0">
              <a:spAutoFit/>
            </a:bodyPr>
            <a:lstStyle/>
            <a:p>
              <a:r>
                <a:rPr kumimoji="1" lang="zh-CN" altLang="en-US" sz="2000" smtClean="0">
                  <a:solidFill>
                    <a:srgbClr val="0000FF"/>
                  </a:solidFill>
                  <a:latin typeface="Consolas" pitchFamily="49" charset="0"/>
                  <a:ea typeface="楷体" pitchFamily="49" charset="-122"/>
                  <a:cs typeface="Consolas" pitchFamily="49" charset="0"/>
                </a:rPr>
                <a:t>这里的</a:t>
              </a:r>
              <a:r>
                <a:rPr kumimoji="1" lang="en-US" altLang="zh-CN" sz="2000" i="1" smtClean="0">
                  <a:solidFill>
                    <a:srgbClr val="0000FF"/>
                  </a:solidFill>
                  <a:latin typeface="Consolas" pitchFamily="49" charset="0"/>
                  <a:ea typeface="楷体" pitchFamily="49" charset="-122"/>
                  <a:cs typeface="Consolas" pitchFamily="49" charset="0"/>
                </a:rPr>
                <a:t>s</a:t>
              </a:r>
              <a:r>
                <a:rPr kumimoji="1" lang="en-US" altLang="zh-CN" sz="2000" baseline="-30000" smtClean="0">
                  <a:solidFill>
                    <a:srgbClr val="0000FF"/>
                  </a:solidFill>
                  <a:latin typeface="Consolas" pitchFamily="49" charset="0"/>
                  <a:ea typeface="楷体" pitchFamily="49" charset="-122"/>
                  <a:cs typeface="Consolas" pitchFamily="49" charset="0"/>
                </a:rPr>
                <a:t>1</a:t>
              </a:r>
              <a:r>
                <a:rPr kumimoji="1" lang="zh-CN" altLang="en-US" sz="2000" smtClean="0">
                  <a:solidFill>
                    <a:srgbClr val="0000FF"/>
                  </a:solidFill>
                  <a:latin typeface="Consolas" pitchFamily="49" charset="0"/>
                  <a:ea typeface="楷体" pitchFamily="49" charset="-122"/>
                  <a:cs typeface="Consolas" pitchFamily="49" charset="0"/>
                </a:rPr>
                <a:t>与</a:t>
              </a:r>
              <a:r>
                <a:rPr kumimoji="1" lang="en-US" altLang="zh-CN" sz="2000" i="1" smtClean="0">
                  <a:solidFill>
                    <a:srgbClr val="0000FF"/>
                  </a:solidFill>
                  <a:latin typeface="Consolas" pitchFamily="49" charset="0"/>
                  <a:ea typeface="楷体" pitchFamily="49" charset="-122"/>
                  <a:cs typeface="Consolas" pitchFamily="49" charset="0"/>
                </a:rPr>
                <a:t>m</a:t>
              </a:r>
              <a:r>
                <a:rPr kumimoji="1" lang="en-US" altLang="zh-CN" sz="2000" baseline="-30000" smtClean="0">
                  <a:solidFill>
                    <a:srgbClr val="0000FF"/>
                  </a:solidFill>
                  <a:latin typeface="Consolas" pitchFamily="49" charset="0"/>
                  <a:ea typeface="楷体" pitchFamily="49" charset="-122"/>
                  <a:cs typeface="Consolas" pitchFamily="49" charset="0"/>
                </a:rPr>
                <a:t>1</a:t>
              </a:r>
              <a:r>
                <a:rPr kumimoji="1" lang="zh-CN" altLang="en-US" sz="2000" smtClean="0">
                  <a:solidFill>
                    <a:srgbClr val="0000FF"/>
                  </a:solidFill>
                  <a:latin typeface="Consolas" pitchFamily="49" charset="0"/>
                  <a:ea typeface="楷体" pitchFamily="49" charset="-122"/>
                  <a:cs typeface="Consolas" pitchFamily="49" charset="0"/>
                </a:rPr>
                <a:t>均为常量，有些递归问题可能有几个递归出口。</a:t>
              </a:r>
              <a:endParaRPr kumimoji="1" lang="en-US" altLang="zh-CN" sz="2000" smtClean="0">
                <a:solidFill>
                  <a:srgbClr val="0000FF"/>
                </a:solidFill>
                <a:latin typeface="Consolas" pitchFamily="49" charset="0"/>
                <a:ea typeface="楷体" pitchFamily="49" charset="-122"/>
                <a:cs typeface="Consolas" pitchFamily="49" charset="0"/>
              </a:endParaRPr>
            </a:p>
          </p:txBody>
        </p:sp>
        <p:sp>
          <p:nvSpPr>
            <p:cNvPr id="8" name="TextBox 7"/>
            <p:cNvSpPr txBox="1"/>
            <p:nvPr/>
          </p:nvSpPr>
          <p:spPr>
            <a:xfrm>
              <a:off x="571472" y="1385816"/>
              <a:ext cx="3857652" cy="400110"/>
            </a:xfrm>
            <a:prstGeom prst="rect">
              <a:avLst/>
            </a:prstGeom>
            <a:noFill/>
          </p:spPr>
          <p:txBody>
            <a:bodyPr wrap="square" rtlCol="0">
              <a:spAutoFit/>
            </a:bodyPr>
            <a:lstStyle/>
            <a:p>
              <a:r>
                <a:rPr kumimoji="1" lang="zh-CN" altLang="en-US" sz="2000" smtClean="0">
                  <a:solidFill>
                    <a:srgbClr val="FF0000"/>
                  </a:solidFill>
                  <a:latin typeface="Consolas" pitchFamily="49" charset="0"/>
                  <a:ea typeface="楷体" pitchFamily="49" charset="-122"/>
                  <a:cs typeface="Consolas" pitchFamily="49" charset="0"/>
                </a:rPr>
                <a:t>递归出口</a:t>
              </a:r>
              <a:r>
                <a:rPr kumimoji="1" lang="zh-CN" altLang="en-US" sz="2000" smtClean="0">
                  <a:solidFill>
                    <a:srgbClr val="0000FF"/>
                  </a:solidFill>
                  <a:latin typeface="Consolas" pitchFamily="49" charset="0"/>
                  <a:ea typeface="楷体" pitchFamily="49" charset="-122"/>
                  <a:cs typeface="Consolas" pitchFamily="49" charset="0"/>
                </a:rPr>
                <a:t>的一般格式如下：</a:t>
              </a:r>
              <a:endParaRPr kumimoji="1" lang="en-US" altLang="zh-CN" sz="2000" smtClean="0">
                <a:solidFill>
                  <a:srgbClr val="0000FF"/>
                </a:solidFill>
                <a:latin typeface="Consolas" pitchFamily="49" charset="0"/>
                <a:ea typeface="楷体" pitchFamily="49" charset="-122"/>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95289" y="404813"/>
            <a:ext cx="4605340" cy="51911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dirty="0">
                <a:solidFill>
                  <a:srgbClr val="FF0000"/>
                </a:solidFill>
                <a:latin typeface="Consolas" pitchFamily="49" charset="0"/>
                <a:ea typeface="微软雅黑" pitchFamily="34" charset="-122"/>
                <a:cs typeface="Consolas" pitchFamily="49" charset="0"/>
              </a:rPr>
              <a:t>2.1.4 </a:t>
            </a:r>
            <a:r>
              <a:rPr lang="zh-CN" altLang="en-US" sz="2800" dirty="0">
                <a:solidFill>
                  <a:srgbClr val="FF0000"/>
                </a:solidFill>
                <a:latin typeface="Consolas" pitchFamily="49" charset="0"/>
                <a:ea typeface="微软雅黑" pitchFamily="34" charset="-122"/>
                <a:cs typeface="Consolas" pitchFamily="49" charset="0"/>
              </a:rPr>
              <a:t>递归算法的执行过程</a:t>
            </a:r>
          </a:p>
        </p:txBody>
      </p:sp>
      <p:sp>
        <p:nvSpPr>
          <p:cNvPr id="27651" name="Text Box 3"/>
          <p:cNvSpPr txBox="1">
            <a:spLocks noChangeArrowheads="1"/>
          </p:cNvSpPr>
          <p:nvPr/>
        </p:nvSpPr>
        <p:spPr bwMode="auto">
          <a:xfrm>
            <a:off x="642911" y="1571612"/>
            <a:ext cx="8072494" cy="259913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lIns="180000" tIns="144000" rIns="180000" bIns="144000">
            <a:spAutoFit/>
          </a:bodyPr>
          <a:lstStyle/>
          <a:p>
            <a:pPr marL="457200" indent="-457200">
              <a:lnSpc>
                <a:spcPct val="150000"/>
              </a:lnSpc>
              <a:spcBef>
                <a:spcPts val="0"/>
              </a:spcBef>
              <a:buBlip>
                <a:blip r:embed="rId2"/>
              </a:buBlip>
            </a:pPr>
            <a:r>
              <a:rPr lang="zh-CN" altLang="en-US" sz="2000" smtClean="0">
                <a:solidFill>
                  <a:srgbClr val="0000FF"/>
                </a:solidFill>
                <a:latin typeface="Consolas" pitchFamily="49" charset="0"/>
                <a:ea typeface="楷体" pitchFamily="49" charset="-122"/>
                <a:cs typeface="Consolas" pitchFamily="49" charset="0"/>
              </a:rPr>
              <a:t>一</a:t>
            </a:r>
            <a:r>
              <a:rPr lang="zh-CN" altLang="en-US" sz="2000" dirty="0">
                <a:solidFill>
                  <a:srgbClr val="0000FF"/>
                </a:solidFill>
                <a:latin typeface="Consolas" pitchFamily="49" charset="0"/>
                <a:ea typeface="楷体" pitchFamily="49" charset="-122"/>
                <a:cs typeface="Consolas" pitchFamily="49" charset="0"/>
              </a:rPr>
              <a:t>个正确的递归程序虽然每次调用的是相同的子</a:t>
            </a:r>
            <a:r>
              <a:rPr lang="zh-CN" altLang="en-US" sz="2000">
                <a:solidFill>
                  <a:srgbClr val="0000FF"/>
                </a:solidFill>
                <a:latin typeface="Consolas" pitchFamily="49" charset="0"/>
                <a:ea typeface="楷体" pitchFamily="49" charset="-122"/>
                <a:cs typeface="Consolas" pitchFamily="49" charset="0"/>
              </a:rPr>
              <a:t>程</a:t>
            </a:r>
            <a:r>
              <a:rPr lang="zh-CN" altLang="en-US" sz="2000" smtClean="0">
                <a:solidFill>
                  <a:srgbClr val="0000FF"/>
                </a:solidFill>
                <a:latin typeface="Consolas" pitchFamily="49" charset="0"/>
                <a:ea typeface="楷体" pitchFamily="49" charset="-122"/>
                <a:cs typeface="Consolas" pitchFamily="49" charset="0"/>
              </a:rPr>
              <a:t>序，但</a:t>
            </a:r>
            <a:r>
              <a:rPr lang="zh-CN" altLang="en-US" sz="2000" dirty="0">
                <a:solidFill>
                  <a:srgbClr val="0000FF"/>
                </a:solidFill>
                <a:latin typeface="Consolas" pitchFamily="49" charset="0"/>
                <a:ea typeface="楷体" pitchFamily="49" charset="-122"/>
                <a:cs typeface="Consolas" pitchFamily="49" charset="0"/>
              </a:rPr>
              <a:t>它的参量、输入数据等均有</a:t>
            </a:r>
            <a:r>
              <a:rPr lang="zh-CN" altLang="en-US" sz="2000">
                <a:solidFill>
                  <a:srgbClr val="0000FF"/>
                </a:solidFill>
                <a:latin typeface="Consolas" pitchFamily="49" charset="0"/>
                <a:ea typeface="楷体" pitchFamily="49" charset="-122"/>
                <a:cs typeface="Consolas" pitchFamily="49" charset="0"/>
              </a:rPr>
              <a:t>变</a:t>
            </a:r>
            <a:r>
              <a:rPr lang="zh-CN" altLang="en-US" sz="2000" smtClean="0">
                <a:solidFill>
                  <a:srgbClr val="0000FF"/>
                </a:solidFill>
                <a:latin typeface="Consolas" pitchFamily="49" charset="0"/>
                <a:ea typeface="楷体" pitchFamily="49" charset="-122"/>
                <a:cs typeface="Consolas" pitchFamily="49" charset="0"/>
              </a:rPr>
              <a:t>化。</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nSpc>
                <a:spcPct val="150000"/>
              </a:lnSpc>
              <a:spcBef>
                <a:spcPts val="0"/>
              </a:spcBef>
              <a:buBlip>
                <a:blip r:embed="rId2"/>
              </a:buBlip>
            </a:pPr>
            <a:r>
              <a:rPr lang="zh-CN" altLang="en-US" sz="2000" smtClean="0">
                <a:solidFill>
                  <a:srgbClr val="0000FF"/>
                </a:solidFill>
                <a:latin typeface="Consolas" pitchFamily="49" charset="0"/>
                <a:ea typeface="楷体" pitchFamily="49" charset="-122"/>
                <a:cs typeface="Consolas" pitchFamily="49" charset="0"/>
              </a:rPr>
              <a:t>在</a:t>
            </a:r>
            <a:r>
              <a:rPr lang="zh-CN" altLang="en-US" sz="2000" dirty="0">
                <a:solidFill>
                  <a:srgbClr val="0000FF"/>
                </a:solidFill>
                <a:latin typeface="Consolas" pitchFamily="49" charset="0"/>
                <a:ea typeface="楷体" pitchFamily="49" charset="-122"/>
                <a:cs typeface="Consolas" pitchFamily="49" charset="0"/>
              </a:rPr>
              <a:t>正常的情</a:t>
            </a:r>
            <a:r>
              <a:rPr lang="zh-CN" altLang="en-US" sz="2000">
                <a:solidFill>
                  <a:srgbClr val="0000FF"/>
                </a:solidFill>
                <a:latin typeface="Consolas" pitchFamily="49" charset="0"/>
                <a:ea typeface="楷体" pitchFamily="49" charset="-122"/>
                <a:cs typeface="Consolas" pitchFamily="49" charset="0"/>
              </a:rPr>
              <a:t>况</a:t>
            </a:r>
            <a:r>
              <a:rPr lang="zh-CN" altLang="en-US" sz="2000" smtClean="0">
                <a:solidFill>
                  <a:srgbClr val="0000FF"/>
                </a:solidFill>
                <a:latin typeface="Consolas" pitchFamily="49" charset="0"/>
                <a:ea typeface="楷体" pitchFamily="49" charset="-122"/>
                <a:cs typeface="Consolas" pitchFamily="49" charset="0"/>
              </a:rPr>
              <a:t>下，随</a:t>
            </a:r>
            <a:r>
              <a:rPr lang="zh-CN" altLang="en-US" sz="2000" dirty="0">
                <a:solidFill>
                  <a:srgbClr val="0000FF"/>
                </a:solidFill>
                <a:latin typeface="Consolas" pitchFamily="49" charset="0"/>
                <a:ea typeface="楷体" pitchFamily="49" charset="-122"/>
                <a:cs typeface="Consolas" pitchFamily="49" charset="0"/>
              </a:rPr>
              <a:t>着调用的不断</a:t>
            </a:r>
            <a:r>
              <a:rPr lang="zh-CN" altLang="en-US" sz="2000">
                <a:solidFill>
                  <a:srgbClr val="0000FF"/>
                </a:solidFill>
                <a:latin typeface="Consolas" pitchFamily="49" charset="0"/>
                <a:ea typeface="楷体" pitchFamily="49" charset="-122"/>
                <a:cs typeface="Consolas" pitchFamily="49" charset="0"/>
              </a:rPr>
              <a:t>深</a:t>
            </a:r>
            <a:r>
              <a:rPr lang="zh-CN" altLang="en-US" sz="2000" smtClean="0">
                <a:solidFill>
                  <a:srgbClr val="0000FF"/>
                </a:solidFill>
                <a:latin typeface="Consolas" pitchFamily="49" charset="0"/>
                <a:ea typeface="楷体" pitchFamily="49" charset="-122"/>
                <a:cs typeface="Consolas" pitchFamily="49" charset="0"/>
              </a:rPr>
              <a:t>入，必</a:t>
            </a:r>
            <a:r>
              <a:rPr lang="zh-CN" altLang="en-US" sz="2000" dirty="0">
                <a:solidFill>
                  <a:srgbClr val="0000FF"/>
                </a:solidFill>
                <a:latin typeface="Consolas" pitchFamily="49" charset="0"/>
                <a:ea typeface="楷体" pitchFamily="49" charset="-122"/>
                <a:cs typeface="Consolas" pitchFamily="49" charset="0"/>
              </a:rPr>
              <a:t>定会出现调用到某一层的函</a:t>
            </a:r>
            <a:r>
              <a:rPr lang="zh-CN" altLang="en-US" sz="2000">
                <a:solidFill>
                  <a:srgbClr val="0000FF"/>
                </a:solidFill>
                <a:latin typeface="Consolas" pitchFamily="49" charset="0"/>
                <a:ea typeface="楷体" pitchFamily="49" charset="-122"/>
                <a:cs typeface="Consolas" pitchFamily="49" charset="0"/>
              </a:rPr>
              <a:t>数</a:t>
            </a:r>
            <a:r>
              <a:rPr lang="zh-CN" altLang="en-US" sz="2000" smtClean="0">
                <a:solidFill>
                  <a:srgbClr val="0000FF"/>
                </a:solidFill>
                <a:latin typeface="Consolas" pitchFamily="49" charset="0"/>
                <a:ea typeface="楷体" pitchFamily="49" charset="-122"/>
                <a:cs typeface="Consolas" pitchFamily="49" charset="0"/>
              </a:rPr>
              <a:t>时，不</a:t>
            </a:r>
            <a:r>
              <a:rPr lang="zh-CN" altLang="en-US" sz="2000" dirty="0">
                <a:solidFill>
                  <a:srgbClr val="0000FF"/>
                </a:solidFill>
                <a:latin typeface="Consolas" pitchFamily="49" charset="0"/>
                <a:ea typeface="楷体" pitchFamily="49" charset="-122"/>
                <a:cs typeface="Consolas" pitchFamily="49" charset="0"/>
              </a:rPr>
              <a:t>再执行递归调用而终止函数的</a:t>
            </a:r>
            <a:r>
              <a:rPr lang="zh-CN" altLang="en-US" sz="2000">
                <a:solidFill>
                  <a:srgbClr val="0000FF"/>
                </a:solidFill>
                <a:latin typeface="Consolas" pitchFamily="49" charset="0"/>
                <a:ea typeface="楷体" pitchFamily="49" charset="-122"/>
                <a:cs typeface="Consolas" pitchFamily="49" charset="0"/>
              </a:rPr>
              <a:t>执</a:t>
            </a:r>
            <a:r>
              <a:rPr lang="zh-CN" altLang="en-US" sz="2000" smtClean="0">
                <a:solidFill>
                  <a:srgbClr val="0000FF"/>
                </a:solidFill>
                <a:latin typeface="Consolas" pitchFamily="49" charset="0"/>
                <a:ea typeface="楷体" pitchFamily="49" charset="-122"/>
                <a:cs typeface="Consolas" pitchFamily="49" charset="0"/>
              </a:rPr>
              <a:t>行，遇</a:t>
            </a:r>
            <a:r>
              <a:rPr lang="zh-CN" altLang="en-US" sz="2000" dirty="0">
                <a:solidFill>
                  <a:srgbClr val="0000FF"/>
                </a:solidFill>
                <a:latin typeface="Consolas" pitchFamily="49" charset="0"/>
                <a:ea typeface="楷体" pitchFamily="49" charset="-122"/>
                <a:cs typeface="Consolas" pitchFamily="49" charset="0"/>
              </a:rPr>
              <a:t>到递归出口便是这种情况。</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ext Box 4"/>
          <p:cNvSpPr txBox="1">
            <a:spLocks noChangeArrowheads="1"/>
          </p:cNvSpPr>
          <p:nvPr/>
        </p:nvSpPr>
        <p:spPr bwMode="auto">
          <a:xfrm>
            <a:off x="571472" y="1500174"/>
            <a:ext cx="7991475" cy="221017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80000" tIns="180000" rIns="180000" bIns="180000">
            <a:spAutoFit/>
          </a:bodyPr>
          <a:lstStyle/>
          <a:p>
            <a:pPr marL="457200" indent="-457200">
              <a:lnSpc>
                <a:spcPct val="150000"/>
              </a:lnSpc>
              <a:spcBef>
                <a:spcPts val="0"/>
              </a:spcBef>
              <a:buBlip>
                <a:blip r:embed="rId2"/>
              </a:buBlip>
            </a:pPr>
            <a:r>
              <a:rPr lang="zh-CN" altLang="en-US" sz="2000" smtClean="0">
                <a:solidFill>
                  <a:srgbClr val="0000FF"/>
                </a:solidFill>
                <a:ea typeface="楷体" pitchFamily="49" charset="-122"/>
                <a:cs typeface="Times New Roman" pitchFamily="18" charset="0"/>
              </a:rPr>
              <a:t>递归</a:t>
            </a:r>
            <a:r>
              <a:rPr lang="zh-CN" altLang="en-US" sz="2000">
                <a:solidFill>
                  <a:srgbClr val="0000FF"/>
                </a:solidFill>
                <a:ea typeface="楷体" pitchFamily="49" charset="-122"/>
                <a:cs typeface="Times New Roman" pitchFamily="18" charset="0"/>
              </a:rPr>
              <a:t>调用是函数嵌套调用的一种特殊情</a:t>
            </a:r>
            <a:r>
              <a:rPr lang="zh-CN" altLang="en-US" sz="2000" smtClean="0">
                <a:solidFill>
                  <a:srgbClr val="0000FF"/>
                </a:solidFill>
                <a:ea typeface="楷体" pitchFamily="49" charset="-122"/>
                <a:cs typeface="Times New Roman" pitchFamily="18" charset="0"/>
              </a:rPr>
              <a:t>况，即</a:t>
            </a:r>
            <a:r>
              <a:rPr lang="zh-CN" altLang="en-US" sz="2000">
                <a:solidFill>
                  <a:srgbClr val="0000FF"/>
                </a:solidFill>
                <a:ea typeface="楷体" pitchFamily="49" charset="-122"/>
                <a:cs typeface="Times New Roman" pitchFamily="18" charset="0"/>
              </a:rPr>
              <a:t>它是调用自身代码</a:t>
            </a:r>
            <a:r>
              <a:rPr lang="zh-CN" altLang="en-US" sz="2000" smtClean="0">
                <a:solidFill>
                  <a:srgbClr val="0000FF"/>
                </a:solidFill>
                <a:ea typeface="楷体" pitchFamily="49" charset="-122"/>
                <a:cs typeface="Times New Roman" pitchFamily="18" charset="0"/>
              </a:rPr>
              <a:t>。也</a:t>
            </a:r>
            <a:r>
              <a:rPr lang="zh-CN" altLang="en-US" sz="2000">
                <a:solidFill>
                  <a:srgbClr val="0000FF"/>
                </a:solidFill>
                <a:ea typeface="楷体" pitchFamily="49" charset="-122"/>
                <a:cs typeface="Times New Roman" pitchFamily="18" charset="0"/>
              </a:rPr>
              <a:t>可以把每一次递归调用理解成调用自身代码的一个复制件</a:t>
            </a:r>
            <a:r>
              <a:rPr lang="zh-CN" altLang="en-US" sz="2000" smtClean="0">
                <a:solidFill>
                  <a:srgbClr val="0000FF"/>
                </a:solidFill>
                <a:ea typeface="楷体" pitchFamily="49" charset="-122"/>
                <a:cs typeface="Times New Roman" pitchFamily="18" charset="0"/>
              </a:rPr>
              <a:t>。</a:t>
            </a:r>
            <a:endParaRPr lang="en-US" altLang="zh-CN" sz="2000" smtClean="0">
              <a:solidFill>
                <a:srgbClr val="0000FF"/>
              </a:solidFill>
              <a:ea typeface="楷体" pitchFamily="49" charset="-122"/>
              <a:cs typeface="Times New Roman" pitchFamily="18" charset="0"/>
            </a:endParaRPr>
          </a:p>
          <a:p>
            <a:pPr marL="457200" indent="-457200">
              <a:lnSpc>
                <a:spcPct val="150000"/>
              </a:lnSpc>
              <a:spcBef>
                <a:spcPts val="0"/>
              </a:spcBef>
              <a:buBlip>
                <a:blip r:embed="rId2"/>
              </a:buBlip>
            </a:pPr>
            <a:r>
              <a:rPr lang="zh-CN" altLang="en-US" sz="2000" smtClean="0">
                <a:solidFill>
                  <a:srgbClr val="0000FF"/>
                </a:solidFill>
                <a:ea typeface="楷体" pitchFamily="49" charset="-122"/>
                <a:cs typeface="Times New Roman" pitchFamily="18" charset="0"/>
              </a:rPr>
              <a:t>由于</a:t>
            </a:r>
            <a:r>
              <a:rPr lang="zh-CN" altLang="en-US" sz="2000">
                <a:solidFill>
                  <a:srgbClr val="0000FF"/>
                </a:solidFill>
                <a:ea typeface="楷体" pitchFamily="49" charset="-122"/>
                <a:cs typeface="Times New Roman" pitchFamily="18" charset="0"/>
              </a:rPr>
              <a:t>每次调用</a:t>
            </a:r>
            <a:r>
              <a:rPr lang="zh-CN" altLang="en-US" sz="2000" smtClean="0">
                <a:solidFill>
                  <a:srgbClr val="0000FF"/>
                </a:solidFill>
                <a:ea typeface="楷体" pitchFamily="49" charset="-122"/>
                <a:cs typeface="Times New Roman" pitchFamily="18" charset="0"/>
              </a:rPr>
              <a:t>时，它</a:t>
            </a:r>
            <a:r>
              <a:rPr lang="zh-CN" altLang="en-US" sz="2000">
                <a:solidFill>
                  <a:srgbClr val="0000FF"/>
                </a:solidFill>
                <a:ea typeface="楷体" pitchFamily="49" charset="-122"/>
                <a:cs typeface="Times New Roman" pitchFamily="18" charset="0"/>
              </a:rPr>
              <a:t>的参量和局部变量均不相</a:t>
            </a:r>
            <a:r>
              <a:rPr lang="zh-CN" altLang="en-US" sz="2000" smtClean="0">
                <a:solidFill>
                  <a:srgbClr val="0000FF"/>
                </a:solidFill>
                <a:ea typeface="楷体" pitchFamily="49" charset="-122"/>
                <a:cs typeface="Times New Roman" pitchFamily="18" charset="0"/>
              </a:rPr>
              <a:t>同，因</a:t>
            </a:r>
            <a:r>
              <a:rPr lang="zh-CN" altLang="en-US" sz="2000">
                <a:solidFill>
                  <a:srgbClr val="0000FF"/>
                </a:solidFill>
                <a:ea typeface="楷体" pitchFamily="49" charset="-122"/>
                <a:cs typeface="Times New Roman" pitchFamily="18" charset="0"/>
              </a:rPr>
              <a:t>而也就保证了各个复制件执行时的独立性。</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428596" y="1643050"/>
            <a:ext cx="8143932" cy="259913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lIns="180000" tIns="144000" rIns="180000" bIns="144000">
            <a:spAutoFit/>
          </a:bodyPr>
          <a:lstStyle/>
          <a:p>
            <a:pPr marL="457200" indent="-457200">
              <a:lnSpc>
                <a:spcPct val="150000"/>
              </a:lnSpc>
              <a:spcBef>
                <a:spcPts val="0"/>
              </a:spcBef>
              <a:buBlip>
                <a:blip r:embed="rId2"/>
              </a:buBlip>
            </a:pPr>
            <a:r>
              <a:rPr lang="zh-CN" altLang="en-US" sz="2000" smtClean="0">
                <a:solidFill>
                  <a:srgbClr val="0000FF"/>
                </a:solidFill>
                <a:latin typeface="楷体" pitchFamily="49" charset="-122"/>
                <a:ea typeface="楷体" pitchFamily="49" charset="-122"/>
              </a:rPr>
              <a:t>系统</a:t>
            </a:r>
            <a:r>
              <a:rPr lang="zh-CN" altLang="en-US" sz="2000" dirty="0">
                <a:solidFill>
                  <a:srgbClr val="0000FF"/>
                </a:solidFill>
                <a:latin typeface="楷体" pitchFamily="49" charset="-122"/>
                <a:ea typeface="楷体" pitchFamily="49" charset="-122"/>
              </a:rPr>
              <a:t>为每一次调用开辟一组存储</a:t>
            </a:r>
            <a:r>
              <a:rPr lang="zh-CN" altLang="en-US" sz="2000">
                <a:solidFill>
                  <a:srgbClr val="0000FF"/>
                </a:solidFill>
                <a:latin typeface="楷体" pitchFamily="49" charset="-122"/>
                <a:ea typeface="楷体" pitchFamily="49" charset="-122"/>
              </a:rPr>
              <a:t>单</a:t>
            </a:r>
            <a:r>
              <a:rPr lang="zh-CN" altLang="en-US" sz="2000" smtClean="0">
                <a:solidFill>
                  <a:srgbClr val="0000FF"/>
                </a:solidFill>
                <a:latin typeface="楷体" pitchFamily="49" charset="-122"/>
                <a:ea typeface="楷体" pitchFamily="49" charset="-122"/>
              </a:rPr>
              <a:t>元，用</a:t>
            </a:r>
            <a:r>
              <a:rPr lang="zh-CN" altLang="en-US" sz="2000" dirty="0">
                <a:solidFill>
                  <a:srgbClr val="0000FF"/>
                </a:solidFill>
                <a:latin typeface="楷体" pitchFamily="49" charset="-122"/>
                <a:ea typeface="楷体" pitchFamily="49" charset="-122"/>
              </a:rPr>
              <a:t>来存放本次调用的返回地址以及被中断的函数的参量值。</a:t>
            </a:r>
          </a:p>
          <a:p>
            <a:pPr marL="457200" indent="-457200">
              <a:lnSpc>
                <a:spcPct val="150000"/>
              </a:lnSpc>
              <a:spcBef>
                <a:spcPts val="0"/>
              </a:spcBef>
              <a:buBlip>
                <a:blip r:embed="rId2"/>
              </a:buBlip>
            </a:pPr>
            <a:r>
              <a:rPr lang="zh-CN" altLang="en-US" sz="2000" smtClean="0">
                <a:solidFill>
                  <a:srgbClr val="0000FF"/>
                </a:solidFill>
                <a:latin typeface="楷体" pitchFamily="49" charset="-122"/>
                <a:ea typeface="楷体" pitchFamily="49" charset="-122"/>
              </a:rPr>
              <a:t>这些</a:t>
            </a:r>
            <a:r>
              <a:rPr lang="zh-CN" altLang="en-US" sz="2000" dirty="0">
                <a:solidFill>
                  <a:srgbClr val="0000FF"/>
                </a:solidFill>
                <a:latin typeface="楷体" pitchFamily="49" charset="-122"/>
                <a:ea typeface="楷体" pitchFamily="49" charset="-122"/>
              </a:rPr>
              <a:t>单</a:t>
            </a:r>
            <a:r>
              <a:rPr lang="zh-CN" altLang="en-US" sz="2000">
                <a:solidFill>
                  <a:srgbClr val="0000FF"/>
                </a:solidFill>
                <a:latin typeface="楷体" pitchFamily="49" charset="-122"/>
                <a:ea typeface="楷体" pitchFamily="49" charset="-122"/>
              </a:rPr>
              <a:t>元</a:t>
            </a:r>
            <a:r>
              <a:rPr lang="zh-CN" altLang="en-US" sz="2000" smtClean="0">
                <a:solidFill>
                  <a:srgbClr val="0000FF"/>
                </a:solidFill>
                <a:latin typeface="楷体" pitchFamily="49" charset="-122"/>
                <a:ea typeface="楷体" pitchFamily="49" charset="-122"/>
              </a:rPr>
              <a:t>以</a:t>
            </a:r>
            <a:r>
              <a:rPr lang="zh-CN" altLang="en-US" sz="2000" smtClean="0">
                <a:solidFill>
                  <a:srgbClr val="FF0000"/>
                </a:solidFill>
                <a:latin typeface="楷体" pitchFamily="49" charset="-122"/>
                <a:ea typeface="楷体" pitchFamily="49" charset="-122"/>
              </a:rPr>
              <a:t>系统栈</a:t>
            </a:r>
            <a:r>
              <a:rPr lang="zh-CN" altLang="en-US" sz="2000" dirty="0">
                <a:solidFill>
                  <a:srgbClr val="0000FF"/>
                </a:solidFill>
                <a:latin typeface="楷体" pitchFamily="49" charset="-122"/>
                <a:ea typeface="楷体" pitchFamily="49" charset="-122"/>
              </a:rPr>
              <a:t>的形式</a:t>
            </a:r>
            <a:r>
              <a:rPr lang="zh-CN" altLang="en-US" sz="2000">
                <a:solidFill>
                  <a:srgbClr val="0000FF"/>
                </a:solidFill>
                <a:latin typeface="楷体" pitchFamily="49" charset="-122"/>
                <a:ea typeface="楷体" pitchFamily="49" charset="-122"/>
              </a:rPr>
              <a:t>存</a:t>
            </a:r>
            <a:r>
              <a:rPr lang="zh-CN" altLang="en-US" sz="2000" smtClean="0">
                <a:solidFill>
                  <a:srgbClr val="0000FF"/>
                </a:solidFill>
                <a:latin typeface="楷体" pitchFamily="49" charset="-122"/>
                <a:ea typeface="楷体" pitchFamily="49" charset="-122"/>
              </a:rPr>
              <a:t>放，每</a:t>
            </a:r>
            <a:r>
              <a:rPr lang="zh-CN" altLang="en-US" sz="2000" dirty="0">
                <a:solidFill>
                  <a:srgbClr val="0000FF"/>
                </a:solidFill>
                <a:latin typeface="楷体" pitchFamily="49" charset="-122"/>
                <a:ea typeface="楷体" pitchFamily="49" charset="-122"/>
              </a:rPr>
              <a:t>调用一次进栈</a:t>
            </a:r>
            <a:r>
              <a:rPr lang="zh-CN" altLang="en-US" sz="2000">
                <a:solidFill>
                  <a:srgbClr val="0000FF"/>
                </a:solidFill>
                <a:latin typeface="楷体" pitchFamily="49" charset="-122"/>
                <a:ea typeface="楷体" pitchFamily="49" charset="-122"/>
              </a:rPr>
              <a:t>一</a:t>
            </a:r>
            <a:r>
              <a:rPr lang="zh-CN" altLang="en-US" sz="2000" smtClean="0">
                <a:solidFill>
                  <a:srgbClr val="0000FF"/>
                </a:solidFill>
                <a:latin typeface="楷体" pitchFamily="49" charset="-122"/>
                <a:ea typeface="楷体" pitchFamily="49" charset="-122"/>
              </a:rPr>
              <a:t>次，当</a:t>
            </a:r>
            <a:r>
              <a:rPr lang="zh-CN" altLang="en-US" sz="2000" dirty="0">
                <a:solidFill>
                  <a:srgbClr val="0000FF"/>
                </a:solidFill>
                <a:latin typeface="楷体" pitchFamily="49" charset="-122"/>
                <a:ea typeface="楷体" pitchFamily="49" charset="-122"/>
              </a:rPr>
              <a:t>返回时执行出栈</a:t>
            </a:r>
            <a:r>
              <a:rPr lang="zh-CN" altLang="en-US" sz="2000">
                <a:solidFill>
                  <a:srgbClr val="0000FF"/>
                </a:solidFill>
                <a:latin typeface="楷体" pitchFamily="49" charset="-122"/>
                <a:ea typeface="楷体" pitchFamily="49" charset="-122"/>
              </a:rPr>
              <a:t>操</a:t>
            </a:r>
            <a:r>
              <a:rPr lang="zh-CN" altLang="en-US" sz="2000" smtClean="0">
                <a:solidFill>
                  <a:srgbClr val="0000FF"/>
                </a:solidFill>
                <a:latin typeface="楷体" pitchFamily="49" charset="-122"/>
                <a:ea typeface="楷体" pitchFamily="49" charset="-122"/>
              </a:rPr>
              <a:t>作，把</a:t>
            </a:r>
            <a:r>
              <a:rPr lang="zh-CN" altLang="en-US" sz="2000" dirty="0">
                <a:solidFill>
                  <a:srgbClr val="0000FF"/>
                </a:solidFill>
                <a:latin typeface="楷体" pitchFamily="49" charset="-122"/>
                <a:ea typeface="楷体" pitchFamily="49" charset="-122"/>
              </a:rPr>
              <a:t>当前栈顶保留的值送回相应的参量中进行</a:t>
            </a:r>
            <a:r>
              <a:rPr lang="zh-CN" altLang="en-US" sz="2000">
                <a:solidFill>
                  <a:srgbClr val="0000FF"/>
                </a:solidFill>
                <a:latin typeface="楷体" pitchFamily="49" charset="-122"/>
                <a:ea typeface="楷体" pitchFamily="49" charset="-122"/>
              </a:rPr>
              <a:t>恢</a:t>
            </a:r>
            <a:r>
              <a:rPr lang="zh-CN" altLang="en-US" sz="2000" smtClean="0">
                <a:solidFill>
                  <a:srgbClr val="0000FF"/>
                </a:solidFill>
                <a:latin typeface="楷体" pitchFamily="49" charset="-122"/>
                <a:ea typeface="楷体" pitchFamily="49" charset="-122"/>
              </a:rPr>
              <a:t>复，并</a:t>
            </a:r>
            <a:r>
              <a:rPr lang="zh-CN" altLang="en-US" sz="2000" dirty="0">
                <a:solidFill>
                  <a:srgbClr val="0000FF"/>
                </a:solidFill>
                <a:latin typeface="楷体" pitchFamily="49" charset="-122"/>
                <a:ea typeface="楷体" pitchFamily="49" charset="-122"/>
              </a:rPr>
              <a:t>按栈顶中的返回</a:t>
            </a:r>
            <a:r>
              <a:rPr lang="zh-CN" altLang="en-US" sz="2000">
                <a:solidFill>
                  <a:srgbClr val="0000FF"/>
                </a:solidFill>
                <a:latin typeface="楷体" pitchFamily="49" charset="-122"/>
                <a:ea typeface="楷体" pitchFamily="49" charset="-122"/>
              </a:rPr>
              <a:t>地</a:t>
            </a:r>
            <a:r>
              <a:rPr lang="zh-CN" altLang="en-US" sz="2000" smtClean="0">
                <a:solidFill>
                  <a:srgbClr val="0000FF"/>
                </a:solidFill>
                <a:latin typeface="楷体" pitchFamily="49" charset="-122"/>
                <a:ea typeface="楷体" pitchFamily="49" charset="-122"/>
              </a:rPr>
              <a:t>址，从</a:t>
            </a:r>
            <a:r>
              <a:rPr lang="zh-CN" altLang="en-US" sz="2000" dirty="0">
                <a:solidFill>
                  <a:srgbClr val="0000FF"/>
                </a:solidFill>
                <a:latin typeface="楷体" pitchFamily="49" charset="-122"/>
                <a:ea typeface="楷体" pitchFamily="49" charset="-122"/>
              </a:rPr>
              <a:t>断点继续执行。</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428596" y="260350"/>
            <a:ext cx="8353425" cy="707886"/>
          </a:xfrm>
          <a:prstGeom prst="rect">
            <a:avLst/>
          </a:prstGeom>
          <a:noFill/>
          <a:ln w="9525">
            <a:noFill/>
            <a:miter lim="800000"/>
            <a:headEnd/>
            <a:tailEnd/>
          </a:ln>
        </p:spPr>
        <p:txBody>
          <a:bodyPr>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　　对于例</a:t>
            </a:r>
            <a:r>
              <a:rPr lang="en-US" altLang="zh-CN" sz="2000" dirty="0">
                <a:solidFill>
                  <a:srgbClr val="0000FF"/>
                </a:solidFill>
                <a:latin typeface="Consolas" pitchFamily="49" charset="0"/>
                <a:ea typeface="楷体" pitchFamily="49" charset="-122"/>
                <a:cs typeface="Consolas" pitchFamily="49" charset="0"/>
              </a:rPr>
              <a:t>2.1</a:t>
            </a:r>
            <a:r>
              <a:rPr lang="zh-CN" altLang="en-US" sz="2000" dirty="0">
                <a:solidFill>
                  <a:srgbClr val="0000FF"/>
                </a:solidFill>
                <a:latin typeface="Consolas" pitchFamily="49" charset="0"/>
                <a:ea typeface="楷体" pitchFamily="49" charset="-122"/>
                <a:cs typeface="Consolas" pitchFamily="49" charset="0"/>
              </a:rPr>
              <a:t>的递归</a:t>
            </a:r>
            <a:r>
              <a:rPr lang="zh-CN" altLang="en-US" sz="2000">
                <a:solidFill>
                  <a:srgbClr val="0000FF"/>
                </a:solidFill>
                <a:latin typeface="Consolas" pitchFamily="49" charset="0"/>
                <a:ea typeface="楷体" pitchFamily="49" charset="-122"/>
                <a:cs typeface="Consolas" pitchFamily="49" charset="0"/>
              </a:rPr>
              <a:t>算</a:t>
            </a:r>
            <a:r>
              <a:rPr lang="zh-CN" altLang="en-US" sz="2000" smtClean="0">
                <a:solidFill>
                  <a:srgbClr val="0000FF"/>
                </a:solidFill>
                <a:latin typeface="Consolas" pitchFamily="49" charset="0"/>
                <a:ea typeface="楷体" pitchFamily="49" charset="-122"/>
                <a:cs typeface="Consolas" pitchFamily="49" charset="0"/>
              </a:rPr>
              <a:t>法，求</a:t>
            </a:r>
            <a:r>
              <a:rPr lang="en-US" altLang="zh-CN" sz="2000" dirty="0">
                <a:solidFill>
                  <a:srgbClr val="0000FF"/>
                </a:solidFill>
                <a:latin typeface="Consolas" pitchFamily="49" charset="0"/>
                <a:ea typeface="楷体" pitchFamily="49" charset="-122"/>
                <a:cs typeface="Consolas" pitchFamily="49" charset="0"/>
              </a:rPr>
              <a:t>5!</a:t>
            </a:r>
            <a:r>
              <a:rPr lang="zh-CN" altLang="en-US" sz="2000" dirty="0">
                <a:solidFill>
                  <a:srgbClr val="0000FF"/>
                </a:solidFill>
                <a:latin typeface="Consolas" pitchFamily="49" charset="0"/>
                <a:ea typeface="楷体" pitchFamily="49" charset="-122"/>
                <a:cs typeface="Consolas" pitchFamily="49" charset="0"/>
              </a:rPr>
              <a:t>即执行</a:t>
            </a:r>
            <a:r>
              <a:rPr lang="en-US" altLang="zh-CN" sz="2000" dirty="0">
                <a:solidFill>
                  <a:srgbClr val="0000FF"/>
                </a:solidFill>
                <a:latin typeface="Consolas" pitchFamily="49" charset="0"/>
                <a:ea typeface="楷体" pitchFamily="49" charset="-122"/>
                <a:cs typeface="Consolas" pitchFamily="49" charset="0"/>
              </a:rPr>
              <a:t>fun(5)</a:t>
            </a:r>
            <a:r>
              <a:rPr lang="zh-CN" altLang="en-US" sz="2000" dirty="0">
                <a:solidFill>
                  <a:srgbClr val="0000FF"/>
                </a:solidFill>
                <a:latin typeface="Consolas" pitchFamily="49" charset="0"/>
                <a:ea typeface="楷体" pitchFamily="49" charset="-122"/>
                <a:cs typeface="Consolas" pitchFamily="49" charset="0"/>
              </a:rPr>
              <a:t>时内部栈的变化及求解过程如下：</a:t>
            </a:r>
          </a:p>
        </p:txBody>
      </p:sp>
      <p:sp>
        <p:nvSpPr>
          <p:cNvPr id="29699" name="Text Box 3"/>
          <p:cNvSpPr txBox="1">
            <a:spLocks noChangeArrowheads="1"/>
          </p:cNvSpPr>
          <p:nvPr/>
        </p:nvSpPr>
        <p:spPr bwMode="auto">
          <a:xfrm>
            <a:off x="1428728" y="1142984"/>
            <a:ext cx="4025906" cy="983310"/>
          </a:xfrm>
          <a:prstGeom prst="rect">
            <a:avLst/>
          </a:prstGeom>
          <a:solidFill>
            <a:schemeClr val="tx2">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44000" tIns="144000" bIns="144000">
            <a:spAutoFit/>
          </a:bodyPr>
          <a:lstStyle/>
          <a:p>
            <a:pPr>
              <a:spcBef>
                <a:spcPct val="50000"/>
              </a:spcBef>
            </a:pPr>
            <a:r>
              <a:rPr lang="en-US" altLang="zh-CN" sz="1800" dirty="0">
                <a:solidFill>
                  <a:srgbClr val="0000FF"/>
                </a:solidFill>
                <a:latin typeface="Consolas" pitchFamily="49" charset="0"/>
                <a:ea typeface="楷体" pitchFamily="49" charset="-122"/>
                <a:cs typeface="Consolas" pitchFamily="49" charset="0"/>
              </a:rPr>
              <a:t>void main()</a:t>
            </a:r>
          </a:p>
          <a:p>
            <a:pPr>
              <a:spcBef>
                <a:spcPct val="50000"/>
              </a:spcBef>
            </a:pPr>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printf</a:t>
            </a:r>
            <a:r>
              <a:rPr lang="en-US" altLang="zh-CN" sz="1800" dirty="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d\</a:t>
            </a:r>
            <a:r>
              <a:rPr lang="en-US" altLang="zh-CN" sz="1800" err="1">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C00000"/>
                </a:solidFill>
                <a:latin typeface="Consolas" pitchFamily="49" charset="0"/>
                <a:ea typeface="楷体" pitchFamily="49" charset="-122"/>
                <a:cs typeface="Consolas" pitchFamily="49" charset="0"/>
              </a:rPr>
              <a:t>fun(5)</a:t>
            </a:r>
            <a:r>
              <a:rPr lang="en-US" altLang="zh-CN" sz="1800" smtClean="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a:t>
            </a:r>
          </a:p>
        </p:txBody>
      </p:sp>
      <p:sp>
        <p:nvSpPr>
          <p:cNvPr id="29700" name="Rectangle 4"/>
          <p:cNvSpPr>
            <a:spLocks noChangeArrowheads="1"/>
          </p:cNvSpPr>
          <p:nvPr/>
        </p:nvSpPr>
        <p:spPr bwMode="auto">
          <a:xfrm>
            <a:off x="2916238" y="2565400"/>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latin typeface="Consolas" pitchFamily="49" charset="0"/>
                <a:cs typeface="Consolas" pitchFamily="49" charset="0"/>
              </a:rPr>
              <a:t>5</a:t>
            </a:r>
          </a:p>
        </p:txBody>
      </p:sp>
      <p:sp>
        <p:nvSpPr>
          <p:cNvPr id="29701" name="Rectangle 5"/>
          <p:cNvSpPr>
            <a:spLocks noChangeArrowheads="1"/>
          </p:cNvSpPr>
          <p:nvPr/>
        </p:nvSpPr>
        <p:spPr bwMode="auto">
          <a:xfrm>
            <a:off x="3708400" y="2565400"/>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latin typeface="Consolas" pitchFamily="49" charset="0"/>
                <a:cs typeface="Consolas" pitchFamily="49" charset="0"/>
              </a:rPr>
              <a:t>fun(4)*5</a:t>
            </a:r>
          </a:p>
        </p:txBody>
      </p:sp>
      <p:sp>
        <p:nvSpPr>
          <p:cNvPr id="29702" name="AutoShape 6"/>
          <p:cNvSpPr>
            <a:spLocks noChangeArrowheads="1"/>
          </p:cNvSpPr>
          <p:nvPr/>
        </p:nvSpPr>
        <p:spPr bwMode="auto">
          <a:xfrm>
            <a:off x="3635375" y="2070092"/>
            <a:ext cx="144463" cy="287338"/>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sp>
        <p:nvSpPr>
          <p:cNvPr id="29703" name="Text Box 7"/>
          <p:cNvSpPr txBox="1">
            <a:spLocks noChangeArrowheads="1"/>
          </p:cNvSpPr>
          <p:nvPr/>
        </p:nvSpPr>
        <p:spPr bwMode="auto">
          <a:xfrm>
            <a:off x="3059113" y="2997200"/>
            <a:ext cx="433387" cy="396875"/>
          </a:xfrm>
          <a:prstGeom prst="rect">
            <a:avLst/>
          </a:prstGeom>
          <a:noFill/>
          <a:ln w="9525">
            <a:noFill/>
            <a:miter lim="800000"/>
            <a:headEnd/>
            <a:tailEnd/>
          </a:ln>
        </p:spPr>
        <p:txBody>
          <a:bodyPr>
            <a:spAutoFit/>
          </a:bodyPr>
          <a:lstStyle/>
          <a:p>
            <a:pPr>
              <a:spcBef>
                <a:spcPct val="50000"/>
              </a:spcBef>
            </a:pPr>
            <a:r>
              <a:rPr lang="en-US" altLang="zh-CN" sz="2000" i="1">
                <a:latin typeface="Consolas" pitchFamily="49" charset="0"/>
                <a:cs typeface="Consolas" pitchFamily="49" charset="0"/>
              </a:rPr>
              <a:t>n</a:t>
            </a:r>
          </a:p>
        </p:txBody>
      </p:sp>
      <p:sp>
        <p:nvSpPr>
          <p:cNvPr id="29704" name="Text Box 8"/>
          <p:cNvSpPr txBox="1">
            <a:spLocks noChangeArrowheads="1"/>
          </p:cNvSpPr>
          <p:nvPr/>
        </p:nvSpPr>
        <p:spPr bwMode="auto">
          <a:xfrm>
            <a:off x="3851275" y="2997200"/>
            <a:ext cx="1225550" cy="396875"/>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函数值</a:t>
            </a:r>
          </a:p>
        </p:txBody>
      </p:sp>
      <p:sp>
        <p:nvSpPr>
          <p:cNvPr id="29705" name="AutoShape 9"/>
          <p:cNvSpPr>
            <a:spLocks noChangeArrowheads="1"/>
          </p:cNvSpPr>
          <p:nvPr/>
        </p:nvSpPr>
        <p:spPr bwMode="auto">
          <a:xfrm>
            <a:off x="3635375" y="3357563"/>
            <a:ext cx="144463" cy="287337"/>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sp>
        <p:nvSpPr>
          <p:cNvPr id="29706" name="Rectangle 10"/>
          <p:cNvSpPr>
            <a:spLocks noChangeArrowheads="1"/>
          </p:cNvSpPr>
          <p:nvPr/>
        </p:nvSpPr>
        <p:spPr bwMode="auto">
          <a:xfrm>
            <a:off x="2916238" y="3860800"/>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latin typeface="Consolas" pitchFamily="49" charset="0"/>
                <a:cs typeface="Consolas" pitchFamily="49" charset="0"/>
              </a:rPr>
              <a:t>4</a:t>
            </a:r>
          </a:p>
        </p:txBody>
      </p:sp>
      <p:sp>
        <p:nvSpPr>
          <p:cNvPr id="29707" name="Rectangle 11"/>
          <p:cNvSpPr>
            <a:spLocks noChangeArrowheads="1"/>
          </p:cNvSpPr>
          <p:nvPr/>
        </p:nvSpPr>
        <p:spPr bwMode="auto">
          <a:xfrm>
            <a:off x="3708400" y="3860800"/>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latin typeface="Consolas" pitchFamily="49" charset="0"/>
                <a:cs typeface="Consolas" pitchFamily="49" charset="0"/>
              </a:rPr>
              <a:t>fun(3)*4</a:t>
            </a:r>
          </a:p>
        </p:txBody>
      </p:sp>
      <p:sp>
        <p:nvSpPr>
          <p:cNvPr id="29708" name="Rectangle 12"/>
          <p:cNvSpPr>
            <a:spLocks noChangeArrowheads="1"/>
          </p:cNvSpPr>
          <p:nvPr/>
        </p:nvSpPr>
        <p:spPr bwMode="auto">
          <a:xfrm>
            <a:off x="2916238" y="4221163"/>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latin typeface="Consolas" pitchFamily="49" charset="0"/>
                <a:cs typeface="Consolas" pitchFamily="49" charset="0"/>
              </a:rPr>
              <a:t>5</a:t>
            </a:r>
          </a:p>
        </p:txBody>
      </p:sp>
      <p:sp>
        <p:nvSpPr>
          <p:cNvPr id="29709" name="Rectangle 13"/>
          <p:cNvSpPr>
            <a:spLocks noChangeArrowheads="1"/>
          </p:cNvSpPr>
          <p:nvPr/>
        </p:nvSpPr>
        <p:spPr bwMode="auto">
          <a:xfrm>
            <a:off x="3708400" y="4221163"/>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latin typeface="Consolas" pitchFamily="49" charset="0"/>
                <a:cs typeface="Consolas" pitchFamily="49" charset="0"/>
              </a:rPr>
              <a:t>fun(4)*5</a:t>
            </a:r>
          </a:p>
        </p:txBody>
      </p:sp>
      <p:sp>
        <p:nvSpPr>
          <p:cNvPr id="29710" name="AutoShape 14"/>
          <p:cNvSpPr>
            <a:spLocks noChangeArrowheads="1"/>
          </p:cNvSpPr>
          <p:nvPr/>
        </p:nvSpPr>
        <p:spPr bwMode="auto">
          <a:xfrm>
            <a:off x="3635375" y="4727575"/>
            <a:ext cx="144463" cy="287338"/>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sp>
        <p:nvSpPr>
          <p:cNvPr id="29711" name="Rectangle 15"/>
          <p:cNvSpPr>
            <a:spLocks noChangeArrowheads="1"/>
          </p:cNvSpPr>
          <p:nvPr/>
        </p:nvSpPr>
        <p:spPr bwMode="auto">
          <a:xfrm>
            <a:off x="2916238" y="5516563"/>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latin typeface="Consolas" pitchFamily="49" charset="0"/>
                <a:cs typeface="Consolas" pitchFamily="49" charset="0"/>
              </a:rPr>
              <a:t>4</a:t>
            </a:r>
          </a:p>
        </p:txBody>
      </p:sp>
      <p:sp>
        <p:nvSpPr>
          <p:cNvPr id="29712" name="Rectangle 16"/>
          <p:cNvSpPr>
            <a:spLocks noChangeArrowheads="1"/>
          </p:cNvSpPr>
          <p:nvPr/>
        </p:nvSpPr>
        <p:spPr bwMode="auto">
          <a:xfrm>
            <a:off x="3708400" y="5516563"/>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latin typeface="Consolas" pitchFamily="49" charset="0"/>
                <a:cs typeface="Consolas" pitchFamily="49" charset="0"/>
              </a:rPr>
              <a:t>fun(3)*4</a:t>
            </a:r>
          </a:p>
        </p:txBody>
      </p:sp>
      <p:sp>
        <p:nvSpPr>
          <p:cNvPr id="29713" name="Rectangle 17"/>
          <p:cNvSpPr>
            <a:spLocks noChangeArrowheads="1"/>
          </p:cNvSpPr>
          <p:nvPr/>
        </p:nvSpPr>
        <p:spPr bwMode="auto">
          <a:xfrm>
            <a:off x="2916238" y="5876925"/>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latin typeface="Consolas" pitchFamily="49" charset="0"/>
                <a:cs typeface="Consolas" pitchFamily="49" charset="0"/>
              </a:rPr>
              <a:t>5</a:t>
            </a:r>
          </a:p>
        </p:txBody>
      </p:sp>
      <p:sp>
        <p:nvSpPr>
          <p:cNvPr id="29714" name="Rectangle 18"/>
          <p:cNvSpPr>
            <a:spLocks noChangeArrowheads="1"/>
          </p:cNvSpPr>
          <p:nvPr/>
        </p:nvSpPr>
        <p:spPr bwMode="auto">
          <a:xfrm>
            <a:off x="3708400" y="5876925"/>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latin typeface="Consolas" pitchFamily="49" charset="0"/>
                <a:cs typeface="Consolas" pitchFamily="49" charset="0"/>
              </a:rPr>
              <a:t>fun(4)*5</a:t>
            </a:r>
          </a:p>
        </p:txBody>
      </p:sp>
      <p:sp>
        <p:nvSpPr>
          <p:cNvPr id="29715" name="Rectangle 19"/>
          <p:cNvSpPr>
            <a:spLocks noChangeArrowheads="1"/>
          </p:cNvSpPr>
          <p:nvPr/>
        </p:nvSpPr>
        <p:spPr bwMode="auto">
          <a:xfrm>
            <a:off x="2916238" y="5157788"/>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latin typeface="Consolas" pitchFamily="49" charset="0"/>
                <a:cs typeface="Consolas" pitchFamily="49" charset="0"/>
              </a:rPr>
              <a:t>3</a:t>
            </a:r>
          </a:p>
        </p:txBody>
      </p:sp>
      <p:sp>
        <p:nvSpPr>
          <p:cNvPr id="29716" name="Rectangle 20"/>
          <p:cNvSpPr>
            <a:spLocks noChangeArrowheads="1"/>
          </p:cNvSpPr>
          <p:nvPr/>
        </p:nvSpPr>
        <p:spPr bwMode="auto">
          <a:xfrm>
            <a:off x="3708400" y="5157788"/>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latin typeface="Consolas" pitchFamily="49" charset="0"/>
                <a:cs typeface="Consolas" pitchFamily="49" charset="0"/>
              </a:rPr>
              <a:t>fun(2)*3</a:t>
            </a:r>
          </a:p>
        </p:txBody>
      </p:sp>
      <p:sp>
        <p:nvSpPr>
          <p:cNvPr id="29717" name="Text Box 21"/>
          <p:cNvSpPr txBox="1">
            <a:spLocks noChangeArrowheads="1"/>
          </p:cNvSpPr>
          <p:nvPr/>
        </p:nvSpPr>
        <p:spPr bwMode="auto">
          <a:xfrm>
            <a:off x="428596" y="2565400"/>
            <a:ext cx="2376487" cy="396875"/>
          </a:xfrm>
          <a:prstGeom prst="rect">
            <a:avLst/>
          </a:prstGeom>
          <a:noFill/>
          <a:ln w="9525">
            <a:noFill/>
            <a:miter lim="800000"/>
            <a:headEnd/>
            <a:tailEnd/>
          </a:ln>
        </p:spPr>
        <p:txBody>
          <a:bodyPr>
            <a:spAutoFit/>
          </a:bodyPr>
          <a:lstStyle/>
          <a:p>
            <a:pPr>
              <a:spcBef>
                <a:spcPct val="50000"/>
              </a:spcBef>
            </a:pPr>
            <a:r>
              <a:rPr lang="en-US" altLang="zh-CN" sz="2000">
                <a:solidFill>
                  <a:srgbClr val="0000FF"/>
                </a:solidFill>
                <a:latin typeface="Consolas" pitchFamily="49" charset="0"/>
                <a:ea typeface="楷体" pitchFamily="49" charset="-122"/>
                <a:cs typeface="Consolas" pitchFamily="49" charset="0"/>
              </a:rPr>
              <a:t>fun(5)</a:t>
            </a:r>
            <a:r>
              <a:rPr lang="zh-CN" altLang="en-US" sz="2000">
                <a:solidFill>
                  <a:srgbClr val="0000FF"/>
                </a:solidFill>
                <a:latin typeface="Consolas" pitchFamily="49" charset="0"/>
                <a:ea typeface="楷体" pitchFamily="49" charset="-122"/>
                <a:cs typeface="Consolas" pitchFamily="49" charset="0"/>
              </a:rPr>
              <a:t>调用：进栈</a:t>
            </a:r>
          </a:p>
        </p:txBody>
      </p:sp>
      <p:sp>
        <p:nvSpPr>
          <p:cNvPr id="29718" name="Text Box 22"/>
          <p:cNvSpPr txBox="1">
            <a:spLocks noChangeArrowheads="1"/>
          </p:cNvSpPr>
          <p:nvPr/>
        </p:nvSpPr>
        <p:spPr bwMode="auto">
          <a:xfrm>
            <a:off x="428596" y="3860800"/>
            <a:ext cx="2376487" cy="396875"/>
          </a:xfrm>
          <a:prstGeom prst="rect">
            <a:avLst/>
          </a:prstGeom>
          <a:noFill/>
          <a:ln w="9525">
            <a:noFill/>
            <a:miter lim="800000"/>
            <a:headEnd/>
            <a:tailEnd/>
          </a:ln>
        </p:spPr>
        <p:txBody>
          <a:bodyPr>
            <a:spAutoFit/>
          </a:bodyPr>
          <a:lstStyle/>
          <a:p>
            <a:pPr>
              <a:spcBef>
                <a:spcPct val="50000"/>
              </a:spcBef>
            </a:pPr>
            <a:r>
              <a:rPr lang="en-US" altLang="zh-CN" sz="2000">
                <a:solidFill>
                  <a:srgbClr val="0000FF"/>
                </a:solidFill>
                <a:latin typeface="Consolas" pitchFamily="49" charset="0"/>
                <a:ea typeface="楷体" pitchFamily="49" charset="-122"/>
                <a:cs typeface="Consolas" pitchFamily="49" charset="0"/>
              </a:rPr>
              <a:t>fun(4)</a:t>
            </a:r>
            <a:r>
              <a:rPr lang="zh-CN" altLang="en-US" sz="2000">
                <a:solidFill>
                  <a:srgbClr val="0000FF"/>
                </a:solidFill>
                <a:latin typeface="Consolas" pitchFamily="49" charset="0"/>
                <a:ea typeface="楷体" pitchFamily="49" charset="-122"/>
                <a:cs typeface="Consolas" pitchFamily="49" charset="0"/>
              </a:rPr>
              <a:t>调用：进栈</a:t>
            </a:r>
          </a:p>
        </p:txBody>
      </p:sp>
      <p:sp>
        <p:nvSpPr>
          <p:cNvPr id="29719" name="Text Box 23"/>
          <p:cNvSpPr txBox="1">
            <a:spLocks noChangeArrowheads="1"/>
          </p:cNvSpPr>
          <p:nvPr/>
        </p:nvSpPr>
        <p:spPr bwMode="auto">
          <a:xfrm>
            <a:off x="395288" y="5119688"/>
            <a:ext cx="2376487" cy="396875"/>
          </a:xfrm>
          <a:prstGeom prst="rect">
            <a:avLst/>
          </a:prstGeom>
          <a:noFill/>
          <a:ln w="9525">
            <a:noFill/>
            <a:miter lim="800000"/>
            <a:headEnd/>
            <a:tailEnd/>
          </a:ln>
        </p:spPr>
        <p:txBody>
          <a:bodyPr>
            <a:spAutoFit/>
          </a:bodyPr>
          <a:lstStyle/>
          <a:p>
            <a:pPr>
              <a:spcBef>
                <a:spcPct val="50000"/>
              </a:spcBef>
            </a:pPr>
            <a:r>
              <a:rPr lang="en-US" altLang="zh-CN" sz="2000">
                <a:solidFill>
                  <a:srgbClr val="0000FF"/>
                </a:solidFill>
                <a:latin typeface="Consolas" pitchFamily="49" charset="0"/>
                <a:ea typeface="楷体" pitchFamily="49" charset="-122"/>
                <a:cs typeface="Consolas" pitchFamily="49" charset="0"/>
              </a:rPr>
              <a:t>fun(3)</a:t>
            </a:r>
            <a:r>
              <a:rPr lang="zh-CN" altLang="en-US" sz="2000">
                <a:solidFill>
                  <a:srgbClr val="0000FF"/>
                </a:solidFill>
                <a:latin typeface="Consolas" pitchFamily="49" charset="0"/>
                <a:ea typeface="楷体" pitchFamily="49" charset="-122"/>
                <a:cs typeface="Consolas" pitchFamily="49" charset="0"/>
              </a:rPr>
              <a:t>调用：进栈</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ChangeArrowheads="1"/>
          </p:cNvSpPr>
          <p:nvPr/>
        </p:nvSpPr>
        <p:spPr bwMode="auto">
          <a:xfrm>
            <a:off x="4787900" y="125413"/>
            <a:ext cx="144463" cy="287337"/>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sp>
        <p:nvSpPr>
          <p:cNvPr id="30723" name="Rectangle 3"/>
          <p:cNvSpPr>
            <a:spLocks noChangeArrowheads="1"/>
          </p:cNvSpPr>
          <p:nvPr/>
        </p:nvSpPr>
        <p:spPr bwMode="auto">
          <a:xfrm>
            <a:off x="4068763" y="1271588"/>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latin typeface="Consolas" pitchFamily="49" charset="0"/>
                <a:cs typeface="Consolas" pitchFamily="49" charset="0"/>
              </a:rPr>
              <a:t>4</a:t>
            </a:r>
          </a:p>
        </p:txBody>
      </p:sp>
      <p:sp>
        <p:nvSpPr>
          <p:cNvPr id="30724" name="Rectangle 4"/>
          <p:cNvSpPr>
            <a:spLocks noChangeArrowheads="1"/>
          </p:cNvSpPr>
          <p:nvPr/>
        </p:nvSpPr>
        <p:spPr bwMode="auto">
          <a:xfrm>
            <a:off x="4860925" y="1271588"/>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latin typeface="Consolas" pitchFamily="49" charset="0"/>
                <a:cs typeface="Consolas" pitchFamily="49" charset="0"/>
              </a:rPr>
              <a:t>fun(3)*4</a:t>
            </a:r>
          </a:p>
        </p:txBody>
      </p:sp>
      <p:sp>
        <p:nvSpPr>
          <p:cNvPr id="30725" name="Rectangle 5"/>
          <p:cNvSpPr>
            <a:spLocks noChangeArrowheads="1"/>
          </p:cNvSpPr>
          <p:nvPr/>
        </p:nvSpPr>
        <p:spPr bwMode="auto">
          <a:xfrm>
            <a:off x="4068763" y="1631950"/>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latin typeface="Consolas" pitchFamily="49" charset="0"/>
                <a:cs typeface="Consolas" pitchFamily="49" charset="0"/>
              </a:rPr>
              <a:t>5</a:t>
            </a:r>
          </a:p>
        </p:txBody>
      </p:sp>
      <p:sp>
        <p:nvSpPr>
          <p:cNvPr id="30726" name="Rectangle 6"/>
          <p:cNvSpPr>
            <a:spLocks noChangeArrowheads="1"/>
          </p:cNvSpPr>
          <p:nvPr/>
        </p:nvSpPr>
        <p:spPr bwMode="auto">
          <a:xfrm>
            <a:off x="4860925" y="1631950"/>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latin typeface="Consolas" pitchFamily="49" charset="0"/>
                <a:cs typeface="Consolas" pitchFamily="49" charset="0"/>
              </a:rPr>
              <a:t>fun(4)*5</a:t>
            </a:r>
          </a:p>
        </p:txBody>
      </p:sp>
      <p:sp>
        <p:nvSpPr>
          <p:cNvPr id="30727" name="Rectangle 7"/>
          <p:cNvSpPr>
            <a:spLocks noChangeArrowheads="1"/>
          </p:cNvSpPr>
          <p:nvPr/>
        </p:nvSpPr>
        <p:spPr bwMode="auto">
          <a:xfrm>
            <a:off x="4068763" y="912813"/>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latin typeface="Consolas" pitchFamily="49" charset="0"/>
                <a:cs typeface="Consolas" pitchFamily="49" charset="0"/>
              </a:rPr>
              <a:t>3</a:t>
            </a:r>
          </a:p>
        </p:txBody>
      </p:sp>
      <p:sp>
        <p:nvSpPr>
          <p:cNvPr id="30728" name="Rectangle 8"/>
          <p:cNvSpPr>
            <a:spLocks noChangeArrowheads="1"/>
          </p:cNvSpPr>
          <p:nvPr/>
        </p:nvSpPr>
        <p:spPr bwMode="auto">
          <a:xfrm>
            <a:off x="4860925" y="912813"/>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latin typeface="Consolas" pitchFamily="49" charset="0"/>
                <a:cs typeface="Consolas" pitchFamily="49" charset="0"/>
              </a:rPr>
              <a:t>fun(2)*3</a:t>
            </a:r>
          </a:p>
        </p:txBody>
      </p:sp>
      <p:sp>
        <p:nvSpPr>
          <p:cNvPr id="30729" name="Rectangle 9"/>
          <p:cNvSpPr>
            <a:spLocks noChangeArrowheads="1"/>
          </p:cNvSpPr>
          <p:nvPr/>
        </p:nvSpPr>
        <p:spPr bwMode="auto">
          <a:xfrm>
            <a:off x="4067175" y="554038"/>
            <a:ext cx="792163"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latin typeface="Consolas" pitchFamily="49" charset="0"/>
                <a:cs typeface="Consolas" pitchFamily="49" charset="0"/>
              </a:rPr>
              <a:t>2</a:t>
            </a:r>
          </a:p>
        </p:txBody>
      </p:sp>
      <p:sp>
        <p:nvSpPr>
          <p:cNvPr id="30730" name="Rectangle 10"/>
          <p:cNvSpPr>
            <a:spLocks noChangeArrowheads="1"/>
          </p:cNvSpPr>
          <p:nvPr/>
        </p:nvSpPr>
        <p:spPr bwMode="auto">
          <a:xfrm>
            <a:off x="4859338" y="554038"/>
            <a:ext cx="1150937"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latin typeface="Consolas" pitchFamily="49" charset="0"/>
                <a:cs typeface="Consolas" pitchFamily="49" charset="0"/>
              </a:rPr>
              <a:t>fun(1)*2</a:t>
            </a:r>
          </a:p>
        </p:txBody>
      </p:sp>
      <p:sp>
        <p:nvSpPr>
          <p:cNvPr id="30731" name="AutoShape 11"/>
          <p:cNvSpPr>
            <a:spLocks noChangeArrowheads="1"/>
          </p:cNvSpPr>
          <p:nvPr/>
        </p:nvSpPr>
        <p:spPr bwMode="auto">
          <a:xfrm>
            <a:off x="4787900" y="2209800"/>
            <a:ext cx="144463" cy="287338"/>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sp>
        <p:nvSpPr>
          <p:cNvPr id="30732" name="Rectangle 12"/>
          <p:cNvSpPr>
            <a:spLocks noChangeArrowheads="1"/>
          </p:cNvSpPr>
          <p:nvPr/>
        </p:nvSpPr>
        <p:spPr bwMode="auto">
          <a:xfrm>
            <a:off x="4068763" y="3719513"/>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latin typeface="Consolas" pitchFamily="49" charset="0"/>
                <a:cs typeface="Consolas" pitchFamily="49" charset="0"/>
              </a:rPr>
              <a:t>4</a:t>
            </a:r>
          </a:p>
        </p:txBody>
      </p:sp>
      <p:sp>
        <p:nvSpPr>
          <p:cNvPr id="30733" name="Rectangle 13"/>
          <p:cNvSpPr>
            <a:spLocks noChangeArrowheads="1"/>
          </p:cNvSpPr>
          <p:nvPr/>
        </p:nvSpPr>
        <p:spPr bwMode="auto">
          <a:xfrm>
            <a:off x="4860925" y="3719513"/>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latin typeface="Consolas" pitchFamily="49" charset="0"/>
                <a:cs typeface="Consolas" pitchFamily="49" charset="0"/>
              </a:rPr>
              <a:t>fun(3)*4</a:t>
            </a:r>
          </a:p>
        </p:txBody>
      </p:sp>
      <p:sp>
        <p:nvSpPr>
          <p:cNvPr id="30734" name="Rectangle 14"/>
          <p:cNvSpPr>
            <a:spLocks noChangeArrowheads="1"/>
          </p:cNvSpPr>
          <p:nvPr/>
        </p:nvSpPr>
        <p:spPr bwMode="auto">
          <a:xfrm>
            <a:off x="4068763" y="4079875"/>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latin typeface="Consolas" pitchFamily="49" charset="0"/>
                <a:cs typeface="Consolas" pitchFamily="49" charset="0"/>
              </a:rPr>
              <a:t>5</a:t>
            </a:r>
          </a:p>
        </p:txBody>
      </p:sp>
      <p:sp>
        <p:nvSpPr>
          <p:cNvPr id="30735" name="Rectangle 15"/>
          <p:cNvSpPr>
            <a:spLocks noChangeArrowheads="1"/>
          </p:cNvSpPr>
          <p:nvPr/>
        </p:nvSpPr>
        <p:spPr bwMode="auto">
          <a:xfrm>
            <a:off x="4860925" y="4079875"/>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latin typeface="Consolas" pitchFamily="49" charset="0"/>
                <a:cs typeface="Consolas" pitchFamily="49" charset="0"/>
              </a:rPr>
              <a:t>fun(4)*5</a:t>
            </a:r>
          </a:p>
        </p:txBody>
      </p:sp>
      <p:sp>
        <p:nvSpPr>
          <p:cNvPr id="30736" name="Rectangle 16"/>
          <p:cNvSpPr>
            <a:spLocks noChangeArrowheads="1"/>
          </p:cNvSpPr>
          <p:nvPr/>
        </p:nvSpPr>
        <p:spPr bwMode="auto">
          <a:xfrm>
            <a:off x="4068763" y="3360738"/>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latin typeface="Consolas" pitchFamily="49" charset="0"/>
                <a:cs typeface="Consolas" pitchFamily="49" charset="0"/>
              </a:rPr>
              <a:t>3</a:t>
            </a:r>
          </a:p>
        </p:txBody>
      </p:sp>
      <p:sp>
        <p:nvSpPr>
          <p:cNvPr id="30737" name="Rectangle 17"/>
          <p:cNvSpPr>
            <a:spLocks noChangeArrowheads="1"/>
          </p:cNvSpPr>
          <p:nvPr/>
        </p:nvSpPr>
        <p:spPr bwMode="auto">
          <a:xfrm>
            <a:off x="4860925" y="3360738"/>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latin typeface="Consolas" pitchFamily="49" charset="0"/>
                <a:cs typeface="Consolas" pitchFamily="49" charset="0"/>
              </a:rPr>
              <a:t>fun(2)*3</a:t>
            </a:r>
          </a:p>
        </p:txBody>
      </p:sp>
      <p:sp>
        <p:nvSpPr>
          <p:cNvPr id="30738" name="Rectangle 18"/>
          <p:cNvSpPr>
            <a:spLocks noChangeArrowheads="1"/>
          </p:cNvSpPr>
          <p:nvPr/>
        </p:nvSpPr>
        <p:spPr bwMode="auto">
          <a:xfrm>
            <a:off x="4067175" y="3001963"/>
            <a:ext cx="792163"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latin typeface="Consolas" pitchFamily="49" charset="0"/>
                <a:cs typeface="Consolas" pitchFamily="49" charset="0"/>
              </a:rPr>
              <a:t>2</a:t>
            </a:r>
          </a:p>
        </p:txBody>
      </p:sp>
      <p:sp>
        <p:nvSpPr>
          <p:cNvPr id="30739" name="Rectangle 19"/>
          <p:cNvSpPr>
            <a:spLocks noChangeArrowheads="1"/>
          </p:cNvSpPr>
          <p:nvPr/>
        </p:nvSpPr>
        <p:spPr bwMode="auto">
          <a:xfrm>
            <a:off x="4859338" y="3001963"/>
            <a:ext cx="1150937"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latin typeface="Consolas" pitchFamily="49" charset="0"/>
                <a:cs typeface="Consolas" pitchFamily="49" charset="0"/>
              </a:rPr>
              <a:t>fun(1)*2</a:t>
            </a:r>
          </a:p>
        </p:txBody>
      </p:sp>
      <p:sp>
        <p:nvSpPr>
          <p:cNvPr id="30740" name="Rectangle 20"/>
          <p:cNvSpPr>
            <a:spLocks noChangeArrowheads="1"/>
          </p:cNvSpPr>
          <p:nvPr/>
        </p:nvSpPr>
        <p:spPr bwMode="auto">
          <a:xfrm>
            <a:off x="4067175" y="2643188"/>
            <a:ext cx="792163"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latin typeface="Consolas" pitchFamily="49" charset="0"/>
                <a:cs typeface="Consolas" pitchFamily="49" charset="0"/>
              </a:rPr>
              <a:t>1</a:t>
            </a:r>
          </a:p>
        </p:txBody>
      </p:sp>
      <p:sp>
        <p:nvSpPr>
          <p:cNvPr id="30741" name="Rectangle 21"/>
          <p:cNvSpPr>
            <a:spLocks noChangeArrowheads="1"/>
          </p:cNvSpPr>
          <p:nvPr/>
        </p:nvSpPr>
        <p:spPr bwMode="auto">
          <a:xfrm>
            <a:off x="4859338" y="2643188"/>
            <a:ext cx="1150937"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latin typeface="Consolas" pitchFamily="49" charset="0"/>
                <a:cs typeface="Consolas" pitchFamily="49" charset="0"/>
              </a:rPr>
              <a:t>1</a:t>
            </a:r>
          </a:p>
        </p:txBody>
      </p:sp>
      <p:sp>
        <p:nvSpPr>
          <p:cNvPr id="30742" name="Text Box 22"/>
          <p:cNvSpPr txBox="1">
            <a:spLocks noChangeArrowheads="1"/>
          </p:cNvSpPr>
          <p:nvPr/>
        </p:nvSpPr>
        <p:spPr bwMode="auto">
          <a:xfrm>
            <a:off x="1401763" y="515938"/>
            <a:ext cx="2376487" cy="396875"/>
          </a:xfrm>
          <a:prstGeom prst="rect">
            <a:avLst/>
          </a:prstGeom>
          <a:noFill/>
          <a:ln w="9525">
            <a:noFill/>
            <a:miter lim="800000"/>
            <a:headEnd/>
            <a:tailEnd/>
          </a:ln>
        </p:spPr>
        <p:txBody>
          <a:bodyPr>
            <a:spAutoFit/>
          </a:bodyPr>
          <a:lstStyle/>
          <a:p>
            <a:pPr>
              <a:spcBef>
                <a:spcPct val="50000"/>
              </a:spcBef>
            </a:pPr>
            <a:r>
              <a:rPr lang="en-US" altLang="zh-CN" sz="2000" dirty="0">
                <a:solidFill>
                  <a:srgbClr val="0000FF"/>
                </a:solidFill>
                <a:latin typeface="Consolas" pitchFamily="49" charset="0"/>
                <a:ea typeface="楷体" pitchFamily="49" charset="-122"/>
                <a:cs typeface="Consolas" pitchFamily="49" charset="0"/>
              </a:rPr>
              <a:t>fun(2)</a:t>
            </a:r>
            <a:r>
              <a:rPr lang="zh-CN" altLang="en-US" sz="2000" dirty="0">
                <a:solidFill>
                  <a:srgbClr val="0000FF"/>
                </a:solidFill>
                <a:latin typeface="Consolas" pitchFamily="49" charset="0"/>
                <a:ea typeface="楷体" pitchFamily="49" charset="-122"/>
                <a:cs typeface="Consolas" pitchFamily="49" charset="0"/>
              </a:rPr>
              <a:t>调用：进栈</a:t>
            </a:r>
          </a:p>
        </p:txBody>
      </p:sp>
      <p:sp>
        <p:nvSpPr>
          <p:cNvPr id="30743" name="Text Box 23"/>
          <p:cNvSpPr txBox="1">
            <a:spLocks noChangeArrowheads="1"/>
          </p:cNvSpPr>
          <p:nvPr/>
        </p:nvSpPr>
        <p:spPr bwMode="auto">
          <a:xfrm>
            <a:off x="571472" y="2641600"/>
            <a:ext cx="3351241" cy="400110"/>
          </a:xfrm>
          <a:prstGeom prst="rect">
            <a:avLst/>
          </a:prstGeom>
          <a:noFill/>
          <a:ln w="9525">
            <a:noFill/>
            <a:miter lim="800000"/>
            <a:headEnd/>
            <a:tailEnd/>
          </a:ln>
        </p:spPr>
        <p:txBody>
          <a:bodyPr wrap="square">
            <a:spAutoFit/>
          </a:bodyPr>
          <a:lstStyle/>
          <a:p>
            <a:pPr>
              <a:spcBef>
                <a:spcPct val="50000"/>
              </a:spcBef>
            </a:pPr>
            <a:r>
              <a:rPr lang="en-US" altLang="zh-CN" sz="2000">
                <a:solidFill>
                  <a:srgbClr val="0000FF"/>
                </a:solidFill>
                <a:latin typeface="Consolas" pitchFamily="49" charset="0"/>
                <a:ea typeface="楷体" pitchFamily="49" charset="-122"/>
                <a:cs typeface="Consolas" pitchFamily="49" charset="0"/>
              </a:rPr>
              <a:t>fun(1)</a:t>
            </a:r>
            <a:r>
              <a:rPr lang="zh-CN" altLang="en-US" sz="2000">
                <a:solidFill>
                  <a:srgbClr val="0000FF"/>
                </a:solidFill>
                <a:latin typeface="Consolas" pitchFamily="49" charset="0"/>
                <a:ea typeface="楷体" pitchFamily="49" charset="-122"/>
                <a:cs typeface="Consolas" pitchFamily="49" charset="0"/>
              </a:rPr>
              <a:t>调用：进栈并求值</a:t>
            </a:r>
          </a:p>
        </p:txBody>
      </p:sp>
      <p:sp>
        <p:nvSpPr>
          <p:cNvPr id="30744" name="AutoShape 24"/>
          <p:cNvSpPr>
            <a:spLocks noChangeArrowheads="1"/>
          </p:cNvSpPr>
          <p:nvPr/>
        </p:nvSpPr>
        <p:spPr bwMode="auto">
          <a:xfrm>
            <a:off x="4787900" y="4586288"/>
            <a:ext cx="144463" cy="287337"/>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sp>
        <p:nvSpPr>
          <p:cNvPr id="30745" name="Rectangle 25"/>
          <p:cNvSpPr>
            <a:spLocks noChangeArrowheads="1"/>
          </p:cNvSpPr>
          <p:nvPr/>
        </p:nvSpPr>
        <p:spPr bwMode="auto">
          <a:xfrm>
            <a:off x="4068763" y="5730875"/>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latin typeface="Consolas" pitchFamily="49" charset="0"/>
                <a:cs typeface="Consolas" pitchFamily="49" charset="0"/>
              </a:rPr>
              <a:t>4</a:t>
            </a:r>
          </a:p>
        </p:txBody>
      </p:sp>
      <p:sp>
        <p:nvSpPr>
          <p:cNvPr id="30746" name="Rectangle 26"/>
          <p:cNvSpPr>
            <a:spLocks noChangeArrowheads="1"/>
          </p:cNvSpPr>
          <p:nvPr/>
        </p:nvSpPr>
        <p:spPr bwMode="auto">
          <a:xfrm>
            <a:off x="4860925" y="5730875"/>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latin typeface="Consolas" pitchFamily="49" charset="0"/>
                <a:cs typeface="Consolas" pitchFamily="49" charset="0"/>
              </a:rPr>
              <a:t>fun(3)*4</a:t>
            </a:r>
          </a:p>
        </p:txBody>
      </p:sp>
      <p:sp>
        <p:nvSpPr>
          <p:cNvPr id="30747" name="Rectangle 27"/>
          <p:cNvSpPr>
            <a:spLocks noChangeArrowheads="1"/>
          </p:cNvSpPr>
          <p:nvPr/>
        </p:nvSpPr>
        <p:spPr bwMode="auto">
          <a:xfrm>
            <a:off x="4068763" y="6091238"/>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latin typeface="Consolas" pitchFamily="49" charset="0"/>
                <a:cs typeface="Consolas" pitchFamily="49" charset="0"/>
              </a:rPr>
              <a:t>5</a:t>
            </a:r>
          </a:p>
        </p:txBody>
      </p:sp>
      <p:sp>
        <p:nvSpPr>
          <p:cNvPr id="30748" name="Rectangle 28"/>
          <p:cNvSpPr>
            <a:spLocks noChangeArrowheads="1"/>
          </p:cNvSpPr>
          <p:nvPr/>
        </p:nvSpPr>
        <p:spPr bwMode="auto">
          <a:xfrm>
            <a:off x="4860925" y="6091238"/>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latin typeface="Consolas" pitchFamily="49" charset="0"/>
                <a:cs typeface="Consolas" pitchFamily="49" charset="0"/>
              </a:rPr>
              <a:t>fun(4)*5</a:t>
            </a:r>
          </a:p>
        </p:txBody>
      </p:sp>
      <p:sp>
        <p:nvSpPr>
          <p:cNvPr id="30749" name="Rectangle 29"/>
          <p:cNvSpPr>
            <a:spLocks noChangeArrowheads="1"/>
          </p:cNvSpPr>
          <p:nvPr/>
        </p:nvSpPr>
        <p:spPr bwMode="auto">
          <a:xfrm>
            <a:off x="4068763" y="5372100"/>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latin typeface="Consolas" pitchFamily="49" charset="0"/>
                <a:cs typeface="Consolas" pitchFamily="49" charset="0"/>
              </a:rPr>
              <a:t>3</a:t>
            </a:r>
          </a:p>
        </p:txBody>
      </p:sp>
      <p:sp>
        <p:nvSpPr>
          <p:cNvPr id="30750" name="Rectangle 30"/>
          <p:cNvSpPr>
            <a:spLocks noChangeArrowheads="1"/>
          </p:cNvSpPr>
          <p:nvPr/>
        </p:nvSpPr>
        <p:spPr bwMode="auto">
          <a:xfrm>
            <a:off x="4860925" y="5372100"/>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latin typeface="Consolas" pitchFamily="49" charset="0"/>
                <a:cs typeface="Consolas" pitchFamily="49" charset="0"/>
              </a:rPr>
              <a:t>fun(2)*3</a:t>
            </a:r>
          </a:p>
        </p:txBody>
      </p:sp>
      <p:sp>
        <p:nvSpPr>
          <p:cNvPr id="30751" name="Rectangle 31"/>
          <p:cNvSpPr>
            <a:spLocks noChangeArrowheads="1"/>
          </p:cNvSpPr>
          <p:nvPr/>
        </p:nvSpPr>
        <p:spPr bwMode="auto">
          <a:xfrm>
            <a:off x="4067175" y="5013325"/>
            <a:ext cx="792163"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latin typeface="Consolas" pitchFamily="49" charset="0"/>
                <a:cs typeface="Consolas" pitchFamily="49" charset="0"/>
              </a:rPr>
              <a:t>2</a:t>
            </a:r>
          </a:p>
        </p:txBody>
      </p:sp>
      <p:sp>
        <p:nvSpPr>
          <p:cNvPr id="30752" name="Rectangle 32"/>
          <p:cNvSpPr>
            <a:spLocks noChangeArrowheads="1"/>
          </p:cNvSpPr>
          <p:nvPr/>
        </p:nvSpPr>
        <p:spPr bwMode="auto">
          <a:xfrm>
            <a:off x="4859338" y="5013325"/>
            <a:ext cx="1150937"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latin typeface="Consolas" pitchFamily="49" charset="0"/>
                <a:cs typeface="Consolas" pitchFamily="49" charset="0"/>
              </a:rPr>
              <a:t>1*2</a:t>
            </a:r>
            <a:r>
              <a:rPr lang="zh-CN" altLang="en-US" sz="1800">
                <a:latin typeface="Consolas" pitchFamily="49" charset="0"/>
                <a:cs typeface="Consolas" pitchFamily="49" charset="0"/>
              </a:rPr>
              <a:t>＝</a:t>
            </a:r>
            <a:r>
              <a:rPr lang="en-US" altLang="zh-CN" sz="1800">
                <a:latin typeface="Consolas" pitchFamily="49" charset="0"/>
                <a:cs typeface="Consolas" pitchFamily="49" charset="0"/>
              </a:rPr>
              <a:t>2</a:t>
            </a:r>
          </a:p>
        </p:txBody>
      </p:sp>
      <p:sp>
        <p:nvSpPr>
          <p:cNvPr id="30753" name="Text Box 35"/>
          <p:cNvSpPr txBox="1">
            <a:spLocks noChangeArrowheads="1"/>
          </p:cNvSpPr>
          <p:nvPr/>
        </p:nvSpPr>
        <p:spPr bwMode="auto">
          <a:xfrm>
            <a:off x="785786" y="5048250"/>
            <a:ext cx="2994052" cy="400110"/>
          </a:xfrm>
          <a:prstGeom prst="rect">
            <a:avLst/>
          </a:prstGeom>
          <a:noFill/>
          <a:ln w="9525">
            <a:noFill/>
            <a:miter lim="800000"/>
            <a:headEnd/>
            <a:tailEnd/>
          </a:ln>
        </p:spPr>
        <p:txBody>
          <a:bodyPr wrap="square">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退栈</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次并求</a:t>
            </a:r>
            <a:r>
              <a:rPr lang="en-US" altLang="zh-CN" sz="2000">
                <a:solidFill>
                  <a:srgbClr val="0000FF"/>
                </a:solidFill>
                <a:latin typeface="Consolas" pitchFamily="49" charset="0"/>
                <a:ea typeface="楷体" pitchFamily="49" charset="-122"/>
                <a:cs typeface="Consolas" pitchFamily="49" charset="0"/>
              </a:rPr>
              <a:t>fun(2)</a:t>
            </a:r>
            <a:r>
              <a:rPr lang="zh-CN" altLang="en-US" sz="2000">
                <a:solidFill>
                  <a:srgbClr val="0000FF"/>
                </a:solidFill>
                <a:latin typeface="Consolas" pitchFamily="49" charset="0"/>
                <a:ea typeface="楷体" pitchFamily="49" charset="-122"/>
                <a:cs typeface="Consolas" pitchFamily="49" charset="0"/>
              </a:rPr>
              <a:t>值</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7"/>
          <p:cNvSpPr txBox="1">
            <a:spLocks noChangeArrowheads="1"/>
          </p:cNvSpPr>
          <p:nvPr/>
        </p:nvSpPr>
        <p:spPr bwMode="auto">
          <a:xfrm>
            <a:off x="785786" y="1409689"/>
            <a:ext cx="3714776" cy="52322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dirty="0">
                <a:solidFill>
                  <a:srgbClr val="FF0000"/>
                </a:solidFill>
                <a:latin typeface="Consolas" pitchFamily="49" charset="0"/>
                <a:ea typeface="微软雅黑" pitchFamily="34" charset="-122"/>
                <a:cs typeface="Consolas" pitchFamily="49" charset="0"/>
              </a:rPr>
              <a:t>2.1.1 </a:t>
            </a:r>
            <a:r>
              <a:rPr lang="zh-CN" altLang="en-US" sz="2800" dirty="0">
                <a:solidFill>
                  <a:srgbClr val="FF0000"/>
                </a:solidFill>
                <a:latin typeface="Consolas" pitchFamily="49" charset="0"/>
                <a:ea typeface="微软雅黑" pitchFamily="34" charset="-122"/>
                <a:cs typeface="Consolas" pitchFamily="49" charset="0"/>
              </a:rPr>
              <a:t>递归的定义</a:t>
            </a:r>
          </a:p>
        </p:txBody>
      </p:sp>
      <p:sp>
        <p:nvSpPr>
          <p:cNvPr id="16389" name="Text Box 8"/>
          <p:cNvSpPr txBox="1">
            <a:spLocks noChangeArrowheads="1"/>
          </p:cNvSpPr>
          <p:nvPr/>
        </p:nvSpPr>
        <p:spPr bwMode="auto">
          <a:xfrm>
            <a:off x="571472" y="2143116"/>
            <a:ext cx="7848600" cy="2862322"/>
          </a:xfrm>
          <a:prstGeom prst="rect">
            <a:avLst/>
          </a:prstGeom>
          <a:noFill/>
          <a:ln w="9525">
            <a:noFill/>
            <a:miter lim="800000"/>
            <a:headEnd/>
            <a:tailEnd/>
          </a:ln>
        </p:spPr>
        <p:txBody>
          <a:bodyPr>
            <a:spAutoFit/>
          </a:bodyPr>
          <a:lstStyle/>
          <a:p>
            <a:pPr>
              <a:lnSpc>
                <a:spcPct val="150000"/>
              </a:lnSpc>
            </a:pPr>
            <a:r>
              <a:rPr lang="zh-CN" altLang="en-US" sz="2000" dirty="0">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　在定义一个过程或函数时出现调用本过程或本函数的</a:t>
            </a:r>
            <a:r>
              <a:rPr lang="zh-CN" altLang="en-US" sz="2000">
                <a:solidFill>
                  <a:srgbClr val="0000FF"/>
                </a:solidFill>
                <a:latin typeface="Consolas" pitchFamily="49" charset="0"/>
                <a:ea typeface="楷体" pitchFamily="49" charset="-122"/>
                <a:cs typeface="Consolas" pitchFamily="49" charset="0"/>
              </a:rPr>
              <a:t>成</a:t>
            </a:r>
            <a:r>
              <a:rPr lang="zh-CN" altLang="en-US" sz="2000" smtClean="0">
                <a:solidFill>
                  <a:srgbClr val="0000FF"/>
                </a:solidFill>
                <a:latin typeface="Consolas" pitchFamily="49" charset="0"/>
                <a:ea typeface="楷体" pitchFamily="49" charset="-122"/>
                <a:cs typeface="Consolas" pitchFamily="49" charset="0"/>
              </a:rPr>
              <a:t>分，称</a:t>
            </a:r>
            <a:r>
              <a:rPr lang="zh-CN" altLang="en-US" sz="2000" dirty="0">
                <a:solidFill>
                  <a:srgbClr val="0000FF"/>
                </a:solidFill>
                <a:latin typeface="Consolas" pitchFamily="49" charset="0"/>
                <a:ea typeface="楷体" pitchFamily="49" charset="-122"/>
                <a:cs typeface="Consolas" pitchFamily="49" charset="0"/>
              </a:rPr>
              <a:t>之为递归。若调用</a:t>
            </a:r>
            <a:r>
              <a:rPr lang="zh-CN" altLang="en-US" sz="2000">
                <a:solidFill>
                  <a:srgbClr val="0000FF"/>
                </a:solidFill>
                <a:latin typeface="Consolas" pitchFamily="49" charset="0"/>
                <a:ea typeface="楷体" pitchFamily="49" charset="-122"/>
                <a:cs typeface="Consolas" pitchFamily="49" charset="0"/>
              </a:rPr>
              <a:t>自</a:t>
            </a:r>
            <a:r>
              <a:rPr lang="zh-CN" altLang="en-US" sz="2000" smtClean="0">
                <a:solidFill>
                  <a:srgbClr val="0000FF"/>
                </a:solidFill>
                <a:latin typeface="Consolas" pitchFamily="49" charset="0"/>
                <a:ea typeface="楷体" pitchFamily="49" charset="-122"/>
                <a:cs typeface="Consolas" pitchFamily="49" charset="0"/>
              </a:rPr>
              <a:t>身，称</a:t>
            </a:r>
            <a:r>
              <a:rPr lang="zh-CN" altLang="en-US" sz="2000" dirty="0">
                <a:solidFill>
                  <a:srgbClr val="0000FF"/>
                </a:solidFill>
                <a:latin typeface="Consolas" pitchFamily="49" charset="0"/>
                <a:ea typeface="楷体" pitchFamily="49" charset="-122"/>
                <a:cs typeface="Consolas" pitchFamily="49" charset="0"/>
              </a:rPr>
              <a:t>之为</a:t>
            </a:r>
            <a:r>
              <a:rPr lang="zh-CN" altLang="en-US" sz="2000" dirty="0">
                <a:solidFill>
                  <a:srgbClr val="C00000"/>
                </a:solidFill>
                <a:latin typeface="微软雅黑" pitchFamily="34" charset="-122"/>
                <a:ea typeface="微软雅黑" pitchFamily="34" charset="-122"/>
                <a:cs typeface="Consolas" pitchFamily="49" charset="0"/>
              </a:rPr>
              <a:t>直接递归</a:t>
            </a:r>
            <a:r>
              <a:rPr lang="zh-CN" altLang="en-US" sz="2000" dirty="0">
                <a:solidFill>
                  <a:srgbClr val="0000FF"/>
                </a:solidFill>
                <a:latin typeface="Consolas" pitchFamily="49" charset="0"/>
                <a:ea typeface="楷体" pitchFamily="49" charset="-122"/>
                <a:cs typeface="Consolas" pitchFamily="49" charset="0"/>
              </a:rPr>
              <a:t>。若过程或函数</a:t>
            </a:r>
            <a:r>
              <a:rPr lang="en-US" altLang="zh-CN" sz="2000" dirty="0">
                <a:solidFill>
                  <a:srgbClr val="0000FF"/>
                </a:solidFill>
                <a:latin typeface="Consolas" pitchFamily="49" charset="0"/>
                <a:ea typeface="楷体" pitchFamily="49" charset="-122"/>
                <a:cs typeface="Consolas" pitchFamily="49" charset="0"/>
              </a:rPr>
              <a:t>p</a:t>
            </a:r>
            <a:r>
              <a:rPr lang="zh-CN" altLang="en-US" sz="2000" dirty="0">
                <a:solidFill>
                  <a:srgbClr val="0000FF"/>
                </a:solidFill>
                <a:latin typeface="Consolas" pitchFamily="49" charset="0"/>
                <a:ea typeface="楷体" pitchFamily="49" charset="-122"/>
                <a:cs typeface="Consolas" pitchFamily="49" charset="0"/>
              </a:rPr>
              <a:t>调用过程或函</a:t>
            </a:r>
            <a:r>
              <a:rPr lang="zh-CN" altLang="en-US" sz="2000">
                <a:solidFill>
                  <a:srgbClr val="0000FF"/>
                </a:solidFill>
                <a:latin typeface="Consolas" pitchFamily="49" charset="0"/>
                <a:ea typeface="楷体" pitchFamily="49" charset="-122"/>
                <a:cs typeface="Consolas" pitchFamily="49" charset="0"/>
              </a:rPr>
              <a:t>数</a:t>
            </a:r>
            <a:r>
              <a:rPr lang="en-US" altLang="zh-CN" sz="2000" smtClean="0">
                <a:solidFill>
                  <a:srgbClr val="0000FF"/>
                </a:solidFill>
                <a:latin typeface="Consolas" pitchFamily="49" charset="0"/>
                <a:ea typeface="楷体" pitchFamily="49" charset="-122"/>
                <a:cs typeface="Consolas" pitchFamily="49" charset="0"/>
              </a:rPr>
              <a:t>q</a:t>
            </a:r>
            <a:r>
              <a:rPr lang="zh-CN" altLang="en-US" sz="2000" smtClean="0">
                <a:solidFill>
                  <a:srgbClr val="0000FF"/>
                </a:solidFill>
                <a:latin typeface="Consolas" pitchFamily="49" charset="0"/>
                <a:ea typeface="楷体" pitchFamily="49" charset="-122"/>
                <a:cs typeface="Consolas" pitchFamily="49" charset="0"/>
              </a:rPr>
              <a:t>，而</a:t>
            </a:r>
            <a:r>
              <a:rPr lang="en-US" altLang="zh-CN" sz="2000" dirty="0">
                <a:solidFill>
                  <a:srgbClr val="0000FF"/>
                </a:solidFill>
                <a:latin typeface="Consolas" pitchFamily="49" charset="0"/>
                <a:ea typeface="楷体" pitchFamily="49" charset="-122"/>
                <a:cs typeface="Consolas" pitchFamily="49" charset="0"/>
              </a:rPr>
              <a:t>q</a:t>
            </a:r>
            <a:r>
              <a:rPr lang="zh-CN" altLang="en-US" sz="2000" dirty="0">
                <a:solidFill>
                  <a:srgbClr val="0000FF"/>
                </a:solidFill>
                <a:latin typeface="Consolas" pitchFamily="49" charset="0"/>
                <a:ea typeface="楷体" pitchFamily="49" charset="-122"/>
                <a:cs typeface="Consolas" pitchFamily="49" charset="0"/>
              </a:rPr>
              <a:t>又调</a:t>
            </a:r>
            <a:r>
              <a:rPr lang="zh-CN" altLang="en-US" sz="2000">
                <a:solidFill>
                  <a:srgbClr val="0000FF"/>
                </a:solidFill>
                <a:latin typeface="Consolas" pitchFamily="49" charset="0"/>
                <a:ea typeface="楷体" pitchFamily="49" charset="-122"/>
                <a:cs typeface="Consolas" pitchFamily="49" charset="0"/>
              </a:rPr>
              <a:t>用</a:t>
            </a:r>
            <a:r>
              <a:rPr lang="en-US" altLang="zh-CN" sz="2000" smtClean="0">
                <a:solidFill>
                  <a:srgbClr val="0000FF"/>
                </a:solidFill>
                <a:latin typeface="Consolas" pitchFamily="49" charset="0"/>
                <a:ea typeface="楷体" pitchFamily="49" charset="-122"/>
                <a:cs typeface="Consolas" pitchFamily="49" charset="0"/>
              </a:rPr>
              <a:t>p</a:t>
            </a:r>
            <a:r>
              <a:rPr lang="zh-CN" altLang="en-US" sz="2000" smtClean="0">
                <a:solidFill>
                  <a:srgbClr val="0000FF"/>
                </a:solidFill>
                <a:latin typeface="Consolas" pitchFamily="49" charset="0"/>
                <a:ea typeface="楷体" pitchFamily="49" charset="-122"/>
                <a:cs typeface="Consolas" pitchFamily="49" charset="0"/>
              </a:rPr>
              <a:t>，称</a:t>
            </a:r>
            <a:r>
              <a:rPr lang="zh-CN" altLang="en-US" sz="2000" dirty="0">
                <a:solidFill>
                  <a:srgbClr val="0000FF"/>
                </a:solidFill>
                <a:latin typeface="Consolas" pitchFamily="49" charset="0"/>
                <a:ea typeface="楷体" pitchFamily="49" charset="-122"/>
                <a:cs typeface="Consolas" pitchFamily="49" charset="0"/>
              </a:rPr>
              <a:t>之为</a:t>
            </a:r>
            <a:r>
              <a:rPr lang="zh-CN" altLang="en-US" sz="2000" dirty="0">
                <a:solidFill>
                  <a:srgbClr val="C00000"/>
                </a:solidFill>
                <a:latin typeface="微软雅黑" pitchFamily="34" charset="-122"/>
                <a:ea typeface="微软雅黑" pitchFamily="34" charset="-122"/>
                <a:cs typeface="Consolas" pitchFamily="49" charset="0"/>
              </a:rPr>
              <a:t>间接递</a:t>
            </a:r>
            <a:r>
              <a:rPr lang="zh-CN" altLang="en-US" sz="2000">
                <a:solidFill>
                  <a:srgbClr val="C00000"/>
                </a:solidFill>
                <a:latin typeface="微软雅黑" pitchFamily="34" charset="-122"/>
                <a:ea typeface="微软雅黑" pitchFamily="34" charset="-122"/>
                <a:cs typeface="Consolas" pitchFamily="49" charset="0"/>
              </a:rPr>
              <a:t>归</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任何</a:t>
            </a:r>
            <a:r>
              <a:rPr lang="zh-CN" altLang="en-US" sz="2000" dirty="0">
                <a:solidFill>
                  <a:srgbClr val="0000FF"/>
                </a:solidFill>
                <a:latin typeface="Consolas" pitchFamily="49" charset="0"/>
                <a:ea typeface="楷体" pitchFamily="49" charset="-122"/>
                <a:cs typeface="Consolas" pitchFamily="49" charset="0"/>
              </a:rPr>
              <a:t>间接递归都可以等价地转换为直接</a:t>
            </a:r>
            <a:r>
              <a:rPr lang="zh-CN" altLang="en-US" sz="2000">
                <a:solidFill>
                  <a:srgbClr val="0000FF"/>
                </a:solidFill>
                <a:latin typeface="Consolas" pitchFamily="49" charset="0"/>
                <a:ea typeface="楷体" pitchFamily="49" charset="-122"/>
                <a:cs typeface="Consolas" pitchFamily="49" charset="0"/>
              </a:rPr>
              <a:t>递</a:t>
            </a:r>
            <a:r>
              <a:rPr lang="zh-CN" altLang="en-US" sz="2000" smtClean="0">
                <a:solidFill>
                  <a:srgbClr val="0000FF"/>
                </a:solidFill>
                <a:latin typeface="Consolas" pitchFamily="49" charset="0"/>
                <a:ea typeface="楷体" pitchFamily="49" charset="-122"/>
                <a:cs typeface="Consolas" pitchFamily="49" charset="0"/>
              </a:rPr>
              <a:t>归。</a:t>
            </a:r>
            <a:endParaRPr lang="zh-CN" altLang="en-US" sz="2000" dirty="0">
              <a:solidFill>
                <a:srgbClr val="0000FF"/>
              </a:solidFill>
              <a:latin typeface="Consolas" pitchFamily="49" charset="0"/>
              <a:ea typeface="楷体" pitchFamily="49" charset="-122"/>
              <a:cs typeface="Consolas" pitchFamily="49" charset="0"/>
            </a:endParaRPr>
          </a:p>
          <a:p>
            <a:pPr>
              <a:lnSpc>
                <a:spcPct val="150000"/>
              </a:lnSpc>
            </a:pP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  如果</a:t>
            </a:r>
            <a:r>
              <a:rPr lang="zh-CN" altLang="en-US" sz="2000" dirty="0">
                <a:solidFill>
                  <a:srgbClr val="0000FF"/>
                </a:solidFill>
                <a:latin typeface="Consolas" pitchFamily="49" charset="0"/>
                <a:ea typeface="楷体" pitchFamily="49" charset="-122"/>
                <a:cs typeface="Consolas" pitchFamily="49" charset="0"/>
              </a:rPr>
              <a:t>一个递归过程或递归函数中递归调用语句是最后一条执行</a:t>
            </a:r>
            <a:r>
              <a:rPr lang="zh-CN" altLang="en-US" sz="2000">
                <a:solidFill>
                  <a:srgbClr val="0000FF"/>
                </a:solidFill>
                <a:latin typeface="Consolas" pitchFamily="49" charset="0"/>
                <a:ea typeface="楷体" pitchFamily="49" charset="-122"/>
                <a:cs typeface="Consolas" pitchFamily="49" charset="0"/>
              </a:rPr>
              <a:t>语</a:t>
            </a:r>
            <a:r>
              <a:rPr lang="zh-CN" altLang="en-US" sz="2000" smtClean="0">
                <a:solidFill>
                  <a:srgbClr val="0000FF"/>
                </a:solidFill>
                <a:latin typeface="Consolas" pitchFamily="49" charset="0"/>
                <a:ea typeface="楷体" pitchFamily="49" charset="-122"/>
                <a:cs typeface="Consolas" pitchFamily="49" charset="0"/>
              </a:rPr>
              <a:t>句，则</a:t>
            </a:r>
            <a:r>
              <a:rPr lang="zh-CN" altLang="en-US" sz="2000" dirty="0">
                <a:solidFill>
                  <a:srgbClr val="0000FF"/>
                </a:solidFill>
                <a:latin typeface="Consolas" pitchFamily="49" charset="0"/>
                <a:ea typeface="楷体" pitchFamily="49" charset="-122"/>
                <a:cs typeface="Consolas" pitchFamily="49" charset="0"/>
              </a:rPr>
              <a:t>称这种递归调用为</a:t>
            </a:r>
            <a:r>
              <a:rPr lang="zh-CN" altLang="en-US" sz="2000" dirty="0">
                <a:solidFill>
                  <a:srgbClr val="C00000"/>
                </a:solidFill>
                <a:latin typeface="Consolas" pitchFamily="49" charset="0"/>
                <a:ea typeface="楷体" pitchFamily="49" charset="-122"/>
                <a:cs typeface="Consolas" pitchFamily="49" charset="0"/>
              </a:rPr>
              <a:t>尾递归</a:t>
            </a:r>
            <a:r>
              <a:rPr lang="zh-CN" altLang="en-US" sz="2000" dirty="0">
                <a:solidFill>
                  <a:srgbClr val="0000FF"/>
                </a:solidFill>
                <a:latin typeface="Consolas" pitchFamily="49" charset="0"/>
                <a:ea typeface="楷体" pitchFamily="49" charset="-122"/>
                <a:cs typeface="Consolas" pitchFamily="49" charset="0"/>
              </a:rPr>
              <a:t>。</a:t>
            </a:r>
          </a:p>
        </p:txBody>
      </p:sp>
      <p:sp>
        <p:nvSpPr>
          <p:cNvPr id="6" name="Text Box 6"/>
          <p:cNvSpPr txBox="1">
            <a:spLocks noChangeArrowheads="1"/>
          </p:cNvSpPr>
          <p:nvPr/>
        </p:nvSpPr>
        <p:spPr bwMode="auto">
          <a:xfrm>
            <a:off x="714348" y="357166"/>
            <a:ext cx="3357586" cy="5232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2800" spc="50" dirty="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2.1 </a:t>
            </a:r>
            <a:r>
              <a:rPr lang="zh-CN" altLang="en-US" sz="2800" spc="50" dirty="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什么是递归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p:cNvSpPr>
            <a:spLocks noChangeArrowheads="1"/>
          </p:cNvSpPr>
          <p:nvPr/>
        </p:nvSpPr>
        <p:spPr bwMode="auto">
          <a:xfrm>
            <a:off x="4787900" y="261938"/>
            <a:ext cx="144463" cy="287337"/>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sp>
        <p:nvSpPr>
          <p:cNvPr id="31747" name="Rectangle 3"/>
          <p:cNvSpPr>
            <a:spLocks noChangeArrowheads="1"/>
          </p:cNvSpPr>
          <p:nvPr/>
        </p:nvSpPr>
        <p:spPr bwMode="auto">
          <a:xfrm>
            <a:off x="4068763" y="1117600"/>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latin typeface="Consolas" pitchFamily="49" charset="0"/>
                <a:cs typeface="Consolas" pitchFamily="49" charset="0"/>
              </a:rPr>
              <a:t>4</a:t>
            </a:r>
          </a:p>
        </p:txBody>
      </p:sp>
      <p:sp>
        <p:nvSpPr>
          <p:cNvPr id="31748" name="Rectangle 4"/>
          <p:cNvSpPr>
            <a:spLocks noChangeArrowheads="1"/>
          </p:cNvSpPr>
          <p:nvPr/>
        </p:nvSpPr>
        <p:spPr bwMode="auto">
          <a:xfrm>
            <a:off x="4860925" y="1117600"/>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latin typeface="Consolas" pitchFamily="49" charset="0"/>
                <a:cs typeface="Consolas" pitchFamily="49" charset="0"/>
              </a:rPr>
              <a:t>fun(3)*4</a:t>
            </a:r>
          </a:p>
        </p:txBody>
      </p:sp>
      <p:sp>
        <p:nvSpPr>
          <p:cNvPr id="31749" name="Rectangle 5"/>
          <p:cNvSpPr>
            <a:spLocks noChangeArrowheads="1"/>
          </p:cNvSpPr>
          <p:nvPr/>
        </p:nvSpPr>
        <p:spPr bwMode="auto">
          <a:xfrm>
            <a:off x="4068763" y="1477963"/>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latin typeface="Consolas" pitchFamily="49" charset="0"/>
                <a:cs typeface="Consolas" pitchFamily="49" charset="0"/>
              </a:rPr>
              <a:t>5</a:t>
            </a:r>
          </a:p>
        </p:txBody>
      </p:sp>
      <p:sp>
        <p:nvSpPr>
          <p:cNvPr id="31750" name="Rectangle 6"/>
          <p:cNvSpPr>
            <a:spLocks noChangeArrowheads="1"/>
          </p:cNvSpPr>
          <p:nvPr/>
        </p:nvSpPr>
        <p:spPr bwMode="auto">
          <a:xfrm>
            <a:off x="4860925" y="1477963"/>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latin typeface="Consolas" pitchFamily="49" charset="0"/>
                <a:cs typeface="Consolas" pitchFamily="49" charset="0"/>
              </a:rPr>
              <a:t>fun(4)*5</a:t>
            </a:r>
          </a:p>
        </p:txBody>
      </p:sp>
      <p:sp>
        <p:nvSpPr>
          <p:cNvPr id="31751" name="Rectangle 7"/>
          <p:cNvSpPr>
            <a:spLocks noChangeArrowheads="1"/>
          </p:cNvSpPr>
          <p:nvPr/>
        </p:nvSpPr>
        <p:spPr bwMode="auto">
          <a:xfrm>
            <a:off x="4068763" y="758825"/>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latin typeface="Consolas" pitchFamily="49" charset="0"/>
                <a:cs typeface="Consolas" pitchFamily="49" charset="0"/>
              </a:rPr>
              <a:t>3</a:t>
            </a:r>
          </a:p>
        </p:txBody>
      </p:sp>
      <p:sp>
        <p:nvSpPr>
          <p:cNvPr id="31752" name="Rectangle 8"/>
          <p:cNvSpPr>
            <a:spLocks noChangeArrowheads="1"/>
          </p:cNvSpPr>
          <p:nvPr/>
        </p:nvSpPr>
        <p:spPr bwMode="auto">
          <a:xfrm>
            <a:off x="4860925" y="758825"/>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latin typeface="Consolas" pitchFamily="49" charset="0"/>
                <a:cs typeface="Consolas" pitchFamily="49" charset="0"/>
              </a:rPr>
              <a:t>2*3=6</a:t>
            </a:r>
          </a:p>
        </p:txBody>
      </p:sp>
      <p:sp>
        <p:nvSpPr>
          <p:cNvPr id="31753" name="Text Box 11"/>
          <p:cNvSpPr txBox="1">
            <a:spLocks noChangeArrowheads="1"/>
          </p:cNvSpPr>
          <p:nvPr/>
        </p:nvSpPr>
        <p:spPr bwMode="auto">
          <a:xfrm>
            <a:off x="1071538" y="1142984"/>
            <a:ext cx="2949578" cy="400110"/>
          </a:xfrm>
          <a:prstGeom prst="rect">
            <a:avLst/>
          </a:prstGeom>
          <a:noFill/>
          <a:ln w="9525">
            <a:noFill/>
            <a:miter lim="800000"/>
            <a:headEnd/>
            <a:tailEnd/>
          </a:ln>
        </p:spPr>
        <p:txBody>
          <a:bodyPr wrap="square">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退栈</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次并求</a:t>
            </a:r>
            <a:r>
              <a:rPr lang="en-US" altLang="zh-CN" sz="2000" dirty="0">
                <a:solidFill>
                  <a:srgbClr val="0000FF"/>
                </a:solidFill>
                <a:latin typeface="Consolas" pitchFamily="49" charset="0"/>
                <a:ea typeface="楷体" pitchFamily="49" charset="-122"/>
                <a:cs typeface="Consolas" pitchFamily="49" charset="0"/>
              </a:rPr>
              <a:t>fun(3)</a:t>
            </a:r>
            <a:r>
              <a:rPr lang="zh-CN" altLang="en-US" sz="2000" dirty="0">
                <a:solidFill>
                  <a:srgbClr val="0000FF"/>
                </a:solidFill>
                <a:latin typeface="Consolas" pitchFamily="49" charset="0"/>
                <a:ea typeface="楷体" pitchFamily="49" charset="-122"/>
                <a:cs typeface="Consolas" pitchFamily="49" charset="0"/>
              </a:rPr>
              <a:t>值</a:t>
            </a:r>
          </a:p>
        </p:txBody>
      </p:sp>
      <p:sp>
        <p:nvSpPr>
          <p:cNvPr id="31754" name="AutoShape 12"/>
          <p:cNvSpPr>
            <a:spLocks noChangeArrowheads="1"/>
          </p:cNvSpPr>
          <p:nvPr/>
        </p:nvSpPr>
        <p:spPr bwMode="auto">
          <a:xfrm>
            <a:off x="4787900" y="2062163"/>
            <a:ext cx="144463" cy="287337"/>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sp>
        <p:nvSpPr>
          <p:cNvPr id="31755" name="Rectangle 13"/>
          <p:cNvSpPr>
            <a:spLocks noChangeArrowheads="1"/>
          </p:cNvSpPr>
          <p:nvPr/>
        </p:nvSpPr>
        <p:spPr bwMode="auto">
          <a:xfrm>
            <a:off x="4068763" y="2565400"/>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latin typeface="Consolas" pitchFamily="49" charset="0"/>
                <a:cs typeface="Consolas" pitchFamily="49" charset="0"/>
              </a:rPr>
              <a:t>4</a:t>
            </a:r>
          </a:p>
        </p:txBody>
      </p:sp>
      <p:sp>
        <p:nvSpPr>
          <p:cNvPr id="31756" name="Rectangle 14"/>
          <p:cNvSpPr>
            <a:spLocks noChangeArrowheads="1"/>
          </p:cNvSpPr>
          <p:nvPr/>
        </p:nvSpPr>
        <p:spPr bwMode="auto">
          <a:xfrm>
            <a:off x="4860925" y="2565400"/>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latin typeface="Consolas" pitchFamily="49" charset="0"/>
                <a:cs typeface="Consolas" pitchFamily="49" charset="0"/>
              </a:rPr>
              <a:t>6*4=24</a:t>
            </a:r>
          </a:p>
        </p:txBody>
      </p:sp>
      <p:sp>
        <p:nvSpPr>
          <p:cNvPr id="31757" name="Rectangle 15"/>
          <p:cNvSpPr>
            <a:spLocks noChangeArrowheads="1"/>
          </p:cNvSpPr>
          <p:nvPr/>
        </p:nvSpPr>
        <p:spPr bwMode="auto">
          <a:xfrm>
            <a:off x="4068763" y="2925763"/>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latin typeface="Consolas" pitchFamily="49" charset="0"/>
                <a:cs typeface="Consolas" pitchFamily="49" charset="0"/>
              </a:rPr>
              <a:t>5</a:t>
            </a:r>
          </a:p>
        </p:txBody>
      </p:sp>
      <p:sp>
        <p:nvSpPr>
          <p:cNvPr id="31758" name="Rectangle 16"/>
          <p:cNvSpPr>
            <a:spLocks noChangeArrowheads="1"/>
          </p:cNvSpPr>
          <p:nvPr/>
        </p:nvSpPr>
        <p:spPr bwMode="auto">
          <a:xfrm>
            <a:off x="4860925" y="2925763"/>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latin typeface="Consolas" pitchFamily="49" charset="0"/>
                <a:cs typeface="Consolas" pitchFamily="49" charset="0"/>
              </a:rPr>
              <a:t>fun(4)*5</a:t>
            </a:r>
          </a:p>
        </p:txBody>
      </p:sp>
      <p:sp>
        <p:nvSpPr>
          <p:cNvPr id="31759" name="Text Box 19"/>
          <p:cNvSpPr txBox="1">
            <a:spLocks noChangeArrowheads="1"/>
          </p:cNvSpPr>
          <p:nvPr/>
        </p:nvSpPr>
        <p:spPr bwMode="auto">
          <a:xfrm>
            <a:off x="1142976" y="2786058"/>
            <a:ext cx="2878140" cy="400110"/>
          </a:xfrm>
          <a:prstGeom prst="rect">
            <a:avLst/>
          </a:prstGeom>
          <a:noFill/>
          <a:ln w="9525">
            <a:noFill/>
            <a:miter lim="800000"/>
            <a:headEnd/>
            <a:tailEnd/>
          </a:ln>
        </p:spPr>
        <p:txBody>
          <a:bodyPr wrap="square">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退栈</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次并求</a:t>
            </a:r>
            <a:r>
              <a:rPr lang="en-US" altLang="zh-CN" sz="2000">
                <a:solidFill>
                  <a:srgbClr val="0000FF"/>
                </a:solidFill>
                <a:latin typeface="Consolas" pitchFamily="49" charset="0"/>
                <a:ea typeface="楷体" pitchFamily="49" charset="-122"/>
                <a:cs typeface="Consolas" pitchFamily="49" charset="0"/>
              </a:rPr>
              <a:t>fun(4)</a:t>
            </a:r>
            <a:r>
              <a:rPr lang="zh-CN" altLang="en-US" sz="2000">
                <a:solidFill>
                  <a:srgbClr val="0000FF"/>
                </a:solidFill>
                <a:latin typeface="Consolas" pitchFamily="49" charset="0"/>
                <a:ea typeface="楷体" pitchFamily="49" charset="-122"/>
                <a:cs typeface="Consolas" pitchFamily="49" charset="0"/>
              </a:rPr>
              <a:t>值</a:t>
            </a:r>
          </a:p>
        </p:txBody>
      </p:sp>
      <p:sp>
        <p:nvSpPr>
          <p:cNvPr id="31760" name="AutoShape 20"/>
          <p:cNvSpPr>
            <a:spLocks noChangeArrowheads="1"/>
          </p:cNvSpPr>
          <p:nvPr/>
        </p:nvSpPr>
        <p:spPr bwMode="auto">
          <a:xfrm>
            <a:off x="4787900" y="3502025"/>
            <a:ext cx="144463" cy="287338"/>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sp>
        <p:nvSpPr>
          <p:cNvPr id="31761" name="Rectangle 23"/>
          <p:cNvSpPr>
            <a:spLocks noChangeArrowheads="1"/>
          </p:cNvSpPr>
          <p:nvPr/>
        </p:nvSpPr>
        <p:spPr bwMode="auto">
          <a:xfrm>
            <a:off x="4068763" y="3933825"/>
            <a:ext cx="792162"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a:latin typeface="Consolas" pitchFamily="49" charset="0"/>
                <a:cs typeface="Consolas" pitchFamily="49" charset="0"/>
              </a:rPr>
              <a:t>5</a:t>
            </a:r>
          </a:p>
        </p:txBody>
      </p:sp>
      <p:sp>
        <p:nvSpPr>
          <p:cNvPr id="31762" name="Rectangle 24"/>
          <p:cNvSpPr>
            <a:spLocks noChangeArrowheads="1"/>
          </p:cNvSpPr>
          <p:nvPr/>
        </p:nvSpPr>
        <p:spPr bwMode="auto">
          <a:xfrm>
            <a:off x="4860925" y="3933825"/>
            <a:ext cx="1150938" cy="358775"/>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1800">
                <a:latin typeface="Consolas" pitchFamily="49" charset="0"/>
                <a:cs typeface="Consolas" pitchFamily="49" charset="0"/>
              </a:rPr>
              <a:t>24*5=120</a:t>
            </a:r>
          </a:p>
        </p:txBody>
      </p:sp>
      <p:sp>
        <p:nvSpPr>
          <p:cNvPr id="31763" name="Text Box 25"/>
          <p:cNvSpPr txBox="1">
            <a:spLocks noChangeArrowheads="1"/>
          </p:cNvSpPr>
          <p:nvPr/>
        </p:nvSpPr>
        <p:spPr bwMode="auto">
          <a:xfrm>
            <a:off x="1142976" y="3929066"/>
            <a:ext cx="2878140" cy="400110"/>
          </a:xfrm>
          <a:prstGeom prst="rect">
            <a:avLst/>
          </a:prstGeom>
          <a:noFill/>
          <a:ln w="9525">
            <a:noFill/>
            <a:miter lim="800000"/>
            <a:headEnd/>
            <a:tailEnd/>
          </a:ln>
        </p:spPr>
        <p:txBody>
          <a:bodyPr wrap="square">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退栈</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次并求</a:t>
            </a:r>
            <a:r>
              <a:rPr lang="en-US" altLang="zh-CN" sz="2000">
                <a:solidFill>
                  <a:srgbClr val="0000FF"/>
                </a:solidFill>
                <a:latin typeface="Consolas" pitchFamily="49" charset="0"/>
                <a:ea typeface="楷体" pitchFamily="49" charset="-122"/>
                <a:cs typeface="Consolas" pitchFamily="49" charset="0"/>
              </a:rPr>
              <a:t>fun(5)</a:t>
            </a:r>
            <a:r>
              <a:rPr lang="zh-CN" altLang="en-US" sz="2000">
                <a:solidFill>
                  <a:srgbClr val="0000FF"/>
                </a:solidFill>
                <a:latin typeface="Consolas" pitchFamily="49" charset="0"/>
                <a:ea typeface="楷体" pitchFamily="49" charset="-122"/>
                <a:cs typeface="Consolas" pitchFamily="49" charset="0"/>
              </a:rPr>
              <a:t>值</a:t>
            </a:r>
          </a:p>
        </p:txBody>
      </p:sp>
      <p:sp>
        <p:nvSpPr>
          <p:cNvPr id="31764" name="Text Box 26"/>
          <p:cNvSpPr txBox="1">
            <a:spLocks noChangeArrowheads="1"/>
          </p:cNvSpPr>
          <p:nvPr/>
        </p:nvSpPr>
        <p:spPr bwMode="auto">
          <a:xfrm>
            <a:off x="3708400" y="4868863"/>
            <a:ext cx="2592388" cy="396875"/>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微软雅黑" pitchFamily="34" charset="-122"/>
                <a:ea typeface="微软雅黑" pitchFamily="34" charset="-122"/>
                <a:cs typeface="Consolas" pitchFamily="49" charset="0"/>
              </a:rPr>
              <a:t>退栈</a:t>
            </a:r>
            <a:r>
              <a:rPr lang="en-US" altLang="zh-CN" sz="2000">
                <a:solidFill>
                  <a:srgbClr val="0000FF"/>
                </a:solidFill>
                <a:latin typeface="微软雅黑" pitchFamily="34" charset="-122"/>
                <a:ea typeface="微软雅黑" pitchFamily="34" charset="-122"/>
                <a:cs typeface="Consolas" pitchFamily="49" charset="0"/>
              </a:rPr>
              <a:t>1</a:t>
            </a:r>
            <a:r>
              <a:rPr lang="zh-CN" altLang="en-US" sz="2000">
                <a:solidFill>
                  <a:srgbClr val="0000FF"/>
                </a:solidFill>
                <a:latin typeface="微软雅黑" pitchFamily="34" charset="-122"/>
                <a:ea typeface="微软雅黑" pitchFamily="34" charset="-122"/>
                <a:cs typeface="Consolas" pitchFamily="49" charset="0"/>
              </a:rPr>
              <a:t>次并输出</a:t>
            </a:r>
            <a:r>
              <a:rPr lang="en-US" altLang="zh-CN" sz="2000">
                <a:solidFill>
                  <a:srgbClr val="0000FF"/>
                </a:solidFill>
                <a:latin typeface="微软雅黑" pitchFamily="34" charset="-122"/>
                <a:ea typeface="微软雅黑" pitchFamily="34" charset="-122"/>
                <a:cs typeface="Consolas" pitchFamily="49" charset="0"/>
              </a:rPr>
              <a:t>120</a:t>
            </a:r>
          </a:p>
        </p:txBody>
      </p:sp>
      <p:sp>
        <p:nvSpPr>
          <p:cNvPr id="31765" name="AutoShape 27"/>
          <p:cNvSpPr>
            <a:spLocks noChangeArrowheads="1"/>
          </p:cNvSpPr>
          <p:nvPr/>
        </p:nvSpPr>
        <p:spPr bwMode="auto">
          <a:xfrm>
            <a:off x="4787900" y="4508500"/>
            <a:ext cx="144463" cy="287338"/>
          </a:xfrm>
          <a:prstGeom prst="downArrow">
            <a:avLst>
              <a:gd name="adj1" fmla="val 50000"/>
              <a:gd name="adj2" fmla="val 49725"/>
            </a:avLst>
          </a:prstGeom>
          <a:solidFill>
            <a:srgbClr val="006600"/>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714348" y="1428736"/>
            <a:ext cx="7500990" cy="430887"/>
          </a:xfrm>
          <a:prstGeom prst="rect">
            <a:avLst/>
          </a:prstGeom>
          <a:noFill/>
          <a:ln w="9525">
            <a:noFill/>
            <a:miter lim="800000"/>
            <a:headEnd/>
            <a:tailEnd/>
          </a:ln>
        </p:spPr>
        <p:txBody>
          <a:bodyPr wrap="square">
            <a:spAutoFit/>
          </a:bodyPr>
          <a:lstStyle/>
          <a:p>
            <a:pPr>
              <a:spcBef>
                <a:spcPct val="50000"/>
              </a:spcBef>
            </a:pPr>
            <a:r>
              <a:rPr lang="zh-CN" altLang="en-US" sz="2200" smtClean="0">
                <a:solidFill>
                  <a:srgbClr val="0000FF"/>
                </a:solidFill>
                <a:latin typeface="Consolas" pitchFamily="49" charset="0"/>
                <a:ea typeface="楷体" pitchFamily="49" charset="-122"/>
                <a:cs typeface="Consolas" pitchFamily="49" charset="0"/>
              </a:rPr>
              <a:t>从</a:t>
            </a:r>
            <a:r>
              <a:rPr lang="zh-CN" altLang="en-US" sz="2200" dirty="0">
                <a:solidFill>
                  <a:srgbClr val="0000FF"/>
                </a:solidFill>
                <a:latin typeface="Consolas" pitchFamily="49" charset="0"/>
                <a:ea typeface="楷体" pitchFamily="49" charset="-122"/>
                <a:cs typeface="Consolas" pitchFamily="49" charset="0"/>
              </a:rPr>
              <a:t>以上过程可以</a:t>
            </a:r>
            <a:r>
              <a:rPr lang="zh-CN" altLang="en-US" sz="2200">
                <a:solidFill>
                  <a:srgbClr val="0000FF"/>
                </a:solidFill>
                <a:latin typeface="Consolas" pitchFamily="49" charset="0"/>
                <a:ea typeface="楷体" pitchFamily="49" charset="-122"/>
                <a:cs typeface="Consolas" pitchFamily="49" charset="0"/>
              </a:rPr>
              <a:t>得出</a:t>
            </a:r>
            <a:r>
              <a:rPr lang="zh-CN" altLang="en-US" sz="2200" smtClean="0">
                <a:solidFill>
                  <a:srgbClr val="0000FF"/>
                </a:solidFill>
                <a:latin typeface="Consolas" pitchFamily="49" charset="0"/>
                <a:ea typeface="楷体" pitchFamily="49" charset="-122"/>
                <a:cs typeface="Consolas" pitchFamily="49" charset="0"/>
              </a:rPr>
              <a:t>：</a:t>
            </a:r>
            <a:endParaRPr lang="zh-CN" altLang="en-US" sz="2200" dirty="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857224" y="2114482"/>
            <a:ext cx="7286676" cy="2671840"/>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80000" rIns="180000" bIns="180000" rtlCol="0">
            <a:spAutoFit/>
          </a:bodyPr>
          <a:lstStyle/>
          <a:p>
            <a:pPr marL="457200" indent="-457200">
              <a:lnSpc>
                <a:spcPct val="150000"/>
              </a:lnSpc>
              <a:buBlip>
                <a:blip r:embed="rId2"/>
              </a:buBlip>
            </a:pPr>
            <a:r>
              <a:rPr lang="zh-CN" altLang="en-US" sz="2000" smtClean="0">
                <a:solidFill>
                  <a:srgbClr val="0000FF"/>
                </a:solidFill>
                <a:latin typeface="Consolas" pitchFamily="49" charset="0"/>
                <a:ea typeface="楷体" pitchFamily="49" charset="-122"/>
                <a:cs typeface="Consolas" pitchFamily="49" charset="0"/>
              </a:rPr>
              <a:t>每递归调用一次，就需进栈一次，最多的进栈元素个数称为递归深度，当</a:t>
            </a:r>
            <a:r>
              <a:rPr lang="en-US" altLang="zh-CN"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越大，递归深度越深，开辟的栈空间也越大。</a:t>
            </a:r>
          </a:p>
          <a:p>
            <a:pPr marL="457200" indent="-457200">
              <a:lnSpc>
                <a:spcPct val="150000"/>
              </a:lnSpc>
              <a:buBlip>
                <a:blip r:embed="rId2"/>
              </a:buBlip>
            </a:pPr>
            <a:r>
              <a:rPr lang="zh-CN" altLang="en-US" sz="2000" smtClean="0">
                <a:solidFill>
                  <a:srgbClr val="0000FF"/>
                </a:solidFill>
                <a:latin typeface="Consolas" pitchFamily="49" charset="0"/>
                <a:ea typeface="楷体" pitchFamily="49" charset="-122"/>
                <a:cs typeface="Consolas" pitchFamily="49" charset="0"/>
              </a:rPr>
              <a:t>每当遇到递归出口或完成本次执行时，需退栈一次，并恢复参量值，当全部执行完毕时，栈应为空。</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p:cNvSpPr txBox="1">
            <a:spLocks noChangeArrowheads="1"/>
          </p:cNvSpPr>
          <p:nvPr/>
        </p:nvSpPr>
        <p:spPr bwMode="auto">
          <a:xfrm>
            <a:off x="357158" y="507461"/>
            <a:ext cx="8496300" cy="1885003"/>
          </a:xfrm>
          <a:prstGeom prst="rect">
            <a:avLst/>
          </a:prstGeom>
          <a:solidFill>
            <a:schemeClr val="accent6">
              <a:lumMod val="20000"/>
              <a:lumOff val="80000"/>
            </a:schemeClr>
          </a:solidFill>
          <a:ln w="9525">
            <a:noFill/>
            <a:miter lim="800000"/>
            <a:headEnd/>
            <a:tailEnd/>
          </a:ln>
        </p:spPr>
        <p:txBody>
          <a:bodyPr>
            <a:spAutoFit/>
          </a:bodyPr>
          <a:lstStyle/>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归纳</a:t>
            </a:r>
            <a:r>
              <a:rPr lang="zh-CN" altLang="en-US" sz="2000">
                <a:solidFill>
                  <a:srgbClr val="0000FF"/>
                </a:solidFill>
                <a:latin typeface="Consolas" pitchFamily="49" charset="0"/>
                <a:ea typeface="楷体" pitchFamily="49" charset="-122"/>
                <a:cs typeface="Consolas" pitchFamily="49" charset="0"/>
              </a:rPr>
              <a:t>起</a:t>
            </a:r>
            <a:r>
              <a:rPr lang="zh-CN" altLang="en-US" sz="2000" smtClean="0">
                <a:solidFill>
                  <a:srgbClr val="0000FF"/>
                </a:solidFill>
                <a:latin typeface="Consolas" pitchFamily="49" charset="0"/>
                <a:ea typeface="楷体" pitchFamily="49" charset="-122"/>
                <a:cs typeface="Consolas" pitchFamily="49" charset="0"/>
              </a:rPr>
              <a:t>来，递</a:t>
            </a:r>
            <a:r>
              <a:rPr lang="zh-CN" altLang="en-US" sz="2000" dirty="0">
                <a:solidFill>
                  <a:srgbClr val="0000FF"/>
                </a:solidFill>
                <a:latin typeface="Consolas" pitchFamily="49" charset="0"/>
                <a:ea typeface="楷体" pitchFamily="49" charset="-122"/>
                <a:cs typeface="Consolas" pitchFamily="49" charset="0"/>
              </a:rPr>
              <a:t>归调用的实现是分两步进</a:t>
            </a:r>
            <a:r>
              <a:rPr lang="zh-CN" altLang="en-US" sz="2000">
                <a:solidFill>
                  <a:srgbClr val="0000FF"/>
                </a:solidFill>
                <a:latin typeface="Consolas" pitchFamily="49" charset="0"/>
                <a:ea typeface="楷体" pitchFamily="49" charset="-122"/>
                <a:cs typeface="Consolas" pitchFamily="49" charset="0"/>
              </a:rPr>
              <a:t>行</a:t>
            </a:r>
            <a:r>
              <a:rPr lang="zh-CN" altLang="en-US" sz="2000" smtClean="0">
                <a:solidFill>
                  <a:srgbClr val="0000FF"/>
                </a:solidFill>
                <a:latin typeface="Consolas" pitchFamily="49" charset="0"/>
                <a:ea typeface="楷体" pitchFamily="49" charset="-122"/>
                <a:cs typeface="Consolas" pitchFamily="49" charset="0"/>
              </a:rPr>
              <a:t>的，第</a:t>
            </a:r>
            <a:r>
              <a:rPr lang="zh-CN" altLang="en-US" sz="2000" dirty="0">
                <a:solidFill>
                  <a:srgbClr val="0000FF"/>
                </a:solidFill>
                <a:latin typeface="Consolas" pitchFamily="49" charset="0"/>
                <a:ea typeface="楷体" pitchFamily="49" charset="-122"/>
                <a:cs typeface="Consolas" pitchFamily="49" charset="0"/>
              </a:rPr>
              <a:t>一步是分解</a:t>
            </a:r>
            <a:r>
              <a:rPr lang="zh-CN" altLang="en-US" sz="2000">
                <a:solidFill>
                  <a:srgbClr val="0000FF"/>
                </a:solidFill>
                <a:latin typeface="Consolas" pitchFamily="49" charset="0"/>
                <a:ea typeface="楷体" pitchFamily="49" charset="-122"/>
                <a:cs typeface="Consolas" pitchFamily="49" charset="0"/>
              </a:rPr>
              <a:t>过</a:t>
            </a:r>
            <a:r>
              <a:rPr lang="zh-CN" altLang="en-US" sz="2000" smtClean="0">
                <a:solidFill>
                  <a:srgbClr val="0000FF"/>
                </a:solidFill>
                <a:latin typeface="Consolas" pitchFamily="49" charset="0"/>
                <a:ea typeface="楷体" pitchFamily="49" charset="-122"/>
                <a:cs typeface="Consolas" pitchFamily="49" charset="0"/>
              </a:rPr>
              <a:t>程，即</a:t>
            </a:r>
            <a:r>
              <a:rPr lang="zh-CN" altLang="en-US" sz="2000" dirty="0">
                <a:solidFill>
                  <a:srgbClr val="0000FF"/>
                </a:solidFill>
                <a:latin typeface="Consolas" pitchFamily="49" charset="0"/>
                <a:ea typeface="楷体" pitchFamily="49" charset="-122"/>
                <a:cs typeface="Consolas" pitchFamily="49" charset="0"/>
              </a:rPr>
              <a:t>用递归体将“大问题”分解成“小问</a:t>
            </a:r>
            <a:r>
              <a:rPr lang="zh-CN" altLang="en-US" sz="2000">
                <a:solidFill>
                  <a:srgbClr val="0000FF"/>
                </a:solidFill>
                <a:latin typeface="Consolas" pitchFamily="49" charset="0"/>
                <a:ea typeface="楷体" pitchFamily="49" charset="-122"/>
                <a:cs typeface="Consolas" pitchFamily="49" charset="0"/>
              </a:rPr>
              <a:t>题</a:t>
            </a:r>
            <a:r>
              <a:rPr lang="zh-CN" altLang="en-US" sz="2000" smtClean="0">
                <a:solidFill>
                  <a:srgbClr val="0000FF"/>
                </a:solidFill>
                <a:latin typeface="Consolas" pitchFamily="49" charset="0"/>
                <a:ea typeface="楷体" pitchFamily="49" charset="-122"/>
                <a:cs typeface="Consolas" pitchFamily="49" charset="0"/>
              </a:rPr>
              <a:t>”，直</a:t>
            </a:r>
            <a:r>
              <a:rPr lang="zh-CN" altLang="en-US" sz="2000" dirty="0">
                <a:solidFill>
                  <a:srgbClr val="0000FF"/>
                </a:solidFill>
                <a:latin typeface="Consolas" pitchFamily="49" charset="0"/>
                <a:ea typeface="楷体" pitchFamily="49" charset="-122"/>
                <a:cs typeface="Consolas" pitchFamily="49" charset="0"/>
              </a:rPr>
              <a:t>到递归出口</a:t>
            </a:r>
            <a:r>
              <a:rPr lang="zh-CN" altLang="en-US" sz="2000">
                <a:solidFill>
                  <a:srgbClr val="0000FF"/>
                </a:solidFill>
                <a:latin typeface="Consolas" pitchFamily="49" charset="0"/>
                <a:ea typeface="楷体" pitchFamily="49" charset="-122"/>
                <a:cs typeface="Consolas" pitchFamily="49" charset="0"/>
              </a:rPr>
              <a:t>为</a:t>
            </a:r>
            <a:r>
              <a:rPr lang="zh-CN" altLang="en-US" sz="2000" smtClean="0">
                <a:solidFill>
                  <a:srgbClr val="0000FF"/>
                </a:solidFill>
                <a:latin typeface="Consolas" pitchFamily="49" charset="0"/>
                <a:ea typeface="楷体" pitchFamily="49" charset="-122"/>
                <a:cs typeface="Consolas" pitchFamily="49" charset="0"/>
              </a:rPr>
              <a:t>止，然</a:t>
            </a:r>
            <a:r>
              <a:rPr lang="zh-CN" altLang="en-US" sz="2000" dirty="0">
                <a:solidFill>
                  <a:srgbClr val="0000FF"/>
                </a:solidFill>
                <a:latin typeface="Consolas" pitchFamily="49" charset="0"/>
                <a:ea typeface="楷体" pitchFamily="49" charset="-122"/>
                <a:cs typeface="Consolas" pitchFamily="49" charset="0"/>
              </a:rPr>
              <a:t>后进行第二步的求值</a:t>
            </a:r>
            <a:r>
              <a:rPr lang="zh-CN" altLang="en-US" sz="2000">
                <a:solidFill>
                  <a:srgbClr val="0000FF"/>
                </a:solidFill>
                <a:latin typeface="Consolas" pitchFamily="49" charset="0"/>
                <a:ea typeface="楷体" pitchFamily="49" charset="-122"/>
                <a:cs typeface="Consolas" pitchFamily="49" charset="0"/>
              </a:rPr>
              <a:t>过</a:t>
            </a:r>
            <a:r>
              <a:rPr lang="zh-CN" altLang="en-US" sz="2000" smtClean="0">
                <a:solidFill>
                  <a:srgbClr val="0000FF"/>
                </a:solidFill>
                <a:latin typeface="Consolas" pitchFamily="49" charset="0"/>
                <a:ea typeface="楷体" pitchFamily="49" charset="-122"/>
                <a:cs typeface="Consolas" pitchFamily="49" charset="0"/>
              </a:rPr>
              <a:t>程，即</a:t>
            </a:r>
            <a:r>
              <a:rPr lang="zh-CN" altLang="en-US" sz="2000" dirty="0">
                <a:solidFill>
                  <a:srgbClr val="0000FF"/>
                </a:solidFill>
                <a:latin typeface="Consolas" pitchFamily="49" charset="0"/>
                <a:ea typeface="楷体" pitchFamily="49" charset="-122"/>
                <a:cs typeface="Consolas" pitchFamily="49" charset="0"/>
              </a:rPr>
              <a:t>已知“小问</a:t>
            </a:r>
            <a:r>
              <a:rPr lang="zh-CN" altLang="en-US" sz="2000">
                <a:solidFill>
                  <a:srgbClr val="0000FF"/>
                </a:solidFill>
                <a:latin typeface="Consolas" pitchFamily="49" charset="0"/>
                <a:ea typeface="楷体" pitchFamily="49" charset="-122"/>
                <a:cs typeface="Consolas" pitchFamily="49" charset="0"/>
              </a:rPr>
              <a:t>题</a:t>
            </a:r>
            <a:r>
              <a:rPr lang="zh-CN" altLang="en-US" sz="2000" smtClean="0">
                <a:solidFill>
                  <a:srgbClr val="0000FF"/>
                </a:solidFill>
                <a:latin typeface="Consolas" pitchFamily="49" charset="0"/>
                <a:ea typeface="楷体" pitchFamily="49" charset="-122"/>
                <a:cs typeface="Consolas" pitchFamily="49" charset="0"/>
              </a:rPr>
              <a:t>”，计</a:t>
            </a:r>
            <a:r>
              <a:rPr lang="zh-CN" altLang="en-US" sz="2000" dirty="0">
                <a:solidFill>
                  <a:srgbClr val="0000FF"/>
                </a:solidFill>
                <a:latin typeface="Consolas" pitchFamily="49" charset="0"/>
                <a:ea typeface="楷体" pitchFamily="49" charset="-122"/>
                <a:cs typeface="Consolas" pitchFamily="49" charset="0"/>
              </a:rPr>
              <a:t>算“大问题”。前面的</a:t>
            </a:r>
            <a:r>
              <a:rPr lang="en-US" altLang="zh-CN" sz="2000" dirty="0">
                <a:solidFill>
                  <a:srgbClr val="0000FF"/>
                </a:solidFill>
                <a:latin typeface="Consolas" pitchFamily="49" charset="0"/>
                <a:ea typeface="楷体" pitchFamily="49" charset="-122"/>
                <a:cs typeface="Consolas" pitchFamily="49" charset="0"/>
              </a:rPr>
              <a:t>fun(5)</a:t>
            </a:r>
            <a:r>
              <a:rPr lang="zh-CN" altLang="en-US" sz="2000" dirty="0">
                <a:solidFill>
                  <a:srgbClr val="0000FF"/>
                </a:solidFill>
                <a:latin typeface="Consolas" pitchFamily="49" charset="0"/>
                <a:ea typeface="楷体" pitchFamily="49" charset="-122"/>
                <a:cs typeface="Consolas" pitchFamily="49" charset="0"/>
              </a:rPr>
              <a:t>求解过程</a:t>
            </a:r>
            <a:r>
              <a:rPr lang="zh-CN" altLang="en-US" sz="2000">
                <a:solidFill>
                  <a:srgbClr val="0000FF"/>
                </a:solidFill>
                <a:latin typeface="Consolas" pitchFamily="49" charset="0"/>
                <a:ea typeface="楷体" pitchFamily="49" charset="-122"/>
                <a:cs typeface="Consolas" pitchFamily="49" charset="0"/>
              </a:rPr>
              <a:t>如</a:t>
            </a:r>
            <a:r>
              <a:rPr lang="zh-CN" altLang="en-US" sz="2000" smtClean="0">
                <a:solidFill>
                  <a:srgbClr val="0000FF"/>
                </a:solidFill>
                <a:latin typeface="Consolas" pitchFamily="49" charset="0"/>
                <a:ea typeface="楷体" pitchFamily="49" charset="-122"/>
                <a:cs typeface="Consolas" pitchFamily="49" charset="0"/>
              </a:rPr>
              <a:t>下所</a:t>
            </a:r>
            <a:r>
              <a:rPr lang="zh-CN" altLang="en-US" sz="2000" dirty="0">
                <a:solidFill>
                  <a:srgbClr val="0000FF"/>
                </a:solidFill>
                <a:latin typeface="Consolas" pitchFamily="49" charset="0"/>
                <a:ea typeface="楷体" pitchFamily="49" charset="-122"/>
                <a:cs typeface="Consolas" pitchFamily="49" charset="0"/>
              </a:rPr>
              <a:t>示。</a:t>
            </a:r>
          </a:p>
        </p:txBody>
      </p:sp>
      <p:sp>
        <p:nvSpPr>
          <p:cNvPr id="1028" name="Rectangle 4"/>
          <p:cNvSpPr>
            <a:spLocks noChangeArrowheads="1"/>
          </p:cNvSpPr>
          <p:nvPr/>
        </p:nvSpPr>
        <p:spPr bwMode="auto">
          <a:xfrm>
            <a:off x="0" y="25288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026" name="Object 3"/>
          <p:cNvGraphicFramePr>
            <a:graphicFrameLocks noChangeAspect="1"/>
          </p:cNvGraphicFramePr>
          <p:nvPr/>
        </p:nvGraphicFramePr>
        <p:xfrm>
          <a:off x="1714480" y="2838822"/>
          <a:ext cx="5000660" cy="3019070"/>
        </p:xfrm>
        <a:graphic>
          <a:graphicData uri="http://schemas.openxmlformats.org/presentationml/2006/ole">
            <p:oleObj spid="_x0000_s1026" name="图片" r:id="rId3" imgW="3311584" imgH="1997553" progId="">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466726" y="625128"/>
            <a:ext cx="5248282" cy="1859584"/>
          </a:xfrm>
          <a:prstGeom prst="rect">
            <a:avLst/>
          </a:prstGeom>
          <a:blipFill>
            <a:blip r:embed="rId2" cstate="print"/>
            <a:tile tx="0" ty="0" sx="100000" sy="100000" flip="none" algn="tl"/>
          </a:blipFill>
          <a:ln w="9525">
            <a:noFill/>
            <a:miter lim="800000"/>
            <a:headEnd/>
            <a:tailEnd/>
          </a:ln>
        </p:spPr>
        <p:txBody>
          <a:bodyPr wrap="square" lIns="180000" tIns="108000" bIns="108000">
            <a:spAutoFit/>
          </a:bodyPr>
          <a:lstStyle/>
          <a:p>
            <a:pPr>
              <a:lnSpc>
                <a:spcPts val="3200"/>
              </a:lnSpc>
            </a:pPr>
            <a:r>
              <a:rPr lang="en-US" altLang="zh-CN" sz="2200" dirty="0">
                <a:solidFill>
                  <a:srgbClr val="FF0000"/>
                </a:solidFill>
                <a:latin typeface="Consolas" pitchFamily="49" charset="0"/>
                <a:ea typeface="楷体" pitchFamily="49" charset="-122"/>
                <a:cs typeface="Consolas" pitchFamily="49" charset="0"/>
              </a:rPr>
              <a:t>【</a:t>
            </a:r>
            <a:r>
              <a:rPr lang="zh-CN" altLang="en-US" sz="2200" dirty="0">
                <a:solidFill>
                  <a:srgbClr val="FF0000"/>
                </a:solidFill>
                <a:latin typeface="Consolas" pitchFamily="49" charset="0"/>
                <a:ea typeface="楷体" pitchFamily="49" charset="-122"/>
                <a:cs typeface="Consolas" pitchFamily="49" charset="0"/>
              </a:rPr>
              <a:t>例</a:t>
            </a:r>
            <a:r>
              <a:rPr lang="en-US" altLang="zh-CN" sz="2200" err="1">
                <a:solidFill>
                  <a:srgbClr val="FF0000"/>
                </a:solidFill>
                <a:latin typeface="Consolas" pitchFamily="49" charset="0"/>
                <a:ea typeface="楷体" pitchFamily="49" charset="-122"/>
                <a:cs typeface="Consolas" pitchFamily="49" charset="0"/>
              </a:rPr>
              <a:t>2.3</a:t>
            </a:r>
            <a:r>
              <a:rPr lang="en-US" altLang="zh-CN" sz="2200" smtClean="0">
                <a:solidFill>
                  <a:srgbClr val="FF0000"/>
                </a:solidFill>
                <a:latin typeface="Consolas" pitchFamily="49" charset="0"/>
                <a:ea typeface="楷体" pitchFamily="49" charset="-122"/>
                <a:cs typeface="Consolas" pitchFamily="49" charset="0"/>
              </a:rPr>
              <a:t>】 </a:t>
            </a:r>
            <a:r>
              <a:rPr lang="en-US" altLang="zh-CN" sz="2200" smtClean="0">
                <a:solidFill>
                  <a:srgbClr val="0000FF"/>
                </a:solidFill>
                <a:latin typeface="Consolas" pitchFamily="49" charset="0"/>
                <a:ea typeface="楷体" pitchFamily="49" charset="-122"/>
                <a:cs typeface="Consolas" pitchFamily="49" charset="0"/>
              </a:rPr>
              <a:t>Fibonacci</a:t>
            </a:r>
            <a:r>
              <a:rPr lang="zh-CN" altLang="en-US" sz="2200" dirty="0">
                <a:solidFill>
                  <a:srgbClr val="0000FF"/>
                </a:solidFill>
                <a:latin typeface="Consolas" pitchFamily="49" charset="0"/>
                <a:ea typeface="楷体" pitchFamily="49" charset="-122"/>
                <a:cs typeface="Consolas" pitchFamily="49" charset="0"/>
              </a:rPr>
              <a:t>数列定义为：</a:t>
            </a:r>
          </a:p>
          <a:p>
            <a:pPr>
              <a:lnSpc>
                <a:spcPts val="3200"/>
              </a:lnSpc>
            </a:pPr>
            <a:r>
              <a:rPr lang="en-US" altLang="zh-CN" sz="2000" dirty="0">
                <a:solidFill>
                  <a:srgbClr val="0000FF"/>
                </a:solidFill>
                <a:latin typeface="Consolas" pitchFamily="49" charset="0"/>
                <a:ea typeface="楷体" pitchFamily="49" charset="-122"/>
                <a:cs typeface="Consolas" pitchFamily="49" charset="0"/>
              </a:rPr>
              <a:t>Fib(</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			</a:t>
            </a:r>
            <a:r>
              <a:rPr lang="en-US" altLang="zh-CN" sz="2000" i="1" dirty="0">
                <a:solidFill>
                  <a:srgbClr val="00B0F0"/>
                </a:solidFill>
                <a:latin typeface="Consolas" pitchFamily="49" charset="0"/>
                <a:ea typeface="楷体" pitchFamily="49" charset="-122"/>
                <a:cs typeface="Consolas" pitchFamily="49" charset="0"/>
              </a:rPr>
              <a:t>n</a:t>
            </a:r>
            <a:r>
              <a:rPr lang="en-US" altLang="zh-CN" sz="2000" dirty="0">
                <a:solidFill>
                  <a:srgbClr val="00B0F0"/>
                </a:solidFill>
                <a:latin typeface="Consolas" pitchFamily="49" charset="0"/>
                <a:ea typeface="楷体" pitchFamily="49" charset="-122"/>
                <a:cs typeface="Consolas" pitchFamily="49" charset="0"/>
              </a:rPr>
              <a:t>=1</a:t>
            </a:r>
          </a:p>
          <a:p>
            <a:pPr>
              <a:lnSpc>
                <a:spcPts val="3200"/>
              </a:lnSpc>
            </a:pPr>
            <a:r>
              <a:rPr lang="en-US" altLang="zh-CN" sz="2000" dirty="0">
                <a:solidFill>
                  <a:srgbClr val="0000FF"/>
                </a:solidFill>
                <a:latin typeface="Consolas" pitchFamily="49" charset="0"/>
                <a:ea typeface="楷体" pitchFamily="49" charset="-122"/>
                <a:cs typeface="Consolas" pitchFamily="49" charset="0"/>
              </a:rPr>
              <a:t>Fib(</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			</a:t>
            </a:r>
            <a:r>
              <a:rPr lang="en-US" altLang="zh-CN" sz="2000" i="1" dirty="0">
                <a:solidFill>
                  <a:srgbClr val="00B0F0"/>
                </a:solidFill>
                <a:latin typeface="Consolas" pitchFamily="49" charset="0"/>
                <a:ea typeface="楷体" pitchFamily="49" charset="-122"/>
                <a:cs typeface="Consolas" pitchFamily="49" charset="0"/>
              </a:rPr>
              <a:t>n</a:t>
            </a:r>
            <a:r>
              <a:rPr lang="en-US" altLang="zh-CN" sz="2000" dirty="0">
                <a:solidFill>
                  <a:srgbClr val="00B0F0"/>
                </a:solidFill>
                <a:latin typeface="Consolas" pitchFamily="49" charset="0"/>
                <a:ea typeface="楷体" pitchFamily="49" charset="-122"/>
                <a:cs typeface="Consolas" pitchFamily="49" charset="0"/>
              </a:rPr>
              <a:t>=2</a:t>
            </a:r>
          </a:p>
          <a:p>
            <a:pPr>
              <a:lnSpc>
                <a:spcPts val="3200"/>
              </a:lnSpc>
            </a:pPr>
            <a:r>
              <a:rPr lang="en-US" altLang="zh-CN" sz="2000" dirty="0">
                <a:solidFill>
                  <a:srgbClr val="0000FF"/>
                </a:solidFill>
                <a:latin typeface="Consolas" pitchFamily="49" charset="0"/>
                <a:ea typeface="楷体" pitchFamily="49" charset="-122"/>
                <a:cs typeface="Consolas" pitchFamily="49" charset="0"/>
              </a:rPr>
              <a:t>Fib(</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)=Fib(</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-1)+Fib(</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-2)	</a:t>
            </a:r>
            <a:r>
              <a:rPr lang="en-US" altLang="zh-CN" sz="2000" i="1" dirty="0">
                <a:solidFill>
                  <a:srgbClr val="00B0F0"/>
                </a:solidFill>
                <a:latin typeface="Consolas" pitchFamily="49" charset="0"/>
                <a:ea typeface="楷体" pitchFamily="49" charset="-122"/>
                <a:cs typeface="Consolas" pitchFamily="49" charset="0"/>
              </a:rPr>
              <a:t>n</a:t>
            </a:r>
            <a:r>
              <a:rPr lang="en-US" altLang="zh-CN" sz="2000" dirty="0">
                <a:solidFill>
                  <a:srgbClr val="00B0F0"/>
                </a:solidFill>
                <a:latin typeface="Consolas" pitchFamily="49" charset="0"/>
                <a:ea typeface="楷体" pitchFamily="49" charset="-122"/>
                <a:cs typeface="Consolas" pitchFamily="49" charset="0"/>
              </a:rPr>
              <a:t>&gt;2</a:t>
            </a:r>
          </a:p>
        </p:txBody>
      </p:sp>
      <p:sp>
        <p:nvSpPr>
          <p:cNvPr id="33795" name="Text Box 3"/>
          <p:cNvSpPr txBox="1">
            <a:spLocks noChangeArrowheads="1"/>
          </p:cNvSpPr>
          <p:nvPr/>
        </p:nvSpPr>
        <p:spPr bwMode="auto">
          <a:xfrm>
            <a:off x="539750" y="2708087"/>
            <a:ext cx="4032250" cy="430887"/>
          </a:xfrm>
          <a:prstGeom prst="rect">
            <a:avLst/>
          </a:prstGeom>
          <a:noFill/>
          <a:ln w="9525">
            <a:noFill/>
            <a:miter lim="800000"/>
            <a:headEnd/>
            <a:tailEnd/>
          </a:ln>
        </p:spPr>
        <p:txBody>
          <a:bodyPr wrap="square">
            <a:spAutoFit/>
          </a:bodyPr>
          <a:lstStyle/>
          <a:p>
            <a:pPr>
              <a:spcBef>
                <a:spcPct val="50000"/>
              </a:spcBef>
            </a:pPr>
            <a:r>
              <a:rPr lang="zh-CN" altLang="en-US" sz="2200">
                <a:solidFill>
                  <a:srgbClr val="0000FF"/>
                </a:solidFill>
                <a:ea typeface="楷体" pitchFamily="49" charset="-122"/>
                <a:cs typeface="Times New Roman" pitchFamily="18" charset="0"/>
              </a:rPr>
              <a:t>对应的递归算法如下：</a:t>
            </a:r>
          </a:p>
        </p:txBody>
      </p:sp>
      <p:sp>
        <p:nvSpPr>
          <p:cNvPr id="198660" name="Text Box 4"/>
          <p:cNvSpPr txBox="1">
            <a:spLocks noChangeArrowheads="1"/>
          </p:cNvSpPr>
          <p:nvPr/>
        </p:nvSpPr>
        <p:spPr bwMode="auto">
          <a:xfrm>
            <a:off x="468313" y="3262144"/>
            <a:ext cx="5175257" cy="1952806"/>
          </a:xfrm>
          <a:prstGeom prst="rect">
            <a:avLst/>
          </a:prstGeom>
          <a:solidFill>
            <a:schemeClr val="accent6">
              <a:lumMod val="20000"/>
              <a:lumOff val="80000"/>
            </a:schemeClr>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lIns="180000" tIns="144000" bIns="144000">
            <a:spAutoFit/>
          </a:bodyPr>
          <a:lstStyle/>
          <a:p>
            <a:pPr>
              <a:defRPr/>
            </a:pPr>
            <a:r>
              <a:rPr lang="en-US" altLang="zh-CN" sz="1800" dirty="0" err="1">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int</a:t>
            </a: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 </a:t>
            </a:r>
            <a:r>
              <a:rPr lang="en-US" altLang="zh-CN" sz="1800" dirty="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Fib</a:t>
            </a: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en-US" altLang="zh-CN" sz="1800" dirty="0" err="1">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int</a:t>
            </a: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 n)</a:t>
            </a:r>
          </a:p>
          <a:p>
            <a:pPr>
              <a:defRPr/>
            </a:pP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zh-CN" altLang="en-US"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　 </a:t>
            </a: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if (n==1 || n==2)</a:t>
            </a:r>
          </a:p>
          <a:p>
            <a:pPr>
              <a:defRPr/>
            </a:pPr>
            <a:r>
              <a:rPr lang="zh-CN" altLang="en-US"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　　　　</a:t>
            </a: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return 1;</a:t>
            </a:r>
          </a:p>
          <a:p>
            <a:pPr>
              <a:defRPr/>
            </a:pPr>
            <a:r>
              <a:rPr lang="zh-CN" altLang="en-US"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　　</a:t>
            </a: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else</a:t>
            </a:r>
          </a:p>
          <a:p>
            <a:pPr>
              <a:defRPr/>
            </a:pP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	return </a:t>
            </a:r>
            <a:r>
              <a:rPr lang="en-US" altLang="zh-CN" sz="1800" dirty="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Fib</a:t>
            </a: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(n-1)+</a:t>
            </a:r>
            <a:r>
              <a:rPr lang="en-US" altLang="zh-CN" sz="1800" dirty="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Fib</a:t>
            </a: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(n-2);</a:t>
            </a:r>
          </a:p>
          <a:p>
            <a:pPr>
              <a:defRPr/>
            </a:pPr>
            <a:r>
              <a:rPr lang="en-US" altLang="zh-CN" sz="1800" dirty="0">
                <a:solidFill>
                  <a:srgbClr val="0000FF"/>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p>
        </p:txBody>
      </p:sp>
      <p:sp>
        <p:nvSpPr>
          <p:cNvPr id="33797" name="Text Box 5"/>
          <p:cNvSpPr txBox="1">
            <a:spLocks noChangeArrowheads="1"/>
          </p:cNvSpPr>
          <p:nvPr/>
        </p:nvSpPr>
        <p:spPr bwMode="auto">
          <a:xfrm>
            <a:off x="539750" y="5284129"/>
            <a:ext cx="7920038" cy="430887"/>
          </a:xfrm>
          <a:prstGeom prst="rect">
            <a:avLst/>
          </a:prstGeom>
          <a:noFill/>
          <a:ln w="9525">
            <a:noFill/>
            <a:miter lim="800000"/>
            <a:headEnd/>
            <a:tailEnd/>
          </a:ln>
        </p:spPr>
        <p:txBody>
          <a:bodyPr>
            <a:spAutoFit/>
          </a:bodyPr>
          <a:lstStyle/>
          <a:p>
            <a:pPr>
              <a:spcBef>
                <a:spcPct val="50000"/>
              </a:spcBef>
            </a:pPr>
            <a:r>
              <a:rPr lang="zh-CN" altLang="en-US" sz="2200">
                <a:solidFill>
                  <a:srgbClr val="0000FF"/>
                </a:solidFill>
                <a:ea typeface="楷体" pitchFamily="49" charset="-122"/>
                <a:cs typeface="Times New Roman" pitchFamily="18" charset="0"/>
              </a:rPr>
              <a:t>画出求</a:t>
            </a:r>
            <a:r>
              <a:rPr lang="en-US" altLang="zh-CN" sz="2200">
                <a:solidFill>
                  <a:srgbClr val="0000FF"/>
                </a:solidFill>
                <a:ea typeface="楷体" pitchFamily="49" charset="-122"/>
                <a:cs typeface="Times New Roman" pitchFamily="18" charset="0"/>
              </a:rPr>
              <a:t>Fib(5)</a:t>
            </a:r>
            <a:r>
              <a:rPr lang="zh-CN" altLang="en-US" sz="2200">
                <a:solidFill>
                  <a:srgbClr val="0000FF"/>
                </a:solidFill>
                <a:ea typeface="楷体" pitchFamily="49" charset="-122"/>
                <a:cs typeface="Times New Roman" pitchFamily="18" charset="0"/>
              </a:rPr>
              <a:t>的递归树以及递归工作栈的变化和求解过程。</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608016" y="497783"/>
            <a:ext cx="3892546" cy="430887"/>
          </a:xfrm>
          <a:prstGeom prst="rect">
            <a:avLst/>
          </a:prstGeom>
          <a:noFill/>
          <a:ln w="9525">
            <a:noFill/>
            <a:miter lim="800000"/>
            <a:headEnd/>
            <a:tailEnd/>
          </a:ln>
        </p:spPr>
        <p:txBody>
          <a:bodyPr wrap="square">
            <a:spAutoFit/>
          </a:bodyPr>
          <a:lstStyle/>
          <a:p>
            <a:pPr>
              <a:spcBef>
                <a:spcPct val="50000"/>
              </a:spcBef>
            </a:pPr>
            <a:r>
              <a:rPr lang="zh-CN" altLang="en-US" sz="2200" smtClean="0">
                <a:solidFill>
                  <a:srgbClr val="FF0000"/>
                </a:solidFill>
                <a:latin typeface="Consolas" pitchFamily="49" charset="0"/>
                <a:ea typeface="楷体" pitchFamily="49" charset="-122"/>
                <a:cs typeface="Consolas" pitchFamily="49" charset="0"/>
              </a:rPr>
              <a:t>解</a:t>
            </a:r>
            <a:r>
              <a:rPr lang="zh-CN" altLang="en-US" sz="2200" dirty="0">
                <a:solidFill>
                  <a:srgbClr val="FF0000"/>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求</a:t>
            </a:r>
            <a:r>
              <a:rPr lang="en-US" altLang="zh-CN" sz="2200" dirty="0">
                <a:solidFill>
                  <a:srgbClr val="0000FF"/>
                </a:solidFill>
                <a:latin typeface="Consolas" pitchFamily="49" charset="0"/>
                <a:ea typeface="楷体" pitchFamily="49" charset="-122"/>
                <a:cs typeface="Consolas" pitchFamily="49" charset="0"/>
              </a:rPr>
              <a:t>Fib(5)</a:t>
            </a:r>
            <a:r>
              <a:rPr lang="zh-CN" altLang="en-US" sz="2200" dirty="0">
                <a:solidFill>
                  <a:srgbClr val="0000FF"/>
                </a:solidFill>
                <a:latin typeface="Consolas" pitchFamily="49" charset="0"/>
                <a:ea typeface="楷体" pitchFamily="49" charset="-122"/>
                <a:cs typeface="Consolas" pitchFamily="49" charset="0"/>
              </a:rPr>
              <a:t>的递归</a:t>
            </a:r>
            <a:r>
              <a:rPr lang="zh-CN" altLang="en-US" sz="2200">
                <a:solidFill>
                  <a:srgbClr val="0000FF"/>
                </a:solidFill>
                <a:latin typeface="Consolas" pitchFamily="49" charset="0"/>
                <a:ea typeface="楷体" pitchFamily="49" charset="-122"/>
                <a:cs typeface="Consolas" pitchFamily="49" charset="0"/>
              </a:rPr>
              <a:t>树</a:t>
            </a:r>
            <a:r>
              <a:rPr lang="zh-CN" altLang="en-US" sz="2200" smtClean="0">
                <a:solidFill>
                  <a:srgbClr val="0000FF"/>
                </a:solidFill>
                <a:latin typeface="Consolas" pitchFamily="49" charset="0"/>
                <a:ea typeface="楷体" pitchFamily="49" charset="-122"/>
                <a:cs typeface="Consolas" pitchFamily="49" charset="0"/>
              </a:rPr>
              <a:t>如下：</a:t>
            </a:r>
            <a:endParaRPr lang="zh-CN" altLang="en-US" sz="2200" dirty="0">
              <a:solidFill>
                <a:srgbClr val="0000FF"/>
              </a:solidFill>
              <a:latin typeface="Consolas" pitchFamily="49" charset="0"/>
              <a:ea typeface="楷体" pitchFamily="49" charset="-122"/>
              <a:cs typeface="Consolas" pitchFamily="49" charset="0"/>
            </a:endParaRPr>
          </a:p>
        </p:txBody>
      </p:sp>
      <p:sp>
        <p:nvSpPr>
          <p:cNvPr id="2053" name="Text Box 5"/>
          <p:cNvSpPr txBox="1">
            <a:spLocks noChangeArrowheads="1"/>
          </p:cNvSpPr>
          <p:nvPr/>
        </p:nvSpPr>
        <p:spPr bwMode="auto">
          <a:xfrm>
            <a:off x="428596" y="5000636"/>
            <a:ext cx="8064500" cy="1015663"/>
          </a:xfrm>
          <a:prstGeom prst="rect">
            <a:avLst/>
          </a:prstGeom>
          <a:noFill/>
          <a:ln w="9525">
            <a:noFill/>
            <a:miter lim="800000"/>
            <a:headEnd/>
            <a:tailEnd/>
          </a:ln>
        </p:spPr>
        <p:txBody>
          <a:bodyPr>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从上面求</a:t>
            </a:r>
            <a:r>
              <a:rPr lang="en-US" altLang="zh-CN" sz="2000">
                <a:solidFill>
                  <a:srgbClr val="0000FF"/>
                </a:solidFill>
                <a:latin typeface="Consolas" pitchFamily="49" charset="0"/>
                <a:ea typeface="楷体" pitchFamily="49" charset="-122"/>
                <a:cs typeface="Consolas" pitchFamily="49" charset="0"/>
              </a:rPr>
              <a:t>Fib(5)</a:t>
            </a:r>
            <a:r>
              <a:rPr lang="zh-CN" altLang="en-US" sz="2000">
                <a:solidFill>
                  <a:srgbClr val="0000FF"/>
                </a:solidFill>
                <a:latin typeface="Consolas" pitchFamily="49" charset="0"/>
                <a:ea typeface="楷体" pitchFamily="49" charset="-122"/>
                <a:cs typeface="Consolas" pitchFamily="49" charset="0"/>
              </a:rPr>
              <a:t>的过程看</a:t>
            </a:r>
            <a:r>
              <a:rPr lang="zh-CN" altLang="en-US" sz="2000" smtClean="0">
                <a:solidFill>
                  <a:srgbClr val="0000FF"/>
                </a:solidFill>
                <a:latin typeface="Consolas" pitchFamily="49" charset="0"/>
                <a:ea typeface="楷体" pitchFamily="49" charset="-122"/>
                <a:cs typeface="Consolas" pitchFamily="49" charset="0"/>
              </a:rPr>
              <a:t>到，对</a:t>
            </a:r>
            <a:r>
              <a:rPr lang="zh-CN" altLang="en-US" sz="2000">
                <a:solidFill>
                  <a:srgbClr val="0000FF"/>
                </a:solidFill>
                <a:latin typeface="Consolas" pitchFamily="49" charset="0"/>
                <a:ea typeface="楷体" pitchFamily="49" charset="-122"/>
                <a:cs typeface="Consolas" pitchFamily="49" charset="0"/>
              </a:rPr>
              <a:t>于复杂的递归调</a:t>
            </a:r>
            <a:r>
              <a:rPr lang="zh-CN" altLang="en-US" sz="2000" smtClean="0">
                <a:solidFill>
                  <a:srgbClr val="0000FF"/>
                </a:solidFill>
                <a:latin typeface="Consolas" pitchFamily="49" charset="0"/>
                <a:ea typeface="楷体" pitchFamily="49" charset="-122"/>
                <a:cs typeface="Consolas" pitchFamily="49" charset="0"/>
              </a:rPr>
              <a:t>用，分</a:t>
            </a:r>
            <a:r>
              <a:rPr lang="zh-CN" altLang="en-US" sz="2000">
                <a:solidFill>
                  <a:srgbClr val="0000FF"/>
                </a:solidFill>
                <a:latin typeface="Consolas" pitchFamily="49" charset="0"/>
                <a:ea typeface="楷体" pitchFamily="49" charset="-122"/>
                <a:cs typeface="Consolas" pitchFamily="49" charset="0"/>
              </a:rPr>
              <a:t>解和求值可能交替进行、循环反</a:t>
            </a:r>
            <a:r>
              <a:rPr lang="zh-CN" altLang="en-US" sz="2000" smtClean="0">
                <a:solidFill>
                  <a:srgbClr val="0000FF"/>
                </a:solidFill>
                <a:latin typeface="Consolas" pitchFamily="49" charset="0"/>
                <a:ea typeface="楷体" pitchFamily="49" charset="-122"/>
                <a:cs typeface="Consolas" pitchFamily="49" charset="0"/>
              </a:rPr>
              <a:t>复，直</a:t>
            </a:r>
            <a:r>
              <a:rPr lang="zh-CN" altLang="en-US" sz="2000">
                <a:solidFill>
                  <a:srgbClr val="0000FF"/>
                </a:solidFill>
                <a:latin typeface="Consolas" pitchFamily="49" charset="0"/>
                <a:ea typeface="楷体" pitchFamily="49" charset="-122"/>
                <a:cs typeface="Consolas" pitchFamily="49" charset="0"/>
              </a:rPr>
              <a:t>到求出最终值。</a:t>
            </a:r>
          </a:p>
        </p:txBody>
      </p:sp>
      <p:sp>
        <p:nvSpPr>
          <p:cNvPr id="6" name="圆角矩形 5"/>
          <p:cNvSpPr/>
          <p:nvPr/>
        </p:nvSpPr>
        <p:spPr>
          <a:xfrm>
            <a:off x="4143372" y="1357298"/>
            <a:ext cx="1285884"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Fib(5</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7" name="圆角矩形 6"/>
          <p:cNvSpPr/>
          <p:nvPr/>
        </p:nvSpPr>
        <p:spPr>
          <a:xfrm>
            <a:off x="2428860" y="2071678"/>
            <a:ext cx="1285884"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Fib(4</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8" name="圆角矩形 7"/>
          <p:cNvSpPr/>
          <p:nvPr/>
        </p:nvSpPr>
        <p:spPr>
          <a:xfrm>
            <a:off x="1500166" y="3000372"/>
            <a:ext cx="1285884"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Fib(3</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9" name="圆角矩形 8"/>
          <p:cNvSpPr/>
          <p:nvPr/>
        </p:nvSpPr>
        <p:spPr>
          <a:xfrm>
            <a:off x="3071802" y="3000372"/>
            <a:ext cx="1285884"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Fib(2</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10" name="圆角矩形 9"/>
          <p:cNvSpPr/>
          <p:nvPr/>
        </p:nvSpPr>
        <p:spPr>
          <a:xfrm>
            <a:off x="789504" y="3929066"/>
            <a:ext cx="996414"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Fib(2</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11" name="圆角矩形 10"/>
          <p:cNvSpPr/>
          <p:nvPr/>
        </p:nvSpPr>
        <p:spPr>
          <a:xfrm>
            <a:off x="2289702" y="3929066"/>
            <a:ext cx="1067852"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Fib(1</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12" name="圆角矩形 11"/>
          <p:cNvSpPr/>
          <p:nvPr/>
        </p:nvSpPr>
        <p:spPr>
          <a:xfrm>
            <a:off x="6000760" y="2071678"/>
            <a:ext cx="1285884"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Fib(3</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13" name="圆角矩形 12"/>
          <p:cNvSpPr/>
          <p:nvPr/>
        </p:nvSpPr>
        <p:spPr>
          <a:xfrm>
            <a:off x="5218660" y="3000372"/>
            <a:ext cx="1067852"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Fib(2</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sp>
        <p:nvSpPr>
          <p:cNvPr id="14" name="圆角矩形 13"/>
          <p:cNvSpPr/>
          <p:nvPr/>
        </p:nvSpPr>
        <p:spPr>
          <a:xfrm>
            <a:off x="6861734" y="3000372"/>
            <a:ext cx="1067852" cy="500066"/>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smtClean="0">
                <a:latin typeface="Consolas" pitchFamily="49" charset="0"/>
                <a:cs typeface="Consolas" pitchFamily="49" charset="0"/>
              </a:rPr>
              <a:t>Fib(1</a:t>
            </a:r>
            <a:r>
              <a:rPr lang="zh-CN" altLang="en-US" sz="1800" smtClean="0">
                <a:latin typeface="Consolas" pitchFamily="49" charset="0"/>
                <a:cs typeface="Consolas" pitchFamily="49" charset="0"/>
              </a:rPr>
              <a:t>）</a:t>
            </a:r>
            <a:endParaRPr lang="zh-CN" altLang="en-US" sz="1800">
              <a:latin typeface="Consolas" pitchFamily="49" charset="0"/>
              <a:cs typeface="Consolas" pitchFamily="49" charset="0"/>
            </a:endParaRPr>
          </a:p>
        </p:txBody>
      </p:sp>
      <p:cxnSp>
        <p:nvCxnSpPr>
          <p:cNvPr id="16" name="直接箭头连接符 15"/>
          <p:cNvCxnSpPr/>
          <p:nvPr/>
        </p:nvCxnSpPr>
        <p:spPr>
          <a:xfrm rot="10800000" flipV="1">
            <a:off x="3714744" y="1785926"/>
            <a:ext cx="428628" cy="28575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endCxn id="8" idx="0"/>
          </p:cNvCxnSpPr>
          <p:nvPr/>
        </p:nvCxnSpPr>
        <p:spPr>
          <a:xfrm rot="5400000">
            <a:off x="2143108" y="2571744"/>
            <a:ext cx="428628"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p:nvPr/>
        </p:nvCxnSpPr>
        <p:spPr>
          <a:xfrm rot="5400000">
            <a:off x="1285852" y="3500438"/>
            <a:ext cx="428628"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p:nvPr/>
        </p:nvCxnSpPr>
        <p:spPr>
          <a:xfrm rot="16200000" flipH="1">
            <a:off x="2338633" y="3481649"/>
            <a:ext cx="500066" cy="3947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a:endCxn id="9" idx="0"/>
          </p:cNvCxnSpPr>
          <p:nvPr/>
        </p:nvCxnSpPr>
        <p:spPr>
          <a:xfrm rot="16200000" flipH="1">
            <a:off x="3357554" y="2643182"/>
            <a:ext cx="428628" cy="28575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p:nvPr/>
        </p:nvCxnSpPr>
        <p:spPr>
          <a:xfrm rot="5400000">
            <a:off x="5786446" y="2571744"/>
            <a:ext cx="428628" cy="428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直接箭头连接符 29"/>
          <p:cNvCxnSpPr>
            <a:endCxn id="14" idx="0"/>
          </p:cNvCxnSpPr>
          <p:nvPr/>
        </p:nvCxnSpPr>
        <p:spPr>
          <a:xfrm rot="16200000" flipH="1">
            <a:off x="7019681" y="2624393"/>
            <a:ext cx="428628" cy="323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直接箭头连接符 31"/>
          <p:cNvCxnSpPr/>
          <p:nvPr/>
        </p:nvCxnSpPr>
        <p:spPr>
          <a:xfrm>
            <a:off x="5357818" y="1785926"/>
            <a:ext cx="642942" cy="35719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1214414" y="4441658"/>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38" name="TextBox 37"/>
          <p:cNvSpPr txBox="1"/>
          <p:nvPr/>
        </p:nvSpPr>
        <p:spPr>
          <a:xfrm>
            <a:off x="2693278" y="4441658"/>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39" name="TextBox 38"/>
          <p:cNvSpPr txBox="1"/>
          <p:nvPr/>
        </p:nvSpPr>
        <p:spPr>
          <a:xfrm>
            <a:off x="3677166" y="3515991"/>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40" name="TextBox 39"/>
          <p:cNvSpPr txBox="1"/>
          <p:nvPr/>
        </p:nvSpPr>
        <p:spPr>
          <a:xfrm>
            <a:off x="5820306" y="3515991"/>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41" name="TextBox 40"/>
          <p:cNvSpPr txBox="1"/>
          <p:nvPr/>
        </p:nvSpPr>
        <p:spPr>
          <a:xfrm>
            <a:off x="7299170" y="3515991"/>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1</a:t>
            </a:r>
            <a:endParaRPr lang="zh-CN" altLang="en-US" sz="2000">
              <a:latin typeface="Consolas" pitchFamily="49" charset="0"/>
              <a:cs typeface="Consolas" pitchFamily="49" charset="0"/>
            </a:endParaRPr>
          </a:p>
        </p:txBody>
      </p:sp>
      <p:sp>
        <p:nvSpPr>
          <p:cNvPr id="42" name="TextBox 41"/>
          <p:cNvSpPr txBox="1"/>
          <p:nvPr/>
        </p:nvSpPr>
        <p:spPr>
          <a:xfrm>
            <a:off x="2928926" y="1717515"/>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3</a:t>
            </a:r>
            <a:endParaRPr lang="zh-CN" altLang="en-US" sz="2000">
              <a:latin typeface="Consolas" pitchFamily="49" charset="0"/>
              <a:cs typeface="Consolas" pitchFamily="49" charset="0"/>
            </a:endParaRPr>
          </a:p>
        </p:txBody>
      </p:sp>
      <p:sp>
        <p:nvSpPr>
          <p:cNvPr id="43" name="TextBox 42"/>
          <p:cNvSpPr txBox="1"/>
          <p:nvPr/>
        </p:nvSpPr>
        <p:spPr>
          <a:xfrm>
            <a:off x="6429388" y="1717515"/>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2</a:t>
            </a:r>
            <a:endParaRPr lang="zh-CN" altLang="en-US" sz="2000">
              <a:latin typeface="Consolas" pitchFamily="49" charset="0"/>
              <a:cs typeface="Consolas" pitchFamily="49" charset="0"/>
            </a:endParaRPr>
          </a:p>
        </p:txBody>
      </p:sp>
      <p:sp>
        <p:nvSpPr>
          <p:cNvPr id="44" name="TextBox 43"/>
          <p:cNvSpPr txBox="1"/>
          <p:nvPr/>
        </p:nvSpPr>
        <p:spPr>
          <a:xfrm>
            <a:off x="1785918" y="2643182"/>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2</a:t>
            </a:r>
            <a:endParaRPr lang="zh-CN" altLang="en-US" sz="2000">
              <a:latin typeface="Consolas" pitchFamily="49" charset="0"/>
              <a:cs typeface="Consolas" pitchFamily="49" charset="0"/>
            </a:endParaRPr>
          </a:p>
        </p:txBody>
      </p:sp>
      <p:sp>
        <p:nvSpPr>
          <p:cNvPr id="45" name="TextBox 44"/>
          <p:cNvSpPr txBox="1"/>
          <p:nvPr/>
        </p:nvSpPr>
        <p:spPr>
          <a:xfrm>
            <a:off x="5143504" y="1000108"/>
            <a:ext cx="214314" cy="307777"/>
          </a:xfrm>
          <a:prstGeom prst="rect">
            <a:avLst/>
          </a:prstGeom>
          <a:noFill/>
        </p:spPr>
        <p:txBody>
          <a:bodyPr wrap="square" lIns="0" tIns="0" rIns="0" bIns="0" rtlCol="0">
            <a:spAutoFit/>
          </a:bodyPr>
          <a:lstStyle/>
          <a:p>
            <a:r>
              <a:rPr lang="en-US" altLang="zh-CN" sz="2000" smtClean="0">
                <a:latin typeface="Consolas" pitchFamily="49" charset="0"/>
                <a:cs typeface="Consolas" pitchFamily="49" charset="0"/>
              </a:rPr>
              <a:t>5</a:t>
            </a:r>
            <a:endParaRPr lang="zh-CN" altLang="en-US" sz="2000">
              <a:latin typeface="Consolas" pitchFamily="49" charset="0"/>
              <a:cs typeface="Consolas" pitchFamily="49" charset="0"/>
            </a:endParaRPr>
          </a:p>
        </p:txBody>
      </p:sp>
      <p:cxnSp>
        <p:nvCxnSpPr>
          <p:cNvPr id="33" name="直接箭头连接符 32"/>
          <p:cNvCxnSpPr/>
          <p:nvPr/>
        </p:nvCxnSpPr>
        <p:spPr>
          <a:xfrm rot="5400000" flipH="1" flipV="1">
            <a:off x="1428728" y="3500438"/>
            <a:ext cx="428628" cy="428628"/>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46" name="直接箭头连接符 45"/>
          <p:cNvCxnSpPr/>
          <p:nvPr/>
        </p:nvCxnSpPr>
        <p:spPr>
          <a:xfrm rot="16200000" flipV="1">
            <a:off x="2500298" y="3500438"/>
            <a:ext cx="500066" cy="357190"/>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49" name="直接箭头连接符 48"/>
          <p:cNvCxnSpPr/>
          <p:nvPr/>
        </p:nvCxnSpPr>
        <p:spPr>
          <a:xfrm rot="5400000" flipH="1" flipV="1">
            <a:off x="2285984" y="2571744"/>
            <a:ext cx="428628" cy="428628"/>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52" name="直接箭头连接符 51"/>
          <p:cNvCxnSpPr/>
          <p:nvPr/>
        </p:nvCxnSpPr>
        <p:spPr>
          <a:xfrm rot="16200000" flipV="1">
            <a:off x="3482382" y="2625134"/>
            <a:ext cx="464724" cy="285752"/>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56" name="直接箭头连接符 55"/>
          <p:cNvCxnSpPr/>
          <p:nvPr/>
        </p:nvCxnSpPr>
        <p:spPr>
          <a:xfrm flipV="1">
            <a:off x="3714744" y="1845710"/>
            <a:ext cx="524130" cy="368844"/>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61" name="直接箭头连接符 60"/>
          <p:cNvCxnSpPr/>
          <p:nvPr/>
        </p:nvCxnSpPr>
        <p:spPr>
          <a:xfrm rot="5400000" flipH="1" flipV="1">
            <a:off x="5929322" y="2571744"/>
            <a:ext cx="428628" cy="428628"/>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63" name="直接箭头连接符 62"/>
          <p:cNvCxnSpPr/>
          <p:nvPr/>
        </p:nvCxnSpPr>
        <p:spPr>
          <a:xfrm rot="16200000" flipV="1">
            <a:off x="7143391" y="2583399"/>
            <a:ext cx="428628" cy="357190"/>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66" name="直接箭头连接符 65"/>
          <p:cNvCxnSpPr/>
          <p:nvPr/>
        </p:nvCxnSpPr>
        <p:spPr>
          <a:xfrm rot="10800000">
            <a:off x="5417224" y="1679526"/>
            <a:ext cx="726412" cy="392153"/>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73" name="直接箭头连接符 72"/>
          <p:cNvCxnSpPr/>
          <p:nvPr/>
        </p:nvCxnSpPr>
        <p:spPr>
          <a:xfrm rot="5400000" flipH="1" flipV="1">
            <a:off x="4822033" y="1107265"/>
            <a:ext cx="500066" cy="1588"/>
          </a:xfrm>
          <a:prstGeom prst="straightConnector1">
            <a:avLst/>
          </a:prstGeom>
          <a:ln>
            <a:solidFill>
              <a:srgbClr val="9900FF"/>
            </a:solidFill>
            <a:tailEnd type="arrow"/>
          </a:ln>
        </p:spPr>
        <p:style>
          <a:lnRef idx="2">
            <a:schemeClr val="accent6"/>
          </a:lnRef>
          <a:fillRef idx="0">
            <a:schemeClr val="accent6"/>
          </a:fillRef>
          <a:effectRef idx="1">
            <a:schemeClr val="accent6"/>
          </a:effectRef>
          <a:fontRef idx="minor">
            <a:schemeClr val="tx1"/>
          </a:fontRef>
        </p:style>
      </p:cxnSp>
      <p:cxnSp>
        <p:nvCxnSpPr>
          <p:cNvPr id="75" name="直接箭头连接符 74"/>
          <p:cNvCxnSpPr/>
          <p:nvPr/>
        </p:nvCxnSpPr>
        <p:spPr>
          <a:xfrm rot="5400000">
            <a:off x="4426644" y="1140504"/>
            <a:ext cx="432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ChangeArrowheads="1"/>
          </p:cNvSpPr>
          <p:nvPr/>
        </p:nvSpPr>
        <p:spPr bwMode="auto">
          <a:xfrm>
            <a:off x="0" y="1166813"/>
            <a:ext cx="9144000" cy="0"/>
          </a:xfrm>
          <a:prstGeom prst="rect">
            <a:avLst/>
          </a:prstGeom>
          <a:noFill/>
          <a:ln w="9525">
            <a:noFill/>
            <a:miter lim="800000"/>
            <a:headEnd/>
            <a:tailEnd/>
          </a:ln>
        </p:spPr>
        <p:txBody>
          <a:bodyPr wrap="none" anchor="ctr">
            <a:spAutoFit/>
          </a:bodyPr>
          <a:lstStyle/>
          <a:p>
            <a:endParaRPr lang="zh-CN" altLang="en-US"/>
          </a:p>
        </p:txBody>
      </p:sp>
      <p:sp>
        <p:nvSpPr>
          <p:cNvPr id="4" name="TextBox 3"/>
          <p:cNvSpPr txBox="1"/>
          <p:nvPr/>
        </p:nvSpPr>
        <p:spPr>
          <a:xfrm>
            <a:off x="285720" y="99932"/>
            <a:ext cx="6072230" cy="400110"/>
          </a:xfrm>
          <a:prstGeom prst="rect">
            <a:avLst/>
          </a:prstGeom>
          <a:noFill/>
        </p:spPr>
        <p:txBody>
          <a:bodyPr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执行</a:t>
            </a:r>
            <a:r>
              <a:rPr lang="en-US" altLang="zh-CN" sz="2000" smtClean="0">
                <a:solidFill>
                  <a:srgbClr val="0000FF"/>
                </a:solidFill>
                <a:latin typeface="Consolas" pitchFamily="49" charset="0"/>
                <a:ea typeface="楷体" pitchFamily="49" charset="-122"/>
                <a:cs typeface="Consolas" pitchFamily="49" charset="0"/>
              </a:rPr>
              <a:t>Fib(5)</a:t>
            </a:r>
            <a:r>
              <a:rPr lang="zh-CN" altLang="en-US" sz="2000" smtClean="0">
                <a:solidFill>
                  <a:srgbClr val="0000FF"/>
                </a:solidFill>
                <a:latin typeface="Consolas" pitchFamily="49" charset="0"/>
                <a:ea typeface="楷体" pitchFamily="49" charset="-122"/>
                <a:cs typeface="Consolas" pitchFamily="49" charset="0"/>
              </a:rPr>
              <a:t>时递归工作栈的变化和求解过程：</a:t>
            </a:r>
            <a:endParaRPr lang="zh-CN" altLang="en-US" sz="2000">
              <a:solidFill>
                <a:srgbClr val="0000FF"/>
              </a:solidFill>
              <a:latin typeface="Consolas" pitchFamily="49" charset="0"/>
              <a:cs typeface="Consolas" pitchFamily="49" charset="0"/>
            </a:endParaRPr>
          </a:p>
        </p:txBody>
      </p:sp>
      <p:pic>
        <p:nvPicPr>
          <p:cNvPr id="2" name="Picture 3"/>
          <p:cNvPicPr>
            <a:picLocks noChangeAspect="1" noChangeArrowheads="1"/>
          </p:cNvPicPr>
          <p:nvPr/>
        </p:nvPicPr>
        <p:blipFill>
          <a:blip r:embed="rId2" cstate="print"/>
          <a:srcRect/>
          <a:stretch>
            <a:fillRect/>
          </a:stretch>
        </p:blipFill>
        <p:spPr bwMode="auto">
          <a:xfrm>
            <a:off x="500034" y="500042"/>
            <a:ext cx="7858180" cy="62150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500034" y="1334848"/>
            <a:ext cx="8353425" cy="328739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80000" tIns="180000" rIns="180000" bIns="180000">
            <a:spAutoFit/>
          </a:bodyPr>
          <a:lstStyle/>
          <a:p>
            <a:pPr marL="457200" indent="-457200">
              <a:lnSpc>
                <a:spcPct val="1500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在</a:t>
            </a:r>
            <a:r>
              <a:rPr lang="zh-CN" altLang="en-US" sz="2000" dirty="0">
                <a:solidFill>
                  <a:srgbClr val="0000FF"/>
                </a:solidFill>
                <a:latin typeface="Consolas" pitchFamily="49" charset="0"/>
                <a:ea typeface="楷体" pitchFamily="49" charset="-122"/>
                <a:cs typeface="Consolas" pitchFamily="49" charset="0"/>
              </a:rPr>
              <a:t>递归函数执</a:t>
            </a:r>
            <a:r>
              <a:rPr lang="zh-CN" altLang="en-US" sz="2000">
                <a:solidFill>
                  <a:srgbClr val="0000FF"/>
                </a:solidFill>
                <a:latin typeface="Consolas" pitchFamily="49" charset="0"/>
                <a:ea typeface="楷体" pitchFamily="49" charset="-122"/>
                <a:cs typeface="Consolas" pitchFamily="49" charset="0"/>
              </a:rPr>
              <a:t>行</a:t>
            </a:r>
            <a:r>
              <a:rPr lang="zh-CN" altLang="en-US" sz="2000" smtClean="0">
                <a:solidFill>
                  <a:srgbClr val="0000FF"/>
                </a:solidFill>
                <a:latin typeface="Consolas" pitchFamily="49" charset="0"/>
                <a:ea typeface="楷体" pitchFamily="49" charset="-122"/>
                <a:cs typeface="Consolas" pitchFamily="49" charset="0"/>
              </a:rPr>
              <a:t>时，形参</a:t>
            </a:r>
            <a:r>
              <a:rPr lang="zh-CN" altLang="en-US" sz="2000" dirty="0">
                <a:solidFill>
                  <a:srgbClr val="0000FF"/>
                </a:solidFill>
                <a:latin typeface="Consolas" pitchFamily="49" charset="0"/>
                <a:ea typeface="楷体" pitchFamily="49" charset="-122"/>
                <a:cs typeface="Consolas" pitchFamily="49" charset="0"/>
              </a:rPr>
              <a:t>会随着递归调用发生</a:t>
            </a:r>
            <a:r>
              <a:rPr lang="zh-CN" altLang="en-US" sz="2000">
                <a:solidFill>
                  <a:srgbClr val="0000FF"/>
                </a:solidFill>
                <a:latin typeface="Consolas" pitchFamily="49" charset="0"/>
                <a:ea typeface="楷体" pitchFamily="49" charset="-122"/>
                <a:cs typeface="Consolas" pitchFamily="49" charset="0"/>
              </a:rPr>
              <a:t>变</a:t>
            </a:r>
            <a:r>
              <a:rPr lang="zh-CN" altLang="en-US" sz="2000" smtClean="0">
                <a:solidFill>
                  <a:srgbClr val="0000FF"/>
                </a:solidFill>
                <a:latin typeface="Consolas" pitchFamily="49" charset="0"/>
                <a:ea typeface="楷体" pitchFamily="49" charset="-122"/>
                <a:cs typeface="Consolas" pitchFamily="49" charset="0"/>
              </a:rPr>
              <a:t>化，但</a:t>
            </a:r>
            <a:r>
              <a:rPr lang="zh-CN" altLang="en-US" sz="2000" dirty="0">
                <a:solidFill>
                  <a:srgbClr val="0000FF"/>
                </a:solidFill>
                <a:latin typeface="Consolas" pitchFamily="49" charset="0"/>
                <a:ea typeface="楷体" pitchFamily="49" charset="-122"/>
                <a:cs typeface="Consolas" pitchFamily="49" charset="0"/>
              </a:rPr>
              <a:t>每次调用后会恢复为调用前的</a:t>
            </a:r>
            <a:r>
              <a:rPr lang="zh-CN" altLang="en-US" sz="2000">
                <a:solidFill>
                  <a:srgbClr val="0000FF"/>
                </a:solidFill>
                <a:latin typeface="Consolas" pitchFamily="49" charset="0"/>
                <a:ea typeface="楷体" pitchFamily="49" charset="-122"/>
                <a:cs typeface="Consolas" pitchFamily="49" charset="0"/>
              </a:rPr>
              <a:t>形</a:t>
            </a:r>
            <a:r>
              <a:rPr lang="zh-CN" altLang="en-US" sz="2000" smtClean="0">
                <a:solidFill>
                  <a:srgbClr val="0000FF"/>
                </a:solidFill>
                <a:latin typeface="Consolas" pitchFamily="49" charset="0"/>
                <a:ea typeface="楷体" pitchFamily="49" charset="-122"/>
                <a:cs typeface="Consolas" pitchFamily="49" charset="0"/>
              </a:rPr>
              <a:t>参，将</a:t>
            </a:r>
            <a:r>
              <a:rPr lang="zh-CN" altLang="en-US" sz="2000" dirty="0">
                <a:solidFill>
                  <a:srgbClr val="0000FF"/>
                </a:solidFill>
                <a:latin typeface="Consolas" pitchFamily="49" charset="0"/>
                <a:ea typeface="楷体" pitchFamily="49" charset="-122"/>
                <a:cs typeface="Consolas" pitchFamily="49" charset="0"/>
              </a:rPr>
              <a:t>递归函数的非引用型形参的取值称为</a:t>
            </a:r>
            <a:r>
              <a:rPr lang="zh-CN" altLang="en-US" sz="2000">
                <a:solidFill>
                  <a:srgbClr val="FF0000"/>
                </a:solidFill>
                <a:latin typeface="Consolas" pitchFamily="49" charset="0"/>
                <a:ea typeface="楷体" pitchFamily="49" charset="-122"/>
                <a:cs typeface="Consolas" pitchFamily="49" charset="0"/>
              </a:rPr>
              <a:t>状</a:t>
            </a:r>
            <a:r>
              <a:rPr lang="zh-CN" altLang="en-US" sz="2000" smtClean="0">
                <a:solidFill>
                  <a:srgbClr val="FF0000"/>
                </a:solidFill>
                <a:latin typeface="Consolas" pitchFamily="49" charset="0"/>
                <a:ea typeface="楷体" pitchFamily="49" charset="-122"/>
                <a:cs typeface="Consolas" pitchFamily="49" charset="0"/>
              </a:rPr>
              <a:t>态</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a:p>
            <a:pPr marL="457200" indent="-457200">
              <a:lnSpc>
                <a:spcPct val="150000"/>
              </a:lnSpc>
              <a:spcBef>
                <a:spcPct val="50000"/>
              </a:spcBef>
              <a:buBlip>
                <a:blip r:embed="rId2"/>
              </a:buBlip>
            </a:pPr>
            <a:r>
              <a:rPr lang="zh-CN" altLang="en-US" sz="2000" smtClean="0">
                <a:solidFill>
                  <a:srgbClr val="0000FF"/>
                </a:solidFill>
                <a:latin typeface="Consolas" pitchFamily="49" charset="0"/>
                <a:ea typeface="楷体" pitchFamily="49" charset="-122"/>
                <a:cs typeface="Consolas" pitchFamily="49" charset="0"/>
              </a:rPr>
              <a:t>递归函数</a:t>
            </a:r>
            <a:r>
              <a:rPr lang="zh-CN" altLang="en-US" sz="2000" dirty="0">
                <a:solidFill>
                  <a:srgbClr val="0000FF"/>
                </a:solidFill>
                <a:latin typeface="Consolas" pitchFamily="49" charset="0"/>
                <a:ea typeface="楷体" pitchFamily="49" charset="-122"/>
                <a:cs typeface="Consolas" pitchFamily="49" charset="0"/>
              </a:rPr>
              <a:t>的</a:t>
            </a:r>
            <a:r>
              <a:rPr lang="zh-CN" altLang="en-US" sz="2000" dirty="0">
                <a:solidFill>
                  <a:srgbClr val="C00000"/>
                </a:solidFill>
                <a:latin typeface="Consolas" pitchFamily="49" charset="0"/>
                <a:ea typeface="楷体" pitchFamily="49" charset="-122"/>
                <a:cs typeface="Consolas" pitchFamily="49" charset="0"/>
              </a:rPr>
              <a:t>引用型形参在执行后会回传给</a:t>
            </a:r>
            <a:r>
              <a:rPr lang="zh-CN" altLang="en-US" sz="2000">
                <a:solidFill>
                  <a:srgbClr val="C00000"/>
                </a:solidFill>
                <a:latin typeface="Consolas" pitchFamily="49" charset="0"/>
                <a:ea typeface="楷体" pitchFamily="49" charset="-122"/>
                <a:cs typeface="Consolas" pitchFamily="49" charset="0"/>
              </a:rPr>
              <a:t>实</a:t>
            </a:r>
            <a:r>
              <a:rPr lang="zh-CN" altLang="en-US" sz="2000" smtClean="0">
                <a:solidFill>
                  <a:srgbClr val="C00000"/>
                </a:solidFill>
                <a:latin typeface="Consolas" pitchFamily="49" charset="0"/>
                <a:ea typeface="楷体" pitchFamily="49" charset="-122"/>
                <a:cs typeface="Consolas" pitchFamily="49" charset="0"/>
              </a:rPr>
              <a:t>参</a:t>
            </a:r>
            <a:r>
              <a:rPr lang="zh-CN" altLang="en-US" sz="2000" smtClean="0">
                <a:solidFill>
                  <a:srgbClr val="0000FF"/>
                </a:solidFill>
                <a:latin typeface="Consolas" pitchFamily="49" charset="0"/>
                <a:ea typeface="楷体" pitchFamily="49" charset="-122"/>
                <a:cs typeface="Consolas" pitchFamily="49" charset="0"/>
              </a:rPr>
              <a:t>，有</a:t>
            </a:r>
            <a:r>
              <a:rPr lang="zh-CN" altLang="en-US" sz="2000" dirty="0">
                <a:solidFill>
                  <a:srgbClr val="0000FF"/>
                </a:solidFill>
                <a:latin typeface="Consolas" pitchFamily="49" charset="0"/>
                <a:ea typeface="楷体" pitchFamily="49" charset="-122"/>
                <a:cs typeface="Consolas" pitchFamily="49" charset="0"/>
              </a:rPr>
              <a:t>时类似全局</a:t>
            </a:r>
            <a:r>
              <a:rPr lang="zh-CN" altLang="en-US" sz="2000">
                <a:solidFill>
                  <a:srgbClr val="0000FF"/>
                </a:solidFill>
                <a:latin typeface="Consolas" pitchFamily="49" charset="0"/>
                <a:ea typeface="楷体" pitchFamily="49" charset="-122"/>
                <a:cs typeface="Consolas" pitchFamily="49" charset="0"/>
              </a:rPr>
              <a:t>变</a:t>
            </a:r>
            <a:r>
              <a:rPr lang="zh-CN" altLang="en-US" sz="2000" smtClean="0">
                <a:solidFill>
                  <a:srgbClr val="0000FF"/>
                </a:solidFill>
                <a:latin typeface="Consolas" pitchFamily="49" charset="0"/>
                <a:ea typeface="楷体" pitchFamily="49" charset="-122"/>
                <a:cs typeface="Consolas" pitchFamily="49" charset="0"/>
              </a:rPr>
              <a:t>量，不</a:t>
            </a:r>
            <a:r>
              <a:rPr lang="zh-CN" altLang="en-US" sz="2000" dirty="0">
                <a:solidFill>
                  <a:srgbClr val="0000FF"/>
                </a:solidFill>
                <a:latin typeface="Consolas" pitchFamily="49" charset="0"/>
                <a:ea typeface="楷体" pitchFamily="49" charset="-122"/>
                <a:cs typeface="Consolas" pitchFamily="49" charset="0"/>
              </a:rPr>
              <a:t>作为状态的一</a:t>
            </a:r>
            <a:r>
              <a:rPr lang="zh-CN" altLang="en-US" sz="2000">
                <a:solidFill>
                  <a:srgbClr val="0000FF"/>
                </a:solidFill>
                <a:latin typeface="Consolas" pitchFamily="49" charset="0"/>
                <a:ea typeface="楷体" pitchFamily="49" charset="-122"/>
                <a:cs typeface="Consolas" pitchFamily="49" charset="0"/>
              </a:rPr>
              <a:t>部</a:t>
            </a:r>
            <a:r>
              <a:rPr lang="zh-CN" altLang="en-US" sz="2000" smtClean="0">
                <a:solidFill>
                  <a:srgbClr val="0000FF"/>
                </a:solidFill>
                <a:latin typeface="Consolas" pitchFamily="49" charset="0"/>
                <a:ea typeface="楷体" pitchFamily="49" charset="-122"/>
                <a:cs typeface="Consolas" pitchFamily="49" charset="0"/>
              </a:rPr>
              <a:t>分，在</a:t>
            </a:r>
            <a:r>
              <a:rPr lang="zh-CN" altLang="en-US" sz="2000" dirty="0">
                <a:solidFill>
                  <a:srgbClr val="0000FF"/>
                </a:solidFill>
                <a:latin typeface="Consolas" pitchFamily="49" charset="0"/>
                <a:ea typeface="楷体" pitchFamily="49" charset="-122"/>
                <a:cs typeface="Consolas" pitchFamily="49" charset="0"/>
              </a:rPr>
              <a:t>调用过程中状态会发生</a:t>
            </a:r>
            <a:r>
              <a:rPr lang="zh-CN" altLang="en-US" sz="2000">
                <a:solidFill>
                  <a:srgbClr val="0000FF"/>
                </a:solidFill>
                <a:latin typeface="Consolas" pitchFamily="49" charset="0"/>
                <a:ea typeface="楷体" pitchFamily="49" charset="-122"/>
                <a:cs typeface="Consolas" pitchFamily="49" charset="0"/>
              </a:rPr>
              <a:t>变</a:t>
            </a:r>
            <a:r>
              <a:rPr lang="zh-CN" altLang="en-US" sz="2000" smtClean="0">
                <a:solidFill>
                  <a:srgbClr val="0000FF"/>
                </a:solidFill>
                <a:latin typeface="Consolas" pitchFamily="49" charset="0"/>
                <a:ea typeface="楷体" pitchFamily="49" charset="-122"/>
                <a:cs typeface="Consolas" pitchFamily="49" charset="0"/>
              </a:rPr>
              <a:t>化，而</a:t>
            </a:r>
            <a:r>
              <a:rPr lang="zh-CN" altLang="en-US" sz="2000" dirty="0">
                <a:solidFill>
                  <a:srgbClr val="0000FF"/>
                </a:solidFill>
                <a:latin typeface="Consolas" pitchFamily="49" charset="0"/>
                <a:ea typeface="楷体" pitchFamily="49" charset="-122"/>
                <a:cs typeface="Consolas" pitchFamily="49" charset="0"/>
              </a:rPr>
              <a:t>一次调用后会自动恢复为调用前的状态。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395288" y="260350"/>
            <a:ext cx="7993062" cy="430887"/>
          </a:xfrm>
          <a:prstGeom prst="rect">
            <a:avLst/>
          </a:prstGeom>
          <a:noFill/>
          <a:ln w="9525">
            <a:noFill/>
            <a:miter lim="800000"/>
            <a:headEnd/>
            <a:tailEnd/>
          </a:ln>
        </p:spPr>
        <p:txBody>
          <a:bodyPr>
            <a:spAutoFit/>
          </a:bodyPr>
          <a:lstStyle/>
          <a:p>
            <a:pPr>
              <a:spcBef>
                <a:spcPct val="50000"/>
              </a:spcBef>
            </a:pPr>
            <a:r>
              <a:rPr lang="zh-CN" altLang="en-US" sz="2200">
                <a:solidFill>
                  <a:srgbClr val="0000FF"/>
                </a:solidFill>
                <a:ea typeface="楷体" pitchFamily="49" charset="-122"/>
                <a:cs typeface="Times New Roman" pitchFamily="18" charset="0"/>
              </a:rPr>
              <a:t>例</a:t>
            </a:r>
            <a:r>
              <a:rPr lang="zh-CN" altLang="en-US" sz="2200" smtClean="0">
                <a:solidFill>
                  <a:srgbClr val="0000FF"/>
                </a:solidFill>
                <a:ea typeface="楷体" pitchFamily="49" charset="-122"/>
                <a:cs typeface="Times New Roman" pitchFamily="18" charset="0"/>
              </a:rPr>
              <a:t>如，有</a:t>
            </a:r>
            <a:r>
              <a:rPr lang="zh-CN" altLang="en-US" sz="2200" dirty="0">
                <a:solidFill>
                  <a:srgbClr val="0000FF"/>
                </a:solidFill>
                <a:ea typeface="楷体" pitchFamily="49" charset="-122"/>
                <a:cs typeface="Times New Roman" pitchFamily="18" charset="0"/>
              </a:rPr>
              <a:t>以下递归程序： </a:t>
            </a:r>
          </a:p>
        </p:txBody>
      </p:sp>
      <p:sp>
        <p:nvSpPr>
          <p:cNvPr id="36867" name="Text Box 3"/>
          <p:cNvSpPr txBox="1">
            <a:spLocks noChangeArrowheads="1"/>
          </p:cNvSpPr>
          <p:nvPr/>
        </p:nvSpPr>
        <p:spPr bwMode="auto">
          <a:xfrm>
            <a:off x="395289" y="908050"/>
            <a:ext cx="5962662" cy="2929209"/>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lIns="180000" tIns="216000" bIns="216000">
            <a:spAutoFit/>
          </a:bodyPr>
          <a:lstStyle/>
          <a:p>
            <a:r>
              <a:rPr lang="en-US" altLang="zh-CN" sz="1800" dirty="0">
                <a:solidFill>
                  <a:srgbClr val="0000FF"/>
                </a:solidFill>
                <a:latin typeface="Consolas" pitchFamily="49" charset="0"/>
                <a:ea typeface="楷体" pitchFamily="49" charset="-122"/>
                <a:cs typeface="Consolas" pitchFamily="49" charset="0"/>
              </a:rPr>
              <a:t>#include &lt;</a:t>
            </a:r>
            <a:r>
              <a:rPr lang="en-US" altLang="zh-CN" sz="1800" dirty="0" err="1">
                <a:solidFill>
                  <a:srgbClr val="0000FF"/>
                </a:solidFill>
                <a:latin typeface="Consolas" pitchFamily="49" charset="0"/>
                <a:ea typeface="楷体" pitchFamily="49" charset="-122"/>
                <a:cs typeface="Consolas" pitchFamily="49" charset="0"/>
              </a:rPr>
              <a:t>stdio.h</a:t>
            </a:r>
            <a:r>
              <a:rPr lang="en-US" altLang="zh-CN" sz="1800" dirty="0">
                <a:solidFill>
                  <a:srgbClr val="0000FF"/>
                </a:solidFill>
                <a:latin typeface="Consolas" pitchFamily="49" charset="0"/>
                <a:ea typeface="楷体" pitchFamily="49" charset="-122"/>
                <a:cs typeface="Consolas" pitchFamily="49" charset="0"/>
              </a:rPr>
              <a:t>&gt;</a:t>
            </a:r>
          </a:p>
          <a:p>
            <a:r>
              <a:rPr lang="en-US" altLang="zh-CN" sz="1800" dirty="0">
                <a:solidFill>
                  <a:srgbClr val="0000FF"/>
                </a:solidFill>
                <a:latin typeface="Consolas" pitchFamily="49" charset="0"/>
                <a:ea typeface="楷体" pitchFamily="49" charset="-122"/>
                <a:cs typeface="Consolas" pitchFamily="49" charset="0"/>
              </a:rPr>
              <a:t>void </a:t>
            </a:r>
            <a:r>
              <a:rPr lang="en-US" altLang="zh-CN" sz="1800" dirty="0">
                <a:solidFill>
                  <a:srgbClr val="FF0000"/>
                </a:solidFill>
                <a:latin typeface="Consolas" pitchFamily="49" charset="0"/>
                <a:ea typeface="楷体" pitchFamily="49" charset="-122"/>
                <a:cs typeface="Consolas" pitchFamily="49" charset="0"/>
              </a:rPr>
              <a:t>f</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n)</a:t>
            </a:r>
          </a:p>
          <a:p>
            <a:r>
              <a:rPr lang="en-US" altLang="zh-CN" sz="1800" dirty="0">
                <a:solidFill>
                  <a:srgbClr val="0000FF"/>
                </a:solidFill>
                <a:latin typeface="Consolas" pitchFamily="49" charset="0"/>
                <a:ea typeface="楷体" pitchFamily="49" charset="-122"/>
                <a:cs typeface="Consolas" pitchFamily="49" charset="0"/>
              </a:rPr>
              <a:t>{</a:t>
            </a:r>
            <a:r>
              <a:rPr lang="zh-CN" altLang="en-US"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if </a:t>
            </a:r>
            <a:r>
              <a:rPr lang="en-US" altLang="zh-CN" sz="1800" dirty="0">
                <a:solidFill>
                  <a:srgbClr val="0000FF"/>
                </a:solidFill>
                <a:latin typeface="Consolas" pitchFamily="49" charset="0"/>
                <a:ea typeface="楷体" pitchFamily="49" charset="-122"/>
                <a:cs typeface="Consolas" pitchFamily="49" charset="0"/>
              </a:rPr>
              <a:t>(n&lt;1) return;</a:t>
            </a:r>
          </a:p>
          <a:p>
            <a:r>
              <a:rPr lang="zh-CN" altLang="en-US" sz="1800" dirty="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else</a:t>
            </a:r>
            <a:endParaRPr lang="en-US" altLang="zh-CN" sz="1800" dirty="0">
              <a:solidFill>
                <a:srgbClr val="0000FF"/>
              </a:solidFill>
              <a:latin typeface="Consolas" pitchFamily="49" charset="0"/>
              <a:ea typeface="楷体" pitchFamily="49" charset="-122"/>
              <a:cs typeface="Consolas" pitchFamily="49" charset="0"/>
            </a:endParaRP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printf</a:t>
            </a:r>
            <a:r>
              <a:rPr lang="en-US" altLang="zh-CN" sz="1800" dirty="0">
                <a:solidFill>
                  <a:srgbClr val="0000FF"/>
                </a:solidFill>
                <a:latin typeface="Consolas" pitchFamily="49" charset="0"/>
                <a:ea typeface="楷体" pitchFamily="49" charset="-122"/>
                <a:cs typeface="Consolas" pitchFamily="49" charset="0"/>
              </a:rPr>
              <a:t>("</a:t>
            </a:r>
            <a:r>
              <a:rPr lang="zh-CN" altLang="en-US" sz="1800" dirty="0">
                <a:solidFill>
                  <a:srgbClr val="0000FF"/>
                </a:solidFill>
                <a:latin typeface="Consolas" pitchFamily="49" charset="0"/>
                <a:ea typeface="楷体" pitchFamily="49" charset="-122"/>
                <a:cs typeface="Consolas" pitchFamily="49" charset="0"/>
              </a:rPr>
              <a:t>调用</a:t>
            </a:r>
            <a:r>
              <a:rPr lang="en-US" altLang="zh-CN" sz="1800" dirty="0">
                <a:solidFill>
                  <a:srgbClr val="0000FF"/>
                </a:solidFill>
                <a:latin typeface="Consolas" pitchFamily="49" charset="0"/>
                <a:ea typeface="楷体" pitchFamily="49" charset="-122"/>
                <a:cs typeface="Consolas" pitchFamily="49" charset="0"/>
              </a:rPr>
              <a:t>f(%d</a:t>
            </a:r>
            <a:r>
              <a:rPr lang="en-US" altLang="zh-CN" sz="1800">
                <a:solidFill>
                  <a:srgbClr val="0000FF"/>
                </a:solidFill>
                <a:latin typeface="Consolas" pitchFamily="49" charset="0"/>
                <a:ea typeface="楷体"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rPr>
              <a:t>前，</a:t>
            </a:r>
            <a:r>
              <a:rPr lang="en-US" altLang="zh-CN" sz="1800" smtClean="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d\</a:t>
            </a:r>
            <a:r>
              <a:rPr lang="en-US" altLang="zh-CN" sz="1800" err="1">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n-1</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FF0000"/>
                </a:solidFill>
                <a:latin typeface="Consolas" pitchFamily="49" charset="0"/>
                <a:ea typeface="楷体" pitchFamily="49" charset="-122"/>
                <a:cs typeface="Consolas" pitchFamily="49" charset="0"/>
              </a:rPr>
              <a:t>f</a:t>
            </a:r>
            <a:r>
              <a:rPr lang="en-US" altLang="zh-CN" sz="1800" dirty="0">
                <a:solidFill>
                  <a:srgbClr val="0000FF"/>
                </a:solidFill>
                <a:latin typeface="Consolas" pitchFamily="49" charset="0"/>
                <a:ea typeface="楷体" pitchFamily="49" charset="-122"/>
                <a:cs typeface="Consolas" pitchFamily="49" charset="0"/>
              </a:rPr>
              <a:t>(n-1);</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printf</a:t>
            </a:r>
            <a:r>
              <a:rPr lang="en-US" altLang="zh-CN" sz="1800" dirty="0">
                <a:solidFill>
                  <a:srgbClr val="0000FF"/>
                </a:solidFill>
                <a:latin typeface="Consolas" pitchFamily="49" charset="0"/>
                <a:ea typeface="楷体" pitchFamily="49" charset="-122"/>
                <a:cs typeface="Consolas" pitchFamily="49" charset="0"/>
              </a:rPr>
              <a:t>("</a:t>
            </a:r>
            <a:r>
              <a:rPr lang="zh-CN" altLang="en-US" sz="1800" dirty="0">
                <a:solidFill>
                  <a:srgbClr val="0000FF"/>
                </a:solidFill>
                <a:latin typeface="Consolas" pitchFamily="49" charset="0"/>
                <a:ea typeface="楷体" pitchFamily="49" charset="-122"/>
                <a:cs typeface="Consolas" pitchFamily="49" charset="0"/>
              </a:rPr>
              <a:t>调用</a:t>
            </a:r>
            <a:r>
              <a:rPr lang="en-US" altLang="zh-CN" sz="1800" dirty="0">
                <a:solidFill>
                  <a:srgbClr val="0000FF"/>
                </a:solidFill>
                <a:latin typeface="Consolas" pitchFamily="49" charset="0"/>
                <a:ea typeface="楷体" pitchFamily="49" charset="-122"/>
                <a:cs typeface="Consolas" pitchFamily="49" charset="0"/>
              </a:rPr>
              <a:t>f(%d)</a:t>
            </a:r>
            <a:r>
              <a:rPr lang="zh-CN" altLang="en-US" sz="1800" dirty="0">
                <a:solidFill>
                  <a:srgbClr val="0000FF"/>
                </a:solidFill>
                <a:latin typeface="Consolas" pitchFamily="49" charset="0"/>
                <a:ea typeface="楷体" pitchFamily="49" charset="-122"/>
                <a:cs typeface="Consolas" pitchFamily="49" charset="0"/>
              </a:rPr>
              <a:t>后</a:t>
            </a:r>
            <a:r>
              <a:rPr lang="en-US" altLang="zh-CN" sz="1800" dirty="0">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d\</a:t>
            </a:r>
            <a:r>
              <a:rPr lang="en-US" altLang="zh-CN" sz="1800" err="1">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n-1</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a:t>
            </a: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a:solidFill>
                  <a:srgbClr val="0000FF"/>
                </a:solidFill>
                <a:latin typeface="Consolas" pitchFamily="49" charset="0"/>
                <a:ea typeface="楷体" pitchFamily="49" charset="-122"/>
                <a:cs typeface="Consolas" pitchFamily="49" charset="0"/>
              </a:rPr>
              <a:t>}</a:t>
            </a:r>
          </a:p>
        </p:txBody>
      </p:sp>
      <p:sp>
        <p:nvSpPr>
          <p:cNvPr id="36868" name="Text Box 4"/>
          <p:cNvSpPr txBox="1">
            <a:spLocks noChangeArrowheads="1"/>
          </p:cNvSpPr>
          <p:nvPr/>
        </p:nvSpPr>
        <p:spPr bwMode="auto">
          <a:xfrm>
            <a:off x="2339975" y="4076700"/>
            <a:ext cx="2376488" cy="23083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gn="ctr"/>
            <a:r>
              <a:rPr lang="zh-CN" altLang="en-US" sz="1800">
                <a:solidFill>
                  <a:srgbClr val="0000FF"/>
                </a:solidFill>
                <a:latin typeface="Consolas" pitchFamily="49" charset="0"/>
                <a:ea typeface="楷体" pitchFamily="49" charset="-122"/>
                <a:cs typeface="Consolas" pitchFamily="49" charset="0"/>
              </a:rPr>
              <a:t>调用</a:t>
            </a:r>
            <a:r>
              <a:rPr lang="en-US" altLang="zh-CN" sz="1800">
                <a:solidFill>
                  <a:srgbClr val="0000FF"/>
                </a:solidFill>
                <a:latin typeface="Consolas" pitchFamily="49" charset="0"/>
                <a:ea typeface="楷体" pitchFamily="49" charset="-122"/>
                <a:cs typeface="Consolas" pitchFamily="49" charset="0"/>
              </a:rPr>
              <a:t>f(3)</a:t>
            </a:r>
            <a:r>
              <a:rPr lang="zh-CN" altLang="en-US" sz="1800" smtClean="0">
                <a:solidFill>
                  <a:srgbClr val="0000FF"/>
                </a:solidFill>
                <a:latin typeface="Consolas" pitchFamily="49" charset="0"/>
                <a:ea typeface="楷体" pitchFamily="49" charset="-122"/>
                <a:cs typeface="Consolas" pitchFamily="49" charset="0"/>
              </a:rPr>
              <a:t>前，</a:t>
            </a:r>
            <a:r>
              <a:rPr lang="en-US" altLang="zh-CN" sz="1800" smtClean="0">
                <a:solidFill>
                  <a:srgbClr val="0000FF"/>
                </a:solidFill>
                <a:latin typeface="Consolas" pitchFamily="49" charset="0"/>
                <a:ea typeface="楷体" pitchFamily="49" charset="-122"/>
                <a:cs typeface="Consolas" pitchFamily="49" charset="0"/>
              </a:rPr>
              <a:t>n=4</a:t>
            </a:r>
            <a:endParaRPr lang="en-US" altLang="zh-CN" sz="1800">
              <a:solidFill>
                <a:srgbClr val="0000FF"/>
              </a:solidFill>
              <a:latin typeface="Consolas" pitchFamily="49" charset="0"/>
              <a:ea typeface="楷体" pitchFamily="49" charset="-122"/>
              <a:cs typeface="Consolas" pitchFamily="49" charset="0"/>
            </a:endParaRPr>
          </a:p>
          <a:p>
            <a:pPr algn="ctr"/>
            <a:r>
              <a:rPr lang="zh-CN" altLang="en-US" sz="1800">
                <a:solidFill>
                  <a:srgbClr val="0000FF"/>
                </a:solidFill>
                <a:latin typeface="Consolas" pitchFamily="49" charset="0"/>
                <a:ea typeface="楷体" pitchFamily="49" charset="-122"/>
                <a:cs typeface="Consolas" pitchFamily="49" charset="0"/>
              </a:rPr>
              <a:t>调用</a:t>
            </a:r>
            <a:r>
              <a:rPr lang="en-US" altLang="zh-CN" sz="1800">
                <a:solidFill>
                  <a:srgbClr val="0000FF"/>
                </a:solidFill>
                <a:latin typeface="Consolas" pitchFamily="49" charset="0"/>
                <a:ea typeface="楷体" pitchFamily="49" charset="-122"/>
                <a:cs typeface="Consolas" pitchFamily="49" charset="0"/>
              </a:rPr>
              <a:t>f(2)</a:t>
            </a:r>
            <a:r>
              <a:rPr lang="zh-CN" altLang="en-US" sz="1800" smtClean="0">
                <a:solidFill>
                  <a:srgbClr val="0000FF"/>
                </a:solidFill>
                <a:latin typeface="Consolas" pitchFamily="49" charset="0"/>
                <a:ea typeface="楷体" pitchFamily="49" charset="-122"/>
                <a:cs typeface="Consolas" pitchFamily="49" charset="0"/>
              </a:rPr>
              <a:t>前，</a:t>
            </a:r>
            <a:r>
              <a:rPr lang="en-US" altLang="zh-CN" sz="1800" smtClean="0">
                <a:solidFill>
                  <a:srgbClr val="0000FF"/>
                </a:solidFill>
                <a:latin typeface="Consolas" pitchFamily="49" charset="0"/>
                <a:ea typeface="楷体" pitchFamily="49" charset="-122"/>
                <a:cs typeface="Consolas" pitchFamily="49" charset="0"/>
              </a:rPr>
              <a:t>n=3</a:t>
            </a:r>
            <a:endParaRPr lang="en-US" altLang="zh-CN" sz="1800">
              <a:solidFill>
                <a:srgbClr val="0000FF"/>
              </a:solidFill>
              <a:latin typeface="Consolas" pitchFamily="49" charset="0"/>
              <a:ea typeface="楷体" pitchFamily="49" charset="-122"/>
              <a:cs typeface="Consolas" pitchFamily="49" charset="0"/>
            </a:endParaRPr>
          </a:p>
          <a:p>
            <a:pPr algn="ctr"/>
            <a:r>
              <a:rPr lang="zh-CN" altLang="en-US" sz="1800">
                <a:solidFill>
                  <a:srgbClr val="0000FF"/>
                </a:solidFill>
                <a:latin typeface="Consolas" pitchFamily="49" charset="0"/>
                <a:ea typeface="楷体" pitchFamily="49" charset="-122"/>
                <a:cs typeface="Consolas" pitchFamily="49" charset="0"/>
              </a:rPr>
              <a:t>调用</a:t>
            </a:r>
            <a:r>
              <a:rPr lang="en-US" altLang="zh-CN" sz="1800">
                <a:solidFill>
                  <a:srgbClr val="0000FF"/>
                </a:solidFill>
                <a:latin typeface="Consolas" pitchFamily="49" charset="0"/>
                <a:ea typeface="楷体" pitchFamily="49" charset="-122"/>
                <a:cs typeface="Consolas" pitchFamily="49" charset="0"/>
              </a:rPr>
              <a:t>f(1)</a:t>
            </a:r>
            <a:r>
              <a:rPr lang="zh-CN" altLang="en-US" sz="1800" smtClean="0">
                <a:solidFill>
                  <a:srgbClr val="0000FF"/>
                </a:solidFill>
                <a:latin typeface="Consolas" pitchFamily="49" charset="0"/>
                <a:ea typeface="楷体" pitchFamily="49" charset="-122"/>
                <a:cs typeface="Consolas" pitchFamily="49" charset="0"/>
              </a:rPr>
              <a:t>前，</a:t>
            </a:r>
            <a:r>
              <a:rPr lang="en-US" altLang="zh-CN" sz="1800" smtClean="0">
                <a:solidFill>
                  <a:srgbClr val="0000FF"/>
                </a:solidFill>
                <a:latin typeface="Consolas" pitchFamily="49" charset="0"/>
                <a:ea typeface="楷体" pitchFamily="49" charset="-122"/>
                <a:cs typeface="Consolas" pitchFamily="49" charset="0"/>
              </a:rPr>
              <a:t>n=2</a:t>
            </a:r>
            <a:endParaRPr lang="en-US" altLang="zh-CN" sz="1800">
              <a:solidFill>
                <a:srgbClr val="0000FF"/>
              </a:solidFill>
              <a:latin typeface="Consolas" pitchFamily="49" charset="0"/>
              <a:ea typeface="楷体" pitchFamily="49" charset="-122"/>
              <a:cs typeface="Consolas" pitchFamily="49" charset="0"/>
            </a:endParaRPr>
          </a:p>
          <a:p>
            <a:pPr algn="ctr"/>
            <a:r>
              <a:rPr lang="zh-CN" altLang="en-US" sz="1800">
                <a:solidFill>
                  <a:srgbClr val="0000FF"/>
                </a:solidFill>
                <a:latin typeface="Consolas" pitchFamily="49" charset="0"/>
                <a:ea typeface="楷体" pitchFamily="49" charset="-122"/>
                <a:cs typeface="Consolas" pitchFamily="49" charset="0"/>
              </a:rPr>
              <a:t>调用</a:t>
            </a:r>
            <a:r>
              <a:rPr lang="en-US" altLang="zh-CN" sz="1800">
                <a:solidFill>
                  <a:srgbClr val="0000FF"/>
                </a:solidFill>
                <a:latin typeface="Consolas" pitchFamily="49" charset="0"/>
                <a:ea typeface="楷体" pitchFamily="49" charset="-122"/>
                <a:cs typeface="Consolas" pitchFamily="49" charset="0"/>
              </a:rPr>
              <a:t>f(0)</a:t>
            </a:r>
            <a:r>
              <a:rPr lang="zh-CN" altLang="en-US" sz="1800" smtClean="0">
                <a:solidFill>
                  <a:srgbClr val="0000FF"/>
                </a:solidFill>
                <a:latin typeface="Consolas" pitchFamily="49" charset="0"/>
                <a:ea typeface="楷体" pitchFamily="49" charset="-122"/>
                <a:cs typeface="Consolas" pitchFamily="49" charset="0"/>
              </a:rPr>
              <a:t>前，</a:t>
            </a:r>
            <a:r>
              <a:rPr lang="en-US" altLang="zh-CN" sz="1800" smtClean="0">
                <a:solidFill>
                  <a:srgbClr val="0000FF"/>
                </a:solidFill>
                <a:latin typeface="Consolas" pitchFamily="49" charset="0"/>
                <a:ea typeface="楷体" pitchFamily="49" charset="-122"/>
                <a:cs typeface="Consolas" pitchFamily="49" charset="0"/>
              </a:rPr>
              <a:t>n=1</a:t>
            </a:r>
            <a:endParaRPr lang="en-US" altLang="zh-CN" sz="1800">
              <a:solidFill>
                <a:srgbClr val="0000FF"/>
              </a:solidFill>
              <a:latin typeface="Consolas" pitchFamily="49" charset="0"/>
              <a:ea typeface="楷体" pitchFamily="49" charset="-122"/>
              <a:cs typeface="Consolas" pitchFamily="49" charset="0"/>
            </a:endParaRPr>
          </a:p>
          <a:p>
            <a:pPr algn="ctr"/>
            <a:r>
              <a:rPr lang="zh-CN" altLang="en-US" sz="1800">
                <a:solidFill>
                  <a:srgbClr val="0000FF"/>
                </a:solidFill>
                <a:latin typeface="Consolas" pitchFamily="49" charset="0"/>
                <a:ea typeface="楷体" pitchFamily="49" charset="-122"/>
                <a:cs typeface="Consolas" pitchFamily="49" charset="0"/>
              </a:rPr>
              <a:t>调用</a:t>
            </a:r>
            <a:r>
              <a:rPr lang="en-US" altLang="zh-CN" sz="1800">
                <a:solidFill>
                  <a:srgbClr val="0000FF"/>
                </a:solidFill>
                <a:latin typeface="Consolas" pitchFamily="49" charset="0"/>
                <a:ea typeface="楷体" pitchFamily="49" charset="-122"/>
                <a:cs typeface="Consolas" pitchFamily="49" charset="0"/>
              </a:rPr>
              <a:t>f(0)</a:t>
            </a:r>
            <a:r>
              <a:rPr lang="zh-CN" altLang="en-US" sz="1800">
                <a:solidFill>
                  <a:srgbClr val="0000FF"/>
                </a:solidFill>
                <a:latin typeface="Consolas" pitchFamily="49" charset="0"/>
                <a:ea typeface="楷体" pitchFamily="49" charset="-122"/>
                <a:cs typeface="Consolas" pitchFamily="49" charset="0"/>
              </a:rPr>
              <a:t>后</a:t>
            </a:r>
            <a:r>
              <a:rPr lang="en-US" altLang="zh-CN" sz="1800" smtClean="0">
                <a:solidFill>
                  <a:srgbClr val="0000FF"/>
                </a:solidFill>
                <a:latin typeface="Consolas" pitchFamily="49" charset="0"/>
                <a:ea typeface="楷体" pitchFamily="49" charset="-122"/>
                <a:cs typeface="Consolas" pitchFamily="49" charset="0"/>
              </a:rPr>
              <a:t>: n=1</a:t>
            </a:r>
            <a:endParaRPr lang="en-US" altLang="zh-CN" sz="1800">
              <a:solidFill>
                <a:srgbClr val="0000FF"/>
              </a:solidFill>
              <a:latin typeface="Consolas" pitchFamily="49" charset="0"/>
              <a:ea typeface="楷体" pitchFamily="49" charset="-122"/>
              <a:cs typeface="Consolas" pitchFamily="49" charset="0"/>
            </a:endParaRPr>
          </a:p>
          <a:p>
            <a:pPr algn="ctr"/>
            <a:r>
              <a:rPr lang="zh-CN" altLang="en-US" sz="1800">
                <a:solidFill>
                  <a:srgbClr val="0000FF"/>
                </a:solidFill>
                <a:latin typeface="Consolas" pitchFamily="49" charset="0"/>
                <a:ea typeface="楷体" pitchFamily="49" charset="-122"/>
                <a:cs typeface="Consolas" pitchFamily="49" charset="0"/>
              </a:rPr>
              <a:t>调用</a:t>
            </a:r>
            <a:r>
              <a:rPr lang="en-US" altLang="zh-CN" sz="1800">
                <a:solidFill>
                  <a:srgbClr val="0000FF"/>
                </a:solidFill>
                <a:latin typeface="Consolas" pitchFamily="49" charset="0"/>
                <a:ea typeface="楷体" pitchFamily="49" charset="-122"/>
                <a:cs typeface="Consolas" pitchFamily="49" charset="0"/>
              </a:rPr>
              <a:t>f(1)</a:t>
            </a:r>
            <a:r>
              <a:rPr lang="zh-CN" altLang="en-US" sz="1800">
                <a:solidFill>
                  <a:srgbClr val="0000FF"/>
                </a:solidFill>
                <a:latin typeface="Consolas" pitchFamily="49" charset="0"/>
                <a:ea typeface="楷体" pitchFamily="49" charset="-122"/>
                <a:cs typeface="Consolas" pitchFamily="49" charset="0"/>
              </a:rPr>
              <a:t>后</a:t>
            </a:r>
            <a:r>
              <a:rPr lang="en-US" altLang="zh-CN" sz="1800" smtClean="0">
                <a:solidFill>
                  <a:srgbClr val="0000FF"/>
                </a:solidFill>
                <a:latin typeface="Consolas" pitchFamily="49" charset="0"/>
                <a:ea typeface="楷体" pitchFamily="49" charset="-122"/>
                <a:cs typeface="Consolas" pitchFamily="49" charset="0"/>
              </a:rPr>
              <a:t>: n=2</a:t>
            </a:r>
            <a:endParaRPr lang="en-US" altLang="zh-CN" sz="1800">
              <a:solidFill>
                <a:srgbClr val="0000FF"/>
              </a:solidFill>
              <a:latin typeface="Consolas" pitchFamily="49" charset="0"/>
              <a:ea typeface="楷体" pitchFamily="49" charset="-122"/>
              <a:cs typeface="Consolas" pitchFamily="49" charset="0"/>
            </a:endParaRPr>
          </a:p>
          <a:p>
            <a:pPr algn="ctr"/>
            <a:r>
              <a:rPr lang="zh-CN" altLang="en-US" sz="1800">
                <a:solidFill>
                  <a:srgbClr val="0000FF"/>
                </a:solidFill>
                <a:latin typeface="Consolas" pitchFamily="49" charset="0"/>
                <a:ea typeface="楷体" pitchFamily="49" charset="-122"/>
                <a:cs typeface="Consolas" pitchFamily="49" charset="0"/>
              </a:rPr>
              <a:t>调用</a:t>
            </a:r>
            <a:r>
              <a:rPr lang="en-US" altLang="zh-CN" sz="1800">
                <a:solidFill>
                  <a:srgbClr val="0000FF"/>
                </a:solidFill>
                <a:latin typeface="Consolas" pitchFamily="49" charset="0"/>
                <a:ea typeface="楷体" pitchFamily="49" charset="-122"/>
                <a:cs typeface="Consolas" pitchFamily="49" charset="0"/>
              </a:rPr>
              <a:t>f(2)</a:t>
            </a:r>
            <a:r>
              <a:rPr lang="zh-CN" altLang="en-US" sz="1800">
                <a:solidFill>
                  <a:srgbClr val="0000FF"/>
                </a:solidFill>
                <a:latin typeface="Consolas" pitchFamily="49" charset="0"/>
                <a:ea typeface="楷体" pitchFamily="49" charset="-122"/>
                <a:cs typeface="Consolas" pitchFamily="49" charset="0"/>
              </a:rPr>
              <a:t>后</a:t>
            </a:r>
            <a:r>
              <a:rPr lang="en-US" altLang="zh-CN" sz="1800" smtClean="0">
                <a:solidFill>
                  <a:srgbClr val="0000FF"/>
                </a:solidFill>
                <a:latin typeface="Consolas" pitchFamily="49" charset="0"/>
                <a:ea typeface="楷体" pitchFamily="49" charset="-122"/>
                <a:cs typeface="Consolas" pitchFamily="49" charset="0"/>
              </a:rPr>
              <a:t>: n=3</a:t>
            </a:r>
            <a:endParaRPr lang="en-US" altLang="zh-CN" sz="1800">
              <a:solidFill>
                <a:srgbClr val="0000FF"/>
              </a:solidFill>
              <a:latin typeface="Consolas" pitchFamily="49" charset="0"/>
              <a:ea typeface="楷体" pitchFamily="49" charset="-122"/>
              <a:cs typeface="Consolas" pitchFamily="49" charset="0"/>
            </a:endParaRPr>
          </a:p>
          <a:p>
            <a:pPr algn="ctr"/>
            <a:r>
              <a:rPr lang="zh-CN" altLang="en-US" sz="1800">
                <a:solidFill>
                  <a:srgbClr val="0000FF"/>
                </a:solidFill>
                <a:latin typeface="Consolas" pitchFamily="49" charset="0"/>
                <a:ea typeface="楷体" pitchFamily="49" charset="-122"/>
                <a:cs typeface="Consolas" pitchFamily="49" charset="0"/>
              </a:rPr>
              <a:t>调用</a:t>
            </a:r>
            <a:r>
              <a:rPr lang="en-US" altLang="zh-CN" sz="1800">
                <a:solidFill>
                  <a:srgbClr val="0000FF"/>
                </a:solidFill>
                <a:latin typeface="Consolas" pitchFamily="49" charset="0"/>
                <a:ea typeface="楷体" pitchFamily="49" charset="-122"/>
                <a:cs typeface="Consolas" pitchFamily="49" charset="0"/>
              </a:rPr>
              <a:t>f(3)</a:t>
            </a:r>
            <a:r>
              <a:rPr lang="zh-CN" altLang="en-US" sz="1800">
                <a:solidFill>
                  <a:srgbClr val="0000FF"/>
                </a:solidFill>
                <a:latin typeface="Consolas" pitchFamily="49" charset="0"/>
                <a:ea typeface="楷体" pitchFamily="49" charset="-122"/>
                <a:cs typeface="Consolas" pitchFamily="49" charset="0"/>
              </a:rPr>
              <a:t>后</a:t>
            </a:r>
            <a:r>
              <a:rPr lang="en-US" altLang="zh-CN" sz="1800" smtClean="0">
                <a:solidFill>
                  <a:srgbClr val="0000FF"/>
                </a:solidFill>
                <a:latin typeface="Consolas" pitchFamily="49" charset="0"/>
                <a:ea typeface="楷体" pitchFamily="49" charset="-122"/>
                <a:cs typeface="Consolas" pitchFamily="49" charset="0"/>
              </a:rPr>
              <a:t>: n=4</a:t>
            </a:r>
            <a:endParaRPr lang="en-US" altLang="zh-CN" sz="1800">
              <a:solidFill>
                <a:srgbClr val="0000FF"/>
              </a:solidFill>
              <a:latin typeface="Consolas" pitchFamily="49" charset="0"/>
              <a:ea typeface="楷体" pitchFamily="49" charset="-122"/>
              <a:cs typeface="Consolas" pitchFamily="49" charset="0"/>
            </a:endParaRPr>
          </a:p>
        </p:txBody>
      </p:sp>
      <p:sp>
        <p:nvSpPr>
          <p:cNvPr id="36869" name="Text Box 5"/>
          <p:cNvSpPr txBox="1">
            <a:spLocks noChangeArrowheads="1"/>
          </p:cNvSpPr>
          <p:nvPr/>
        </p:nvSpPr>
        <p:spPr bwMode="auto">
          <a:xfrm>
            <a:off x="1502432" y="4581525"/>
            <a:ext cx="523220" cy="1439863"/>
          </a:xfrm>
          <a:prstGeom prst="rect">
            <a:avLst/>
          </a:prstGeom>
          <a:noFill/>
          <a:ln w="9525">
            <a:noFill/>
            <a:miter lim="800000"/>
            <a:headEnd/>
            <a:tailEnd/>
          </a:ln>
        </p:spPr>
        <p:txBody>
          <a:bodyPr vert="eaVert">
            <a:spAutoFit/>
          </a:bodyPr>
          <a:lstStyle/>
          <a:p>
            <a:pPr>
              <a:spcBef>
                <a:spcPct val="50000"/>
              </a:spcBef>
            </a:pPr>
            <a:r>
              <a:rPr lang="zh-CN" altLang="en-US" sz="2200">
                <a:solidFill>
                  <a:srgbClr val="0000FF"/>
                </a:solidFill>
                <a:ea typeface="楷体" pitchFamily="49" charset="-122"/>
                <a:cs typeface="Times New Roman" pitchFamily="18" charset="0"/>
              </a:rPr>
              <a:t>执行结果</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2"/>
          <p:cNvSpPr txBox="1">
            <a:spLocks noChangeArrowheads="1"/>
          </p:cNvSpPr>
          <p:nvPr/>
        </p:nvSpPr>
        <p:spPr bwMode="auto">
          <a:xfrm>
            <a:off x="250825" y="333375"/>
            <a:ext cx="8569325" cy="1211742"/>
          </a:xfrm>
          <a:prstGeom prst="rect">
            <a:avLst/>
          </a:prstGeom>
          <a:solidFill>
            <a:schemeClr val="accent1">
              <a:lumMod val="20000"/>
              <a:lumOff val="80000"/>
            </a:schemeClr>
          </a:solidFill>
          <a:ln w="9525">
            <a:noFill/>
            <a:miter lim="800000"/>
            <a:headEnd/>
            <a:tailEnd/>
          </a:ln>
        </p:spPr>
        <p:txBody>
          <a:bodyPr>
            <a:spAutoFit/>
          </a:bodyPr>
          <a:lstStyle/>
          <a:p>
            <a:pPr>
              <a:lnSpc>
                <a:spcPts val="3000"/>
              </a:lnSpc>
              <a:spcBef>
                <a:spcPts val="0"/>
              </a:spcBef>
            </a:pPr>
            <a:r>
              <a:rPr lang="zh-CN" altLang="en-US" sz="2000" dirty="0">
                <a:solidFill>
                  <a:srgbClr val="0000FF"/>
                </a:solidFill>
                <a:latin typeface="Consolas" pitchFamily="49" charset="0"/>
                <a:ea typeface="楷体" pitchFamily="49" charset="-122"/>
                <a:cs typeface="Consolas" pitchFamily="49" charset="0"/>
              </a:rPr>
              <a:t>　　在上述递归函数</a:t>
            </a:r>
            <a:r>
              <a:rPr lang="en-US" altLang="zh-CN" sz="2000" i="1">
                <a:solidFill>
                  <a:srgbClr val="0000FF"/>
                </a:solidFill>
                <a:latin typeface="Consolas" pitchFamily="49" charset="0"/>
                <a:ea typeface="楷体" pitchFamily="49" charset="-122"/>
                <a:cs typeface="Consolas" pitchFamily="49" charset="0"/>
              </a:rPr>
              <a:t>f</a:t>
            </a:r>
            <a:r>
              <a:rPr lang="zh-CN" altLang="en-US" sz="2000" smtClean="0">
                <a:solidFill>
                  <a:srgbClr val="0000FF"/>
                </a:solidFill>
                <a:latin typeface="Consolas" pitchFamily="49" charset="0"/>
                <a:ea typeface="楷体" pitchFamily="49" charset="-122"/>
                <a:cs typeface="Consolas" pitchFamily="49" charset="0"/>
              </a:rPr>
              <a:t>中，状</a:t>
            </a:r>
            <a:r>
              <a:rPr lang="zh-CN" altLang="en-US" sz="2000" dirty="0">
                <a:solidFill>
                  <a:srgbClr val="0000FF"/>
                </a:solidFill>
                <a:latin typeface="Consolas" pitchFamily="49" charset="0"/>
                <a:ea typeface="楷体" pitchFamily="49" charset="-122"/>
                <a:cs typeface="Consolas" pitchFamily="49" charset="0"/>
              </a:rPr>
              <a:t>态为（</a:t>
            </a:r>
            <a:r>
              <a:rPr lang="en-US" altLang="zh-CN" sz="2000" i="1">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），其</a:t>
            </a:r>
            <a:r>
              <a:rPr lang="zh-CN" altLang="en-US" sz="2000" dirty="0">
                <a:solidFill>
                  <a:srgbClr val="0000FF"/>
                </a:solidFill>
                <a:latin typeface="Consolas" pitchFamily="49" charset="0"/>
                <a:ea typeface="楷体" pitchFamily="49" charset="-122"/>
                <a:cs typeface="Consolas" pitchFamily="49" charset="0"/>
              </a:rPr>
              <a:t>递归执行过程如图</a:t>
            </a:r>
            <a:r>
              <a:rPr lang="en-US" altLang="zh-CN" sz="2000" dirty="0">
                <a:solidFill>
                  <a:srgbClr val="0000FF"/>
                </a:solidFill>
                <a:latin typeface="Consolas" pitchFamily="49" charset="0"/>
                <a:ea typeface="楷体" pitchFamily="49" charset="-122"/>
                <a:cs typeface="Consolas" pitchFamily="49" charset="0"/>
              </a:rPr>
              <a:t>2.8</a:t>
            </a:r>
            <a:r>
              <a:rPr lang="zh-CN" altLang="en-US" sz="2000">
                <a:solidFill>
                  <a:srgbClr val="0000FF"/>
                </a:solidFill>
                <a:latin typeface="Consolas" pitchFamily="49" charset="0"/>
                <a:ea typeface="楷体" pitchFamily="49" charset="-122"/>
                <a:cs typeface="Consolas" pitchFamily="49" charset="0"/>
              </a:rPr>
              <a:t>所</a:t>
            </a:r>
            <a:r>
              <a:rPr lang="zh-CN" altLang="en-US" sz="2000" smtClean="0">
                <a:solidFill>
                  <a:srgbClr val="0000FF"/>
                </a:solidFill>
                <a:latin typeface="Consolas" pitchFamily="49" charset="0"/>
                <a:ea typeface="楷体" pitchFamily="49" charset="-122"/>
                <a:cs typeface="Consolas" pitchFamily="49" charset="0"/>
              </a:rPr>
              <a:t>示，输</a:t>
            </a:r>
            <a:r>
              <a:rPr lang="zh-CN" altLang="en-US" sz="2000" dirty="0">
                <a:solidFill>
                  <a:srgbClr val="0000FF"/>
                </a:solidFill>
                <a:latin typeface="Consolas" pitchFamily="49" charset="0"/>
                <a:ea typeface="楷体" pitchFamily="49" charset="-122"/>
                <a:cs typeface="Consolas" pitchFamily="49" charset="0"/>
              </a:rPr>
              <a:t>出框旁的数字表示输出</a:t>
            </a:r>
            <a:r>
              <a:rPr lang="zh-CN" altLang="en-US" sz="2000">
                <a:solidFill>
                  <a:srgbClr val="0000FF"/>
                </a:solidFill>
                <a:latin typeface="Consolas" pitchFamily="49" charset="0"/>
                <a:ea typeface="楷体" pitchFamily="49" charset="-122"/>
                <a:cs typeface="Consolas" pitchFamily="49" charset="0"/>
              </a:rPr>
              <a:t>顺</a:t>
            </a:r>
            <a:r>
              <a:rPr lang="zh-CN" altLang="en-US" sz="2000" smtClean="0">
                <a:solidFill>
                  <a:srgbClr val="0000FF"/>
                </a:solidFill>
                <a:latin typeface="Consolas" pitchFamily="49" charset="0"/>
                <a:ea typeface="楷体" pitchFamily="49" charset="-122"/>
                <a:cs typeface="Consolas" pitchFamily="49" charset="0"/>
              </a:rPr>
              <a:t>序，虚</a:t>
            </a:r>
            <a:r>
              <a:rPr lang="zh-CN" altLang="en-US" sz="2000" dirty="0">
                <a:solidFill>
                  <a:srgbClr val="0000FF"/>
                </a:solidFill>
                <a:latin typeface="Consolas" pitchFamily="49" charset="0"/>
                <a:ea typeface="楷体" pitchFamily="49" charset="-122"/>
                <a:cs typeface="Consolas" pitchFamily="49" charset="0"/>
              </a:rPr>
              <a:t>线表示本次递归调用执行完后</a:t>
            </a:r>
            <a:r>
              <a:rPr lang="zh-CN" altLang="en-US" sz="2000">
                <a:solidFill>
                  <a:srgbClr val="0000FF"/>
                </a:solidFill>
                <a:latin typeface="Consolas" pitchFamily="49" charset="0"/>
                <a:ea typeface="楷体" pitchFamily="49" charset="-122"/>
                <a:cs typeface="Consolas" pitchFamily="49" charset="0"/>
              </a:rPr>
              <a:t>返</a:t>
            </a:r>
            <a:r>
              <a:rPr lang="zh-CN" altLang="en-US" sz="2000" smtClean="0">
                <a:solidFill>
                  <a:srgbClr val="0000FF"/>
                </a:solidFill>
                <a:latin typeface="Consolas" pitchFamily="49" charset="0"/>
                <a:ea typeface="楷体" pitchFamily="49" charset="-122"/>
                <a:cs typeface="Consolas" pitchFamily="49" charset="0"/>
              </a:rPr>
              <a:t>回，从</a:t>
            </a:r>
            <a:r>
              <a:rPr lang="zh-CN" altLang="en-US" sz="2000" dirty="0">
                <a:solidFill>
                  <a:srgbClr val="0000FF"/>
                </a:solidFill>
                <a:latin typeface="Consolas" pitchFamily="49" charset="0"/>
                <a:ea typeface="楷体" pitchFamily="49" charset="-122"/>
                <a:cs typeface="Consolas" pitchFamily="49" charset="0"/>
              </a:rPr>
              <a:t>中看到每次递归调用后状态都恢复为调用前的状态。</a:t>
            </a:r>
          </a:p>
        </p:txBody>
      </p:sp>
      <p:sp>
        <p:nvSpPr>
          <p:cNvPr id="4100" name="Rectangle 4"/>
          <p:cNvSpPr>
            <a:spLocks noChangeArrowheads="1"/>
          </p:cNvSpPr>
          <p:nvPr/>
        </p:nvSpPr>
        <p:spPr bwMode="auto">
          <a:xfrm>
            <a:off x="0" y="2181225"/>
            <a:ext cx="9144000" cy="0"/>
          </a:xfrm>
          <a:prstGeom prst="rect">
            <a:avLst/>
          </a:prstGeom>
          <a:noFill/>
          <a:ln w="9525">
            <a:noFill/>
            <a:miter lim="800000"/>
            <a:headEnd/>
            <a:tailEnd/>
          </a:ln>
        </p:spPr>
        <p:txBody>
          <a:bodyPr wrap="none" anchor="ctr">
            <a:spAutoFit/>
          </a:bodyPr>
          <a:lstStyle/>
          <a:p>
            <a:endParaRPr lang="zh-CN" altLang="en-US"/>
          </a:p>
        </p:txBody>
      </p:sp>
      <p:pic>
        <p:nvPicPr>
          <p:cNvPr id="2" name="Picture 3"/>
          <p:cNvPicPr>
            <a:picLocks noChangeAspect="1" noChangeArrowheads="1"/>
          </p:cNvPicPr>
          <p:nvPr/>
        </p:nvPicPr>
        <p:blipFill>
          <a:blip r:embed="rId2" cstate="print"/>
          <a:srcRect/>
          <a:stretch>
            <a:fillRect/>
          </a:stretch>
        </p:blipFill>
        <p:spPr bwMode="auto">
          <a:xfrm>
            <a:off x="714348" y="2000240"/>
            <a:ext cx="7294572" cy="41434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3"/>
          <p:cNvSpPr txBox="1">
            <a:spLocks noChangeArrowheads="1"/>
          </p:cNvSpPr>
          <p:nvPr/>
        </p:nvSpPr>
        <p:spPr bwMode="auto">
          <a:xfrm>
            <a:off x="323850" y="1341438"/>
            <a:ext cx="4533901" cy="52322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pt-BR" altLang="zh-CN" sz="2800" dirty="0">
                <a:solidFill>
                  <a:srgbClr val="FF0000"/>
                </a:solidFill>
                <a:latin typeface="Consolas" pitchFamily="49" charset="0"/>
                <a:ea typeface="微软雅黑" pitchFamily="34" charset="-122"/>
                <a:cs typeface="Consolas" pitchFamily="49" charset="0"/>
              </a:rPr>
              <a:t>2.2.1 </a:t>
            </a:r>
            <a:r>
              <a:rPr lang="zh-CN" altLang="pt-BR" sz="2800" dirty="0">
                <a:solidFill>
                  <a:srgbClr val="FF0000"/>
                </a:solidFill>
                <a:latin typeface="Consolas" pitchFamily="49" charset="0"/>
                <a:ea typeface="微软雅黑" pitchFamily="34" charset="-122"/>
                <a:cs typeface="Consolas" pitchFamily="49" charset="0"/>
              </a:rPr>
              <a:t>递归与数学归纳法</a:t>
            </a:r>
            <a:endParaRPr lang="zh-CN" altLang="en-US" sz="2800" dirty="0">
              <a:solidFill>
                <a:srgbClr val="FF0000"/>
              </a:solidFill>
              <a:latin typeface="Consolas" pitchFamily="49" charset="0"/>
              <a:ea typeface="微软雅黑" pitchFamily="34" charset="-122"/>
              <a:cs typeface="Consolas" pitchFamily="49" charset="0"/>
            </a:endParaRPr>
          </a:p>
        </p:txBody>
      </p:sp>
      <p:sp>
        <p:nvSpPr>
          <p:cNvPr id="52228" name="Rectangle 4"/>
          <p:cNvSpPr>
            <a:spLocks noChangeArrowheads="1"/>
          </p:cNvSpPr>
          <p:nvPr/>
        </p:nvSpPr>
        <p:spPr bwMode="auto">
          <a:xfrm>
            <a:off x="144463" y="1539875"/>
            <a:ext cx="184150" cy="457200"/>
          </a:xfrm>
          <a:prstGeom prst="rect">
            <a:avLst/>
          </a:prstGeom>
          <a:noFill/>
          <a:ln w="9525">
            <a:noFill/>
            <a:miter lim="800000"/>
            <a:headEnd/>
            <a:tailEnd/>
          </a:ln>
        </p:spPr>
        <p:txBody>
          <a:bodyPr wrap="none">
            <a:spAutoFit/>
          </a:bodyPr>
          <a:lstStyle/>
          <a:p>
            <a:pPr>
              <a:spcBef>
                <a:spcPct val="50000"/>
              </a:spcBef>
            </a:pPr>
            <a:endParaRPr lang="zh-CN" altLang="pt-BR" b="0"/>
          </a:p>
        </p:txBody>
      </p:sp>
      <p:sp>
        <p:nvSpPr>
          <p:cNvPr id="52229" name="Text Box 5"/>
          <p:cNvSpPr txBox="1">
            <a:spLocks noChangeArrowheads="1"/>
          </p:cNvSpPr>
          <p:nvPr/>
        </p:nvSpPr>
        <p:spPr bwMode="auto">
          <a:xfrm>
            <a:off x="428596" y="2214554"/>
            <a:ext cx="8424863" cy="1931170"/>
          </a:xfrm>
          <a:prstGeom prst="rect">
            <a:avLst/>
          </a:prstGeom>
          <a:noFill/>
          <a:ln w="9525">
            <a:noFill/>
            <a:miter lim="800000"/>
            <a:headEnd/>
            <a:tailEnd/>
          </a:ln>
        </p:spPr>
        <p:txBody>
          <a:bodyPr>
            <a:spAutoFit/>
          </a:bodyPr>
          <a:lstStyle/>
          <a:p>
            <a:pPr>
              <a:lnSpc>
                <a:spcPct val="150000"/>
              </a:lnSpc>
            </a:pPr>
            <a:r>
              <a:rPr lang="zh-CN" altLang="en-US" sz="2200" dirty="0">
                <a:solidFill>
                  <a:srgbClr val="C00000"/>
                </a:solidFill>
                <a:latin typeface="微软雅黑" pitchFamily="34" charset="-122"/>
                <a:ea typeface="微软雅黑" pitchFamily="34" charset="-122"/>
                <a:cs typeface="Consolas" pitchFamily="49" charset="0"/>
              </a:rPr>
              <a:t>第一数学归纳法原理</a:t>
            </a:r>
            <a:r>
              <a:rPr lang="zh-CN" altLang="en-US" sz="22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若</a:t>
            </a:r>
            <a:r>
              <a:rPr lang="en-US" altLang="zh-CN" sz="2000" dirty="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P</a:t>
            </a:r>
            <a:r>
              <a:rPr lang="en-US" altLang="zh-CN" sz="200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P</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P</a:t>
            </a:r>
            <a:r>
              <a:rPr lang="en-US" altLang="zh-CN" sz="2000" smtClean="0">
                <a:solidFill>
                  <a:srgbClr val="0000FF"/>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P</a:t>
            </a:r>
            <a:r>
              <a:rPr lang="en-US" altLang="zh-CN" sz="2000" smtClean="0">
                <a:solidFill>
                  <a:srgbClr val="0000FF"/>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宋体" pitchFamily="2"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是命题序列且满足以下两个</a:t>
            </a:r>
            <a:r>
              <a:rPr lang="zh-CN" altLang="en-US" sz="2000">
                <a:solidFill>
                  <a:srgbClr val="0000FF"/>
                </a:solidFill>
                <a:latin typeface="Consolas" pitchFamily="49" charset="0"/>
                <a:ea typeface="楷体" pitchFamily="49" charset="-122"/>
                <a:cs typeface="Consolas" pitchFamily="49" charset="0"/>
              </a:rPr>
              <a:t>性</a:t>
            </a:r>
            <a:r>
              <a:rPr lang="zh-CN" altLang="en-US" sz="2000" smtClean="0">
                <a:solidFill>
                  <a:srgbClr val="0000FF"/>
                </a:solidFill>
                <a:latin typeface="Consolas" pitchFamily="49" charset="0"/>
                <a:ea typeface="楷体" pitchFamily="49" charset="-122"/>
                <a:cs typeface="Consolas" pitchFamily="49" charset="0"/>
              </a:rPr>
              <a:t>质，则</a:t>
            </a:r>
            <a:r>
              <a:rPr lang="zh-CN" altLang="en-US" sz="2000" dirty="0">
                <a:solidFill>
                  <a:srgbClr val="0000FF"/>
                </a:solidFill>
                <a:latin typeface="Consolas" pitchFamily="49" charset="0"/>
                <a:ea typeface="楷体" pitchFamily="49" charset="-122"/>
                <a:cs typeface="Consolas" pitchFamily="49" charset="0"/>
              </a:rPr>
              <a:t>所有命题均为真：</a:t>
            </a:r>
          </a:p>
          <a:p>
            <a:pPr>
              <a:lnSpc>
                <a:spcPct val="150000"/>
              </a:lnSpc>
            </a:pPr>
            <a:r>
              <a:rPr lang="zh-CN" altLang="en-US" sz="2000" dirty="0" smtClean="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P</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为真。</a:t>
            </a:r>
          </a:p>
          <a:p>
            <a:pPr>
              <a:lnSpc>
                <a:spcPct val="150000"/>
              </a:lnSpc>
            </a:pPr>
            <a:r>
              <a:rPr lang="zh-CN" altLang="en-US" sz="2000" dirty="0" smtClean="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）任何命题均可以从它的前一个命题推导得出。</a:t>
            </a:r>
          </a:p>
        </p:txBody>
      </p:sp>
      <p:sp>
        <p:nvSpPr>
          <p:cNvPr id="6" name="TextBox 5"/>
          <p:cNvSpPr txBox="1"/>
          <p:nvPr/>
        </p:nvSpPr>
        <p:spPr>
          <a:xfrm>
            <a:off x="1643042" y="357166"/>
            <a:ext cx="3643338"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pt-BR"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2.2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递归算法设计</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323850" y="404813"/>
            <a:ext cx="8280400" cy="430887"/>
          </a:xfrm>
          <a:prstGeom prst="rect">
            <a:avLst/>
          </a:prstGeom>
          <a:noFill/>
          <a:ln w="9525">
            <a:noFill/>
            <a:miter lim="800000"/>
            <a:headEnd/>
            <a:tailEnd/>
          </a:ln>
        </p:spPr>
        <p:txBody>
          <a:bodyPr>
            <a:spAutoFit/>
          </a:bodyPr>
          <a:lstStyle/>
          <a:p>
            <a:pPr>
              <a:spcBef>
                <a:spcPct val="50000"/>
              </a:spcBef>
            </a:pP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2.1】</a:t>
            </a:r>
            <a:r>
              <a:rPr lang="zh-CN" altLang="en-US" sz="2200">
                <a:solidFill>
                  <a:srgbClr val="0000FF"/>
                </a:solidFill>
                <a:latin typeface="Consolas" pitchFamily="49" charset="0"/>
                <a:ea typeface="楷体" pitchFamily="49" charset="-122"/>
                <a:cs typeface="Consolas" pitchFamily="49" charset="0"/>
              </a:rPr>
              <a:t>设计求</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为正整数）的递归算法。</a:t>
            </a:r>
          </a:p>
        </p:txBody>
      </p:sp>
      <p:sp>
        <p:nvSpPr>
          <p:cNvPr id="17411" name="Text Box 5"/>
          <p:cNvSpPr txBox="1">
            <a:spLocks noChangeArrowheads="1"/>
          </p:cNvSpPr>
          <p:nvPr/>
        </p:nvSpPr>
        <p:spPr bwMode="auto">
          <a:xfrm>
            <a:off x="539750" y="1052513"/>
            <a:ext cx="6696075" cy="430887"/>
          </a:xfrm>
          <a:prstGeom prst="rect">
            <a:avLst/>
          </a:prstGeom>
          <a:noFill/>
          <a:ln w="9525">
            <a:noFill/>
            <a:miter lim="800000"/>
            <a:headEnd/>
            <a:tailEnd/>
          </a:ln>
        </p:spPr>
        <p:txBody>
          <a:bodyPr>
            <a:spAutoFit/>
          </a:bodyPr>
          <a:lstStyle/>
          <a:p>
            <a:pPr>
              <a:spcBef>
                <a:spcPct val="50000"/>
              </a:spcBef>
            </a:pPr>
            <a:r>
              <a:rPr lang="zh-CN" altLang="en-US" sz="2200" dirty="0">
                <a:solidFill>
                  <a:srgbClr val="FF0000"/>
                </a:solidFill>
                <a:ea typeface="楷体" pitchFamily="49" charset="-122"/>
                <a:cs typeface="Times New Roman" pitchFamily="18" charset="0"/>
              </a:rPr>
              <a:t>解：</a:t>
            </a:r>
            <a:r>
              <a:rPr lang="zh-CN" altLang="en-US" sz="2000" dirty="0">
                <a:solidFill>
                  <a:srgbClr val="0000FF"/>
                </a:solidFill>
                <a:ea typeface="楷体" pitchFamily="49" charset="-122"/>
                <a:cs typeface="Times New Roman" pitchFamily="18" charset="0"/>
              </a:rPr>
              <a:t>对应的递归函数如下：</a:t>
            </a:r>
          </a:p>
        </p:txBody>
      </p:sp>
      <p:sp>
        <p:nvSpPr>
          <p:cNvPr id="150534" name="Text Box 6"/>
          <p:cNvSpPr txBox="1">
            <a:spLocks noChangeArrowheads="1"/>
          </p:cNvSpPr>
          <p:nvPr/>
        </p:nvSpPr>
        <p:spPr bwMode="auto">
          <a:xfrm>
            <a:off x="928662" y="1643050"/>
            <a:ext cx="5389572" cy="2025509"/>
          </a:xfrm>
          <a:prstGeom prst="rect">
            <a:avLst/>
          </a:prstGeom>
          <a:solidFill>
            <a:schemeClr val="accent1">
              <a:lumMod val="40000"/>
              <a:lumOff val="6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80000" tIns="180000" bIns="180000">
            <a:spAutoFit/>
          </a:bodyPr>
          <a:lstStyle/>
          <a:p>
            <a:pPr>
              <a:defRPr/>
            </a:pP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FF0000"/>
                </a:solidFill>
                <a:latin typeface="Consolas" pitchFamily="49" charset="0"/>
                <a:ea typeface="楷体" pitchFamily="49" charset="-122"/>
                <a:cs typeface="Consolas" pitchFamily="49" charset="0"/>
              </a:rPr>
              <a:t>fun</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n)</a:t>
            </a:r>
          </a:p>
          <a:p>
            <a:pPr>
              <a:defRPr/>
            </a:pPr>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if </a:t>
            </a:r>
            <a:r>
              <a:rPr lang="en-US" altLang="zh-CN" sz="1800" dirty="0">
                <a:solidFill>
                  <a:srgbClr val="0000FF"/>
                </a:solidFill>
                <a:latin typeface="Consolas" pitchFamily="49" charset="0"/>
                <a:ea typeface="楷体" pitchFamily="49" charset="-122"/>
                <a:cs typeface="Consolas" pitchFamily="49" charset="0"/>
              </a:rPr>
              <a:t>(n==1)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语句</a:t>
            </a:r>
            <a:r>
              <a:rPr lang="en-US" altLang="zh-CN" sz="1800" dirty="0">
                <a:solidFill>
                  <a:srgbClr val="00B0F0"/>
                </a:solidFill>
                <a:latin typeface="Consolas" pitchFamily="49" charset="0"/>
                <a:ea typeface="楷体" pitchFamily="49" charset="-122"/>
                <a:cs typeface="Consolas" pitchFamily="49" charset="0"/>
              </a:rPr>
              <a:t>1</a:t>
            </a:r>
          </a:p>
          <a:p>
            <a:pPr>
              <a:defRPr/>
            </a:pPr>
            <a:r>
              <a:rPr lang="zh-CN" altLang="en-US" sz="1800" dirty="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return(1);		</a:t>
            </a:r>
            <a:r>
              <a:rPr lang="en-US" altLang="zh-CN" sz="1800" dirty="0" smtClean="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语句</a:t>
            </a:r>
            <a:r>
              <a:rPr lang="en-US" altLang="zh-CN" sz="1800" dirty="0">
                <a:solidFill>
                  <a:srgbClr val="00B0F0"/>
                </a:solidFill>
                <a:latin typeface="Consolas" pitchFamily="49" charset="0"/>
                <a:ea typeface="楷体" pitchFamily="49" charset="-122"/>
                <a:cs typeface="Consolas" pitchFamily="49" charset="0"/>
              </a:rPr>
              <a:t>2</a:t>
            </a:r>
          </a:p>
          <a:p>
            <a:pPr>
              <a:defRPr/>
            </a:pPr>
            <a:r>
              <a:rPr lang="zh-CN" altLang="en-US"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else</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语句</a:t>
            </a:r>
            <a:r>
              <a:rPr lang="en-US" altLang="zh-CN" sz="1800" dirty="0">
                <a:solidFill>
                  <a:srgbClr val="00B0F0"/>
                </a:solidFill>
                <a:latin typeface="Consolas" pitchFamily="49" charset="0"/>
                <a:ea typeface="楷体" pitchFamily="49" charset="-122"/>
                <a:cs typeface="Consolas" pitchFamily="49" charset="0"/>
              </a:rPr>
              <a:t>3</a:t>
            </a:r>
          </a:p>
          <a:p>
            <a:pPr>
              <a:defRPr/>
            </a:pPr>
            <a:r>
              <a:rPr lang="zh-CN" altLang="en-US" sz="1800" dirty="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return(</a:t>
            </a:r>
            <a:r>
              <a:rPr lang="en-US" altLang="zh-CN" sz="1800" dirty="0">
                <a:solidFill>
                  <a:srgbClr val="FF0000"/>
                </a:solidFill>
                <a:latin typeface="Consolas" pitchFamily="49" charset="0"/>
                <a:ea typeface="楷体" pitchFamily="49" charset="-122"/>
                <a:cs typeface="Consolas" pitchFamily="49" charset="0"/>
              </a:rPr>
              <a:t>fun</a:t>
            </a:r>
            <a:r>
              <a:rPr lang="en-US" altLang="zh-CN" sz="1800" dirty="0">
                <a:solidFill>
                  <a:srgbClr val="0000FF"/>
                </a:solidFill>
                <a:latin typeface="Consolas" pitchFamily="49" charset="0"/>
                <a:ea typeface="楷体" pitchFamily="49" charset="-122"/>
                <a:cs typeface="Consolas" pitchFamily="49" charset="0"/>
              </a:rPr>
              <a:t>(n-1)*n);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语句</a:t>
            </a:r>
            <a:r>
              <a:rPr lang="en-US" altLang="zh-CN" sz="1800" dirty="0">
                <a:solidFill>
                  <a:srgbClr val="00B0F0"/>
                </a:solidFill>
                <a:latin typeface="Consolas" pitchFamily="49" charset="0"/>
                <a:ea typeface="楷体" pitchFamily="49" charset="-122"/>
                <a:cs typeface="Consolas" pitchFamily="49" charset="0"/>
              </a:rPr>
              <a:t>4</a:t>
            </a:r>
          </a:p>
          <a:p>
            <a:pPr>
              <a:defRPr/>
            </a:pPr>
            <a:r>
              <a:rPr lang="en-US" altLang="zh-CN" sz="1800" dirty="0">
                <a:solidFill>
                  <a:srgbClr val="0000FF"/>
                </a:solidFill>
                <a:latin typeface="Consolas" pitchFamily="49" charset="0"/>
                <a:ea typeface="楷体" pitchFamily="49" charset="-122"/>
                <a:cs typeface="Consolas" pitchFamily="49" charset="0"/>
              </a:rPr>
              <a:t>}</a:t>
            </a:r>
          </a:p>
        </p:txBody>
      </p:sp>
      <p:sp>
        <p:nvSpPr>
          <p:cNvPr id="17413" name="Text Box 7"/>
          <p:cNvSpPr txBox="1">
            <a:spLocks noChangeArrowheads="1"/>
          </p:cNvSpPr>
          <p:nvPr/>
        </p:nvSpPr>
        <p:spPr bwMode="auto">
          <a:xfrm>
            <a:off x="500034" y="4000504"/>
            <a:ext cx="8175654" cy="1423338"/>
          </a:xfrm>
          <a:prstGeom prst="rect">
            <a:avLst/>
          </a:prstGeom>
          <a:noFill/>
          <a:ln w="9525">
            <a:noFill/>
            <a:miter lim="800000"/>
            <a:headEnd/>
            <a:tailEnd/>
          </a:ln>
        </p:spPr>
        <p:txBody>
          <a:bodyPr wrap="square">
            <a:spAutoFit/>
          </a:bodyPr>
          <a:lstStyle/>
          <a:p>
            <a:pPr>
              <a:lnSpc>
                <a:spcPct val="150000"/>
              </a:lnSpc>
              <a:spcBef>
                <a:spcPts val="0"/>
              </a:spcBef>
            </a:pPr>
            <a:r>
              <a:rPr lang="en-US" altLang="zh-CN" sz="2000" dirty="0">
                <a:latin typeface="Consolas" pitchFamily="49" charset="0"/>
                <a:ea typeface="楷体" pitchFamily="49" charset="-122"/>
                <a:cs typeface="Consolas" pitchFamily="49" charset="0"/>
              </a:rPr>
              <a:t> </a:t>
            </a:r>
            <a:r>
              <a:rPr lang="zh-CN" altLang="en-US" sz="2000">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在</a:t>
            </a:r>
            <a:r>
              <a:rPr lang="zh-CN" altLang="en-US" sz="2000" dirty="0">
                <a:solidFill>
                  <a:srgbClr val="0000FF"/>
                </a:solidFill>
                <a:latin typeface="Consolas" pitchFamily="49" charset="0"/>
                <a:ea typeface="楷体" pitchFamily="49" charset="-122"/>
                <a:cs typeface="Consolas" pitchFamily="49" charset="0"/>
              </a:rPr>
              <a:t>该函数</a:t>
            </a:r>
            <a:r>
              <a:rPr lang="en-US" altLang="zh-CN" sz="2000" dirty="0">
                <a:solidFill>
                  <a:srgbClr val="0000FF"/>
                </a:solidFill>
                <a:latin typeface="Consolas" pitchFamily="49" charset="0"/>
                <a:ea typeface="楷体" pitchFamily="49" charset="-122"/>
                <a:cs typeface="Consolas" pitchFamily="49" charset="0"/>
              </a:rPr>
              <a:t>fun(</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求解过</a:t>
            </a:r>
            <a:r>
              <a:rPr lang="zh-CN" altLang="en-US" sz="2000">
                <a:solidFill>
                  <a:srgbClr val="0000FF"/>
                </a:solidFill>
                <a:latin typeface="Consolas" pitchFamily="49" charset="0"/>
                <a:ea typeface="楷体" pitchFamily="49" charset="-122"/>
                <a:cs typeface="Consolas" pitchFamily="49" charset="0"/>
              </a:rPr>
              <a:t>程</a:t>
            </a:r>
            <a:r>
              <a:rPr lang="zh-CN" altLang="en-US" sz="2000" smtClean="0">
                <a:solidFill>
                  <a:srgbClr val="0000FF"/>
                </a:solidFill>
                <a:latin typeface="Consolas" pitchFamily="49" charset="0"/>
                <a:ea typeface="楷体" pitchFamily="49" charset="-122"/>
                <a:cs typeface="Consolas" pitchFamily="49" charset="0"/>
              </a:rPr>
              <a:t>中，直</a:t>
            </a:r>
            <a:r>
              <a:rPr lang="zh-CN" altLang="en-US" sz="2000" dirty="0">
                <a:solidFill>
                  <a:srgbClr val="0000FF"/>
                </a:solidFill>
                <a:latin typeface="Consolas" pitchFamily="49" charset="0"/>
                <a:ea typeface="楷体" pitchFamily="49" charset="-122"/>
                <a:cs typeface="Consolas" pitchFamily="49" charset="0"/>
              </a:rPr>
              <a:t>接调用</a:t>
            </a:r>
            <a:r>
              <a:rPr lang="en-US" altLang="zh-CN" sz="2000" dirty="0">
                <a:solidFill>
                  <a:srgbClr val="0000FF"/>
                </a:solidFill>
                <a:latin typeface="Consolas" pitchFamily="49" charset="0"/>
                <a:ea typeface="楷体" pitchFamily="49" charset="-122"/>
                <a:cs typeface="Consolas" pitchFamily="49" charset="0"/>
              </a:rPr>
              <a:t>fun(</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（语句</a:t>
            </a:r>
            <a:r>
              <a:rPr lang="en-US" altLang="zh-CN" sz="2000" dirty="0">
                <a:solidFill>
                  <a:srgbClr val="0000FF"/>
                </a:solidFill>
                <a:latin typeface="Consolas" pitchFamily="49" charset="0"/>
                <a:ea typeface="楷体" pitchFamily="49" charset="-122"/>
                <a:cs typeface="Consolas" pitchFamily="49" charset="0"/>
              </a:rPr>
              <a:t>4</a:t>
            </a:r>
            <a:r>
              <a:rPr lang="zh-CN" altLang="en-US"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自</a:t>
            </a:r>
            <a:r>
              <a:rPr lang="zh-CN" altLang="en-US" sz="2000" smtClean="0">
                <a:solidFill>
                  <a:srgbClr val="0000FF"/>
                </a:solidFill>
                <a:latin typeface="Consolas" pitchFamily="49" charset="0"/>
                <a:ea typeface="楷体" pitchFamily="49" charset="-122"/>
                <a:cs typeface="Consolas" pitchFamily="49" charset="0"/>
              </a:rPr>
              <a:t>身，所</a:t>
            </a:r>
            <a:r>
              <a:rPr lang="zh-CN" altLang="en-US" sz="2000" dirty="0">
                <a:solidFill>
                  <a:srgbClr val="0000FF"/>
                </a:solidFill>
                <a:latin typeface="Consolas" pitchFamily="49" charset="0"/>
                <a:ea typeface="楷体" pitchFamily="49" charset="-122"/>
                <a:cs typeface="Consolas" pitchFamily="49" charset="0"/>
              </a:rPr>
              <a:t>以它是一个直接递归函数。又由于递归调用是最后一条</a:t>
            </a:r>
            <a:r>
              <a:rPr lang="zh-CN" altLang="en-US" sz="2000">
                <a:solidFill>
                  <a:srgbClr val="0000FF"/>
                </a:solidFill>
                <a:latin typeface="Consolas" pitchFamily="49" charset="0"/>
                <a:ea typeface="楷体" pitchFamily="49" charset="-122"/>
                <a:cs typeface="Consolas" pitchFamily="49" charset="0"/>
              </a:rPr>
              <a:t>语</a:t>
            </a:r>
            <a:r>
              <a:rPr lang="zh-CN" altLang="en-US" sz="2000" smtClean="0">
                <a:solidFill>
                  <a:srgbClr val="0000FF"/>
                </a:solidFill>
                <a:latin typeface="Consolas" pitchFamily="49" charset="0"/>
                <a:ea typeface="楷体" pitchFamily="49" charset="-122"/>
                <a:cs typeface="Consolas" pitchFamily="49" charset="0"/>
              </a:rPr>
              <a:t>句，所</a:t>
            </a:r>
            <a:r>
              <a:rPr lang="zh-CN" altLang="en-US" sz="2000" dirty="0">
                <a:solidFill>
                  <a:srgbClr val="0000FF"/>
                </a:solidFill>
                <a:latin typeface="Consolas" pitchFamily="49" charset="0"/>
                <a:ea typeface="楷体" pitchFamily="49" charset="-122"/>
                <a:cs typeface="Consolas" pitchFamily="49" charset="0"/>
              </a:rPr>
              <a:t>以它又属于尾递归。</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Text Box 2"/>
          <p:cNvSpPr txBox="1">
            <a:spLocks noChangeArrowheads="1"/>
          </p:cNvSpPr>
          <p:nvPr/>
        </p:nvSpPr>
        <p:spPr bwMode="auto">
          <a:xfrm>
            <a:off x="323850" y="1428736"/>
            <a:ext cx="8424863" cy="3587777"/>
          </a:xfrm>
          <a:prstGeom prst="rect">
            <a:avLst/>
          </a:prstGeom>
          <a:noFill/>
          <a:ln w="9525">
            <a:noFill/>
            <a:miter lim="800000"/>
            <a:headEnd/>
            <a:tailEnd/>
          </a:ln>
        </p:spPr>
        <p:txBody>
          <a:bodyPr>
            <a:spAutoFit/>
          </a:bodyPr>
          <a:lstStyle/>
          <a:p>
            <a:pPr>
              <a:lnSpc>
                <a:spcPct val="150000"/>
              </a:lnSpc>
            </a:pPr>
            <a:r>
              <a:rPr lang="zh-CN" altLang="en-US" sz="2200">
                <a:solidFill>
                  <a:srgbClr val="0000FF"/>
                </a:solidFill>
                <a:latin typeface="Consolas" pitchFamily="49" charset="0"/>
                <a:ea typeface="楷体" pitchFamily="49" charset="-122"/>
                <a:cs typeface="Consolas" pitchFamily="49" charset="0"/>
              </a:rPr>
              <a:t>例</a:t>
            </a:r>
            <a:r>
              <a:rPr lang="zh-CN" altLang="en-US" sz="2200" smtClean="0">
                <a:solidFill>
                  <a:srgbClr val="0000FF"/>
                </a:solidFill>
                <a:latin typeface="Consolas" pitchFamily="49" charset="0"/>
                <a:ea typeface="楷体" pitchFamily="49" charset="-122"/>
                <a:cs typeface="Consolas" pitchFamily="49" charset="0"/>
              </a:rPr>
              <a:t>如，采</a:t>
            </a:r>
            <a:r>
              <a:rPr lang="zh-CN" altLang="en-US" sz="2200" dirty="0">
                <a:solidFill>
                  <a:srgbClr val="0000FF"/>
                </a:solidFill>
                <a:latin typeface="Consolas" pitchFamily="49" charset="0"/>
                <a:ea typeface="楷体" pitchFamily="49" charset="-122"/>
                <a:cs typeface="Consolas" pitchFamily="49" charset="0"/>
              </a:rPr>
              <a:t>用第一数学归纳法证明下式：</a:t>
            </a:r>
          </a:p>
          <a:p>
            <a:pPr>
              <a:lnSpc>
                <a:spcPct val="150000"/>
              </a:lnSpc>
            </a:pPr>
            <a:r>
              <a:rPr lang="en-US" altLang="zh-CN" sz="2200" dirty="0">
                <a:solidFill>
                  <a:srgbClr val="0000FF"/>
                </a:solidFill>
                <a:latin typeface="Consolas" pitchFamily="49" charset="0"/>
                <a:ea typeface="楷体" pitchFamily="49" charset="-122"/>
                <a:cs typeface="Consolas" pitchFamily="49" charset="0"/>
              </a:rPr>
              <a:t>1+2+…+</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p>
          <a:p>
            <a:pPr>
              <a:lnSpc>
                <a:spcPct val="150000"/>
              </a:lnSpc>
            </a:pPr>
            <a:r>
              <a:rPr lang="zh-CN" altLang="en-US" sz="2200" dirty="0">
                <a:solidFill>
                  <a:srgbClr val="FF0000"/>
                </a:solidFill>
                <a:latin typeface="Consolas" pitchFamily="49" charset="0"/>
                <a:ea typeface="楷体" pitchFamily="49" charset="-122"/>
                <a:cs typeface="Consolas" pitchFamily="49" charset="0"/>
              </a:rPr>
              <a:t>证明：</a:t>
            </a:r>
            <a:r>
              <a:rPr lang="zh-CN" altLang="en-US" sz="2200" dirty="0">
                <a:solidFill>
                  <a:srgbClr val="0000FF"/>
                </a:solidFill>
                <a:latin typeface="Consolas" pitchFamily="49" charset="0"/>
                <a:ea typeface="楷体" pitchFamily="49" charset="-122"/>
                <a:cs typeface="Consolas" pitchFamily="49" charset="0"/>
              </a:rPr>
              <a:t>当</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=1</a:t>
            </a:r>
            <a:r>
              <a:rPr lang="zh-CN" altLang="en-US" sz="2200" smtClean="0">
                <a:solidFill>
                  <a:srgbClr val="0000FF"/>
                </a:solidFill>
                <a:latin typeface="Consolas" pitchFamily="49" charset="0"/>
                <a:ea typeface="楷体" pitchFamily="49" charset="-122"/>
                <a:cs typeface="Consolas" pitchFamily="49" charset="0"/>
              </a:rPr>
              <a:t>时，左</a:t>
            </a:r>
            <a:r>
              <a:rPr lang="zh-CN" altLang="en-US" sz="2200" dirty="0">
                <a:solidFill>
                  <a:srgbClr val="0000FF"/>
                </a:solidFill>
                <a:latin typeface="Consolas" pitchFamily="49" charset="0"/>
                <a:ea typeface="楷体" pitchFamily="49" charset="-122"/>
                <a:cs typeface="Consolas" pitchFamily="49" charset="0"/>
              </a:rPr>
              <a:t>式</a:t>
            </a:r>
            <a:r>
              <a:rPr lang="en-US" altLang="zh-CN" sz="220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1</a:t>
            </a:r>
            <a:r>
              <a:rPr lang="zh-CN" altLang="en-US" sz="2200" smtClean="0">
                <a:solidFill>
                  <a:srgbClr val="0000FF"/>
                </a:solidFill>
                <a:latin typeface="Consolas" pitchFamily="49" charset="0"/>
                <a:ea typeface="楷体" pitchFamily="49" charset="-122"/>
                <a:cs typeface="Consolas" pitchFamily="49" charset="0"/>
              </a:rPr>
              <a:t>，右</a:t>
            </a:r>
            <a:r>
              <a:rPr lang="zh-CN" altLang="en-US" sz="2200" dirty="0">
                <a:solidFill>
                  <a:srgbClr val="0000FF"/>
                </a:solidFill>
                <a:latin typeface="Consolas" pitchFamily="49" charset="0"/>
                <a:ea typeface="楷体" pitchFamily="49" charset="-122"/>
                <a:cs typeface="Consolas" pitchFamily="49" charset="0"/>
              </a:rPr>
              <a:t>式</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　　</a:t>
            </a:r>
            <a:r>
              <a:rPr lang="en-US" altLang="zh-CN" sz="220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1</a:t>
            </a:r>
            <a:r>
              <a:rPr lang="zh-CN" altLang="en-US" sz="2200" smtClean="0">
                <a:solidFill>
                  <a:srgbClr val="0000FF"/>
                </a:solidFill>
                <a:latin typeface="Consolas" pitchFamily="49" charset="0"/>
                <a:ea typeface="楷体" pitchFamily="49" charset="-122"/>
                <a:cs typeface="Consolas" pitchFamily="49" charset="0"/>
              </a:rPr>
              <a:t>，左</a:t>
            </a:r>
            <a:r>
              <a:rPr lang="zh-CN" altLang="en-US" sz="2200" dirty="0">
                <a:solidFill>
                  <a:srgbClr val="0000FF"/>
                </a:solidFill>
                <a:latin typeface="Consolas" pitchFamily="49" charset="0"/>
                <a:ea typeface="楷体" pitchFamily="49" charset="-122"/>
                <a:cs typeface="Consolas" pitchFamily="49" charset="0"/>
              </a:rPr>
              <a:t>右两式</a:t>
            </a:r>
            <a:r>
              <a:rPr lang="zh-CN" altLang="en-US" sz="2200">
                <a:solidFill>
                  <a:srgbClr val="0000FF"/>
                </a:solidFill>
                <a:latin typeface="Consolas" pitchFamily="49" charset="0"/>
                <a:ea typeface="楷体" pitchFamily="49" charset="-122"/>
                <a:cs typeface="Consolas" pitchFamily="49" charset="0"/>
              </a:rPr>
              <a:t>相</a:t>
            </a:r>
            <a:r>
              <a:rPr lang="zh-CN" altLang="en-US" sz="2200" smtClean="0">
                <a:solidFill>
                  <a:srgbClr val="0000FF"/>
                </a:solidFill>
                <a:latin typeface="Consolas" pitchFamily="49" charset="0"/>
                <a:ea typeface="楷体" pitchFamily="49" charset="-122"/>
                <a:cs typeface="Consolas" pitchFamily="49" charset="0"/>
              </a:rPr>
              <a:t>等，等</a:t>
            </a:r>
            <a:r>
              <a:rPr lang="zh-CN" altLang="en-US" sz="2200" dirty="0">
                <a:solidFill>
                  <a:srgbClr val="0000FF"/>
                </a:solidFill>
                <a:latin typeface="Consolas" pitchFamily="49" charset="0"/>
                <a:ea typeface="楷体" pitchFamily="49" charset="-122"/>
                <a:cs typeface="Consolas" pitchFamily="49" charset="0"/>
              </a:rPr>
              <a:t>式成立。</a:t>
            </a:r>
          </a:p>
          <a:p>
            <a:pPr>
              <a:lnSpc>
                <a:spcPct val="150000"/>
              </a:lnSpc>
            </a:pPr>
            <a:r>
              <a:rPr lang="zh-CN" altLang="en-US" sz="2200" dirty="0">
                <a:solidFill>
                  <a:srgbClr val="0000FF"/>
                </a:solidFill>
                <a:latin typeface="Consolas" pitchFamily="49" charset="0"/>
                <a:ea typeface="楷体" pitchFamily="49" charset="-122"/>
                <a:cs typeface="Consolas" pitchFamily="49" charset="0"/>
              </a:rPr>
              <a:t>　　假设当</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k</a:t>
            </a:r>
            <a:r>
              <a:rPr lang="en-US" altLang="zh-CN" sz="2200" dirty="0">
                <a:solidFill>
                  <a:srgbClr val="0000FF"/>
                </a:solidFill>
                <a:latin typeface="Consolas" pitchFamily="49" charset="0"/>
                <a:ea typeface="楷体" pitchFamily="49" charset="-122"/>
                <a:cs typeface="Consolas" pitchFamily="49" charset="0"/>
              </a:rPr>
              <a:t>-1</a:t>
            </a:r>
            <a:r>
              <a:rPr lang="zh-CN" altLang="en-US" sz="2200" dirty="0">
                <a:solidFill>
                  <a:srgbClr val="0000FF"/>
                </a:solidFill>
                <a:latin typeface="Consolas" pitchFamily="49" charset="0"/>
                <a:ea typeface="楷体" pitchFamily="49" charset="-122"/>
                <a:cs typeface="Consolas" pitchFamily="49" charset="0"/>
              </a:rPr>
              <a:t>时等式</a:t>
            </a:r>
            <a:r>
              <a:rPr lang="zh-CN" altLang="en-US" sz="2200">
                <a:solidFill>
                  <a:srgbClr val="0000FF"/>
                </a:solidFill>
                <a:latin typeface="Consolas" pitchFamily="49" charset="0"/>
                <a:ea typeface="楷体" pitchFamily="49" charset="-122"/>
                <a:cs typeface="Consolas" pitchFamily="49" charset="0"/>
              </a:rPr>
              <a:t>成</a:t>
            </a:r>
            <a:r>
              <a:rPr lang="zh-CN" altLang="en-US" sz="2200" smtClean="0">
                <a:solidFill>
                  <a:srgbClr val="0000FF"/>
                </a:solidFill>
                <a:latin typeface="Consolas" pitchFamily="49" charset="0"/>
                <a:ea typeface="楷体" pitchFamily="49" charset="-122"/>
                <a:cs typeface="Consolas" pitchFamily="49" charset="0"/>
              </a:rPr>
              <a:t>立，有</a:t>
            </a:r>
            <a:r>
              <a:rPr lang="en-US" altLang="zh-CN" sz="2200" dirty="0">
                <a:solidFill>
                  <a:srgbClr val="0000FF"/>
                </a:solidFill>
                <a:latin typeface="Consolas" pitchFamily="49" charset="0"/>
                <a:ea typeface="楷体" pitchFamily="49" charset="-122"/>
                <a:cs typeface="Consolas" pitchFamily="49" charset="0"/>
              </a:rPr>
              <a:t>1+2+…+(</a:t>
            </a:r>
            <a:r>
              <a:rPr lang="en-US" altLang="zh-CN" sz="2200" i="1" dirty="0">
                <a:solidFill>
                  <a:srgbClr val="0000FF"/>
                </a:solidFill>
                <a:latin typeface="Consolas" pitchFamily="49" charset="0"/>
                <a:ea typeface="楷体" pitchFamily="49" charset="-122"/>
                <a:cs typeface="Consolas" pitchFamily="49" charset="0"/>
              </a:rPr>
              <a:t>k</a:t>
            </a:r>
            <a:r>
              <a:rPr lang="en-US" altLang="zh-CN" sz="2200" dirty="0">
                <a:solidFill>
                  <a:srgbClr val="0000FF"/>
                </a:solidFill>
                <a:latin typeface="Consolas" pitchFamily="49" charset="0"/>
                <a:ea typeface="楷体" pitchFamily="49" charset="-122"/>
                <a:cs typeface="Consolas" pitchFamily="49" charset="0"/>
              </a:rPr>
              <a:t>-1)= </a:t>
            </a:r>
          </a:p>
          <a:p>
            <a:pPr>
              <a:lnSpc>
                <a:spcPct val="150000"/>
              </a:lnSpc>
            </a:pPr>
            <a:r>
              <a:rPr lang="zh-CN" altLang="en-US" sz="2200" dirty="0">
                <a:solidFill>
                  <a:srgbClr val="0000FF"/>
                </a:solidFill>
                <a:latin typeface="Consolas" pitchFamily="49" charset="0"/>
                <a:ea typeface="楷体" pitchFamily="49" charset="-122"/>
                <a:cs typeface="Consolas" pitchFamily="49" charset="0"/>
              </a:rPr>
              <a:t>　　当</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k</a:t>
            </a:r>
            <a:r>
              <a:rPr lang="zh-CN" altLang="en-US" sz="2200" smtClean="0">
                <a:solidFill>
                  <a:srgbClr val="0000FF"/>
                </a:solidFill>
                <a:latin typeface="Consolas" pitchFamily="49" charset="0"/>
                <a:ea typeface="楷体" pitchFamily="49" charset="-122"/>
                <a:cs typeface="Consolas" pitchFamily="49" charset="0"/>
              </a:rPr>
              <a:t>时，左</a:t>
            </a:r>
            <a:r>
              <a:rPr lang="zh-CN" altLang="en-US" sz="2200" dirty="0">
                <a:solidFill>
                  <a:srgbClr val="0000FF"/>
                </a:solidFill>
                <a:latin typeface="Consolas" pitchFamily="49" charset="0"/>
                <a:ea typeface="楷体" pitchFamily="49" charset="-122"/>
                <a:cs typeface="Consolas" pitchFamily="49" charset="0"/>
              </a:rPr>
              <a:t>式</a:t>
            </a:r>
            <a:r>
              <a:rPr lang="en-US" altLang="zh-CN" sz="2200" dirty="0">
                <a:solidFill>
                  <a:srgbClr val="0000FF"/>
                </a:solidFill>
                <a:latin typeface="Consolas" pitchFamily="49" charset="0"/>
                <a:ea typeface="楷体" pitchFamily="49" charset="-122"/>
                <a:cs typeface="Consolas" pitchFamily="49" charset="0"/>
              </a:rPr>
              <a:t>=1+2+…+</a:t>
            </a:r>
            <a:r>
              <a:rPr lang="en-US" altLang="zh-CN" sz="2200" i="1" dirty="0">
                <a:solidFill>
                  <a:srgbClr val="0000FF"/>
                </a:solidFill>
                <a:latin typeface="Consolas" pitchFamily="49" charset="0"/>
                <a:ea typeface="楷体" pitchFamily="49" charset="-122"/>
                <a:cs typeface="Consolas" pitchFamily="49" charset="0"/>
              </a:rPr>
              <a:t>k</a:t>
            </a:r>
            <a:r>
              <a:rPr lang="en-US" altLang="zh-CN" sz="2200" dirty="0">
                <a:solidFill>
                  <a:srgbClr val="0000FF"/>
                </a:solidFill>
                <a:latin typeface="Consolas" pitchFamily="49" charset="0"/>
                <a:ea typeface="楷体" pitchFamily="49" charset="-122"/>
                <a:cs typeface="Consolas" pitchFamily="49" charset="0"/>
              </a:rPr>
              <a:t>=1+2+…+(</a:t>
            </a:r>
            <a:r>
              <a:rPr lang="en-US" altLang="zh-CN" sz="2200" i="1" dirty="0">
                <a:solidFill>
                  <a:srgbClr val="0000FF"/>
                </a:solidFill>
                <a:latin typeface="Consolas" pitchFamily="49" charset="0"/>
                <a:ea typeface="楷体" pitchFamily="49" charset="-122"/>
                <a:cs typeface="Consolas" pitchFamily="49" charset="0"/>
              </a:rPr>
              <a:t>k</a:t>
            </a:r>
            <a:r>
              <a:rPr lang="en-US" altLang="zh-CN" sz="2200" dirty="0">
                <a:solidFill>
                  <a:srgbClr val="0000FF"/>
                </a:solidFill>
                <a:latin typeface="Consolas" pitchFamily="49" charset="0"/>
                <a:ea typeface="楷体" pitchFamily="49" charset="-122"/>
                <a:cs typeface="Consolas" pitchFamily="49" charset="0"/>
              </a:rPr>
              <a:t>-1)+</a:t>
            </a:r>
            <a:r>
              <a:rPr lang="en-US" altLang="zh-CN" sz="2200" i="1" dirty="0">
                <a:solidFill>
                  <a:srgbClr val="0000FF"/>
                </a:solidFill>
                <a:latin typeface="Consolas" pitchFamily="49" charset="0"/>
                <a:ea typeface="楷体" pitchFamily="49" charset="-122"/>
                <a:cs typeface="Consolas" pitchFamily="49" charset="0"/>
              </a:rPr>
              <a:t>k</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　　　</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k</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　</a:t>
            </a:r>
          </a:p>
          <a:p>
            <a:pPr>
              <a:lnSpc>
                <a:spcPct val="150000"/>
              </a:lnSpc>
            </a:pPr>
            <a:r>
              <a:rPr lang="zh-CN" altLang="en-US" sz="2200" smtClean="0">
                <a:solidFill>
                  <a:srgbClr val="0000FF"/>
                </a:solidFill>
                <a:latin typeface="Consolas" pitchFamily="49" charset="0"/>
                <a:ea typeface="楷体" pitchFamily="49" charset="-122"/>
                <a:cs typeface="Consolas" pitchFamily="49" charset="0"/>
              </a:rPr>
              <a:t>等</a:t>
            </a:r>
            <a:r>
              <a:rPr lang="zh-CN" altLang="en-US" sz="2200" dirty="0">
                <a:solidFill>
                  <a:srgbClr val="0000FF"/>
                </a:solidFill>
                <a:latin typeface="Consolas" pitchFamily="49" charset="0"/>
                <a:ea typeface="楷体" pitchFamily="49" charset="-122"/>
                <a:cs typeface="Consolas" pitchFamily="49" charset="0"/>
              </a:rPr>
              <a:t>式成立。即证。</a:t>
            </a:r>
          </a:p>
        </p:txBody>
      </p:sp>
      <p:sp>
        <p:nvSpPr>
          <p:cNvPr id="8200" name="Rectangle 4"/>
          <p:cNvSpPr>
            <a:spLocks noChangeArrowheads="1"/>
          </p:cNvSpPr>
          <p:nvPr/>
        </p:nvSpPr>
        <p:spPr bwMode="auto">
          <a:xfrm>
            <a:off x="0" y="32718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4" name="Object 3"/>
          <p:cNvGraphicFramePr>
            <a:graphicFrameLocks noChangeAspect="1"/>
          </p:cNvGraphicFramePr>
          <p:nvPr/>
        </p:nvGraphicFramePr>
        <p:xfrm>
          <a:off x="1785918" y="2030407"/>
          <a:ext cx="720725" cy="541337"/>
        </p:xfrm>
        <a:graphic>
          <a:graphicData uri="http://schemas.openxmlformats.org/presentationml/2006/ole">
            <p:oleObj spid="_x0000_s8194" name="公式" r:id="rId3" imgW="418918" imgH="317362" progId="">
              <p:embed/>
            </p:oleObj>
          </a:graphicData>
        </a:graphic>
      </p:graphicFrame>
      <p:sp>
        <p:nvSpPr>
          <p:cNvPr id="8201" name="Rectangle 6"/>
          <p:cNvSpPr>
            <a:spLocks noChangeArrowheads="1"/>
          </p:cNvSpPr>
          <p:nvPr/>
        </p:nvSpPr>
        <p:spPr bwMode="auto">
          <a:xfrm>
            <a:off x="0" y="32718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5" name="Object 5"/>
          <p:cNvGraphicFramePr>
            <a:graphicFrameLocks noChangeAspect="1"/>
          </p:cNvGraphicFramePr>
          <p:nvPr/>
        </p:nvGraphicFramePr>
        <p:xfrm>
          <a:off x="4521204" y="2508236"/>
          <a:ext cx="550862" cy="647700"/>
        </p:xfrm>
        <a:graphic>
          <a:graphicData uri="http://schemas.openxmlformats.org/presentationml/2006/ole">
            <p:oleObj spid="_x0000_s8195" name="公式" r:id="rId4" imgW="266353" imgH="317087" progId="">
              <p:embed/>
            </p:oleObj>
          </a:graphicData>
        </a:graphic>
      </p:graphicFrame>
      <p:sp>
        <p:nvSpPr>
          <p:cNvPr id="8202" name="Rectangle 8"/>
          <p:cNvSpPr>
            <a:spLocks noChangeArrowheads="1"/>
          </p:cNvSpPr>
          <p:nvPr/>
        </p:nvSpPr>
        <p:spPr bwMode="auto">
          <a:xfrm>
            <a:off x="0" y="32718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6" name="Object 7"/>
          <p:cNvGraphicFramePr>
            <a:graphicFrameLocks noChangeAspect="1"/>
          </p:cNvGraphicFramePr>
          <p:nvPr/>
        </p:nvGraphicFramePr>
        <p:xfrm>
          <a:off x="6421457" y="3511556"/>
          <a:ext cx="720725" cy="541338"/>
        </p:xfrm>
        <a:graphic>
          <a:graphicData uri="http://schemas.openxmlformats.org/presentationml/2006/ole">
            <p:oleObj spid="_x0000_s8196" name="公式" r:id="rId5" imgW="418918" imgH="317362" progId="">
              <p:embed/>
            </p:oleObj>
          </a:graphicData>
        </a:graphic>
      </p:graphicFrame>
      <p:graphicFrame>
        <p:nvGraphicFramePr>
          <p:cNvPr id="8197" name="Object 9"/>
          <p:cNvGraphicFramePr>
            <a:graphicFrameLocks noChangeAspect="1"/>
          </p:cNvGraphicFramePr>
          <p:nvPr/>
        </p:nvGraphicFramePr>
        <p:xfrm>
          <a:off x="6492895" y="4083060"/>
          <a:ext cx="720725" cy="541337"/>
        </p:xfrm>
        <a:graphic>
          <a:graphicData uri="http://schemas.openxmlformats.org/presentationml/2006/ole">
            <p:oleObj spid="_x0000_s8197" name="公式" r:id="rId6" imgW="418918" imgH="317362" progId="">
              <p:embed/>
            </p:oleObj>
          </a:graphicData>
        </a:graphic>
      </p:graphicFrame>
      <p:sp>
        <p:nvSpPr>
          <p:cNvPr id="8203" name="Rectangle 11"/>
          <p:cNvSpPr>
            <a:spLocks noChangeArrowheads="1"/>
          </p:cNvSpPr>
          <p:nvPr/>
        </p:nvSpPr>
        <p:spPr bwMode="auto">
          <a:xfrm>
            <a:off x="0" y="32718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198" name="Object 10"/>
          <p:cNvGraphicFramePr>
            <a:graphicFrameLocks noChangeAspect="1"/>
          </p:cNvGraphicFramePr>
          <p:nvPr/>
        </p:nvGraphicFramePr>
        <p:xfrm>
          <a:off x="7778779" y="4011622"/>
          <a:ext cx="793749" cy="595984"/>
        </p:xfrm>
        <a:graphic>
          <a:graphicData uri="http://schemas.openxmlformats.org/presentationml/2006/ole">
            <p:oleObj spid="_x0000_s8198" name="公式" r:id="rId7" imgW="418918" imgH="317362" progId="">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428596" y="1357298"/>
            <a:ext cx="8424862" cy="2854499"/>
          </a:xfrm>
          <a:prstGeom prst="rect">
            <a:avLst/>
          </a:prstGeom>
          <a:noFill/>
          <a:ln w="9525">
            <a:noFill/>
            <a:miter lim="800000"/>
            <a:headEnd/>
            <a:tailEnd/>
          </a:ln>
        </p:spPr>
        <p:txBody>
          <a:bodyPr>
            <a:spAutoFit/>
          </a:bodyPr>
          <a:lstStyle/>
          <a:p>
            <a:pPr>
              <a:lnSpc>
                <a:spcPct val="150000"/>
              </a:lnSpc>
            </a:pPr>
            <a:r>
              <a:rPr lang="zh-CN" altLang="en-US" sz="2200" dirty="0">
                <a:solidFill>
                  <a:srgbClr val="C00000"/>
                </a:solidFill>
                <a:latin typeface="微软雅黑" pitchFamily="34" charset="-122"/>
                <a:ea typeface="微软雅黑" pitchFamily="34" charset="-122"/>
                <a:cs typeface="Consolas" pitchFamily="49" charset="0"/>
              </a:rPr>
              <a:t>第二数学归纳法原理</a:t>
            </a:r>
            <a:r>
              <a:rPr lang="zh-CN" altLang="en-US" sz="2200" dirty="0">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若</a:t>
            </a:r>
            <a:r>
              <a:rPr lang="en-US" altLang="zh-CN" sz="2000" dirty="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P</a:t>
            </a:r>
            <a:r>
              <a:rPr lang="en-US" altLang="zh-CN" sz="200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P</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P</a:t>
            </a:r>
            <a:r>
              <a:rPr lang="en-US" altLang="zh-CN" sz="2000" smtClean="0">
                <a:solidFill>
                  <a:srgbClr val="0000FF"/>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P</a:t>
            </a:r>
            <a:r>
              <a:rPr lang="en-US" altLang="zh-CN" sz="2000" smtClean="0">
                <a:solidFill>
                  <a:srgbClr val="0000FF"/>
                </a:solidFill>
                <a:latin typeface="Consolas" pitchFamily="49" charset="0"/>
                <a:ea typeface="楷体" pitchFamily="49" charset="-122"/>
                <a:cs typeface="Consolas" pitchFamily="49" charset="0"/>
              </a:rPr>
              <a:t>(4)</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宋体" pitchFamily="2"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是满足以下两个性质的命题</a:t>
            </a:r>
            <a:r>
              <a:rPr lang="zh-CN" altLang="en-US" sz="2000">
                <a:solidFill>
                  <a:srgbClr val="0000FF"/>
                </a:solidFill>
                <a:latin typeface="Consolas" pitchFamily="49" charset="0"/>
                <a:ea typeface="楷体" pitchFamily="49" charset="-122"/>
                <a:cs typeface="Consolas" pitchFamily="49" charset="0"/>
              </a:rPr>
              <a:t>序</a:t>
            </a:r>
            <a:r>
              <a:rPr lang="zh-CN" altLang="en-US" sz="2000" smtClean="0">
                <a:solidFill>
                  <a:srgbClr val="0000FF"/>
                </a:solidFill>
                <a:latin typeface="Consolas" pitchFamily="49" charset="0"/>
                <a:ea typeface="楷体" pitchFamily="49" charset="-122"/>
                <a:cs typeface="Consolas" pitchFamily="49" charset="0"/>
              </a:rPr>
              <a:t>列，则</a:t>
            </a:r>
            <a:r>
              <a:rPr lang="zh-CN" altLang="en-US" sz="2000" dirty="0">
                <a:solidFill>
                  <a:srgbClr val="0000FF"/>
                </a:solidFill>
                <a:latin typeface="Consolas" pitchFamily="49" charset="0"/>
                <a:ea typeface="楷体" pitchFamily="49" charset="-122"/>
                <a:cs typeface="Consolas" pitchFamily="49" charset="0"/>
              </a:rPr>
              <a:t>对于其他自</a:t>
            </a:r>
            <a:r>
              <a:rPr lang="zh-CN" altLang="en-US" sz="2000">
                <a:solidFill>
                  <a:srgbClr val="0000FF"/>
                </a:solidFill>
                <a:latin typeface="Consolas" pitchFamily="49" charset="0"/>
                <a:ea typeface="楷体" pitchFamily="49" charset="-122"/>
                <a:cs typeface="Consolas" pitchFamily="49" charset="0"/>
              </a:rPr>
              <a:t>然</a:t>
            </a:r>
            <a:r>
              <a:rPr lang="zh-CN" altLang="en-US" sz="2000" smtClean="0">
                <a:solidFill>
                  <a:srgbClr val="0000FF"/>
                </a:solidFill>
                <a:latin typeface="Consolas" pitchFamily="49" charset="0"/>
                <a:ea typeface="楷体" pitchFamily="49" charset="-122"/>
                <a:cs typeface="Consolas" pitchFamily="49" charset="0"/>
              </a:rPr>
              <a:t>数，该</a:t>
            </a:r>
            <a:r>
              <a:rPr lang="zh-CN" altLang="en-US" sz="2000" dirty="0">
                <a:solidFill>
                  <a:srgbClr val="0000FF"/>
                </a:solidFill>
                <a:latin typeface="Consolas" pitchFamily="49" charset="0"/>
                <a:ea typeface="楷体" pitchFamily="49" charset="-122"/>
                <a:cs typeface="Consolas" pitchFamily="49" charset="0"/>
              </a:rPr>
              <a:t>命题序列均为真：</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P</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为真。</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）任何命题均可以从它的前面所有命题推导得出。</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归纳步骤（条件</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）的意思是</a:t>
            </a:r>
            <a:r>
              <a:rPr lang="en-US" altLang="zh-CN" sz="2000" i="1" dirty="0">
                <a:solidFill>
                  <a:srgbClr val="0000FF"/>
                </a:solidFill>
                <a:latin typeface="Consolas" pitchFamily="49" charset="0"/>
                <a:ea typeface="楷体" pitchFamily="49" charset="-122"/>
                <a:cs typeface="Consolas" pitchFamily="49" charset="0"/>
              </a:rPr>
              <a:t>P</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可以从前面所有命题假设</a:t>
            </a:r>
            <a:r>
              <a:rPr lang="en-US" altLang="zh-CN" sz="2000" dirty="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P</a:t>
            </a:r>
            <a:r>
              <a:rPr lang="en-US" altLang="zh-CN" sz="200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P</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P</a:t>
            </a:r>
            <a:r>
              <a:rPr lang="en-US" altLang="zh-CN" sz="2000" smtClean="0">
                <a:solidFill>
                  <a:srgbClr val="0000FF"/>
                </a:solidFill>
                <a:latin typeface="Consolas" pitchFamily="49" charset="0"/>
                <a:ea typeface="楷体" pitchFamily="49" charset="-122"/>
                <a:cs typeface="Consolas" pitchFamily="49" charset="0"/>
              </a:rPr>
              <a:t>(3)</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宋体" pitchFamily="2"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P</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推导得出。</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214282" y="1234479"/>
            <a:ext cx="8351838" cy="1043747"/>
          </a:xfrm>
          <a:prstGeom prst="rect">
            <a:avLst/>
          </a:prstGeom>
          <a:solidFill>
            <a:schemeClr val="accent6">
              <a:lumMod val="40000"/>
              <a:lumOff val="60000"/>
            </a:schemeClr>
          </a:solidFill>
          <a:ln w="9525">
            <a:noFill/>
            <a:miter lim="800000"/>
            <a:headEnd/>
            <a:tailEnd/>
          </a:ln>
        </p:spPr>
        <p:txBody>
          <a:bodyPr>
            <a:spAutoFit/>
          </a:bodyPr>
          <a:lstStyle/>
          <a:p>
            <a:pPr>
              <a:lnSpc>
                <a:spcPct val="150000"/>
              </a:lnSpc>
              <a:spcBef>
                <a:spcPct val="50000"/>
              </a:spcBef>
            </a:pPr>
            <a:r>
              <a:rPr lang="zh-CN" altLang="en-US" sz="2200">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例</a:t>
            </a:r>
            <a:r>
              <a:rPr lang="zh-CN" altLang="en-US" sz="2200" smtClean="0">
                <a:solidFill>
                  <a:srgbClr val="0000FF"/>
                </a:solidFill>
                <a:latin typeface="Consolas" pitchFamily="49" charset="0"/>
                <a:ea typeface="楷体" pitchFamily="49" charset="-122"/>
                <a:cs typeface="Consolas" pitchFamily="49" charset="0"/>
              </a:rPr>
              <a:t>如，采</a:t>
            </a:r>
            <a:r>
              <a:rPr lang="zh-CN" altLang="en-US" sz="2200">
                <a:solidFill>
                  <a:srgbClr val="0000FF"/>
                </a:solidFill>
                <a:latin typeface="Consolas" pitchFamily="49" charset="0"/>
                <a:ea typeface="楷体" pitchFamily="49" charset="-122"/>
                <a:cs typeface="Consolas" pitchFamily="49" charset="0"/>
              </a:rPr>
              <a:t>用第二数学归纳法证</a:t>
            </a:r>
            <a:r>
              <a:rPr lang="zh-CN" altLang="en-US" sz="2200" smtClean="0">
                <a:solidFill>
                  <a:srgbClr val="0000FF"/>
                </a:solidFill>
                <a:latin typeface="Consolas" pitchFamily="49" charset="0"/>
                <a:ea typeface="楷体" pitchFamily="49" charset="-122"/>
                <a:cs typeface="Consolas" pitchFamily="49" charset="0"/>
              </a:rPr>
              <a:t>明，任</a:t>
            </a:r>
            <a:r>
              <a:rPr lang="zh-CN" altLang="en-US" sz="2200">
                <a:solidFill>
                  <a:srgbClr val="0000FF"/>
                </a:solidFill>
                <a:latin typeface="Consolas" pitchFamily="49" charset="0"/>
                <a:ea typeface="楷体" pitchFamily="49" charset="-122"/>
                <a:cs typeface="Consolas" pitchFamily="49" charset="0"/>
              </a:rPr>
              <a:t>何含有</a:t>
            </a:r>
            <a:r>
              <a:rPr lang="en-US" altLang="zh-CN" sz="2200" i="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≥0</a:t>
            </a:r>
            <a:r>
              <a:rPr lang="zh-CN" altLang="en-US" sz="2200">
                <a:solidFill>
                  <a:srgbClr val="0000FF"/>
                </a:solidFill>
                <a:latin typeface="Consolas" pitchFamily="49" charset="0"/>
                <a:ea typeface="楷体" pitchFamily="49" charset="-122"/>
                <a:cs typeface="Consolas" pitchFamily="49" charset="0"/>
              </a:rPr>
              <a:t>）个不同结点的二又</a:t>
            </a:r>
            <a:r>
              <a:rPr lang="zh-CN" altLang="en-US" sz="2200" smtClean="0">
                <a:solidFill>
                  <a:srgbClr val="0000FF"/>
                </a:solidFill>
                <a:latin typeface="Consolas" pitchFamily="49" charset="0"/>
                <a:ea typeface="楷体" pitchFamily="49" charset="-122"/>
                <a:cs typeface="Consolas" pitchFamily="49" charset="0"/>
              </a:rPr>
              <a:t>树，都</a:t>
            </a:r>
            <a:r>
              <a:rPr lang="zh-CN" altLang="en-US" sz="2200">
                <a:solidFill>
                  <a:srgbClr val="0000FF"/>
                </a:solidFill>
                <a:latin typeface="Consolas" pitchFamily="49" charset="0"/>
                <a:ea typeface="楷体" pitchFamily="49" charset="-122"/>
                <a:cs typeface="Consolas" pitchFamily="49" charset="0"/>
              </a:rPr>
              <a:t>可由它的中序序列和先序序列唯一地确定。</a:t>
            </a:r>
          </a:p>
        </p:txBody>
      </p:sp>
      <p:sp>
        <p:nvSpPr>
          <p:cNvPr id="54275" name="Text Box 3"/>
          <p:cNvSpPr txBox="1">
            <a:spLocks noChangeArrowheads="1"/>
          </p:cNvSpPr>
          <p:nvPr/>
        </p:nvSpPr>
        <p:spPr bwMode="auto">
          <a:xfrm>
            <a:off x="285720" y="2520363"/>
            <a:ext cx="8424862" cy="1469505"/>
          </a:xfrm>
          <a:prstGeom prst="rect">
            <a:avLst/>
          </a:prstGeom>
          <a:noFill/>
          <a:ln w="9525">
            <a:noFill/>
            <a:miter lim="800000"/>
            <a:headEnd/>
            <a:tailEnd/>
          </a:ln>
        </p:spPr>
        <p:txBody>
          <a:bodyPr>
            <a:spAutoFit/>
          </a:bodyPr>
          <a:lstStyle/>
          <a:p>
            <a:pPr>
              <a:lnSpc>
                <a:spcPct val="150000"/>
              </a:lnSpc>
            </a:pPr>
            <a:r>
              <a:rPr lang="zh-CN" altLang="en-US" sz="2200" dirty="0">
                <a:solidFill>
                  <a:srgbClr val="FF0000"/>
                </a:solidFill>
                <a:latin typeface="微软雅黑" pitchFamily="34" charset="-122"/>
                <a:ea typeface="微软雅黑" pitchFamily="34" charset="-122"/>
                <a:cs typeface="Consolas" pitchFamily="49" charset="0"/>
              </a:rPr>
              <a:t>证明：</a:t>
            </a:r>
            <a:r>
              <a:rPr lang="zh-CN" altLang="en-US" sz="2000" dirty="0">
                <a:solidFill>
                  <a:srgbClr val="0000FF"/>
                </a:solidFill>
                <a:latin typeface="Consolas" pitchFamily="49" charset="0"/>
                <a:ea typeface="楷体" pitchFamily="49" charset="-122"/>
                <a:cs typeface="Consolas" pitchFamily="49" charset="0"/>
              </a:rPr>
              <a:t>当</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时，二</a:t>
            </a:r>
            <a:r>
              <a:rPr lang="zh-CN" altLang="en-US" sz="2000" dirty="0">
                <a:solidFill>
                  <a:srgbClr val="0000FF"/>
                </a:solidFill>
                <a:latin typeface="Consolas" pitchFamily="49" charset="0"/>
                <a:ea typeface="楷体" pitchFamily="49" charset="-122"/>
                <a:cs typeface="Consolas" pitchFamily="49" charset="0"/>
              </a:rPr>
              <a:t>叉树</a:t>
            </a:r>
            <a:r>
              <a:rPr lang="zh-CN" altLang="en-US" sz="2000">
                <a:solidFill>
                  <a:srgbClr val="0000FF"/>
                </a:solidFill>
                <a:latin typeface="Consolas" pitchFamily="49" charset="0"/>
                <a:ea typeface="楷体" pitchFamily="49" charset="-122"/>
                <a:cs typeface="Consolas" pitchFamily="49" charset="0"/>
              </a:rPr>
              <a:t>为</a:t>
            </a:r>
            <a:r>
              <a:rPr lang="zh-CN" altLang="en-US" sz="2000" smtClean="0">
                <a:solidFill>
                  <a:srgbClr val="0000FF"/>
                </a:solidFill>
                <a:latin typeface="Consolas" pitchFamily="49" charset="0"/>
                <a:ea typeface="楷体" pitchFamily="49" charset="-122"/>
                <a:cs typeface="Consolas" pitchFamily="49" charset="0"/>
              </a:rPr>
              <a:t>空，结</a:t>
            </a:r>
            <a:r>
              <a:rPr lang="zh-CN" altLang="en-US" sz="2000" dirty="0">
                <a:solidFill>
                  <a:srgbClr val="0000FF"/>
                </a:solidFill>
                <a:latin typeface="Consolas" pitchFamily="49" charset="0"/>
                <a:ea typeface="楷体" pitchFamily="49" charset="-122"/>
                <a:cs typeface="Consolas" pitchFamily="49" charset="0"/>
              </a:rPr>
              <a:t>论正确。</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假设结点数小于</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的任何二叉树（所有结点值不相</a:t>
            </a:r>
            <a:r>
              <a:rPr lang="zh-CN" altLang="en-US" sz="2000">
                <a:solidFill>
                  <a:srgbClr val="0000FF"/>
                </a:solidFill>
                <a:latin typeface="Consolas" pitchFamily="49" charset="0"/>
                <a:ea typeface="楷体" pitchFamily="49" charset="-122"/>
                <a:cs typeface="Consolas" pitchFamily="49" charset="0"/>
              </a:rPr>
              <a:t>同</a:t>
            </a:r>
            <a:r>
              <a:rPr lang="zh-CN" altLang="en-US" sz="2000" smtClean="0">
                <a:solidFill>
                  <a:srgbClr val="0000FF"/>
                </a:solidFill>
                <a:latin typeface="Consolas" pitchFamily="49" charset="0"/>
                <a:ea typeface="楷体" pitchFamily="49" charset="-122"/>
                <a:cs typeface="Consolas" pitchFamily="49" charset="0"/>
              </a:rPr>
              <a:t>），都</a:t>
            </a:r>
            <a:r>
              <a:rPr lang="zh-CN" altLang="en-US" sz="2000" dirty="0">
                <a:solidFill>
                  <a:srgbClr val="0000FF"/>
                </a:solidFill>
                <a:latin typeface="Consolas" pitchFamily="49" charset="0"/>
                <a:ea typeface="楷体" pitchFamily="49" charset="-122"/>
                <a:cs typeface="Consolas" pitchFamily="49" charset="0"/>
              </a:rPr>
              <a:t>可以由其先序序列和中序序列唯一地确</a:t>
            </a:r>
            <a:r>
              <a:rPr lang="zh-CN" altLang="en-US" sz="2000">
                <a:solidFill>
                  <a:srgbClr val="0000FF"/>
                </a:solidFill>
                <a:latin typeface="Consolas" pitchFamily="49" charset="0"/>
                <a:ea typeface="楷体" pitchFamily="49" charset="-122"/>
                <a:cs typeface="Consolas" pitchFamily="49" charset="0"/>
              </a:rPr>
              <a:t>定</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8"/>
          <p:cNvSpPr txBox="1">
            <a:spLocks noChangeArrowheads="1"/>
          </p:cNvSpPr>
          <p:nvPr/>
        </p:nvSpPr>
        <p:spPr bwMode="auto">
          <a:xfrm>
            <a:off x="180974" y="2060561"/>
            <a:ext cx="1368425" cy="304800"/>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zh-CN" altLang="en-US" sz="2000" dirty="0">
                <a:solidFill>
                  <a:srgbClr val="00B0F0"/>
                </a:solidFill>
                <a:latin typeface="Consolas" pitchFamily="49" charset="0"/>
                <a:ea typeface="楷体" pitchFamily="49" charset="-122"/>
                <a:cs typeface="Consolas" pitchFamily="49" charset="0"/>
              </a:rPr>
              <a:t>先序序列：</a:t>
            </a:r>
          </a:p>
        </p:txBody>
      </p:sp>
      <p:sp>
        <p:nvSpPr>
          <p:cNvPr id="4" name="Text Box 9"/>
          <p:cNvSpPr txBox="1">
            <a:spLocks noChangeArrowheads="1"/>
          </p:cNvSpPr>
          <p:nvPr/>
        </p:nvSpPr>
        <p:spPr bwMode="auto">
          <a:xfrm>
            <a:off x="1477962" y="2078023"/>
            <a:ext cx="3236914" cy="307777"/>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en-US" altLang="zh-CN" sz="2000" i="1" err="1">
                <a:solidFill>
                  <a:srgbClr val="FF0000"/>
                </a:solidFill>
                <a:latin typeface="Consolas" pitchFamily="49" charset="0"/>
                <a:cs typeface="Consolas" pitchFamily="49" charset="0"/>
              </a:rPr>
              <a:t>a</a:t>
            </a:r>
            <a:r>
              <a:rPr lang="en-US" altLang="zh-CN" sz="2000" baseline="-25000" err="1">
                <a:solidFill>
                  <a:srgbClr val="FF0000"/>
                </a:solidFill>
                <a:latin typeface="Consolas" pitchFamily="49" charset="0"/>
                <a:cs typeface="Consolas" pitchFamily="49" charset="0"/>
              </a:rPr>
              <a:t>0</a:t>
            </a:r>
            <a:r>
              <a:rPr lang="en-US" altLang="zh-CN" sz="2000">
                <a:latin typeface="Consolas" pitchFamily="49" charset="0"/>
                <a:cs typeface="Consolas" pitchFamily="49" charset="0"/>
              </a:rPr>
              <a:t> </a:t>
            </a:r>
            <a:r>
              <a:rPr lang="en-US" altLang="zh-CN" sz="2000" i="1" smtClean="0">
                <a:solidFill>
                  <a:srgbClr val="006600"/>
                </a:solidFill>
                <a:latin typeface="Consolas" pitchFamily="49" charset="0"/>
                <a:cs typeface="Consolas" pitchFamily="49" charset="0"/>
              </a:rPr>
              <a:t>a</a:t>
            </a:r>
            <a:r>
              <a:rPr lang="en-US" altLang="zh-CN" sz="2000" baseline="-25000" smtClean="0">
                <a:solidFill>
                  <a:srgbClr val="006600"/>
                </a:solidFill>
                <a:latin typeface="Consolas" pitchFamily="49" charset="0"/>
                <a:cs typeface="Consolas" pitchFamily="49" charset="0"/>
              </a:rPr>
              <a:t>1</a:t>
            </a:r>
            <a:r>
              <a:rPr lang="en-US" altLang="zh-CN" sz="2000" smtClean="0">
                <a:solidFill>
                  <a:srgbClr val="006600"/>
                </a:solidFill>
                <a:latin typeface="Consolas" pitchFamily="49" charset="0"/>
                <a:cs typeface="Consolas" pitchFamily="49" charset="0"/>
              </a:rPr>
              <a:t> </a:t>
            </a:r>
            <a:r>
              <a:rPr lang="en-US" altLang="zh-CN" sz="2000" smtClean="0">
                <a:solidFill>
                  <a:srgbClr val="006600"/>
                </a:solidFill>
                <a:latin typeface="Consolas" pitchFamily="49" charset="0"/>
                <a:ea typeface="宋体" pitchFamily="2" charset="-122"/>
                <a:cs typeface="Consolas" pitchFamily="49" charset="0"/>
              </a:rPr>
              <a:t>… </a:t>
            </a:r>
            <a:r>
              <a:rPr lang="en-US" altLang="zh-CN" sz="2000" i="1" smtClean="0">
                <a:solidFill>
                  <a:srgbClr val="006600"/>
                </a:solidFill>
                <a:latin typeface="Consolas" pitchFamily="49" charset="0"/>
                <a:cs typeface="Consolas" pitchFamily="49" charset="0"/>
              </a:rPr>
              <a:t>a</a:t>
            </a:r>
            <a:r>
              <a:rPr lang="en-US" altLang="zh-CN" sz="2000" i="1" baseline="-25000" smtClean="0">
                <a:solidFill>
                  <a:srgbClr val="006600"/>
                </a:solidFill>
                <a:latin typeface="Consolas" pitchFamily="49" charset="0"/>
                <a:cs typeface="Consolas" pitchFamily="49" charset="0"/>
              </a:rPr>
              <a:t>k   </a:t>
            </a:r>
            <a:r>
              <a:rPr lang="en-US" altLang="zh-CN" sz="2000" i="1" smtClean="0">
                <a:solidFill>
                  <a:srgbClr val="006600"/>
                </a:solidFill>
                <a:latin typeface="Consolas" pitchFamily="49" charset="0"/>
                <a:cs typeface="Consolas" pitchFamily="49" charset="0"/>
              </a:rPr>
              <a:t>a</a:t>
            </a:r>
            <a:r>
              <a:rPr lang="en-US" altLang="zh-CN" sz="2000" i="1" baseline="-25000" smtClean="0">
                <a:solidFill>
                  <a:srgbClr val="006600"/>
                </a:solidFill>
                <a:latin typeface="Consolas" pitchFamily="49" charset="0"/>
                <a:cs typeface="Consolas" pitchFamily="49" charset="0"/>
              </a:rPr>
              <a:t>k</a:t>
            </a:r>
            <a:r>
              <a:rPr lang="en-US" altLang="zh-CN" sz="2000" baseline="-25000" smtClean="0">
                <a:solidFill>
                  <a:srgbClr val="006600"/>
                </a:solidFill>
                <a:latin typeface="Consolas" pitchFamily="49" charset="0"/>
                <a:cs typeface="Consolas" pitchFamily="49" charset="0"/>
              </a:rPr>
              <a:t>+1</a:t>
            </a:r>
            <a:r>
              <a:rPr lang="en-US" altLang="zh-CN" sz="2000" smtClean="0">
                <a:solidFill>
                  <a:srgbClr val="006600"/>
                </a:solidFill>
                <a:latin typeface="Consolas" pitchFamily="49" charset="0"/>
                <a:cs typeface="Consolas" pitchFamily="49" charset="0"/>
              </a:rPr>
              <a:t> </a:t>
            </a:r>
            <a:r>
              <a:rPr lang="en-US" altLang="zh-CN" sz="2000" dirty="0">
                <a:solidFill>
                  <a:srgbClr val="006600"/>
                </a:solidFill>
                <a:latin typeface="Consolas" pitchFamily="49" charset="0"/>
                <a:ea typeface="宋体" pitchFamily="2" charset="-122"/>
                <a:cs typeface="Consolas" pitchFamily="49" charset="0"/>
              </a:rPr>
              <a:t>…</a:t>
            </a:r>
            <a:r>
              <a:rPr lang="en-US" altLang="zh-CN" sz="2000" dirty="0">
                <a:solidFill>
                  <a:srgbClr val="006600"/>
                </a:solidFill>
                <a:latin typeface="Consolas" pitchFamily="49" charset="0"/>
                <a:cs typeface="Consolas" pitchFamily="49" charset="0"/>
              </a:rPr>
              <a:t> </a:t>
            </a:r>
            <a:r>
              <a:rPr lang="en-US" altLang="zh-CN" sz="2000" i="1" dirty="0">
                <a:solidFill>
                  <a:srgbClr val="006600"/>
                </a:solidFill>
                <a:latin typeface="Consolas" pitchFamily="49" charset="0"/>
                <a:cs typeface="Consolas" pitchFamily="49" charset="0"/>
              </a:rPr>
              <a:t>a</a:t>
            </a:r>
            <a:r>
              <a:rPr lang="en-US" altLang="zh-CN" sz="2000" i="1" baseline="-25000" dirty="0">
                <a:solidFill>
                  <a:srgbClr val="006600"/>
                </a:solidFill>
                <a:latin typeface="Consolas" pitchFamily="49" charset="0"/>
                <a:cs typeface="Consolas" pitchFamily="49" charset="0"/>
              </a:rPr>
              <a:t>n</a:t>
            </a:r>
            <a:r>
              <a:rPr lang="en-US" altLang="zh-CN" sz="2000" baseline="-25000" dirty="0">
                <a:solidFill>
                  <a:srgbClr val="006600"/>
                </a:solidFill>
                <a:latin typeface="Consolas" pitchFamily="49" charset="0"/>
                <a:cs typeface="Consolas" pitchFamily="49" charset="0"/>
              </a:rPr>
              <a:t>-1</a:t>
            </a:r>
            <a:endParaRPr lang="en-US" altLang="en-US" sz="2000" baseline="-25000" dirty="0">
              <a:solidFill>
                <a:srgbClr val="006600"/>
              </a:solidFill>
              <a:latin typeface="Consolas" pitchFamily="49" charset="0"/>
              <a:cs typeface="Consolas" pitchFamily="49" charset="0"/>
            </a:endParaRPr>
          </a:p>
        </p:txBody>
      </p:sp>
      <p:grpSp>
        <p:nvGrpSpPr>
          <p:cNvPr id="5" name="组合 4"/>
          <p:cNvGrpSpPr/>
          <p:nvPr/>
        </p:nvGrpSpPr>
        <p:grpSpPr>
          <a:xfrm>
            <a:off x="1560501" y="2498719"/>
            <a:ext cx="1368425" cy="1073157"/>
            <a:chOff x="1500166" y="3141661"/>
            <a:chExt cx="1368425" cy="1073157"/>
          </a:xfrm>
        </p:grpSpPr>
        <p:sp>
          <p:nvSpPr>
            <p:cNvPr id="6" name="Text Box 6"/>
            <p:cNvSpPr txBox="1">
              <a:spLocks noChangeArrowheads="1"/>
            </p:cNvSpPr>
            <p:nvPr/>
          </p:nvSpPr>
          <p:spPr bwMode="auto">
            <a:xfrm>
              <a:off x="1500166" y="3383821"/>
              <a:ext cx="1368425" cy="830997"/>
            </a:xfrm>
            <a:prstGeom prst="rect">
              <a:avLst/>
            </a:prstGeom>
            <a:noFill/>
            <a:ln w="9525" algn="ctr">
              <a:noFill/>
              <a:miter lim="800000"/>
              <a:headEnd/>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itchFamily="49" charset="0"/>
                  <a:ea typeface="楷体" pitchFamily="49" charset="-122"/>
                  <a:cs typeface="Consolas" pitchFamily="49" charset="0"/>
                </a:rPr>
                <a:t>左子树先</a:t>
              </a:r>
              <a:r>
                <a:rPr lang="zh-CN" altLang="en-US" sz="1800">
                  <a:solidFill>
                    <a:srgbClr val="0000FF"/>
                  </a:solidFill>
                  <a:latin typeface="Consolas" pitchFamily="49" charset="0"/>
                  <a:ea typeface="楷体" pitchFamily="49" charset="-122"/>
                  <a:cs typeface="Consolas" pitchFamily="49" charset="0"/>
                </a:rPr>
                <a:t>序</a:t>
              </a:r>
              <a:r>
                <a:rPr lang="zh-CN" altLang="en-US" sz="1800" smtClean="0">
                  <a:solidFill>
                    <a:srgbClr val="0000FF"/>
                  </a:solidFill>
                  <a:latin typeface="Consolas" pitchFamily="49" charset="0"/>
                  <a:ea typeface="楷体" pitchFamily="49" charset="-122"/>
                  <a:cs typeface="Consolas" pitchFamily="49" charset="0"/>
                </a:rPr>
                <a:t>序列，有</a:t>
              </a:r>
              <a:r>
                <a:rPr lang="en-US" altLang="zh-CN" sz="1800" i="1">
                  <a:solidFill>
                    <a:srgbClr val="0000FF"/>
                  </a:solidFill>
                  <a:latin typeface="Consolas" pitchFamily="49" charset="0"/>
                  <a:ea typeface="楷体" pitchFamily="49" charset="-122"/>
                  <a:cs typeface="Consolas" pitchFamily="49" charset="0"/>
                </a:rPr>
                <a:t>k</a:t>
              </a:r>
              <a:r>
                <a:rPr lang="zh-CN" altLang="en-US" sz="1800" smtClean="0">
                  <a:solidFill>
                    <a:srgbClr val="0000FF"/>
                  </a:solidFill>
                  <a:latin typeface="Consolas" pitchFamily="49" charset="0"/>
                  <a:ea typeface="楷体" pitchFamily="49" charset="-122"/>
                  <a:cs typeface="Consolas" pitchFamily="49" charset="0"/>
                </a:rPr>
                <a:t>个结点</a:t>
              </a:r>
              <a:endParaRPr lang="zh-CN" altLang="en-US" sz="1800" dirty="0">
                <a:solidFill>
                  <a:srgbClr val="0000FF"/>
                </a:solidFill>
                <a:latin typeface="Consolas" pitchFamily="49" charset="0"/>
                <a:ea typeface="楷体" pitchFamily="49" charset="-122"/>
                <a:cs typeface="Consolas" pitchFamily="49" charset="0"/>
              </a:endParaRPr>
            </a:p>
          </p:txBody>
        </p:sp>
        <p:sp>
          <p:nvSpPr>
            <p:cNvPr id="7" name="AutoShape 10"/>
            <p:cNvSpPr>
              <a:spLocks/>
            </p:cNvSpPr>
            <p:nvPr/>
          </p:nvSpPr>
          <p:spPr bwMode="auto">
            <a:xfrm rot="16200000">
              <a:off x="2123282" y="2782092"/>
              <a:ext cx="144462" cy="863600"/>
            </a:xfrm>
            <a:prstGeom prst="leftBrace">
              <a:avLst>
                <a:gd name="adj1" fmla="val 49817"/>
                <a:gd name="adj2" fmla="val 50000"/>
              </a:avLst>
            </a:prstGeom>
            <a:noFill/>
            <a:ln w="38100">
              <a:solidFill>
                <a:schemeClr val="tx1"/>
              </a:solidFill>
              <a:round/>
              <a:headEnd/>
              <a:tailEnd type="none" w="med" len="lg"/>
            </a:ln>
            <a:effectLst/>
          </p:spPr>
          <p:txBody>
            <a:bodyPr wrap="none" anchor="ctr"/>
            <a:lstStyle/>
            <a:p>
              <a:endParaRPr lang="zh-CN" altLang="en-US">
                <a:solidFill>
                  <a:srgbClr val="0000FF"/>
                </a:solidFill>
                <a:latin typeface="Consolas" pitchFamily="49" charset="0"/>
                <a:cs typeface="Consolas" pitchFamily="49" charset="0"/>
              </a:endParaRPr>
            </a:p>
          </p:txBody>
        </p:sp>
      </p:grpSp>
      <p:grpSp>
        <p:nvGrpSpPr>
          <p:cNvPr id="8" name="组合 7"/>
          <p:cNvGrpSpPr/>
          <p:nvPr/>
        </p:nvGrpSpPr>
        <p:grpSpPr>
          <a:xfrm>
            <a:off x="3000364" y="2498719"/>
            <a:ext cx="1439862" cy="1073157"/>
            <a:chOff x="3143240" y="3141661"/>
            <a:chExt cx="1439862" cy="1073157"/>
          </a:xfrm>
        </p:grpSpPr>
        <p:sp>
          <p:nvSpPr>
            <p:cNvPr id="9" name="Text Box 7"/>
            <p:cNvSpPr txBox="1">
              <a:spLocks noChangeArrowheads="1"/>
            </p:cNvSpPr>
            <p:nvPr/>
          </p:nvSpPr>
          <p:spPr bwMode="auto">
            <a:xfrm>
              <a:off x="3143240" y="3383821"/>
              <a:ext cx="1439862" cy="830997"/>
            </a:xfrm>
            <a:prstGeom prst="rect">
              <a:avLst/>
            </a:prstGeom>
            <a:noFill/>
            <a:ln w="9525" algn="ctr">
              <a:noFill/>
              <a:miter lim="800000"/>
              <a:headEnd/>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itchFamily="49" charset="0"/>
                  <a:ea typeface="楷体" pitchFamily="49" charset="-122"/>
                  <a:cs typeface="Consolas" pitchFamily="49" charset="0"/>
                </a:rPr>
                <a:t>右子树先</a:t>
              </a:r>
              <a:r>
                <a:rPr lang="zh-CN" altLang="en-US" sz="1800">
                  <a:solidFill>
                    <a:srgbClr val="0000FF"/>
                  </a:solidFill>
                  <a:latin typeface="Consolas" pitchFamily="49" charset="0"/>
                  <a:ea typeface="楷体" pitchFamily="49" charset="-122"/>
                  <a:cs typeface="Consolas" pitchFamily="49" charset="0"/>
                </a:rPr>
                <a:t>序</a:t>
              </a:r>
              <a:r>
                <a:rPr lang="zh-CN" altLang="en-US" sz="1800" smtClean="0">
                  <a:solidFill>
                    <a:srgbClr val="0000FF"/>
                  </a:solidFill>
                  <a:latin typeface="Consolas" pitchFamily="49" charset="0"/>
                  <a:ea typeface="楷体" pitchFamily="49" charset="-122"/>
                  <a:cs typeface="Consolas" pitchFamily="49" charset="0"/>
                </a:rPr>
                <a:t>序列，有</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mn-ea"/>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k</a:t>
              </a:r>
              <a:r>
                <a:rPr lang="en-US" altLang="zh-CN" sz="1800">
                  <a:solidFill>
                    <a:srgbClr val="0000FF"/>
                  </a:solidFill>
                  <a:latin typeface="Consolas" pitchFamily="49" charset="0"/>
                  <a:ea typeface="+mj-ea"/>
                  <a:cs typeface="Consolas" pitchFamily="49" charset="0"/>
                </a:rPr>
                <a:t>-</a:t>
              </a:r>
              <a:r>
                <a:rPr lang="en-US" altLang="zh-CN" sz="180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个结点</a:t>
              </a:r>
              <a:endParaRPr lang="zh-CN" altLang="en-US" sz="1800" dirty="0">
                <a:solidFill>
                  <a:srgbClr val="0000FF"/>
                </a:solidFill>
                <a:latin typeface="Consolas" pitchFamily="49" charset="0"/>
                <a:ea typeface="楷体" pitchFamily="49" charset="-122"/>
                <a:cs typeface="Consolas" pitchFamily="49" charset="0"/>
              </a:endParaRPr>
            </a:p>
          </p:txBody>
        </p:sp>
        <p:sp>
          <p:nvSpPr>
            <p:cNvPr id="10" name="AutoShape 11"/>
            <p:cNvSpPr>
              <a:spLocks/>
            </p:cNvSpPr>
            <p:nvPr/>
          </p:nvSpPr>
          <p:spPr bwMode="auto">
            <a:xfrm rot="16200000">
              <a:off x="3793318" y="2639217"/>
              <a:ext cx="73025" cy="1077914"/>
            </a:xfrm>
            <a:prstGeom prst="leftBrace">
              <a:avLst>
                <a:gd name="adj1" fmla="val 49817"/>
                <a:gd name="adj2" fmla="val 50000"/>
              </a:avLst>
            </a:prstGeom>
            <a:noFill/>
            <a:ln w="38100">
              <a:solidFill>
                <a:schemeClr val="tx1"/>
              </a:solidFill>
              <a:round/>
              <a:headEnd/>
              <a:tailEnd type="none" w="med" len="lg"/>
            </a:ln>
            <a:effectLst/>
          </p:spPr>
          <p:txBody>
            <a:bodyPr wrap="none" anchor="ctr"/>
            <a:lstStyle/>
            <a:p>
              <a:endParaRPr lang="zh-CN" altLang="en-US">
                <a:solidFill>
                  <a:srgbClr val="0000FF"/>
                </a:solidFill>
                <a:latin typeface="Consolas" pitchFamily="49" charset="0"/>
                <a:cs typeface="Consolas" pitchFamily="49" charset="0"/>
              </a:endParaRPr>
            </a:p>
          </p:txBody>
        </p:sp>
      </p:grpSp>
      <p:sp>
        <p:nvSpPr>
          <p:cNvPr id="11" name="Text Box 14"/>
          <p:cNvSpPr txBox="1">
            <a:spLocks noChangeArrowheads="1"/>
          </p:cNvSpPr>
          <p:nvPr/>
        </p:nvSpPr>
        <p:spPr bwMode="auto">
          <a:xfrm>
            <a:off x="4489459" y="2078023"/>
            <a:ext cx="1368425" cy="304800"/>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zh-CN" altLang="en-US" sz="2000">
                <a:solidFill>
                  <a:srgbClr val="00B0F0"/>
                </a:solidFill>
                <a:latin typeface="Consolas" pitchFamily="49" charset="0"/>
                <a:ea typeface="楷体" pitchFamily="49" charset="-122"/>
                <a:cs typeface="Consolas" pitchFamily="49" charset="0"/>
              </a:rPr>
              <a:t>中序序列：</a:t>
            </a:r>
          </a:p>
        </p:txBody>
      </p:sp>
      <p:sp>
        <p:nvSpPr>
          <p:cNvPr id="12" name="Text Box 15"/>
          <p:cNvSpPr txBox="1">
            <a:spLocks noChangeArrowheads="1"/>
          </p:cNvSpPr>
          <p:nvPr/>
        </p:nvSpPr>
        <p:spPr bwMode="auto">
          <a:xfrm>
            <a:off x="5726112" y="2095486"/>
            <a:ext cx="3417888" cy="307777"/>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en-US" altLang="zh-CN" sz="2000" i="1" err="1">
                <a:solidFill>
                  <a:srgbClr val="006600"/>
                </a:solidFill>
                <a:latin typeface="Consolas" pitchFamily="49" charset="0"/>
                <a:cs typeface="Consolas" pitchFamily="49" charset="0"/>
              </a:rPr>
              <a:t>b</a:t>
            </a:r>
            <a:r>
              <a:rPr lang="en-US" altLang="zh-CN" sz="2000" baseline="-25000" err="1">
                <a:solidFill>
                  <a:srgbClr val="006600"/>
                </a:solidFill>
                <a:latin typeface="Consolas" pitchFamily="49" charset="0"/>
                <a:cs typeface="Consolas" pitchFamily="49" charset="0"/>
              </a:rPr>
              <a:t>0</a:t>
            </a:r>
            <a:r>
              <a:rPr lang="en-US" altLang="zh-CN" sz="2000">
                <a:solidFill>
                  <a:srgbClr val="006600"/>
                </a:solidFill>
                <a:latin typeface="Consolas" pitchFamily="49" charset="0"/>
                <a:cs typeface="Consolas" pitchFamily="49" charset="0"/>
              </a:rPr>
              <a:t> </a:t>
            </a:r>
            <a:r>
              <a:rPr lang="en-US" altLang="zh-CN" sz="2000" i="1" smtClean="0">
                <a:solidFill>
                  <a:srgbClr val="006600"/>
                </a:solidFill>
                <a:latin typeface="Consolas" pitchFamily="49" charset="0"/>
                <a:cs typeface="Consolas" pitchFamily="49" charset="0"/>
              </a:rPr>
              <a:t>b</a:t>
            </a:r>
            <a:r>
              <a:rPr lang="en-US" altLang="zh-CN" sz="2000" baseline="-25000" smtClean="0">
                <a:solidFill>
                  <a:srgbClr val="006600"/>
                </a:solidFill>
                <a:latin typeface="Consolas" pitchFamily="49" charset="0"/>
                <a:cs typeface="Consolas" pitchFamily="49" charset="0"/>
              </a:rPr>
              <a:t>1</a:t>
            </a:r>
            <a:r>
              <a:rPr lang="en-US" altLang="zh-CN" sz="2000" smtClean="0">
                <a:solidFill>
                  <a:srgbClr val="006600"/>
                </a:solidFill>
                <a:latin typeface="Consolas" pitchFamily="49" charset="0"/>
                <a:cs typeface="Consolas" pitchFamily="49" charset="0"/>
              </a:rPr>
              <a:t> </a:t>
            </a:r>
            <a:r>
              <a:rPr lang="en-US" altLang="zh-CN" sz="2000" smtClean="0">
                <a:solidFill>
                  <a:srgbClr val="006600"/>
                </a:solidFill>
                <a:latin typeface="Consolas" pitchFamily="49" charset="0"/>
                <a:ea typeface="宋体" pitchFamily="2" charset="-122"/>
                <a:cs typeface="Consolas" pitchFamily="49" charset="0"/>
              </a:rPr>
              <a:t>… </a:t>
            </a:r>
            <a:r>
              <a:rPr lang="en-US" altLang="zh-CN" sz="2000" i="1" smtClean="0">
                <a:solidFill>
                  <a:srgbClr val="006600"/>
                </a:solidFill>
                <a:latin typeface="Consolas" pitchFamily="49" charset="0"/>
                <a:ea typeface="宋体" pitchFamily="2" charset="-122"/>
                <a:cs typeface="Consolas" pitchFamily="49" charset="0"/>
              </a:rPr>
              <a:t>b</a:t>
            </a:r>
            <a:r>
              <a:rPr lang="en-US" altLang="zh-CN" sz="2000" i="1" baseline="-25000" smtClean="0">
                <a:solidFill>
                  <a:srgbClr val="006600"/>
                </a:solidFill>
                <a:latin typeface="Consolas" pitchFamily="49" charset="0"/>
                <a:ea typeface="宋体" pitchFamily="2" charset="-122"/>
                <a:cs typeface="Consolas" pitchFamily="49" charset="0"/>
              </a:rPr>
              <a:t>k</a:t>
            </a:r>
            <a:r>
              <a:rPr lang="en-US" altLang="zh-CN" sz="2000" baseline="-25000" smtClean="0">
                <a:solidFill>
                  <a:srgbClr val="006600"/>
                </a:solidFill>
                <a:latin typeface="Consolas" pitchFamily="49" charset="0"/>
                <a:ea typeface="宋体" pitchFamily="2" charset="-122"/>
                <a:cs typeface="Consolas" pitchFamily="49" charset="0"/>
              </a:rPr>
              <a:t>-1</a:t>
            </a:r>
            <a:r>
              <a:rPr lang="en-US" altLang="zh-CN" sz="2000" smtClean="0">
                <a:latin typeface="Consolas" pitchFamily="49" charset="0"/>
                <a:cs typeface="Consolas" pitchFamily="49" charset="0"/>
              </a:rPr>
              <a:t> </a:t>
            </a:r>
            <a:r>
              <a:rPr lang="en-US" altLang="zh-CN" sz="2000" i="1" err="1">
                <a:solidFill>
                  <a:srgbClr val="FF0000"/>
                </a:solidFill>
                <a:latin typeface="Consolas" pitchFamily="49" charset="0"/>
                <a:cs typeface="Consolas" pitchFamily="49" charset="0"/>
              </a:rPr>
              <a:t>b</a:t>
            </a:r>
            <a:r>
              <a:rPr lang="en-US" altLang="zh-CN" sz="2000" i="1" baseline="-25000" err="1">
                <a:solidFill>
                  <a:srgbClr val="FF0000"/>
                </a:solidFill>
                <a:latin typeface="Consolas" pitchFamily="49" charset="0"/>
                <a:cs typeface="Consolas" pitchFamily="49" charset="0"/>
              </a:rPr>
              <a:t>k</a:t>
            </a:r>
            <a:r>
              <a:rPr lang="en-US" altLang="zh-CN" sz="2000">
                <a:latin typeface="Consolas" pitchFamily="49" charset="0"/>
                <a:cs typeface="Consolas" pitchFamily="49" charset="0"/>
              </a:rPr>
              <a:t> </a:t>
            </a:r>
            <a:r>
              <a:rPr lang="en-US" altLang="zh-CN" sz="2000" i="1" smtClean="0">
                <a:solidFill>
                  <a:srgbClr val="006600"/>
                </a:solidFill>
                <a:latin typeface="Consolas" pitchFamily="49" charset="0"/>
                <a:cs typeface="Consolas" pitchFamily="49" charset="0"/>
              </a:rPr>
              <a:t>b</a:t>
            </a:r>
            <a:r>
              <a:rPr lang="en-US" altLang="zh-CN" sz="2000" i="1" baseline="-25000" smtClean="0">
                <a:solidFill>
                  <a:srgbClr val="006600"/>
                </a:solidFill>
                <a:latin typeface="Consolas" pitchFamily="49" charset="0"/>
                <a:cs typeface="Consolas" pitchFamily="49" charset="0"/>
              </a:rPr>
              <a:t>k</a:t>
            </a:r>
            <a:r>
              <a:rPr lang="en-US" altLang="zh-CN" sz="2000" baseline="-25000" smtClean="0">
                <a:solidFill>
                  <a:srgbClr val="006600"/>
                </a:solidFill>
                <a:latin typeface="Consolas" pitchFamily="49" charset="0"/>
                <a:cs typeface="Consolas" pitchFamily="49" charset="0"/>
              </a:rPr>
              <a:t>+1</a:t>
            </a:r>
            <a:r>
              <a:rPr lang="en-US" altLang="zh-CN" sz="2000" smtClean="0">
                <a:solidFill>
                  <a:srgbClr val="006600"/>
                </a:solidFill>
                <a:latin typeface="Consolas" pitchFamily="49" charset="0"/>
                <a:cs typeface="Consolas" pitchFamily="49" charset="0"/>
              </a:rPr>
              <a:t> </a:t>
            </a:r>
            <a:r>
              <a:rPr lang="en-US" altLang="zh-CN" sz="2000" dirty="0">
                <a:solidFill>
                  <a:srgbClr val="006600"/>
                </a:solidFill>
                <a:latin typeface="Consolas" pitchFamily="49" charset="0"/>
                <a:ea typeface="宋体" pitchFamily="2" charset="-122"/>
                <a:cs typeface="Consolas" pitchFamily="49" charset="0"/>
              </a:rPr>
              <a:t>…</a:t>
            </a:r>
            <a:r>
              <a:rPr lang="en-US" altLang="zh-CN" sz="2000" dirty="0">
                <a:solidFill>
                  <a:srgbClr val="006600"/>
                </a:solidFill>
                <a:latin typeface="Consolas" pitchFamily="49" charset="0"/>
                <a:cs typeface="Consolas" pitchFamily="49" charset="0"/>
              </a:rPr>
              <a:t> </a:t>
            </a:r>
            <a:r>
              <a:rPr lang="en-US" altLang="zh-CN" sz="2000" i="1" dirty="0" err="1">
                <a:solidFill>
                  <a:srgbClr val="006600"/>
                </a:solidFill>
                <a:latin typeface="Consolas" pitchFamily="49" charset="0"/>
                <a:cs typeface="Consolas" pitchFamily="49" charset="0"/>
              </a:rPr>
              <a:t>b</a:t>
            </a:r>
            <a:r>
              <a:rPr lang="en-US" altLang="zh-CN" sz="2000" i="1" baseline="-25000" dirty="0" err="1">
                <a:solidFill>
                  <a:srgbClr val="006600"/>
                </a:solidFill>
                <a:latin typeface="Consolas" pitchFamily="49" charset="0"/>
                <a:cs typeface="Consolas" pitchFamily="49" charset="0"/>
              </a:rPr>
              <a:t>n</a:t>
            </a:r>
            <a:r>
              <a:rPr lang="en-US" altLang="zh-CN" sz="2000" baseline="-25000" dirty="0">
                <a:solidFill>
                  <a:srgbClr val="006600"/>
                </a:solidFill>
                <a:latin typeface="Consolas" pitchFamily="49" charset="0"/>
                <a:cs typeface="Consolas" pitchFamily="49" charset="0"/>
              </a:rPr>
              <a:t>-1</a:t>
            </a:r>
            <a:endParaRPr lang="en-US" altLang="en-US" sz="2000" baseline="-25000" dirty="0">
              <a:solidFill>
                <a:srgbClr val="006600"/>
              </a:solidFill>
              <a:latin typeface="Consolas" pitchFamily="49" charset="0"/>
              <a:cs typeface="Consolas" pitchFamily="49" charset="0"/>
            </a:endParaRPr>
          </a:p>
        </p:txBody>
      </p:sp>
      <p:grpSp>
        <p:nvGrpSpPr>
          <p:cNvPr id="13" name="组合 12"/>
          <p:cNvGrpSpPr/>
          <p:nvPr/>
        </p:nvGrpSpPr>
        <p:grpSpPr>
          <a:xfrm>
            <a:off x="5775343" y="2498718"/>
            <a:ext cx="1368425" cy="1073158"/>
            <a:chOff x="5978554" y="3141660"/>
            <a:chExt cx="1368425" cy="1073158"/>
          </a:xfrm>
        </p:grpSpPr>
        <p:sp>
          <p:nvSpPr>
            <p:cNvPr id="14" name="Text Box 12"/>
            <p:cNvSpPr txBox="1">
              <a:spLocks noChangeArrowheads="1"/>
            </p:cNvSpPr>
            <p:nvPr/>
          </p:nvSpPr>
          <p:spPr bwMode="auto">
            <a:xfrm>
              <a:off x="5978554" y="3383821"/>
              <a:ext cx="1368425" cy="830997"/>
            </a:xfrm>
            <a:prstGeom prst="rect">
              <a:avLst/>
            </a:prstGeom>
            <a:noFill/>
            <a:ln w="9525" algn="ctr">
              <a:noFill/>
              <a:miter lim="800000"/>
              <a:headEnd/>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itchFamily="49" charset="0"/>
                  <a:ea typeface="楷体" pitchFamily="49" charset="-122"/>
                  <a:cs typeface="Consolas" pitchFamily="49" charset="0"/>
                </a:rPr>
                <a:t>左子树中</a:t>
              </a:r>
              <a:r>
                <a:rPr lang="zh-CN" altLang="en-US" sz="1800">
                  <a:solidFill>
                    <a:srgbClr val="0000FF"/>
                  </a:solidFill>
                  <a:latin typeface="Consolas" pitchFamily="49" charset="0"/>
                  <a:ea typeface="楷体" pitchFamily="49" charset="-122"/>
                  <a:cs typeface="Consolas" pitchFamily="49" charset="0"/>
                </a:rPr>
                <a:t>序</a:t>
              </a:r>
              <a:r>
                <a:rPr lang="zh-CN" altLang="en-US" sz="1800" smtClean="0">
                  <a:solidFill>
                    <a:srgbClr val="0000FF"/>
                  </a:solidFill>
                  <a:latin typeface="Consolas" pitchFamily="49" charset="0"/>
                  <a:ea typeface="楷体" pitchFamily="49" charset="-122"/>
                  <a:cs typeface="Consolas" pitchFamily="49" charset="0"/>
                </a:rPr>
                <a:t>序列，有</a:t>
              </a:r>
              <a:r>
                <a:rPr lang="en-US" altLang="zh-CN" sz="1800" i="1">
                  <a:solidFill>
                    <a:srgbClr val="0000FF"/>
                  </a:solidFill>
                  <a:latin typeface="Consolas" pitchFamily="49" charset="0"/>
                  <a:ea typeface="楷体" pitchFamily="49" charset="-122"/>
                  <a:cs typeface="Consolas" pitchFamily="49" charset="0"/>
                </a:rPr>
                <a:t>k</a:t>
              </a:r>
              <a:r>
                <a:rPr lang="zh-CN" altLang="en-US" sz="1800" smtClean="0">
                  <a:solidFill>
                    <a:srgbClr val="0000FF"/>
                  </a:solidFill>
                  <a:latin typeface="Consolas" pitchFamily="49" charset="0"/>
                  <a:ea typeface="楷体" pitchFamily="49" charset="-122"/>
                  <a:cs typeface="Consolas" pitchFamily="49" charset="0"/>
                </a:rPr>
                <a:t>个结点</a:t>
              </a:r>
              <a:endParaRPr lang="zh-CN" altLang="en-US" sz="1800" dirty="0">
                <a:solidFill>
                  <a:srgbClr val="0000FF"/>
                </a:solidFill>
                <a:latin typeface="Consolas" pitchFamily="49" charset="0"/>
                <a:ea typeface="楷体" pitchFamily="49" charset="-122"/>
                <a:cs typeface="Consolas" pitchFamily="49" charset="0"/>
              </a:endParaRPr>
            </a:p>
          </p:txBody>
        </p:sp>
        <p:sp>
          <p:nvSpPr>
            <p:cNvPr id="15" name="AutoShape 16"/>
            <p:cNvSpPr>
              <a:spLocks/>
            </p:cNvSpPr>
            <p:nvPr/>
          </p:nvSpPr>
          <p:spPr bwMode="auto">
            <a:xfrm rot="16200000">
              <a:off x="6607190" y="2546333"/>
              <a:ext cx="73025" cy="1263680"/>
            </a:xfrm>
            <a:prstGeom prst="leftBrace">
              <a:avLst>
                <a:gd name="adj1" fmla="val 49817"/>
                <a:gd name="adj2" fmla="val 50000"/>
              </a:avLst>
            </a:prstGeom>
            <a:noFill/>
            <a:ln w="38100">
              <a:solidFill>
                <a:schemeClr val="tx1"/>
              </a:solidFill>
              <a:round/>
              <a:headEnd/>
              <a:tailEnd type="none" w="med" len="lg"/>
            </a:ln>
            <a:effectLst/>
          </p:spPr>
          <p:txBody>
            <a:bodyPr wrap="none" anchor="ctr"/>
            <a:lstStyle/>
            <a:p>
              <a:endParaRPr lang="zh-CN" altLang="en-US">
                <a:solidFill>
                  <a:srgbClr val="0000FF"/>
                </a:solidFill>
                <a:latin typeface="Consolas" pitchFamily="49" charset="0"/>
                <a:cs typeface="Consolas" pitchFamily="49" charset="0"/>
              </a:endParaRPr>
            </a:p>
          </p:txBody>
        </p:sp>
      </p:grpSp>
      <p:grpSp>
        <p:nvGrpSpPr>
          <p:cNvPr id="16" name="组合 15"/>
          <p:cNvGrpSpPr/>
          <p:nvPr/>
        </p:nvGrpSpPr>
        <p:grpSpPr>
          <a:xfrm>
            <a:off x="7572396" y="2506428"/>
            <a:ext cx="1439862" cy="1065448"/>
            <a:chOff x="7654936" y="3149370"/>
            <a:chExt cx="1439862" cy="1065448"/>
          </a:xfrm>
        </p:grpSpPr>
        <p:sp>
          <p:nvSpPr>
            <p:cNvPr id="17" name="Text Box 13"/>
            <p:cNvSpPr txBox="1">
              <a:spLocks noChangeArrowheads="1"/>
            </p:cNvSpPr>
            <p:nvPr/>
          </p:nvSpPr>
          <p:spPr bwMode="auto">
            <a:xfrm>
              <a:off x="7654936" y="3383821"/>
              <a:ext cx="1439862" cy="830997"/>
            </a:xfrm>
            <a:prstGeom prst="rect">
              <a:avLst/>
            </a:prstGeom>
            <a:noFill/>
            <a:ln w="9525" algn="ctr">
              <a:noFill/>
              <a:miter lim="800000"/>
              <a:headEnd/>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itchFamily="49" charset="0"/>
                  <a:ea typeface="楷体" pitchFamily="49" charset="-122"/>
                  <a:cs typeface="Consolas" pitchFamily="49" charset="0"/>
                </a:rPr>
                <a:t>右子树中</a:t>
              </a:r>
              <a:r>
                <a:rPr lang="zh-CN" altLang="en-US" sz="1800">
                  <a:solidFill>
                    <a:srgbClr val="0000FF"/>
                  </a:solidFill>
                  <a:latin typeface="Consolas" pitchFamily="49" charset="0"/>
                  <a:ea typeface="楷体" pitchFamily="49" charset="-122"/>
                  <a:cs typeface="Consolas" pitchFamily="49" charset="0"/>
                </a:rPr>
                <a:t>序</a:t>
              </a:r>
              <a:r>
                <a:rPr lang="zh-CN" altLang="en-US" sz="1800" smtClean="0">
                  <a:solidFill>
                    <a:srgbClr val="0000FF"/>
                  </a:solidFill>
                  <a:latin typeface="Consolas" pitchFamily="49" charset="0"/>
                  <a:ea typeface="楷体" pitchFamily="49" charset="-122"/>
                  <a:cs typeface="Consolas" pitchFamily="49" charset="0"/>
                </a:rPr>
                <a:t>序列，有</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mj-ea"/>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k</a:t>
              </a:r>
              <a:r>
                <a:rPr lang="en-US" altLang="zh-CN" sz="1800">
                  <a:solidFill>
                    <a:srgbClr val="0000FF"/>
                  </a:solidFill>
                  <a:latin typeface="Consolas" pitchFamily="49" charset="0"/>
                  <a:ea typeface="+mj-ea"/>
                  <a:cs typeface="Consolas" pitchFamily="49" charset="0"/>
                </a:rPr>
                <a:t>-</a:t>
              </a:r>
              <a:r>
                <a:rPr lang="en-US" altLang="zh-CN" sz="180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个结点</a:t>
              </a:r>
              <a:endParaRPr lang="zh-CN" altLang="en-US" sz="1800" dirty="0">
                <a:solidFill>
                  <a:srgbClr val="0000FF"/>
                </a:solidFill>
                <a:latin typeface="Consolas" pitchFamily="49" charset="0"/>
                <a:ea typeface="楷体" pitchFamily="49" charset="-122"/>
                <a:cs typeface="Consolas" pitchFamily="49" charset="0"/>
              </a:endParaRPr>
            </a:p>
          </p:txBody>
        </p:sp>
        <p:sp>
          <p:nvSpPr>
            <p:cNvPr id="18" name="AutoShape 17"/>
            <p:cNvSpPr>
              <a:spLocks/>
            </p:cNvSpPr>
            <p:nvPr/>
          </p:nvSpPr>
          <p:spPr bwMode="auto">
            <a:xfrm rot="16200000">
              <a:off x="8307770" y="2646131"/>
              <a:ext cx="71438" cy="1077916"/>
            </a:xfrm>
            <a:prstGeom prst="leftBrace">
              <a:avLst>
                <a:gd name="adj1" fmla="val 49817"/>
                <a:gd name="adj2" fmla="val 50000"/>
              </a:avLst>
            </a:prstGeom>
            <a:noFill/>
            <a:ln w="38100">
              <a:solidFill>
                <a:schemeClr val="tx1"/>
              </a:solidFill>
              <a:round/>
              <a:headEnd/>
              <a:tailEnd type="none" w="med" len="lg"/>
            </a:ln>
            <a:effectLst/>
          </p:spPr>
          <p:txBody>
            <a:bodyPr wrap="none" anchor="ctr"/>
            <a:lstStyle/>
            <a:p>
              <a:endParaRPr lang="zh-CN" altLang="en-US">
                <a:solidFill>
                  <a:srgbClr val="0000FF"/>
                </a:solidFill>
                <a:latin typeface="Consolas" pitchFamily="49" charset="0"/>
                <a:cs typeface="Consolas" pitchFamily="49" charset="0"/>
              </a:endParaRPr>
            </a:p>
          </p:txBody>
        </p:sp>
      </p:grpSp>
      <p:grpSp>
        <p:nvGrpSpPr>
          <p:cNvPr id="19" name="组合 18"/>
          <p:cNvGrpSpPr/>
          <p:nvPr/>
        </p:nvGrpSpPr>
        <p:grpSpPr>
          <a:xfrm>
            <a:off x="1549399" y="1357298"/>
            <a:ext cx="5522931" cy="777875"/>
            <a:chOff x="1692275" y="2000240"/>
            <a:chExt cx="5522931" cy="777875"/>
          </a:xfrm>
        </p:grpSpPr>
        <p:sp>
          <p:nvSpPr>
            <p:cNvPr id="20" name="Line 18"/>
            <p:cNvSpPr>
              <a:spLocks noChangeShapeType="1"/>
            </p:cNvSpPr>
            <p:nvPr/>
          </p:nvSpPr>
          <p:spPr bwMode="auto">
            <a:xfrm>
              <a:off x="1692275" y="2454265"/>
              <a:ext cx="0" cy="323850"/>
            </a:xfrm>
            <a:prstGeom prst="line">
              <a:avLst/>
            </a:prstGeom>
            <a:noFill/>
            <a:ln w="38100">
              <a:solidFill>
                <a:srgbClr val="CC00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1" name="Line 19"/>
            <p:cNvSpPr>
              <a:spLocks noChangeShapeType="1"/>
            </p:cNvSpPr>
            <p:nvPr/>
          </p:nvSpPr>
          <p:spPr bwMode="auto">
            <a:xfrm flipV="1">
              <a:off x="1692275" y="2433946"/>
              <a:ext cx="5522931" cy="0"/>
            </a:xfrm>
            <a:prstGeom prst="line">
              <a:avLst/>
            </a:prstGeom>
            <a:noFill/>
            <a:ln w="38100">
              <a:solidFill>
                <a:srgbClr val="CC00FF"/>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22" name="Line 20"/>
            <p:cNvSpPr>
              <a:spLocks noChangeShapeType="1"/>
            </p:cNvSpPr>
            <p:nvPr/>
          </p:nvSpPr>
          <p:spPr bwMode="auto">
            <a:xfrm>
              <a:off x="7215206" y="2444740"/>
              <a:ext cx="0" cy="323850"/>
            </a:xfrm>
            <a:prstGeom prst="line">
              <a:avLst/>
            </a:prstGeom>
            <a:noFill/>
            <a:ln w="38100">
              <a:solidFill>
                <a:srgbClr val="CC00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3" name="Text Box 22"/>
            <p:cNvSpPr txBox="1">
              <a:spLocks noChangeArrowheads="1"/>
            </p:cNvSpPr>
            <p:nvPr/>
          </p:nvSpPr>
          <p:spPr bwMode="auto">
            <a:xfrm>
              <a:off x="2339975" y="2000240"/>
              <a:ext cx="3889375" cy="304800"/>
            </a:xfrm>
            <a:prstGeom prst="rect">
              <a:avLst/>
            </a:prstGeom>
            <a:noFill/>
            <a:ln w="9525" algn="ctr">
              <a:noFill/>
              <a:miter lim="800000"/>
              <a:headEnd/>
              <a:tailEnd type="none" w="med" len="lg"/>
            </a:ln>
            <a:effectLst/>
          </p:spPr>
          <p:txBody>
            <a:bodyPr lIns="0" tIns="0" rIns="0" bIns="0">
              <a:spAutoFit/>
            </a:bodyPr>
            <a:lstStyle/>
            <a:p>
              <a:pPr algn="l">
                <a:spcBef>
                  <a:spcPct val="50000"/>
                </a:spcBef>
              </a:pPr>
              <a:r>
                <a:rPr lang="zh-CN" altLang="en-US" sz="2000">
                  <a:solidFill>
                    <a:srgbClr val="0000FF"/>
                  </a:solidFill>
                  <a:latin typeface="Consolas" pitchFamily="49" charset="0"/>
                  <a:ea typeface="楷体" pitchFamily="49" charset="-122"/>
                  <a:cs typeface="Consolas" pitchFamily="49" charset="0"/>
                </a:rPr>
                <a:t>通过</a:t>
              </a:r>
              <a:r>
                <a:rPr lang="zh-CN" altLang="en-US" sz="2000" smtClean="0">
                  <a:solidFill>
                    <a:srgbClr val="0000FF"/>
                  </a:solidFill>
                  <a:latin typeface="Consolas" pitchFamily="49" charset="0"/>
                  <a:ea typeface="楷体" pitchFamily="49" charset="-122"/>
                  <a:cs typeface="Consolas" pitchFamily="49" charset="0"/>
                </a:rPr>
                <a:t>根结点</a:t>
              </a:r>
              <a:r>
                <a:rPr lang="en-US" altLang="zh-CN" sz="2000" i="1" smtClean="0">
                  <a:solidFill>
                    <a:srgbClr val="FF0000"/>
                  </a:solidFill>
                  <a:latin typeface="Consolas" pitchFamily="49" charset="0"/>
                  <a:ea typeface="楷体" pitchFamily="49" charset="-122"/>
                  <a:cs typeface="Consolas" pitchFamily="49" charset="0"/>
                </a:rPr>
                <a:t>a</a:t>
              </a:r>
              <a:r>
                <a:rPr lang="en-US" altLang="zh-CN" sz="2000" baseline="-25000" smtClean="0">
                  <a:solidFill>
                    <a:srgbClr val="FF0000"/>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在中序序列中找到</a:t>
              </a:r>
              <a:r>
                <a:rPr lang="en-US" altLang="zh-CN" sz="2000" i="1" dirty="0" err="1">
                  <a:solidFill>
                    <a:srgbClr val="FF0000"/>
                  </a:solidFill>
                  <a:latin typeface="Consolas" pitchFamily="49" charset="0"/>
                  <a:ea typeface="楷体" pitchFamily="49" charset="-122"/>
                  <a:cs typeface="Consolas" pitchFamily="49" charset="0"/>
                </a:rPr>
                <a:t>b</a:t>
              </a:r>
              <a:r>
                <a:rPr lang="en-US" altLang="zh-CN" sz="2000" i="1" baseline="-25000" dirty="0" err="1">
                  <a:solidFill>
                    <a:srgbClr val="FF0000"/>
                  </a:solidFill>
                  <a:latin typeface="Consolas" pitchFamily="49" charset="0"/>
                  <a:ea typeface="楷体" pitchFamily="49" charset="-122"/>
                  <a:cs typeface="Consolas" pitchFamily="49" charset="0"/>
                </a:rPr>
                <a:t>k</a:t>
              </a:r>
              <a:endParaRPr lang="en-US" altLang="zh-CN" sz="2000" i="1" baseline="-25000" dirty="0">
                <a:solidFill>
                  <a:srgbClr val="FF0000"/>
                </a:solidFill>
                <a:latin typeface="Consolas" pitchFamily="49" charset="0"/>
                <a:ea typeface="楷体" pitchFamily="49" charset="-122"/>
                <a:cs typeface="Consolas" pitchFamily="49" charset="0"/>
              </a:endParaRPr>
            </a:p>
          </p:txBody>
        </p:sp>
      </p:grpSp>
      <p:grpSp>
        <p:nvGrpSpPr>
          <p:cNvPr id="24" name="组合 23"/>
          <p:cNvGrpSpPr/>
          <p:nvPr/>
        </p:nvGrpSpPr>
        <p:grpSpPr>
          <a:xfrm>
            <a:off x="1936421" y="4281760"/>
            <a:ext cx="5850293" cy="1647570"/>
            <a:chOff x="2079297" y="4638950"/>
            <a:chExt cx="5850293" cy="1647570"/>
          </a:xfrm>
        </p:grpSpPr>
        <p:sp>
          <p:nvSpPr>
            <p:cNvPr id="25" name="椭圆 24"/>
            <p:cNvSpPr/>
            <p:nvPr/>
          </p:nvSpPr>
          <p:spPr>
            <a:xfrm>
              <a:off x="4567504" y="4638950"/>
              <a:ext cx="576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2000" i="1" smtClean="0">
                  <a:solidFill>
                    <a:srgbClr val="FF0000"/>
                  </a:solidFill>
                  <a:latin typeface="Consolas" pitchFamily="49" charset="0"/>
                  <a:cs typeface="Consolas" pitchFamily="49" charset="0"/>
                </a:rPr>
                <a:t>a</a:t>
              </a:r>
              <a:r>
                <a:rPr lang="en-US" altLang="zh-CN" sz="2000" baseline="-25000" smtClean="0">
                  <a:solidFill>
                    <a:srgbClr val="FF0000"/>
                  </a:solidFill>
                  <a:latin typeface="Consolas" pitchFamily="49" charset="0"/>
                  <a:cs typeface="Consolas" pitchFamily="49" charset="0"/>
                </a:rPr>
                <a:t>0</a:t>
              </a:r>
              <a:endParaRPr lang="zh-CN" altLang="en-US" sz="2000" baseline="-25000">
                <a:solidFill>
                  <a:srgbClr val="FF0000"/>
                </a:solidFill>
                <a:latin typeface="Consolas" pitchFamily="49" charset="0"/>
                <a:cs typeface="Consolas" pitchFamily="49" charset="0"/>
              </a:endParaRPr>
            </a:p>
          </p:txBody>
        </p:sp>
        <p:sp>
          <p:nvSpPr>
            <p:cNvPr id="26" name="TextBox 25"/>
            <p:cNvSpPr txBox="1"/>
            <p:nvPr/>
          </p:nvSpPr>
          <p:spPr>
            <a:xfrm>
              <a:off x="2571736" y="5507196"/>
              <a:ext cx="200026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zh-CN" altLang="en-US" sz="1800" smtClean="0">
                  <a:solidFill>
                    <a:srgbClr val="3333FF"/>
                  </a:solidFill>
                  <a:latin typeface="Consolas" pitchFamily="49" charset="0"/>
                  <a:ea typeface="楷体" pitchFamily="49" charset="-122"/>
                  <a:cs typeface="Consolas" pitchFamily="49" charset="0"/>
                </a:rPr>
                <a:t>先序：</a:t>
              </a:r>
              <a:r>
                <a:rPr lang="en-US" altLang="zh-CN" sz="1800" i="1" smtClean="0">
                  <a:solidFill>
                    <a:srgbClr val="006600"/>
                  </a:solidFill>
                  <a:latin typeface="Consolas" pitchFamily="49" charset="0"/>
                  <a:cs typeface="Consolas" pitchFamily="49" charset="0"/>
                </a:rPr>
                <a:t>a</a:t>
              </a:r>
              <a:r>
                <a:rPr lang="en-US" altLang="zh-CN" sz="1800" baseline="-25000" smtClean="0">
                  <a:solidFill>
                    <a:srgbClr val="006600"/>
                  </a:solidFill>
                  <a:latin typeface="Consolas" pitchFamily="49" charset="0"/>
                  <a:cs typeface="Consolas" pitchFamily="49" charset="0"/>
                </a:rPr>
                <a:t>1</a:t>
              </a:r>
              <a:r>
                <a:rPr lang="en-US" altLang="zh-CN" sz="1800" smtClean="0">
                  <a:solidFill>
                    <a:srgbClr val="006600"/>
                  </a:solidFill>
                  <a:latin typeface="Consolas" pitchFamily="49" charset="0"/>
                  <a:cs typeface="Consolas" pitchFamily="49" charset="0"/>
                </a:rPr>
                <a:t>  </a:t>
              </a:r>
              <a:r>
                <a:rPr lang="en-US" altLang="zh-CN" sz="1800" smtClean="0">
                  <a:solidFill>
                    <a:srgbClr val="006600"/>
                  </a:solidFill>
                  <a:latin typeface="Consolas" pitchFamily="49" charset="0"/>
                  <a:ea typeface="宋体" pitchFamily="2" charset="-122"/>
                  <a:cs typeface="Consolas" pitchFamily="49" charset="0"/>
                </a:rPr>
                <a:t>… </a:t>
              </a:r>
              <a:r>
                <a:rPr lang="en-US" altLang="zh-CN" sz="1800" smtClean="0">
                  <a:solidFill>
                    <a:srgbClr val="006600"/>
                  </a:solidFill>
                  <a:latin typeface="Consolas" pitchFamily="49" charset="0"/>
                  <a:cs typeface="Consolas" pitchFamily="49" charset="0"/>
                </a:rPr>
                <a:t> </a:t>
              </a:r>
              <a:r>
                <a:rPr lang="en-US" altLang="zh-CN" sz="1800" i="1" smtClean="0">
                  <a:solidFill>
                    <a:srgbClr val="006600"/>
                  </a:solidFill>
                  <a:latin typeface="Consolas" pitchFamily="49" charset="0"/>
                  <a:cs typeface="Consolas" pitchFamily="49" charset="0"/>
                </a:rPr>
                <a:t>a</a:t>
              </a:r>
              <a:r>
                <a:rPr lang="en-US" altLang="zh-CN" sz="1800" i="1" baseline="-25000" smtClean="0">
                  <a:solidFill>
                    <a:srgbClr val="006600"/>
                  </a:solidFill>
                  <a:latin typeface="Consolas" pitchFamily="49" charset="0"/>
                  <a:cs typeface="Consolas" pitchFamily="49" charset="0"/>
                </a:rPr>
                <a:t>k</a:t>
              </a:r>
            </a:p>
            <a:p>
              <a:pPr algn="l"/>
              <a:r>
                <a:rPr lang="zh-CN" altLang="en-US" sz="1800" smtClean="0">
                  <a:solidFill>
                    <a:srgbClr val="3333FF"/>
                  </a:solidFill>
                  <a:latin typeface="Consolas" pitchFamily="49" charset="0"/>
                  <a:ea typeface="楷体" pitchFamily="49" charset="-122"/>
                  <a:cs typeface="Consolas" pitchFamily="49" charset="0"/>
                </a:rPr>
                <a:t>中序：</a:t>
              </a:r>
              <a:r>
                <a:rPr lang="en-US" altLang="zh-CN" sz="1800" i="1" smtClean="0">
                  <a:solidFill>
                    <a:srgbClr val="3333FF"/>
                  </a:solidFill>
                  <a:latin typeface="Consolas" pitchFamily="49" charset="0"/>
                  <a:cs typeface="Consolas" pitchFamily="49" charset="0"/>
                </a:rPr>
                <a:t> </a:t>
              </a:r>
              <a:r>
                <a:rPr lang="en-US" altLang="zh-CN" sz="1800" i="1" smtClean="0">
                  <a:solidFill>
                    <a:srgbClr val="006600"/>
                  </a:solidFill>
                  <a:latin typeface="Consolas" pitchFamily="49" charset="0"/>
                  <a:cs typeface="Consolas" pitchFamily="49" charset="0"/>
                </a:rPr>
                <a:t>b</a:t>
              </a:r>
              <a:r>
                <a:rPr lang="en-US" altLang="zh-CN" sz="1800" baseline="-25000" smtClean="0">
                  <a:solidFill>
                    <a:srgbClr val="006600"/>
                  </a:solidFill>
                  <a:latin typeface="Consolas" pitchFamily="49" charset="0"/>
                  <a:cs typeface="Consolas" pitchFamily="49" charset="0"/>
                </a:rPr>
                <a:t>0</a:t>
              </a:r>
              <a:r>
                <a:rPr lang="en-US" altLang="zh-CN" sz="1800" smtClean="0">
                  <a:solidFill>
                    <a:srgbClr val="006600"/>
                  </a:solidFill>
                  <a:latin typeface="Consolas" pitchFamily="49" charset="0"/>
                  <a:cs typeface="Consolas" pitchFamily="49" charset="0"/>
                </a:rPr>
                <a:t>  </a:t>
              </a:r>
              <a:r>
                <a:rPr lang="en-US" altLang="zh-CN" sz="1800" smtClean="0">
                  <a:solidFill>
                    <a:srgbClr val="006600"/>
                  </a:solidFill>
                  <a:latin typeface="Consolas" pitchFamily="49" charset="0"/>
                  <a:ea typeface="宋体" pitchFamily="2" charset="-122"/>
                  <a:cs typeface="Consolas" pitchFamily="49" charset="0"/>
                </a:rPr>
                <a:t>…</a:t>
              </a:r>
              <a:r>
                <a:rPr lang="en-US" altLang="zh-CN" sz="1800" i="1" smtClean="0">
                  <a:solidFill>
                    <a:srgbClr val="006600"/>
                  </a:solidFill>
                  <a:latin typeface="Consolas" pitchFamily="49" charset="0"/>
                  <a:ea typeface="宋体" pitchFamily="2" charset="-122"/>
                  <a:cs typeface="Consolas" pitchFamily="49" charset="0"/>
                </a:rPr>
                <a:t>b</a:t>
              </a:r>
              <a:r>
                <a:rPr lang="en-US" altLang="zh-CN" sz="1800" i="1" baseline="-25000" smtClean="0">
                  <a:solidFill>
                    <a:srgbClr val="006600"/>
                  </a:solidFill>
                  <a:latin typeface="Consolas" pitchFamily="49" charset="0"/>
                  <a:ea typeface="宋体" pitchFamily="2" charset="-122"/>
                  <a:cs typeface="Consolas" pitchFamily="49" charset="0"/>
                </a:rPr>
                <a:t>k</a:t>
              </a:r>
              <a:r>
                <a:rPr lang="en-US" altLang="zh-CN" sz="1800" baseline="-25000" smtClean="0">
                  <a:solidFill>
                    <a:srgbClr val="006600"/>
                  </a:solidFill>
                  <a:latin typeface="Consolas" pitchFamily="49" charset="0"/>
                  <a:ea typeface="宋体" pitchFamily="2" charset="-122"/>
                  <a:cs typeface="Consolas" pitchFamily="49" charset="0"/>
                </a:rPr>
                <a:t>-1</a:t>
              </a:r>
              <a:endParaRPr lang="zh-CN" altLang="en-US" sz="1800">
                <a:solidFill>
                  <a:srgbClr val="006600"/>
                </a:solidFill>
                <a:latin typeface="Consolas" pitchFamily="49" charset="0"/>
                <a:cs typeface="Consolas" pitchFamily="49" charset="0"/>
              </a:endParaRPr>
            </a:p>
          </p:txBody>
        </p:sp>
        <p:sp>
          <p:nvSpPr>
            <p:cNvPr id="27" name="TextBox 26"/>
            <p:cNvSpPr txBox="1"/>
            <p:nvPr/>
          </p:nvSpPr>
          <p:spPr>
            <a:xfrm>
              <a:off x="2079297" y="5357826"/>
              <a:ext cx="492443" cy="928694"/>
            </a:xfrm>
            <a:prstGeom prst="rect">
              <a:avLst/>
            </a:prstGeom>
            <a:noFill/>
          </p:spPr>
          <p:txBody>
            <a:bodyPr vert="eaVert"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左子树</a:t>
              </a:r>
              <a:endParaRPr lang="zh-CN" altLang="en-US" sz="2000">
                <a:solidFill>
                  <a:srgbClr val="0000FF"/>
                </a:solidFill>
                <a:latin typeface="Consolas" pitchFamily="49" charset="0"/>
                <a:ea typeface="楷体" pitchFamily="49" charset="-122"/>
                <a:cs typeface="Consolas" pitchFamily="49" charset="0"/>
              </a:endParaRPr>
            </a:p>
          </p:txBody>
        </p:sp>
        <p:sp>
          <p:nvSpPr>
            <p:cNvPr id="28" name="TextBox 27"/>
            <p:cNvSpPr txBox="1"/>
            <p:nvPr/>
          </p:nvSpPr>
          <p:spPr>
            <a:xfrm>
              <a:off x="5214942" y="5507196"/>
              <a:ext cx="2206955"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zh-CN" altLang="en-US" sz="1800" smtClean="0">
                  <a:solidFill>
                    <a:srgbClr val="3333FF"/>
                  </a:solidFill>
                  <a:latin typeface="Consolas" pitchFamily="49" charset="0"/>
                  <a:ea typeface="楷体" pitchFamily="49" charset="-122"/>
                  <a:cs typeface="Consolas" pitchFamily="49" charset="0"/>
                </a:rPr>
                <a:t>先序：</a:t>
              </a:r>
              <a:r>
                <a:rPr lang="en-US" altLang="zh-CN" sz="1800" i="1" smtClean="0">
                  <a:solidFill>
                    <a:srgbClr val="006600"/>
                  </a:solidFill>
                  <a:latin typeface="Consolas" pitchFamily="49" charset="0"/>
                  <a:cs typeface="Consolas" pitchFamily="49" charset="0"/>
                </a:rPr>
                <a:t>a</a:t>
              </a:r>
              <a:r>
                <a:rPr lang="en-US" altLang="zh-CN" sz="1800" i="1" baseline="-25000" smtClean="0">
                  <a:solidFill>
                    <a:srgbClr val="006600"/>
                  </a:solidFill>
                  <a:latin typeface="Consolas" pitchFamily="49" charset="0"/>
                  <a:cs typeface="Consolas" pitchFamily="49" charset="0"/>
                </a:rPr>
                <a:t>k</a:t>
              </a:r>
              <a:r>
                <a:rPr lang="en-US" altLang="zh-CN" sz="1800" baseline="-25000" smtClean="0">
                  <a:solidFill>
                    <a:srgbClr val="006600"/>
                  </a:solidFill>
                  <a:latin typeface="Consolas" pitchFamily="49" charset="0"/>
                  <a:cs typeface="Consolas" pitchFamily="49" charset="0"/>
                </a:rPr>
                <a:t>+1</a:t>
              </a:r>
              <a:r>
                <a:rPr lang="en-US" altLang="zh-CN" sz="1800" smtClean="0">
                  <a:solidFill>
                    <a:srgbClr val="006600"/>
                  </a:solidFill>
                  <a:latin typeface="Consolas" pitchFamily="49" charset="0"/>
                  <a:cs typeface="Consolas" pitchFamily="49" charset="0"/>
                </a:rPr>
                <a:t> </a:t>
              </a:r>
              <a:r>
                <a:rPr lang="en-US" altLang="zh-CN" sz="1800" smtClean="0">
                  <a:solidFill>
                    <a:srgbClr val="006600"/>
                  </a:solidFill>
                  <a:latin typeface="Consolas" pitchFamily="49" charset="0"/>
                  <a:ea typeface="宋体" pitchFamily="2" charset="-122"/>
                  <a:cs typeface="Consolas" pitchFamily="49" charset="0"/>
                </a:rPr>
                <a:t>…</a:t>
              </a:r>
              <a:r>
                <a:rPr lang="en-US" altLang="zh-CN" sz="1800" smtClean="0">
                  <a:solidFill>
                    <a:srgbClr val="006600"/>
                  </a:solidFill>
                  <a:latin typeface="Consolas" pitchFamily="49" charset="0"/>
                  <a:cs typeface="Consolas" pitchFamily="49" charset="0"/>
                </a:rPr>
                <a:t> </a:t>
              </a:r>
              <a:r>
                <a:rPr lang="en-US" altLang="zh-CN" sz="1800" i="1" smtClean="0">
                  <a:solidFill>
                    <a:srgbClr val="006600"/>
                  </a:solidFill>
                  <a:latin typeface="Consolas" pitchFamily="49" charset="0"/>
                  <a:cs typeface="Consolas" pitchFamily="49" charset="0"/>
                </a:rPr>
                <a:t>a</a:t>
              </a:r>
              <a:r>
                <a:rPr lang="en-US" altLang="zh-CN" sz="1800" i="1" baseline="-25000" smtClean="0">
                  <a:solidFill>
                    <a:srgbClr val="006600"/>
                  </a:solidFill>
                  <a:latin typeface="Consolas" pitchFamily="49" charset="0"/>
                  <a:cs typeface="Consolas" pitchFamily="49" charset="0"/>
                </a:rPr>
                <a:t>n</a:t>
              </a:r>
              <a:r>
                <a:rPr lang="en-US" altLang="zh-CN" sz="1800" baseline="-25000" smtClean="0">
                  <a:solidFill>
                    <a:srgbClr val="006600"/>
                  </a:solidFill>
                  <a:latin typeface="Consolas" pitchFamily="49" charset="0"/>
                  <a:cs typeface="Consolas" pitchFamily="49" charset="0"/>
                </a:rPr>
                <a:t>-1</a:t>
              </a:r>
              <a:endParaRPr lang="en-US" altLang="zh-CN" sz="1800" i="1" baseline="-25000" smtClean="0">
                <a:solidFill>
                  <a:srgbClr val="006600"/>
                </a:solidFill>
                <a:latin typeface="Consolas" pitchFamily="49" charset="0"/>
                <a:cs typeface="Consolas" pitchFamily="49" charset="0"/>
              </a:endParaRPr>
            </a:p>
            <a:p>
              <a:pPr algn="l"/>
              <a:r>
                <a:rPr lang="zh-CN" altLang="en-US" sz="1800" smtClean="0">
                  <a:solidFill>
                    <a:srgbClr val="3333FF"/>
                  </a:solidFill>
                  <a:latin typeface="Consolas" pitchFamily="49" charset="0"/>
                  <a:ea typeface="楷体" pitchFamily="49" charset="-122"/>
                  <a:cs typeface="Consolas" pitchFamily="49" charset="0"/>
                </a:rPr>
                <a:t>中序：</a:t>
              </a:r>
              <a:r>
                <a:rPr lang="en-US" altLang="zh-CN" sz="1800" i="1" smtClean="0">
                  <a:solidFill>
                    <a:srgbClr val="3333FF"/>
                  </a:solidFill>
                  <a:latin typeface="Consolas" pitchFamily="49" charset="0"/>
                  <a:cs typeface="Consolas" pitchFamily="49" charset="0"/>
                </a:rPr>
                <a:t> </a:t>
              </a:r>
              <a:r>
                <a:rPr lang="en-US" altLang="zh-CN" sz="1800" i="1" smtClean="0">
                  <a:solidFill>
                    <a:srgbClr val="006600"/>
                  </a:solidFill>
                  <a:latin typeface="Consolas" pitchFamily="49" charset="0"/>
                  <a:cs typeface="Consolas" pitchFamily="49" charset="0"/>
                </a:rPr>
                <a:t>b</a:t>
              </a:r>
              <a:r>
                <a:rPr lang="en-US" altLang="zh-CN" sz="1800" i="1" baseline="-25000" smtClean="0">
                  <a:solidFill>
                    <a:srgbClr val="006600"/>
                  </a:solidFill>
                  <a:latin typeface="Consolas" pitchFamily="49" charset="0"/>
                  <a:cs typeface="Consolas" pitchFamily="49" charset="0"/>
                </a:rPr>
                <a:t>k</a:t>
              </a:r>
              <a:r>
                <a:rPr lang="en-US" altLang="zh-CN" sz="1800" baseline="-25000" smtClean="0">
                  <a:solidFill>
                    <a:srgbClr val="006600"/>
                  </a:solidFill>
                  <a:latin typeface="Consolas" pitchFamily="49" charset="0"/>
                  <a:cs typeface="Consolas" pitchFamily="49" charset="0"/>
                </a:rPr>
                <a:t>+1</a:t>
              </a:r>
              <a:r>
                <a:rPr lang="en-US" altLang="zh-CN" sz="1800" smtClean="0">
                  <a:solidFill>
                    <a:srgbClr val="006600"/>
                  </a:solidFill>
                  <a:latin typeface="Consolas" pitchFamily="49" charset="0"/>
                  <a:cs typeface="Consolas" pitchFamily="49" charset="0"/>
                </a:rPr>
                <a:t> </a:t>
              </a:r>
              <a:r>
                <a:rPr lang="en-US" altLang="zh-CN" sz="1800" smtClean="0">
                  <a:solidFill>
                    <a:srgbClr val="006600"/>
                  </a:solidFill>
                  <a:latin typeface="Consolas" pitchFamily="49" charset="0"/>
                  <a:ea typeface="宋体" pitchFamily="2" charset="-122"/>
                  <a:cs typeface="Consolas" pitchFamily="49" charset="0"/>
                </a:rPr>
                <a:t>…</a:t>
              </a:r>
              <a:r>
                <a:rPr lang="en-US" altLang="zh-CN" sz="1800" smtClean="0">
                  <a:solidFill>
                    <a:srgbClr val="006600"/>
                  </a:solidFill>
                  <a:latin typeface="Consolas" pitchFamily="49" charset="0"/>
                  <a:cs typeface="Consolas" pitchFamily="49" charset="0"/>
                </a:rPr>
                <a:t> </a:t>
              </a:r>
              <a:r>
                <a:rPr lang="en-US" altLang="zh-CN" sz="1800" i="1" smtClean="0">
                  <a:solidFill>
                    <a:srgbClr val="006600"/>
                  </a:solidFill>
                  <a:latin typeface="Consolas" pitchFamily="49" charset="0"/>
                  <a:cs typeface="Consolas" pitchFamily="49" charset="0"/>
                </a:rPr>
                <a:t>b</a:t>
              </a:r>
              <a:r>
                <a:rPr lang="en-US" altLang="zh-CN" sz="1800" i="1" baseline="-25000" smtClean="0">
                  <a:solidFill>
                    <a:srgbClr val="006600"/>
                  </a:solidFill>
                  <a:latin typeface="Consolas" pitchFamily="49" charset="0"/>
                  <a:cs typeface="Consolas" pitchFamily="49" charset="0"/>
                </a:rPr>
                <a:t>n</a:t>
              </a:r>
              <a:r>
                <a:rPr lang="en-US" altLang="zh-CN" sz="1800" baseline="-25000" smtClean="0">
                  <a:solidFill>
                    <a:srgbClr val="006600"/>
                  </a:solidFill>
                  <a:latin typeface="Consolas" pitchFamily="49" charset="0"/>
                  <a:cs typeface="Consolas" pitchFamily="49" charset="0"/>
                </a:rPr>
                <a:t>-1</a:t>
              </a:r>
              <a:endParaRPr lang="en-US" altLang="en-US" sz="1800" baseline="-25000" smtClean="0">
                <a:solidFill>
                  <a:srgbClr val="006600"/>
                </a:solidFill>
                <a:latin typeface="Consolas" pitchFamily="49" charset="0"/>
                <a:cs typeface="Consolas" pitchFamily="49" charset="0"/>
              </a:endParaRPr>
            </a:p>
          </p:txBody>
        </p:sp>
        <p:sp>
          <p:nvSpPr>
            <p:cNvPr id="29" name="TextBox 28"/>
            <p:cNvSpPr txBox="1"/>
            <p:nvPr/>
          </p:nvSpPr>
          <p:spPr>
            <a:xfrm>
              <a:off x="7437147" y="5357826"/>
              <a:ext cx="492443" cy="928694"/>
            </a:xfrm>
            <a:prstGeom prst="rect">
              <a:avLst/>
            </a:prstGeom>
            <a:noFill/>
          </p:spPr>
          <p:txBody>
            <a:bodyPr vert="eaVert"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右子树</a:t>
              </a:r>
              <a:endParaRPr lang="zh-CN" altLang="en-US" sz="2000">
                <a:solidFill>
                  <a:srgbClr val="0000FF"/>
                </a:solidFill>
                <a:latin typeface="Consolas" pitchFamily="49" charset="0"/>
                <a:ea typeface="楷体" pitchFamily="49" charset="-122"/>
                <a:cs typeface="Consolas" pitchFamily="49" charset="0"/>
              </a:endParaRPr>
            </a:p>
          </p:txBody>
        </p:sp>
        <p:cxnSp>
          <p:nvCxnSpPr>
            <p:cNvPr id="30" name="直接连接符 29"/>
            <p:cNvCxnSpPr>
              <a:stCxn id="25" idx="2"/>
              <a:endCxn id="26" idx="0"/>
            </p:cNvCxnSpPr>
            <p:nvPr/>
          </p:nvCxnSpPr>
          <p:spPr>
            <a:xfrm rot="10800000" flipV="1">
              <a:off x="3571868" y="4926950"/>
              <a:ext cx="995636" cy="58024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5" idx="6"/>
              <a:endCxn id="28" idx="0"/>
            </p:cNvCxnSpPr>
            <p:nvPr/>
          </p:nvCxnSpPr>
          <p:spPr>
            <a:xfrm>
              <a:off x="5143504" y="4926950"/>
              <a:ext cx="1174916" cy="58024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32" name="下箭头 31"/>
          <p:cNvSpPr/>
          <p:nvPr/>
        </p:nvSpPr>
        <p:spPr>
          <a:xfrm>
            <a:off x="4572000" y="3571876"/>
            <a:ext cx="285752" cy="500066"/>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ChangeArrowheads="1"/>
          </p:cNvSpPr>
          <p:nvPr/>
        </p:nvSpPr>
        <p:spPr bwMode="auto">
          <a:xfrm>
            <a:off x="0" y="2943225"/>
            <a:ext cx="9144000" cy="0"/>
          </a:xfrm>
          <a:prstGeom prst="rect">
            <a:avLst/>
          </a:prstGeom>
          <a:noFill/>
          <a:ln w="9525">
            <a:noFill/>
            <a:miter lim="800000"/>
            <a:headEnd/>
            <a:tailEnd/>
          </a:ln>
        </p:spPr>
        <p:txBody>
          <a:bodyPr wrap="none" anchor="ctr">
            <a:spAutoFit/>
          </a:bodyPr>
          <a:lstStyle/>
          <a:p>
            <a:endParaRPr lang="zh-CN" altLang="en-US"/>
          </a:p>
        </p:txBody>
      </p:sp>
      <p:sp>
        <p:nvSpPr>
          <p:cNvPr id="9221" name="Text Box 5"/>
          <p:cNvSpPr txBox="1">
            <a:spLocks noChangeArrowheads="1"/>
          </p:cNvSpPr>
          <p:nvPr/>
        </p:nvSpPr>
        <p:spPr bwMode="auto">
          <a:xfrm>
            <a:off x="285720" y="1714488"/>
            <a:ext cx="8675687" cy="2346668"/>
          </a:xfrm>
          <a:prstGeom prst="rect">
            <a:avLst/>
          </a:prstGeom>
          <a:noFill/>
          <a:ln w="9525">
            <a:noFill/>
            <a:miter lim="800000"/>
            <a:headEnd/>
            <a:tailEnd/>
          </a:ln>
        </p:spPr>
        <p:txBody>
          <a:bodyPr>
            <a:spAutoFit/>
          </a:bodyPr>
          <a:lstStyle/>
          <a:p>
            <a:pPr>
              <a:lnSpc>
                <a:spcPct val="150000"/>
              </a:lnSpc>
            </a:pPr>
            <a:r>
              <a:rPr lang="zh-CN" altLang="en-US" sz="2000">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根据归纳假</a:t>
            </a:r>
            <a:r>
              <a:rPr lang="zh-CN" altLang="en-US" sz="2000" smtClean="0">
                <a:solidFill>
                  <a:srgbClr val="0000FF"/>
                </a:solidFill>
                <a:latin typeface="Consolas" pitchFamily="49" charset="0"/>
                <a:ea typeface="楷体" pitchFamily="49" charset="-122"/>
                <a:cs typeface="Consolas" pitchFamily="49" charset="0"/>
              </a:rPr>
              <a:t>设，由</a:t>
            </a:r>
            <a:r>
              <a:rPr lang="zh-CN" altLang="en-US" sz="2000">
                <a:solidFill>
                  <a:srgbClr val="0000FF"/>
                </a:solidFill>
                <a:latin typeface="Consolas" pitchFamily="49" charset="0"/>
                <a:ea typeface="楷体" pitchFamily="49" charset="-122"/>
                <a:cs typeface="Consolas" pitchFamily="49" charset="0"/>
              </a:rPr>
              <a:t>于子先序序列</a:t>
            </a:r>
            <a:r>
              <a:rPr lang="en-US" altLang="zh-CN" sz="2000" i="1">
                <a:solidFill>
                  <a:srgbClr val="0000FF"/>
                </a:solidFill>
                <a:latin typeface="Consolas" pitchFamily="49" charset="0"/>
                <a:ea typeface="楷体" pitchFamily="49" charset="-122"/>
                <a:cs typeface="Consolas" pitchFamily="49" charset="0"/>
              </a:rPr>
              <a:t>a</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a</a:t>
            </a:r>
            <a:r>
              <a:rPr lang="en-US" altLang="zh-CN" sz="2000" i="1" baseline="-25000">
                <a:solidFill>
                  <a:srgbClr val="0000FF"/>
                </a:solidFill>
                <a:latin typeface="Consolas" pitchFamily="49" charset="0"/>
                <a:ea typeface="楷体" pitchFamily="49" charset="-122"/>
                <a:cs typeface="Consolas" pitchFamily="49" charset="0"/>
              </a:rPr>
              <a:t>k</a:t>
            </a:r>
            <a:r>
              <a:rPr lang="zh-CN" altLang="en-US" sz="2000">
                <a:solidFill>
                  <a:srgbClr val="0000FF"/>
                </a:solidFill>
                <a:latin typeface="Consolas" pitchFamily="49" charset="0"/>
                <a:ea typeface="楷体" pitchFamily="49" charset="-122"/>
                <a:cs typeface="Consolas" pitchFamily="49" charset="0"/>
              </a:rPr>
              <a:t>和子中序序列</a:t>
            </a:r>
            <a:r>
              <a:rPr lang="en-US" altLang="zh-CN" sz="2000" i="1">
                <a:solidFill>
                  <a:srgbClr val="0000FF"/>
                </a:solidFill>
                <a:latin typeface="Consolas" pitchFamily="49" charset="0"/>
                <a:ea typeface="楷体" pitchFamily="49" charset="-122"/>
                <a:cs typeface="Consolas" pitchFamily="49" charset="0"/>
              </a:rPr>
              <a:t>b</a:t>
            </a:r>
            <a:r>
              <a:rPr lang="en-US" altLang="zh-CN" sz="2000" baseline="-25000">
                <a:solidFill>
                  <a:srgbClr val="0000FF"/>
                </a:solidFill>
                <a:latin typeface="Consolas" pitchFamily="49" charset="0"/>
                <a:ea typeface="楷体" pitchFamily="49" charset="-122"/>
                <a:cs typeface="Consolas" pitchFamily="49" charset="0"/>
              </a:rPr>
              <a:t>0</a:t>
            </a:r>
            <a:r>
              <a:rPr lang="en-US" altLang="zh-CN" sz="2000" i="1">
                <a:solidFill>
                  <a:srgbClr val="0000FF"/>
                </a:solidFill>
                <a:latin typeface="Consolas" pitchFamily="49" charset="0"/>
                <a:ea typeface="楷体" pitchFamily="49" charset="-122"/>
                <a:cs typeface="Consolas" pitchFamily="49" charset="0"/>
              </a:rPr>
              <a:t>b</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b</a:t>
            </a:r>
            <a:r>
              <a:rPr lang="en-US" altLang="zh-CN" sz="2000" i="1" baseline="-25000">
                <a:solidFill>
                  <a:srgbClr val="0000FF"/>
                </a:solidFill>
                <a:latin typeface="Consolas" pitchFamily="49" charset="0"/>
                <a:ea typeface="楷体" pitchFamily="49" charset="-122"/>
                <a:cs typeface="Consolas" pitchFamily="49" charset="0"/>
              </a:rPr>
              <a:t>k</a:t>
            </a:r>
            <a:r>
              <a:rPr lang="en-US" altLang="zh-CN" sz="2000" baseline="-25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可以唯一地确定根结点</a:t>
            </a:r>
            <a:r>
              <a:rPr lang="en-US" altLang="zh-CN" sz="2000" i="1">
                <a:solidFill>
                  <a:srgbClr val="CC3300"/>
                </a:solidFill>
                <a:latin typeface="Consolas" pitchFamily="49" charset="0"/>
                <a:ea typeface="楷体" pitchFamily="49" charset="-122"/>
                <a:cs typeface="Consolas" pitchFamily="49" charset="0"/>
              </a:rPr>
              <a:t>a</a:t>
            </a:r>
            <a:r>
              <a:rPr lang="en-US" altLang="zh-CN" sz="2000" baseline="-25000">
                <a:solidFill>
                  <a:srgbClr val="CC3300"/>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的左子</a:t>
            </a:r>
            <a:r>
              <a:rPr lang="zh-CN" altLang="en-US" sz="2000" smtClean="0">
                <a:solidFill>
                  <a:srgbClr val="0000FF"/>
                </a:solidFill>
                <a:latin typeface="Consolas" pitchFamily="49" charset="0"/>
                <a:ea typeface="楷体" pitchFamily="49" charset="-122"/>
                <a:cs typeface="Consolas" pitchFamily="49" charset="0"/>
              </a:rPr>
              <a:t>树，而</a:t>
            </a:r>
            <a:r>
              <a:rPr lang="zh-CN" altLang="en-US" sz="2000">
                <a:solidFill>
                  <a:srgbClr val="0000FF"/>
                </a:solidFill>
                <a:latin typeface="Consolas" pitchFamily="49" charset="0"/>
                <a:ea typeface="楷体" pitchFamily="49" charset="-122"/>
                <a:cs typeface="Consolas" pitchFamily="49" charset="0"/>
              </a:rPr>
              <a:t>子先序序列</a:t>
            </a:r>
            <a:r>
              <a:rPr lang="en-US" altLang="zh-CN" sz="2000" i="1">
                <a:solidFill>
                  <a:srgbClr val="0000FF"/>
                </a:solidFill>
                <a:latin typeface="Consolas" pitchFamily="49" charset="0"/>
                <a:ea typeface="楷体" pitchFamily="49" charset="-122"/>
                <a:cs typeface="Consolas" pitchFamily="49" charset="0"/>
              </a:rPr>
              <a:t>a</a:t>
            </a:r>
            <a:r>
              <a:rPr lang="en-US" altLang="zh-CN" sz="2000" i="1" baseline="-25000">
                <a:solidFill>
                  <a:srgbClr val="0000FF"/>
                </a:solidFill>
                <a:latin typeface="Consolas" pitchFamily="49" charset="0"/>
                <a:ea typeface="楷体" pitchFamily="49" charset="-122"/>
                <a:cs typeface="Consolas" pitchFamily="49" charset="0"/>
              </a:rPr>
              <a:t>k</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a</a:t>
            </a:r>
            <a:r>
              <a:rPr lang="en-US" altLang="zh-CN" sz="2000" i="1" baseline="-25000">
                <a:solidFill>
                  <a:srgbClr val="0000FF"/>
                </a:solidFill>
                <a:latin typeface="Consolas" pitchFamily="49" charset="0"/>
                <a:ea typeface="楷体" pitchFamily="49" charset="-122"/>
                <a:cs typeface="Consolas" pitchFamily="49" charset="0"/>
              </a:rPr>
              <a:t>n</a:t>
            </a:r>
            <a:r>
              <a:rPr lang="en-US" altLang="zh-CN" sz="2000" baseline="-25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和子中序序列</a:t>
            </a:r>
            <a:r>
              <a:rPr lang="en-US" altLang="zh-CN" sz="2000" i="1">
                <a:solidFill>
                  <a:srgbClr val="0000FF"/>
                </a:solidFill>
                <a:latin typeface="Consolas" pitchFamily="49" charset="0"/>
                <a:ea typeface="楷体" pitchFamily="49" charset="-122"/>
                <a:cs typeface="Consolas" pitchFamily="49" charset="0"/>
              </a:rPr>
              <a:t>b</a:t>
            </a:r>
            <a:r>
              <a:rPr lang="en-US" altLang="zh-CN" sz="2000" i="1" baseline="-25000">
                <a:solidFill>
                  <a:srgbClr val="0000FF"/>
                </a:solidFill>
                <a:latin typeface="Consolas" pitchFamily="49" charset="0"/>
                <a:ea typeface="楷体" pitchFamily="49" charset="-122"/>
                <a:cs typeface="Consolas" pitchFamily="49" charset="0"/>
              </a:rPr>
              <a:t>k</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b</a:t>
            </a:r>
            <a:r>
              <a:rPr lang="en-US" altLang="zh-CN" sz="2000" i="1" baseline="-25000">
                <a:solidFill>
                  <a:srgbClr val="0000FF"/>
                </a:solidFill>
                <a:latin typeface="Consolas" pitchFamily="49" charset="0"/>
                <a:ea typeface="楷体" pitchFamily="49" charset="-122"/>
                <a:cs typeface="Consolas" pitchFamily="49" charset="0"/>
              </a:rPr>
              <a:t>n</a:t>
            </a:r>
            <a:r>
              <a:rPr lang="en-US" altLang="zh-CN" sz="2000" baseline="-25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可以唯一地确定根结点</a:t>
            </a:r>
            <a:r>
              <a:rPr lang="en-US" altLang="zh-CN" sz="2000" i="1">
                <a:solidFill>
                  <a:srgbClr val="CC3300"/>
                </a:solidFill>
                <a:latin typeface="Consolas" pitchFamily="49" charset="0"/>
                <a:ea typeface="楷体" pitchFamily="49" charset="-122"/>
                <a:cs typeface="Consolas" pitchFamily="49" charset="0"/>
              </a:rPr>
              <a:t>a</a:t>
            </a:r>
            <a:r>
              <a:rPr lang="en-US" altLang="zh-CN" sz="2000" baseline="-25000">
                <a:solidFill>
                  <a:srgbClr val="CC3300"/>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的右子树。</a:t>
            </a:r>
          </a:p>
          <a:p>
            <a:pPr>
              <a:lnSpc>
                <a:spcPct val="150000"/>
              </a:lnSpc>
            </a:pPr>
            <a:r>
              <a:rPr lang="zh-CN" altLang="en-US" sz="2000">
                <a:solidFill>
                  <a:srgbClr val="0000FF"/>
                </a:solidFill>
                <a:latin typeface="Consolas" pitchFamily="49" charset="0"/>
                <a:ea typeface="楷体" pitchFamily="49" charset="-122"/>
                <a:cs typeface="Consolas" pitchFamily="49" charset="0"/>
              </a:rPr>
              <a:t>　　综上所</a:t>
            </a:r>
            <a:r>
              <a:rPr lang="zh-CN" altLang="en-US" sz="2000" smtClean="0">
                <a:solidFill>
                  <a:srgbClr val="0000FF"/>
                </a:solidFill>
                <a:latin typeface="Consolas" pitchFamily="49" charset="0"/>
                <a:ea typeface="楷体" pitchFamily="49" charset="-122"/>
                <a:cs typeface="Consolas" pitchFamily="49" charset="0"/>
              </a:rPr>
              <a:t>述，这</a:t>
            </a:r>
            <a:r>
              <a:rPr lang="zh-CN" altLang="en-US" sz="2000">
                <a:solidFill>
                  <a:srgbClr val="0000FF"/>
                </a:solidFill>
                <a:latin typeface="Consolas" pitchFamily="49" charset="0"/>
                <a:ea typeface="楷体" pitchFamily="49" charset="-122"/>
                <a:cs typeface="Consolas" pitchFamily="49" charset="0"/>
              </a:rPr>
              <a:t>棵二叉树的根结点己经确</a:t>
            </a:r>
            <a:r>
              <a:rPr lang="zh-CN" altLang="en-US" sz="2000" smtClean="0">
                <a:solidFill>
                  <a:srgbClr val="0000FF"/>
                </a:solidFill>
                <a:latin typeface="Consolas" pitchFamily="49" charset="0"/>
                <a:ea typeface="楷体" pitchFamily="49" charset="-122"/>
                <a:cs typeface="Consolas" pitchFamily="49" charset="0"/>
              </a:rPr>
              <a:t>定，而</a:t>
            </a:r>
            <a:r>
              <a:rPr lang="zh-CN" altLang="en-US" sz="2000">
                <a:solidFill>
                  <a:srgbClr val="0000FF"/>
                </a:solidFill>
                <a:latin typeface="Consolas" pitchFamily="49" charset="0"/>
                <a:ea typeface="楷体" pitchFamily="49" charset="-122"/>
                <a:cs typeface="Consolas" pitchFamily="49" charset="0"/>
              </a:rPr>
              <a:t>且其左、右子树都唯一地确定</a:t>
            </a:r>
            <a:r>
              <a:rPr lang="zh-CN" altLang="en-US" sz="2000" smtClean="0">
                <a:solidFill>
                  <a:srgbClr val="0000FF"/>
                </a:solidFill>
                <a:latin typeface="Consolas" pitchFamily="49" charset="0"/>
                <a:ea typeface="楷体" pitchFamily="49" charset="-122"/>
                <a:cs typeface="Consolas" pitchFamily="49" charset="0"/>
              </a:rPr>
              <a:t>了，所</a:t>
            </a:r>
            <a:r>
              <a:rPr lang="zh-CN" altLang="en-US" sz="2000">
                <a:solidFill>
                  <a:srgbClr val="0000FF"/>
                </a:solidFill>
                <a:latin typeface="Consolas" pitchFamily="49" charset="0"/>
                <a:ea typeface="楷体" pitchFamily="49" charset="-122"/>
                <a:cs typeface="Consolas" pitchFamily="49" charset="0"/>
              </a:rPr>
              <a:t>以整个二叉树也就唯一地确定了。</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500034" y="1285860"/>
            <a:ext cx="7993063" cy="961674"/>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数学归纳法是一种论证</a:t>
            </a:r>
            <a:r>
              <a:rPr lang="zh-CN" altLang="en-US" sz="2000">
                <a:solidFill>
                  <a:srgbClr val="0000FF"/>
                </a:solidFill>
                <a:latin typeface="Consolas" pitchFamily="49" charset="0"/>
                <a:ea typeface="楷体" pitchFamily="49" charset="-122"/>
                <a:cs typeface="Consolas" pitchFamily="49" charset="0"/>
              </a:rPr>
              <a:t>方</a:t>
            </a:r>
            <a:r>
              <a:rPr lang="zh-CN" altLang="en-US" sz="2000" smtClean="0">
                <a:solidFill>
                  <a:srgbClr val="0000FF"/>
                </a:solidFill>
                <a:latin typeface="Consolas" pitchFamily="49" charset="0"/>
                <a:ea typeface="楷体" pitchFamily="49" charset="-122"/>
                <a:cs typeface="Consolas" pitchFamily="49" charset="0"/>
              </a:rPr>
              <a:t>法，而</a:t>
            </a:r>
            <a:r>
              <a:rPr lang="zh-CN" altLang="en-US" sz="2000" dirty="0">
                <a:solidFill>
                  <a:srgbClr val="0000FF"/>
                </a:solidFill>
                <a:latin typeface="Consolas" pitchFamily="49" charset="0"/>
                <a:ea typeface="楷体" pitchFamily="49" charset="-122"/>
                <a:cs typeface="Consolas" pitchFamily="49" charset="0"/>
              </a:rPr>
              <a:t>递归是算法和程序设计的一种实现</a:t>
            </a:r>
            <a:r>
              <a:rPr lang="zh-CN" altLang="en-US" sz="2000">
                <a:solidFill>
                  <a:srgbClr val="0000FF"/>
                </a:solidFill>
                <a:latin typeface="Consolas" pitchFamily="49" charset="0"/>
                <a:ea typeface="楷体" pitchFamily="49" charset="-122"/>
                <a:cs typeface="Consolas" pitchFamily="49" charset="0"/>
              </a:rPr>
              <a:t>技</a:t>
            </a:r>
            <a:r>
              <a:rPr lang="zh-CN" altLang="en-US" sz="2000" smtClean="0">
                <a:solidFill>
                  <a:srgbClr val="0000FF"/>
                </a:solidFill>
                <a:latin typeface="Consolas" pitchFamily="49" charset="0"/>
                <a:ea typeface="楷体" pitchFamily="49" charset="-122"/>
                <a:cs typeface="Consolas" pitchFamily="49" charset="0"/>
              </a:rPr>
              <a:t>术，数</a:t>
            </a:r>
            <a:r>
              <a:rPr lang="zh-CN" altLang="en-US" sz="2000" dirty="0">
                <a:solidFill>
                  <a:srgbClr val="0000FF"/>
                </a:solidFill>
                <a:latin typeface="Consolas" pitchFamily="49" charset="0"/>
                <a:ea typeface="楷体" pitchFamily="49" charset="-122"/>
                <a:cs typeface="Consolas" pitchFamily="49" charset="0"/>
              </a:rPr>
              <a:t>学归纳法是</a:t>
            </a:r>
            <a:r>
              <a:rPr lang="zh-CN" altLang="en-US" sz="2000" dirty="0">
                <a:solidFill>
                  <a:srgbClr val="FF0000"/>
                </a:solidFill>
                <a:latin typeface="Consolas" pitchFamily="49" charset="0"/>
                <a:ea typeface="楷体" pitchFamily="49" charset="-122"/>
                <a:cs typeface="Consolas" pitchFamily="49" charset="0"/>
              </a:rPr>
              <a:t>递归的基础</a:t>
            </a:r>
            <a:r>
              <a:rPr lang="zh-CN" altLang="en-US" sz="2000" dirty="0">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395288" y="409557"/>
            <a:ext cx="5819786" cy="52322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dirty="0">
                <a:solidFill>
                  <a:srgbClr val="FF0000"/>
                </a:solidFill>
                <a:latin typeface="Consolas" pitchFamily="49" charset="0"/>
                <a:ea typeface="微软雅黑" pitchFamily="34" charset="-122"/>
                <a:cs typeface="Consolas" pitchFamily="49" charset="0"/>
              </a:rPr>
              <a:t>2.2.2 </a:t>
            </a:r>
            <a:r>
              <a:rPr lang="zh-CN" altLang="en-US" sz="2800" dirty="0">
                <a:solidFill>
                  <a:srgbClr val="FF0000"/>
                </a:solidFill>
                <a:latin typeface="Consolas" pitchFamily="49" charset="0"/>
                <a:ea typeface="微软雅黑" pitchFamily="34" charset="-122"/>
                <a:cs typeface="Consolas" pitchFamily="49" charset="0"/>
              </a:rPr>
              <a:t>递归算法设计的一般步骤</a:t>
            </a:r>
          </a:p>
        </p:txBody>
      </p:sp>
      <p:sp>
        <p:nvSpPr>
          <p:cNvPr id="57347" name="Text Box 3"/>
          <p:cNvSpPr txBox="1">
            <a:spLocks noChangeArrowheads="1"/>
          </p:cNvSpPr>
          <p:nvPr/>
        </p:nvSpPr>
        <p:spPr bwMode="auto">
          <a:xfrm>
            <a:off x="714348" y="1500174"/>
            <a:ext cx="7993062" cy="553998"/>
          </a:xfrm>
          <a:prstGeom prst="rect">
            <a:avLst/>
          </a:prstGeom>
          <a:noFill/>
          <a:ln w="9525">
            <a:noFill/>
            <a:miter lim="800000"/>
            <a:headEnd/>
            <a:tailEnd/>
          </a:ln>
        </p:spPr>
        <p:txBody>
          <a:bodyPr>
            <a:spAutoFit/>
          </a:bodyPr>
          <a:lstStyle/>
          <a:p>
            <a:pPr>
              <a:lnSpc>
                <a:spcPct val="150000"/>
              </a:lnSpc>
            </a:pPr>
            <a:r>
              <a:rPr lang="zh-CN" altLang="en-US" sz="2000" smtClean="0">
                <a:solidFill>
                  <a:srgbClr val="0000FF"/>
                </a:solidFill>
                <a:latin typeface="Consolas" pitchFamily="49" charset="0"/>
                <a:ea typeface="楷体" pitchFamily="49" charset="-122"/>
                <a:cs typeface="Consolas" pitchFamily="49" charset="0"/>
              </a:rPr>
              <a:t>递归</a:t>
            </a:r>
            <a:r>
              <a:rPr lang="zh-CN" altLang="en-US" sz="2000" dirty="0">
                <a:solidFill>
                  <a:srgbClr val="0000FF"/>
                </a:solidFill>
                <a:latin typeface="Consolas" pitchFamily="49" charset="0"/>
                <a:ea typeface="楷体" pitchFamily="49" charset="-122"/>
                <a:cs typeface="Consolas" pitchFamily="49" charset="0"/>
              </a:rPr>
              <a:t>算法设计先要给出</a:t>
            </a:r>
            <a:r>
              <a:rPr lang="zh-CN" altLang="en-US" sz="2000" dirty="0">
                <a:solidFill>
                  <a:srgbClr val="FF0000"/>
                </a:solidFill>
                <a:latin typeface="Consolas" pitchFamily="49" charset="0"/>
                <a:ea typeface="黑体" pitchFamily="49" charset="-122"/>
                <a:cs typeface="Consolas" pitchFamily="49" charset="0"/>
              </a:rPr>
              <a:t>递归</a:t>
            </a:r>
            <a:r>
              <a:rPr lang="zh-CN" altLang="en-US" sz="2000">
                <a:solidFill>
                  <a:srgbClr val="FF0000"/>
                </a:solidFill>
                <a:latin typeface="Consolas" pitchFamily="49" charset="0"/>
                <a:ea typeface="黑体" pitchFamily="49" charset="-122"/>
                <a:cs typeface="Consolas" pitchFamily="49" charset="0"/>
              </a:rPr>
              <a:t>模</a:t>
            </a:r>
            <a:r>
              <a:rPr lang="zh-CN" altLang="en-US" sz="2000" smtClean="0">
                <a:solidFill>
                  <a:srgbClr val="FF0000"/>
                </a:solidFill>
                <a:latin typeface="Consolas" pitchFamily="49" charset="0"/>
                <a:ea typeface="黑体" pitchFamily="49" charset="-122"/>
                <a:cs typeface="Consolas" pitchFamily="49" charset="0"/>
              </a:rPr>
              <a:t>型</a:t>
            </a:r>
            <a:r>
              <a:rPr lang="zh-CN" altLang="en-US" sz="2000" smtClean="0">
                <a:solidFill>
                  <a:srgbClr val="0000FF"/>
                </a:solidFill>
                <a:latin typeface="Consolas" pitchFamily="49" charset="0"/>
                <a:ea typeface="楷体" pitchFamily="49" charset="-122"/>
                <a:cs typeface="Consolas" pitchFamily="49" charset="0"/>
              </a:rPr>
              <a:t>，再</a:t>
            </a:r>
            <a:r>
              <a:rPr lang="zh-CN" altLang="en-US" sz="2000" dirty="0">
                <a:solidFill>
                  <a:srgbClr val="0000FF"/>
                </a:solidFill>
                <a:latin typeface="Consolas" pitchFamily="49" charset="0"/>
                <a:ea typeface="楷体" pitchFamily="49" charset="-122"/>
                <a:cs typeface="Consolas" pitchFamily="49" charset="0"/>
              </a:rPr>
              <a:t>转换成对应的</a:t>
            </a:r>
            <a:r>
              <a:rPr lang="en-US" altLang="zh-CN" sz="2000" dirty="0">
                <a:solidFill>
                  <a:srgbClr val="0000FF"/>
                </a:solidFill>
                <a:latin typeface="Consolas" pitchFamily="49" charset="0"/>
                <a:ea typeface="楷体" pitchFamily="49" charset="-122"/>
                <a:cs typeface="Consolas" pitchFamily="49" charset="0"/>
              </a:rPr>
              <a:t>C/C++</a:t>
            </a:r>
            <a:r>
              <a:rPr lang="zh-CN" altLang="en-US" sz="2000" dirty="0">
                <a:solidFill>
                  <a:srgbClr val="0000FF"/>
                </a:solidFill>
                <a:latin typeface="Consolas" pitchFamily="49" charset="0"/>
                <a:ea typeface="楷体" pitchFamily="49" charset="-122"/>
                <a:cs typeface="Consolas" pitchFamily="49" charset="0"/>
              </a:rPr>
              <a:t>语言函数。</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435005" y="1214422"/>
            <a:ext cx="8351837" cy="355881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144000" tIns="144000" rIns="144000" bIns="144000">
            <a:spAutoFit/>
          </a:bodyPr>
          <a:lstStyle/>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）对原问题</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s</a:t>
            </a:r>
            <a:r>
              <a:rPr lang="en-US" altLang="zh-CN" sz="2000" i="1" baseline="-25000"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进行</a:t>
            </a:r>
            <a:r>
              <a:rPr lang="zh-CN" altLang="en-US" sz="2000">
                <a:solidFill>
                  <a:srgbClr val="0000FF"/>
                </a:solidFill>
                <a:latin typeface="Consolas" pitchFamily="49" charset="0"/>
                <a:ea typeface="楷体" pitchFamily="49" charset="-122"/>
                <a:cs typeface="Consolas" pitchFamily="49" charset="0"/>
              </a:rPr>
              <a:t>分</a:t>
            </a:r>
            <a:r>
              <a:rPr lang="zh-CN" altLang="en-US" sz="2000" smtClean="0">
                <a:solidFill>
                  <a:srgbClr val="0000FF"/>
                </a:solidFill>
                <a:latin typeface="Consolas" pitchFamily="49" charset="0"/>
                <a:ea typeface="楷体" pitchFamily="49" charset="-122"/>
                <a:cs typeface="Consolas" pitchFamily="49" charset="0"/>
              </a:rPr>
              <a:t>析，抽</a:t>
            </a:r>
            <a:r>
              <a:rPr lang="zh-CN" altLang="en-US" sz="2000" dirty="0">
                <a:solidFill>
                  <a:srgbClr val="0000FF"/>
                </a:solidFill>
                <a:latin typeface="Consolas" pitchFamily="49" charset="0"/>
                <a:ea typeface="楷体" pitchFamily="49" charset="-122"/>
                <a:cs typeface="Consolas" pitchFamily="49" charset="0"/>
              </a:rPr>
              <a:t>象出合理的“小问题”</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s</a:t>
            </a:r>
            <a:r>
              <a:rPr lang="en-US" altLang="zh-CN" sz="2000" i="1" baseline="-25000" dirty="0" err="1">
                <a:solidFill>
                  <a:srgbClr val="0000FF"/>
                </a:solidFill>
                <a:latin typeface="Consolas" pitchFamily="49" charset="0"/>
                <a:ea typeface="楷体" pitchFamily="49" charset="-122"/>
                <a:cs typeface="Consolas" pitchFamily="49" charset="0"/>
              </a:rPr>
              <a:t>n</a:t>
            </a:r>
            <a:r>
              <a:rPr lang="en-US" altLang="zh-CN" sz="2000" baseline="-25000" dirty="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（与数学归纳法中假设</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k</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时等式成立相似）；</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）假设</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s</a:t>
            </a:r>
            <a:r>
              <a:rPr lang="en-US" altLang="zh-CN" sz="2000" i="1" baseline="-25000" dirty="0" err="1">
                <a:solidFill>
                  <a:srgbClr val="0000FF"/>
                </a:solidFill>
                <a:latin typeface="Consolas" pitchFamily="49" charset="0"/>
                <a:ea typeface="楷体" pitchFamily="49" charset="-122"/>
                <a:cs typeface="Consolas" pitchFamily="49" charset="0"/>
              </a:rPr>
              <a:t>n</a:t>
            </a:r>
            <a:r>
              <a:rPr lang="en-US" altLang="zh-CN" sz="2000" baseline="-25000" dirty="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是可</a:t>
            </a:r>
            <a:r>
              <a:rPr lang="zh-CN" altLang="en-US" sz="2000">
                <a:solidFill>
                  <a:srgbClr val="0000FF"/>
                </a:solidFill>
                <a:latin typeface="Consolas" pitchFamily="49" charset="0"/>
                <a:ea typeface="楷体" pitchFamily="49" charset="-122"/>
                <a:cs typeface="Consolas" pitchFamily="49" charset="0"/>
              </a:rPr>
              <a:t>解</a:t>
            </a:r>
            <a:r>
              <a:rPr lang="zh-CN" altLang="en-US" sz="2000" smtClean="0">
                <a:solidFill>
                  <a:srgbClr val="0000FF"/>
                </a:solidFill>
                <a:latin typeface="Consolas" pitchFamily="49" charset="0"/>
                <a:ea typeface="楷体" pitchFamily="49" charset="-122"/>
                <a:cs typeface="Consolas" pitchFamily="49" charset="0"/>
              </a:rPr>
              <a:t>的，在</a:t>
            </a:r>
            <a:r>
              <a:rPr lang="zh-CN" altLang="en-US" sz="2000" dirty="0">
                <a:solidFill>
                  <a:srgbClr val="0000FF"/>
                </a:solidFill>
                <a:latin typeface="Consolas" pitchFamily="49" charset="0"/>
                <a:ea typeface="楷体" pitchFamily="49" charset="-122"/>
                <a:cs typeface="Consolas" pitchFamily="49" charset="0"/>
              </a:rPr>
              <a:t>此基础上确定</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s</a:t>
            </a:r>
            <a:r>
              <a:rPr lang="en-US" altLang="zh-CN" sz="2000" i="1" baseline="-25000"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的</a:t>
            </a:r>
            <a:r>
              <a:rPr lang="zh-CN" altLang="en-US" sz="2000" smtClean="0">
                <a:solidFill>
                  <a:srgbClr val="0000FF"/>
                </a:solidFill>
                <a:latin typeface="Consolas" pitchFamily="49" charset="0"/>
                <a:ea typeface="楷体" pitchFamily="49" charset="-122"/>
                <a:cs typeface="Consolas" pitchFamily="49" charset="0"/>
              </a:rPr>
              <a:t>解，即</a:t>
            </a:r>
            <a:r>
              <a:rPr lang="zh-CN" altLang="en-US" sz="2000" dirty="0">
                <a:solidFill>
                  <a:srgbClr val="0000FF"/>
                </a:solidFill>
                <a:latin typeface="Consolas" pitchFamily="49" charset="0"/>
                <a:ea typeface="楷体" pitchFamily="49" charset="-122"/>
                <a:cs typeface="Consolas" pitchFamily="49" charset="0"/>
              </a:rPr>
              <a:t>给出</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s</a:t>
            </a:r>
            <a:r>
              <a:rPr lang="en-US" altLang="zh-CN" sz="2000" i="1" baseline="-25000" dirty="0" err="1">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与</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s</a:t>
            </a:r>
            <a:r>
              <a:rPr lang="en-US" altLang="zh-CN" sz="2000" i="1" baseline="-25000" dirty="0" err="1">
                <a:solidFill>
                  <a:srgbClr val="0000FF"/>
                </a:solidFill>
                <a:latin typeface="Consolas" pitchFamily="49" charset="0"/>
                <a:ea typeface="楷体" pitchFamily="49" charset="-122"/>
                <a:cs typeface="Consolas" pitchFamily="49" charset="0"/>
              </a:rPr>
              <a:t>n</a:t>
            </a:r>
            <a:r>
              <a:rPr lang="en-US" altLang="zh-CN" sz="2000" baseline="-25000" dirty="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之间的关系（与数学归纳法中求证</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k</a:t>
            </a:r>
            <a:r>
              <a:rPr lang="zh-CN" altLang="en-US" sz="2000" dirty="0">
                <a:solidFill>
                  <a:srgbClr val="0000FF"/>
                </a:solidFill>
                <a:latin typeface="Consolas" pitchFamily="49" charset="0"/>
                <a:ea typeface="楷体" pitchFamily="49" charset="-122"/>
                <a:cs typeface="Consolas" pitchFamily="49" charset="0"/>
              </a:rPr>
              <a:t>时等式成立的过程相似）；</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）确定一个特定情况（如</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或</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的</a:t>
            </a:r>
            <a:r>
              <a:rPr lang="zh-CN" altLang="en-US" sz="2000" smtClean="0">
                <a:solidFill>
                  <a:srgbClr val="0000FF"/>
                </a:solidFill>
                <a:latin typeface="Consolas" pitchFamily="49" charset="0"/>
                <a:ea typeface="楷体" pitchFamily="49" charset="-122"/>
                <a:cs typeface="Consolas" pitchFamily="49" charset="0"/>
              </a:rPr>
              <a:t>解，由</a:t>
            </a:r>
            <a:r>
              <a:rPr lang="zh-CN" altLang="en-US" sz="2000" dirty="0">
                <a:solidFill>
                  <a:srgbClr val="0000FF"/>
                </a:solidFill>
                <a:latin typeface="Consolas" pitchFamily="49" charset="0"/>
                <a:ea typeface="楷体" pitchFamily="49" charset="-122"/>
                <a:cs typeface="Consolas" pitchFamily="49" charset="0"/>
              </a:rPr>
              <a:t>此作为递归出口（与数学归纳法中求证</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或</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时等式成立相似）。</a:t>
            </a:r>
          </a:p>
        </p:txBody>
      </p:sp>
      <p:sp>
        <p:nvSpPr>
          <p:cNvPr id="3" name="TextBox 2"/>
          <p:cNvSpPr txBox="1"/>
          <p:nvPr/>
        </p:nvSpPr>
        <p:spPr>
          <a:xfrm>
            <a:off x="500034" y="428604"/>
            <a:ext cx="4500594" cy="430887"/>
          </a:xfrm>
          <a:prstGeom prst="rect">
            <a:avLst/>
          </a:prstGeom>
          <a:noFill/>
        </p:spPr>
        <p:txBody>
          <a:bodyPr wrap="square" rtlCol="0">
            <a:spAutoFit/>
          </a:bodyPr>
          <a:lstStyle/>
          <a:p>
            <a:r>
              <a:rPr lang="zh-CN" altLang="en-US" sz="2200" smtClean="0">
                <a:solidFill>
                  <a:srgbClr val="0000FF"/>
                </a:solidFill>
                <a:latin typeface="Consolas" pitchFamily="49" charset="0"/>
                <a:ea typeface="楷体" pitchFamily="49" charset="-122"/>
                <a:cs typeface="Consolas" pitchFamily="49" charset="0"/>
              </a:rPr>
              <a:t>获取</a:t>
            </a:r>
            <a:r>
              <a:rPr lang="zh-CN" altLang="en-US" sz="2200" smtClean="0">
                <a:solidFill>
                  <a:srgbClr val="FF0000"/>
                </a:solidFill>
                <a:latin typeface="Consolas" pitchFamily="49" charset="0"/>
                <a:ea typeface="黑体" pitchFamily="49" charset="-122"/>
                <a:cs typeface="Consolas" pitchFamily="49" charset="0"/>
              </a:rPr>
              <a:t>递归模型的</a:t>
            </a:r>
            <a:r>
              <a:rPr lang="zh-CN" altLang="en-US" sz="2200" smtClean="0">
                <a:solidFill>
                  <a:srgbClr val="0000FF"/>
                </a:solidFill>
                <a:latin typeface="Consolas" pitchFamily="49" charset="0"/>
                <a:ea typeface="楷体" pitchFamily="49" charset="-122"/>
                <a:cs typeface="Consolas" pitchFamily="49" charset="0"/>
              </a:rPr>
              <a:t>步骤如下：</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642910" y="571480"/>
            <a:ext cx="6677042" cy="430887"/>
          </a:xfrm>
          <a:prstGeom prst="rect">
            <a:avLst/>
          </a:prstGeom>
          <a:noFill/>
          <a:ln w="9525">
            <a:noFill/>
            <a:miter lim="800000"/>
            <a:headEnd/>
            <a:tailEnd/>
          </a:ln>
        </p:spPr>
        <p:txBody>
          <a:bodyPr wrap="square">
            <a:spAutoFit/>
          </a:bodyPr>
          <a:lstStyle/>
          <a:p>
            <a:pPr>
              <a:spcBef>
                <a:spcPct val="50000"/>
              </a:spcBef>
            </a:pP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2.5】</a:t>
            </a:r>
            <a:r>
              <a:rPr lang="zh-CN" altLang="en-US" sz="2000">
                <a:solidFill>
                  <a:srgbClr val="0000FF"/>
                </a:solidFill>
                <a:latin typeface="Consolas" pitchFamily="49" charset="0"/>
                <a:ea typeface="楷体" pitchFamily="49" charset="-122"/>
                <a:cs typeface="Consolas" pitchFamily="49" charset="0"/>
              </a:rPr>
              <a:t>用递归法求一个整数数组</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的最大元素。</a:t>
            </a:r>
          </a:p>
        </p:txBody>
      </p:sp>
      <p:sp>
        <p:nvSpPr>
          <p:cNvPr id="59395" name="Text Box 3"/>
          <p:cNvSpPr txBox="1">
            <a:spLocks noChangeArrowheads="1"/>
          </p:cNvSpPr>
          <p:nvPr/>
        </p:nvSpPr>
        <p:spPr bwMode="auto">
          <a:xfrm>
            <a:off x="468313" y="1196975"/>
            <a:ext cx="8351837" cy="3008388"/>
          </a:xfrm>
          <a:prstGeom prst="rect">
            <a:avLst/>
          </a:prstGeom>
          <a:noFill/>
          <a:ln w="9525">
            <a:noFill/>
            <a:miter lim="800000"/>
            <a:headEnd/>
            <a:tailEnd/>
          </a:ln>
        </p:spPr>
        <p:txBody>
          <a:bodyPr>
            <a:spAutoFit/>
          </a:bodyPr>
          <a:lstStyle/>
          <a:p>
            <a:pPr>
              <a:lnSpc>
                <a:spcPct val="150000"/>
              </a:lnSpc>
              <a:spcBef>
                <a:spcPct val="50000"/>
              </a:spcBef>
            </a:pPr>
            <a:r>
              <a:rPr lang="zh-CN" altLang="en-US" sz="2200" dirty="0">
                <a:latin typeface="Consolas" pitchFamily="49" charset="0"/>
                <a:ea typeface="楷体" pitchFamily="49" charset="-122"/>
                <a:cs typeface="Consolas" pitchFamily="49" charset="0"/>
              </a:rPr>
              <a:t>　　</a:t>
            </a:r>
            <a:r>
              <a:rPr lang="zh-CN" altLang="en-US" sz="2200" dirty="0">
                <a:solidFill>
                  <a:srgbClr val="FF0000"/>
                </a:solidFill>
                <a:latin typeface="Consolas" pitchFamily="49" charset="0"/>
                <a:ea typeface="楷体" pitchFamily="49" charset="-122"/>
                <a:cs typeface="Consolas" pitchFamily="49" charset="0"/>
              </a:rPr>
              <a:t>解：</a:t>
            </a:r>
            <a:r>
              <a:rPr lang="zh-CN" altLang="en-US" sz="2000">
                <a:solidFill>
                  <a:srgbClr val="0000FF"/>
                </a:solidFill>
                <a:latin typeface="Consolas" pitchFamily="49" charset="0"/>
                <a:ea typeface="楷体" pitchFamily="49" charset="-122"/>
                <a:cs typeface="Consolas" pitchFamily="49" charset="0"/>
              </a:rPr>
              <a:t>设</a:t>
            </a:r>
            <a:r>
              <a:rPr lang="en-US" altLang="zh-CN" sz="2000" i="1" smtClean="0">
                <a:solidFill>
                  <a:srgbClr val="CC00CC"/>
                </a:solidFill>
                <a:latin typeface="Consolas" pitchFamily="49" charset="0"/>
                <a:ea typeface="楷体" pitchFamily="49" charset="-122"/>
                <a:cs typeface="Consolas" pitchFamily="49" charset="0"/>
              </a:rPr>
              <a:t>f</a:t>
            </a:r>
            <a:r>
              <a:rPr lang="en-US" altLang="zh-CN" sz="2000" smtClean="0">
                <a:solidFill>
                  <a:srgbClr val="CC00CC"/>
                </a:solidFill>
                <a:latin typeface="Consolas" pitchFamily="49" charset="0"/>
                <a:ea typeface="楷体" pitchFamily="49" charset="-122"/>
                <a:cs typeface="Consolas" pitchFamily="49" charset="0"/>
              </a:rPr>
              <a:t>(</a:t>
            </a:r>
            <a:r>
              <a:rPr lang="en-US" altLang="zh-CN" sz="2000" i="1" smtClean="0">
                <a:solidFill>
                  <a:srgbClr val="CC00CC"/>
                </a:solidFill>
                <a:latin typeface="Consolas" pitchFamily="49" charset="0"/>
                <a:ea typeface="楷体" pitchFamily="49" charset="-122"/>
                <a:cs typeface="Consolas" pitchFamily="49" charset="0"/>
              </a:rPr>
              <a:t>a</a:t>
            </a:r>
            <a:r>
              <a:rPr lang="zh-CN" altLang="en-US" sz="2000" smtClean="0">
                <a:solidFill>
                  <a:srgbClr val="CC00CC"/>
                </a:solidFill>
                <a:latin typeface="Consolas" pitchFamily="49" charset="0"/>
                <a:ea typeface="楷体" pitchFamily="49" charset="-122"/>
                <a:cs typeface="Consolas" pitchFamily="49" charset="0"/>
              </a:rPr>
              <a:t>，</a:t>
            </a:r>
            <a:r>
              <a:rPr lang="en-US" altLang="zh-CN" sz="2000" i="1" smtClean="0">
                <a:solidFill>
                  <a:srgbClr val="CC00CC"/>
                </a:solidFill>
                <a:latin typeface="Consolas" pitchFamily="49" charset="0"/>
                <a:ea typeface="楷体" pitchFamily="49" charset="-122"/>
                <a:cs typeface="Consolas" pitchFamily="49" charset="0"/>
              </a:rPr>
              <a:t>i</a:t>
            </a:r>
            <a:r>
              <a:rPr lang="en-US" altLang="zh-CN" sz="2000" dirty="0">
                <a:solidFill>
                  <a:srgbClr val="CC00CC"/>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求解数组</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中前</a:t>
            </a:r>
            <a:r>
              <a:rPr lang="en-US" altLang="zh-CN" sz="2000" i="1" dirty="0" err="1">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个元素即</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0..</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中的最大</a:t>
            </a:r>
            <a:r>
              <a:rPr lang="zh-CN" altLang="en-US" sz="2000">
                <a:solidFill>
                  <a:srgbClr val="0000FF"/>
                </a:solidFill>
                <a:latin typeface="Consolas" pitchFamily="49" charset="0"/>
                <a:ea typeface="楷体" pitchFamily="49" charset="-122"/>
                <a:cs typeface="Consolas" pitchFamily="49" charset="0"/>
              </a:rPr>
              <a:t>元</a:t>
            </a:r>
            <a:r>
              <a:rPr lang="zh-CN" altLang="en-US" sz="2000" smtClean="0">
                <a:solidFill>
                  <a:srgbClr val="0000FF"/>
                </a:solidFill>
                <a:latin typeface="Consolas" pitchFamily="49" charset="0"/>
                <a:ea typeface="楷体" pitchFamily="49" charset="-122"/>
                <a:cs typeface="Consolas" pitchFamily="49" charset="0"/>
              </a:rPr>
              <a:t>素，则</a:t>
            </a:r>
            <a:r>
              <a:rPr lang="en-US" altLang="zh-CN" sz="2000" i="1" smtClean="0">
                <a:solidFill>
                  <a:srgbClr val="CC00CC"/>
                </a:solidFill>
                <a:latin typeface="Consolas" pitchFamily="49" charset="0"/>
                <a:ea typeface="楷体" pitchFamily="49" charset="-122"/>
                <a:cs typeface="Consolas" pitchFamily="49" charset="0"/>
              </a:rPr>
              <a:t>f</a:t>
            </a:r>
            <a:r>
              <a:rPr lang="en-US" altLang="zh-CN" sz="2000" smtClean="0">
                <a:solidFill>
                  <a:srgbClr val="CC00CC"/>
                </a:solidFill>
                <a:latin typeface="Consolas" pitchFamily="49" charset="0"/>
                <a:ea typeface="楷体" pitchFamily="49" charset="-122"/>
                <a:cs typeface="Consolas" pitchFamily="49" charset="0"/>
              </a:rPr>
              <a:t>(</a:t>
            </a:r>
            <a:r>
              <a:rPr lang="en-US" altLang="zh-CN" sz="2000" i="1" smtClean="0">
                <a:solidFill>
                  <a:srgbClr val="CC00CC"/>
                </a:solidFill>
                <a:latin typeface="Consolas" pitchFamily="49" charset="0"/>
                <a:ea typeface="楷体" pitchFamily="49" charset="-122"/>
                <a:cs typeface="Consolas" pitchFamily="49" charset="0"/>
              </a:rPr>
              <a:t>a</a:t>
            </a:r>
            <a:r>
              <a:rPr lang="zh-CN" altLang="en-US" sz="2000" smtClean="0">
                <a:solidFill>
                  <a:srgbClr val="CC00CC"/>
                </a:solidFill>
                <a:latin typeface="Consolas" pitchFamily="49" charset="0"/>
                <a:ea typeface="楷体" pitchFamily="49" charset="-122"/>
                <a:cs typeface="Consolas" pitchFamily="49" charset="0"/>
              </a:rPr>
              <a:t>，</a:t>
            </a:r>
            <a:r>
              <a:rPr lang="en-US" altLang="zh-CN" sz="2000" i="1" smtClean="0">
                <a:solidFill>
                  <a:srgbClr val="CC00CC"/>
                </a:solidFill>
                <a:latin typeface="Consolas" pitchFamily="49" charset="0"/>
                <a:ea typeface="楷体" pitchFamily="49" charset="-122"/>
                <a:cs typeface="Consolas" pitchFamily="49" charset="0"/>
              </a:rPr>
              <a:t>i</a:t>
            </a:r>
            <a:r>
              <a:rPr lang="en-US" altLang="zh-CN" sz="2000" smtClean="0">
                <a:solidFill>
                  <a:srgbClr val="CC00CC"/>
                </a:solidFill>
                <a:latin typeface="Consolas" pitchFamily="49" charset="0"/>
                <a:ea typeface="楷体" pitchFamily="49" charset="-122"/>
                <a:cs typeface="Consolas" pitchFamily="49" charset="0"/>
              </a:rPr>
              <a:t>-1</a:t>
            </a:r>
            <a:r>
              <a:rPr lang="en-US" altLang="zh-CN" sz="2000" dirty="0">
                <a:solidFill>
                  <a:srgbClr val="CC00CC"/>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求解数组</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中前</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个元素即</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0..</a:t>
            </a:r>
            <a:r>
              <a:rPr lang="en-US" altLang="zh-CN" sz="2000" i="1" dirty="0" err="1">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中的最大</a:t>
            </a:r>
            <a:r>
              <a:rPr lang="zh-CN" altLang="en-US" sz="2000">
                <a:solidFill>
                  <a:srgbClr val="0000FF"/>
                </a:solidFill>
                <a:latin typeface="Consolas" pitchFamily="49" charset="0"/>
                <a:ea typeface="楷体" pitchFamily="49" charset="-122"/>
                <a:cs typeface="Consolas" pitchFamily="49" charset="0"/>
              </a:rPr>
              <a:t>元</a:t>
            </a:r>
            <a:r>
              <a:rPr lang="zh-CN" altLang="en-US" sz="2000" smtClean="0">
                <a:solidFill>
                  <a:srgbClr val="0000FF"/>
                </a:solidFill>
                <a:latin typeface="Consolas" pitchFamily="49" charset="0"/>
                <a:ea typeface="楷体" pitchFamily="49" charset="-122"/>
                <a:cs typeface="Consolas" pitchFamily="49" charset="0"/>
              </a:rPr>
              <a:t>素，前</a:t>
            </a:r>
            <a:r>
              <a:rPr lang="zh-CN" altLang="en-US" sz="2000" dirty="0">
                <a:solidFill>
                  <a:srgbClr val="0000FF"/>
                </a:solidFill>
                <a:latin typeface="Consolas" pitchFamily="49" charset="0"/>
                <a:ea typeface="楷体" pitchFamily="49" charset="-122"/>
                <a:cs typeface="Consolas" pitchFamily="49" charset="0"/>
              </a:rPr>
              <a:t>者为“大问</a:t>
            </a:r>
            <a:r>
              <a:rPr lang="zh-CN" altLang="en-US" sz="2000">
                <a:solidFill>
                  <a:srgbClr val="0000FF"/>
                </a:solidFill>
                <a:latin typeface="Consolas" pitchFamily="49" charset="0"/>
                <a:ea typeface="楷体" pitchFamily="49" charset="-122"/>
                <a:cs typeface="Consolas" pitchFamily="49" charset="0"/>
              </a:rPr>
              <a:t>题</a:t>
            </a:r>
            <a:r>
              <a:rPr lang="zh-CN" altLang="en-US" sz="2000" smtClean="0">
                <a:solidFill>
                  <a:srgbClr val="0000FF"/>
                </a:solidFill>
                <a:latin typeface="Consolas" pitchFamily="49" charset="0"/>
                <a:ea typeface="楷体" pitchFamily="49" charset="-122"/>
                <a:cs typeface="Consolas" pitchFamily="49" charset="0"/>
              </a:rPr>
              <a:t>”，后</a:t>
            </a:r>
            <a:r>
              <a:rPr lang="zh-CN" altLang="en-US" sz="2000" dirty="0">
                <a:solidFill>
                  <a:srgbClr val="0000FF"/>
                </a:solidFill>
                <a:latin typeface="Consolas" pitchFamily="49" charset="0"/>
                <a:ea typeface="楷体" pitchFamily="49" charset="-122"/>
                <a:cs typeface="Consolas" pitchFamily="49" charset="0"/>
              </a:rPr>
              <a:t>者为“小问题”。</a:t>
            </a:r>
          </a:p>
          <a:p>
            <a:pPr>
              <a:lnSpc>
                <a:spcPct val="150000"/>
              </a:lnSpc>
              <a:spcBef>
                <a:spcPct val="50000"/>
              </a:spcBef>
            </a:pPr>
            <a:r>
              <a:rPr lang="zh-CN" altLang="en-US" sz="2000" dirty="0">
                <a:solidFill>
                  <a:srgbClr val="0000FF"/>
                </a:solidFill>
                <a:latin typeface="Consolas" pitchFamily="49" charset="0"/>
                <a:ea typeface="楷体" pitchFamily="49" charset="-122"/>
                <a:cs typeface="Consolas" pitchFamily="49" charset="0"/>
              </a:rPr>
              <a:t>　　假</a:t>
            </a:r>
            <a:r>
              <a:rPr lang="zh-CN" altLang="en-US" sz="2000">
                <a:solidFill>
                  <a:srgbClr val="0000FF"/>
                </a:solidFill>
                <a:latin typeface="Consolas" pitchFamily="49" charset="0"/>
                <a:ea typeface="楷体" pitchFamily="49" charset="-122"/>
                <a:cs typeface="Consolas" pitchFamily="49" charset="0"/>
              </a:rPr>
              <a:t>设</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已</a:t>
            </a:r>
            <a:r>
              <a:rPr lang="zh-CN" altLang="en-US" sz="2000">
                <a:solidFill>
                  <a:srgbClr val="0000FF"/>
                </a:solidFill>
                <a:latin typeface="Consolas" pitchFamily="49" charset="0"/>
                <a:ea typeface="楷体" pitchFamily="49" charset="-122"/>
                <a:cs typeface="Consolas" pitchFamily="49" charset="0"/>
              </a:rPr>
              <a:t>求</a:t>
            </a:r>
            <a:r>
              <a:rPr lang="zh-CN" altLang="en-US" sz="2000" smtClean="0">
                <a:solidFill>
                  <a:srgbClr val="0000FF"/>
                </a:solidFill>
                <a:latin typeface="Consolas" pitchFamily="49" charset="0"/>
                <a:ea typeface="楷体" pitchFamily="49" charset="-122"/>
                <a:cs typeface="Consolas" pitchFamily="49" charset="0"/>
              </a:rPr>
              <a:t>出，则</a:t>
            </a:r>
            <a:r>
              <a:rPr lang="zh-CN" altLang="en-US" sz="2000">
                <a:solidFill>
                  <a:srgbClr val="0000FF"/>
                </a:solidFill>
                <a:latin typeface="Consolas" pitchFamily="49" charset="0"/>
                <a:ea typeface="楷体" pitchFamily="49" charset="-122"/>
                <a:cs typeface="Consolas" pitchFamily="49" charset="0"/>
              </a:rPr>
              <a:t>有</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MAX{</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。递推方向是朝</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中元素减少的方向</a:t>
            </a:r>
            <a:r>
              <a:rPr lang="zh-CN" altLang="en-US" sz="2000">
                <a:solidFill>
                  <a:srgbClr val="0000FF"/>
                </a:solidFill>
                <a:latin typeface="Consolas" pitchFamily="49" charset="0"/>
                <a:ea typeface="楷体" pitchFamily="49" charset="-122"/>
                <a:cs typeface="Consolas" pitchFamily="49" charset="0"/>
              </a:rPr>
              <a:t>推</a:t>
            </a:r>
            <a:r>
              <a:rPr lang="zh-CN" altLang="en-US" sz="2000" smtClean="0">
                <a:solidFill>
                  <a:srgbClr val="0000FF"/>
                </a:solidFill>
                <a:latin typeface="Consolas" pitchFamily="49" charset="0"/>
                <a:ea typeface="楷体" pitchFamily="49" charset="-122"/>
                <a:cs typeface="Consolas" pitchFamily="49" charset="0"/>
              </a:rPr>
              <a:t>进，当</a:t>
            </a:r>
            <a:r>
              <a:rPr lang="en-US" altLang="zh-CN" sz="2000" i="1" dirty="0">
                <a:solidFill>
                  <a:srgbClr val="0000FF"/>
                </a:solidFill>
                <a:latin typeface="Consolas" pitchFamily="49" charset="0"/>
                <a:ea typeface="楷体" pitchFamily="49" charset="-122"/>
                <a:cs typeface="Consolas" pitchFamily="49" charset="0"/>
              </a:rPr>
              <a:t>a</a:t>
            </a:r>
            <a:r>
              <a:rPr lang="zh-CN" altLang="en-US" sz="2000" dirty="0">
                <a:solidFill>
                  <a:srgbClr val="0000FF"/>
                </a:solidFill>
                <a:latin typeface="Consolas" pitchFamily="49" charset="0"/>
                <a:ea typeface="楷体" pitchFamily="49" charset="-122"/>
                <a:cs typeface="Consolas" pitchFamily="49" charset="0"/>
              </a:rPr>
              <a:t>中只有一个元</a:t>
            </a:r>
            <a:r>
              <a:rPr lang="zh-CN" altLang="en-US" sz="2000">
                <a:solidFill>
                  <a:srgbClr val="0000FF"/>
                </a:solidFill>
                <a:latin typeface="Consolas" pitchFamily="49" charset="0"/>
                <a:ea typeface="楷体" pitchFamily="49" charset="-122"/>
                <a:cs typeface="Consolas" pitchFamily="49" charset="0"/>
              </a:rPr>
              <a:t>素</a:t>
            </a:r>
            <a:r>
              <a:rPr lang="zh-CN" altLang="en-US" sz="2000" smtClean="0">
                <a:solidFill>
                  <a:srgbClr val="0000FF"/>
                </a:solidFill>
                <a:latin typeface="Consolas" pitchFamily="49" charset="0"/>
                <a:ea typeface="楷体" pitchFamily="49" charset="-122"/>
                <a:cs typeface="Consolas" pitchFamily="49" charset="0"/>
              </a:rPr>
              <a:t>时，该</a:t>
            </a:r>
            <a:r>
              <a:rPr lang="zh-CN" altLang="en-US" sz="2000" dirty="0">
                <a:solidFill>
                  <a:srgbClr val="0000FF"/>
                </a:solidFill>
                <a:latin typeface="Consolas" pitchFamily="49" charset="0"/>
                <a:ea typeface="楷体" pitchFamily="49" charset="-122"/>
                <a:cs typeface="Consolas" pitchFamily="49" charset="0"/>
              </a:rPr>
              <a:t>元素就是最大</a:t>
            </a:r>
            <a:r>
              <a:rPr lang="zh-CN" altLang="en-US" sz="2000">
                <a:solidFill>
                  <a:srgbClr val="0000FF"/>
                </a:solidFill>
                <a:latin typeface="Consolas" pitchFamily="49" charset="0"/>
                <a:ea typeface="楷体" pitchFamily="49" charset="-122"/>
                <a:cs typeface="Consolas" pitchFamily="49" charset="0"/>
              </a:rPr>
              <a:t>元</a:t>
            </a:r>
            <a:r>
              <a:rPr lang="zh-CN" altLang="en-US" sz="2000" smtClean="0">
                <a:solidFill>
                  <a:srgbClr val="0000FF"/>
                </a:solidFill>
                <a:latin typeface="Consolas" pitchFamily="49" charset="0"/>
                <a:ea typeface="楷体" pitchFamily="49" charset="-122"/>
                <a:cs typeface="Consolas" pitchFamily="49" charset="0"/>
              </a:rPr>
              <a:t>素，所</a:t>
            </a:r>
            <a:r>
              <a:rPr lang="zh-CN" altLang="en-US" sz="2000">
                <a:solidFill>
                  <a:srgbClr val="0000FF"/>
                </a:solidFill>
                <a:latin typeface="Consolas" pitchFamily="49" charset="0"/>
                <a:ea typeface="楷体" pitchFamily="49" charset="-122"/>
                <a:cs typeface="Consolas" pitchFamily="49" charset="0"/>
              </a:rPr>
              <a:t>以</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a</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428595" y="1285860"/>
            <a:ext cx="6786610" cy="88290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lIns="144000" tIns="108000" bIns="108000">
            <a:spAutoFit/>
          </a:bodyPr>
          <a:lstStyle/>
          <a:p>
            <a:pPr>
              <a:lnSpc>
                <a:spcPct val="120000"/>
              </a:lnSpc>
            </a:pPr>
            <a:r>
              <a:rPr lang="en-US" altLang="zh-CN" sz="1800" i="1" smtClean="0">
                <a:solidFill>
                  <a:srgbClr val="0000FF"/>
                </a:solidFill>
                <a:latin typeface="Consolas" pitchFamily="49" charset="0"/>
                <a:ea typeface="楷体" pitchFamily="49" charset="-122"/>
                <a:cs typeface="Consolas" pitchFamily="49" charset="0"/>
              </a:rPr>
              <a:t>f</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a</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a</a:t>
            </a:r>
            <a:r>
              <a:rPr lang="en-US" altLang="zh-CN" sz="1800" dirty="0">
                <a:solidFill>
                  <a:srgbClr val="0000FF"/>
                </a:solidFill>
                <a:latin typeface="Consolas" pitchFamily="49" charset="0"/>
                <a:ea typeface="楷体" pitchFamily="49" charset="-122"/>
                <a:cs typeface="Consolas" pitchFamily="49" charset="0"/>
              </a:rPr>
              <a:t>[0]					</a:t>
            </a:r>
            <a:r>
              <a:rPr lang="zh-CN" altLang="en-US" sz="1800" dirty="0">
                <a:solidFill>
                  <a:srgbClr val="0000FF"/>
                </a:solidFill>
                <a:latin typeface="Consolas" pitchFamily="49" charset="0"/>
                <a:ea typeface="楷体" pitchFamily="49" charset="-122"/>
                <a:cs typeface="Consolas" pitchFamily="49" charset="0"/>
              </a:rPr>
              <a:t>当</a:t>
            </a:r>
            <a:r>
              <a:rPr lang="en-US" altLang="zh-CN" sz="1800" i="1"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=1</a:t>
            </a:r>
            <a:r>
              <a:rPr lang="zh-CN" altLang="en-US" sz="1800" dirty="0">
                <a:solidFill>
                  <a:srgbClr val="0000FF"/>
                </a:solidFill>
                <a:latin typeface="Consolas" pitchFamily="49" charset="0"/>
                <a:ea typeface="楷体" pitchFamily="49" charset="-122"/>
                <a:cs typeface="Consolas" pitchFamily="49" charset="0"/>
              </a:rPr>
              <a:t>时</a:t>
            </a:r>
            <a:endParaRPr lang="zh-CN" altLang="en-US" sz="1800" i="1" dirty="0">
              <a:solidFill>
                <a:srgbClr val="0000FF"/>
              </a:solidFill>
              <a:latin typeface="Consolas" pitchFamily="49" charset="0"/>
              <a:ea typeface="楷体" pitchFamily="49" charset="-122"/>
              <a:cs typeface="Consolas" pitchFamily="49" charset="0"/>
            </a:endParaRPr>
          </a:p>
          <a:p>
            <a:pPr>
              <a:lnSpc>
                <a:spcPct val="120000"/>
              </a:lnSpc>
            </a:pPr>
            <a:r>
              <a:rPr lang="en-US" altLang="zh-CN" sz="1800" i="1" smtClean="0">
                <a:solidFill>
                  <a:srgbClr val="0000FF"/>
                </a:solidFill>
                <a:latin typeface="Consolas" pitchFamily="49" charset="0"/>
                <a:ea typeface="楷体" pitchFamily="49" charset="-122"/>
                <a:cs typeface="Consolas" pitchFamily="49" charset="0"/>
              </a:rPr>
              <a:t>f</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a</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MAX{</a:t>
            </a:r>
            <a:r>
              <a:rPr lang="en-US" altLang="zh-CN" sz="1800" i="1" smtClean="0">
                <a:solidFill>
                  <a:srgbClr val="0000FF"/>
                </a:solidFill>
                <a:latin typeface="Consolas" pitchFamily="49" charset="0"/>
                <a:ea typeface="楷体" pitchFamily="49" charset="-122"/>
                <a:cs typeface="Consolas" pitchFamily="49" charset="0"/>
              </a:rPr>
              <a:t>f</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a</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a</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-1</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当</a:t>
            </a:r>
            <a:r>
              <a:rPr lang="en-US" altLang="zh-CN" sz="1800" i="1"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&gt;1</a:t>
            </a:r>
            <a:r>
              <a:rPr lang="zh-CN" altLang="en-US" sz="1800" dirty="0">
                <a:solidFill>
                  <a:srgbClr val="0000FF"/>
                </a:solidFill>
                <a:latin typeface="Consolas" pitchFamily="49" charset="0"/>
                <a:ea typeface="楷体" pitchFamily="49" charset="-122"/>
                <a:cs typeface="Consolas" pitchFamily="49" charset="0"/>
              </a:rPr>
              <a:t>时</a:t>
            </a:r>
          </a:p>
        </p:txBody>
      </p:sp>
      <p:sp>
        <p:nvSpPr>
          <p:cNvPr id="60419" name="Text Box 3"/>
          <p:cNvSpPr txBox="1">
            <a:spLocks noChangeArrowheads="1"/>
          </p:cNvSpPr>
          <p:nvPr/>
        </p:nvSpPr>
        <p:spPr bwMode="auto">
          <a:xfrm>
            <a:off x="466725" y="2419351"/>
            <a:ext cx="4968875"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ea typeface="楷体" pitchFamily="49" charset="-122"/>
                <a:cs typeface="Times New Roman" pitchFamily="18" charset="0"/>
              </a:rPr>
              <a:t>对应的递归算法如下：</a:t>
            </a:r>
          </a:p>
        </p:txBody>
      </p:sp>
      <p:sp>
        <p:nvSpPr>
          <p:cNvPr id="60420" name="Text Box 4"/>
          <p:cNvSpPr txBox="1">
            <a:spLocks noChangeArrowheads="1"/>
          </p:cNvSpPr>
          <p:nvPr/>
        </p:nvSpPr>
        <p:spPr bwMode="auto">
          <a:xfrm>
            <a:off x="571472" y="3143248"/>
            <a:ext cx="5429288" cy="2025509"/>
          </a:xfrm>
          <a:prstGeom prst="rect">
            <a:avLst/>
          </a:prstGeom>
          <a:solidFill>
            <a:srgbClr val="FFC0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216000" tIns="180000" bIns="180000">
            <a:spAutoFit/>
          </a:bodyPr>
          <a:lstStyle/>
          <a:p>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FF0000"/>
                </a:solidFill>
                <a:latin typeface="Consolas" pitchFamily="49" charset="0"/>
                <a:ea typeface="楷体" pitchFamily="49" charset="-122"/>
                <a:cs typeface="Consolas" pitchFamily="49" charset="0"/>
              </a:rPr>
              <a:t>fmax</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a:t>
            </a:r>
            <a:r>
              <a:rPr lang="en-US" altLang="zh-CN" sz="1800" smtClean="0">
                <a:solidFill>
                  <a:srgbClr val="0000FF"/>
                </a:solidFill>
                <a:latin typeface="Consolas" pitchFamily="49" charset="0"/>
                <a:ea typeface="楷体"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int </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smtClean="0">
                <a:solidFill>
                  <a:srgbClr val="0000FF"/>
                </a:solidFill>
                <a:latin typeface="Consolas" pitchFamily="49" charset="0"/>
                <a:ea typeface="楷体" pitchFamily="49" charset="-122"/>
                <a:cs typeface="Consolas" pitchFamily="49" charset="0"/>
              </a:rPr>
              <a:t>{   if </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==1)</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smtClean="0">
                <a:solidFill>
                  <a:srgbClr val="0000FF"/>
                </a:solidFill>
                <a:latin typeface="Consolas" pitchFamily="49" charset="0"/>
                <a:ea typeface="楷体" pitchFamily="49" charset="-122"/>
                <a:cs typeface="Consolas" pitchFamily="49" charset="0"/>
              </a:rPr>
              <a:t>return </a:t>
            </a:r>
            <a:r>
              <a:rPr lang="en-US" altLang="zh-CN" sz="1800" dirty="0">
                <a:solidFill>
                  <a:srgbClr val="0000FF"/>
                </a:solidFill>
                <a:latin typeface="Consolas" pitchFamily="49" charset="0"/>
                <a:ea typeface="楷体" pitchFamily="49" charset="-122"/>
                <a:cs typeface="Consolas" pitchFamily="49" charset="0"/>
              </a:rPr>
              <a:t>a[0];</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smtClean="0">
                <a:solidFill>
                  <a:srgbClr val="0000FF"/>
                </a:solidFill>
                <a:latin typeface="Consolas" pitchFamily="49" charset="0"/>
                <a:ea typeface="楷体" pitchFamily="49" charset="-122"/>
                <a:cs typeface="Consolas" pitchFamily="49" charset="0"/>
              </a:rPr>
              <a:t>   else</a:t>
            </a:r>
            <a:endParaRPr lang="en-US" altLang="zh-CN" sz="1800" dirty="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return(</a:t>
            </a:r>
            <a:r>
              <a:rPr lang="en-US" altLang="zh-CN" sz="1800" smtClean="0">
                <a:solidFill>
                  <a:srgbClr val="FF0000"/>
                </a:solidFill>
                <a:latin typeface="Consolas" pitchFamily="49" charset="0"/>
                <a:ea typeface="楷体" pitchFamily="49" charset="-122"/>
                <a:cs typeface="Consolas" pitchFamily="49" charset="0"/>
              </a:rPr>
              <a:t>fmax</a:t>
            </a:r>
            <a:r>
              <a:rPr lang="en-US" altLang="zh-CN" sz="1800" smtClean="0">
                <a:solidFill>
                  <a:srgbClr val="0000FF"/>
                </a:solidFill>
                <a:latin typeface="Consolas" pitchFamily="49" charset="0"/>
                <a:ea typeface="楷体" pitchFamily="49" charset="-122"/>
                <a:cs typeface="Consolas" pitchFamily="49" charset="0"/>
              </a:rPr>
              <a:t>(a</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i-1)</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a[i-1</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a:solidFill>
                  <a:srgbClr val="0000FF"/>
                </a:solidFill>
                <a:latin typeface="Consolas" pitchFamily="49" charset="0"/>
                <a:ea typeface="楷体" pitchFamily="49" charset="-122"/>
                <a:cs typeface="Consolas" pitchFamily="49" charset="0"/>
              </a:rPr>
              <a:t>}</a:t>
            </a:r>
          </a:p>
        </p:txBody>
      </p:sp>
      <p:sp>
        <p:nvSpPr>
          <p:cNvPr id="5" name="TextBox 4"/>
          <p:cNvSpPr txBox="1"/>
          <p:nvPr/>
        </p:nvSpPr>
        <p:spPr>
          <a:xfrm>
            <a:off x="571471" y="571480"/>
            <a:ext cx="4857784" cy="400110"/>
          </a:xfrm>
          <a:prstGeom prst="rect">
            <a:avLst/>
          </a:prstGeom>
          <a:noFill/>
        </p:spPr>
        <p:txBody>
          <a:bodyPr wrap="square" rtlCol="0">
            <a:spAutoFit/>
          </a:bodyPr>
          <a:lstStyle/>
          <a:p>
            <a:r>
              <a:rPr lang="zh-CN" altLang="en-US" sz="2000" smtClean="0">
                <a:solidFill>
                  <a:srgbClr val="0000FF"/>
                </a:solidFill>
                <a:ea typeface="楷体" pitchFamily="49" charset="-122"/>
                <a:cs typeface="Times New Roman" pitchFamily="18" charset="0"/>
              </a:rPr>
              <a:t>由此得到递归模型如下：</a:t>
            </a:r>
            <a:endParaRPr lang="zh-CN" altLang="en-US" sz="2000">
              <a:solidFill>
                <a:srgbClr val="0000F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500034" y="1285860"/>
            <a:ext cx="7858180" cy="430887"/>
          </a:xfrm>
          <a:prstGeom prst="rect">
            <a:avLst/>
          </a:prstGeom>
          <a:noFill/>
          <a:ln w="9525">
            <a:noFill/>
            <a:miter lim="800000"/>
            <a:headEnd/>
            <a:tailEnd/>
          </a:ln>
        </p:spPr>
        <p:txBody>
          <a:bodyPr wrap="square">
            <a:spAutoFit/>
          </a:bodyPr>
          <a:lstStyle/>
          <a:p>
            <a:r>
              <a:rPr lang="zh-CN" altLang="en-US" sz="2200" smtClean="0">
                <a:solidFill>
                  <a:srgbClr val="0000FF"/>
                </a:solidFill>
                <a:latin typeface="Consolas" pitchFamily="49" charset="0"/>
                <a:ea typeface="楷体" pitchFamily="49" charset="-122"/>
                <a:cs typeface="Consolas" pitchFamily="49" charset="0"/>
              </a:rPr>
              <a:t>一般来说，能</a:t>
            </a:r>
            <a:r>
              <a:rPr lang="zh-CN" altLang="en-US" sz="2200" dirty="0">
                <a:solidFill>
                  <a:srgbClr val="0000FF"/>
                </a:solidFill>
                <a:latin typeface="Consolas" pitchFamily="49" charset="0"/>
                <a:ea typeface="楷体" pitchFamily="49" charset="-122"/>
                <a:cs typeface="Consolas" pitchFamily="49" charset="0"/>
              </a:rPr>
              <a:t>够用递归解决的问题应该满足以下三个</a:t>
            </a:r>
            <a:r>
              <a:rPr lang="zh-CN" altLang="en-US" sz="2200">
                <a:solidFill>
                  <a:srgbClr val="0000FF"/>
                </a:solidFill>
                <a:latin typeface="Consolas" pitchFamily="49" charset="0"/>
                <a:ea typeface="楷体" pitchFamily="49" charset="-122"/>
                <a:cs typeface="Consolas" pitchFamily="49" charset="0"/>
              </a:rPr>
              <a:t>条件</a:t>
            </a:r>
            <a:r>
              <a:rPr lang="zh-CN" altLang="en-US" sz="2200" smtClean="0">
                <a:solidFill>
                  <a:srgbClr val="0000FF"/>
                </a:solidFill>
                <a:latin typeface="Consolas" pitchFamily="49" charset="0"/>
                <a:ea typeface="楷体" pitchFamily="49" charset="-122"/>
                <a:cs typeface="Consolas" pitchFamily="49" charset="0"/>
              </a:rPr>
              <a:t>：</a:t>
            </a:r>
            <a:endParaRPr lang="zh-CN" altLang="en-US" sz="2200" dirty="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714348" y="1971606"/>
            <a:ext cx="7215238" cy="2671840"/>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80000" rIns="180000" bIns="180000" rtlCol="0">
            <a:spAutoFit/>
          </a:bodyPr>
          <a:lstStyle/>
          <a:p>
            <a:pPr marL="457200" indent="-457200">
              <a:lnSpc>
                <a:spcPct val="150000"/>
              </a:lnSpc>
              <a:buBlip>
                <a:blip r:embed="rId2"/>
              </a:buBlip>
            </a:pPr>
            <a:r>
              <a:rPr lang="zh-CN" altLang="en-US" sz="2000" smtClean="0">
                <a:solidFill>
                  <a:srgbClr val="6600CC"/>
                </a:solidFill>
                <a:latin typeface="Consolas" pitchFamily="49" charset="0"/>
                <a:ea typeface="楷体" pitchFamily="49" charset="-122"/>
                <a:cs typeface="Consolas" pitchFamily="49" charset="0"/>
              </a:rPr>
              <a:t>需要解决的问题可以转化为一个或多个子问题来求解，而这些子问题的求解方法与原问题完全相同，只是在数量规模上不同。</a:t>
            </a:r>
          </a:p>
          <a:p>
            <a:pPr marL="457200" indent="-457200">
              <a:lnSpc>
                <a:spcPct val="150000"/>
              </a:lnSpc>
              <a:buBlip>
                <a:blip r:embed="rId2"/>
              </a:buBlip>
            </a:pPr>
            <a:r>
              <a:rPr lang="zh-CN" altLang="en-US" sz="2000" smtClean="0">
                <a:solidFill>
                  <a:srgbClr val="6600CC"/>
                </a:solidFill>
                <a:latin typeface="Consolas" pitchFamily="49" charset="0"/>
                <a:ea typeface="楷体" pitchFamily="49" charset="-122"/>
                <a:cs typeface="Consolas" pitchFamily="49" charset="0"/>
              </a:rPr>
              <a:t>递归调用的次数必须是有限的。</a:t>
            </a:r>
          </a:p>
          <a:p>
            <a:pPr marL="457200" indent="-457200">
              <a:lnSpc>
                <a:spcPct val="150000"/>
              </a:lnSpc>
              <a:buBlip>
                <a:blip r:embed="rId2"/>
              </a:buBlip>
            </a:pPr>
            <a:r>
              <a:rPr lang="zh-CN" altLang="en-US" sz="2000" smtClean="0">
                <a:solidFill>
                  <a:srgbClr val="6600CC"/>
                </a:solidFill>
                <a:latin typeface="Consolas" pitchFamily="49" charset="0"/>
                <a:ea typeface="楷体" pitchFamily="49" charset="-122"/>
                <a:cs typeface="Consolas" pitchFamily="49" charset="0"/>
              </a:rPr>
              <a:t>必须有结束递归的条件来终止递归。</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428604"/>
            <a:ext cx="6429420"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微软雅黑" pitchFamily="34" charset="-122"/>
                <a:cs typeface="Consolas" pitchFamily="49" charset="0"/>
              </a:rPr>
              <a:t>2.2.3 </a:t>
            </a:r>
            <a:r>
              <a:rPr lang="zh-CN" altLang="zh-CN" sz="2800" smtClean="0">
                <a:solidFill>
                  <a:srgbClr val="FF0000"/>
                </a:solidFill>
                <a:latin typeface="Consolas" pitchFamily="49" charset="0"/>
                <a:ea typeface="微软雅黑" pitchFamily="34" charset="-122"/>
                <a:cs typeface="Consolas" pitchFamily="49" charset="0"/>
              </a:rPr>
              <a:t>递归数据结构</a:t>
            </a:r>
            <a:r>
              <a:rPr lang="zh-CN" altLang="en-US" sz="2800" smtClean="0">
                <a:solidFill>
                  <a:srgbClr val="FF0000"/>
                </a:solidFill>
                <a:latin typeface="Consolas" pitchFamily="49" charset="0"/>
                <a:ea typeface="微软雅黑" pitchFamily="34" charset="-122"/>
                <a:cs typeface="Consolas" pitchFamily="49" charset="0"/>
              </a:rPr>
              <a:t>及其</a:t>
            </a:r>
            <a:r>
              <a:rPr lang="zh-CN" altLang="zh-CN" sz="2800" smtClean="0">
                <a:solidFill>
                  <a:srgbClr val="FF0000"/>
                </a:solidFill>
                <a:latin typeface="Consolas" pitchFamily="49" charset="0"/>
                <a:ea typeface="微软雅黑" pitchFamily="34" charset="-122"/>
                <a:cs typeface="Consolas" pitchFamily="49" charset="0"/>
              </a:rPr>
              <a:t>递归算法设计</a:t>
            </a:r>
          </a:p>
        </p:txBody>
      </p:sp>
      <p:sp>
        <p:nvSpPr>
          <p:cNvPr id="3" name="TextBox 2"/>
          <p:cNvSpPr txBox="1"/>
          <p:nvPr/>
        </p:nvSpPr>
        <p:spPr>
          <a:xfrm>
            <a:off x="928662" y="1500174"/>
            <a:ext cx="3714776" cy="461665"/>
          </a:xfrm>
          <a:prstGeom prst="rect">
            <a:avLst/>
          </a:prstGeom>
          <a:noFill/>
        </p:spPr>
        <p:txBody>
          <a:bodyPr wrap="square" rtlCol="0">
            <a:spAutoFit/>
          </a:bodyPr>
          <a:lstStyle/>
          <a:p>
            <a:r>
              <a:rPr lang="en-US" altLang="zh-CN" smtClean="0">
                <a:solidFill>
                  <a:srgbClr val="FF0000"/>
                </a:solidFill>
                <a:latin typeface="Consolas" pitchFamily="49" charset="0"/>
                <a:ea typeface="微软雅黑" pitchFamily="34" charset="-122"/>
                <a:cs typeface="Consolas" pitchFamily="49" charset="0"/>
              </a:rPr>
              <a:t>1. </a:t>
            </a:r>
            <a:r>
              <a:rPr lang="zh-CN" altLang="zh-CN" smtClean="0">
                <a:solidFill>
                  <a:srgbClr val="FF0000"/>
                </a:solidFill>
                <a:latin typeface="Consolas" pitchFamily="49" charset="0"/>
                <a:ea typeface="微软雅黑" pitchFamily="34" charset="-122"/>
                <a:cs typeface="Consolas" pitchFamily="49" charset="0"/>
              </a:rPr>
              <a:t>递归数据结构的定义</a:t>
            </a:r>
          </a:p>
        </p:txBody>
      </p:sp>
      <p:sp>
        <p:nvSpPr>
          <p:cNvPr id="4" name="TextBox 3"/>
          <p:cNvSpPr txBox="1"/>
          <p:nvPr/>
        </p:nvSpPr>
        <p:spPr>
          <a:xfrm>
            <a:off x="714348" y="2285992"/>
            <a:ext cx="7429552" cy="957250"/>
          </a:xfrm>
          <a:prstGeom prst="rect">
            <a:avLst/>
          </a:prstGeom>
          <a:noFill/>
        </p:spPr>
        <p:txBody>
          <a:bodyPr wrap="square" rtlCol="0">
            <a:spAutoFit/>
          </a:bodyPr>
          <a:lstStyle/>
          <a:p>
            <a:pPr>
              <a:lnSpc>
                <a:spcPct val="150000"/>
              </a:lnSpc>
            </a:pPr>
            <a:r>
              <a:rPr lang="en-US" altLang="zh-CN" sz="2000" smtClean="0">
                <a:ea typeface="楷体" pitchFamily="49" charset="-122"/>
                <a:cs typeface="Times New Roman" pitchFamily="18" charset="0"/>
              </a:rPr>
              <a:t>        </a:t>
            </a:r>
            <a:r>
              <a:rPr lang="zh-CN" altLang="zh-CN" sz="2000" smtClean="0">
                <a:solidFill>
                  <a:srgbClr val="0000FF"/>
                </a:solidFill>
                <a:ea typeface="楷体" pitchFamily="49" charset="-122"/>
                <a:cs typeface="Times New Roman" pitchFamily="18" charset="0"/>
              </a:rPr>
              <a:t>采用递归方式定义的数据结构称为</a:t>
            </a:r>
            <a:r>
              <a:rPr lang="zh-CN" altLang="zh-CN" sz="2000" smtClean="0">
                <a:solidFill>
                  <a:srgbClr val="9900FF"/>
                </a:solidFill>
                <a:latin typeface="黑体" pitchFamily="49" charset="-122"/>
                <a:ea typeface="黑体" pitchFamily="49" charset="-122"/>
                <a:cs typeface="Times New Roman" pitchFamily="18" charset="0"/>
              </a:rPr>
              <a:t>递归数据结构</a:t>
            </a:r>
            <a:r>
              <a:rPr lang="zh-CN" altLang="zh-CN" sz="2000" smtClean="0">
                <a:ea typeface="楷体" pitchFamily="49" charset="-122"/>
                <a:cs typeface="Times New Roman" pitchFamily="18" charset="0"/>
              </a:rPr>
              <a:t>。</a:t>
            </a:r>
            <a:r>
              <a:rPr lang="zh-CN" altLang="zh-CN" sz="2000" smtClean="0">
                <a:solidFill>
                  <a:srgbClr val="0000FF"/>
                </a:solidFill>
                <a:ea typeface="楷体" pitchFamily="49" charset="-122"/>
                <a:cs typeface="Times New Roman" pitchFamily="18" charset="0"/>
              </a:rPr>
              <a:t>在递归数据结构定义中包含的递归运算称为</a:t>
            </a:r>
            <a:r>
              <a:rPr lang="zh-CN" altLang="zh-CN" sz="2000" smtClean="0">
                <a:solidFill>
                  <a:srgbClr val="9900FF"/>
                </a:solidFill>
                <a:latin typeface="黑体" pitchFamily="49" charset="-122"/>
                <a:ea typeface="黑体" pitchFamily="49" charset="-122"/>
                <a:cs typeface="Times New Roman" pitchFamily="18" charset="0"/>
              </a:rPr>
              <a:t>基本递归运算</a:t>
            </a:r>
            <a:r>
              <a:rPr lang="zh-CN" altLang="zh-CN" sz="2000" smtClean="0">
                <a:ea typeface="楷体" pitchFamily="49" charset="-122"/>
                <a:cs typeface="Times New Roman" pitchFamily="18" charset="0"/>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071546"/>
            <a:ext cx="7429552" cy="3323987"/>
          </a:xfrm>
          <a:prstGeom prst="rect">
            <a:avLst/>
          </a:prstGeom>
          <a:noFill/>
        </p:spPr>
        <p:txBody>
          <a:bodyPr wrap="square" rtlCol="0">
            <a:spAutoFit/>
          </a:bodyPr>
          <a:lstStyle/>
          <a:p>
            <a:pPr>
              <a:lnSpc>
                <a:spcPct val="150000"/>
              </a:lnSpc>
            </a:pPr>
            <a:r>
              <a:rPr lang="zh-CN" altLang="zh-CN" sz="2000" smtClean="0">
                <a:solidFill>
                  <a:srgbClr val="0000FF"/>
                </a:solidFill>
                <a:latin typeface="Consolas" pitchFamily="49" charset="0"/>
                <a:ea typeface="楷体" pitchFamily="49" charset="-122"/>
                <a:cs typeface="Consolas" pitchFamily="49" charset="0"/>
              </a:rPr>
              <a:t>归纳起来，递归数据结构定义为：</a:t>
            </a:r>
          </a:p>
          <a:p>
            <a:pPr>
              <a:lnSpc>
                <a:spcPct val="150000"/>
              </a:lnSpc>
            </a:pPr>
            <a:r>
              <a:rPr lang="en-US" altLang="zh-CN" sz="2000" smtClean="0">
                <a:solidFill>
                  <a:srgbClr val="9900FF"/>
                </a:solidFill>
                <a:latin typeface="Consolas" pitchFamily="49" charset="0"/>
                <a:ea typeface="楷体" pitchFamily="49" charset="-122"/>
                <a:cs typeface="Consolas" pitchFamily="49" charset="0"/>
              </a:rPr>
              <a:t>    RD=(D</a:t>
            </a:r>
            <a:r>
              <a:rPr lang="zh-CN" altLang="zh-CN" sz="2000" smtClean="0">
                <a:solidFill>
                  <a:srgbClr val="9900FF"/>
                </a:solidFill>
                <a:latin typeface="Consolas" pitchFamily="49" charset="0"/>
                <a:ea typeface="楷体" pitchFamily="49" charset="-122"/>
                <a:cs typeface="Consolas" pitchFamily="49" charset="0"/>
              </a:rPr>
              <a:t>，</a:t>
            </a:r>
            <a:r>
              <a:rPr lang="en-US" altLang="zh-CN" sz="2000" smtClean="0">
                <a:solidFill>
                  <a:srgbClr val="9900FF"/>
                </a:solidFill>
                <a:latin typeface="Consolas" pitchFamily="49" charset="0"/>
                <a:ea typeface="楷体" pitchFamily="49" charset="-122"/>
                <a:cs typeface="Consolas" pitchFamily="49" charset="0"/>
              </a:rPr>
              <a:t>Op)</a:t>
            </a:r>
            <a:endParaRPr lang="zh-CN" altLang="zh-CN" sz="2000" smtClean="0">
              <a:solidFill>
                <a:srgbClr val="99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其中，</a:t>
            </a:r>
            <a:r>
              <a:rPr lang="en-US" altLang="zh-CN" sz="2000" i="1" smtClean="0">
                <a:solidFill>
                  <a:srgbClr val="0000FF"/>
                </a:solidFill>
                <a:latin typeface="Consolas" pitchFamily="49" charset="0"/>
                <a:ea typeface="楷体" pitchFamily="49" charset="-122"/>
                <a:cs typeface="Consolas" pitchFamily="49" charset="0"/>
              </a:rPr>
              <a:t>D</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d</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，共</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个元素）为构成该数据结构的所有元素的集合</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Op</a:t>
            </a:r>
            <a:r>
              <a:rPr lang="zh-CN" altLang="zh-CN" sz="2000" smtClean="0">
                <a:solidFill>
                  <a:srgbClr val="0000FF"/>
                </a:solidFill>
                <a:latin typeface="Consolas" pitchFamily="49" charset="0"/>
                <a:ea typeface="楷体" pitchFamily="49" charset="-122"/>
                <a:cs typeface="Consolas" pitchFamily="49" charset="0"/>
              </a:rPr>
              <a:t>是基本递归运算的集合，</a:t>
            </a:r>
            <a:r>
              <a:rPr lang="en-US" altLang="zh-CN" sz="2000" smtClean="0">
                <a:solidFill>
                  <a:srgbClr val="0000FF"/>
                </a:solidFill>
                <a:latin typeface="Consolas" pitchFamily="49" charset="0"/>
                <a:ea typeface="楷体" pitchFamily="49" charset="-122"/>
                <a:cs typeface="Consolas" pitchFamily="49" charset="0"/>
              </a:rPr>
              <a:t>Op={op</a:t>
            </a:r>
            <a:r>
              <a:rPr lang="en-US" altLang="zh-CN" sz="2000" i="1" baseline="-25000"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zh-CN" altLang="zh-CN" sz="2000" smtClean="0">
                <a:solidFill>
                  <a:srgbClr val="0000FF"/>
                </a:solidFill>
                <a:latin typeface="Consolas" pitchFamily="49" charset="0"/>
                <a:ea typeface="宋体" pitchFamily="2"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m</a:t>
            </a:r>
            <a:r>
              <a:rPr lang="zh-CN" altLang="zh-CN" sz="2000" smtClean="0">
                <a:solidFill>
                  <a:srgbClr val="0000FF"/>
                </a:solidFill>
                <a:latin typeface="Consolas" pitchFamily="49" charset="0"/>
                <a:ea typeface="楷体" pitchFamily="49" charset="-122"/>
                <a:cs typeface="Consolas" pitchFamily="49" charset="0"/>
              </a:rPr>
              <a:t>，共</a:t>
            </a:r>
            <a:r>
              <a:rPr lang="en-US" altLang="zh-CN" sz="2000" i="1" smtClean="0">
                <a:solidFill>
                  <a:srgbClr val="0000FF"/>
                </a:solidFill>
                <a:latin typeface="Consolas" pitchFamily="49" charset="0"/>
                <a:ea typeface="楷体" pitchFamily="49" charset="-122"/>
                <a:cs typeface="Consolas" pitchFamily="49" charset="0"/>
              </a:rPr>
              <a:t>m</a:t>
            </a:r>
            <a:r>
              <a:rPr lang="zh-CN" altLang="zh-CN" sz="2000" smtClean="0">
                <a:solidFill>
                  <a:srgbClr val="0000FF"/>
                </a:solidFill>
                <a:latin typeface="Consolas" pitchFamily="49" charset="0"/>
                <a:ea typeface="楷体" pitchFamily="49" charset="-122"/>
                <a:cs typeface="Consolas" pitchFamily="49" charset="0"/>
              </a:rPr>
              <a:t>个基本递归运算），对于</a:t>
            </a:r>
            <a:r>
              <a:rPr lang="en-US" altLang="zh-CN" sz="2000" smtClean="0">
                <a:solidFill>
                  <a:srgbClr val="0000FF"/>
                </a:solidFill>
                <a:latin typeface="Consolas" pitchFamily="49" charset="0"/>
                <a:ea typeface="楷体" pitchFamily="49" charset="-122"/>
                <a:cs typeface="Consolas" pitchFamily="49" charset="0"/>
                <a:sym typeface="Symbol"/>
              </a:rPr>
              <a:t></a:t>
            </a:r>
            <a:r>
              <a:rPr lang="en-US" altLang="zh-CN" sz="2000" i="1" smtClean="0">
                <a:solidFill>
                  <a:srgbClr val="0000FF"/>
                </a:solidFill>
                <a:latin typeface="Consolas" pitchFamily="49" charset="0"/>
                <a:ea typeface="楷体" pitchFamily="49" charset="-122"/>
                <a:cs typeface="Consolas" pitchFamily="49" charset="0"/>
              </a:rPr>
              <a:t>d</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D</a:t>
            </a:r>
            <a:r>
              <a:rPr lang="zh-CN" altLang="zh-CN" sz="2000" smtClean="0">
                <a:solidFill>
                  <a:srgbClr val="0000FF"/>
                </a:solidFill>
                <a:latin typeface="Consolas" pitchFamily="49" charset="0"/>
                <a:ea typeface="楷体" pitchFamily="49" charset="-122"/>
                <a:cs typeface="Consolas" pitchFamily="49" charset="0"/>
              </a:rPr>
              <a:t>，不妨设</a:t>
            </a:r>
            <a:r>
              <a:rPr lang="en-US" altLang="zh-CN" sz="2000" smtClean="0">
                <a:solidFill>
                  <a:srgbClr val="0000FF"/>
                </a:solidFill>
                <a:latin typeface="Consolas" pitchFamily="49" charset="0"/>
                <a:ea typeface="楷体" pitchFamily="49" charset="-122"/>
                <a:cs typeface="Consolas" pitchFamily="49" charset="0"/>
              </a:rPr>
              <a:t>op</a:t>
            </a:r>
            <a:r>
              <a:rPr lang="en-US" altLang="zh-CN" sz="2000" i="1" baseline="-25000" smtClean="0">
                <a:solidFill>
                  <a:srgbClr val="0000FF"/>
                </a:solidFill>
                <a:latin typeface="Consolas" pitchFamily="49" charset="0"/>
                <a:ea typeface="楷体" pitchFamily="49" charset="-122"/>
                <a:cs typeface="Consolas" pitchFamily="49" charset="0"/>
              </a:rPr>
              <a:t>j</a:t>
            </a:r>
            <a:r>
              <a:rPr lang="zh-CN" altLang="zh-CN" sz="2000" smtClean="0">
                <a:solidFill>
                  <a:srgbClr val="0000FF"/>
                </a:solidFill>
                <a:latin typeface="Consolas" pitchFamily="49" charset="0"/>
                <a:ea typeface="楷体" pitchFamily="49" charset="-122"/>
                <a:cs typeface="Consolas" pitchFamily="49" charset="0"/>
              </a:rPr>
              <a:t>为一元运算符，则有</a:t>
            </a:r>
            <a:r>
              <a:rPr lang="en-US" altLang="zh-CN" sz="2000" smtClean="0">
                <a:solidFill>
                  <a:srgbClr val="0000FF"/>
                </a:solidFill>
                <a:latin typeface="Consolas" pitchFamily="49" charset="0"/>
                <a:ea typeface="楷体" pitchFamily="49" charset="-122"/>
                <a:cs typeface="Consolas" pitchFamily="49" charset="0"/>
              </a:rPr>
              <a:t>op</a:t>
            </a:r>
            <a:r>
              <a:rPr lang="en-US" altLang="zh-CN" sz="2000" i="1" baseline="-25000"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d</a:t>
            </a:r>
            <a:r>
              <a:rPr lang="en-US" altLang="zh-CN" sz="2000" i="1" baseline="-25000"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D</a:t>
            </a:r>
            <a:r>
              <a:rPr lang="zh-CN" altLang="zh-CN" sz="2000" smtClean="0">
                <a:solidFill>
                  <a:srgbClr val="0000FF"/>
                </a:solidFill>
                <a:latin typeface="Consolas" pitchFamily="49" charset="0"/>
                <a:ea typeface="楷体" pitchFamily="49" charset="-122"/>
                <a:cs typeface="Consolas" pitchFamily="49" charset="0"/>
              </a:rPr>
              <a:t>，也就是说，递归运算符具有</a:t>
            </a:r>
            <a:r>
              <a:rPr lang="zh-CN" altLang="zh-CN" sz="2000" smtClean="0">
                <a:solidFill>
                  <a:srgbClr val="9900FF"/>
                </a:solidFill>
                <a:latin typeface="Consolas" pitchFamily="49" charset="0"/>
                <a:ea typeface="黑体" pitchFamily="49" charset="-122"/>
                <a:cs typeface="Consolas" pitchFamily="49" charset="0"/>
              </a:rPr>
              <a:t>封闭性</a:t>
            </a:r>
            <a:r>
              <a:rPr lang="zh-CN" altLang="zh-CN" sz="2000" smtClean="0">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071546"/>
            <a:ext cx="7929618" cy="2808333"/>
          </a:xfrm>
          <a:prstGeom prst="rect">
            <a:avLst/>
          </a:prstGeom>
          <a:noFill/>
        </p:spPr>
        <p:txBody>
          <a:bodyPr wrap="square" rtlCol="0">
            <a:spAutoFit/>
          </a:bodyPr>
          <a:lstStyle/>
          <a:p>
            <a:pPr>
              <a:lnSpc>
                <a:spcPct val="150000"/>
              </a:lnSpc>
            </a:pPr>
            <a:r>
              <a:rPr lang="en-US" altLang="zh-CN" sz="2000" smtClean="0">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二叉树的定义中，</a:t>
            </a:r>
            <a:r>
              <a:rPr lang="en-US" altLang="zh-CN" sz="2000" i="1" smtClean="0">
                <a:solidFill>
                  <a:srgbClr val="0000FF"/>
                </a:solidFill>
                <a:latin typeface="Consolas" pitchFamily="49" charset="0"/>
                <a:ea typeface="楷体" pitchFamily="49" charset="-122"/>
                <a:cs typeface="Consolas" pitchFamily="49" charset="0"/>
              </a:rPr>
              <a:t>D</a:t>
            </a:r>
            <a:r>
              <a:rPr lang="zh-CN" altLang="zh-CN" sz="2000" smtClean="0">
                <a:solidFill>
                  <a:srgbClr val="0000FF"/>
                </a:solidFill>
                <a:latin typeface="Consolas" pitchFamily="49" charset="0"/>
                <a:ea typeface="楷体" pitchFamily="49" charset="-122"/>
                <a:cs typeface="Consolas" pitchFamily="49" charset="0"/>
              </a:rPr>
              <a:t>是给定二叉树及其子树的集合（对于一棵给定的二叉树，其子树的个数是有限的），</a:t>
            </a:r>
            <a:r>
              <a:rPr lang="en-US" altLang="zh-CN" sz="2000" smtClean="0">
                <a:solidFill>
                  <a:srgbClr val="0000FF"/>
                </a:solidFill>
                <a:latin typeface="Consolas" pitchFamily="49" charset="0"/>
                <a:ea typeface="楷体" pitchFamily="49" charset="-122"/>
                <a:cs typeface="Consolas" pitchFamily="49" charset="0"/>
              </a:rPr>
              <a:t>Op={op</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op</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由基本递归运算符构成，它们的定义如下：</a:t>
            </a:r>
          </a:p>
          <a:p>
            <a:pPr>
              <a:lnSpc>
                <a:spcPct val="150000"/>
              </a:lnSpc>
            </a:pPr>
            <a:r>
              <a:rPr lang="en-US" altLang="zh-CN" sz="2000" smtClean="0">
                <a:latin typeface="Consolas" pitchFamily="49" charset="0"/>
                <a:ea typeface="楷体" pitchFamily="49" charset="-122"/>
                <a:cs typeface="Consolas" pitchFamily="49" charset="0"/>
              </a:rPr>
              <a:t>     </a:t>
            </a:r>
            <a:r>
              <a:rPr lang="en-US" altLang="zh-CN" sz="2000" smtClean="0">
                <a:solidFill>
                  <a:srgbClr val="9900FF"/>
                </a:solidFill>
                <a:latin typeface="Consolas" pitchFamily="49" charset="0"/>
                <a:ea typeface="楷体" pitchFamily="49" charset="-122"/>
                <a:cs typeface="Consolas" pitchFamily="49" charset="0"/>
              </a:rPr>
              <a:t>op1(p) = p-&gt;lchild</a:t>
            </a:r>
            <a:endParaRPr lang="zh-CN" altLang="zh-CN" sz="2000" smtClean="0">
              <a:solidFill>
                <a:srgbClr val="99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9900FF"/>
                </a:solidFill>
                <a:latin typeface="Consolas" pitchFamily="49" charset="0"/>
                <a:ea typeface="楷体" pitchFamily="49" charset="-122"/>
                <a:cs typeface="Consolas" pitchFamily="49" charset="0"/>
              </a:rPr>
              <a:t>     op2(p) = p-&gt;rchild</a:t>
            </a:r>
            <a:endParaRPr lang="zh-CN" altLang="zh-CN" sz="2000" smtClean="0">
              <a:solidFill>
                <a:srgbClr val="9900FF"/>
              </a:solidFill>
              <a:latin typeface="Consolas" pitchFamily="49" charset="0"/>
              <a:ea typeface="楷体" pitchFamily="49" charset="-122"/>
              <a:cs typeface="Consolas" pitchFamily="49" charset="0"/>
            </a:endParaRPr>
          </a:p>
          <a:p>
            <a:pPr>
              <a:lnSpc>
                <a:spcPct val="150000"/>
              </a:lnSpc>
            </a:pPr>
            <a:r>
              <a:rPr lang="zh-CN" altLang="zh-CN" sz="2000" smtClean="0">
                <a:solidFill>
                  <a:srgbClr val="0000FF"/>
                </a:solidFill>
                <a:latin typeface="Consolas" pitchFamily="49" charset="0"/>
                <a:ea typeface="楷体" pitchFamily="49" charset="-122"/>
                <a:cs typeface="Consolas" pitchFamily="49" charset="0"/>
              </a:rPr>
              <a:t>其中，</a:t>
            </a:r>
            <a:r>
              <a:rPr lang="en-US" altLang="zh-CN" sz="2000" smtClean="0">
                <a:solidFill>
                  <a:srgbClr val="0000FF"/>
                </a:solidFill>
                <a:latin typeface="Consolas" pitchFamily="49" charset="0"/>
                <a:ea typeface="楷体" pitchFamily="49" charset="-122"/>
                <a:cs typeface="Consolas" pitchFamily="49" charset="0"/>
              </a:rPr>
              <a:t>p</a:t>
            </a:r>
            <a:r>
              <a:rPr lang="zh-CN" altLang="zh-CN" sz="2000" smtClean="0">
                <a:solidFill>
                  <a:srgbClr val="0000FF"/>
                </a:solidFill>
                <a:latin typeface="Consolas" pitchFamily="49" charset="0"/>
                <a:ea typeface="楷体" pitchFamily="49" charset="-122"/>
                <a:cs typeface="Consolas" pitchFamily="49" charset="0"/>
              </a:rPr>
              <a:t>指向二叉树中的一个非空结点。</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285860"/>
            <a:ext cx="4143404" cy="461665"/>
          </a:xfrm>
          <a:prstGeom prst="rect">
            <a:avLst/>
          </a:prstGeom>
          <a:solidFill>
            <a:schemeClr val="accent5">
              <a:lumMod val="20000"/>
              <a:lumOff val="80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altLang="zh-CN" smtClean="0">
                <a:solidFill>
                  <a:srgbClr val="FF0000"/>
                </a:solidFill>
                <a:latin typeface="Consolas" pitchFamily="49" charset="0"/>
                <a:ea typeface="楷体" pitchFamily="49" charset="-122"/>
                <a:cs typeface="Consolas" pitchFamily="49" charset="0"/>
              </a:rPr>
              <a:t>1</a:t>
            </a:r>
            <a:r>
              <a:rPr lang="zh-CN" altLang="zh-CN" smtClean="0">
                <a:solidFill>
                  <a:srgbClr val="FF0000"/>
                </a:solidFill>
                <a:latin typeface="Consolas" pitchFamily="49" charset="0"/>
                <a:ea typeface="楷体" pitchFamily="49" charset="-122"/>
                <a:cs typeface="Consolas" pitchFamily="49" charset="0"/>
              </a:rPr>
              <a:t>）单链表的递归算法设计</a:t>
            </a:r>
          </a:p>
        </p:txBody>
      </p:sp>
      <p:sp>
        <p:nvSpPr>
          <p:cNvPr id="3" name="TextBox 2"/>
          <p:cNvSpPr txBox="1"/>
          <p:nvPr/>
        </p:nvSpPr>
        <p:spPr>
          <a:xfrm>
            <a:off x="785786" y="428604"/>
            <a:ext cx="5572164" cy="461665"/>
          </a:xfrm>
          <a:prstGeom prst="rect">
            <a:avLst/>
          </a:prstGeom>
          <a:noFill/>
        </p:spPr>
        <p:txBody>
          <a:bodyPr wrap="square" rtlCol="0">
            <a:spAutoFit/>
          </a:bodyPr>
          <a:lstStyle/>
          <a:p>
            <a:r>
              <a:rPr lang="en-US" altLang="zh-CN" smtClean="0">
                <a:solidFill>
                  <a:srgbClr val="FF0000"/>
                </a:solidFill>
                <a:latin typeface="Consolas" pitchFamily="49" charset="0"/>
                <a:ea typeface="微软雅黑" pitchFamily="34" charset="-122"/>
                <a:cs typeface="Consolas" pitchFamily="49" charset="0"/>
              </a:rPr>
              <a:t>2. </a:t>
            </a:r>
            <a:r>
              <a:rPr lang="zh-CN" altLang="zh-CN" smtClean="0">
                <a:solidFill>
                  <a:srgbClr val="FF0000"/>
                </a:solidFill>
                <a:latin typeface="Consolas" pitchFamily="49" charset="0"/>
                <a:ea typeface="微软雅黑" pitchFamily="34" charset="-122"/>
                <a:cs typeface="Consolas" pitchFamily="49" charset="0"/>
              </a:rPr>
              <a:t>基于递归数据结构的递归算法设计</a:t>
            </a:r>
          </a:p>
        </p:txBody>
      </p:sp>
      <p:sp>
        <p:nvSpPr>
          <p:cNvPr id="4" name="TextBox 3"/>
          <p:cNvSpPr txBox="1"/>
          <p:nvPr/>
        </p:nvSpPr>
        <p:spPr>
          <a:xfrm>
            <a:off x="500034" y="1857364"/>
            <a:ext cx="8215370" cy="3370153"/>
          </a:xfrm>
          <a:prstGeom prst="rect">
            <a:avLst/>
          </a:prstGeom>
          <a:noFill/>
        </p:spPr>
        <p:txBody>
          <a:bodyPr wrap="square" rtlCol="0">
            <a:spAutoFit/>
          </a:bodyPr>
          <a:lstStyle/>
          <a:p>
            <a:pPr>
              <a:lnSpc>
                <a:spcPct val="150000"/>
              </a:lnSpc>
            </a:pPr>
            <a:r>
              <a:rPr lang="zh-CN" altLang="zh-CN" sz="2200" smtClean="0">
                <a:solidFill>
                  <a:srgbClr val="0000FF"/>
                </a:solidFill>
                <a:latin typeface="Consolas" pitchFamily="49" charset="0"/>
                <a:ea typeface="楷体" pitchFamily="49" charset="-122"/>
                <a:cs typeface="Consolas" pitchFamily="49" charset="0"/>
              </a:rPr>
              <a:t>在设计不带头结点的单链表的递归算法时</a:t>
            </a:r>
            <a:r>
              <a:rPr lang="zh-CN" altLang="en-US" sz="2200" smtClean="0">
                <a:solidFill>
                  <a:srgbClr val="0000FF"/>
                </a:solidFill>
                <a:latin typeface="Consolas" pitchFamily="49" charset="0"/>
                <a:ea typeface="楷体" pitchFamily="49" charset="-122"/>
                <a:cs typeface="Consolas" pitchFamily="49" charset="0"/>
              </a:rPr>
              <a:t>：</a:t>
            </a:r>
            <a:endParaRPr lang="en-US" altLang="zh-CN" sz="22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9900FF"/>
                </a:solidFill>
                <a:latin typeface="Consolas" pitchFamily="49" charset="0"/>
                <a:ea typeface="楷体" pitchFamily="49" charset="-122"/>
                <a:cs typeface="Consolas" pitchFamily="49" charset="0"/>
              </a:rPr>
              <a:t>    </a:t>
            </a:r>
            <a:r>
              <a:rPr lang="zh-CN" altLang="zh-CN" sz="2000" smtClean="0">
                <a:solidFill>
                  <a:srgbClr val="9900FF"/>
                </a:solidFill>
                <a:latin typeface="Consolas" pitchFamily="49" charset="0"/>
                <a:ea typeface="楷体" pitchFamily="49" charset="-122"/>
                <a:cs typeface="Consolas" pitchFamily="49" charset="0"/>
              </a:rPr>
              <a:t>设求解以</a:t>
            </a:r>
            <a:r>
              <a:rPr lang="en-US" altLang="zh-CN" sz="2000" smtClean="0">
                <a:solidFill>
                  <a:srgbClr val="9900FF"/>
                </a:solidFill>
                <a:latin typeface="Consolas" pitchFamily="49" charset="0"/>
                <a:ea typeface="楷体" pitchFamily="49" charset="-122"/>
                <a:cs typeface="Consolas" pitchFamily="49" charset="0"/>
              </a:rPr>
              <a:t>L</a:t>
            </a:r>
            <a:r>
              <a:rPr lang="zh-CN" altLang="zh-CN" sz="2000" smtClean="0">
                <a:solidFill>
                  <a:srgbClr val="9900FF"/>
                </a:solidFill>
                <a:latin typeface="Consolas" pitchFamily="49" charset="0"/>
                <a:ea typeface="楷体" pitchFamily="49" charset="-122"/>
                <a:cs typeface="Consolas" pitchFamily="49" charset="0"/>
              </a:rPr>
              <a:t>为首结点指针的整个单链表的某功能为“大问题”</a:t>
            </a:r>
            <a:r>
              <a:rPr lang="zh-CN" altLang="en-US" sz="2000" smtClean="0">
                <a:solidFill>
                  <a:srgbClr val="9900FF"/>
                </a:solidFill>
                <a:latin typeface="Consolas" pitchFamily="49" charset="0"/>
                <a:ea typeface="楷体" pitchFamily="49" charset="-122"/>
                <a:cs typeface="Consolas" pitchFamily="49" charset="0"/>
              </a:rPr>
              <a:t>。</a:t>
            </a:r>
            <a:endParaRPr lang="en-US" altLang="zh-CN" sz="2000" smtClean="0">
              <a:solidFill>
                <a:srgbClr val="99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9900FF"/>
                </a:solidFill>
                <a:latin typeface="Consolas" pitchFamily="49" charset="0"/>
                <a:ea typeface="楷体" pitchFamily="49" charset="-122"/>
                <a:cs typeface="Consolas" pitchFamily="49" charset="0"/>
              </a:rPr>
              <a:t>    </a:t>
            </a:r>
            <a:r>
              <a:rPr lang="zh-CN" altLang="zh-CN" sz="2000" smtClean="0">
                <a:solidFill>
                  <a:srgbClr val="9900FF"/>
                </a:solidFill>
                <a:latin typeface="Consolas" pitchFamily="49" charset="0"/>
                <a:ea typeface="楷体" pitchFamily="49" charset="-122"/>
                <a:cs typeface="Consolas" pitchFamily="49" charset="0"/>
              </a:rPr>
              <a:t>而求解除首结点外余下结点构成的单链表（由</a:t>
            </a:r>
            <a:r>
              <a:rPr lang="en-US" altLang="zh-CN" sz="2000" smtClean="0">
                <a:solidFill>
                  <a:srgbClr val="9900FF"/>
                </a:solidFill>
                <a:latin typeface="Consolas" pitchFamily="49" charset="0"/>
                <a:ea typeface="楷体" pitchFamily="49" charset="-122"/>
                <a:cs typeface="Consolas" pitchFamily="49" charset="0"/>
              </a:rPr>
              <a:t>L-&gt;next</a:t>
            </a:r>
            <a:r>
              <a:rPr lang="zh-CN" altLang="zh-CN" sz="2000" smtClean="0">
                <a:solidFill>
                  <a:srgbClr val="9900FF"/>
                </a:solidFill>
                <a:latin typeface="Consolas" pitchFamily="49" charset="0"/>
                <a:ea typeface="楷体" pitchFamily="49" charset="-122"/>
                <a:cs typeface="Consolas" pitchFamily="49" charset="0"/>
              </a:rPr>
              <a:t>标识，而该运算为递归运算）的相同功能为“小问题”</a:t>
            </a:r>
            <a:r>
              <a:rPr lang="zh-CN" altLang="en-US" sz="2000" smtClean="0">
                <a:solidFill>
                  <a:srgbClr val="9900FF"/>
                </a:solidFill>
                <a:latin typeface="Consolas" pitchFamily="49" charset="0"/>
                <a:ea typeface="楷体" pitchFamily="49" charset="-122"/>
                <a:cs typeface="Consolas" pitchFamily="49" charset="0"/>
              </a:rPr>
              <a:t>。</a:t>
            </a:r>
            <a:endParaRPr lang="en-US" altLang="zh-CN" sz="2000" smtClean="0">
              <a:solidFill>
                <a:srgbClr val="99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9900FF"/>
                </a:solidFill>
                <a:latin typeface="Consolas" pitchFamily="49" charset="0"/>
                <a:ea typeface="楷体" pitchFamily="49" charset="-122"/>
                <a:cs typeface="Consolas" pitchFamily="49" charset="0"/>
              </a:rPr>
              <a:t>    </a:t>
            </a:r>
            <a:r>
              <a:rPr lang="zh-CN" altLang="zh-CN" sz="2000" smtClean="0">
                <a:solidFill>
                  <a:srgbClr val="9900FF"/>
                </a:solidFill>
                <a:latin typeface="Consolas" pitchFamily="49" charset="0"/>
                <a:ea typeface="楷体" pitchFamily="49" charset="-122"/>
                <a:cs typeface="Consolas" pitchFamily="49" charset="0"/>
              </a:rPr>
              <a:t>由大小问题之间的解关系得到递归体。</a:t>
            </a:r>
            <a:endParaRPr lang="en-US" altLang="zh-CN" sz="2000" smtClean="0">
              <a:solidFill>
                <a:srgbClr val="99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9900FF"/>
                </a:solidFill>
                <a:latin typeface="Consolas" pitchFamily="49" charset="0"/>
                <a:ea typeface="楷体" pitchFamily="49" charset="-122"/>
                <a:cs typeface="Consolas" pitchFamily="49" charset="0"/>
              </a:rPr>
              <a:t>    </a:t>
            </a:r>
            <a:r>
              <a:rPr lang="zh-CN" altLang="zh-CN" sz="2000" smtClean="0">
                <a:solidFill>
                  <a:srgbClr val="9900FF"/>
                </a:solidFill>
                <a:latin typeface="Consolas" pitchFamily="49" charset="0"/>
                <a:ea typeface="楷体" pitchFamily="49" charset="-122"/>
                <a:cs typeface="Consolas" pitchFamily="49" charset="0"/>
              </a:rPr>
              <a:t>再考虑特殊情况，通常是单链表为空或者只有一个结点时，这时很容易求解，从而得到递归出口。</a:t>
            </a:r>
            <a:endParaRPr lang="zh-CN" altLang="en-US" sz="2000" smtClean="0">
              <a:solidFill>
                <a:srgbClr val="99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4"/>
            <a:ext cx="8215370" cy="1007840"/>
          </a:xfrm>
          <a:prstGeom prst="rect">
            <a:avLst/>
          </a:prstGeom>
          <a:noFill/>
        </p:spPr>
        <p:txBody>
          <a:bodyPr wrap="square" rtlCol="0">
            <a:spAutoFit/>
          </a:bodyPr>
          <a:lstStyle/>
          <a:p>
            <a:pPr>
              <a:lnSpc>
                <a:spcPct val="150000"/>
              </a:lnSpc>
            </a:pPr>
            <a:r>
              <a:rPr lang="en-US" altLang="zh-CN" sz="2200" smtClean="0">
                <a:solidFill>
                  <a:srgbClr val="FF0000"/>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2.6</a:t>
            </a:r>
            <a:r>
              <a:rPr lang="zh-CN" altLang="zh-CN" sz="22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有一个不带头结点的单链表</a:t>
            </a:r>
            <a:r>
              <a:rPr lang="en-US" altLang="zh-CN" sz="2000" smtClean="0">
                <a:solidFill>
                  <a:srgbClr val="0000FF"/>
                </a:solidFill>
                <a:latin typeface="Consolas" pitchFamily="49" charset="0"/>
                <a:ea typeface="楷体" pitchFamily="49" charset="-122"/>
                <a:cs typeface="Consolas" pitchFamily="49" charset="0"/>
              </a:rPr>
              <a:t>L</a:t>
            </a:r>
            <a:r>
              <a:rPr lang="zh-CN" altLang="zh-CN" sz="2000" smtClean="0">
                <a:solidFill>
                  <a:srgbClr val="0000FF"/>
                </a:solidFill>
                <a:latin typeface="Consolas" pitchFamily="49" charset="0"/>
                <a:ea typeface="楷体" pitchFamily="49" charset="-122"/>
                <a:cs typeface="Consolas" pitchFamily="49" charset="0"/>
              </a:rPr>
              <a:t>，设计一个算法释放其中所有结点。</a:t>
            </a:r>
          </a:p>
        </p:txBody>
      </p:sp>
      <p:sp>
        <p:nvSpPr>
          <p:cNvPr id="3" name="TextBox 2"/>
          <p:cNvSpPr txBox="1"/>
          <p:nvPr/>
        </p:nvSpPr>
        <p:spPr>
          <a:xfrm>
            <a:off x="428596" y="1000108"/>
            <a:ext cx="8286808" cy="2446824"/>
          </a:xfrm>
          <a:prstGeom prst="rect">
            <a:avLst/>
          </a:prstGeom>
          <a:noFill/>
        </p:spPr>
        <p:txBody>
          <a:bodyPr wrap="square" rtlCol="0">
            <a:spAutoFit/>
          </a:bodyPr>
          <a:lstStyle/>
          <a:p>
            <a:pPr>
              <a:lnSpc>
                <a:spcPct val="150000"/>
              </a:lnSpc>
            </a:pPr>
            <a:r>
              <a:rPr lang="en-US" altLang="zh-CN" sz="2200" smtClean="0">
                <a:solidFill>
                  <a:srgbClr val="FF0000"/>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解：</a:t>
            </a:r>
            <a:r>
              <a:rPr lang="zh-CN" altLang="zh-CN" sz="2000" smtClean="0">
                <a:solidFill>
                  <a:srgbClr val="0000FF"/>
                </a:solidFill>
                <a:latin typeface="Consolas" pitchFamily="49" charset="0"/>
                <a:ea typeface="楷体" pitchFamily="49" charset="-122"/>
                <a:cs typeface="Consolas" pitchFamily="49" charset="0"/>
              </a:rPr>
              <a:t>设</a:t>
            </a:r>
            <a:r>
              <a:rPr lang="en-US" altLang="zh-CN" sz="2000" smtClean="0">
                <a:solidFill>
                  <a:srgbClr val="0000FF"/>
                </a:solidFill>
                <a:latin typeface="Consolas" pitchFamily="49" charset="0"/>
                <a:ea typeface="楷体" pitchFamily="49" charset="-122"/>
                <a:cs typeface="Consolas" pitchFamily="49" charset="0"/>
              </a:rPr>
              <a:t>L={</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CC00CC"/>
                </a:solidFill>
                <a:latin typeface="Consolas" pitchFamily="49" charset="0"/>
                <a:ea typeface="楷体" pitchFamily="49" charset="-122"/>
                <a:cs typeface="Consolas" pitchFamily="49" charset="0"/>
              </a:rPr>
              <a:t>f</a:t>
            </a:r>
            <a:r>
              <a:rPr lang="en-US" altLang="zh-CN" sz="2000" smtClean="0">
                <a:solidFill>
                  <a:srgbClr val="CC00CC"/>
                </a:solidFill>
                <a:latin typeface="Consolas" pitchFamily="49" charset="0"/>
                <a:ea typeface="楷体" pitchFamily="49" charset="-122"/>
                <a:cs typeface="Consolas" pitchFamily="49" charset="0"/>
              </a:rPr>
              <a:t>(L)</a:t>
            </a:r>
            <a:r>
              <a:rPr lang="zh-CN" altLang="zh-CN" sz="2000" smtClean="0">
                <a:solidFill>
                  <a:srgbClr val="0000FF"/>
                </a:solidFill>
                <a:latin typeface="Consolas" pitchFamily="49" charset="0"/>
                <a:ea typeface="楷体" pitchFamily="49" charset="-122"/>
                <a:cs typeface="Consolas" pitchFamily="49" charset="0"/>
              </a:rPr>
              <a:t>的功能是释放</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的所有结点，则</a:t>
            </a:r>
            <a:r>
              <a:rPr lang="en-US" altLang="zh-CN" sz="2000" i="1" smtClean="0">
                <a:solidFill>
                  <a:srgbClr val="CC00CC"/>
                </a:solidFill>
                <a:latin typeface="Consolas" pitchFamily="49" charset="0"/>
                <a:ea typeface="楷体" pitchFamily="49" charset="-122"/>
                <a:cs typeface="Consolas" pitchFamily="49" charset="0"/>
              </a:rPr>
              <a:t>f</a:t>
            </a:r>
            <a:r>
              <a:rPr lang="en-US" altLang="zh-CN" sz="2000" smtClean="0">
                <a:solidFill>
                  <a:srgbClr val="CC00CC"/>
                </a:solidFill>
                <a:latin typeface="Consolas" pitchFamily="49" charset="0"/>
                <a:ea typeface="楷体" pitchFamily="49" charset="-122"/>
                <a:cs typeface="Consolas" pitchFamily="49" charset="0"/>
              </a:rPr>
              <a:t>(L-&gt;next)</a:t>
            </a:r>
            <a:r>
              <a:rPr lang="zh-CN" altLang="zh-CN" sz="2000" smtClean="0">
                <a:solidFill>
                  <a:srgbClr val="0000FF"/>
                </a:solidFill>
                <a:latin typeface="Consolas" pitchFamily="49" charset="0"/>
                <a:ea typeface="楷体" pitchFamily="49" charset="-122"/>
                <a:cs typeface="Consolas" pitchFamily="49" charset="0"/>
              </a:rPr>
              <a:t>的功能是释放</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的所有结点，前者是“大问题”，后者是“小问题”。</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假设</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(L-&gt;next)</a:t>
            </a:r>
            <a:r>
              <a:rPr lang="zh-CN" altLang="zh-CN" sz="2000" smtClean="0">
                <a:solidFill>
                  <a:srgbClr val="0000FF"/>
                </a:solidFill>
                <a:latin typeface="Consolas" pitchFamily="49" charset="0"/>
                <a:ea typeface="楷体" pitchFamily="49" charset="-122"/>
                <a:cs typeface="Consolas" pitchFamily="49" charset="0"/>
              </a:rPr>
              <a:t>是已实现，则</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(L)</a:t>
            </a:r>
            <a:r>
              <a:rPr lang="zh-CN" altLang="zh-CN" sz="2000" smtClean="0">
                <a:solidFill>
                  <a:srgbClr val="0000FF"/>
                </a:solidFill>
                <a:latin typeface="Consolas" pitchFamily="49" charset="0"/>
                <a:ea typeface="楷体" pitchFamily="49" charset="-122"/>
                <a:cs typeface="Consolas" pitchFamily="49" charset="0"/>
              </a:rPr>
              <a:t>就可以采用先调用</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(L-&gt;next)</a:t>
            </a:r>
            <a:r>
              <a:rPr lang="zh-CN" altLang="zh-CN" sz="2000" smtClean="0">
                <a:solidFill>
                  <a:srgbClr val="0000FF"/>
                </a:solidFill>
                <a:latin typeface="Consolas" pitchFamily="49" charset="0"/>
                <a:ea typeface="楷体" pitchFamily="49" charset="-122"/>
                <a:cs typeface="Consolas" pitchFamily="49" charset="0"/>
              </a:rPr>
              <a:t>，然后释放</a:t>
            </a:r>
            <a:r>
              <a:rPr lang="pt-BR" altLang="zh-CN" sz="2000" smtClean="0">
                <a:solidFill>
                  <a:srgbClr val="0000FF"/>
                </a:solidFill>
                <a:latin typeface="Consolas" pitchFamily="49" charset="0"/>
                <a:ea typeface="楷体" pitchFamily="49" charset="-122"/>
                <a:cs typeface="Consolas" pitchFamily="49" charset="0"/>
              </a:rPr>
              <a:t>L</a:t>
            </a:r>
            <a:r>
              <a:rPr lang="zh-CN" altLang="zh-CN" sz="2000" smtClean="0">
                <a:solidFill>
                  <a:srgbClr val="0000FF"/>
                </a:solidFill>
                <a:latin typeface="Consolas" pitchFamily="49" charset="0"/>
                <a:ea typeface="楷体" pitchFamily="49" charset="-122"/>
                <a:cs typeface="Consolas" pitchFamily="49" charset="0"/>
              </a:rPr>
              <a:t>所指结点来求解。</a:t>
            </a:r>
          </a:p>
        </p:txBody>
      </p:sp>
      <p:grpSp>
        <p:nvGrpSpPr>
          <p:cNvPr id="22" name="组合 21"/>
          <p:cNvGrpSpPr/>
          <p:nvPr/>
        </p:nvGrpSpPr>
        <p:grpSpPr>
          <a:xfrm>
            <a:off x="1071538" y="3857628"/>
            <a:ext cx="6154738" cy="2130425"/>
            <a:chOff x="1060468" y="3554428"/>
            <a:chExt cx="6154738" cy="2130425"/>
          </a:xfrm>
        </p:grpSpPr>
        <p:sp>
          <p:nvSpPr>
            <p:cNvPr id="5" name="Rectangle 2"/>
            <p:cNvSpPr>
              <a:spLocks noChangeArrowheads="1"/>
            </p:cNvSpPr>
            <p:nvPr/>
          </p:nvSpPr>
          <p:spPr bwMode="auto">
            <a:xfrm>
              <a:off x="1349393" y="4464066"/>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1</a:t>
              </a:r>
            </a:p>
          </p:txBody>
        </p:sp>
        <p:sp>
          <p:nvSpPr>
            <p:cNvPr id="6" name="Rectangle 3"/>
            <p:cNvSpPr>
              <a:spLocks noChangeArrowheads="1"/>
            </p:cNvSpPr>
            <p:nvPr/>
          </p:nvSpPr>
          <p:spPr bwMode="auto">
            <a:xfrm>
              <a:off x="1890731" y="4464066"/>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zh-CN" altLang="zh-CN" sz="2000" baseline="-25000">
                <a:solidFill>
                  <a:srgbClr val="3333FF"/>
                </a:solidFill>
                <a:latin typeface="Consolas" pitchFamily="49" charset="0"/>
                <a:cs typeface="Consolas" pitchFamily="49" charset="0"/>
              </a:endParaRPr>
            </a:p>
          </p:txBody>
        </p:sp>
        <p:sp>
          <p:nvSpPr>
            <p:cNvPr id="7" name="Rectangle 4"/>
            <p:cNvSpPr>
              <a:spLocks noChangeArrowheads="1"/>
            </p:cNvSpPr>
            <p:nvPr/>
          </p:nvSpPr>
          <p:spPr bwMode="auto">
            <a:xfrm>
              <a:off x="2787668" y="4464066"/>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2</a:t>
              </a:r>
            </a:p>
          </p:txBody>
        </p:sp>
        <p:sp>
          <p:nvSpPr>
            <p:cNvPr id="8" name="Rectangle 5"/>
            <p:cNvSpPr>
              <a:spLocks noChangeArrowheads="1"/>
            </p:cNvSpPr>
            <p:nvPr/>
          </p:nvSpPr>
          <p:spPr bwMode="auto">
            <a:xfrm>
              <a:off x="3329006" y="4464066"/>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zh-CN" altLang="zh-CN" sz="2000" baseline="-25000">
                <a:solidFill>
                  <a:srgbClr val="3333FF"/>
                </a:solidFill>
                <a:latin typeface="Consolas" pitchFamily="49" charset="0"/>
                <a:cs typeface="Consolas" pitchFamily="49" charset="0"/>
              </a:endParaRPr>
            </a:p>
          </p:txBody>
        </p:sp>
        <p:sp>
          <p:nvSpPr>
            <p:cNvPr id="9" name="Rectangle 6"/>
            <p:cNvSpPr>
              <a:spLocks noChangeArrowheads="1"/>
            </p:cNvSpPr>
            <p:nvPr/>
          </p:nvSpPr>
          <p:spPr bwMode="auto">
            <a:xfrm>
              <a:off x="5668981" y="4464066"/>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i="1">
                  <a:solidFill>
                    <a:srgbClr val="3333FF"/>
                  </a:solidFill>
                  <a:latin typeface="Consolas" pitchFamily="49" charset="0"/>
                  <a:cs typeface="Consolas" pitchFamily="49" charset="0"/>
                </a:rPr>
                <a:t>a</a:t>
              </a:r>
              <a:r>
                <a:rPr lang="en-US" altLang="zh-CN" sz="2000" i="1" baseline="-25000">
                  <a:solidFill>
                    <a:srgbClr val="3333FF"/>
                  </a:solidFill>
                  <a:latin typeface="Consolas" pitchFamily="49" charset="0"/>
                  <a:cs typeface="Consolas" pitchFamily="49" charset="0"/>
                </a:rPr>
                <a:t>n</a:t>
              </a:r>
            </a:p>
          </p:txBody>
        </p:sp>
        <p:sp>
          <p:nvSpPr>
            <p:cNvPr id="10" name="Rectangle 7"/>
            <p:cNvSpPr>
              <a:spLocks noChangeArrowheads="1"/>
            </p:cNvSpPr>
            <p:nvPr/>
          </p:nvSpPr>
          <p:spPr bwMode="auto">
            <a:xfrm>
              <a:off x="6210318" y="4464066"/>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a:solidFill>
                    <a:srgbClr val="0000FF"/>
                  </a:solidFill>
                  <a:latin typeface="Consolas" pitchFamily="49" charset="0"/>
                  <a:cs typeface="Consolas" pitchFamily="49" charset="0"/>
                </a:rPr>
                <a:t>∧</a:t>
              </a:r>
            </a:p>
          </p:txBody>
        </p:sp>
        <p:sp>
          <p:nvSpPr>
            <p:cNvPr id="11" name="Text Box 8"/>
            <p:cNvSpPr txBox="1">
              <a:spLocks noChangeArrowheads="1"/>
            </p:cNvSpPr>
            <p:nvPr/>
          </p:nvSpPr>
          <p:spPr bwMode="auto">
            <a:xfrm>
              <a:off x="4373581" y="4464066"/>
              <a:ext cx="576262" cy="457200"/>
            </a:xfrm>
            <a:prstGeom prst="rect">
              <a:avLst/>
            </a:prstGeom>
            <a:noFill/>
            <a:ln w="38100" algn="ctr">
              <a:noFill/>
              <a:miter lim="800000"/>
              <a:headEnd/>
              <a:tailEnd/>
            </a:ln>
          </p:spPr>
          <p:txBody>
            <a:bodyPr>
              <a:spAutoFit/>
            </a:bodyPr>
            <a:lstStyle/>
            <a:p>
              <a:pPr algn="ct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12" name="Arc 9"/>
            <p:cNvSpPr>
              <a:spLocks/>
            </p:cNvSpPr>
            <p:nvPr/>
          </p:nvSpPr>
          <p:spPr bwMode="auto">
            <a:xfrm>
              <a:off x="1420831" y="4105291"/>
              <a:ext cx="360362" cy="358775"/>
            </a:xfrm>
            <a:custGeom>
              <a:avLst/>
              <a:gdLst>
                <a:gd name="T0" fmla="*/ 0 w 21600"/>
                <a:gd name="T1" fmla="*/ 0 h 21600"/>
                <a:gd name="T2" fmla="*/ 360362 w 21600"/>
                <a:gd name="T3" fmla="*/ 358775 h 21600"/>
                <a:gd name="T4" fmla="*/ 0 w 21600"/>
                <a:gd name="T5" fmla="*/ 35877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headEnd/>
              <a:tailEnd type="stealth" w="lg" len="lg"/>
            </a:ln>
          </p:spPr>
          <p:txBody>
            <a:bodyPr wrap="none" anchor="ctr"/>
            <a:lstStyle/>
            <a:p>
              <a:endParaRPr lang="zh-CN" altLang="en-US">
                <a:latin typeface="Consolas" pitchFamily="49" charset="0"/>
                <a:cs typeface="Consolas" pitchFamily="49" charset="0"/>
              </a:endParaRPr>
            </a:p>
          </p:txBody>
        </p:sp>
        <p:sp>
          <p:nvSpPr>
            <p:cNvPr id="13" name="Text Box 10"/>
            <p:cNvSpPr txBox="1">
              <a:spLocks noChangeArrowheads="1"/>
            </p:cNvSpPr>
            <p:nvPr/>
          </p:nvSpPr>
          <p:spPr bwMode="auto">
            <a:xfrm>
              <a:off x="1060468" y="3744928"/>
              <a:ext cx="431800" cy="400110"/>
            </a:xfrm>
            <a:prstGeom prst="rect">
              <a:avLst/>
            </a:prstGeom>
            <a:noFill/>
            <a:ln w="9525">
              <a:noFill/>
              <a:miter lim="800000"/>
              <a:headEnd/>
              <a:tailEnd/>
            </a:ln>
          </p:spPr>
          <p:txBody>
            <a:bodyPr>
              <a:spAutoFit/>
            </a:bodyPr>
            <a:lstStyle/>
            <a:p>
              <a:pPr>
                <a:spcBef>
                  <a:spcPct val="50000"/>
                </a:spcBef>
              </a:pPr>
              <a:r>
                <a:rPr lang="en-US" altLang="zh-CN" sz="2000">
                  <a:solidFill>
                    <a:srgbClr val="0000FF"/>
                  </a:solidFill>
                  <a:latin typeface="Consolas" pitchFamily="49" charset="0"/>
                  <a:cs typeface="Consolas" pitchFamily="49" charset="0"/>
                </a:rPr>
                <a:t>L</a:t>
              </a:r>
            </a:p>
          </p:txBody>
        </p:sp>
        <p:sp>
          <p:nvSpPr>
            <p:cNvPr id="14" name="Line 11"/>
            <p:cNvSpPr>
              <a:spLocks noChangeShapeType="1"/>
            </p:cNvSpPr>
            <p:nvPr/>
          </p:nvSpPr>
          <p:spPr bwMode="auto">
            <a:xfrm>
              <a:off x="2212993" y="4679966"/>
              <a:ext cx="576263" cy="0"/>
            </a:xfrm>
            <a:prstGeom prst="line">
              <a:avLst/>
            </a:prstGeom>
            <a:noFill/>
            <a:ln w="38100">
              <a:solidFill>
                <a:schemeClr val="tx1"/>
              </a:solidFill>
              <a:miter lim="800000"/>
              <a:headEnd/>
              <a:tailEnd type="triangle" w="med" len="med"/>
            </a:ln>
          </p:spPr>
          <p:txBody>
            <a:bodyPr wrap="none"/>
            <a:lstStyle/>
            <a:p>
              <a:endParaRPr lang="zh-CN" altLang="en-US">
                <a:latin typeface="Consolas" pitchFamily="49" charset="0"/>
                <a:cs typeface="Consolas" pitchFamily="49" charset="0"/>
              </a:endParaRPr>
            </a:p>
          </p:txBody>
        </p:sp>
        <p:sp>
          <p:nvSpPr>
            <p:cNvPr id="15" name="Line 12"/>
            <p:cNvSpPr>
              <a:spLocks noChangeShapeType="1"/>
            </p:cNvSpPr>
            <p:nvPr/>
          </p:nvSpPr>
          <p:spPr bwMode="auto">
            <a:xfrm>
              <a:off x="3654443" y="4679966"/>
              <a:ext cx="576263" cy="0"/>
            </a:xfrm>
            <a:prstGeom prst="line">
              <a:avLst/>
            </a:prstGeom>
            <a:noFill/>
            <a:ln w="38100">
              <a:solidFill>
                <a:schemeClr val="tx1"/>
              </a:solidFill>
              <a:miter lim="800000"/>
              <a:headEnd/>
              <a:tailEnd type="triangle" w="med" len="med"/>
            </a:ln>
          </p:spPr>
          <p:txBody>
            <a:bodyPr wrap="none"/>
            <a:lstStyle/>
            <a:p>
              <a:endParaRPr lang="zh-CN" altLang="en-US">
                <a:latin typeface="Consolas" pitchFamily="49" charset="0"/>
                <a:cs typeface="Consolas" pitchFamily="49" charset="0"/>
              </a:endParaRPr>
            </a:p>
          </p:txBody>
        </p:sp>
        <p:sp>
          <p:nvSpPr>
            <p:cNvPr id="16" name="Line 13"/>
            <p:cNvSpPr>
              <a:spLocks noChangeShapeType="1"/>
            </p:cNvSpPr>
            <p:nvPr/>
          </p:nvSpPr>
          <p:spPr bwMode="auto">
            <a:xfrm>
              <a:off x="5094306" y="4679966"/>
              <a:ext cx="576262" cy="0"/>
            </a:xfrm>
            <a:prstGeom prst="line">
              <a:avLst/>
            </a:prstGeom>
            <a:noFill/>
            <a:ln w="38100">
              <a:solidFill>
                <a:schemeClr val="tx1"/>
              </a:solidFill>
              <a:miter lim="800000"/>
              <a:headEnd/>
              <a:tailEnd type="triangle" w="med" len="med"/>
            </a:ln>
          </p:spPr>
          <p:txBody>
            <a:bodyPr wrap="none"/>
            <a:lstStyle/>
            <a:p>
              <a:endParaRPr lang="zh-CN" altLang="en-US">
                <a:latin typeface="Consolas" pitchFamily="49" charset="0"/>
                <a:cs typeface="Consolas" pitchFamily="49" charset="0"/>
              </a:endParaRPr>
            </a:p>
          </p:txBody>
        </p:sp>
        <p:grpSp>
          <p:nvGrpSpPr>
            <p:cNvPr id="17" name="Group 15"/>
            <p:cNvGrpSpPr>
              <a:grpSpLocks/>
            </p:cNvGrpSpPr>
            <p:nvPr/>
          </p:nvGrpSpPr>
          <p:grpSpPr bwMode="auto">
            <a:xfrm>
              <a:off x="1941531" y="3554428"/>
              <a:ext cx="5273675" cy="2130425"/>
              <a:chOff x="1439" y="437"/>
              <a:chExt cx="3322" cy="1342"/>
            </a:xfrm>
          </p:grpSpPr>
          <p:sp>
            <p:nvSpPr>
              <p:cNvPr id="18" name="Text Box 16"/>
              <p:cNvSpPr txBox="1">
                <a:spLocks noChangeArrowheads="1"/>
              </p:cNvSpPr>
              <p:nvPr/>
            </p:nvSpPr>
            <p:spPr bwMode="auto">
              <a:xfrm>
                <a:off x="1687" y="437"/>
                <a:ext cx="2449" cy="233"/>
              </a:xfrm>
              <a:prstGeom prst="rect">
                <a:avLst/>
              </a:prstGeom>
              <a:noFill/>
              <a:ln w="9525">
                <a:noFill/>
                <a:miter lim="800000"/>
                <a:headEnd/>
                <a:tailEnd/>
              </a:ln>
            </p:spPr>
            <p:txBody>
              <a:bodyPr>
                <a:spAutoFit/>
              </a:bodyPr>
              <a:lstStyle/>
              <a:p>
                <a:pPr algn="ctr">
                  <a:spcBef>
                    <a:spcPct val="50000"/>
                  </a:spcBef>
                </a:pPr>
                <a:r>
                  <a:rPr kumimoji="1" lang="zh-CN" altLang="en-US" sz="1800" smtClean="0">
                    <a:solidFill>
                      <a:srgbClr val="0000FF"/>
                    </a:solidFill>
                    <a:latin typeface="Consolas" pitchFamily="49" charset="0"/>
                    <a:ea typeface="仿宋" pitchFamily="49" charset="-122"/>
                    <a:cs typeface="Consolas" pitchFamily="49" charset="0"/>
                  </a:rPr>
                  <a:t>释放以</a:t>
                </a:r>
                <a:r>
                  <a:rPr kumimoji="1" lang="en-US" altLang="zh-CN" sz="1800" dirty="0">
                    <a:solidFill>
                      <a:srgbClr val="0000FF"/>
                    </a:solidFill>
                    <a:latin typeface="Consolas" pitchFamily="49" charset="0"/>
                    <a:ea typeface="仿宋" pitchFamily="49" charset="-122"/>
                    <a:cs typeface="Consolas" pitchFamily="49" charset="0"/>
                  </a:rPr>
                  <a:t>L</a:t>
                </a:r>
                <a:r>
                  <a:rPr kumimoji="1" lang="zh-CN" altLang="en-US" sz="1800" dirty="0" smtClean="0">
                    <a:solidFill>
                      <a:srgbClr val="0000FF"/>
                    </a:solidFill>
                    <a:latin typeface="Consolas" pitchFamily="49" charset="0"/>
                    <a:ea typeface="仿宋" pitchFamily="49" charset="-122"/>
                    <a:cs typeface="Consolas" pitchFamily="49" charset="0"/>
                  </a:rPr>
                  <a:t>为首结点指针</a:t>
                </a:r>
                <a:r>
                  <a:rPr kumimoji="1" lang="zh-CN" altLang="en-US" sz="1800" dirty="0">
                    <a:solidFill>
                      <a:srgbClr val="0000FF"/>
                    </a:solidFill>
                    <a:latin typeface="Consolas" pitchFamily="49" charset="0"/>
                    <a:ea typeface="仿宋" pitchFamily="49" charset="-122"/>
                    <a:cs typeface="Consolas" pitchFamily="49" charset="0"/>
                  </a:rPr>
                  <a:t>的单链表</a:t>
                </a:r>
              </a:p>
            </p:txBody>
          </p:sp>
          <p:sp>
            <p:nvSpPr>
              <p:cNvPr id="19" name="AutoShape 17"/>
              <p:cNvSpPr>
                <a:spLocks/>
              </p:cNvSpPr>
              <p:nvPr/>
            </p:nvSpPr>
            <p:spPr bwMode="auto">
              <a:xfrm rot="5400000">
                <a:off x="3130" y="323"/>
                <a:ext cx="136" cy="2267"/>
              </a:xfrm>
              <a:prstGeom prst="rightBrace">
                <a:avLst>
                  <a:gd name="adj1" fmla="val 138909"/>
                  <a:gd name="adj2" fmla="val 50000"/>
                </a:avLst>
              </a:prstGeom>
              <a:noFill/>
              <a:ln w="28575">
                <a:solidFill>
                  <a:schemeClr val="tx1"/>
                </a:solidFill>
                <a:miter lim="800000"/>
                <a:headEnd/>
                <a:tailEnd/>
              </a:ln>
            </p:spPr>
            <p:txBody>
              <a:bodyPr wrap="none" anchor="ctr"/>
              <a:lstStyle/>
              <a:p>
                <a:endParaRPr lang="zh-CN" altLang="en-US" sz="2000">
                  <a:latin typeface="Consolas" pitchFamily="49" charset="0"/>
                  <a:ea typeface="楷体" pitchFamily="49" charset="-122"/>
                  <a:cs typeface="Consolas" pitchFamily="49" charset="0"/>
                </a:endParaRPr>
              </a:p>
            </p:txBody>
          </p:sp>
          <p:sp>
            <p:nvSpPr>
              <p:cNvPr id="20" name="AutoShape 18"/>
              <p:cNvSpPr>
                <a:spLocks/>
              </p:cNvSpPr>
              <p:nvPr/>
            </p:nvSpPr>
            <p:spPr bwMode="auto">
              <a:xfrm rot="-5400000">
                <a:off x="2845" y="-637"/>
                <a:ext cx="136" cy="2947"/>
              </a:xfrm>
              <a:prstGeom prst="rightBrace">
                <a:avLst>
                  <a:gd name="adj1" fmla="val 180576"/>
                  <a:gd name="adj2" fmla="val 50000"/>
                </a:avLst>
              </a:prstGeom>
              <a:noFill/>
              <a:ln w="28575">
                <a:solidFill>
                  <a:schemeClr val="tx1"/>
                </a:solidFill>
                <a:miter lim="800000"/>
                <a:headEnd/>
                <a:tailEnd/>
              </a:ln>
            </p:spPr>
            <p:txBody>
              <a:bodyPr wrap="none" anchor="ctr"/>
              <a:lstStyle/>
              <a:p>
                <a:endParaRPr lang="zh-CN" altLang="en-US" sz="2000">
                  <a:latin typeface="Consolas" pitchFamily="49" charset="0"/>
                  <a:ea typeface="楷体" pitchFamily="49" charset="-122"/>
                  <a:cs typeface="Consolas" pitchFamily="49" charset="0"/>
                </a:endParaRPr>
              </a:p>
            </p:txBody>
          </p:sp>
          <p:sp>
            <p:nvSpPr>
              <p:cNvPr id="21" name="Text Box 19"/>
              <p:cNvSpPr txBox="1">
                <a:spLocks noChangeArrowheads="1"/>
              </p:cNvSpPr>
              <p:nvPr/>
            </p:nvSpPr>
            <p:spPr bwMode="auto">
              <a:xfrm>
                <a:off x="1631" y="1546"/>
                <a:ext cx="3130" cy="233"/>
              </a:xfrm>
              <a:prstGeom prst="rect">
                <a:avLst/>
              </a:prstGeom>
              <a:noFill/>
              <a:ln w="9525">
                <a:noFill/>
                <a:miter lim="800000"/>
                <a:headEnd/>
                <a:tailEnd/>
              </a:ln>
            </p:spPr>
            <p:txBody>
              <a:bodyPr>
                <a:spAutoFit/>
              </a:bodyPr>
              <a:lstStyle/>
              <a:p>
                <a:pPr algn="ctr">
                  <a:spcBef>
                    <a:spcPct val="50000"/>
                  </a:spcBef>
                </a:pPr>
                <a:r>
                  <a:rPr kumimoji="1" lang="zh-CN" altLang="en-US" sz="1800" smtClean="0">
                    <a:solidFill>
                      <a:srgbClr val="0000FF"/>
                    </a:solidFill>
                    <a:latin typeface="Consolas" pitchFamily="49" charset="0"/>
                    <a:ea typeface="仿宋" pitchFamily="49" charset="-122"/>
                    <a:cs typeface="Consolas" pitchFamily="49" charset="0"/>
                  </a:rPr>
                  <a:t>释放以</a:t>
                </a:r>
                <a:r>
                  <a:rPr kumimoji="1" lang="en-US" altLang="zh-CN" sz="1800" dirty="0">
                    <a:solidFill>
                      <a:srgbClr val="0000FF"/>
                    </a:solidFill>
                    <a:latin typeface="Consolas" pitchFamily="49" charset="0"/>
                    <a:ea typeface="仿宋" pitchFamily="49" charset="-122"/>
                    <a:cs typeface="Consolas" pitchFamily="49" charset="0"/>
                  </a:rPr>
                  <a:t>L-&gt;next</a:t>
                </a:r>
                <a:r>
                  <a:rPr kumimoji="1" lang="zh-CN" altLang="en-US" sz="1800" dirty="0" smtClean="0">
                    <a:solidFill>
                      <a:srgbClr val="0000FF"/>
                    </a:solidFill>
                    <a:latin typeface="Consolas" pitchFamily="49" charset="0"/>
                    <a:ea typeface="仿宋" pitchFamily="49" charset="-122"/>
                    <a:cs typeface="Consolas" pitchFamily="49" charset="0"/>
                  </a:rPr>
                  <a:t>为首结点指针</a:t>
                </a:r>
                <a:r>
                  <a:rPr kumimoji="1" lang="zh-CN" altLang="en-US" sz="1800" dirty="0">
                    <a:solidFill>
                      <a:srgbClr val="0000FF"/>
                    </a:solidFill>
                    <a:latin typeface="Consolas" pitchFamily="49" charset="0"/>
                    <a:ea typeface="仿宋" pitchFamily="49" charset="-122"/>
                    <a:cs typeface="Consolas" pitchFamily="49" charset="0"/>
                  </a:rPr>
                  <a:t>的单链表</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285860"/>
            <a:ext cx="6215106" cy="844810"/>
          </a:xfrm>
          <a:prstGeom prst="rect">
            <a:avLst/>
          </a:prstGeom>
        </p:spPr>
        <p:style>
          <a:lnRef idx="1">
            <a:schemeClr val="accent6"/>
          </a:lnRef>
          <a:fillRef idx="2">
            <a:schemeClr val="accent6"/>
          </a:fillRef>
          <a:effectRef idx="1">
            <a:schemeClr val="accent6"/>
          </a:effectRef>
          <a:fontRef idx="minor">
            <a:schemeClr val="dk1"/>
          </a:fontRef>
        </p:style>
        <p:txBody>
          <a:bodyPr wrap="square" lIns="180000" tIns="144000" bIns="144000" rtlCol="0">
            <a:spAutoFit/>
          </a:bodyPr>
          <a:lstStyle/>
          <a:p>
            <a:r>
              <a:rPr lang="en-US" altLang="zh-CN" sz="1800" i="1" smtClean="0">
                <a:solidFill>
                  <a:srgbClr val="0000FF"/>
                </a:solidFill>
                <a:latin typeface="Consolas" pitchFamily="49" charset="0"/>
                <a:ea typeface="楷体" pitchFamily="49" charset="-122"/>
                <a:cs typeface="Consolas" pitchFamily="49" charset="0"/>
              </a:rPr>
              <a:t>f</a:t>
            </a:r>
            <a:r>
              <a:rPr lang="en-US" altLang="zh-CN" sz="1800" smtClean="0">
                <a:solidFill>
                  <a:srgbClr val="0000FF"/>
                </a:solidFill>
                <a:latin typeface="Consolas" pitchFamily="49" charset="0"/>
                <a:ea typeface="楷体" pitchFamily="49" charset="-122"/>
                <a:cs typeface="Consolas" pitchFamily="49" charset="0"/>
              </a:rPr>
              <a:t>(L) </a:t>
            </a:r>
            <a:r>
              <a:rPr lang="zh-CN" altLang="zh-CN" sz="1800" smtClean="0">
                <a:solidFill>
                  <a:srgbClr val="0000FF"/>
                </a:solidFill>
                <a:latin typeface="Consolas" pitchFamily="49" charset="0"/>
                <a:ea typeface="楷体" pitchFamily="49" charset="-122"/>
                <a:cs typeface="Consolas" pitchFamily="49" charset="0"/>
              </a:rPr>
              <a:t>≡不做任何事件</a:t>
            </a:r>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B0F0"/>
                </a:solidFill>
                <a:latin typeface="Consolas" pitchFamily="49" charset="0"/>
                <a:ea typeface="楷体" pitchFamily="49" charset="-122"/>
                <a:cs typeface="Consolas" pitchFamily="49" charset="0"/>
              </a:rPr>
              <a:t>当</a:t>
            </a:r>
            <a:r>
              <a:rPr lang="en-US" altLang="zh-CN" sz="1800" smtClean="0">
                <a:solidFill>
                  <a:srgbClr val="00B0F0"/>
                </a:solidFill>
                <a:latin typeface="Consolas" pitchFamily="49" charset="0"/>
                <a:ea typeface="楷体" pitchFamily="49" charset="-122"/>
                <a:cs typeface="Consolas" pitchFamily="49" charset="0"/>
              </a:rPr>
              <a:t>L=NULL</a:t>
            </a:r>
            <a:r>
              <a:rPr lang="zh-CN" altLang="zh-CN" sz="1800" smtClean="0">
                <a:solidFill>
                  <a:srgbClr val="00B0F0"/>
                </a:solidFill>
                <a:latin typeface="Consolas" pitchFamily="49" charset="0"/>
                <a:ea typeface="楷体" pitchFamily="49" charset="-122"/>
                <a:cs typeface="Consolas" pitchFamily="49" charset="0"/>
              </a:rPr>
              <a:t>时</a:t>
            </a:r>
          </a:p>
          <a:p>
            <a:r>
              <a:rPr lang="en-US" altLang="zh-CN" sz="1800" i="1" smtClean="0">
                <a:solidFill>
                  <a:srgbClr val="0000FF"/>
                </a:solidFill>
                <a:latin typeface="Consolas" pitchFamily="49" charset="0"/>
                <a:ea typeface="楷体" pitchFamily="49" charset="-122"/>
                <a:cs typeface="Consolas" pitchFamily="49" charset="0"/>
              </a:rPr>
              <a:t>f</a:t>
            </a:r>
            <a:r>
              <a:rPr lang="en-US" altLang="zh-CN" sz="1800" smtClean="0">
                <a:solidFill>
                  <a:srgbClr val="0000FF"/>
                </a:solidFill>
                <a:latin typeface="Consolas" pitchFamily="49" charset="0"/>
                <a:ea typeface="楷体" pitchFamily="49" charset="-122"/>
                <a:cs typeface="Consolas" pitchFamily="49" charset="0"/>
              </a:rPr>
              <a:t>(L) </a:t>
            </a:r>
            <a:r>
              <a:rPr lang="zh-CN" altLang="zh-CN" sz="1800" smtClean="0">
                <a:solidFill>
                  <a:srgbClr val="0000FF"/>
                </a:solidFill>
                <a:latin typeface="Consolas" pitchFamily="49" charset="0"/>
                <a:ea typeface="楷体" pitchFamily="49" charset="-122"/>
                <a:cs typeface="Consolas" pitchFamily="49" charset="0"/>
              </a:rPr>
              <a:t>≡ </a:t>
            </a:r>
            <a:r>
              <a:rPr lang="en-US" altLang="zh-CN" sz="1800" i="1" smtClean="0">
                <a:solidFill>
                  <a:srgbClr val="0000FF"/>
                </a:solidFill>
                <a:latin typeface="Consolas" pitchFamily="49" charset="0"/>
                <a:ea typeface="楷体" pitchFamily="49" charset="-122"/>
                <a:cs typeface="Consolas" pitchFamily="49" charset="0"/>
              </a:rPr>
              <a:t>f</a:t>
            </a:r>
            <a:r>
              <a:rPr lang="en-US" altLang="zh-CN" sz="1800" smtClean="0">
                <a:solidFill>
                  <a:srgbClr val="0000FF"/>
                </a:solidFill>
                <a:latin typeface="Consolas" pitchFamily="49" charset="0"/>
                <a:ea typeface="楷体" pitchFamily="49" charset="-122"/>
                <a:cs typeface="Consolas" pitchFamily="49" charset="0"/>
              </a:rPr>
              <a:t>(L-&gt;next); </a:t>
            </a:r>
            <a:r>
              <a:rPr lang="zh-CN" altLang="zh-CN" sz="1800" smtClean="0">
                <a:solidFill>
                  <a:srgbClr val="0000FF"/>
                </a:solidFill>
                <a:latin typeface="Consolas" pitchFamily="49" charset="0"/>
                <a:ea typeface="楷体" pitchFamily="49" charset="-122"/>
                <a:cs typeface="Consolas" pitchFamily="49" charset="0"/>
              </a:rPr>
              <a:t>释放</a:t>
            </a:r>
            <a:r>
              <a:rPr lang="en-US" altLang="zh-CN" sz="1800" smtClean="0">
                <a:solidFill>
                  <a:srgbClr val="0000FF"/>
                </a:solidFill>
                <a:latin typeface="Consolas" pitchFamily="49" charset="0"/>
                <a:ea typeface="楷体" pitchFamily="49" charset="-122"/>
                <a:cs typeface="Consolas" pitchFamily="49" charset="0"/>
              </a:rPr>
              <a:t>L</a:t>
            </a:r>
            <a:r>
              <a:rPr lang="zh-CN" altLang="zh-CN" sz="1800" smtClean="0">
                <a:solidFill>
                  <a:srgbClr val="0000FF"/>
                </a:solidFill>
                <a:latin typeface="Consolas" pitchFamily="49" charset="0"/>
                <a:ea typeface="楷体" pitchFamily="49" charset="-122"/>
                <a:cs typeface="Consolas" pitchFamily="49" charset="0"/>
              </a:rPr>
              <a:t>结点</a:t>
            </a:r>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B0F0"/>
                </a:solidFill>
                <a:latin typeface="Consolas" pitchFamily="49" charset="0"/>
                <a:ea typeface="楷体" pitchFamily="49" charset="-122"/>
                <a:cs typeface="Consolas" pitchFamily="49" charset="0"/>
              </a:rPr>
              <a:t>其他情况</a:t>
            </a:r>
          </a:p>
        </p:txBody>
      </p:sp>
      <p:sp>
        <p:nvSpPr>
          <p:cNvPr id="3" name="TextBox 2"/>
          <p:cNvSpPr txBox="1"/>
          <p:nvPr/>
        </p:nvSpPr>
        <p:spPr>
          <a:xfrm>
            <a:off x="1714480" y="3286124"/>
            <a:ext cx="5000660" cy="2338860"/>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216000" bIns="180000" rtlCol="0">
            <a:spAutoFit/>
          </a:bodyPr>
          <a:lstStyle/>
          <a:p>
            <a:r>
              <a:rPr lang="en-US" altLang="zh-CN" sz="1800" smtClean="0">
                <a:solidFill>
                  <a:srgbClr val="0000FF"/>
                </a:solidFill>
                <a:latin typeface="Consolas" pitchFamily="49" charset="0"/>
                <a:ea typeface="楷体" pitchFamily="49" charset="-122"/>
                <a:cs typeface="Consolas" pitchFamily="49" charset="0"/>
              </a:rPr>
              <a:t>void </a:t>
            </a:r>
            <a:r>
              <a:rPr lang="en-US" altLang="zh-CN" sz="1800" smtClean="0">
                <a:solidFill>
                  <a:srgbClr val="FF0000"/>
                </a:solidFill>
                <a:latin typeface="Consolas" pitchFamily="49" charset="0"/>
                <a:ea typeface="楷体" pitchFamily="49" charset="-122"/>
                <a:cs typeface="Consolas" pitchFamily="49" charset="0"/>
              </a:rPr>
              <a:t>DestroyList</a:t>
            </a:r>
            <a:r>
              <a:rPr lang="en-US" altLang="zh-CN" sz="1800" smtClean="0">
                <a:solidFill>
                  <a:srgbClr val="0000FF"/>
                </a:solidFill>
                <a:latin typeface="Consolas" pitchFamily="49" charset="0"/>
                <a:ea typeface="楷体" pitchFamily="49" charset="-122"/>
                <a:cs typeface="Consolas" pitchFamily="49" charset="0"/>
              </a:rPr>
              <a:t>(LinkNode *&amp;L)</a:t>
            </a:r>
          </a:p>
          <a:p>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释放单链表</a:t>
            </a:r>
            <a:r>
              <a:rPr lang="en-US" altLang="zh-CN" sz="1800" smtClean="0">
                <a:solidFill>
                  <a:srgbClr val="00B0F0"/>
                </a:solidFill>
                <a:latin typeface="Consolas" pitchFamily="49" charset="0"/>
                <a:ea typeface="楷体" pitchFamily="49" charset="-122"/>
                <a:cs typeface="Consolas" pitchFamily="49" charset="0"/>
              </a:rPr>
              <a:t>L</a:t>
            </a:r>
            <a:r>
              <a:rPr lang="zh-CN" altLang="zh-CN" sz="1800" smtClean="0">
                <a:solidFill>
                  <a:srgbClr val="00B0F0"/>
                </a:solidFill>
                <a:latin typeface="Consolas" pitchFamily="49" charset="0"/>
                <a:ea typeface="楷体" pitchFamily="49" charset="-122"/>
                <a:cs typeface="Consolas" pitchFamily="49" charset="0"/>
              </a:rPr>
              <a:t>中所有结点</a:t>
            </a:r>
          </a:p>
          <a:p>
            <a:r>
              <a:rPr lang="en-US" altLang="zh-CN" sz="1800" smtClean="0">
                <a:solidFill>
                  <a:srgbClr val="0000FF"/>
                </a:solidFill>
                <a:latin typeface="Consolas" pitchFamily="49" charset="0"/>
                <a:ea typeface="楷体" pitchFamily="49" charset="-122"/>
                <a:cs typeface="Consolas" pitchFamily="49" charset="0"/>
              </a:rPr>
              <a:t>{  if (L!=NULL)</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a:t>
            </a:r>
            <a:r>
              <a:rPr lang="en-US" altLang="zh-CN" sz="1800" smtClean="0">
                <a:solidFill>
                  <a:srgbClr val="FF0000"/>
                </a:solidFill>
                <a:latin typeface="Consolas" pitchFamily="49" charset="0"/>
                <a:ea typeface="楷体" pitchFamily="49" charset="-122"/>
                <a:cs typeface="Consolas" pitchFamily="49" charset="0"/>
              </a:rPr>
              <a:t>DestroyList</a:t>
            </a:r>
            <a:r>
              <a:rPr lang="en-US" altLang="zh-CN" sz="1800" smtClean="0">
                <a:solidFill>
                  <a:srgbClr val="0000FF"/>
                </a:solidFill>
                <a:latin typeface="Consolas" pitchFamily="49" charset="0"/>
                <a:ea typeface="楷体" pitchFamily="49" charset="-122"/>
                <a:cs typeface="Consolas" pitchFamily="49" charset="0"/>
              </a:rPr>
              <a:t>(L-&gt;next);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free(L);</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sp>
        <p:nvSpPr>
          <p:cNvPr id="4" name="下箭头 3"/>
          <p:cNvSpPr/>
          <p:nvPr/>
        </p:nvSpPr>
        <p:spPr>
          <a:xfrm>
            <a:off x="3714744" y="2428868"/>
            <a:ext cx="357190" cy="642942"/>
          </a:xfrm>
          <a:prstGeom prst="downArrow">
            <a:avLst/>
          </a:prstGeom>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857224" y="357166"/>
            <a:ext cx="3500462" cy="400110"/>
          </a:xfrm>
          <a:prstGeom prst="rect">
            <a:avLst/>
          </a:prstGeom>
          <a:noFill/>
        </p:spPr>
        <p:txBody>
          <a:bodyPr wrap="square" rtlCol="0">
            <a:spAutoFit/>
          </a:bodyPr>
          <a:lstStyle/>
          <a:p>
            <a:r>
              <a:rPr lang="zh-CN" altLang="zh-CN" sz="2000" smtClean="0">
                <a:solidFill>
                  <a:srgbClr val="0000FF"/>
                </a:solidFill>
                <a:ea typeface="楷体" pitchFamily="49" charset="-122"/>
                <a:cs typeface="Times New Roman" pitchFamily="18" charset="0"/>
              </a:rPr>
              <a:t>对应的递归模型如下：</a:t>
            </a:r>
            <a:endParaRPr lang="zh-CN" altLang="en-US" sz="2000">
              <a:solidFill>
                <a:srgbClr val="0000FF"/>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285860"/>
            <a:ext cx="7929618" cy="3416320"/>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0000FF"/>
                </a:solidFill>
                <a:latin typeface="Consolas" pitchFamily="49" charset="0"/>
                <a:ea typeface="楷体" pitchFamily="49" charset="-122"/>
                <a:cs typeface="Consolas" pitchFamily="49" charset="0"/>
              </a:rPr>
              <a:t>二叉树是一种典型的递归数据结构，当一棵二叉树采用二叉链</a:t>
            </a:r>
            <a:r>
              <a:rPr lang="pt-BR" altLang="zh-CN" sz="2200" i="1" smtClean="0">
                <a:solidFill>
                  <a:srgbClr val="0000FF"/>
                </a:solidFill>
                <a:latin typeface="Consolas" pitchFamily="49" charset="0"/>
                <a:ea typeface="楷体" pitchFamily="49" charset="-122"/>
                <a:cs typeface="Consolas" pitchFamily="49" charset="0"/>
              </a:rPr>
              <a:t>b</a:t>
            </a:r>
            <a:r>
              <a:rPr lang="zh-CN" altLang="zh-CN" sz="2200" smtClean="0">
                <a:solidFill>
                  <a:srgbClr val="0000FF"/>
                </a:solidFill>
                <a:latin typeface="Consolas" pitchFamily="49" charset="0"/>
                <a:ea typeface="楷体" pitchFamily="49" charset="-122"/>
                <a:cs typeface="Consolas" pitchFamily="49" charset="0"/>
              </a:rPr>
              <a:t>存储时</a:t>
            </a:r>
            <a:r>
              <a:rPr lang="zh-CN" altLang="en-US" sz="2200" smtClean="0">
                <a:solidFill>
                  <a:srgbClr val="0000FF"/>
                </a:solidFill>
                <a:latin typeface="Consolas" pitchFamily="49" charset="0"/>
                <a:ea typeface="楷体" pitchFamily="49" charset="-122"/>
                <a:cs typeface="Consolas" pitchFamily="49" charset="0"/>
              </a:rPr>
              <a:t>：</a:t>
            </a:r>
            <a:endParaRPr lang="en-US" altLang="zh-CN" sz="22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9900FF"/>
                </a:solidFill>
                <a:latin typeface="Consolas" pitchFamily="49" charset="0"/>
                <a:ea typeface="楷体" pitchFamily="49" charset="-122"/>
                <a:cs typeface="Consolas" pitchFamily="49" charset="0"/>
              </a:rPr>
              <a:t>    </a:t>
            </a:r>
            <a:r>
              <a:rPr lang="zh-CN" altLang="zh-CN" sz="2000" smtClean="0">
                <a:solidFill>
                  <a:srgbClr val="9900FF"/>
                </a:solidFill>
                <a:latin typeface="Consolas" pitchFamily="49" charset="0"/>
                <a:ea typeface="楷体" pitchFamily="49" charset="-122"/>
                <a:cs typeface="Consolas" pitchFamily="49" charset="0"/>
              </a:rPr>
              <a:t>设求解以</a:t>
            </a:r>
            <a:r>
              <a:rPr lang="en-US" altLang="zh-CN" sz="2000" i="1" smtClean="0">
                <a:solidFill>
                  <a:srgbClr val="9900FF"/>
                </a:solidFill>
                <a:latin typeface="Consolas" pitchFamily="49" charset="0"/>
                <a:ea typeface="楷体" pitchFamily="49" charset="-122"/>
                <a:cs typeface="Consolas" pitchFamily="49" charset="0"/>
              </a:rPr>
              <a:t>b</a:t>
            </a:r>
            <a:r>
              <a:rPr lang="zh-CN" altLang="zh-CN" sz="2000" smtClean="0">
                <a:solidFill>
                  <a:srgbClr val="9900FF"/>
                </a:solidFill>
                <a:latin typeface="Consolas" pitchFamily="49" charset="0"/>
                <a:ea typeface="楷体" pitchFamily="49" charset="-122"/>
                <a:cs typeface="Consolas" pitchFamily="49" charset="0"/>
              </a:rPr>
              <a:t>为根结点的整个二叉树的某功能为“大问题”</a:t>
            </a:r>
            <a:r>
              <a:rPr lang="zh-CN" altLang="en-US" sz="2000" smtClean="0">
                <a:solidFill>
                  <a:srgbClr val="9900FF"/>
                </a:solidFill>
                <a:latin typeface="Consolas" pitchFamily="49" charset="0"/>
                <a:ea typeface="楷体" pitchFamily="49" charset="-122"/>
                <a:cs typeface="Consolas" pitchFamily="49" charset="0"/>
              </a:rPr>
              <a:t>。</a:t>
            </a:r>
            <a:endParaRPr lang="en-US" altLang="zh-CN" sz="2000" smtClean="0">
              <a:solidFill>
                <a:srgbClr val="99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9900FF"/>
                </a:solidFill>
                <a:latin typeface="Consolas" pitchFamily="49" charset="0"/>
                <a:ea typeface="楷体" pitchFamily="49" charset="-122"/>
                <a:cs typeface="Consolas" pitchFamily="49" charset="0"/>
              </a:rPr>
              <a:t>    </a:t>
            </a:r>
            <a:r>
              <a:rPr lang="zh-CN" altLang="zh-CN" sz="2000" smtClean="0">
                <a:solidFill>
                  <a:srgbClr val="9900FF"/>
                </a:solidFill>
                <a:latin typeface="Consolas" pitchFamily="49" charset="0"/>
                <a:ea typeface="楷体" pitchFamily="49" charset="-122"/>
                <a:cs typeface="Consolas" pitchFamily="49" charset="0"/>
              </a:rPr>
              <a:t>求解其左、右子树的相同功能为“小问题”</a:t>
            </a:r>
            <a:r>
              <a:rPr lang="zh-CN" altLang="en-US" sz="2000" smtClean="0">
                <a:solidFill>
                  <a:srgbClr val="9900FF"/>
                </a:solidFill>
                <a:latin typeface="Consolas" pitchFamily="49" charset="0"/>
                <a:ea typeface="楷体" pitchFamily="49" charset="-122"/>
                <a:cs typeface="Consolas" pitchFamily="49" charset="0"/>
              </a:rPr>
              <a:t>。</a:t>
            </a:r>
            <a:endParaRPr lang="en-US" altLang="zh-CN" sz="2000" smtClean="0">
              <a:solidFill>
                <a:srgbClr val="99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9900FF"/>
                </a:solidFill>
                <a:latin typeface="Consolas" pitchFamily="49" charset="0"/>
                <a:ea typeface="楷体" pitchFamily="49" charset="-122"/>
                <a:cs typeface="Consolas" pitchFamily="49" charset="0"/>
              </a:rPr>
              <a:t>    </a:t>
            </a:r>
            <a:r>
              <a:rPr lang="zh-CN" altLang="zh-CN" sz="2000" smtClean="0">
                <a:solidFill>
                  <a:srgbClr val="9900FF"/>
                </a:solidFill>
                <a:latin typeface="Consolas" pitchFamily="49" charset="0"/>
                <a:ea typeface="楷体" pitchFamily="49" charset="-122"/>
                <a:cs typeface="Consolas" pitchFamily="49" charset="0"/>
              </a:rPr>
              <a:t>由大小问题之间的解关系得到</a:t>
            </a:r>
            <a:r>
              <a:rPr lang="zh-CN" altLang="zh-CN" sz="2000" smtClean="0">
                <a:solidFill>
                  <a:srgbClr val="FF0000"/>
                </a:solidFill>
                <a:latin typeface="Consolas" pitchFamily="49" charset="0"/>
                <a:ea typeface="楷体" pitchFamily="49" charset="-122"/>
                <a:cs typeface="Consolas" pitchFamily="49" charset="0"/>
              </a:rPr>
              <a:t>递归体</a:t>
            </a:r>
            <a:r>
              <a:rPr lang="zh-CN" altLang="zh-CN" sz="2000" smtClean="0">
                <a:solidFill>
                  <a:srgbClr val="9900FF"/>
                </a:solidFill>
                <a:latin typeface="Consolas" pitchFamily="49" charset="0"/>
                <a:ea typeface="楷体" pitchFamily="49" charset="-122"/>
                <a:cs typeface="Consolas" pitchFamily="49" charset="0"/>
              </a:rPr>
              <a:t>。</a:t>
            </a:r>
            <a:endParaRPr lang="en-US" altLang="zh-CN" sz="2000" smtClean="0">
              <a:solidFill>
                <a:srgbClr val="99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9900FF"/>
                </a:solidFill>
                <a:latin typeface="Consolas" pitchFamily="49" charset="0"/>
                <a:ea typeface="楷体" pitchFamily="49" charset="-122"/>
                <a:cs typeface="Consolas" pitchFamily="49" charset="0"/>
              </a:rPr>
              <a:t>    </a:t>
            </a:r>
            <a:r>
              <a:rPr lang="zh-CN" altLang="zh-CN" sz="2000" smtClean="0">
                <a:solidFill>
                  <a:srgbClr val="9900FF"/>
                </a:solidFill>
                <a:latin typeface="Consolas" pitchFamily="49" charset="0"/>
                <a:ea typeface="楷体" pitchFamily="49" charset="-122"/>
                <a:cs typeface="Consolas" pitchFamily="49" charset="0"/>
              </a:rPr>
              <a:t>再考虑特殊情况，通常是二叉树为空或者只有一个结点时，这时很容易求解，从而得到</a:t>
            </a:r>
            <a:r>
              <a:rPr lang="zh-CN" altLang="zh-CN" sz="2000" smtClean="0">
                <a:solidFill>
                  <a:srgbClr val="FF0000"/>
                </a:solidFill>
                <a:latin typeface="Consolas" pitchFamily="49" charset="0"/>
                <a:ea typeface="楷体" pitchFamily="49" charset="-122"/>
                <a:cs typeface="Consolas" pitchFamily="49" charset="0"/>
              </a:rPr>
              <a:t>递归出口</a:t>
            </a:r>
            <a:r>
              <a:rPr lang="zh-CN" altLang="zh-CN" sz="2000" smtClean="0">
                <a:solidFill>
                  <a:srgbClr val="9900FF"/>
                </a:solidFill>
                <a:latin typeface="Consolas" pitchFamily="49" charset="0"/>
                <a:ea typeface="楷体" pitchFamily="49" charset="-122"/>
                <a:cs typeface="Consolas" pitchFamily="49" charset="0"/>
              </a:rPr>
              <a:t>。</a:t>
            </a:r>
          </a:p>
        </p:txBody>
      </p:sp>
      <p:sp>
        <p:nvSpPr>
          <p:cNvPr id="3" name="TextBox 2"/>
          <p:cNvSpPr txBox="1"/>
          <p:nvPr/>
        </p:nvSpPr>
        <p:spPr>
          <a:xfrm>
            <a:off x="714348" y="428604"/>
            <a:ext cx="4000528" cy="461665"/>
          </a:xfrm>
          <a:prstGeom prst="rect">
            <a:avLst/>
          </a:prstGeom>
          <a:solidFill>
            <a:schemeClr val="accent5">
              <a:lumMod val="20000"/>
              <a:lumOff val="80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altLang="zh-CN" smtClean="0">
                <a:solidFill>
                  <a:srgbClr val="FF0000"/>
                </a:solidFill>
                <a:latin typeface="Consolas" pitchFamily="49" charset="0"/>
                <a:ea typeface="楷体" pitchFamily="49" charset="-122"/>
                <a:cs typeface="Consolas" pitchFamily="49" charset="0"/>
              </a:rPr>
              <a:t>2</a:t>
            </a:r>
            <a:r>
              <a:rPr lang="zh-CN" altLang="zh-CN" smtClean="0">
                <a:solidFill>
                  <a:srgbClr val="FF0000"/>
                </a:solidFill>
                <a:latin typeface="Consolas" pitchFamily="49" charset="0"/>
                <a:ea typeface="楷体" pitchFamily="49" charset="-122"/>
                <a:cs typeface="Consolas" pitchFamily="49" charset="0"/>
              </a:rPr>
              <a:t>）二叉树的递归算法设计</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500174"/>
            <a:ext cx="7500990" cy="1469505"/>
          </a:xfrm>
          <a:prstGeom prst="rect">
            <a:avLst/>
          </a:prstGeom>
          <a:noFill/>
        </p:spPr>
        <p:txBody>
          <a:bodyPr wrap="square" rtlCol="0">
            <a:spAutoFit/>
          </a:bodyPr>
          <a:lstStyle/>
          <a:p>
            <a:pPr>
              <a:lnSpc>
                <a:spcPct val="150000"/>
              </a:lnSpc>
            </a:pPr>
            <a:r>
              <a:rPr lang="en-US" altLang="zh-CN" sz="2200" smtClean="0">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2.8</a:t>
            </a:r>
            <a:r>
              <a:rPr lang="zh-CN" altLang="zh-CN" sz="22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对于含</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&gt;0</a:t>
            </a:r>
            <a:r>
              <a:rPr lang="zh-CN" altLang="zh-CN" sz="2000" smtClean="0">
                <a:solidFill>
                  <a:srgbClr val="0000FF"/>
                </a:solidFill>
                <a:latin typeface="Consolas" pitchFamily="49" charset="0"/>
                <a:ea typeface="楷体" pitchFamily="49" charset="-122"/>
                <a:cs typeface="Consolas" pitchFamily="49" charset="0"/>
              </a:rPr>
              <a:t>）个结点的二叉树，所有结点值为</a:t>
            </a:r>
            <a:r>
              <a:rPr lang="en-US" altLang="zh-CN" sz="2000" smtClean="0">
                <a:solidFill>
                  <a:srgbClr val="0000FF"/>
                </a:solidFill>
                <a:latin typeface="Consolas" pitchFamily="49" charset="0"/>
                <a:ea typeface="楷体" pitchFamily="49" charset="-122"/>
                <a:cs typeface="Consolas" pitchFamily="49" charset="0"/>
              </a:rPr>
              <a:t>int</a:t>
            </a:r>
            <a:r>
              <a:rPr lang="zh-CN" altLang="zh-CN" sz="2000" smtClean="0">
                <a:solidFill>
                  <a:srgbClr val="0000FF"/>
                </a:solidFill>
                <a:latin typeface="Consolas" pitchFamily="49" charset="0"/>
                <a:ea typeface="楷体" pitchFamily="49" charset="-122"/>
                <a:cs typeface="Consolas" pitchFamily="49" charset="0"/>
              </a:rPr>
              <a:t>类型，设计一个算法由其先序序列</a:t>
            </a:r>
            <a:r>
              <a:rPr lang="en-US" altLang="zh-CN" sz="2000" i="1"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和中序序列</a:t>
            </a:r>
            <a:r>
              <a:rPr lang="en-US" altLang="zh-CN" sz="2000" i="1" smtClean="0">
                <a:solidFill>
                  <a:srgbClr val="0000FF"/>
                </a:solidFill>
                <a:latin typeface="Consolas" pitchFamily="49" charset="0"/>
                <a:ea typeface="楷体" pitchFamily="49" charset="-122"/>
                <a:cs typeface="Consolas" pitchFamily="49" charset="0"/>
              </a:rPr>
              <a:t>b</a:t>
            </a:r>
            <a:r>
              <a:rPr lang="zh-CN" altLang="zh-CN" sz="2000" smtClean="0">
                <a:solidFill>
                  <a:srgbClr val="0000FF"/>
                </a:solidFill>
                <a:latin typeface="Consolas" pitchFamily="49" charset="0"/>
                <a:ea typeface="楷体" pitchFamily="49" charset="-122"/>
                <a:cs typeface="Consolas" pitchFamily="49" charset="0"/>
              </a:rPr>
              <a:t>创建对应的二叉链存储结构。</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8"/>
          <p:cNvSpPr txBox="1">
            <a:spLocks noChangeArrowheads="1"/>
          </p:cNvSpPr>
          <p:nvPr/>
        </p:nvSpPr>
        <p:spPr bwMode="auto">
          <a:xfrm>
            <a:off x="180974" y="2060561"/>
            <a:ext cx="1368425" cy="304800"/>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zh-CN" altLang="en-US" sz="2000" dirty="0">
                <a:solidFill>
                  <a:srgbClr val="00B0F0"/>
                </a:solidFill>
                <a:latin typeface="Consolas" pitchFamily="49" charset="0"/>
                <a:ea typeface="楷体" pitchFamily="49" charset="-122"/>
                <a:cs typeface="Consolas" pitchFamily="49" charset="0"/>
              </a:rPr>
              <a:t>先序序列：</a:t>
            </a:r>
          </a:p>
        </p:txBody>
      </p:sp>
      <p:sp>
        <p:nvSpPr>
          <p:cNvPr id="4" name="Text Box 9"/>
          <p:cNvSpPr txBox="1">
            <a:spLocks noChangeArrowheads="1"/>
          </p:cNvSpPr>
          <p:nvPr/>
        </p:nvSpPr>
        <p:spPr bwMode="auto">
          <a:xfrm>
            <a:off x="1477962" y="2078023"/>
            <a:ext cx="3236914" cy="307777"/>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en-US" altLang="zh-CN" sz="2000" i="1" err="1">
                <a:solidFill>
                  <a:srgbClr val="FF0000"/>
                </a:solidFill>
                <a:latin typeface="Consolas" pitchFamily="49" charset="0"/>
                <a:cs typeface="Consolas" pitchFamily="49" charset="0"/>
              </a:rPr>
              <a:t>a</a:t>
            </a:r>
            <a:r>
              <a:rPr lang="en-US" altLang="zh-CN" sz="2000" baseline="-25000" err="1">
                <a:solidFill>
                  <a:srgbClr val="FF0000"/>
                </a:solidFill>
                <a:latin typeface="Consolas" pitchFamily="49" charset="0"/>
                <a:cs typeface="Consolas" pitchFamily="49" charset="0"/>
              </a:rPr>
              <a:t>0</a:t>
            </a:r>
            <a:r>
              <a:rPr lang="en-US" altLang="zh-CN" sz="2000">
                <a:latin typeface="Consolas" pitchFamily="49" charset="0"/>
                <a:cs typeface="Consolas" pitchFamily="49" charset="0"/>
              </a:rPr>
              <a:t> </a:t>
            </a:r>
            <a:r>
              <a:rPr lang="en-US" altLang="zh-CN" sz="2000" i="1" smtClean="0">
                <a:solidFill>
                  <a:srgbClr val="006600"/>
                </a:solidFill>
                <a:latin typeface="Consolas" pitchFamily="49" charset="0"/>
                <a:cs typeface="Consolas" pitchFamily="49" charset="0"/>
              </a:rPr>
              <a:t>a</a:t>
            </a:r>
            <a:r>
              <a:rPr lang="en-US" altLang="zh-CN" sz="2000" baseline="-25000" smtClean="0">
                <a:solidFill>
                  <a:srgbClr val="006600"/>
                </a:solidFill>
                <a:latin typeface="Consolas" pitchFamily="49" charset="0"/>
                <a:cs typeface="Consolas" pitchFamily="49" charset="0"/>
              </a:rPr>
              <a:t>1</a:t>
            </a:r>
            <a:r>
              <a:rPr lang="en-US" altLang="zh-CN" sz="2000" smtClean="0">
                <a:solidFill>
                  <a:srgbClr val="006600"/>
                </a:solidFill>
                <a:latin typeface="Consolas" pitchFamily="49" charset="0"/>
                <a:cs typeface="Consolas" pitchFamily="49" charset="0"/>
              </a:rPr>
              <a:t> </a:t>
            </a:r>
            <a:r>
              <a:rPr lang="en-US" altLang="zh-CN" sz="2000" smtClean="0">
                <a:solidFill>
                  <a:srgbClr val="006600"/>
                </a:solidFill>
                <a:latin typeface="Consolas" pitchFamily="49" charset="0"/>
                <a:ea typeface="宋体" pitchFamily="2" charset="-122"/>
                <a:cs typeface="Consolas" pitchFamily="49" charset="0"/>
              </a:rPr>
              <a:t>… </a:t>
            </a:r>
            <a:r>
              <a:rPr lang="en-US" altLang="zh-CN" sz="2000" i="1" smtClean="0">
                <a:solidFill>
                  <a:srgbClr val="006600"/>
                </a:solidFill>
                <a:latin typeface="Consolas" pitchFamily="49" charset="0"/>
                <a:cs typeface="Consolas" pitchFamily="49" charset="0"/>
              </a:rPr>
              <a:t>a</a:t>
            </a:r>
            <a:r>
              <a:rPr lang="en-US" altLang="zh-CN" sz="2000" i="1" baseline="-25000" smtClean="0">
                <a:solidFill>
                  <a:srgbClr val="006600"/>
                </a:solidFill>
                <a:latin typeface="Consolas" pitchFamily="49" charset="0"/>
                <a:cs typeface="Consolas" pitchFamily="49" charset="0"/>
              </a:rPr>
              <a:t>k   </a:t>
            </a:r>
            <a:r>
              <a:rPr lang="en-US" altLang="zh-CN" sz="2000" i="1" smtClean="0">
                <a:solidFill>
                  <a:srgbClr val="006600"/>
                </a:solidFill>
                <a:latin typeface="Consolas" pitchFamily="49" charset="0"/>
                <a:cs typeface="Consolas" pitchFamily="49" charset="0"/>
              </a:rPr>
              <a:t>a</a:t>
            </a:r>
            <a:r>
              <a:rPr lang="en-US" altLang="zh-CN" sz="2000" i="1" baseline="-25000" smtClean="0">
                <a:solidFill>
                  <a:srgbClr val="006600"/>
                </a:solidFill>
                <a:latin typeface="Consolas" pitchFamily="49" charset="0"/>
                <a:cs typeface="Consolas" pitchFamily="49" charset="0"/>
              </a:rPr>
              <a:t>k</a:t>
            </a:r>
            <a:r>
              <a:rPr lang="en-US" altLang="zh-CN" sz="2000" baseline="-25000" smtClean="0">
                <a:solidFill>
                  <a:srgbClr val="006600"/>
                </a:solidFill>
                <a:latin typeface="Consolas" pitchFamily="49" charset="0"/>
                <a:cs typeface="Consolas" pitchFamily="49" charset="0"/>
              </a:rPr>
              <a:t>+1</a:t>
            </a:r>
            <a:r>
              <a:rPr lang="en-US" altLang="zh-CN" sz="2000" smtClean="0">
                <a:solidFill>
                  <a:srgbClr val="006600"/>
                </a:solidFill>
                <a:latin typeface="Consolas" pitchFamily="49" charset="0"/>
                <a:cs typeface="Consolas" pitchFamily="49" charset="0"/>
              </a:rPr>
              <a:t> </a:t>
            </a:r>
            <a:r>
              <a:rPr lang="en-US" altLang="zh-CN" sz="2000" dirty="0">
                <a:solidFill>
                  <a:srgbClr val="006600"/>
                </a:solidFill>
                <a:latin typeface="Consolas" pitchFamily="49" charset="0"/>
                <a:ea typeface="宋体" pitchFamily="2" charset="-122"/>
                <a:cs typeface="Consolas" pitchFamily="49" charset="0"/>
              </a:rPr>
              <a:t>…</a:t>
            </a:r>
            <a:r>
              <a:rPr lang="en-US" altLang="zh-CN" sz="2000" dirty="0">
                <a:solidFill>
                  <a:srgbClr val="006600"/>
                </a:solidFill>
                <a:latin typeface="Consolas" pitchFamily="49" charset="0"/>
                <a:cs typeface="Consolas" pitchFamily="49" charset="0"/>
              </a:rPr>
              <a:t> </a:t>
            </a:r>
            <a:r>
              <a:rPr lang="en-US" altLang="zh-CN" sz="2000" i="1" dirty="0">
                <a:solidFill>
                  <a:srgbClr val="006600"/>
                </a:solidFill>
                <a:latin typeface="Consolas" pitchFamily="49" charset="0"/>
                <a:cs typeface="Consolas" pitchFamily="49" charset="0"/>
              </a:rPr>
              <a:t>a</a:t>
            </a:r>
            <a:r>
              <a:rPr lang="en-US" altLang="zh-CN" sz="2000" i="1" baseline="-25000" dirty="0">
                <a:solidFill>
                  <a:srgbClr val="006600"/>
                </a:solidFill>
                <a:latin typeface="Consolas" pitchFamily="49" charset="0"/>
                <a:cs typeface="Consolas" pitchFamily="49" charset="0"/>
              </a:rPr>
              <a:t>n</a:t>
            </a:r>
            <a:r>
              <a:rPr lang="en-US" altLang="zh-CN" sz="2000" baseline="-25000" dirty="0">
                <a:solidFill>
                  <a:srgbClr val="006600"/>
                </a:solidFill>
                <a:latin typeface="Consolas" pitchFamily="49" charset="0"/>
                <a:cs typeface="Consolas" pitchFamily="49" charset="0"/>
              </a:rPr>
              <a:t>-1</a:t>
            </a:r>
            <a:endParaRPr lang="en-US" altLang="en-US" sz="2000" baseline="-25000" dirty="0">
              <a:solidFill>
                <a:srgbClr val="006600"/>
              </a:solidFill>
              <a:latin typeface="Consolas" pitchFamily="49" charset="0"/>
              <a:cs typeface="Consolas" pitchFamily="49" charset="0"/>
            </a:endParaRPr>
          </a:p>
        </p:txBody>
      </p:sp>
      <p:grpSp>
        <p:nvGrpSpPr>
          <p:cNvPr id="2" name="组合 4"/>
          <p:cNvGrpSpPr/>
          <p:nvPr/>
        </p:nvGrpSpPr>
        <p:grpSpPr>
          <a:xfrm>
            <a:off x="1560501" y="2498719"/>
            <a:ext cx="1368425" cy="1073157"/>
            <a:chOff x="1500166" y="3141661"/>
            <a:chExt cx="1368425" cy="1073157"/>
          </a:xfrm>
        </p:grpSpPr>
        <p:sp>
          <p:nvSpPr>
            <p:cNvPr id="6" name="Text Box 6"/>
            <p:cNvSpPr txBox="1">
              <a:spLocks noChangeArrowheads="1"/>
            </p:cNvSpPr>
            <p:nvPr/>
          </p:nvSpPr>
          <p:spPr bwMode="auto">
            <a:xfrm>
              <a:off x="1500166" y="3383821"/>
              <a:ext cx="1368425" cy="830997"/>
            </a:xfrm>
            <a:prstGeom prst="rect">
              <a:avLst/>
            </a:prstGeom>
            <a:noFill/>
            <a:ln w="9525" algn="ctr">
              <a:noFill/>
              <a:miter lim="800000"/>
              <a:headEnd/>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itchFamily="49" charset="0"/>
                  <a:ea typeface="楷体" pitchFamily="49" charset="-122"/>
                  <a:cs typeface="Consolas" pitchFamily="49" charset="0"/>
                </a:rPr>
                <a:t>左子树先</a:t>
              </a:r>
              <a:r>
                <a:rPr lang="zh-CN" altLang="en-US" sz="1800">
                  <a:solidFill>
                    <a:srgbClr val="0000FF"/>
                  </a:solidFill>
                  <a:latin typeface="Consolas" pitchFamily="49" charset="0"/>
                  <a:ea typeface="楷体" pitchFamily="49" charset="-122"/>
                  <a:cs typeface="Consolas" pitchFamily="49" charset="0"/>
                </a:rPr>
                <a:t>序</a:t>
              </a:r>
              <a:r>
                <a:rPr lang="zh-CN" altLang="en-US" sz="1800" smtClean="0">
                  <a:solidFill>
                    <a:srgbClr val="0000FF"/>
                  </a:solidFill>
                  <a:latin typeface="Consolas" pitchFamily="49" charset="0"/>
                  <a:ea typeface="楷体" pitchFamily="49" charset="-122"/>
                  <a:cs typeface="Consolas" pitchFamily="49" charset="0"/>
                </a:rPr>
                <a:t>序列，有</a:t>
              </a:r>
              <a:r>
                <a:rPr lang="en-US" altLang="zh-CN" sz="1800" i="1">
                  <a:solidFill>
                    <a:srgbClr val="0000FF"/>
                  </a:solidFill>
                  <a:latin typeface="Consolas" pitchFamily="49" charset="0"/>
                  <a:ea typeface="楷体" pitchFamily="49" charset="-122"/>
                  <a:cs typeface="Consolas" pitchFamily="49" charset="0"/>
                </a:rPr>
                <a:t>k</a:t>
              </a:r>
              <a:r>
                <a:rPr lang="zh-CN" altLang="en-US" sz="1800" smtClean="0">
                  <a:solidFill>
                    <a:srgbClr val="0000FF"/>
                  </a:solidFill>
                  <a:latin typeface="Consolas" pitchFamily="49" charset="0"/>
                  <a:ea typeface="楷体" pitchFamily="49" charset="-122"/>
                  <a:cs typeface="Consolas" pitchFamily="49" charset="0"/>
                </a:rPr>
                <a:t>个结点</a:t>
              </a:r>
              <a:endParaRPr lang="zh-CN" altLang="en-US" sz="1800" dirty="0">
                <a:solidFill>
                  <a:srgbClr val="0000FF"/>
                </a:solidFill>
                <a:latin typeface="Consolas" pitchFamily="49" charset="0"/>
                <a:ea typeface="楷体" pitchFamily="49" charset="-122"/>
                <a:cs typeface="Consolas" pitchFamily="49" charset="0"/>
              </a:endParaRPr>
            </a:p>
          </p:txBody>
        </p:sp>
        <p:sp>
          <p:nvSpPr>
            <p:cNvPr id="7" name="AutoShape 10"/>
            <p:cNvSpPr>
              <a:spLocks/>
            </p:cNvSpPr>
            <p:nvPr/>
          </p:nvSpPr>
          <p:spPr bwMode="auto">
            <a:xfrm rot="16200000">
              <a:off x="2123282" y="2782092"/>
              <a:ext cx="144462" cy="863600"/>
            </a:xfrm>
            <a:prstGeom prst="leftBrace">
              <a:avLst>
                <a:gd name="adj1" fmla="val 49817"/>
                <a:gd name="adj2" fmla="val 50000"/>
              </a:avLst>
            </a:prstGeom>
            <a:noFill/>
            <a:ln w="38100">
              <a:solidFill>
                <a:schemeClr val="tx1"/>
              </a:solidFill>
              <a:round/>
              <a:headEnd/>
              <a:tailEnd type="none" w="med" len="lg"/>
            </a:ln>
            <a:effectLst/>
          </p:spPr>
          <p:txBody>
            <a:bodyPr wrap="none" anchor="ctr"/>
            <a:lstStyle/>
            <a:p>
              <a:endParaRPr lang="zh-CN" altLang="en-US">
                <a:solidFill>
                  <a:srgbClr val="0000FF"/>
                </a:solidFill>
                <a:latin typeface="Consolas" pitchFamily="49" charset="0"/>
                <a:cs typeface="Consolas" pitchFamily="49" charset="0"/>
              </a:endParaRPr>
            </a:p>
          </p:txBody>
        </p:sp>
      </p:grpSp>
      <p:grpSp>
        <p:nvGrpSpPr>
          <p:cNvPr id="5" name="组合 7"/>
          <p:cNvGrpSpPr/>
          <p:nvPr/>
        </p:nvGrpSpPr>
        <p:grpSpPr>
          <a:xfrm>
            <a:off x="3000364" y="2498719"/>
            <a:ext cx="1439862" cy="1073157"/>
            <a:chOff x="3143240" y="3141661"/>
            <a:chExt cx="1439862" cy="1073157"/>
          </a:xfrm>
        </p:grpSpPr>
        <p:sp>
          <p:nvSpPr>
            <p:cNvPr id="9" name="Text Box 7"/>
            <p:cNvSpPr txBox="1">
              <a:spLocks noChangeArrowheads="1"/>
            </p:cNvSpPr>
            <p:nvPr/>
          </p:nvSpPr>
          <p:spPr bwMode="auto">
            <a:xfrm>
              <a:off x="3143240" y="3383821"/>
              <a:ext cx="1439862" cy="830997"/>
            </a:xfrm>
            <a:prstGeom prst="rect">
              <a:avLst/>
            </a:prstGeom>
            <a:noFill/>
            <a:ln w="9525" algn="ctr">
              <a:noFill/>
              <a:miter lim="800000"/>
              <a:headEnd/>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itchFamily="49" charset="0"/>
                  <a:ea typeface="楷体" pitchFamily="49" charset="-122"/>
                  <a:cs typeface="Consolas" pitchFamily="49" charset="0"/>
                </a:rPr>
                <a:t>右子树先</a:t>
              </a:r>
              <a:r>
                <a:rPr lang="zh-CN" altLang="en-US" sz="1800">
                  <a:solidFill>
                    <a:srgbClr val="0000FF"/>
                  </a:solidFill>
                  <a:latin typeface="Consolas" pitchFamily="49" charset="0"/>
                  <a:ea typeface="楷体" pitchFamily="49" charset="-122"/>
                  <a:cs typeface="Consolas" pitchFamily="49" charset="0"/>
                </a:rPr>
                <a:t>序</a:t>
              </a:r>
              <a:r>
                <a:rPr lang="zh-CN" altLang="en-US" sz="1800" smtClean="0">
                  <a:solidFill>
                    <a:srgbClr val="0000FF"/>
                  </a:solidFill>
                  <a:latin typeface="Consolas" pitchFamily="49" charset="0"/>
                  <a:ea typeface="楷体" pitchFamily="49" charset="-122"/>
                  <a:cs typeface="Consolas" pitchFamily="49" charset="0"/>
                </a:rPr>
                <a:t>序列，有</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mn-ea"/>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k</a:t>
              </a:r>
              <a:r>
                <a:rPr lang="en-US" altLang="zh-CN" sz="1800">
                  <a:solidFill>
                    <a:srgbClr val="0000FF"/>
                  </a:solidFill>
                  <a:latin typeface="Consolas" pitchFamily="49" charset="0"/>
                  <a:ea typeface="+mj-ea"/>
                  <a:cs typeface="Consolas" pitchFamily="49" charset="0"/>
                </a:rPr>
                <a:t>-</a:t>
              </a:r>
              <a:r>
                <a:rPr lang="en-US" altLang="zh-CN" sz="180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个结点</a:t>
              </a:r>
              <a:endParaRPr lang="zh-CN" altLang="en-US" sz="1800" dirty="0">
                <a:solidFill>
                  <a:srgbClr val="0000FF"/>
                </a:solidFill>
                <a:latin typeface="Consolas" pitchFamily="49" charset="0"/>
                <a:ea typeface="楷体" pitchFamily="49" charset="-122"/>
                <a:cs typeface="Consolas" pitchFamily="49" charset="0"/>
              </a:endParaRPr>
            </a:p>
          </p:txBody>
        </p:sp>
        <p:sp>
          <p:nvSpPr>
            <p:cNvPr id="10" name="AutoShape 11"/>
            <p:cNvSpPr>
              <a:spLocks/>
            </p:cNvSpPr>
            <p:nvPr/>
          </p:nvSpPr>
          <p:spPr bwMode="auto">
            <a:xfrm rot="16200000">
              <a:off x="3793318" y="2639217"/>
              <a:ext cx="73025" cy="1077914"/>
            </a:xfrm>
            <a:prstGeom prst="leftBrace">
              <a:avLst>
                <a:gd name="adj1" fmla="val 49817"/>
                <a:gd name="adj2" fmla="val 50000"/>
              </a:avLst>
            </a:prstGeom>
            <a:noFill/>
            <a:ln w="38100">
              <a:solidFill>
                <a:schemeClr val="tx1"/>
              </a:solidFill>
              <a:round/>
              <a:headEnd/>
              <a:tailEnd type="none" w="med" len="lg"/>
            </a:ln>
            <a:effectLst/>
          </p:spPr>
          <p:txBody>
            <a:bodyPr wrap="none" anchor="ctr"/>
            <a:lstStyle/>
            <a:p>
              <a:endParaRPr lang="zh-CN" altLang="en-US">
                <a:solidFill>
                  <a:srgbClr val="0000FF"/>
                </a:solidFill>
                <a:latin typeface="Consolas" pitchFamily="49" charset="0"/>
                <a:cs typeface="Consolas" pitchFamily="49" charset="0"/>
              </a:endParaRPr>
            </a:p>
          </p:txBody>
        </p:sp>
      </p:grpSp>
      <p:sp>
        <p:nvSpPr>
          <p:cNvPr id="11" name="Text Box 14"/>
          <p:cNvSpPr txBox="1">
            <a:spLocks noChangeArrowheads="1"/>
          </p:cNvSpPr>
          <p:nvPr/>
        </p:nvSpPr>
        <p:spPr bwMode="auto">
          <a:xfrm>
            <a:off x="4489459" y="2078023"/>
            <a:ext cx="1368425" cy="304800"/>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zh-CN" altLang="en-US" sz="2000">
                <a:solidFill>
                  <a:srgbClr val="00B0F0"/>
                </a:solidFill>
                <a:latin typeface="Consolas" pitchFamily="49" charset="0"/>
                <a:ea typeface="楷体" pitchFamily="49" charset="-122"/>
                <a:cs typeface="Consolas" pitchFamily="49" charset="0"/>
              </a:rPr>
              <a:t>中序序列：</a:t>
            </a:r>
          </a:p>
        </p:txBody>
      </p:sp>
      <p:sp>
        <p:nvSpPr>
          <p:cNvPr id="12" name="Text Box 15"/>
          <p:cNvSpPr txBox="1">
            <a:spLocks noChangeArrowheads="1"/>
          </p:cNvSpPr>
          <p:nvPr/>
        </p:nvSpPr>
        <p:spPr bwMode="auto">
          <a:xfrm>
            <a:off x="5726112" y="2095486"/>
            <a:ext cx="3417888" cy="307777"/>
          </a:xfrm>
          <a:prstGeom prst="rect">
            <a:avLst/>
          </a:prstGeom>
          <a:noFill/>
          <a:ln w="9525" algn="ctr">
            <a:noFill/>
            <a:miter lim="800000"/>
            <a:headEnd/>
            <a:tailEnd type="none" w="med" len="lg"/>
          </a:ln>
          <a:effectLst/>
        </p:spPr>
        <p:txBody>
          <a:bodyPr wrap="square" lIns="0" tIns="0" rIns="0" bIns="0">
            <a:spAutoFit/>
          </a:bodyPr>
          <a:lstStyle/>
          <a:p>
            <a:pPr algn="l">
              <a:spcBef>
                <a:spcPct val="50000"/>
              </a:spcBef>
            </a:pPr>
            <a:r>
              <a:rPr lang="en-US" altLang="zh-CN" sz="2000" i="1" err="1">
                <a:solidFill>
                  <a:srgbClr val="006600"/>
                </a:solidFill>
                <a:latin typeface="Consolas" pitchFamily="49" charset="0"/>
                <a:cs typeface="Consolas" pitchFamily="49" charset="0"/>
              </a:rPr>
              <a:t>b</a:t>
            </a:r>
            <a:r>
              <a:rPr lang="en-US" altLang="zh-CN" sz="2000" baseline="-25000" err="1">
                <a:solidFill>
                  <a:srgbClr val="006600"/>
                </a:solidFill>
                <a:latin typeface="Consolas" pitchFamily="49" charset="0"/>
                <a:cs typeface="Consolas" pitchFamily="49" charset="0"/>
              </a:rPr>
              <a:t>0</a:t>
            </a:r>
            <a:r>
              <a:rPr lang="en-US" altLang="zh-CN" sz="2000">
                <a:solidFill>
                  <a:srgbClr val="006600"/>
                </a:solidFill>
                <a:latin typeface="Consolas" pitchFamily="49" charset="0"/>
                <a:cs typeface="Consolas" pitchFamily="49" charset="0"/>
              </a:rPr>
              <a:t> </a:t>
            </a:r>
            <a:r>
              <a:rPr lang="en-US" altLang="zh-CN" sz="2000" i="1" smtClean="0">
                <a:solidFill>
                  <a:srgbClr val="006600"/>
                </a:solidFill>
                <a:latin typeface="Consolas" pitchFamily="49" charset="0"/>
                <a:cs typeface="Consolas" pitchFamily="49" charset="0"/>
              </a:rPr>
              <a:t>b</a:t>
            </a:r>
            <a:r>
              <a:rPr lang="en-US" altLang="zh-CN" sz="2000" baseline="-25000" smtClean="0">
                <a:solidFill>
                  <a:srgbClr val="006600"/>
                </a:solidFill>
                <a:latin typeface="Consolas" pitchFamily="49" charset="0"/>
                <a:cs typeface="Consolas" pitchFamily="49" charset="0"/>
              </a:rPr>
              <a:t>1</a:t>
            </a:r>
            <a:r>
              <a:rPr lang="en-US" altLang="zh-CN" sz="2000" smtClean="0">
                <a:solidFill>
                  <a:srgbClr val="006600"/>
                </a:solidFill>
                <a:latin typeface="Consolas" pitchFamily="49" charset="0"/>
                <a:cs typeface="Consolas" pitchFamily="49" charset="0"/>
              </a:rPr>
              <a:t> </a:t>
            </a:r>
            <a:r>
              <a:rPr lang="en-US" altLang="zh-CN" sz="2000" smtClean="0">
                <a:solidFill>
                  <a:srgbClr val="006600"/>
                </a:solidFill>
                <a:latin typeface="Consolas" pitchFamily="49" charset="0"/>
                <a:ea typeface="宋体" pitchFamily="2" charset="-122"/>
                <a:cs typeface="Consolas" pitchFamily="49" charset="0"/>
              </a:rPr>
              <a:t>… </a:t>
            </a:r>
            <a:r>
              <a:rPr lang="en-US" altLang="zh-CN" sz="2000" i="1" smtClean="0">
                <a:solidFill>
                  <a:srgbClr val="006600"/>
                </a:solidFill>
                <a:latin typeface="Consolas" pitchFamily="49" charset="0"/>
                <a:ea typeface="宋体" pitchFamily="2" charset="-122"/>
                <a:cs typeface="Consolas" pitchFamily="49" charset="0"/>
              </a:rPr>
              <a:t>b</a:t>
            </a:r>
            <a:r>
              <a:rPr lang="en-US" altLang="zh-CN" sz="2000" i="1" baseline="-25000" smtClean="0">
                <a:solidFill>
                  <a:srgbClr val="006600"/>
                </a:solidFill>
                <a:latin typeface="Consolas" pitchFamily="49" charset="0"/>
                <a:ea typeface="宋体" pitchFamily="2" charset="-122"/>
                <a:cs typeface="Consolas" pitchFamily="49" charset="0"/>
              </a:rPr>
              <a:t>k</a:t>
            </a:r>
            <a:r>
              <a:rPr lang="en-US" altLang="zh-CN" sz="2000" baseline="-25000" smtClean="0">
                <a:solidFill>
                  <a:srgbClr val="006600"/>
                </a:solidFill>
                <a:latin typeface="Consolas" pitchFamily="49" charset="0"/>
                <a:ea typeface="宋体" pitchFamily="2" charset="-122"/>
                <a:cs typeface="Consolas" pitchFamily="49" charset="0"/>
              </a:rPr>
              <a:t>-1</a:t>
            </a:r>
            <a:r>
              <a:rPr lang="en-US" altLang="zh-CN" sz="2000" smtClean="0">
                <a:latin typeface="Consolas" pitchFamily="49" charset="0"/>
                <a:cs typeface="Consolas" pitchFamily="49" charset="0"/>
              </a:rPr>
              <a:t> </a:t>
            </a:r>
            <a:r>
              <a:rPr lang="en-US" altLang="zh-CN" sz="2000" i="1" err="1">
                <a:solidFill>
                  <a:srgbClr val="FF0000"/>
                </a:solidFill>
                <a:latin typeface="Consolas" pitchFamily="49" charset="0"/>
                <a:cs typeface="Consolas" pitchFamily="49" charset="0"/>
              </a:rPr>
              <a:t>b</a:t>
            </a:r>
            <a:r>
              <a:rPr lang="en-US" altLang="zh-CN" sz="2000" i="1" baseline="-25000" err="1">
                <a:solidFill>
                  <a:srgbClr val="FF0000"/>
                </a:solidFill>
                <a:latin typeface="Consolas" pitchFamily="49" charset="0"/>
                <a:cs typeface="Consolas" pitchFamily="49" charset="0"/>
              </a:rPr>
              <a:t>k</a:t>
            </a:r>
            <a:r>
              <a:rPr lang="en-US" altLang="zh-CN" sz="2000">
                <a:latin typeface="Consolas" pitchFamily="49" charset="0"/>
                <a:cs typeface="Consolas" pitchFamily="49" charset="0"/>
              </a:rPr>
              <a:t> </a:t>
            </a:r>
            <a:r>
              <a:rPr lang="en-US" altLang="zh-CN" sz="2000" i="1" smtClean="0">
                <a:solidFill>
                  <a:srgbClr val="006600"/>
                </a:solidFill>
                <a:latin typeface="Consolas" pitchFamily="49" charset="0"/>
                <a:cs typeface="Consolas" pitchFamily="49" charset="0"/>
              </a:rPr>
              <a:t>b</a:t>
            </a:r>
            <a:r>
              <a:rPr lang="en-US" altLang="zh-CN" sz="2000" i="1" baseline="-25000" smtClean="0">
                <a:solidFill>
                  <a:srgbClr val="006600"/>
                </a:solidFill>
                <a:latin typeface="Consolas" pitchFamily="49" charset="0"/>
                <a:cs typeface="Consolas" pitchFamily="49" charset="0"/>
              </a:rPr>
              <a:t>k</a:t>
            </a:r>
            <a:r>
              <a:rPr lang="en-US" altLang="zh-CN" sz="2000" baseline="-25000" smtClean="0">
                <a:solidFill>
                  <a:srgbClr val="006600"/>
                </a:solidFill>
                <a:latin typeface="Consolas" pitchFamily="49" charset="0"/>
                <a:cs typeface="Consolas" pitchFamily="49" charset="0"/>
              </a:rPr>
              <a:t>+1</a:t>
            </a:r>
            <a:r>
              <a:rPr lang="en-US" altLang="zh-CN" sz="2000" smtClean="0">
                <a:solidFill>
                  <a:srgbClr val="006600"/>
                </a:solidFill>
                <a:latin typeface="Consolas" pitchFamily="49" charset="0"/>
                <a:cs typeface="Consolas" pitchFamily="49" charset="0"/>
              </a:rPr>
              <a:t> </a:t>
            </a:r>
            <a:r>
              <a:rPr lang="en-US" altLang="zh-CN" sz="2000" dirty="0">
                <a:solidFill>
                  <a:srgbClr val="006600"/>
                </a:solidFill>
                <a:latin typeface="Consolas" pitchFamily="49" charset="0"/>
                <a:ea typeface="宋体" pitchFamily="2" charset="-122"/>
                <a:cs typeface="Consolas" pitchFamily="49" charset="0"/>
              </a:rPr>
              <a:t>…</a:t>
            </a:r>
            <a:r>
              <a:rPr lang="en-US" altLang="zh-CN" sz="2000" dirty="0">
                <a:solidFill>
                  <a:srgbClr val="006600"/>
                </a:solidFill>
                <a:latin typeface="Consolas" pitchFamily="49" charset="0"/>
                <a:cs typeface="Consolas" pitchFamily="49" charset="0"/>
              </a:rPr>
              <a:t> </a:t>
            </a:r>
            <a:r>
              <a:rPr lang="en-US" altLang="zh-CN" sz="2000" i="1" dirty="0" err="1">
                <a:solidFill>
                  <a:srgbClr val="006600"/>
                </a:solidFill>
                <a:latin typeface="Consolas" pitchFamily="49" charset="0"/>
                <a:cs typeface="Consolas" pitchFamily="49" charset="0"/>
              </a:rPr>
              <a:t>b</a:t>
            </a:r>
            <a:r>
              <a:rPr lang="en-US" altLang="zh-CN" sz="2000" i="1" baseline="-25000" dirty="0" err="1">
                <a:solidFill>
                  <a:srgbClr val="006600"/>
                </a:solidFill>
                <a:latin typeface="Consolas" pitchFamily="49" charset="0"/>
                <a:cs typeface="Consolas" pitchFamily="49" charset="0"/>
              </a:rPr>
              <a:t>n</a:t>
            </a:r>
            <a:r>
              <a:rPr lang="en-US" altLang="zh-CN" sz="2000" baseline="-25000" dirty="0">
                <a:solidFill>
                  <a:srgbClr val="006600"/>
                </a:solidFill>
                <a:latin typeface="Consolas" pitchFamily="49" charset="0"/>
                <a:cs typeface="Consolas" pitchFamily="49" charset="0"/>
              </a:rPr>
              <a:t>-1</a:t>
            </a:r>
            <a:endParaRPr lang="en-US" altLang="en-US" sz="2000" baseline="-25000" dirty="0">
              <a:solidFill>
                <a:srgbClr val="006600"/>
              </a:solidFill>
              <a:latin typeface="Consolas" pitchFamily="49" charset="0"/>
              <a:cs typeface="Consolas" pitchFamily="49" charset="0"/>
            </a:endParaRPr>
          </a:p>
        </p:txBody>
      </p:sp>
      <p:grpSp>
        <p:nvGrpSpPr>
          <p:cNvPr id="8" name="组合 12"/>
          <p:cNvGrpSpPr/>
          <p:nvPr/>
        </p:nvGrpSpPr>
        <p:grpSpPr>
          <a:xfrm>
            <a:off x="5775343" y="2498718"/>
            <a:ext cx="1368425" cy="1073158"/>
            <a:chOff x="5978554" y="3141660"/>
            <a:chExt cx="1368425" cy="1073158"/>
          </a:xfrm>
        </p:grpSpPr>
        <p:sp>
          <p:nvSpPr>
            <p:cNvPr id="14" name="Text Box 12"/>
            <p:cNvSpPr txBox="1">
              <a:spLocks noChangeArrowheads="1"/>
            </p:cNvSpPr>
            <p:nvPr/>
          </p:nvSpPr>
          <p:spPr bwMode="auto">
            <a:xfrm>
              <a:off x="5978554" y="3383821"/>
              <a:ext cx="1368425" cy="830997"/>
            </a:xfrm>
            <a:prstGeom prst="rect">
              <a:avLst/>
            </a:prstGeom>
            <a:noFill/>
            <a:ln w="9525" algn="ctr">
              <a:noFill/>
              <a:miter lim="800000"/>
              <a:headEnd/>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itchFamily="49" charset="0"/>
                  <a:ea typeface="楷体" pitchFamily="49" charset="-122"/>
                  <a:cs typeface="Consolas" pitchFamily="49" charset="0"/>
                </a:rPr>
                <a:t>左子树中</a:t>
              </a:r>
              <a:r>
                <a:rPr lang="zh-CN" altLang="en-US" sz="1800">
                  <a:solidFill>
                    <a:srgbClr val="0000FF"/>
                  </a:solidFill>
                  <a:latin typeface="Consolas" pitchFamily="49" charset="0"/>
                  <a:ea typeface="楷体" pitchFamily="49" charset="-122"/>
                  <a:cs typeface="Consolas" pitchFamily="49" charset="0"/>
                </a:rPr>
                <a:t>序</a:t>
              </a:r>
              <a:r>
                <a:rPr lang="zh-CN" altLang="en-US" sz="1800" smtClean="0">
                  <a:solidFill>
                    <a:srgbClr val="0000FF"/>
                  </a:solidFill>
                  <a:latin typeface="Consolas" pitchFamily="49" charset="0"/>
                  <a:ea typeface="楷体" pitchFamily="49" charset="-122"/>
                  <a:cs typeface="Consolas" pitchFamily="49" charset="0"/>
                </a:rPr>
                <a:t>序列，有</a:t>
              </a:r>
              <a:r>
                <a:rPr lang="en-US" altLang="zh-CN" sz="1800" i="1">
                  <a:solidFill>
                    <a:srgbClr val="0000FF"/>
                  </a:solidFill>
                  <a:latin typeface="Consolas" pitchFamily="49" charset="0"/>
                  <a:ea typeface="楷体" pitchFamily="49" charset="-122"/>
                  <a:cs typeface="Consolas" pitchFamily="49" charset="0"/>
                </a:rPr>
                <a:t>k</a:t>
              </a:r>
              <a:r>
                <a:rPr lang="zh-CN" altLang="en-US" sz="1800" smtClean="0">
                  <a:solidFill>
                    <a:srgbClr val="0000FF"/>
                  </a:solidFill>
                  <a:latin typeface="Consolas" pitchFamily="49" charset="0"/>
                  <a:ea typeface="楷体" pitchFamily="49" charset="-122"/>
                  <a:cs typeface="Consolas" pitchFamily="49" charset="0"/>
                </a:rPr>
                <a:t>个结点</a:t>
              </a:r>
              <a:endParaRPr lang="zh-CN" altLang="en-US" sz="1800" dirty="0">
                <a:solidFill>
                  <a:srgbClr val="0000FF"/>
                </a:solidFill>
                <a:latin typeface="Consolas" pitchFamily="49" charset="0"/>
                <a:ea typeface="楷体" pitchFamily="49" charset="-122"/>
                <a:cs typeface="Consolas" pitchFamily="49" charset="0"/>
              </a:endParaRPr>
            </a:p>
          </p:txBody>
        </p:sp>
        <p:sp>
          <p:nvSpPr>
            <p:cNvPr id="15" name="AutoShape 16"/>
            <p:cNvSpPr>
              <a:spLocks/>
            </p:cNvSpPr>
            <p:nvPr/>
          </p:nvSpPr>
          <p:spPr bwMode="auto">
            <a:xfrm rot="16200000">
              <a:off x="6607190" y="2546333"/>
              <a:ext cx="73025" cy="1263680"/>
            </a:xfrm>
            <a:prstGeom prst="leftBrace">
              <a:avLst>
                <a:gd name="adj1" fmla="val 49817"/>
                <a:gd name="adj2" fmla="val 50000"/>
              </a:avLst>
            </a:prstGeom>
            <a:noFill/>
            <a:ln w="38100">
              <a:solidFill>
                <a:schemeClr val="tx1"/>
              </a:solidFill>
              <a:round/>
              <a:headEnd/>
              <a:tailEnd type="none" w="med" len="lg"/>
            </a:ln>
            <a:effectLst/>
          </p:spPr>
          <p:txBody>
            <a:bodyPr wrap="none" anchor="ctr"/>
            <a:lstStyle/>
            <a:p>
              <a:endParaRPr lang="zh-CN" altLang="en-US">
                <a:solidFill>
                  <a:srgbClr val="0000FF"/>
                </a:solidFill>
                <a:latin typeface="Consolas" pitchFamily="49" charset="0"/>
                <a:cs typeface="Consolas" pitchFamily="49" charset="0"/>
              </a:endParaRPr>
            </a:p>
          </p:txBody>
        </p:sp>
      </p:grpSp>
      <p:grpSp>
        <p:nvGrpSpPr>
          <p:cNvPr id="13" name="组合 15"/>
          <p:cNvGrpSpPr/>
          <p:nvPr/>
        </p:nvGrpSpPr>
        <p:grpSpPr>
          <a:xfrm>
            <a:off x="7572396" y="2571743"/>
            <a:ext cx="1439862" cy="1000133"/>
            <a:chOff x="7654936" y="3214685"/>
            <a:chExt cx="1439862" cy="1000133"/>
          </a:xfrm>
        </p:grpSpPr>
        <p:sp>
          <p:nvSpPr>
            <p:cNvPr id="17" name="Text Box 13"/>
            <p:cNvSpPr txBox="1">
              <a:spLocks noChangeArrowheads="1"/>
            </p:cNvSpPr>
            <p:nvPr/>
          </p:nvSpPr>
          <p:spPr bwMode="auto">
            <a:xfrm>
              <a:off x="7654936" y="3383821"/>
              <a:ext cx="1439862" cy="830997"/>
            </a:xfrm>
            <a:prstGeom prst="rect">
              <a:avLst/>
            </a:prstGeom>
            <a:noFill/>
            <a:ln w="9525" algn="ctr">
              <a:noFill/>
              <a:miter lim="800000"/>
              <a:headEnd/>
              <a:tailEnd type="none" w="med" len="lg"/>
            </a:ln>
            <a:effectLst/>
          </p:spPr>
          <p:txBody>
            <a:bodyPr lIns="0" tIns="0" rIns="0" bIns="0">
              <a:spAutoFit/>
            </a:bodyPr>
            <a:lstStyle/>
            <a:p>
              <a:pPr algn="ctr">
                <a:spcBef>
                  <a:spcPct val="50000"/>
                </a:spcBef>
              </a:pPr>
              <a:r>
                <a:rPr lang="zh-CN" altLang="en-US" sz="1800" dirty="0">
                  <a:solidFill>
                    <a:srgbClr val="0000FF"/>
                  </a:solidFill>
                  <a:latin typeface="Consolas" pitchFamily="49" charset="0"/>
                  <a:ea typeface="楷体" pitchFamily="49" charset="-122"/>
                  <a:cs typeface="Consolas" pitchFamily="49" charset="0"/>
                </a:rPr>
                <a:t>右子树中</a:t>
              </a:r>
              <a:r>
                <a:rPr lang="zh-CN" altLang="en-US" sz="1800">
                  <a:solidFill>
                    <a:srgbClr val="0000FF"/>
                  </a:solidFill>
                  <a:latin typeface="Consolas" pitchFamily="49" charset="0"/>
                  <a:ea typeface="楷体" pitchFamily="49" charset="-122"/>
                  <a:cs typeface="Consolas" pitchFamily="49" charset="0"/>
                </a:rPr>
                <a:t>序</a:t>
              </a:r>
              <a:r>
                <a:rPr lang="zh-CN" altLang="en-US" sz="1800" smtClean="0">
                  <a:solidFill>
                    <a:srgbClr val="0000FF"/>
                  </a:solidFill>
                  <a:latin typeface="Consolas" pitchFamily="49" charset="0"/>
                  <a:ea typeface="楷体" pitchFamily="49" charset="-122"/>
                  <a:cs typeface="Consolas" pitchFamily="49" charset="0"/>
                </a:rPr>
                <a:t>序列，有</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mj-ea"/>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k</a:t>
              </a:r>
              <a:r>
                <a:rPr lang="en-US" altLang="zh-CN" sz="1800">
                  <a:solidFill>
                    <a:srgbClr val="0000FF"/>
                  </a:solidFill>
                  <a:latin typeface="Consolas" pitchFamily="49" charset="0"/>
                  <a:ea typeface="+mj-ea"/>
                  <a:cs typeface="Consolas" pitchFamily="49" charset="0"/>
                </a:rPr>
                <a:t>-</a:t>
              </a:r>
              <a:r>
                <a:rPr lang="en-US" altLang="zh-CN" sz="180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个结点</a:t>
              </a:r>
              <a:endParaRPr lang="zh-CN" altLang="en-US" sz="1800" dirty="0">
                <a:solidFill>
                  <a:srgbClr val="0000FF"/>
                </a:solidFill>
                <a:latin typeface="Consolas" pitchFamily="49" charset="0"/>
                <a:ea typeface="楷体" pitchFamily="49" charset="-122"/>
                <a:cs typeface="Consolas" pitchFamily="49" charset="0"/>
              </a:endParaRPr>
            </a:p>
          </p:txBody>
        </p:sp>
        <p:sp>
          <p:nvSpPr>
            <p:cNvPr id="18" name="AutoShape 17"/>
            <p:cNvSpPr>
              <a:spLocks/>
            </p:cNvSpPr>
            <p:nvPr/>
          </p:nvSpPr>
          <p:spPr bwMode="auto">
            <a:xfrm rot="16200000">
              <a:off x="8294707" y="2711446"/>
              <a:ext cx="71438" cy="1077916"/>
            </a:xfrm>
            <a:prstGeom prst="leftBrace">
              <a:avLst>
                <a:gd name="adj1" fmla="val 49817"/>
                <a:gd name="adj2" fmla="val 50000"/>
              </a:avLst>
            </a:prstGeom>
            <a:noFill/>
            <a:ln w="38100">
              <a:solidFill>
                <a:schemeClr val="tx1"/>
              </a:solidFill>
              <a:round/>
              <a:headEnd/>
              <a:tailEnd type="none" w="med" len="lg"/>
            </a:ln>
            <a:effectLst/>
          </p:spPr>
          <p:txBody>
            <a:bodyPr wrap="none" anchor="ctr"/>
            <a:lstStyle/>
            <a:p>
              <a:endParaRPr lang="zh-CN" altLang="en-US">
                <a:solidFill>
                  <a:srgbClr val="0000FF"/>
                </a:solidFill>
                <a:latin typeface="Consolas" pitchFamily="49" charset="0"/>
                <a:cs typeface="Consolas" pitchFamily="49" charset="0"/>
              </a:endParaRPr>
            </a:p>
          </p:txBody>
        </p:sp>
      </p:grpSp>
      <p:grpSp>
        <p:nvGrpSpPr>
          <p:cNvPr id="16" name="组合 18"/>
          <p:cNvGrpSpPr/>
          <p:nvPr/>
        </p:nvGrpSpPr>
        <p:grpSpPr>
          <a:xfrm>
            <a:off x="1549399" y="1357298"/>
            <a:ext cx="5522931" cy="777875"/>
            <a:chOff x="1692275" y="2000240"/>
            <a:chExt cx="5522931" cy="777875"/>
          </a:xfrm>
        </p:grpSpPr>
        <p:sp>
          <p:nvSpPr>
            <p:cNvPr id="20" name="Line 18"/>
            <p:cNvSpPr>
              <a:spLocks noChangeShapeType="1"/>
            </p:cNvSpPr>
            <p:nvPr/>
          </p:nvSpPr>
          <p:spPr bwMode="auto">
            <a:xfrm>
              <a:off x="1692275" y="2454265"/>
              <a:ext cx="0" cy="323850"/>
            </a:xfrm>
            <a:prstGeom prst="line">
              <a:avLst/>
            </a:prstGeom>
            <a:noFill/>
            <a:ln w="38100">
              <a:solidFill>
                <a:srgbClr val="CC00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1" name="Line 19"/>
            <p:cNvSpPr>
              <a:spLocks noChangeShapeType="1"/>
            </p:cNvSpPr>
            <p:nvPr/>
          </p:nvSpPr>
          <p:spPr bwMode="auto">
            <a:xfrm flipV="1">
              <a:off x="1692275" y="2433946"/>
              <a:ext cx="5522931" cy="0"/>
            </a:xfrm>
            <a:prstGeom prst="line">
              <a:avLst/>
            </a:prstGeom>
            <a:noFill/>
            <a:ln w="38100">
              <a:solidFill>
                <a:srgbClr val="CC00FF"/>
              </a:solidFill>
              <a:round/>
              <a:headEnd/>
              <a:tailEnd type="none" w="med" len="lg"/>
            </a:ln>
            <a:effectLst/>
          </p:spPr>
          <p:txBody>
            <a:bodyPr wrap="none"/>
            <a:lstStyle/>
            <a:p>
              <a:endParaRPr lang="zh-CN" altLang="en-US">
                <a:latin typeface="Consolas" pitchFamily="49" charset="0"/>
                <a:cs typeface="Consolas" pitchFamily="49" charset="0"/>
              </a:endParaRPr>
            </a:p>
          </p:txBody>
        </p:sp>
        <p:sp>
          <p:nvSpPr>
            <p:cNvPr id="22" name="Line 20"/>
            <p:cNvSpPr>
              <a:spLocks noChangeShapeType="1"/>
            </p:cNvSpPr>
            <p:nvPr/>
          </p:nvSpPr>
          <p:spPr bwMode="auto">
            <a:xfrm>
              <a:off x="7215206" y="2444740"/>
              <a:ext cx="0" cy="323850"/>
            </a:xfrm>
            <a:prstGeom prst="line">
              <a:avLst/>
            </a:prstGeom>
            <a:noFill/>
            <a:ln w="38100">
              <a:solidFill>
                <a:srgbClr val="CC00FF"/>
              </a:solidFill>
              <a:round/>
              <a:headEnd/>
              <a:tailEnd type="stealth" w="med" len="lg"/>
            </a:ln>
            <a:effectLst/>
          </p:spPr>
          <p:txBody>
            <a:bodyPr wrap="none"/>
            <a:lstStyle/>
            <a:p>
              <a:endParaRPr lang="zh-CN" altLang="en-US">
                <a:latin typeface="Consolas" pitchFamily="49" charset="0"/>
                <a:cs typeface="Consolas" pitchFamily="49" charset="0"/>
              </a:endParaRPr>
            </a:p>
          </p:txBody>
        </p:sp>
        <p:sp>
          <p:nvSpPr>
            <p:cNvPr id="23" name="Text Box 22"/>
            <p:cNvSpPr txBox="1">
              <a:spLocks noChangeArrowheads="1"/>
            </p:cNvSpPr>
            <p:nvPr/>
          </p:nvSpPr>
          <p:spPr bwMode="auto">
            <a:xfrm>
              <a:off x="2339975" y="2000240"/>
              <a:ext cx="3889375" cy="304800"/>
            </a:xfrm>
            <a:prstGeom prst="rect">
              <a:avLst/>
            </a:prstGeom>
            <a:noFill/>
            <a:ln w="9525" algn="ctr">
              <a:noFill/>
              <a:miter lim="800000"/>
              <a:headEnd/>
              <a:tailEnd type="none" w="med" len="lg"/>
            </a:ln>
            <a:effectLst/>
          </p:spPr>
          <p:txBody>
            <a:bodyPr lIns="0" tIns="0" rIns="0" bIns="0">
              <a:spAutoFit/>
            </a:bodyPr>
            <a:lstStyle/>
            <a:p>
              <a:pPr algn="l">
                <a:spcBef>
                  <a:spcPct val="50000"/>
                </a:spcBef>
              </a:pPr>
              <a:r>
                <a:rPr lang="zh-CN" altLang="en-US" sz="2000">
                  <a:solidFill>
                    <a:srgbClr val="0000FF"/>
                  </a:solidFill>
                  <a:latin typeface="Consolas" pitchFamily="49" charset="0"/>
                  <a:ea typeface="楷体" pitchFamily="49" charset="-122"/>
                  <a:cs typeface="Consolas" pitchFamily="49" charset="0"/>
                </a:rPr>
                <a:t>通过</a:t>
              </a:r>
              <a:r>
                <a:rPr lang="zh-CN" altLang="en-US" sz="2000" smtClean="0">
                  <a:solidFill>
                    <a:srgbClr val="0000FF"/>
                  </a:solidFill>
                  <a:latin typeface="Consolas" pitchFamily="49" charset="0"/>
                  <a:ea typeface="楷体" pitchFamily="49" charset="-122"/>
                  <a:cs typeface="Consolas" pitchFamily="49" charset="0"/>
                </a:rPr>
                <a:t>根结点</a:t>
              </a:r>
              <a:r>
                <a:rPr lang="en-US" altLang="zh-CN" sz="2000" i="1" smtClean="0">
                  <a:solidFill>
                    <a:srgbClr val="FF0000"/>
                  </a:solidFill>
                  <a:latin typeface="Consolas" pitchFamily="49" charset="0"/>
                  <a:ea typeface="楷体" pitchFamily="49" charset="-122"/>
                  <a:cs typeface="Consolas" pitchFamily="49" charset="0"/>
                </a:rPr>
                <a:t>a</a:t>
              </a:r>
              <a:r>
                <a:rPr lang="en-US" altLang="zh-CN" sz="2000" baseline="-25000" smtClean="0">
                  <a:solidFill>
                    <a:srgbClr val="FF0000"/>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在中序序列中找到</a:t>
              </a:r>
              <a:r>
                <a:rPr lang="en-US" altLang="zh-CN" sz="2000" i="1" dirty="0" err="1">
                  <a:solidFill>
                    <a:srgbClr val="FF0000"/>
                  </a:solidFill>
                  <a:latin typeface="Consolas" pitchFamily="49" charset="0"/>
                  <a:ea typeface="楷体" pitchFamily="49" charset="-122"/>
                  <a:cs typeface="Consolas" pitchFamily="49" charset="0"/>
                </a:rPr>
                <a:t>b</a:t>
              </a:r>
              <a:r>
                <a:rPr lang="en-US" altLang="zh-CN" sz="2000" i="1" baseline="-25000" dirty="0" err="1">
                  <a:solidFill>
                    <a:srgbClr val="FF0000"/>
                  </a:solidFill>
                  <a:latin typeface="Consolas" pitchFamily="49" charset="0"/>
                  <a:ea typeface="楷体" pitchFamily="49" charset="-122"/>
                  <a:cs typeface="Consolas" pitchFamily="49" charset="0"/>
                </a:rPr>
                <a:t>k</a:t>
              </a:r>
              <a:endParaRPr lang="en-US" altLang="zh-CN" sz="2000" i="1" baseline="-25000" dirty="0">
                <a:solidFill>
                  <a:srgbClr val="FF0000"/>
                </a:solidFill>
                <a:latin typeface="Consolas" pitchFamily="49" charset="0"/>
                <a:ea typeface="楷体" pitchFamily="49" charset="-122"/>
                <a:cs typeface="Consolas" pitchFamily="49" charset="0"/>
              </a:endParaRPr>
            </a:p>
          </p:txBody>
        </p:sp>
      </p:grpSp>
      <p:grpSp>
        <p:nvGrpSpPr>
          <p:cNvPr id="19" name="组合 23"/>
          <p:cNvGrpSpPr/>
          <p:nvPr/>
        </p:nvGrpSpPr>
        <p:grpSpPr>
          <a:xfrm>
            <a:off x="1936421" y="4281760"/>
            <a:ext cx="5850293" cy="1647570"/>
            <a:chOff x="2079297" y="4638950"/>
            <a:chExt cx="5850293" cy="1647570"/>
          </a:xfrm>
        </p:grpSpPr>
        <p:sp>
          <p:nvSpPr>
            <p:cNvPr id="25" name="椭圆 24"/>
            <p:cNvSpPr/>
            <p:nvPr/>
          </p:nvSpPr>
          <p:spPr>
            <a:xfrm>
              <a:off x="4567504" y="4638950"/>
              <a:ext cx="576000" cy="576000"/>
            </a:xfrm>
            <a:prstGeom prst="ellipse">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2000" i="1" smtClean="0">
                  <a:solidFill>
                    <a:srgbClr val="FF0000"/>
                  </a:solidFill>
                  <a:latin typeface="Consolas" pitchFamily="49" charset="0"/>
                  <a:cs typeface="Consolas" pitchFamily="49" charset="0"/>
                </a:rPr>
                <a:t>a</a:t>
              </a:r>
              <a:r>
                <a:rPr lang="en-US" altLang="zh-CN" sz="2000" baseline="-25000" smtClean="0">
                  <a:solidFill>
                    <a:srgbClr val="FF0000"/>
                  </a:solidFill>
                  <a:latin typeface="Consolas" pitchFamily="49" charset="0"/>
                  <a:cs typeface="Consolas" pitchFamily="49" charset="0"/>
                </a:rPr>
                <a:t>0</a:t>
              </a:r>
              <a:endParaRPr lang="zh-CN" altLang="en-US" sz="2000" baseline="-25000">
                <a:solidFill>
                  <a:srgbClr val="FF0000"/>
                </a:solidFill>
                <a:latin typeface="Consolas" pitchFamily="49" charset="0"/>
                <a:cs typeface="Consolas" pitchFamily="49" charset="0"/>
              </a:endParaRPr>
            </a:p>
          </p:txBody>
        </p:sp>
        <p:sp>
          <p:nvSpPr>
            <p:cNvPr id="26" name="TextBox 25"/>
            <p:cNvSpPr txBox="1"/>
            <p:nvPr/>
          </p:nvSpPr>
          <p:spPr>
            <a:xfrm>
              <a:off x="2571736" y="5507196"/>
              <a:ext cx="200026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zh-CN" altLang="en-US" sz="1800" smtClean="0">
                  <a:solidFill>
                    <a:srgbClr val="3333FF"/>
                  </a:solidFill>
                  <a:latin typeface="Consolas" pitchFamily="49" charset="0"/>
                  <a:ea typeface="楷体" pitchFamily="49" charset="-122"/>
                  <a:cs typeface="Consolas" pitchFamily="49" charset="0"/>
                </a:rPr>
                <a:t>先序：</a:t>
              </a:r>
              <a:r>
                <a:rPr lang="en-US" altLang="zh-CN" sz="1800" i="1" smtClean="0">
                  <a:solidFill>
                    <a:srgbClr val="006600"/>
                  </a:solidFill>
                  <a:latin typeface="Consolas" pitchFamily="49" charset="0"/>
                  <a:cs typeface="Consolas" pitchFamily="49" charset="0"/>
                </a:rPr>
                <a:t>a</a:t>
              </a:r>
              <a:r>
                <a:rPr lang="en-US" altLang="zh-CN" sz="1800" baseline="-25000" smtClean="0">
                  <a:solidFill>
                    <a:srgbClr val="006600"/>
                  </a:solidFill>
                  <a:latin typeface="Consolas" pitchFamily="49" charset="0"/>
                  <a:cs typeface="Consolas" pitchFamily="49" charset="0"/>
                </a:rPr>
                <a:t>1</a:t>
              </a:r>
              <a:r>
                <a:rPr lang="en-US" altLang="zh-CN" sz="1800" smtClean="0">
                  <a:solidFill>
                    <a:srgbClr val="006600"/>
                  </a:solidFill>
                  <a:latin typeface="Consolas" pitchFamily="49" charset="0"/>
                  <a:cs typeface="Consolas" pitchFamily="49" charset="0"/>
                </a:rPr>
                <a:t>  </a:t>
              </a:r>
              <a:r>
                <a:rPr lang="en-US" altLang="zh-CN" sz="1800" smtClean="0">
                  <a:solidFill>
                    <a:srgbClr val="006600"/>
                  </a:solidFill>
                  <a:latin typeface="Consolas" pitchFamily="49" charset="0"/>
                  <a:ea typeface="宋体" pitchFamily="2" charset="-122"/>
                  <a:cs typeface="Consolas" pitchFamily="49" charset="0"/>
                </a:rPr>
                <a:t>… </a:t>
              </a:r>
              <a:r>
                <a:rPr lang="en-US" altLang="zh-CN" sz="1800" smtClean="0">
                  <a:solidFill>
                    <a:srgbClr val="006600"/>
                  </a:solidFill>
                  <a:latin typeface="Consolas" pitchFamily="49" charset="0"/>
                  <a:cs typeface="Consolas" pitchFamily="49" charset="0"/>
                </a:rPr>
                <a:t> </a:t>
              </a:r>
              <a:r>
                <a:rPr lang="en-US" altLang="zh-CN" sz="1800" i="1" smtClean="0">
                  <a:solidFill>
                    <a:srgbClr val="006600"/>
                  </a:solidFill>
                  <a:latin typeface="Consolas" pitchFamily="49" charset="0"/>
                  <a:cs typeface="Consolas" pitchFamily="49" charset="0"/>
                </a:rPr>
                <a:t>a</a:t>
              </a:r>
              <a:r>
                <a:rPr lang="en-US" altLang="zh-CN" sz="1800" i="1" baseline="-25000" smtClean="0">
                  <a:solidFill>
                    <a:srgbClr val="006600"/>
                  </a:solidFill>
                  <a:latin typeface="Consolas" pitchFamily="49" charset="0"/>
                  <a:cs typeface="Consolas" pitchFamily="49" charset="0"/>
                </a:rPr>
                <a:t>k</a:t>
              </a:r>
            </a:p>
            <a:p>
              <a:pPr algn="l"/>
              <a:r>
                <a:rPr lang="zh-CN" altLang="en-US" sz="1800" smtClean="0">
                  <a:solidFill>
                    <a:srgbClr val="3333FF"/>
                  </a:solidFill>
                  <a:latin typeface="Consolas" pitchFamily="49" charset="0"/>
                  <a:ea typeface="楷体" pitchFamily="49" charset="-122"/>
                  <a:cs typeface="Consolas" pitchFamily="49" charset="0"/>
                </a:rPr>
                <a:t>中序：</a:t>
              </a:r>
              <a:r>
                <a:rPr lang="en-US" altLang="zh-CN" sz="1800" i="1" smtClean="0">
                  <a:solidFill>
                    <a:srgbClr val="3333FF"/>
                  </a:solidFill>
                  <a:latin typeface="Consolas" pitchFamily="49" charset="0"/>
                  <a:cs typeface="Consolas" pitchFamily="49" charset="0"/>
                </a:rPr>
                <a:t> </a:t>
              </a:r>
              <a:r>
                <a:rPr lang="en-US" altLang="zh-CN" sz="1800" i="1" smtClean="0">
                  <a:solidFill>
                    <a:srgbClr val="006600"/>
                  </a:solidFill>
                  <a:latin typeface="Consolas" pitchFamily="49" charset="0"/>
                  <a:cs typeface="Consolas" pitchFamily="49" charset="0"/>
                </a:rPr>
                <a:t>b</a:t>
              </a:r>
              <a:r>
                <a:rPr lang="en-US" altLang="zh-CN" sz="1800" baseline="-25000" smtClean="0">
                  <a:solidFill>
                    <a:srgbClr val="006600"/>
                  </a:solidFill>
                  <a:latin typeface="Consolas" pitchFamily="49" charset="0"/>
                  <a:cs typeface="Consolas" pitchFamily="49" charset="0"/>
                </a:rPr>
                <a:t>0</a:t>
              </a:r>
              <a:r>
                <a:rPr lang="en-US" altLang="zh-CN" sz="1800" smtClean="0">
                  <a:solidFill>
                    <a:srgbClr val="006600"/>
                  </a:solidFill>
                  <a:latin typeface="Consolas" pitchFamily="49" charset="0"/>
                  <a:cs typeface="Consolas" pitchFamily="49" charset="0"/>
                </a:rPr>
                <a:t>  </a:t>
              </a:r>
              <a:r>
                <a:rPr lang="en-US" altLang="zh-CN" sz="1800" smtClean="0">
                  <a:solidFill>
                    <a:srgbClr val="006600"/>
                  </a:solidFill>
                  <a:latin typeface="Consolas" pitchFamily="49" charset="0"/>
                  <a:ea typeface="宋体" pitchFamily="2" charset="-122"/>
                  <a:cs typeface="Consolas" pitchFamily="49" charset="0"/>
                </a:rPr>
                <a:t>…</a:t>
              </a:r>
              <a:r>
                <a:rPr lang="en-US" altLang="zh-CN" sz="1800" i="1" smtClean="0">
                  <a:solidFill>
                    <a:srgbClr val="006600"/>
                  </a:solidFill>
                  <a:latin typeface="Consolas" pitchFamily="49" charset="0"/>
                  <a:ea typeface="宋体" pitchFamily="2" charset="-122"/>
                  <a:cs typeface="Consolas" pitchFamily="49" charset="0"/>
                </a:rPr>
                <a:t>b</a:t>
              </a:r>
              <a:r>
                <a:rPr lang="en-US" altLang="zh-CN" sz="1800" i="1" baseline="-25000" smtClean="0">
                  <a:solidFill>
                    <a:srgbClr val="006600"/>
                  </a:solidFill>
                  <a:latin typeface="Consolas" pitchFamily="49" charset="0"/>
                  <a:ea typeface="宋体" pitchFamily="2" charset="-122"/>
                  <a:cs typeface="Consolas" pitchFamily="49" charset="0"/>
                </a:rPr>
                <a:t>k</a:t>
              </a:r>
              <a:r>
                <a:rPr lang="en-US" altLang="zh-CN" sz="1800" baseline="-25000" smtClean="0">
                  <a:solidFill>
                    <a:srgbClr val="006600"/>
                  </a:solidFill>
                  <a:latin typeface="Consolas" pitchFamily="49" charset="0"/>
                  <a:ea typeface="宋体" pitchFamily="2" charset="-122"/>
                  <a:cs typeface="Consolas" pitchFamily="49" charset="0"/>
                </a:rPr>
                <a:t>-1</a:t>
              </a:r>
              <a:endParaRPr lang="zh-CN" altLang="en-US" sz="1800">
                <a:solidFill>
                  <a:srgbClr val="006600"/>
                </a:solidFill>
                <a:latin typeface="Consolas" pitchFamily="49" charset="0"/>
                <a:cs typeface="Consolas" pitchFamily="49" charset="0"/>
              </a:endParaRPr>
            </a:p>
          </p:txBody>
        </p:sp>
        <p:sp>
          <p:nvSpPr>
            <p:cNvPr id="27" name="TextBox 26"/>
            <p:cNvSpPr txBox="1"/>
            <p:nvPr/>
          </p:nvSpPr>
          <p:spPr>
            <a:xfrm>
              <a:off x="2079297" y="5357826"/>
              <a:ext cx="492443" cy="928694"/>
            </a:xfrm>
            <a:prstGeom prst="rect">
              <a:avLst/>
            </a:prstGeom>
            <a:noFill/>
          </p:spPr>
          <p:txBody>
            <a:bodyPr vert="eaVert"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左子树</a:t>
              </a:r>
              <a:endParaRPr lang="zh-CN" altLang="en-US" sz="2000">
                <a:solidFill>
                  <a:srgbClr val="0000FF"/>
                </a:solidFill>
                <a:latin typeface="Consolas" pitchFamily="49" charset="0"/>
                <a:ea typeface="楷体" pitchFamily="49" charset="-122"/>
                <a:cs typeface="Consolas" pitchFamily="49" charset="0"/>
              </a:endParaRPr>
            </a:p>
          </p:txBody>
        </p:sp>
        <p:sp>
          <p:nvSpPr>
            <p:cNvPr id="28" name="TextBox 27"/>
            <p:cNvSpPr txBox="1"/>
            <p:nvPr/>
          </p:nvSpPr>
          <p:spPr>
            <a:xfrm>
              <a:off x="5214942" y="5507196"/>
              <a:ext cx="2206955"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zh-CN" altLang="en-US" sz="1800" smtClean="0">
                  <a:solidFill>
                    <a:srgbClr val="3333FF"/>
                  </a:solidFill>
                  <a:latin typeface="Consolas" pitchFamily="49" charset="0"/>
                  <a:ea typeface="楷体" pitchFamily="49" charset="-122"/>
                  <a:cs typeface="Consolas" pitchFamily="49" charset="0"/>
                </a:rPr>
                <a:t>先序：</a:t>
              </a:r>
              <a:r>
                <a:rPr lang="en-US" altLang="zh-CN" sz="1800" i="1" smtClean="0">
                  <a:solidFill>
                    <a:srgbClr val="006600"/>
                  </a:solidFill>
                  <a:latin typeface="Consolas" pitchFamily="49" charset="0"/>
                  <a:cs typeface="Consolas" pitchFamily="49" charset="0"/>
                </a:rPr>
                <a:t>a</a:t>
              </a:r>
              <a:r>
                <a:rPr lang="en-US" altLang="zh-CN" sz="1800" i="1" baseline="-25000" smtClean="0">
                  <a:solidFill>
                    <a:srgbClr val="006600"/>
                  </a:solidFill>
                  <a:latin typeface="Consolas" pitchFamily="49" charset="0"/>
                  <a:cs typeface="Consolas" pitchFamily="49" charset="0"/>
                </a:rPr>
                <a:t>k</a:t>
              </a:r>
              <a:r>
                <a:rPr lang="en-US" altLang="zh-CN" sz="1800" baseline="-25000" smtClean="0">
                  <a:solidFill>
                    <a:srgbClr val="006600"/>
                  </a:solidFill>
                  <a:latin typeface="Consolas" pitchFamily="49" charset="0"/>
                  <a:cs typeface="Consolas" pitchFamily="49" charset="0"/>
                </a:rPr>
                <a:t>+1</a:t>
              </a:r>
              <a:r>
                <a:rPr lang="en-US" altLang="zh-CN" sz="1800" smtClean="0">
                  <a:solidFill>
                    <a:srgbClr val="006600"/>
                  </a:solidFill>
                  <a:latin typeface="Consolas" pitchFamily="49" charset="0"/>
                  <a:cs typeface="Consolas" pitchFamily="49" charset="0"/>
                </a:rPr>
                <a:t> </a:t>
              </a:r>
              <a:r>
                <a:rPr lang="en-US" altLang="zh-CN" sz="1800" smtClean="0">
                  <a:solidFill>
                    <a:srgbClr val="006600"/>
                  </a:solidFill>
                  <a:latin typeface="Consolas" pitchFamily="49" charset="0"/>
                  <a:ea typeface="宋体" pitchFamily="2" charset="-122"/>
                  <a:cs typeface="Consolas" pitchFamily="49" charset="0"/>
                </a:rPr>
                <a:t>…</a:t>
              </a:r>
              <a:r>
                <a:rPr lang="en-US" altLang="zh-CN" sz="1800" smtClean="0">
                  <a:solidFill>
                    <a:srgbClr val="006600"/>
                  </a:solidFill>
                  <a:latin typeface="Consolas" pitchFamily="49" charset="0"/>
                  <a:cs typeface="Consolas" pitchFamily="49" charset="0"/>
                </a:rPr>
                <a:t> </a:t>
              </a:r>
              <a:r>
                <a:rPr lang="en-US" altLang="zh-CN" sz="1800" i="1" smtClean="0">
                  <a:solidFill>
                    <a:srgbClr val="006600"/>
                  </a:solidFill>
                  <a:latin typeface="Consolas" pitchFamily="49" charset="0"/>
                  <a:cs typeface="Consolas" pitchFamily="49" charset="0"/>
                </a:rPr>
                <a:t>a</a:t>
              </a:r>
              <a:r>
                <a:rPr lang="en-US" altLang="zh-CN" sz="1800" i="1" baseline="-25000" smtClean="0">
                  <a:solidFill>
                    <a:srgbClr val="006600"/>
                  </a:solidFill>
                  <a:latin typeface="Consolas" pitchFamily="49" charset="0"/>
                  <a:cs typeface="Consolas" pitchFamily="49" charset="0"/>
                </a:rPr>
                <a:t>n</a:t>
              </a:r>
              <a:r>
                <a:rPr lang="en-US" altLang="zh-CN" sz="1800" baseline="-25000" smtClean="0">
                  <a:solidFill>
                    <a:srgbClr val="006600"/>
                  </a:solidFill>
                  <a:latin typeface="Consolas" pitchFamily="49" charset="0"/>
                  <a:cs typeface="Consolas" pitchFamily="49" charset="0"/>
                </a:rPr>
                <a:t>-1</a:t>
              </a:r>
              <a:endParaRPr lang="en-US" altLang="zh-CN" sz="1800" i="1" baseline="-25000" smtClean="0">
                <a:solidFill>
                  <a:srgbClr val="006600"/>
                </a:solidFill>
                <a:latin typeface="Consolas" pitchFamily="49" charset="0"/>
                <a:cs typeface="Consolas" pitchFamily="49" charset="0"/>
              </a:endParaRPr>
            </a:p>
            <a:p>
              <a:pPr algn="l"/>
              <a:r>
                <a:rPr lang="zh-CN" altLang="en-US" sz="1800" smtClean="0">
                  <a:solidFill>
                    <a:srgbClr val="3333FF"/>
                  </a:solidFill>
                  <a:latin typeface="Consolas" pitchFamily="49" charset="0"/>
                  <a:ea typeface="楷体" pitchFamily="49" charset="-122"/>
                  <a:cs typeface="Consolas" pitchFamily="49" charset="0"/>
                </a:rPr>
                <a:t>中序：</a:t>
              </a:r>
              <a:r>
                <a:rPr lang="en-US" altLang="zh-CN" sz="1800" i="1" smtClean="0">
                  <a:solidFill>
                    <a:srgbClr val="3333FF"/>
                  </a:solidFill>
                  <a:latin typeface="Consolas" pitchFamily="49" charset="0"/>
                  <a:cs typeface="Consolas" pitchFamily="49" charset="0"/>
                </a:rPr>
                <a:t> </a:t>
              </a:r>
              <a:r>
                <a:rPr lang="en-US" altLang="zh-CN" sz="1800" i="1" smtClean="0">
                  <a:solidFill>
                    <a:srgbClr val="006600"/>
                  </a:solidFill>
                  <a:latin typeface="Consolas" pitchFamily="49" charset="0"/>
                  <a:cs typeface="Consolas" pitchFamily="49" charset="0"/>
                </a:rPr>
                <a:t>b</a:t>
              </a:r>
              <a:r>
                <a:rPr lang="en-US" altLang="zh-CN" sz="1800" i="1" baseline="-25000" smtClean="0">
                  <a:solidFill>
                    <a:srgbClr val="006600"/>
                  </a:solidFill>
                  <a:latin typeface="Consolas" pitchFamily="49" charset="0"/>
                  <a:cs typeface="Consolas" pitchFamily="49" charset="0"/>
                </a:rPr>
                <a:t>k</a:t>
              </a:r>
              <a:r>
                <a:rPr lang="en-US" altLang="zh-CN" sz="1800" baseline="-25000" smtClean="0">
                  <a:solidFill>
                    <a:srgbClr val="006600"/>
                  </a:solidFill>
                  <a:latin typeface="Consolas" pitchFamily="49" charset="0"/>
                  <a:cs typeface="Consolas" pitchFamily="49" charset="0"/>
                </a:rPr>
                <a:t>+1</a:t>
              </a:r>
              <a:r>
                <a:rPr lang="en-US" altLang="zh-CN" sz="1800" smtClean="0">
                  <a:solidFill>
                    <a:srgbClr val="006600"/>
                  </a:solidFill>
                  <a:latin typeface="Consolas" pitchFamily="49" charset="0"/>
                  <a:cs typeface="Consolas" pitchFamily="49" charset="0"/>
                </a:rPr>
                <a:t> </a:t>
              </a:r>
              <a:r>
                <a:rPr lang="en-US" altLang="zh-CN" sz="1800" smtClean="0">
                  <a:solidFill>
                    <a:srgbClr val="006600"/>
                  </a:solidFill>
                  <a:latin typeface="Consolas" pitchFamily="49" charset="0"/>
                  <a:ea typeface="宋体" pitchFamily="2" charset="-122"/>
                  <a:cs typeface="Consolas" pitchFamily="49" charset="0"/>
                </a:rPr>
                <a:t>…</a:t>
              </a:r>
              <a:r>
                <a:rPr lang="en-US" altLang="zh-CN" sz="1800" smtClean="0">
                  <a:solidFill>
                    <a:srgbClr val="006600"/>
                  </a:solidFill>
                  <a:latin typeface="Consolas" pitchFamily="49" charset="0"/>
                  <a:cs typeface="Consolas" pitchFamily="49" charset="0"/>
                </a:rPr>
                <a:t> </a:t>
              </a:r>
              <a:r>
                <a:rPr lang="en-US" altLang="zh-CN" sz="1800" i="1" smtClean="0">
                  <a:solidFill>
                    <a:srgbClr val="006600"/>
                  </a:solidFill>
                  <a:latin typeface="Consolas" pitchFamily="49" charset="0"/>
                  <a:cs typeface="Consolas" pitchFamily="49" charset="0"/>
                </a:rPr>
                <a:t>b</a:t>
              </a:r>
              <a:r>
                <a:rPr lang="en-US" altLang="zh-CN" sz="1800" i="1" baseline="-25000" smtClean="0">
                  <a:solidFill>
                    <a:srgbClr val="006600"/>
                  </a:solidFill>
                  <a:latin typeface="Consolas" pitchFamily="49" charset="0"/>
                  <a:cs typeface="Consolas" pitchFamily="49" charset="0"/>
                </a:rPr>
                <a:t>n</a:t>
              </a:r>
              <a:r>
                <a:rPr lang="en-US" altLang="zh-CN" sz="1800" baseline="-25000" smtClean="0">
                  <a:solidFill>
                    <a:srgbClr val="006600"/>
                  </a:solidFill>
                  <a:latin typeface="Consolas" pitchFamily="49" charset="0"/>
                  <a:cs typeface="Consolas" pitchFamily="49" charset="0"/>
                </a:rPr>
                <a:t>-1</a:t>
              </a:r>
              <a:endParaRPr lang="en-US" altLang="en-US" sz="1800" baseline="-25000" smtClean="0">
                <a:solidFill>
                  <a:srgbClr val="006600"/>
                </a:solidFill>
                <a:latin typeface="Consolas" pitchFamily="49" charset="0"/>
                <a:cs typeface="Consolas" pitchFamily="49" charset="0"/>
              </a:endParaRPr>
            </a:p>
          </p:txBody>
        </p:sp>
        <p:sp>
          <p:nvSpPr>
            <p:cNvPr id="29" name="TextBox 28"/>
            <p:cNvSpPr txBox="1"/>
            <p:nvPr/>
          </p:nvSpPr>
          <p:spPr>
            <a:xfrm>
              <a:off x="7437147" y="5357826"/>
              <a:ext cx="492443" cy="928694"/>
            </a:xfrm>
            <a:prstGeom prst="rect">
              <a:avLst/>
            </a:prstGeom>
            <a:noFill/>
          </p:spPr>
          <p:txBody>
            <a:bodyPr vert="eaVert" wrap="square" rtlCol="0">
              <a:spAutoFit/>
            </a:bodyPr>
            <a:lstStyle/>
            <a:p>
              <a:r>
                <a:rPr lang="zh-CN" altLang="en-US" sz="2000" smtClean="0">
                  <a:solidFill>
                    <a:srgbClr val="0000FF"/>
                  </a:solidFill>
                  <a:latin typeface="Consolas" pitchFamily="49" charset="0"/>
                  <a:ea typeface="楷体" pitchFamily="49" charset="-122"/>
                  <a:cs typeface="Consolas" pitchFamily="49" charset="0"/>
                </a:rPr>
                <a:t>右子树</a:t>
              </a:r>
              <a:endParaRPr lang="zh-CN" altLang="en-US" sz="2000">
                <a:solidFill>
                  <a:srgbClr val="0000FF"/>
                </a:solidFill>
                <a:latin typeface="Consolas" pitchFamily="49" charset="0"/>
                <a:ea typeface="楷体" pitchFamily="49" charset="-122"/>
                <a:cs typeface="Consolas" pitchFamily="49" charset="0"/>
              </a:endParaRPr>
            </a:p>
          </p:txBody>
        </p:sp>
        <p:cxnSp>
          <p:nvCxnSpPr>
            <p:cNvPr id="30" name="直接连接符 29"/>
            <p:cNvCxnSpPr>
              <a:stCxn id="25" idx="2"/>
              <a:endCxn id="26" idx="0"/>
            </p:cNvCxnSpPr>
            <p:nvPr/>
          </p:nvCxnSpPr>
          <p:spPr>
            <a:xfrm rot="10800000" flipV="1">
              <a:off x="3571868" y="4926950"/>
              <a:ext cx="995636" cy="58024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5" idx="6"/>
              <a:endCxn id="28" idx="0"/>
            </p:cNvCxnSpPr>
            <p:nvPr/>
          </p:nvCxnSpPr>
          <p:spPr>
            <a:xfrm>
              <a:off x="5143504" y="4926950"/>
              <a:ext cx="1174916" cy="58024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32" name="下箭头 31"/>
          <p:cNvSpPr/>
          <p:nvPr/>
        </p:nvSpPr>
        <p:spPr>
          <a:xfrm>
            <a:off x="4572000" y="3571876"/>
            <a:ext cx="285752" cy="500066"/>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500042"/>
            <a:ext cx="8715436" cy="5508958"/>
          </a:xfrm>
          <a:prstGeom prst="rect">
            <a:avLst/>
          </a:prstGeom>
        </p:spPr>
        <p:style>
          <a:lnRef idx="1">
            <a:schemeClr val="accent5"/>
          </a:lnRef>
          <a:fillRef idx="2">
            <a:schemeClr val="accent5"/>
          </a:fillRef>
          <a:effectRef idx="1">
            <a:schemeClr val="accent5"/>
          </a:effectRef>
          <a:fontRef idx="minor">
            <a:schemeClr val="dk1"/>
          </a:fontRef>
        </p:style>
        <p:txBody>
          <a:bodyPr wrap="square" tIns="216000" bIns="180000" rtlCol="0">
            <a:spAutoFit/>
          </a:bodyPr>
          <a:lstStyle/>
          <a:p>
            <a:pPr>
              <a:lnSpc>
                <a:spcPts val="2600"/>
              </a:lnSpc>
            </a:pPr>
            <a:r>
              <a:rPr lang="en-US" altLang="zh-CN" sz="1800" smtClean="0">
                <a:solidFill>
                  <a:srgbClr val="0000FF"/>
                </a:solidFill>
                <a:latin typeface="Consolas" pitchFamily="49" charset="0"/>
                <a:ea typeface="楷体" pitchFamily="49" charset="-122"/>
                <a:cs typeface="Consolas" pitchFamily="49" charset="0"/>
              </a:rPr>
              <a:t>BTNode *</a:t>
            </a:r>
            <a:r>
              <a:rPr lang="en-US" altLang="zh-CN" sz="1800" smtClean="0">
                <a:solidFill>
                  <a:srgbClr val="FF0000"/>
                </a:solidFill>
                <a:latin typeface="Consolas" pitchFamily="49" charset="0"/>
                <a:ea typeface="楷体" pitchFamily="49" charset="-122"/>
                <a:cs typeface="Consolas" pitchFamily="49" charset="0"/>
              </a:rPr>
              <a:t>CreateBTree</a:t>
            </a:r>
            <a:r>
              <a:rPr lang="en-US" altLang="zh-CN" sz="1800" smtClean="0">
                <a:solidFill>
                  <a:srgbClr val="0000FF"/>
                </a:solidFill>
                <a:latin typeface="Consolas" pitchFamily="49" charset="0"/>
                <a:ea typeface="楷体" pitchFamily="49" charset="-122"/>
                <a:cs typeface="Consolas" pitchFamily="49" charset="0"/>
              </a:rPr>
              <a:t>(ElemType a[],ElemType b[],int n) </a:t>
            </a:r>
            <a:endParaRPr lang="zh-CN" altLang="zh-CN" sz="1800" smtClean="0">
              <a:solidFill>
                <a:srgbClr val="0000FF"/>
              </a:solidFill>
              <a:latin typeface="Consolas" pitchFamily="49" charset="0"/>
              <a:ea typeface="楷体" pitchFamily="49" charset="-122"/>
              <a:cs typeface="Consolas" pitchFamily="49" charset="0"/>
            </a:endParaRPr>
          </a:p>
          <a:p>
            <a:pPr>
              <a:lnSpc>
                <a:spcPts val="2600"/>
              </a:lnSpc>
            </a:pPr>
            <a:r>
              <a:rPr lang="en-US" altLang="zh-CN" sz="18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楷体" pitchFamily="49" charset="-122"/>
                <a:cs typeface="Consolas" pitchFamily="49" charset="0"/>
              </a:rPr>
              <a:t>由先序序列</a:t>
            </a:r>
            <a:r>
              <a:rPr lang="en-US" altLang="zh-CN" sz="1800" smtClean="0">
                <a:solidFill>
                  <a:srgbClr val="0000FF"/>
                </a:solidFill>
                <a:latin typeface="Consolas" pitchFamily="49" charset="0"/>
                <a:ea typeface="楷体" pitchFamily="49" charset="-122"/>
                <a:cs typeface="Consolas" pitchFamily="49" charset="0"/>
              </a:rPr>
              <a:t>a[0..n-1]</a:t>
            </a:r>
            <a:r>
              <a:rPr lang="zh-CN" altLang="zh-CN" sz="1800" smtClean="0">
                <a:solidFill>
                  <a:srgbClr val="0000FF"/>
                </a:solidFill>
                <a:latin typeface="Consolas" pitchFamily="49" charset="0"/>
                <a:ea typeface="楷体" pitchFamily="49" charset="-122"/>
                <a:cs typeface="Consolas" pitchFamily="49" charset="0"/>
              </a:rPr>
              <a:t>和中序序列</a:t>
            </a:r>
            <a:r>
              <a:rPr lang="en-US" altLang="zh-CN" sz="1800" smtClean="0">
                <a:solidFill>
                  <a:srgbClr val="0000FF"/>
                </a:solidFill>
                <a:latin typeface="Consolas" pitchFamily="49" charset="0"/>
                <a:ea typeface="楷体" pitchFamily="49" charset="-122"/>
                <a:cs typeface="Consolas" pitchFamily="49" charset="0"/>
              </a:rPr>
              <a:t>b[0..n-1]</a:t>
            </a:r>
            <a:r>
              <a:rPr lang="zh-CN" altLang="zh-CN" sz="1800" smtClean="0">
                <a:solidFill>
                  <a:srgbClr val="0000FF"/>
                </a:solidFill>
                <a:latin typeface="Consolas" pitchFamily="49" charset="0"/>
                <a:ea typeface="楷体" pitchFamily="49" charset="-122"/>
                <a:cs typeface="Consolas" pitchFamily="49" charset="0"/>
              </a:rPr>
              <a:t>建立二叉链存储结构</a:t>
            </a:r>
            <a:r>
              <a:rPr lang="en-US" altLang="zh-CN" sz="1800" smtClean="0">
                <a:solidFill>
                  <a:srgbClr val="0000FF"/>
                </a:solidFill>
                <a:latin typeface="Consolas" pitchFamily="49" charset="0"/>
                <a:ea typeface="楷体" pitchFamily="49" charset="-122"/>
                <a:cs typeface="Consolas" pitchFamily="49" charset="0"/>
              </a:rPr>
              <a:t>bt</a:t>
            </a:r>
            <a:endParaRPr lang="zh-CN" altLang="zh-CN" sz="1800" smtClean="0">
              <a:solidFill>
                <a:srgbClr val="0000FF"/>
              </a:solidFill>
              <a:latin typeface="Consolas" pitchFamily="49" charset="0"/>
              <a:ea typeface="楷体" pitchFamily="49" charset="-122"/>
              <a:cs typeface="Consolas" pitchFamily="49" charset="0"/>
            </a:endParaRPr>
          </a:p>
          <a:p>
            <a:pPr>
              <a:lnSpc>
                <a:spcPts val="2600"/>
              </a:lnSpc>
            </a:pPr>
            <a:r>
              <a:rPr lang="en-US" altLang="zh-CN" sz="1800" smtClean="0">
                <a:solidFill>
                  <a:srgbClr val="0000FF"/>
                </a:solidFill>
                <a:latin typeface="Consolas" pitchFamily="49" charset="0"/>
                <a:ea typeface="楷体" pitchFamily="49" charset="-122"/>
                <a:cs typeface="Consolas" pitchFamily="49" charset="0"/>
              </a:rPr>
              <a:t>{   int k;</a:t>
            </a:r>
            <a:endParaRPr lang="zh-CN" altLang="zh-CN" sz="1800" smtClean="0">
              <a:solidFill>
                <a:srgbClr val="0000FF"/>
              </a:solidFill>
              <a:latin typeface="Consolas" pitchFamily="49" charset="0"/>
              <a:ea typeface="楷体" pitchFamily="49" charset="-122"/>
              <a:cs typeface="Consolas" pitchFamily="49" charset="0"/>
            </a:endParaRPr>
          </a:p>
          <a:p>
            <a:pPr>
              <a:lnSpc>
                <a:spcPts val="2600"/>
              </a:lnSpc>
            </a:pPr>
            <a:r>
              <a:rPr lang="en-US" altLang="zh-CN" sz="1800" smtClean="0">
                <a:solidFill>
                  <a:srgbClr val="0000FF"/>
                </a:solidFill>
                <a:latin typeface="Consolas" pitchFamily="49" charset="0"/>
                <a:ea typeface="楷体" pitchFamily="49" charset="-122"/>
                <a:cs typeface="Consolas" pitchFamily="49" charset="0"/>
              </a:rPr>
              <a:t>    if (n&lt;=0) return NULL;</a:t>
            </a:r>
            <a:endParaRPr lang="zh-CN" altLang="zh-CN" sz="1800" smtClean="0">
              <a:solidFill>
                <a:srgbClr val="0000FF"/>
              </a:solidFill>
              <a:latin typeface="Consolas" pitchFamily="49" charset="0"/>
              <a:ea typeface="楷体" pitchFamily="49" charset="-122"/>
              <a:cs typeface="Consolas" pitchFamily="49" charset="0"/>
            </a:endParaRPr>
          </a:p>
          <a:p>
            <a:pPr>
              <a:lnSpc>
                <a:spcPts val="2600"/>
              </a:lnSpc>
            </a:pPr>
            <a:r>
              <a:rPr lang="en-US" altLang="zh-CN" sz="1800" smtClean="0">
                <a:solidFill>
                  <a:srgbClr val="0000FF"/>
                </a:solidFill>
                <a:latin typeface="Consolas" pitchFamily="49" charset="0"/>
                <a:ea typeface="楷体" pitchFamily="49" charset="-122"/>
                <a:cs typeface="Consolas" pitchFamily="49" charset="0"/>
              </a:rPr>
              <a:t>    ElemType root=a[0];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根结点值</a:t>
            </a:r>
          </a:p>
          <a:p>
            <a:pPr>
              <a:lnSpc>
                <a:spcPts val="2600"/>
              </a:lnSpc>
            </a:pPr>
            <a:r>
              <a:rPr lang="en-US" altLang="zh-CN" sz="1800" smtClean="0">
                <a:solidFill>
                  <a:srgbClr val="0000FF"/>
                </a:solidFill>
                <a:latin typeface="Consolas" pitchFamily="49" charset="0"/>
                <a:ea typeface="楷体" pitchFamily="49" charset="-122"/>
                <a:cs typeface="Consolas" pitchFamily="49" charset="0"/>
              </a:rPr>
              <a:t>    BTNode *bt=(BTNode *)malloc(sizeof(BTNode));</a:t>
            </a:r>
            <a:endParaRPr lang="zh-CN" altLang="zh-CN" sz="1800" smtClean="0">
              <a:solidFill>
                <a:srgbClr val="0000FF"/>
              </a:solidFill>
              <a:latin typeface="Consolas" pitchFamily="49" charset="0"/>
              <a:ea typeface="楷体" pitchFamily="49" charset="-122"/>
              <a:cs typeface="Consolas" pitchFamily="49" charset="0"/>
            </a:endParaRPr>
          </a:p>
          <a:p>
            <a:pPr>
              <a:lnSpc>
                <a:spcPts val="2600"/>
              </a:lnSpc>
            </a:pPr>
            <a:r>
              <a:rPr lang="en-US" altLang="zh-CN" sz="1800" smtClean="0">
                <a:solidFill>
                  <a:srgbClr val="0000FF"/>
                </a:solidFill>
                <a:latin typeface="Consolas" pitchFamily="49" charset="0"/>
                <a:ea typeface="楷体" pitchFamily="49" charset="-122"/>
                <a:cs typeface="Consolas" pitchFamily="49" charset="0"/>
              </a:rPr>
              <a:t>    bt-&gt;data=root;</a:t>
            </a:r>
            <a:endParaRPr lang="zh-CN" altLang="zh-CN" sz="1800" smtClean="0">
              <a:solidFill>
                <a:srgbClr val="0000FF"/>
              </a:solidFill>
              <a:latin typeface="Consolas" pitchFamily="49" charset="0"/>
              <a:ea typeface="楷体" pitchFamily="49" charset="-122"/>
              <a:cs typeface="Consolas" pitchFamily="49" charset="0"/>
            </a:endParaRPr>
          </a:p>
          <a:p>
            <a:pPr>
              <a:lnSpc>
                <a:spcPts val="2600"/>
              </a:lnSpc>
            </a:pPr>
            <a:r>
              <a:rPr lang="en-US" altLang="zh-CN" sz="1800" smtClean="0">
                <a:solidFill>
                  <a:srgbClr val="0000FF"/>
                </a:solidFill>
                <a:latin typeface="Consolas" pitchFamily="49" charset="0"/>
                <a:ea typeface="楷体" pitchFamily="49" charset="-122"/>
                <a:cs typeface="Consolas" pitchFamily="49" charset="0"/>
              </a:rPr>
              <a:t>    for (k=0;k&lt;n;k++)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在</a:t>
            </a:r>
            <a:r>
              <a:rPr lang="en-US" altLang="zh-CN" sz="1800" smtClean="0">
                <a:solidFill>
                  <a:srgbClr val="00B0F0"/>
                </a:solidFill>
                <a:latin typeface="Consolas" pitchFamily="49" charset="0"/>
                <a:ea typeface="楷体" pitchFamily="49" charset="-122"/>
                <a:cs typeface="Consolas" pitchFamily="49" charset="0"/>
              </a:rPr>
              <a:t>b</a:t>
            </a:r>
            <a:r>
              <a:rPr lang="zh-CN" altLang="zh-CN" sz="1800" smtClean="0">
                <a:solidFill>
                  <a:srgbClr val="00B0F0"/>
                </a:solidFill>
                <a:latin typeface="Consolas" pitchFamily="49" charset="0"/>
                <a:ea typeface="楷体" pitchFamily="49" charset="-122"/>
                <a:cs typeface="Consolas" pitchFamily="49" charset="0"/>
              </a:rPr>
              <a:t>中查找</a:t>
            </a:r>
            <a:r>
              <a:rPr lang="en-US" altLang="zh-CN" sz="1800" smtClean="0">
                <a:solidFill>
                  <a:srgbClr val="00B0F0"/>
                </a:solidFill>
                <a:latin typeface="Consolas" pitchFamily="49" charset="0"/>
                <a:ea typeface="楷体" pitchFamily="49" charset="-122"/>
                <a:cs typeface="Consolas" pitchFamily="49" charset="0"/>
              </a:rPr>
              <a:t>b[k]=root</a:t>
            </a:r>
            <a:r>
              <a:rPr lang="zh-CN" altLang="zh-CN" sz="1800" smtClean="0">
                <a:solidFill>
                  <a:srgbClr val="00B0F0"/>
                </a:solidFill>
                <a:latin typeface="Consolas" pitchFamily="49" charset="0"/>
                <a:ea typeface="楷体" pitchFamily="49" charset="-122"/>
                <a:cs typeface="Consolas" pitchFamily="49" charset="0"/>
              </a:rPr>
              <a:t>的根结点</a:t>
            </a:r>
          </a:p>
          <a:p>
            <a:pPr>
              <a:lnSpc>
                <a:spcPts val="2600"/>
              </a:lnSpc>
            </a:pPr>
            <a:r>
              <a:rPr lang="en-US" altLang="zh-CN" sz="1800" smtClean="0">
                <a:solidFill>
                  <a:srgbClr val="0000FF"/>
                </a:solidFill>
                <a:latin typeface="Consolas" pitchFamily="49" charset="0"/>
                <a:ea typeface="楷体" pitchFamily="49" charset="-122"/>
                <a:cs typeface="Consolas" pitchFamily="49" charset="0"/>
              </a:rPr>
              <a:t>       if (b[k]==root)</a:t>
            </a:r>
            <a:endParaRPr lang="zh-CN" altLang="zh-CN" sz="1800" smtClean="0">
              <a:solidFill>
                <a:srgbClr val="0000FF"/>
              </a:solidFill>
              <a:latin typeface="Consolas" pitchFamily="49" charset="0"/>
              <a:ea typeface="楷体" pitchFamily="49" charset="-122"/>
              <a:cs typeface="Consolas" pitchFamily="49" charset="0"/>
            </a:endParaRPr>
          </a:p>
          <a:p>
            <a:pPr>
              <a:lnSpc>
                <a:spcPts val="2600"/>
              </a:lnSpc>
            </a:pPr>
            <a:r>
              <a:rPr lang="en-US" altLang="zh-CN" sz="1800" smtClean="0">
                <a:solidFill>
                  <a:srgbClr val="0000FF"/>
                </a:solidFill>
                <a:latin typeface="Consolas" pitchFamily="49" charset="0"/>
                <a:ea typeface="楷体" pitchFamily="49" charset="-122"/>
                <a:cs typeface="Consolas" pitchFamily="49" charset="0"/>
              </a:rPr>
              <a:t>	    break;</a:t>
            </a:r>
            <a:endParaRPr lang="zh-CN" altLang="zh-CN" sz="1800" smtClean="0">
              <a:solidFill>
                <a:srgbClr val="0000FF"/>
              </a:solidFill>
              <a:latin typeface="Consolas" pitchFamily="49" charset="0"/>
              <a:ea typeface="楷体" pitchFamily="49" charset="-122"/>
              <a:cs typeface="Consolas" pitchFamily="49" charset="0"/>
            </a:endParaRPr>
          </a:p>
          <a:p>
            <a:pPr>
              <a:lnSpc>
                <a:spcPct val="200000"/>
              </a:lnSpc>
            </a:pPr>
            <a:r>
              <a:rPr lang="en-US" altLang="zh-CN" sz="1800" smtClean="0">
                <a:solidFill>
                  <a:srgbClr val="0000FF"/>
                </a:solidFill>
                <a:latin typeface="Consolas" pitchFamily="49" charset="0"/>
                <a:ea typeface="楷体" pitchFamily="49" charset="-122"/>
                <a:cs typeface="Consolas" pitchFamily="49" charset="0"/>
              </a:rPr>
              <a:t>    bt-&gt;lchild=</a:t>
            </a:r>
            <a:r>
              <a:rPr lang="en-US" altLang="zh-CN" sz="1800" smtClean="0">
                <a:solidFill>
                  <a:srgbClr val="FF0000"/>
                </a:solidFill>
                <a:latin typeface="Consolas" pitchFamily="49" charset="0"/>
                <a:ea typeface="楷体" pitchFamily="49" charset="-122"/>
                <a:cs typeface="Consolas" pitchFamily="49" charset="0"/>
              </a:rPr>
              <a:t>CreateBTree</a:t>
            </a:r>
            <a:r>
              <a:rPr lang="en-US" altLang="zh-CN" sz="1800" smtClean="0">
                <a:solidFill>
                  <a:srgbClr val="0000FF"/>
                </a:solidFill>
                <a:latin typeface="Consolas" pitchFamily="49" charset="0"/>
                <a:ea typeface="楷体" pitchFamily="49" charset="-122"/>
                <a:cs typeface="Consolas" pitchFamily="49" charset="0"/>
              </a:rPr>
              <a:t>(a+1,b,k);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递归创建左子树</a:t>
            </a:r>
          </a:p>
          <a:p>
            <a:pPr>
              <a:lnSpc>
                <a:spcPts val="2600"/>
              </a:lnSpc>
            </a:pPr>
            <a:r>
              <a:rPr lang="en-US" altLang="zh-CN" sz="1800" smtClean="0">
                <a:solidFill>
                  <a:srgbClr val="0000FF"/>
                </a:solidFill>
                <a:latin typeface="Consolas" pitchFamily="49" charset="0"/>
                <a:ea typeface="楷体" pitchFamily="49" charset="-122"/>
                <a:cs typeface="Consolas" pitchFamily="49" charset="0"/>
              </a:rPr>
              <a:t>    bt-&gt;rchild=</a:t>
            </a:r>
            <a:r>
              <a:rPr lang="en-US" altLang="zh-CN" sz="1800" smtClean="0">
                <a:solidFill>
                  <a:srgbClr val="FF0000"/>
                </a:solidFill>
                <a:latin typeface="Consolas" pitchFamily="49" charset="0"/>
                <a:ea typeface="楷体" pitchFamily="49" charset="-122"/>
                <a:cs typeface="Consolas" pitchFamily="49" charset="0"/>
              </a:rPr>
              <a:t>CreateBTree</a:t>
            </a:r>
            <a:r>
              <a:rPr lang="en-US" altLang="zh-CN" sz="1800" smtClean="0">
                <a:solidFill>
                  <a:srgbClr val="0000FF"/>
                </a:solidFill>
                <a:latin typeface="Consolas" pitchFamily="49" charset="0"/>
                <a:ea typeface="楷体" pitchFamily="49" charset="-122"/>
                <a:cs typeface="Consolas" pitchFamily="49" charset="0"/>
              </a:rPr>
              <a:t>(a+k+1,b+k+1,n-k-1);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递归创建右子树</a:t>
            </a:r>
          </a:p>
          <a:p>
            <a:pPr>
              <a:lnSpc>
                <a:spcPct val="200000"/>
              </a:lnSpc>
            </a:pPr>
            <a:r>
              <a:rPr lang="en-US" altLang="zh-CN" sz="1800" smtClean="0">
                <a:solidFill>
                  <a:srgbClr val="0000FF"/>
                </a:solidFill>
                <a:latin typeface="Consolas" pitchFamily="49" charset="0"/>
                <a:ea typeface="楷体" pitchFamily="49" charset="-122"/>
                <a:cs typeface="Consolas" pitchFamily="49" charset="0"/>
              </a:rPr>
              <a:t>    return bt;</a:t>
            </a:r>
            <a:endParaRPr lang="zh-CN" altLang="zh-CN" sz="1800" smtClean="0">
              <a:solidFill>
                <a:srgbClr val="0000FF"/>
              </a:solidFill>
              <a:latin typeface="Consolas" pitchFamily="49" charset="0"/>
              <a:ea typeface="楷体" pitchFamily="49" charset="-122"/>
              <a:cs typeface="Consolas" pitchFamily="49" charset="0"/>
            </a:endParaRPr>
          </a:p>
          <a:p>
            <a:pPr>
              <a:lnSpc>
                <a:spcPts val="2600"/>
              </a:lnSpc>
            </a:pPr>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611189" y="409557"/>
            <a:ext cx="3603622" cy="51911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dirty="0">
                <a:solidFill>
                  <a:srgbClr val="FF0000"/>
                </a:solidFill>
                <a:latin typeface="Consolas" pitchFamily="49" charset="0"/>
                <a:ea typeface="微软雅黑" pitchFamily="34" charset="-122"/>
                <a:cs typeface="Consolas" pitchFamily="49" charset="0"/>
              </a:rPr>
              <a:t>2.1.2 </a:t>
            </a:r>
            <a:r>
              <a:rPr lang="zh-CN" altLang="en-US" sz="2800" dirty="0">
                <a:solidFill>
                  <a:srgbClr val="FF0000"/>
                </a:solidFill>
                <a:latin typeface="Consolas" pitchFamily="49" charset="0"/>
                <a:ea typeface="微软雅黑" pitchFamily="34" charset="-122"/>
                <a:cs typeface="Consolas" pitchFamily="49" charset="0"/>
              </a:rPr>
              <a:t>何时使用递归</a:t>
            </a:r>
          </a:p>
        </p:txBody>
      </p:sp>
      <p:sp>
        <p:nvSpPr>
          <p:cNvPr id="19459" name="Text Box 3"/>
          <p:cNvSpPr txBox="1">
            <a:spLocks noChangeArrowheads="1"/>
          </p:cNvSpPr>
          <p:nvPr/>
        </p:nvSpPr>
        <p:spPr bwMode="auto">
          <a:xfrm>
            <a:off x="539750" y="2629119"/>
            <a:ext cx="8382000" cy="1514261"/>
          </a:xfrm>
          <a:prstGeom prst="rect">
            <a:avLst/>
          </a:prstGeom>
          <a:noFill/>
          <a:ln w="9525">
            <a:noFill/>
            <a:miter lim="800000"/>
            <a:headEnd/>
            <a:tailEnd/>
          </a:ln>
        </p:spPr>
        <p:txBody>
          <a:bodyPr>
            <a:spAutoFit/>
          </a:bodyPr>
          <a:lstStyle/>
          <a:p>
            <a:pPr>
              <a:lnSpc>
                <a:spcPct val="140000"/>
              </a:lnSpc>
              <a:spcBef>
                <a:spcPct val="50000"/>
              </a:spcBef>
            </a:pPr>
            <a:r>
              <a:rPr kumimoji="1" lang="en-US" altLang="zh-CN" sz="2200">
                <a:solidFill>
                  <a:srgbClr val="0000FF"/>
                </a:solidFill>
                <a:latin typeface="Consolas" pitchFamily="49" charset="0"/>
                <a:ea typeface="楷体" pitchFamily="49" charset="-122"/>
                <a:cs typeface="Consolas" pitchFamily="49" charset="0"/>
              </a:rPr>
              <a:t>    </a:t>
            </a:r>
            <a:r>
              <a:rPr kumimoji="1" lang="zh-CN" altLang="en-US" sz="2200" smtClean="0">
                <a:solidFill>
                  <a:srgbClr val="0000FF"/>
                </a:solidFill>
                <a:latin typeface="Consolas" pitchFamily="49" charset="0"/>
                <a:ea typeface="楷体" pitchFamily="49" charset="-122"/>
                <a:cs typeface="Consolas" pitchFamily="49" charset="0"/>
              </a:rPr>
              <a:t>有</a:t>
            </a:r>
            <a:r>
              <a:rPr kumimoji="1" lang="zh-CN" altLang="en-US" sz="2200">
                <a:solidFill>
                  <a:srgbClr val="0000FF"/>
                </a:solidFill>
                <a:latin typeface="Consolas" pitchFamily="49" charset="0"/>
                <a:ea typeface="楷体" pitchFamily="49" charset="-122"/>
                <a:cs typeface="Consolas" pitchFamily="49" charset="0"/>
              </a:rPr>
              <a:t>许多数学公式、数列等的定义是递归的。例</a:t>
            </a:r>
            <a:r>
              <a:rPr kumimoji="1" lang="zh-CN" altLang="en-US" sz="2200" smtClean="0">
                <a:solidFill>
                  <a:srgbClr val="0000FF"/>
                </a:solidFill>
                <a:latin typeface="Consolas" pitchFamily="49" charset="0"/>
                <a:ea typeface="楷体" pitchFamily="49" charset="-122"/>
                <a:cs typeface="Consolas" pitchFamily="49" charset="0"/>
              </a:rPr>
              <a:t>如，求</a:t>
            </a:r>
            <a:r>
              <a:rPr kumimoji="1" lang="en-US" altLang="zh-CN" sz="2200">
                <a:solidFill>
                  <a:srgbClr val="0000FF"/>
                </a:solidFill>
                <a:latin typeface="Consolas" pitchFamily="49" charset="0"/>
                <a:ea typeface="楷体" pitchFamily="49" charset="-122"/>
                <a:cs typeface="Consolas" pitchFamily="49" charset="0"/>
              </a:rPr>
              <a:t>n!</a:t>
            </a:r>
            <a:r>
              <a:rPr kumimoji="1" lang="zh-CN" altLang="en-US" sz="2200">
                <a:solidFill>
                  <a:srgbClr val="0000FF"/>
                </a:solidFill>
                <a:latin typeface="Consolas" pitchFamily="49" charset="0"/>
                <a:ea typeface="楷体" pitchFamily="49" charset="-122"/>
                <a:cs typeface="Consolas" pitchFamily="49" charset="0"/>
              </a:rPr>
              <a:t>和</a:t>
            </a:r>
            <a:r>
              <a:rPr kumimoji="1" lang="en-US" altLang="zh-CN" sz="2200">
                <a:solidFill>
                  <a:srgbClr val="0000FF"/>
                </a:solidFill>
                <a:latin typeface="Consolas" pitchFamily="49" charset="0"/>
                <a:ea typeface="楷体" pitchFamily="49" charset="-122"/>
                <a:cs typeface="Consolas" pitchFamily="49" charset="0"/>
              </a:rPr>
              <a:t>Fibonacci</a:t>
            </a:r>
            <a:r>
              <a:rPr kumimoji="1" lang="zh-CN" altLang="en-US" sz="2200">
                <a:solidFill>
                  <a:srgbClr val="0000FF"/>
                </a:solidFill>
                <a:latin typeface="Consolas" pitchFamily="49" charset="0"/>
                <a:ea typeface="楷体" pitchFamily="49" charset="-122"/>
                <a:cs typeface="Consolas" pitchFamily="49" charset="0"/>
              </a:rPr>
              <a:t>数列等。这些问题的求解过程可以将其递归定义直接转化为对应的递归算法。 </a:t>
            </a:r>
          </a:p>
        </p:txBody>
      </p:sp>
      <p:sp>
        <p:nvSpPr>
          <p:cNvPr id="19460" name="Text Box 4"/>
          <p:cNvSpPr txBox="1">
            <a:spLocks noChangeArrowheads="1"/>
          </p:cNvSpPr>
          <p:nvPr/>
        </p:nvSpPr>
        <p:spPr bwMode="auto">
          <a:xfrm>
            <a:off x="611188" y="1348906"/>
            <a:ext cx="6337300" cy="430887"/>
          </a:xfrm>
          <a:prstGeom prst="rect">
            <a:avLst/>
          </a:prstGeom>
          <a:noFill/>
          <a:ln w="9525">
            <a:noFill/>
            <a:miter lim="800000"/>
            <a:headEnd/>
            <a:tailEnd/>
          </a:ln>
        </p:spPr>
        <p:txBody>
          <a:bodyPr>
            <a:spAutoFit/>
          </a:bodyPr>
          <a:lstStyle/>
          <a:p>
            <a:pPr>
              <a:spcBef>
                <a:spcPct val="50000"/>
              </a:spcBef>
            </a:pPr>
            <a:r>
              <a:rPr kumimoji="1" lang="zh-CN" altLang="en-US" sz="2200" dirty="0">
                <a:solidFill>
                  <a:srgbClr val="0000FF"/>
                </a:solidFill>
                <a:ea typeface="楷体" pitchFamily="49" charset="-122"/>
                <a:cs typeface="Times New Roman" pitchFamily="18" charset="0"/>
              </a:rPr>
              <a:t>在以下三种情</a:t>
            </a:r>
            <a:r>
              <a:rPr kumimoji="1" lang="zh-CN" altLang="en-US" sz="2200">
                <a:solidFill>
                  <a:srgbClr val="0000FF"/>
                </a:solidFill>
                <a:ea typeface="楷体" pitchFamily="49" charset="-122"/>
                <a:cs typeface="Times New Roman" pitchFamily="18" charset="0"/>
              </a:rPr>
              <a:t>况</a:t>
            </a:r>
            <a:r>
              <a:rPr kumimoji="1" lang="zh-CN" altLang="en-US" sz="2200" smtClean="0">
                <a:solidFill>
                  <a:srgbClr val="0000FF"/>
                </a:solidFill>
                <a:ea typeface="楷体" pitchFamily="49" charset="-122"/>
                <a:cs typeface="Times New Roman" pitchFamily="18" charset="0"/>
              </a:rPr>
              <a:t>下，常</a:t>
            </a:r>
            <a:r>
              <a:rPr kumimoji="1" lang="zh-CN" altLang="en-US" sz="2200" dirty="0">
                <a:solidFill>
                  <a:srgbClr val="0000FF"/>
                </a:solidFill>
                <a:ea typeface="楷体" pitchFamily="49" charset="-122"/>
                <a:cs typeface="Times New Roman" pitchFamily="18" charset="0"/>
              </a:rPr>
              <a:t>常要用到递归的方法。</a:t>
            </a:r>
          </a:p>
        </p:txBody>
      </p:sp>
      <p:sp>
        <p:nvSpPr>
          <p:cNvPr id="19461" name="Text Box 5"/>
          <p:cNvSpPr txBox="1">
            <a:spLocks noChangeArrowheads="1"/>
          </p:cNvSpPr>
          <p:nvPr/>
        </p:nvSpPr>
        <p:spPr bwMode="auto">
          <a:xfrm>
            <a:off x="755650" y="1981419"/>
            <a:ext cx="2663825" cy="470770"/>
          </a:xfrm>
          <a:prstGeom prst="rect">
            <a:avLst/>
          </a:prstGeom>
          <a:solidFill>
            <a:srgbClr val="9900FF"/>
          </a:solidFill>
          <a:ln w="9525">
            <a:noFill/>
            <a:miter lim="800000"/>
            <a:headEnd/>
            <a:tailEnd/>
          </a:ln>
        </p:spPr>
        <p:txBody>
          <a:bodyPr>
            <a:spAutoFit/>
          </a:bodyPr>
          <a:lstStyle/>
          <a:p>
            <a:pPr algn="ctr">
              <a:lnSpc>
                <a:spcPct val="110000"/>
              </a:lnSpc>
              <a:spcBef>
                <a:spcPct val="50000"/>
              </a:spcBef>
            </a:pPr>
            <a:r>
              <a:rPr kumimoji="1" lang="en-US" altLang="zh-CN">
                <a:solidFill>
                  <a:schemeClr val="bg1"/>
                </a:solidFill>
                <a:latin typeface="Consolas" pitchFamily="49" charset="0"/>
                <a:ea typeface="楷体" pitchFamily="49" charset="-122"/>
                <a:cs typeface="Consolas" pitchFamily="49" charset="0"/>
              </a:rPr>
              <a:t>1. </a:t>
            </a:r>
            <a:r>
              <a:rPr kumimoji="1" lang="zh-CN" altLang="en-US">
                <a:solidFill>
                  <a:schemeClr val="bg1"/>
                </a:solidFill>
                <a:latin typeface="Consolas" pitchFamily="49" charset="0"/>
                <a:ea typeface="楷体" pitchFamily="49" charset="-122"/>
                <a:cs typeface="Consolas" pitchFamily="49" charset="0"/>
              </a:rPr>
              <a:t>定义是递归的</a:t>
            </a:r>
            <a:endParaRPr lang="zh-CN" altLang="en-US">
              <a:solidFill>
                <a:schemeClr val="bg1"/>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500174"/>
            <a:ext cx="7715304" cy="1043747"/>
          </a:xfrm>
          <a:prstGeom prst="rect">
            <a:avLst/>
          </a:prstGeom>
          <a:noFill/>
        </p:spPr>
        <p:txBody>
          <a:bodyPr wrap="square" rtlCol="0">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2.10</a:t>
            </a:r>
            <a:r>
              <a:rPr lang="zh-CN" altLang="zh-CN" sz="22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假设二叉树采用二叉链存储结构，设计一个递归算法由二叉树</a:t>
            </a:r>
            <a:r>
              <a:rPr lang="en-US" altLang="zh-CN" sz="2000" smtClean="0">
                <a:solidFill>
                  <a:srgbClr val="0000FF"/>
                </a:solidFill>
                <a:latin typeface="Consolas" pitchFamily="49" charset="0"/>
                <a:ea typeface="楷体" pitchFamily="49" charset="-122"/>
                <a:cs typeface="Consolas" pitchFamily="49" charset="0"/>
              </a:rPr>
              <a:t>bt</a:t>
            </a:r>
            <a:r>
              <a:rPr lang="zh-CN" altLang="zh-CN" sz="2000" smtClean="0">
                <a:solidFill>
                  <a:srgbClr val="0000FF"/>
                </a:solidFill>
                <a:latin typeface="Consolas" pitchFamily="49" charset="0"/>
                <a:ea typeface="楷体" pitchFamily="49" charset="-122"/>
                <a:cs typeface="Consolas" pitchFamily="49" charset="0"/>
              </a:rPr>
              <a:t>复制产生另一棵二叉树</a:t>
            </a:r>
            <a:r>
              <a:rPr lang="en-US" altLang="zh-CN" sz="2000" smtClean="0">
                <a:solidFill>
                  <a:srgbClr val="0000FF"/>
                </a:solidFill>
                <a:latin typeface="Consolas" pitchFamily="49" charset="0"/>
                <a:ea typeface="楷体" pitchFamily="49" charset="-122"/>
                <a:cs typeface="Consolas" pitchFamily="49" charset="0"/>
              </a:rPr>
              <a:t>bt1</a:t>
            </a:r>
            <a:r>
              <a:rPr lang="zh-CN" altLang="zh-CN" sz="2000" smtClean="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501122" cy="1733808"/>
          </a:xfrm>
          <a:prstGeom prst="rect">
            <a:avLst/>
          </a:prstGeom>
          <a:solidFill>
            <a:schemeClr val="accent3">
              <a:lumMod val="20000"/>
              <a:lumOff val="80000"/>
            </a:schemeClr>
          </a:solidFill>
        </p:spPr>
        <p:txBody>
          <a:bodyPr wrap="square" rtlCol="0">
            <a:spAutoFit/>
          </a:bodyPr>
          <a:lstStyle/>
          <a:p>
            <a:pPr>
              <a:lnSpc>
                <a:spcPts val="3200"/>
              </a:lnSpc>
            </a:pPr>
            <a:r>
              <a:rPr lang="en-US" altLang="zh-CN" sz="2200" smtClean="0">
                <a:solidFill>
                  <a:srgbClr val="FF0000"/>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解：</a:t>
            </a:r>
            <a:r>
              <a:rPr lang="zh-CN" altLang="zh-CN" sz="2000" smtClean="0">
                <a:solidFill>
                  <a:srgbClr val="0000FF"/>
                </a:solidFill>
                <a:latin typeface="Consolas" pitchFamily="49" charset="0"/>
                <a:ea typeface="楷体" pitchFamily="49" charset="-122"/>
                <a:cs typeface="Consolas" pitchFamily="49" charset="0"/>
              </a:rPr>
              <a:t>设</a:t>
            </a:r>
            <a:r>
              <a:rPr lang="en-US" altLang="zh-CN" sz="2000" i="1" smtClean="0">
                <a:solidFill>
                  <a:srgbClr val="C00000"/>
                </a:solidFill>
                <a:latin typeface="Consolas" pitchFamily="49" charset="0"/>
                <a:ea typeface="楷体" pitchFamily="49" charset="-122"/>
                <a:cs typeface="Consolas" pitchFamily="49" charset="0"/>
              </a:rPr>
              <a:t>f</a:t>
            </a:r>
            <a:r>
              <a:rPr lang="en-US" altLang="zh-CN" sz="2000" smtClean="0">
                <a:solidFill>
                  <a:srgbClr val="C00000"/>
                </a:solidFill>
                <a:latin typeface="Consolas" pitchFamily="49" charset="0"/>
                <a:ea typeface="楷体" pitchFamily="49" charset="-122"/>
                <a:cs typeface="Consolas" pitchFamily="49" charset="0"/>
              </a:rPr>
              <a:t>(bt</a:t>
            </a:r>
            <a:r>
              <a:rPr lang="zh-CN" altLang="zh-CN" sz="2000" smtClean="0">
                <a:solidFill>
                  <a:srgbClr val="C00000"/>
                </a:solidFill>
                <a:latin typeface="Consolas" pitchFamily="49" charset="0"/>
                <a:ea typeface="楷体" pitchFamily="49" charset="-122"/>
                <a:cs typeface="Consolas" pitchFamily="49" charset="0"/>
              </a:rPr>
              <a:t>，</a:t>
            </a:r>
            <a:r>
              <a:rPr lang="en-US" altLang="zh-CN" sz="2000" smtClean="0">
                <a:solidFill>
                  <a:srgbClr val="C00000"/>
                </a:solidFill>
                <a:latin typeface="Consolas" pitchFamily="49" charset="0"/>
                <a:ea typeface="楷体" pitchFamily="49" charset="-122"/>
                <a:cs typeface="Consolas" pitchFamily="49" charset="0"/>
              </a:rPr>
              <a:t>bt1)</a:t>
            </a:r>
            <a:r>
              <a:rPr lang="zh-CN" altLang="zh-CN" sz="2000" smtClean="0">
                <a:solidFill>
                  <a:srgbClr val="0000FF"/>
                </a:solidFill>
                <a:latin typeface="Consolas" pitchFamily="49" charset="0"/>
                <a:ea typeface="楷体" pitchFamily="49" charset="-122"/>
                <a:cs typeface="Consolas" pitchFamily="49" charset="0"/>
              </a:rPr>
              <a:t>的功能是由二叉树</a:t>
            </a:r>
            <a:r>
              <a:rPr lang="en-US" altLang="zh-CN" sz="2000" smtClean="0">
                <a:solidFill>
                  <a:srgbClr val="0000FF"/>
                </a:solidFill>
                <a:latin typeface="Consolas" pitchFamily="49" charset="0"/>
                <a:ea typeface="楷体" pitchFamily="49" charset="-122"/>
                <a:cs typeface="Consolas" pitchFamily="49" charset="0"/>
              </a:rPr>
              <a:t>bt</a:t>
            </a:r>
            <a:r>
              <a:rPr lang="zh-CN" altLang="zh-CN" sz="2000" smtClean="0">
                <a:solidFill>
                  <a:srgbClr val="0000FF"/>
                </a:solidFill>
                <a:latin typeface="Consolas" pitchFamily="49" charset="0"/>
                <a:ea typeface="楷体" pitchFamily="49" charset="-122"/>
                <a:cs typeface="Consolas" pitchFamily="49" charset="0"/>
              </a:rPr>
              <a:t>复制产生另一棵二叉树</a:t>
            </a:r>
            <a:r>
              <a:rPr lang="en-US" altLang="zh-CN" sz="2000" smtClean="0">
                <a:solidFill>
                  <a:srgbClr val="0000FF"/>
                </a:solidFill>
                <a:latin typeface="Consolas" pitchFamily="49" charset="0"/>
                <a:ea typeface="楷体" pitchFamily="49" charset="-122"/>
                <a:cs typeface="Consolas" pitchFamily="49" charset="0"/>
              </a:rPr>
              <a:t>bt1</a:t>
            </a:r>
            <a:r>
              <a:rPr lang="zh-CN" altLang="zh-CN" sz="2000" smtClean="0">
                <a:solidFill>
                  <a:srgbClr val="0000FF"/>
                </a:solidFill>
                <a:latin typeface="Consolas" pitchFamily="49" charset="0"/>
                <a:ea typeface="楷体" pitchFamily="49" charset="-122"/>
                <a:cs typeface="Consolas" pitchFamily="49" charset="0"/>
              </a:rPr>
              <a:t>，它是“大问题”，</a:t>
            </a:r>
            <a:r>
              <a:rPr lang="zh-CN" altLang="en-US" sz="2000" smtClean="0">
                <a:solidFill>
                  <a:srgbClr val="0000FF"/>
                </a:solidFill>
                <a:latin typeface="Consolas" pitchFamily="49" charset="0"/>
                <a:ea typeface="楷体" pitchFamily="49" charset="-122"/>
                <a:cs typeface="Consolas" pitchFamily="49" charset="0"/>
              </a:rPr>
              <a:t>则</a:t>
            </a:r>
            <a:r>
              <a:rPr lang="en-US" altLang="zh-CN" sz="2000" i="1" smtClean="0">
                <a:solidFill>
                  <a:srgbClr val="C00000"/>
                </a:solidFill>
                <a:latin typeface="Consolas" pitchFamily="49" charset="0"/>
                <a:ea typeface="楷体" pitchFamily="49" charset="-122"/>
                <a:cs typeface="Consolas" pitchFamily="49" charset="0"/>
              </a:rPr>
              <a:t>f</a:t>
            </a:r>
            <a:r>
              <a:rPr lang="en-US" altLang="zh-CN" sz="2000" smtClean="0">
                <a:solidFill>
                  <a:srgbClr val="C00000"/>
                </a:solidFill>
                <a:latin typeface="Consolas" pitchFamily="49" charset="0"/>
                <a:ea typeface="楷体" pitchFamily="49" charset="-122"/>
                <a:cs typeface="Consolas" pitchFamily="49" charset="0"/>
              </a:rPr>
              <a:t>(bt-&gt;lchild</a:t>
            </a:r>
            <a:r>
              <a:rPr lang="zh-CN" altLang="zh-CN" sz="2000" smtClean="0">
                <a:solidFill>
                  <a:srgbClr val="C00000"/>
                </a:solidFill>
                <a:latin typeface="Consolas" pitchFamily="49" charset="0"/>
                <a:ea typeface="楷体" pitchFamily="49" charset="-122"/>
                <a:cs typeface="Consolas" pitchFamily="49" charset="0"/>
              </a:rPr>
              <a:t>，</a:t>
            </a:r>
            <a:r>
              <a:rPr lang="en-US" altLang="zh-CN" sz="2000" smtClean="0">
                <a:solidFill>
                  <a:srgbClr val="C00000"/>
                </a:solidFill>
                <a:latin typeface="Consolas" pitchFamily="49" charset="0"/>
                <a:ea typeface="楷体" pitchFamily="49" charset="-122"/>
                <a:cs typeface="Consolas" pitchFamily="49" charset="0"/>
              </a:rPr>
              <a:t>bt1-&gt;lchild)</a:t>
            </a:r>
            <a:r>
              <a:rPr lang="zh-CN" altLang="zh-CN" sz="2000" smtClean="0">
                <a:solidFill>
                  <a:srgbClr val="0000FF"/>
                </a:solidFill>
                <a:latin typeface="Consolas" pitchFamily="49" charset="0"/>
                <a:ea typeface="楷体" pitchFamily="49" charset="-122"/>
                <a:cs typeface="Consolas" pitchFamily="49" charset="0"/>
              </a:rPr>
              <a:t>的功能就是由</a:t>
            </a:r>
            <a:r>
              <a:rPr lang="en-US" altLang="zh-CN" sz="2000" smtClean="0">
                <a:solidFill>
                  <a:srgbClr val="0000FF"/>
                </a:solidFill>
                <a:latin typeface="Consolas" pitchFamily="49" charset="0"/>
                <a:ea typeface="楷体" pitchFamily="49" charset="-122"/>
                <a:cs typeface="Consolas" pitchFamily="49" charset="0"/>
              </a:rPr>
              <a:t>bt</a:t>
            </a:r>
            <a:r>
              <a:rPr lang="zh-CN" altLang="zh-CN" sz="2000" smtClean="0">
                <a:solidFill>
                  <a:srgbClr val="0000FF"/>
                </a:solidFill>
                <a:latin typeface="Consolas" pitchFamily="49" charset="0"/>
                <a:ea typeface="楷体" pitchFamily="49" charset="-122"/>
                <a:cs typeface="Consolas" pitchFamily="49" charset="0"/>
              </a:rPr>
              <a:t>的左子树复制产生</a:t>
            </a:r>
            <a:r>
              <a:rPr lang="en-US" altLang="zh-CN" sz="2000" smtClean="0">
                <a:solidFill>
                  <a:srgbClr val="0000FF"/>
                </a:solidFill>
                <a:latin typeface="Consolas" pitchFamily="49" charset="0"/>
                <a:ea typeface="楷体" pitchFamily="49" charset="-122"/>
                <a:cs typeface="Consolas" pitchFamily="49" charset="0"/>
              </a:rPr>
              <a:t>bt1</a:t>
            </a:r>
            <a:r>
              <a:rPr lang="zh-CN" altLang="zh-CN" sz="2000" smtClean="0">
                <a:solidFill>
                  <a:srgbClr val="0000FF"/>
                </a:solidFill>
                <a:latin typeface="Consolas" pitchFamily="49" charset="0"/>
                <a:ea typeface="楷体" pitchFamily="49" charset="-122"/>
                <a:cs typeface="Consolas" pitchFamily="49" charset="0"/>
              </a:rPr>
              <a:t>的左子树，</a:t>
            </a:r>
            <a:r>
              <a:rPr lang="en-US" altLang="zh-CN" sz="2000" i="1" smtClean="0">
                <a:solidFill>
                  <a:srgbClr val="C00000"/>
                </a:solidFill>
                <a:latin typeface="Consolas" pitchFamily="49" charset="0"/>
                <a:ea typeface="楷体" pitchFamily="49" charset="-122"/>
                <a:cs typeface="Consolas" pitchFamily="49" charset="0"/>
              </a:rPr>
              <a:t>f</a:t>
            </a:r>
            <a:r>
              <a:rPr lang="en-US" altLang="zh-CN" sz="2000" smtClean="0">
                <a:solidFill>
                  <a:srgbClr val="C00000"/>
                </a:solidFill>
                <a:latin typeface="Consolas" pitchFamily="49" charset="0"/>
                <a:ea typeface="楷体" pitchFamily="49" charset="-122"/>
                <a:cs typeface="Consolas" pitchFamily="49" charset="0"/>
              </a:rPr>
              <a:t>(bt-&gt;rchild</a:t>
            </a:r>
            <a:r>
              <a:rPr lang="zh-CN" altLang="zh-CN" sz="2000" smtClean="0">
                <a:solidFill>
                  <a:srgbClr val="C00000"/>
                </a:solidFill>
                <a:latin typeface="Consolas" pitchFamily="49" charset="0"/>
                <a:ea typeface="楷体" pitchFamily="49" charset="-122"/>
                <a:cs typeface="Consolas" pitchFamily="49" charset="0"/>
              </a:rPr>
              <a:t>，</a:t>
            </a:r>
            <a:r>
              <a:rPr lang="en-US" altLang="zh-CN" sz="2000" smtClean="0">
                <a:solidFill>
                  <a:srgbClr val="C00000"/>
                </a:solidFill>
                <a:latin typeface="Consolas" pitchFamily="49" charset="0"/>
                <a:ea typeface="楷体" pitchFamily="49" charset="-122"/>
                <a:cs typeface="Consolas" pitchFamily="49" charset="0"/>
              </a:rPr>
              <a:t>bt1-&gt;rchild)</a:t>
            </a:r>
            <a:r>
              <a:rPr lang="zh-CN" altLang="zh-CN" sz="2000" smtClean="0">
                <a:solidFill>
                  <a:srgbClr val="0000FF"/>
                </a:solidFill>
                <a:latin typeface="Consolas" pitchFamily="49" charset="0"/>
                <a:ea typeface="楷体" pitchFamily="49" charset="-122"/>
                <a:cs typeface="Consolas" pitchFamily="49" charset="0"/>
              </a:rPr>
              <a:t>的功能就是由</a:t>
            </a:r>
            <a:r>
              <a:rPr lang="en-US" altLang="zh-CN" sz="2000" smtClean="0">
                <a:solidFill>
                  <a:srgbClr val="0000FF"/>
                </a:solidFill>
                <a:latin typeface="Consolas" pitchFamily="49" charset="0"/>
                <a:ea typeface="楷体" pitchFamily="49" charset="-122"/>
                <a:cs typeface="Consolas" pitchFamily="49" charset="0"/>
              </a:rPr>
              <a:t>bt</a:t>
            </a:r>
            <a:r>
              <a:rPr lang="zh-CN" altLang="zh-CN" sz="2000" smtClean="0">
                <a:solidFill>
                  <a:srgbClr val="0000FF"/>
                </a:solidFill>
                <a:latin typeface="Consolas" pitchFamily="49" charset="0"/>
                <a:ea typeface="楷体" pitchFamily="49" charset="-122"/>
                <a:cs typeface="Consolas" pitchFamily="49" charset="0"/>
              </a:rPr>
              <a:t>的右子树复制产生</a:t>
            </a:r>
            <a:r>
              <a:rPr lang="en-US" altLang="zh-CN" sz="2000" smtClean="0">
                <a:solidFill>
                  <a:srgbClr val="0000FF"/>
                </a:solidFill>
                <a:latin typeface="Consolas" pitchFamily="49" charset="0"/>
                <a:ea typeface="楷体" pitchFamily="49" charset="-122"/>
                <a:cs typeface="Consolas" pitchFamily="49" charset="0"/>
              </a:rPr>
              <a:t>bt1</a:t>
            </a:r>
            <a:r>
              <a:rPr lang="zh-CN" altLang="zh-CN" sz="2000" smtClean="0">
                <a:solidFill>
                  <a:srgbClr val="0000FF"/>
                </a:solidFill>
                <a:latin typeface="Consolas" pitchFamily="49" charset="0"/>
                <a:ea typeface="楷体" pitchFamily="49" charset="-122"/>
                <a:cs typeface="Consolas" pitchFamily="49" charset="0"/>
              </a:rPr>
              <a:t>的右子树，它们是“小问题”</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3" name="Oval 5"/>
          <p:cNvSpPr>
            <a:spLocks noChangeArrowheads="1"/>
          </p:cNvSpPr>
          <p:nvPr/>
        </p:nvSpPr>
        <p:spPr bwMode="auto">
          <a:xfrm>
            <a:off x="1795435" y="2789231"/>
            <a:ext cx="576262" cy="431800"/>
          </a:xfrm>
          <a:prstGeom prst="ellipse">
            <a:avLst/>
          </a:prstGeom>
          <a:solidFill>
            <a:schemeClr val="accent1"/>
          </a:solidFill>
          <a:ln w="9525">
            <a:solidFill>
              <a:schemeClr val="tx1"/>
            </a:solidFill>
            <a:round/>
            <a:headEnd/>
            <a:tailEnd/>
          </a:ln>
        </p:spPr>
        <p:txBody>
          <a:bodyPr wrap="none" anchor="ctr"/>
          <a:lstStyle/>
          <a:p>
            <a:endParaRPr lang="zh-CN" altLang="en-US">
              <a:latin typeface="Consolas" pitchFamily="49" charset="0"/>
              <a:cs typeface="Consolas" pitchFamily="49" charset="0"/>
            </a:endParaRPr>
          </a:p>
        </p:txBody>
      </p:sp>
      <p:sp>
        <p:nvSpPr>
          <p:cNvPr id="4" name="Line 6"/>
          <p:cNvSpPr>
            <a:spLocks noChangeShapeType="1"/>
          </p:cNvSpPr>
          <p:nvPr/>
        </p:nvSpPr>
        <p:spPr bwMode="auto">
          <a:xfrm flipH="1">
            <a:off x="2300260" y="2573331"/>
            <a:ext cx="358775" cy="287337"/>
          </a:xfrm>
          <a:prstGeom prst="line">
            <a:avLst/>
          </a:prstGeom>
          <a:noFill/>
          <a:ln w="28575">
            <a:solidFill>
              <a:schemeClr val="tx1"/>
            </a:solidFill>
            <a:round/>
            <a:headEnd/>
            <a:tailEnd type="triangle" w="med" len="med"/>
          </a:ln>
        </p:spPr>
        <p:txBody>
          <a:bodyPr/>
          <a:lstStyle/>
          <a:p>
            <a:endParaRPr lang="zh-CN" altLang="en-US">
              <a:latin typeface="Consolas" pitchFamily="49" charset="0"/>
              <a:cs typeface="Consolas" pitchFamily="49" charset="0"/>
            </a:endParaRPr>
          </a:p>
        </p:txBody>
      </p:sp>
      <p:sp>
        <p:nvSpPr>
          <p:cNvPr id="5" name="Text Box 7"/>
          <p:cNvSpPr txBox="1">
            <a:spLocks noChangeArrowheads="1"/>
          </p:cNvSpPr>
          <p:nvPr/>
        </p:nvSpPr>
        <p:spPr bwMode="auto">
          <a:xfrm>
            <a:off x="2732060" y="2500306"/>
            <a:ext cx="287337" cy="304800"/>
          </a:xfrm>
          <a:prstGeom prst="rect">
            <a:avLst/>
          </a:prstGeom>
          <a:noFill/>
          <a:ln w="9525">
            <a:noFill/>
            <a:miter lim="800000"/>
            <a:headEnd/>
            <a:tailEnd/>
          </a:ln>
        </p:spPr>
        <p:txBody>
          <a:bodyPr lIns="0" tIns="0" rIns="0" bIns="0">
            <a:spAutoFit/>
          </a:bodyPr>
          <a:lstStyle/>
          <a:p>
            <a:pPr>
              <a:spcBef>
                <a:spcPct val="50000"/>
              </a:spcBef>
            </a:pPr>
            <a:r>
              <a:rPr lang="en-US" altLang="zh-CN" sz="2000" smtClean="0">
                <a:solidFill>
                  <a:srgbClr val="0000FF"/>
                </a:solidFill>
                <a:latin typeface="Consolas" pitchFamily="49" charset="0"/>
                <a:cs typeface="Consolas" pitchFamily="49" charset="0"/>
              </a:rPr>
              <a:t>bt</a:t>
            </a:r>
            <a:endParaRPr lang="en-US" altLang="zh-CN" sz="2000">
              <a:solidFill>
                <a:srgbClr val="0000FF"/>
              </a:solidFill>
              <a:latin typeface="Consolas" pitchFamily="49" charset="0"/>
              <a:cs typeface="Consolas" pitchFamily="49" charset="0"/>
            </a:endParaRPr>
          </a:p>
        </p:txBody>
      </p:sp>
      <p:sp>
        <p:nvSpPr>
          <p:cNvPr id="6" name="AutoShape 8"/>
          <p:cNvSpPr>
            <a:spLocks noChangeArrowheads="1"/>
          </p:cNvSpPr>
          <p:nvPr/>
        </p:nvSpPr>
        <p:spPr bwMode="auto">
          <a:xfrm>
            <a:off x="571472" y="3508368"/>
            <a:ext cx="1295400" cy="100806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sp>
        <p:nvSpPr>
          <p:cNvPr id="7" name="AutoShape 9"/>
          <p:cNvSpPr>
            <a:spLocks noChangeArrowheads="1"/>
          </p:cNvSpPr>
          <p:nvPr/>
        </p:nvSpPr>
        <p:spPr bwMode="auto">
          <a:xfrm>
            <a:off x="2228822" y="3508368"/>
            <a:ext cx="1295400" cy="100806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sp>
        <p:nvSpPr>
          <p:cNvPr id="8" name="Line 10"/>
          <p:cNvSpPr>
            <a:spLocks noChangeShapeType="1"/>
          </p:cNvSpPr>
          <p:nvPr/>
        </p:nvSpPr>
        <p:spPr bwMode="auto">
          <a:xfrm flipH="1">
            <a:off x="1292197" y="3148006"/>
            <a:ext cx="574675" cy="433387"/>
          </a:xfrm>
          <a:prstGeom prst="line">
            <a:avLst/>
          </a:prstGeom>
          <a:noFill/>
          <a:ln w="28575">
            <a:solidFill>
              <a:schemeClr val="tx1"/>
            </a:solidFill>
            <a:round/>
            <a:headEnd/>
            <a:tailEnd type="triangle" w="med" len="med"/>
          </a:ln>
        </p:spPr>
        <p:txBody>
          <a:bodyPr/>
          <a:lstStyle/>
          <a:p>
            <a:endParaRPr lang="zh-CN" altLang="en-US">
              <a:latin typeface="Consolas" pitchFamily="49" charset="0"/>
              <a:cs typeface="Consolas" pitchFamily="49" charset="0"/>
            </a:endParaRPr>
          </a:p>
        </p:txBody>
      </p:sp>
      <p:sp>
        <p:nvSpPr>
          <p:cNvPr id="9" name="Line 11"/>
          <p:cNvSpPr>
            <a:spLocks noChangeShapeType="1"/>
          </p:cNvSpPr>
          <p:nvPr/>
        </p:nvSpPr>
        <p:spPr bwMode="auto">
          <a:xfrm>
            <a:off x="2300260" y="3148006"/>
            <a:ext cx="503237" cy="504825"/>
          </a:xfrm>
          <a:prstGeom prst="line">
            <a:avLst/>
          </a:prstGeom>
          <a:noFill/>
          <a:ln w="28575">
            <a:solidFill>
              <a:schemeClr val="tx1"/>
            </a:solidFill>
            <a:round/>
            <a:headEnd/>
            <a:tailEnd type="triangle" w="med" len="med"/>
          </a:ln>
        </p:spPr>
        <p:txBody>
          <a:bodyPr/>
          <a:lstStyle/>
          <a:p>
            <a:endParaRPr lang="zh-CN" altLang="en-US">
              <a:latin typeface="Consolas" pitchFamily="49" charset="0"/>
              <a:cs typeface="Consolas" pitchFamily="49" charset="0"/>
            </a:endParaRPr>
          </a:p>
        </p:txBody>
      </p:sp>
      <p:sp>
        <p:nvSpPr>
          <p:cNvPr id="10" name="Text Box 12"/>
          <p:cNvSpPr txBox="1">
            <a:spLocks noChangeArrowheads="1"/>
          </p:cNvSpPr>
          <p:nvPr/>
        </p:nvSpPr>
        <p:spPr bwMode="auto">
          <a:xfrm>
            <a:off x="642910" y="4659306"/>
            <a:ext cx="1428760" cy="276999"/>
          </a:xfrm>
          <a:prstGeom prst="rect">
            <a:avLst/>
          </a:prstGeom>
          <a:noFill/>
          <a:ln w="9525">
            <a:noFill/>
            <a:miter lim="800000"/>
            <a:headEnd/>
            <a:tailEnd/>
          </a:ln>
        </p:spPr>
        <p:txBody>
          <a:bodyPr wrap="square" lIns="0" tIns="0" rIns="0" bIns="0">
            <a:spAutoFit/>
          </a:bodyPr>
          <a:lstStyle/>
          <a:p>
            <a:pPr>
              <a:spcBef>
                <a:spcPct val="50000"/>
              </a:spcBef>
            </a:pPr>
            <a:r>
              <a:rPr lang="en-US" altLang="zh-CN" sz="1800" smtClean="0">
                <a:solidFill>
                  <a:srgbClr val="0000FF"/>
                </a:solidFill>
                <a:latin typeface="Consolas" pitchFamily="49" charset="0"/>
                <a:cs typeface="Consolas" pitchFamily="49" charset="0"/>
              </a:rPr>
              <a:t>bt</a:t>
            </a:r>
            <a:r>
              <a:rPr lang="en-US" altLang="zh-CN" sz="1800" smtClean="0">
                <a:solidFill>
                  <a:srgbClr val="0000FF"/>
                </a:solidFill>
                <a:latin typeface="Consolas" pitchFamily="49" charset="0"/>
                <a:ea typeface="宋体" pitchFamily="2" charset="-122"/>
                <a:cs typeface="Consolas" pitchFamily="49" charset="0"/>
              </a:rPr>
              <a:t>-</a:t>
            </a:r>
            <a:r>
              <a:rPr lang="en-US" altLang="zh-CN" sz="1800">
                <a:solidFill>
                  <a:srgbClr val="0000FF"/>
                </a:solidFill>
                <a:latin typeface="Consolas" pitchFamily="49" charset="0"/>
                <a:cs typeface="Consolas" pitchFamily="49" charset="0"/>
              </a:rPr>
              <a:t>&gt;lchild</a:t>
            </a:r>
          </a:p>
        </p:txBody>
      </p:sp>
      <p:sp>
        <p:nvSpPr>
          <p:cNvPr id="11" name="Text Box 13"/>
          <p:cNvSpPr txBox="1">
            <a:spLocks noChangeArrowheads="1"/>
          </p:cNvSpPr>
          <p:nvPr/>
        </p:nvSpPr>
        <p:spPr bwMode="auto">
          <a:xfrm>
            <a:off x="2400272" y="4608506"/>
            <a:ext cx="1385910" cy="276999"/>
          </a:xfrm>
          <a:prstGeom prst="rect">
            <a:avLst/>
          </a:prstGeom>
          <a:noFill/>
          <a:ln w="9525">
            <a:noFill/>
            <a:miter lim="800000"/>
            <a:headEnd/>
            <a:tailEnd/>
          </a:ln>
        </p:spPr>
        <p:txBody>
          <a:bodyPr wrap="square" lIns="0" tIns="0" rIns="0" bIns="0">
            <a:spAutoFit/>
          </a:bodyPr>
          <a:lstStyle/>
          <a:p>
            <a:pPr>
              <a:spcBef>
                <a:spcPct val="50000"/>
              </a:spcBef>
            </a:pPr>
            <a:r>
              <a:rPr lang="en-US" altLang="zh-CN" sz="1800" smtClean="0">
                <a:solidFill>
                  <a:srgbClr val="0000FF"/>
                </a:solidFill>
                <a:latin typeface="Consolas" pitchFamily="49" charset="0"/>
                <a:cs typeface="Consolas" pitchFamily="49" charset="0"/>
              </a:rPr>
              <a:t>bt</a:t>
            </a:r>
            <a:r>
              <a:rPr lang="en-US" altLang="zh-CN" sz="1800" smtClean="0">
                <a:solidFill>
                  <a:srgbClr val="0000FF"/>
                </a:solidFill>
                <a:latin typeface="Consolas" pitchFamily="49" charset="0"/>
                <a:ea typeface="宋体" pitchFamily="2" charset="-122"/>
                <a:cs typeface="Consolas" pitchFamily="49" charset="0"/>
              </a:rPr>
              <a:t>-</a:t>
            </a:r>
            <a:r>
              <a:rPr lang="en-US" altLang="zh-CN" sz="1800">
                <a:solidFill>
                  <a:srgbClr val="0000FF"/>
                </a:solidFill>
                <a:latin typeface="Consolas" pitchFamily="49" charset="0"/>
                <a:cs typeface="Consolas" pitchFamily="49" charset="0"/>
              </a:rPr>
              <a:t>&gt;rchild</a:t>
            </a:r>
          </a:p>
        </p:txBody>
      </p:sp>
      <p:sp>
        <p:nvSpPr>
          <p:cNvPr id="12" name="Oval 5"/>
          <p:cNvSpPr>
            <a:spLocks noChangeArrowheads="1"/>
          </p:cNvSpPr>
          <p:nvPr/>
        </p:nvSpPr>
        <p:spPr bwMode="auto">
          <a:xfrm>
            <a:off x="5957910" y="2754323"/>
            <a:ext cx="576262" cy="431800"/>
          </a:xfrm>
          <a:prstGeom prst="ellipse">
            <a:avLst/>
          </a:prstGeom>
          <a:solidFill>
            <a:srgbClr val="00B0F0"/>
          </a:solidFill>
          <a:ln w="9525">
            <a:solidFill>
              <a:schemeClr val="tx1"/>
            </a:solidFill>
            <a:round/>
            <a:headEnd/>
            <a:tailEnd/>
          </a:ln>
        </p:spPr>
        <p:txBody>
          <a:bodyPr wrap="none" anchor="ctr"/>
          <a:lstStyle/>
          <a:p>
            <a:endParaRPr lang="zh-CN" altLang="en-US">
              <a:latin typeface="Consolas" pitchFamily="49" charset="0"/>
              <a:cs typeface="Consolas" pitchFamily="49" charset="0"/>
            </a:endParaRPr>
          </a:p>
        </p:txBody>
      </p:sp>
      <p:sp>
        <p:nvSpPr>
          <p:cNvPr id="13" name="Line 6"/>
          <p:cNvSpPr>
            <a:spLocks noChangeShapeType="1"/>
          </p:cNvSpPr>
          <p:nvPr/>
        </p:nvSpPr>
        <p:spPr bwMode="auto">
          <a:xfrm flipH="1">
            <a:off x="6462735" y="2538423"/>
            <a:ext cx="358775" cy="287337"/>
          </a:xfrm>
          <a:prstGeom prst="line">
            <a:avLst/>
          </a:prstGeom>
          <a:noFill/>
          <a:ln w="28575">
            <a:solidFill>
              <a:schemeClr val="tx1"/>
            </a:solidFill>
            <a:round/>
            <a:headEnd/>
            <a:tailEnd type="triangle" w="med" len="med"/>
          </a:ln>
        </p:spPr>
        <p:txBody>
          <a:bodyPr/>
          <a:lstStyle/>
          <a:p>
            <a:endParaRPr lang="zh-CN" altLang="en-US">
              <a:latin typeface="Consolas" pitchFamily="49" charset="0"/>
              <a:cs typeface="Consolas" pitchFamily="49" charset="0"/>
            </a:endParaRPr>
          </a:p>
        </p:txBody>
      </p:sp>
      <p:sp>
        <p:nvSpPr>
          <p:cNvPr id="14" name="Text Box 7"/>
          <p:cNvSpPr txBox="1">
            <a:spLocks noChangeArrowheads="1"/>
          </p:cNvSpPr>
          <p:nvPr/>
        </p:nvSpPr>
        <p:spPr bwMode="auto">
          <a:xfrm>
            <a:off x="6894535" y="2465398"/>
            <a:ext cx="606423" cy="307777"/>
          </a:xfrm>
          <a:prstGeom prst="rect">
            <a:avLst/>
          </a:prstGeom>
          <a:noFill/>
          <a:ln w="9525">
            <a:noFill/>
            <a:miter lim="800000"/>
            <a:headEnd/>
            <a:tailEnd/>
          </a:ln>
        </p:spPr>
        <p:txBody>
          <a:bodyPr wrap="square" lIns="0" tIns="0" rIns="0" bIns="0">
            <a:spAutoFit/>
          </a:bodyPr>
          <a:lstStyle/>
          <a:p>
            <a:pPr>
              <a:spcBef>
                <a:spcPct val="50000"/>
              </a:spcBef>
            </a:pPr>
            <a:r>
              <a:rPr lang="en-US" altLang="zh-CN" sz="2000" smtClean="0">
                <a:solidFill>
                  <a:srgbClr val="0000FF"/>
                </a:solidFill>
                <a:latin typeface="Consolas" pitchFamily="49" charset="0"/>
                <a:cs typeface="Consolas" pitchFamily="49" charset="0"/>
              </a:rPr>
              <a:t>bt1</a:t>
            </a:r>
            <a:endParaRPr lang="en-US" altLang="zh-CN" sz="2000">
              <a:solidFill>
                <a:srgbClr val="0000FF"/>
              </a:solidFill>
              <a:latin typeface="Consolas" pitchFamily="49" charset="0"/>
              <a:cs typeface="Consolas" pitchFamily="49" charset="0"/>
            </a:endParaRPr>
          </a:p>
        </p:txBody>
      </p:sp>
      <p:sp>
        <p:nvSpPr>
          <p:cNvPr id="15" name="AutoShape 8"/>
          <p:cNvSpPr>
            <a:spLocks noChangeArrowheads="1"/>
          </p:cNvSpPr>
          <p:nvPr/>
        </p:nvSpPr>
        <p:spPr bwMode="auto">
          <a:xfrm>
            <a:off x="4733947" y="3473460"/>
            <a:ext cx="1295400" cy="1008063"/>
          </a:xfrm>
          <a:prstGeom prst="triangle">
            <a:avLst>
              <a:gd name="adj" fmla="val 50000"/>
            </a:avLst>
          </a:prstGeom>
          <a:solidFill>
            <a:srgbClr val="00B0F0"/>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sp>
        <p:nvSpPr>
          <p:cNvPr id="16" name="AutoShape 9"/>
          <p:cNvSpPr>
            <a:spLocks noChangeArrowheads="1"/>
          </p:cNvSpPr>
          <p:nvPr/>
        </p:nvSpPr>
        <p:spPr bwMode="auto">
          <a:xfrm>
            <a:off x="6391297" y="3473460"/>
            <a:ext cx="1295400" cy="1008063"/>
          </a:xfrm>
          <a:prstGeom prst="triangle">
            <a:avLst>
              <a:gd name="adj" fmla="val 50000"/>
            </a:avLst>
          </a:prstGeom>
          <a:solidFill>
            <a:srgbClr val="00B0F0"/>
          </a:solidFill>
          <a:ln w="9525">
            <a:solidFill>
              <a:schemeClr val="tx1"/>
            </a:solidFill>
            <a:miter lim="800000"/>
            <a:headEnd/>
            <a:tailEnd/>
          </a:ln>
        </p:spPr>
        <p:txBody>
          <a:bodyPr wrap="none" anchor="ctr"/>
          <a:lstStyle/>
          <a:p>
            <a:endParaRPr lang="zh-CN" altLang="en-US">
              <a:latin typeface="Consolas" pitchFamily="49" charset="0"/>
              <a:cs typeface="Consolas" pitchFamily="49" charset="0"/>
            </a:endParaRPr>
          </a:p>
        </p:txBody>
      </p:sp>
      <p:sp>
        <p:nvSpPr>
          <p:cNvPr id="17" name="Line 10"/>
          <p:cNvSpPr>
            <a:spLocks noChangeShapeType="1"/>
          </p:cNvSpPr>
          <p:nvPr/>
        </p:nvSpPr>
        <p:spPr bwMode="auto">
          <a:xfrm flipH="1">
            <a:off x="5454672" y="3113098"/>
            <a:ext cx="574675" cy="433387"/>
          </a:xfrm>
          <a:prstGeom prst="line">
            <a:avLst/>
          </a:prstGeom>
          <a:noFill/>
          <a:ln w="28575">
            <a:solidFill>
              <a:schemeClr val="tx1"/>
            </a:solidFill>
            <a:round/>
            <a:headEnd/>
            <a:tailEnd type="triangle" w="med" len="med"/>
          </a:ln>
        </p:spPr>
        <p:txBody>
          <a:bodyPr/>
          <a:lstStyle/>
          <a:p>
            <a:endParaRPr lang="zh-CN" altLang="en-US">
              <a:latin typeface="Consolas" pitchFamily="49" charset="0"/>
              <a:cs typeface="Consolas" pitchFamily="49" charset="0"/>
            </a:endParaRPr>
          </a:p>
        </p:txBody>
      </p:sp>
      <p:sp>
        <p:nvSpPr>
          <p:cNvPr id="18" name="Line 11"/>
          <p:cNvSpPr>
            <a:spLocks noChangeShapeType="1"/>
          </p:cNvSpPr>
          <p:nvPr/>
        </p:nvSpPr>
        <p:spPr bwMode="auto">
          <a:xfrm>
            <a:off x="6462735" y="3113098"/>
            <a:ext cx="503237" cy="504825"/>
          </a:xfrm>
          <a:prstGeom prst="line">
            <a:avLst/>
          </a:prstGeom>
          <a:noFill/>
          <a:ln w="28575">
            <a:solidFill>
              <a:schemeClr val="tx1"/>
            </a:solidFill>
            <a:round/>
            <a:headEnd/>
            <a:tailEnd type="triangle" w="med" len="med"/>
          </a:ln>
        </p:spPr>
        <p:txBody>
          <a:bodyPr/>
          <a:lstStyle/>
          <a:p>
            <a:endParaRPr lang="zh-CN" altLang="en-US">
              <a:latin typeface="Consolas" pitchFamily="49" charset="0"/>
              <a:cs typeface="Consolas" pitchFamily="49" charset="0"/>
            </a:endParaRPr>
          </a:p>
        </p:txBody>
      </p:sp>
      <p:sp>
        <p:nvSpPr>
          <p:cNvPr id="19" name="Text Box 12"/>
          <p:cNvSpPr txBox="1">
            <a:spLocks noChangeArrowheads="1"/>
          </p:cNvSpPr>
          <p:nvPr/>
        </p:nvSpPr>
        <p:spPr bwMode="auto">
          <a:xfrm>
            <a:off x="4714876" y="4624398"/>
            <a:ext cx="1500197" cy="276999"/>
          </a:xfrm>
          <a:prstGeom prst="rect">
            <a:avLst/>
          </a:prstGeom>
          <a:noFill/>
          <a:ln w="9525">
            <a:noFill/>
            <a:miter lim="800000"/>
            <a:headEnd/>
            <a:tailEnd/>
          </a:ln>
        </p:spPr>
        <p:txBody>
          <a:bodyPr wrap="square" lIns="0" tIns="0" rIns="0" bIns="0">
            <a:spAutoFit/>
          </a:bodyPr>
          <a:lstStyle/>
          <a:p>
            <a:pPr>
              <a:spcBef>
                <a:spcPct val="50000"/>
              </a:spcBef>
            </a:pPr>
            <a:r>
              <a:rPr lang="en-US" altLang="zh-CN" sz="1800" smtClean="0">
                <a:solidFill>
                  <a:srgbClr val="0000FF"/>
                </a:solidFill>
                <a:latin typeface="Consolas" pitchFamily="49" charset="0"/>
                <a:cs typeface="Consolas" pitchFamily="49" charset="0"/>
              </a:rPr>
              <a:t>bt1</a:t>
            </a:r>
            <a:r>
              <a:rPr lang="en-US" altLang="zh-CN" sz="1800" smtClean="0">
                <a:solidFill>
                  <a:srgbClr val="0000FF"/>
                </a:solidFill>
                <a:latin typeface="Consolas" pitchFamily="49" charset="0"/>
                <a:ea typeface="宋体" pitchFamily="2" charset="-122"/>
                <a:cs typeface="Consolas" pitchFamily="49" charset="0"/>
              </a:rPr>
              <a:t>-</a:t>
            </a:r>
            <a:r>
              <a:rPr lang="en-US" altLang="zh-CN" sz="1800">
                <a:solidFill>
                  <a:srgbClr val="0000FF"/>
                </a:solidFill>
                <a:latin typeface="Consolas" pitchFamily="49" charset="0"/>
                <a:cs typeface="Consolas" pitchFamily="49" charset="0"/>
              </a:rPr>
              <a:t>&gt;lchild</a:t>
            </a:r>
          </a:p>
        </p:txBody>
      </p:sp>
      <p:sp>
        <p:nvSpPr>
          <p:cNvPr id="20" name="Text Box 13"/>
          <p:cNvSpPr txBox="1">
            <a:spLocks noChangeArrowheads="1"/>
          </p:cNvSpPr>
          <p:nvPr/>
        </p:nvSpPr>
        <p:spPr bwMode="auto">
          <a:xfrm>
            <a:off x="6562747" y="4573598"/>
            <a:ext cx="1581153" cy="276999"/>
          </a:xfrm>
          <a:prstGeom prst="rect">
            <a:avLst/>
          </a:prstGeom>
          <a:noFill/>
          <a:ln w="9525">
            <a:noFill/>
            <a:miter lim="800000"/>
            <a:headEnd/>
            <a:tailEnd/>
          </a:ln>
        </p:spPr>
        <p:txBody>
          <a:bodyPr wrap="square" lIns="0" tIns="0" rIns="0" bIns="0">
            <a:spAutoFit/>
          </a:bodyPr>
          <a:lstStyle/>
          <a:p>
            <a:pPr>
              <a:spcBef>
                <a:spcPct val="50000"/>
              </a:spcBef>
            </a:pPr>
            <a:r>
              <a:rPr lang="en-US" altLang="zh-CN" sz="1800" smtClean="0">
                <a:solidFill>
                  <a:srgbClr val="0000FF"/>
                </a:solidFill>
                <a:latin typeface="Consolas" pitchFamily="49" charset="0"/>
                <a:cs typeface="Consolas" pitchFamily="49" charset="0"/>
              </a:rPr>
              <a:t>bt1</a:t>
            </a:r>
            <a:r>
              <a:rPr lang="en-US" altLang="zh-CN" sz="1800" smtClean="0">
                <a:solidFill>
                  <a:srgbClr val="0000FF"/>
                </a:solidFill>
                <a:latin typeface="Consolas" pitchFamily="49" charset="0"/>
                <a:ea typeface="宋体" pitchFamily="2" charset="-122"/>
                <a:cs typeface="Consolas" pitchFamily="49" charset="0"/>
              </a:rPr>
              <a:t>-</a:t>
            </a:r>
            <a:r>
              <a:rPr lang="en-US" altLang="zh-CN" sz="1800">
                <a:solidFill>
                  <a:srgbClr val="0000FF"/>
                </a:solidFill>
                <a:latin typeface="Consolas" pitchFamily="49" charset="0"/>
                <a:cs typeface="Consolas" pitchFamily="49" charset="0"/>
              </a:rPr>
              <a:t>&gt;rchild</a:t>
            </a:r>
          </a:p>
        </p:txBody>
      </p:sp>
      <p:cxnSp>
        <p:nvCxnSpPr>
          <p:cNvPr id="22" name="直接箭头连接符 21"/>
          <p:cNvCxnSpPr/>
          <p:nvPr/>
        </p:nvCxnSpPr>
        <p:spPr>
          <a:xfrm flipV="1">
            <a:off x="2500298" y="3000372"/>
            <a:ext cx="3357586" cy="71438"/>
          </a:xfrm>
          <a:prstGeom prst="straightConnector1">
            <a:avLst/>
          </a:prstGeom>
          <a:ln>
            <a:solidFill>
              <a:srgbClr val="6600CC"/>
            </a:solidFill>
            <a:tailEnd type="arrow"/>
          </a:ln>
        </p:spPr>
        <p:style>
          <a:lnRef idx="2">
            <a:schemeClr val="dk1"/>
          </a:lnRef>
          <a:fillRef idx="0">
            <a:schemeClr val="dk1"/>
          </a:fillRef>
          <a:effectRef idx="1">
            <a:schemeClr val="dk1"/>
          </a:effectRef>
          <a:fontRef idx="minor">
            <a:schemeClr val="tx1"/>
          </a:fontRef>
        </p:style>
      </p:cxnSp>
      <p:grpSp>
        <p:nvGrpSpPr>
          <p:cNvPr id="27" name="组合 26"/>
          <p:cNvGrpSpPr/>
          <p:nvPr/>
        </p:nvGrpSpPr>
        <p:grpSpPr>
          <a:xfrm>
            <a:off x="1000100" y="4459266"/>
            <a:ext cx="3759790" cy="1339330"/>
            <a:chOff x="1000100" y="4459266"/>
            <a:chExt cx="3759790" cy="1339330"/>
          </a:xfrm>
        </p:grpSpPr>
        <p:sp>
          <p:nvSpPr>
            <p:cNvPr id="23" name="任意多边形 22"/>
            <p:cNvSpPr/>
            <p:nvPr/>
          </p:nvSpPr>
          <p:spPr>
            <a:xfrm>
              <a:off x="1179534" y="4459266"/>
              <a:ext cx="3580356" cy="916488"/>
            </a:xfrm>
            <a:custGeom>
              <a:avLst/>
              <a:gdLst>
                <a:gd name="connsiteX0" fmla="*/ 73069 w 3580356"/>
                <a:gd name="connsiteY0" fmla="*/ 75156 h 916488"/>
                <a:gd name="connsiteX1" fmla="*/ 273485 w 3580356"/>
                <a:gd name="connsiteY1" fmla="*/ 613775 h 916488"/>
                <a:gd name="connsiteX2" fmla="*/ 1713978 w 3580356"/>
                <a:gd name="connsiteY2" fmla="*/ 814192 h 916488"/>
                <a:gd name="connsiteX3" fmla="*/ 3580356 w 3580356"/>
                <a:gd name="connsiteY3" fmla="*/ 0 h 916488"/>
              </a:gdLst>
              <a:ahLst/>
              <a:cxnLst>
                <a:cxn ang="0">
                  <a:pos x="connsiteX0" y="connsiteY0"/>
                </a:cxn>
                <a:cxn ang="0">
                  <a:pos x="connsiteX1" y="connsiteY1"/>
                </a:cxn>
                <a:cxn ang="0">
                  <a:pos x="connsiteX2" y="connsiteY2"/>
                </a:cxn>
                <a:cxn ang="0">
                  <a:pos x="connsiteX3" y="connsiteY3"/>
                </a:cxn>
              </a:cxnLst>
              <a:rect l="l" t="t" r="r" b="b"/>
              <a:pathLst>
                <a:path w="3580356" h="916488">
                  <a:moveTo>
                    <a:pt x="73069" y="75156"/>
                  </a:moveTo>
                  <a:cubicBezTo>
                    <a:pt x="36534" y="282879"/>
                    <a:pt x="0" y="490602"/>
                    <a:pt x="273485" y="613775"/>
                  </a:cubicBezTo>
                  <a:cubicBezTo>
                    <a:pt x="546970" y="736948"/>
                    <a:pt x="1162833" y="916488"/>
                    <a:pt x="1713978" y="814192"/>
                  </a:cubicBezTo>
                  <a:cubicBezTo>
                    <a:pt x="2265123" y="711896"/>
                    <a:pt x="2922739" y="355948"/>
                    <a:pt x="3580356" y="0"/>
                  </a:cubicBezTo>
                </a:path>
              </a:pathLst>
            </a:custGeom>
            <a:ln>
              <a:solidFill>
                <a:srgbClr val="6600CC"/>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24" name="TextBox 23"/>
            <p:cNvSpPr txBox="1"/>
            <p:nvPr/>
          </p:nvSpPr>
          <p:spPr>
            <a:xfrm>
              <a:off x="1000100" y="5429264"/>
              <a:ext cx="3500462" cy="369332"/>
            </a:xfrm>
            <a:prstGeom prst="rect">
              <a:avLst/>
            </a:prstGeom>
            <a:noFill/>
          </p:spPr>
          <p:txBody>
            <a:bodyPr wrap="square" rtlCol="0">
              <a:spAutoFit/>
            </a:bodyPr>
            <a:lstStyle/>
            <a:p>
              <a:r>
                <a:rPr lang="en-US" altLang="zh-CN" sz="1800" i="1" smtClean="0">
                  <a:solidFill>
                    <a:srgbClr val="0000FF"/>
                  </a:solidFill>
                  <a:latin typeface="Consolas" pitchFamily="49" charset="0"/>
                  <a:ea typeface="楷体" pitchFamily="49" charset="-122"/>
                  <a:cs typeface="Consolas" pitchFamily="49" charset="0"/>
                </a:rPr>
                <a:t>f</a:t>
              </a:r>
              <a:r>
                <a:rPr lang="en-US" altLang="zh-CN" sz="1800" smtClean="0">
                  <a:solidFill>
                    <a:srgbClr val="0000FF"/>
                  </a:solidFill>
                  <a:latin typeface="Consolas" pitchFamily="49" charset="0"/>
                  <a:ea typeface="楷体" pitchFamily="49" charset="-122"/>
                  <a:cs typeface="Consolas" pitchFamily="49" charset="0"/>
                </a:rPr>
                <a:t>(bt-&gt;lchild</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bt1-&gt;lchild)</a:t>
              </a:r>
              <a:endParaRPr lang="zh-CN" altLang="en-US" sz="1800">
                <a:solidFill>
                  <a:srgbClr val="0000FF"/>
                </a:solidFill>
                <a:latin typeface="Consolas" pitchFamily="49" charset="0"/>
                <a:cs typeface="Consolas" pitchFamily="49" charset="0"/>
              </a:endParaRPr>
            </a:p>
          </p:txBody>
        </p:sp>
      </p:grpSp>
      <p:grpSp>
        <p:nvGrpSpPr>
          <p:cNvPr id="28" name="组合 27"/>
          <p:cNvGrpSpPr/>
          <p:nvPr/>
        </p:nvGrpSpPr>
        <p:grpSpPr>
          <a:xfrm>
            <a:off x="3283907" y="4509370"/>
            <a:ext cx="5502935" cy="1289226"/>
            <a:chOff x="3283907" y="4509370"/>
            <a:chExt cx="5502935" cy="1289226"/>
          </a:xfrm>
        </p:grpSpPr>
        <p:sp>
          <p:nvSpPr>
            <p:cNvPr id="25" name="TextBox 24"/>
            <p:cNvSpPr txBox="1"/>
            <p:nvPr/>
          </p:nvSpPr>
          <p:spPr>
            <a:xfrm>
              <a:off x="5357818" y="5429264"/>
              <a:ext cx="3429024" cy="369332"/>
            </a:xfrm>
            <a:prstGeom prst="rect">
              <a:avLst/>
            </a:prstGeom>
            <a:noFill/>
          </p:spPr>
          <p:txBody>
            <a:bodyPr wrap="square" rtlCol="0">
              <a:spAutoFit/>
            </a:bodyPr>
            <a:lstStyle/>
            <a:p>
              <a:r>
                <a:rPr lang="en-US" altLang="zh-CN" sz="1800" i="1" smtClean="0">
                  <a:solidFill>
                    <a:srgbClr val="0000FF"/>
                  </a:solidFill>
                  <a:latin typeface="Consolas" pitchFamily="49" charset="0"/>
                  <a:ea typeface="楷体" pitchFamily="49" charset="-122"/>
                  <a:cs typeface="Consolas" pitchFamily="49" charset="0"/>
                </a:rPr>
                <a:t>f</a:t>
              </a:r>
              <a:r>
                <a:rPr lang="en-US" altLang="zh-CN" sz="1800" smtClean="0">
                  <a:solidFill>
                    <a:srgbClr val="0000FF"/>
                  </a:solidFill>
                  <a:latin typeface="Consolas" pitchFamily="49" charset="0"/>
                  <a:ea typeface="楷体" pitchFamily="49" charset="-122"/>
                  <a:cs typeface="Consolas" pitchFamily="49" charset="0"/>
                </a:rPr>
                <a:t>(bt-&gt;rchild</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bt1-&gt;rchild)</a:t>
              </a:r>
              <a:endParaRPr lang="zh-CN" altLang="en-US" sz="1800">
                <a:solidFill>
                  <a:srgbClr val="0000FF"/>
                </a:solidFill>
                <a:latin typeface="Consolas" pitchFamily="49" charset="0"/>
                <a:cs typeface="Consolas" pitchFamily="49" charset="0"/>
              </a:endParaRPr>
            </a:p>
          </p:txBody>
        </p:sp>
        <p:sp>
          <p:nvSpPr>
            <p:cNvPr id="26" name="任意多边形 25"/>
            <p:cNvSpPr/>
            <p:nvPr/>
          </p:nvSpPr>
          <p:spPr>
            <a:xfrm>
              <a:off x="3283907" y="4509370"/>
              <a:ext cx="4106449" cy="991644"/>
            </a:xfrm>
            <a:custGeom>
              <a:avLst/>
              <a:gdLst>
                <a:gd name="connsiteX0" fmla="*/ 85594 w 4106449"/>
                <a:gd name="connsiteY0" fmla="*/ 50104 h 991644"/>
                <a:gd name="connsiteX1" fmla="*/ 210855 w 4106449"/>
                <a:gd name="connsiteY1" fmla="*/ 175364 h 991644"/>
                <a:gd name="connsiteX2" fmla="*/ 1350723 w 4106449"/>
                <a:gd name="connsiteY2" fmla="*/ 688931 h 991644"/>
                <a:gd name="connsiteX3" fmla="*/ 3480148 w 4106449"/>
                <a:gd name="connsiteY3" fmla="*/ 876822 h 991644"/>
                <a:gd name="connsiteX4" fmla="*/ 4106449 w 4106449"/>
                <a:gd name="connsiteY4" fmla="*/ 0 h 991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6449" h="991644">
                  <a:moveTo>
                    <a:pt x="85594" y="50104"/>
                  </a:moveTo>
                  <a:cubicBezTo>
                    <a:pt x="42797" y="59498"/>
                    <a:pt x="0" y="68893"/>
                    <a:pt x="210855" y="175364"/>
                  </a:cubicBezTo>
                  <a:cubicBezTo>
                    <a:pt x="421710" y="281835"/>
                    <a:pt x="805841" y="572021"/>
                    <a:pt x="1350723" y="688931"/>
                  </a:cubicBezTo>
                  <a:cubicBezTo>
                    <a:pt x="1895605" y="805841"/>
                    <a:pt x="3020860" y="991644"/>
                    <a:pt x="3480148" y="876822"/>
                  </a:cubicBezTo>
                  <a:cubicBezTo>
                    <a:pt x="3939436" y="762000"/>
                    <a:pt x="4022942" y="381000"/>
                    <a:pt x="4106449" y="0"/>
                  </a:cubicBezTo>
                </a:path>
              </a:pathLst>
            </a:custGeom>
            <a:ln>
              <a:solidFill>
                <a:srgbClr val="6600CC"/>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srgbClr val="0000FF"/>
                </a:solidFill>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trips(upRigh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strips(upRigh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strips(upRight)">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928670"/>
            <a:ext cx="7286676" cy="1398808"/>
          </a:xfrm>
          <a:prstGeom prst="rect">
            <a:avLst/>
          </a:prstGeom>
        </p:spPr>
        <p:style>
          <a:lnRef idx="1">
            <a:schemeClr val="accent6"/>
          </a:lnRef>
          <a:fillRef idx="2">
            <a:schemeClr val="accent6"/>
          </a:fillRef>
          <a:effectRef idx="1">
            <a:schemeClr val="accent6"/>
          </a:effectRef>
          <a:fontRef idx="minor">
            <a:schemeClr val="dk1"/>
          </a:fontRef>
        </p:style>
        <p:txBody>
          <a:bodyPr wrap="square" lIns="180000" tIns="144000" bIns="144000" rtlCol="0">
            <a:spAutoFit/>
          </a:bodyPr>
          <a:lstStyle/>
          <a:p>
            <a:r>
              <a:rPr lang="en-US" altLang="zh-CN" sz="1800" i="1" smtClean="0">
                <a:solidFill>
                  <a:srgbClr val="0000FF"/>
                </a:solidFill>
                <a:latin typeface="Consolas" pitchFamily="49" charset="0"/>
                <a:ea typeface="楷体" pitchFamily="49" charset="-122"/>
                <a:cs typeface="Consolas" pitchFamily="49" charset="0"/>
              </a:rPr>
              <a:t>f</a:t>
            </a:r>
            <a:r>
              <a:rPr lang="en-US" altLang="zh-CN" sz="1800" smtClean="0">
                <a:solidFill>
                  <a:srgbClr val="0000FF"/>
                </a:solidFill>
                <a:latin typeface="Consolas" pitchFamily="49" charset="0"/>
                <a:ea typeface="楷体" pitchFamily="49" charset="-122"/>
                <a:cs typeface="Consolas" pitchFamily="49" charset="0"/>
              </a:rPr>
              <a:t>(bt</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bt1) </a:t>
            </a:r>
            <a:r>
              <a:rPr lang="en-US" altLang="zh-CN" sz="1800" smtClean="0">
                <a:solidFill>
                  <a:srgbClr val="0000FF"/>
                </a:solidFill>
                <a:latin typeface="Consolas" pitchFamily="49" charset="0"/>
                <a:ea typeface="楷体" pitchFamily="49" charset="-122"/>
                <a:cs typeface="Consolas" pitchFamily="49" charset="0"/>
                <a:sym typeface="Symbol"/>
              </a:rPr>
              <a:t></a:t>
            </a:r>
            <a:r>
              <a:rPr lang="en-US" altLang="zh-CN" sz="1800" smtClean="0">
                <a:solidFill>
                  <a:srgbClr val="0000FF"/>
                </a:solidFill>
                <a:latin typeface="Consolas" pitchFamily="49" charset="0"/>
                <a:ea typeface="楷体" pitchFamily="49" charset="-122"/>
                <a:cs typeface="Consolas" pitchFamily="49" charset="0"/>
              </a:rPr>
              <a:t> bt1=NULL				</a:t>
            </a:r>
            <a:r>
              <a:rPr lang="zh-CN" altLang="zh-CN" sz="1800" smtClean="0">
                <a:solidFill>
                  <a:srgbClr val="00B0F0"/>
                </a:solidFill>
                <a:latin typeface="Consolas" pitchFamily="49" charset="0"/>
                <a:ea typeface="楷体" pitchFamily="49" charset="-122"/>
                <a:cs typeface="Consolas" pitchFamily="49" charset="0"/>
              </a:rPr>
              <a:t>当</a:t>
            </a:r>
            <a:r>
              <a:rPr lang="en-US" altLang="zh-CN" sz="1800" smtClean="0">
                <a:solidFill>
                  <a:srgbClr val="00B0F0"/>
                </a:solidFill>
                <a:latin typeface="Consolas" pitchFamily="49" charset="0"/>
                <a:ea typeface="楷体" pitchFamily="49" charset="-122"/>
                <a:cs typeface="Consolas" pitchFamily="49" charset="0"/>
              </a:rPr>
              <a:t>b=NULL</a:t>
            </a:r>
            <a:r>
              <a:rPr lang="zh-CN" altLang="zh-CN" sz="1800" smtClean="0">
                <a:solidFill>
                  <a:srgbClr val="00B0F0"/>
                </a:solidFill>
                <a:latin typeface="Consolas" pitchFamily="49" charset="0"/>
                <a:ea typeface="楷体" pitchFamily="49" charset="-122"/>
                <a:cs typeface="Consolas" pitchFamily="49" charset="0"/>
              </a:rPr>
              <a:t>时</a:t>
            </a:r>
          </a:p>
          <a:p>
            <a:r>
              <a:rPr lang="en-US" altLang="zh-CN" sz="1800" i="1" smtClean="0">
                <a:solidFill>
                  <a:srgbClr val="0000FF"/>
                </a:solidFill>
                <a:latin typeface="Consolas" pitchFamily="49" charset="0"/>
                <a:ea typeface="楷体" pitchFamily="49" charset="-122"/>
                <a:cs typeface="Consolas" pitchFamily="49" charset="0"/>
              </a:rPr>
              <a:t>f</a:t>
            </a:r>
            <a:r>
              <a:rPr lang="en-US" altLang="zh-CN" sz="1800" smtClean="0">
                <a:solidFill>
                  <a:srgbClr val="0000FF"/>
                </a:solidFill>
                <a:latin typeface="Consolas" pitchFamily="49" charset="0"/>
                <a:ea typeface="楷体" pitchFamily="49" charset="-122"/>
                <a:cs typeface="Consolas" pitchFamily="49" charset="0"/>
              </a:rPr>
              <a:t>(bt</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bt1) </a:t>
            </a:r>
            <a:r>
              <a:rPr lang="en-US" altLang="zh-CN" sz="1800" smtClean="0">
                <a:solidFill>
                  <a:srgbClr val="0000FF"/>
                </a:solidFill>
                <a:latin typeface="Consolas" pitchFamily="49" charset="0"/>
                <a:ea typeface="楷体" pitchFamily="49" charset="-122"/>
                <a:cs typeface="Consolas" pitchFamily="49" charset="0"/>
                <a:sym typeface="Symbol"/>
              </a:rPr>
              <a:t></a:t>
            </a:r>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由</a:t>
            </a:r>
            <a:r>
              <a:rPr lang="en-US" altLang="zh-CN" sz="1800" smtClean="0">
                <a:solidFill>
                  <a:srgbClr val="0000FF"/>
                </a:solidFill>
                <a:latin typeface="Consolas" pitchFamily="49" charset="0"/>
                <a:ea typeface="楷体" pitchFamily="49" charset="-122"/>
                <a:cs typeface="Consolas" pitchFamily="49" charset="0"/>
              </a:rPr>
              <a:t>bt</a:t>
            </a:r>
            <a:r>
              <a:rPr lang="zh-CN" altLang="zh-CN" sz="1800" smtClean="0">
                <a:solidFill>
                  <a:srgbClr val="0000FF"/>
                </a:solidFill>
                <a:latin typeface="Consolas" pitchFamily="49" charset="0"/>
                <a:ea typeface="楷体" pitchFamily="49" charset="-122"/>
                <a:cs typeface="Consolas" pitchFamily="49" charset="0"/>
              </a:rPr>
              <a:t>结点复制产生</a:t>
            </a:r>
            <a:r>
              <a:rPr lang="en-US" altLang="zh-CN" sz="1800" smtClean="0">
                <a:solidFill>
                  <a:srgbClr val="0000FF"/>
                </a:solidFill>
                <a:latin typeface="Consolas" pitchFamily="49" charset="0"/>
                <a:ea typeface="楷体" pitchFamily="49" charset="-122"/>
                <a:cs typeface="Consolas" pitchFamily="49" charset="0"/>
              </a:rPr>
              <a:t>bt1</a:t>
            </a:r>
            <a:r>
              <a:rPr lang="zh-CN" altLang="zh-CN" sz="1800" smtClean="0">
                <a:solidFill>
                  <a:srgbClr val="0000FF"/>
                </a:solidFill>
                <a:latin typeface="Consolas" pitchFamily="49" charset="0"/>
                <a:ea typeface="楷体" pitchFamily="49" charset="-122"/>
                <a:cs typeface="Consolas" pitchFamily="49" charset="0"/>
              </a:rPr>
              <a:t>结点</a:t>
            </a:r>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B0F0"/>
                </a:solidFill>
                <a:latin typeface="Consolas" pitchFamily="49" charset="0"/>
                <a:ea typeface="楷体" pitchFamily="49" charset="-122"/>
                <a:cs typeface="Consolas" pitchFamily="49" charset="0"/>
              </a:rPr>
              <a:t>其他情况</a:t>
            </a: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i="1" smtClean="0">
                <a:solidFill>
                  <a:srgbClr val="0000FF"/>
                </a:solidFill>
                <a:latin typeface="Consolas" pitchFamily="49" charset="0"/>
                <a:ea typeface="楷体" pitchFamily="49" charset="-122"/>
                <a:cs typeface="Consolas" pitchFamily="49" charset="0"/>
              </a:rPr>
              <a:t>f</a:t>
            </a:r>
            <a:r>
              <a:rPr lang="en-US" altLang="zh-CN" sz="1800" smtClean="0">
                <a:solidFill>
                  <a:srgbClr val="0000FF"/>
                </a:solidFill>
                <a:latin typeface="Consolas" pitchFamily="49" charset="0"/>
                <a:ea typeface="楷体" pitchFamily="49" charset="-122"/>
                <a:cs typeface="Consolas" pitchFamily="49" charset="0"/>
              </a:rPr>
              <a:t>(bt-&gt;lchild</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bt1-&gt;lchild);</a:t>
            </a:r>
          </a:p>
          <a:p>
            <a:r>
              <a:rPr lang="en-US" altLang="zh-CN" sz="1800" i="1" smtClean="0">
                <a:solidFill>
                  <a:srgbClr val="0000FF"/>
                </a:solidFill>
                <a:latin typeface="Consolas" pitchFamily="49" charset="0"/>
                <a:ea typeface="楷体" pitchFamily="49" charset="-122"/>
                <a:cs typeface="Consolas" pitchFamily="49" charset="0"/>
              </a:rPr>
              <a:t> 		f</a:t>
            </a:r>
            <a:r>
              <a:rPr lang="en-US" altLang="zh-CN" sz="1800" smtClean="0">
                <a:solidFill>
                  <a:srgbClr val="0000FF"/>
                </a:solidFill>
                <a:latin typeface="Consolas" pitchFamily="49" charset="0"/>
                <a:ea typeface="楷体" pitchFamily="49" charset="-122"/>
                <a:cs typeface="Consolas" pitchFamily="49" charset="0"/>
              </a:rPr>
              <a:t>(bt-&gt;rchild</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bt1-&gt;rchild) </a:t>
            </a:r>
            <a:endParaRPr lang="zh-CN" altLang="zh-CN" sz="1800" smtClean="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857224" y="357166"/>
            <a:ext cx="3500462" cy="400110"/>
          </a:xfrm>
          <a:prstGeom prst="rect">
            <a:avLst/>
          </a:prstGeom>
          <a:noFill/>
        </p:spPr>
        <p:txBody>
          <a:bodyPr wrap="square" rtlCol="0">
            <a:spAutoFit/>
          </a:bodyPr>
          <a:lstStyle/>
          <a:p>
            <a:r>
              <a:rPr lang="zh-CN" altLang="zh-CN" sz="2000" smtClean="0">
                <a:solidFill>
                  <a:srgbClr val="0000FF"/>
                </a:solidFill>
                <a:ea typeface="楷体" pitchFamily="49" charset="-122"/>
                <a:cs typeface="Times New Roman" pitchFamily="18" charset="0"/>
              </a:rPr>
              <a:t>对应的递归模型如下：</a:t>
            </a:r>
            <a:endParaRPr lang="zh-CN" altLang="en-US" sz="2000">
              <a:solidFill>
                <a:srgbClr val="0000FF"/>
              </a:solidFill>
            </a:endParaRPr>
          </a:p>
        </p:txBody>
      </p:sp>
      <p:sp>
        <p:nvSpPr>
          <p:cNvPr id="4" name="TextBox 3"/>
          <p:cNvSpPr txBox="1"/>
          <p:nvPr/>
        </p:nvSpPr>
        <p:spPr>
          <a:xfrm>
            <a:off x="642910" y="3071810"/>
            <a:ext cx="7143800" cy="33378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216000" tIns="144000" bIns="144000" rtlCol="0">
            <a:spAutoFit/>
          </a:bodyPr>
          <a:lstStyle/>
          <a:p>
            <a:r>
              <a:rPr lang="en-US" altLang="zh-CN" sz="1800" smtClean="0">
                <a:solidFill>
                  <a:srgbClr val="0000FF"/>
                </a:solidFill>
                <a:latin typeface="Consolas" pitchFamily="49" charset="0"/>
                <a:ea typeface="楷体" pitchFamily="49" charset="-122"/>
                <a:cs typeface="Consolas" pitchFamily="49" charset="0"/>
              </a:rPr>
              <a:t>void </a:t>
            </a:r>
            <a:r>
              <a:rPr lang="en-US" altLang="zh-CN" sz="1800" smtClean="0">
                <a:solidFill>
                  <a:srgbClr val="FF0000"/>
                </a:solidFill>
                <a:latin typeface="Consolas" pitchFamily="49" charset="0"/>
                <a:ea typeface="楷体" pitchFamily="49" charset="-122"/>
                <a:cs typeface="Consolas" pitchFamily="49" charset="0"/>
              </a:rPr>
              <a:t>CopyBTree</a:t>
            </a:r>
            <a:r>
              <a:rPr lang="en-US" altLang="zh-CN" sz="1800" smtClean="0">
                <a:solidFill>
                  <a:srgbClr val="0000FF"/>
                </a:solidFill>
                <a:latin typeface="Consolas" pitchFamily="49" charset="0"/>
                <a:ea typeface="楷体" pitchFamily="49" charset="-122"/>
                <a:cs typeface="Consolas" pitchFamily="49" charset="0"/>
              </a:rPr>
              <a:t>(BTNode *bt,BTNode *&amp;bt1)</a:t>
            </a:r>
          </a:p>
          <a:p>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由二叉树</a:t>
            </a:r>
            <a:r>
              <a:rPr lang="en-US" altLang="zh-CN" sz="1800" smtClean="0">
                <a:solidFill>
                  <a:srgbClr val="00B0F0"/>
                </a:solidFill>
                <a:latin typeface="Consolas" pitchFamily="49" charset="0"/>
                <a:ea typeface="楷体" pitchFamily="49" charset="-122"/>
                <a:cs typeface="Consolas" pitchFamily="49" charset="0"/>
              </a:rPr>
              <a:t>bt</a:t>
            </a:r>
            <a:r>
              <a:rPr lang="zh-CN" altLang="zh-CN" sz="1800" smtClean="0">
                <a:solidFill>
                  <a:srgbClr val="00B0F0"/>
                </a:solidFill>
                <a:latin typeface="Consolas" pitchFamily="49" charset="0"/>
                <a:ea typeface="楷体" pitchFamily="49" charset="-122"/>
                <a:cs typeface="Consolas" pitchFamily="49" charset="0"/>
              </a:rPr>
              <a:t>复制产生</a:t>
            </a:r>
            <a:r>
              <a:rPr lang="en-US" altLang="zh-CN" sz="1800" smtClean="0">
                <a:solidFill>
                  <a:srgbClr val="00B0F0"/>
                </a:solidFill>
                <a:latin typeface="Consolas" pitchFamily="49" charset="0"/>
                <a:ea typeface="楷体" pitchFamily="49" charset="-122"/>
                <a:cs typeface="Consolas" pitchFamily="49" charset="0"/>
              </a:rPr>
              <a:t>bt1</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if (bt==NULL)</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bt1=NULL;</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else</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bt1=(BTNode *)malloc(sizeof(BTNode));</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bt1-&gt;data=bt-&gt;data;</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FF0000"/>
                </a:solidFill>
                <a:latin typeface="Consolas" pitchFamily="49" charset="0"/>
                <a:ea typeface="楷体" pitchFamily="49" charset="-122"/>
                <a:cs typeface="Consolas" pitchFamily="49" charset="0"/>
              </a:rPr>
              <a:t>CopyBTree</a:t>
            </a:r>
            <a:r>
              <a:rPr lang="en-US" altLang="zh-CN" sz="1800" smtClean="0">
                <a:solidFill>
                  <a:srgbClr val="0000FF"/>
                </a:solidFill>
                <a:latin typeface="Consolas" pitchFamily="49" charset="0"/>
                <a:ea typeface="楷体" pitchFamily="49" charset="-122"/>
                <a:cs typeface="Consolas" pitchFamily="49" charset="0"/>
              </a:rPr>
              <a:t>(bt-&gt;lchild,bt1-&gt;lchild);</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FF0000"/>
                </a:solidFill>
                <a:latin typeface="Consolas" pitchFamily="49" charset="0"/>
                <a:ea typeface="楷体" pitchFamily="49" charset="-122"/>
                <a:cs typeface="Consolas" pitchFamily="49" charset="0"/>
              </a:rPr>
              <a:t>CopyBTree</a:t>
            </a:r>
            <a:r>
              <a:rPr lang="en-US" altLang="zh-CN" sz="1800" smtClean="0">
                <a:solidFill>
                  <a:srgbClr val="0000FF"/>
                </a:solidFill>
                <a:latin typeface="Consolas" pitchFamily="49" charset="0"/>
                <a:ea typeface="楷体" pitchFamily="49" charset="-122"/>
                <a:cs typeface="Consolas" pitchFamily="49" charset="0"/>
              </a:rPr>
              <a:t>(bt-&gt;rchild,bt1-&gt;rchild);</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sp>
        <p:nvSpPr>
          <p:cNvPr id="5" name="下箭头 4"/>
          <p:cNvSpPr/>
          <p:nvPr/>
        </p:nvSpPr>
        <p:spPr>
          <a:xfrm>
            <a:off x="3714744" y="2500306"/>
            <a:ext cx="214314" cy="500066"/>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285860"/>
            <a:ext cx="7286676" cy="1469505"/>
          </a:xfrm>
          <a:prstGeom prst="rect">
            <a:avLst/>
          </a:prstGeom>
          <a:noFill/>
        </p:spPr>
        <p:txBody>
          <a:bodyPr wrap="square" rtlCol="0">
            <a:spAutoFit/>
          </a:bodyPr>
          <a:lstStyle/>
          <a:p>
            <a:pPr>
              <a:lnSpc>
                <a:spcPct val="150000"/>
              </a:lnSpc>
            </a:pPr>
            <a:r>
              <a:rPr lang="en-US" altLang="zh-CN" sz="2200" smtClean="0">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2.11</a:t>
            </a:r>
            <a:r>
              <a:rPr lang="zh-CN" altLang="zh-CN" sz="22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假设二叉树采用二叉链存储结构，设计一个递归算法输出从根结点到值为</a:t>
            </a:r>
            <a:r>
              <a:rPr lang="en-US" altLang="zh-CN" sz="2000" i="1"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的结点的路径，假设二叉树中所有结点值不同。</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357166"/>
            <a:ext cx="8643998" cy="331616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150000"/>
              </a:lnSpc>
            </a:pPr>
            <a:r>
              <a:rPr lang="en-US" altLang="zh-CN" sz="2200" smtClean="0">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解法</a:t>
            </a:r>
            <a:r>
              <a:rPr lang="en-US" altLang="zh-CN" sz="2200" smtClean="0">
                <a:solidFill>
                  <a:srgbClr val="FF0000"/>
                </a:solidFill>
                <a:latin typeface="Consolas" pitchFamily="49" charset="0"/>
                <a:ea typeface="楷体" pitchFamily="49" charset="-122"/>
                <a:cs typeface="Consolas" pitchFamily="49" charset="0"/>
              </a:rPr>
              <a:t>2</a:t>
            </a:r>
            <a:r>
              <a:rPr lang="zh-CN" altLang="zh-CN" sz="22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用</a:t>
            </a:r>
            <a:r>
              <a:rPr lang="en-US" altLang="zh-CN" sz="2000" smtClean="0">
                <a:solidFill>
                  <a:srgbClr val="0000FF"/>
                </a:solidFill>
                <a:latin typeface="Consolas" pitchFamily="49" charset="0"/>
                <a:ea typeface="楷体" pitchFamily="49" charset="-122"/>
                <a:cs typeface="Consolas" pitchFamily="49" charset="0"/>
              </a:rPr>
              <a:t>vector&lt;int&gt;</a:t>
            </a:r>
            <a:r>
              <a:rPr lang="zh-CN" altLang="zh-CN" sz="2000" smtClean="0">
                <a:solidFill>
                  <a:srgbClr val="0000FF"/>
                </a:solidFill>
                <a:latin typeface="Consolas" pitchFamily="49" charset="0"/>
                <a:ea typeface="楷体" pitchFamily="49" charset="-122"/>
                <a:cs typeface="Consolas" pitchFamily="49" charset="0"/>
              </a:rPr>
              <a:t>向量</a:t>
            </a:r>
            <a:r>
              <a:rPr lang="en-US" altLang="zh-CN" sz="2000" smtClean="0">
                <a:solidFill>
                  <a:srgbClr val="0000FF"/>
                </a:solidFill>
                <a:latin typeface="Consolas" pitchFamily="49" charset="0"/>
                <a:ea typeface="楷体" pitchFamily="49" charset="-122"/>
                <a:cs typeface="Consolas" pitchFamily="49" charset="0"/>
              </a:rPr>
              <a:t>path</a:t>
            </a:r>
            <a:r>
              <a:rPr lang="zh-CN" altLang="zh-CN" sz="2000" smtClean="0">
                <a:solidFill>
                  <a:srgbClr val="0000FF"/>
                </a:solidFill>
                <a:latin typeface="Consolas" pitchFamily="49" charset="0"/>
                <a:ea typeface="楷体" pitchFamily="49" charset="-122"/>
                <a:cs typeface="Consolas" pitchFamily="49" charset="0"/>
              </a:rPr>
              <a:t>存放从根结点到</a:t>
            </a:r>
            <a:r>
              <a:rPr lang="en-US" altLang="zh-CN" sz="2000" i="1"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结点的正向路径。</a:t>
            </a:r>
          </a:p>
          <a:p>
            <a:pPr>
              <a:lnSpc>
                <a:spcPct val="150000"/>
              </a:lnSpc>
            </a:pPr>
            <a:r>
              <a:rPr lang="en-US" altLang="zh-CN" sz="2000" i="1" smtClean="0">
                <a:solidFill>
                  <a:srgbClr val="0000FF"/>
                </a:solidFill>
                <a:latin typeface="Consolas" pitchFamily="49" charset="0"/>
                <a:ea typeface="楷体" pitchFamily="49" charset="-122"/>
                <a:cs typeface="Consolas" pitchFamily="49" charset="0"/>
              </a:rPr>
              <a:t>     </a:t>
            </a:r>
            <a:r>
              <a:rPr lang="en-US" altLang="zh-CN" sz="2000" i="1" smtClean="0">
                <a:solidFill>
                  <a:srgbClr val="C00000"/>
                </a:solidFill>
                <a:latin typeface="Consolas" pitchFamily="49" charset="0"/>
                <a:ea typeface="楷体" pitchFamily="49" charset="-122"/>
                <a:cs typeface="Consolas" pitchFamily="49" charset="0"/>
              </a:rPr>
              <a:t>f</a:t>
            </a:r>
            <a:r>
              <a:rPr lang="en-US"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b</a:t>
            </a:r>
            <a:r>
              <a:rPr lang="zh-CN"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x</a:t>
            </a:r>
            <a:r>
              <a:rPr lang="zh-CN" altLang="zh-CN" sz="2000" smtClean="0">
                <a:solidFill>
                  <a:srgbClr val="C00000"/>
                </a:solidFill>
                <a:latin typeface="Consolas" pitchFamily="49" charset="0"/>
                <a:ea typeface="楷体" pitchFamily="49" charset="-122"/>
                <a:cs typeface="Consolas" pitchFamily="49" charset="0"/>
              </a:rPr>
              <a:t>，</a:t>
            </a:r>
            <a:r>
              <a:rPr lang="en-US" altLang="zh-CN" sz="2000" smtClean="0">
                <a:solidFill>
                  <a:srgbClr val="C00000"/>
                </a:solidFill>
                <a:latin typeface="Consolas" pitchFamily="49" charset="0"/>
                <a:ea typeface="楷体" pitchFamily="49" charset="-122"/>
                <a:cs typeface="Consolas" pitchFamily="49" charset="0"/>
              </a:rPr>
              <a:t>path)</a:t>
            </a:r>
            <a:r>
              <a:rPr lang="zh-CN" altLang="zh-CN" sz="2000" smtClean="0">
                <a:solidFill>
                  <a:srgbClr val="0000FF"/>
                </a:solidFill>
                <a:latin typeface="Consolas" pitchFamily="49" charset="0"/>
                <a:ea typeface="楷体" pitchFamily="49" charset="-122"/>
                <a:cs typeface="Consolas" pitchFamily="49" charset="0"/>
              </a:rPr>
              <a:t>的求解过程是：</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若</a:t>
            </a:r>
            <a:r>
              <a:rPr lang="en-US" altLang="zh-CN" sz="2000" i="1" smtClean="0">
                <a:solidFill>
                  <a:srgbClr val="0000FF"/>
                </a:solidFill>
                <a:latin typeface="Consolas" pitchFamily="49" charset="0"/>
                <a:ea typeface="楷体" pitchFamily="49" charset="-122"/>
                <a:cs typeface="Consolas" pitchFamily="49" charset="0"/>
              </a:rPr>
              <a:t>b</a:t>
            </a:r>
            <a:r>
              <a:rPr lang="zh-CN" altLang="zh-CN" sz="2000" smtClean="0">
                <a:solidFill>
                  <a:srgbClr val="0000FF"/>
                </a:solidFill>
                <a:latin typeface="Consolas" pitchFamily="49" charset="0"/>
                <a:ea typeface="楷体" pitchFamily="49" charset="-122"/>
                <a:cs typeface="Consolas" pitchFamily="49" charset="0"/>
              </a:rPr>
              <a:t>为空树，返回</a:t>
            </a:r>
            <a:r>
              <a:rPr lang="en-US" altLang="zh-CN" sz="2000" smtClean="0">
                <a:solidFill>
                  <a:srgbClr val="0000FF"/>
                </a:solidFill>
                <a:latin typeface="Consolas" pitchFamily="49" charset="0"/>
                <a:ea typeface="楷体" pitchFamily="49" charset="-122"/>
                <a:cs typeface="Consolas" pitchFamily="49" charset="0"/>
              </a:rPr>
              <a:t>false</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否则将</a:t>
            </a:r>
            <a:r>
              <a:rPr lang="en-US" altLang="zh-CN" sz="2000" i="1" smtClean="0">
                <a:solidFill>
                  <a:srgbClr val="0000FF"/>
                </a:solidFill>
                <a:latin typeface="Consolas" pitchFamily="49" charset="0"/>
                <a:ea typeface="楷体" pitchFamily="49" charset="-122"/>
                <a:cs typeface="Consolas" pitchFamily="49" charset="0"/>
              </a:rPr>
              <a:t>b</a:t>
            </a:r>
            <a:r>
              <a:rPr lang="zh-CN" altLang="zh-CN" sz="2000" smtClean="0">
                <a:solidFill>
                  <a:srgbClr val="0000FF"/>
                </a:solidFill>
                <a:latin typeface="Consolas" pitchFamily="49" charset="0"/>
                <a:ea typeface="楷体" pitchFamily="49" charset="-122"/>
                <a:cs typeface="Consolas" pitchFamily="49" charset="0"/>
              </a:rPr>
              <a:t>结点值加入到</a:t>
            </a:r>
            <a:r>
              <a:rPr lang="en-US" altLang="zh-CN" sz="2000" smtClean="0">
                <a:solidFill>
                  <a:srgbClr val="0000FF"/>
                </a:solidFill>
                <a:latin typeface="Consolas" pitchFamily="49" charset="0"/>
                <a:ea typeface="楷体" pitchFamily="49" charset="-122"/>
                <a:cs typeface="Consolas" pitchFamily="49" charset="0"/>
              </a:rPr>
              <a:t>path</a:t>
            </a:r>
            <a:r>
              <a:rPr lang="zh-CN" altLang="zh-CN" sz="2000" smtClean="0">
                <a:solidFill>
                  <a:srgbClr val="0000FF"/>
                </a:solidFill>
                <a:latin typeface="Consolas" pitchFamily="49" charset="0"/>
                <a:ea typeface="楷体" pitchFamily="49" charset="-122"/>
                <a:cs typeface="Consolas" pitchFamily="49" charset="0"/>
              </a:rPr>
              <a:t>中，如果</a:t>
            </a:r>
            <a:r>
              <a:rPr lang="en-US" altLang="zh-CN" sz="2000" smtClean="0">
                <a:solidFill>
                  <a:srgbClr val="0000FF"/>
                </a:solidFill>
                <a:latin typeface="Consolas" pitchFamily="49" charset="0"/>
                <a:ea typeface="楷体" pitchFamily="49" charset="-122"/>
                <a:cs typeface="Consolas" pitchFamily="49" charset="0"/>
              </a:rPr>
              <a:t>b-&gt;data=</a:t>
            </a:r>
            <a:r>
              <a:rPr lang="en-US" altLang="zh-CN" sz="2000" i="1"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，查找成功返回</a:t>
            </a:r>
            <a:r>
              <a:rPr lang="en-US" altLang="zh-CN" sz="2000" smtClean="0">
                <a:solidFill>
                  <a:srgbClr val="0000FF"/>
                </a:solidFill>
                <a:latin typeface="Consolas" pitchFamily="49" charset="0"/>
                <a:ea typeface="楷体" pitchFamily="49" charset="-122"/>
                <a:cs typeface="Consolas" pitchFamily="49" charset="0"/>
              </a:rPr>
              <a:t>true</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如果</a:t>
            </a:r>
            <a:r>
              <a:rPr lang="en-US" altLang="zh-CN" sz="2000" smtClean="0">
                <a:solidFill>
                  <a:srgbClr val="0000FF"/>
                </a:solidFill>
                <a:latin typeface="Consolas" pitchFamily="49" charset="0"/>
                <a:ea typeface="楷体" pitchFamily="49" charset="-122"/>
                <a:cs typeface="Consolas" pitchFamily="49" charset="0"/>
              </a:rPr>
              <a:t>b-&gt;data</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，在左子树中查找，若在左子树找到值为</a:t>
            </a:r>
            <a:r>
              <a:rPr lang="en-US" altLang="zh-CN" sz="2000" i="1"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的结点，返回</a:t>
            </a:r>
            <a:r>
              <a:rPr lang="en-US" altLang="zh-CN" sz="2000" smtClean="0">
                <a:solidFill>
                  <a:srgbClr val="0000FF"/>
                </a:solidFill>
                <a:latin typeface="Consolas" pitchFamily="49" charset="0"/>
                <a:ea typeface="楷体" pitchFamily="49" charset="-122"/>
                <a:cs typeface="Consolas" pitchFamily="49" charset="0"/>
              </a:rPr>
              <a:t>true</a:t>
            </a:r>
            <a:r>
              <a:rPr lang="zh-CN" altLang="zh-CN" sz="2000" smtClean="0">
                <a:solidFill>
                  <a:srgbClr val="0000FF"/>
                </a:solidFill>
                <a:latin typeface="Consolas" pitchFamily="49" charset="0"/>
                <a:ea typeface="楷体" pitchFamily="49" charset="-122"/>
                <a:cs typeface="Consolas" pitchFamily="49" charset="0"/>
              </a:rPr>
              <a:t>，若在左子树没有找到值为</a:t>
            </a:r>
            <a:r>
              <a:rPr lang="en-US" altLang="zh-CN" sz="2000"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的结点，返回在右子树中的查找结果。</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左、右子树中查找都是“小问题”。</a:t>
            </a:r>
            <a:endParaRPr lang="zh-CN" altLang="en-US" sz="200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357158" y="4500570"/>
            <a:ext cx="8286808" cy="1471511"/>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i="1" smtClean="0">
                <a:solidFill>
                  <a:srgbClr val="0000FF"/>
                </a:solidFill>
                <a:latin typeface="Consolas" pitchFamily="49" charset="0"/>
                <a:ea typeface="楷体" pitchFamily="49" charset="-122"/>
                <a:cs typeface="Consolas" pitchFamily="49" charset="0"/>
              </a:rPr>
              <a:t>f</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b</a:t>
            </a:r>
            <a:r>
              <a:rPr lang="zh-CN"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x</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path)=false				</a:t>
            </a:r>
            <a:r>
              <a:rPr lang="zh-CN" altLang="zh-CN" sz="1800" smtClean="0">
                <a:solidFill>
                  <a:srgbClr val="00B0F0"/>
                </a:solidFill>
                <a:latin typeface="Consolas" pitchFamily="49" charset="0"/>
                <a:ea typeface="楷体" pitchFamily="49" charset="-122"/>
                <a:cs typeface="Consolas" pitchFamily="49" charset="0"/>
              </a:rPr>
              <a:t>当</a:t>
            </a:r>
            <a:r>
              <a:rPr lang="en-US" altLang="zh-CN" sz="1800" i="1" smtClean="0">
                <a:solidFill>
                  <a:srgbClr val="00B0F0"/>
                </a:solidFill>
                <a:latin typeface="Consolas" pitchFamily="49" charset="0"/>
                <a:ea typeface="楷体" pitchFamily="49" charset="-122"/>
                <a:cs typeface="Consolas" pitchFamily="49" charset="0"/>
              </a:rPr>
              <a:t>b</a:t>
            </a:r>
            <a:r>
              <a:rPr lang="en-US" altLang="zh-CN" sz="1800" smtClean="0">
                <a:solidFill>
                  <a:srgbClr val="00B0F0"/>
                </a:solidFill>
                <a:latin typeface="Consolas" pitchFamily="49" charset="0"/>
                <a:ea typeface="楷体" pitchFamily="49" charset="-122"/>
                <a:cs typeface="Consolas" pitchFamily="49" charset="0"/>
              </a:rPr>
              <a:t>=NULL</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i="1" smtClean="0">
                <a:solidFill>
                  <a:srgbClr val="0000FF"/>
                </a:solidFill>
                <a:latin typeface="Consolas" pitchFamily="49" charset="0"/>
                <a:ea typeface="楷体" pitchFamily="49" charset="-122"/>
                <a:cs typeface="Consolas" pitchFamily="49" charset="0"/>
              </a:rPr>
              <a:t>f</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b</a:t>
            </a:r>
            <a:r>
              <a:rPr lang="zh-CN"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x</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path)=true</a:t>
            </a:r>
            <a:r>
              <a:rPr lang="zh-CN" altLang="zh-CN" sz="1800" smtClean="0">
                <a:solidFill>
                  <a:srgbClr val="0000FF"/>
                </a:solidFill>
                <a:latin typeface="Consolas" pitchFamily="49" charset="0"/>
                <a:ea typeface="楷体" pitchFamily="49" charset="-122"/>
                <a:cs typeface="Consolas" pitchFamily="49" charset="0"/>
              </a:rPr>
              <a:t>（将</a:t>
            </a:r>
            <a:r>
              <a:rPr lang="en-US" altLang="zh-CN" sz="1800" smtClean="0">
                <a:solidFill>
                  <a:srgbClr val="0000FF"/>
                </a:solidFill>
                <a:latin typeface="Consolas" pitchFamily="49" charset="0"/>
                <a:ea typeface="楷体" pitchFamily="49" charset="-122"/>
                <a:cs typeface="Consolas" pitchFamily="49" charset="0"/>
              </a:rPr>
              <a:t>b-&gt;data</a:t>
            </a:r>
            <a:r>
              <a:rPr lang="zh-CN" altLang="zh-CN" sz="1800" smtClean="0">
                <a:solidFill>
                  <a:srgbClr val="0000FF"/>
                </a:solidFill>
                <a:latin typeface="Consolas" pitchFamily="49" charset="0"/>
                <a:ea typeface="楷体" pitchFamily="49" charset="-122"/>
                <a:cs typeface="Consolas" pitchFamily="49" charset="0"/>
              </a:rPr>
              <a:t>加入到</a:t>
            </a:r>
            <a:r>
              <a:rPr lang="en-US" altLang="zh-CN" sz="1800" smtClean="0">
                <a:solidFill>
                  <a:srgbClr val="0000FF"/>
                </a:solidFill>
                <a:latin typeface="Consolas" pitchFamily="49" charset="0"/>
                <a:ea typeface="楷体" pitchFamily="49" charset="-122"/>
                <a:cs typeface="Consolas" pitchFamily="49" charset="0"/>
              </a:rPr>
              <a:t>path</a:t>
            </a:r>
            <a:r>
              <a:rPr lang="zh-CN" altLang="zh-CN" sz="1800" smtClean="0">
                <a:solidFill>
                  <a:srgbClr val="0000FF"/>
                </a:solidFill>
                <a:latin typeface="Consolas" pitchFamily="49" charset="0"/>
                <a:ea typeface="楷体" pitchFamily="49" charset="-122"/>
                <a:cs typeface="Consolas" pitchFamily="49" charset="0"/>
              </a:rPr>
              <a:t>中）</a:t>
            </a:r>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B0F0"/>
                </a:solidFill>
                <a:latin typeface="Consolas" pitchFamily="49" charset="0"/>
                <a:ea typeface="楷体" pitchFamily="49" charset="-122"/>
                <a:cs typeface="Consolas" pitchFamily="49" charset="0"/>
              </a:rPr>
              <a:t>当</a:t>
            </a:r>
            <a:r>
              <a:rPr lang="en-US" altLang="zh-CN" sz="1800" i="1" smtClean="0">
                <a:solidFill>
                  <a:srgbClr val="00B0F0"/>
                </a:solidFill>
                <a:latin typeface="Consolas" pitchFamily="49" charset="0"/>
                <a:ea typeface="楷体" pitchFamily="49" charset="-122"/>
                <a:cs typeface="Consolas" pitchFamily="49" charset="0"/>
              </a:rPr>
              <a:t>b</a:t>
            </a:r>
            <a:r>
              <a:rPr lang="en-US" altLang="zh-CN" sz="1800" smtClean="0">
                <a:solidFill>
                  <a:srgbClr val="00B0F0"/>
                </a:solidFill>
                <a:latin typeface="Consolas" pitchFamily="49" charset="0"/>
                <a:ea typeface="楷体" pitchFamily="49" charset="-122"/>
                <a:cs typeface="Consolas" pitchFamily="49" charset="0"/>
              </a:rPr>
              <a:t>-&gt;data=</a:t>
            </a:r>
            <a:r>
              <a:rPr lang="en-US" altLang="zh-CN" sz="1800" i="1" smtClean="0">
                <a:solidFill>
                  <a:srgbClr val="00B0F0"/>
                </a:solidFill>
                <a:latin typeface="Consolas" pitchFamily="49" charset="0"/>
                <a:ea typeface="楷体" pitchFamily="49" charset="-122"/>
                <a:cs typeface="Consolas" pitchFamily="49" charset="0"/>
              </a:rPr>
              <a:t>x</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i="1" smtClean="0">
                <a:solidFill>
                  <a:srgbClr val="0000FF"/>
                </a:solidFill>
                <a:latin typeface="Consolas" pitchFamily="49" charset="0"/>
                <a:ea typeface="楷体" pitchFamily="49" charset="-122"/>
                <a:cs typeface="Consolas" pitchFamily="49" charset="0"/>
              </a:rPr>
              <a:t>f</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b</a:t>
            </a:r>
            <a:r>
              <a:rPr lang="zh-CN"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x</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path)=true			</a:t>
            </a:r>
            <a:r>
              <a:rPr lang="en-US" altLang="zh-CN" sz="1800" i="1" smtClean="0">
                <a:solidFill>
                  <a:srgbClr val="00B0F0"/>
                </a:solidFill>
                <a:latin typeface="Consolas" pitchFamily="49" charset="0"/>
                <a:ea typeface="楷体" pitchFamily="49" charset="-122"/>
                <a:cs typeface="Consolas" pitchFamily="49" charset="0"/>
              </a:rPr>
              <a:t>f</a:t>
            </a:r>
            <a:r>
              <a:rPr lang="en-US" altLang="zh-CN" sz="1800" smtClean="0">
                <a:solidFill>
                  <a:srgbClr val="00B0F0"/>
                </a:solidFill>
                <a:latin typeface="Consolas" pitchFamily="49" charset="0"/>
                <a:ea typeface="楷体" pitchFamily="49" charset="-122"/>
                <a:cs typeface="Consolas" pitchFamily="49" charset="0"/>
              </a:rPr>
              <a:t>(</a:t>
            </a:r>
            <a:r>
              <a:rPr lang="en-US" altLang="zh-CN" sz="1800" i="1" smtClean="0">
                <a:solidFill>
                  <a:srgbClr val="00B0F0"/>
                </a:solidFill>
                <a:latin typeface="Consolas" pitchFamily="49" charset="0"/>
                <a:ea typeface="楷体" pitchFamily="49" charset="-122"/>
                <a:cs typeface="Consolas" pitchFamily="49" charset="0"/>
              </a:rPr>
              <a:t>b</a:t>
            </a:r>
            <a:r>
              <a:rPr lang="en-US" altLang="zh-CN" sz="1800" smtClean="0">
                <a:solidFill>
                  <a:srgbClr val="00B0F0"/>
                </a:solidFill>
                <a:latin typeface="Consolas" pitchFamily="49" charset="0"/>
                <a:ea typeface="楷体" pitchFamily="49" charset="-122"/>
                <a:cs typeface="Consolas" pitchFamily="49" charset="0"/>
              </a:rPr>
              <a:t>-&gt;lchild</a:t>
            </a:r>
            <a:r>
              <a:rPr lang="zh-CN" altLang="zh-CN" sz="1800" smtClean="0">
                <a:solidFill>
                  <a:srgbClr val="00B0F0"/>
                </a:solidFill>
                <a:latin typeface="Consolas" pitchFamily="49" charset="0"/>
                <a:ea typeface="楷体" pitchFamily="49" charset="-122"/>
                <a:cs typeface="Consolas" pitchFamily="49" charset="0"/>
              </a:rPr>
              <a:t>，</a:t>
            </a:r>
            <a:r>
              <a:rPr lang="en-US" altLang="zh-CN" sz="1800" i="1" smtClean="0">
                <a:solidFill>
                  <a:srgbClr val="00B0F0"/>
                </a:solidFill>
                <a:latin typeface="Consolas" pitchFamily="49" charset="0"/>
                <a:ea typeface="楷体" pitchFamily="49" charset="-122"/>
                <a:cs typeface="Consolas" pitchFamily="49" charset="0"/>
              </a:rPr>
              <a:t>x</a:t>
            </a:r>
            <a:r>
              <a:rPr lang="zh-CN" altLang="zh-CN" sz="1800" smtClean="0">
                <a:solidFill>
                  <a:srgbClr val="00B0F0"/>
                </a:solidFill>
                <a:latin typeface="Consolas" pitchFamily="49" charset="0"/>
                <a:ea typeface="楷体" pitchFamily="49" charset="-122"/>
                <a:cs typeface="Consolas" pitchFamily="49" charset="0"/>
              </a:rPr>
              <a:t>，</a:t>
            </a:r>
            <a:r>
              <a:rPr lang="en-US" altLang="zh-CN" sz="1800" smtClean="0">
                <a:solidFill>
                  <a:srgbClr val="00B0F0"/>
                </a:solidFill>
                <a:latin typeface="Consolas" pitchFamily="49" charset="0"/>
                <a:ea typeface="楷体" pitchFamily="49" charset="-122"/>
                <a:cs typeface="Consolas" pitchFamily="49" charset="0"/>
              </a:rPr>
              <a:t>path)=true</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i="1" smtClean="0">
                <a:solidFill>
                  <a:srgbClr val="0000FF"/>
                </a:solidFill>
                <a:latin typeface="Consolas" pitchFamily="49" charset="0"/>
                <a:ea typeface="楷体" pitchFamily="49" charset="-122"/>
                <a:cs typeface="Consolas" pitchFamily="49" charset="0"/>
              </a:rPr>
              <a:t>f</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b</a:t>
            </a:r>
            <a:r>
              <a:rPr lang="zh-CN"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x</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path)=</a:t>
            </a:r>
            <a:r>
              <a:rPr lang="en-US" altLang="zh-CN" sz="1800" i="1" smtClean="0">
                <a:solidFill>
                  <a:srgbClr val="0000FF"/>
                </a:solidFill>
                <a:latin typeface="Consolas" pitchFamily="49" charset="0"/>
                <a:ea typeface="楷体" pitchFamily="49" charset="-122"/>
                <a:cs typeface="Consolas" pitchFamily="49" charset="0"/>
              </a:rPr>
              <a:t> f</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b</a:t>
            </a:r>
            <a:r>
              <a:rPr lang="en-US" altLang="zh-CN" sz="1800" smtClean="0">
                <a:solidFill>
                  <a:srgbClr val="0000FF"/>
                </a:solidFill>
                <a:latin typeface="Consolas" pitchFamily="49" charset="0"/>
                <a:ea typeface="楷体" pitchFamily="49" charset="-122"/>
                <a:cs typeface="Consolas" pitchFamily="49" charset="0"/>
              </a:rPr>
              <a:t>-&gt;rchild</a:t>
            </a:r>
            <a:r>
              <a:rPr lang="zh-CN"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x</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path)		</a:t>
            </a:r>
            <a:r>
              <a:rPr lang="zh-CN" altLang="zh-CN" sz="1800" smtClean="0">
                <a:solidFill>
                  <a:srgbClr val="00B0F0"/>
                </a:solidFill>
                <a:latin typeface="Consolas" pitchFamily="49" charset="0"/>
                <a:ea typeface="楷体" pitchFamily="49" charset="-122"/>
                <a:cs typeface="Consolas" pitchFamily="49" charset="0"/>
              </a:rPr>
              <a:t>其他情况</a:t>
            </a:r>
            <a:endParaRPr lang="zh-CN" altLang="en-US" sz="1800">
              <a:solidFill>
                <a:srgbClr val="00B0F0"/>
              </a:solidFill>
              <a:latin typeface="Consolas" pitchFamily="49" charset="0"/>
              <a:ea typeface="楷体" pitchFamily="49" charset="-122"/>
              <a:cs typeface="Consolas" pitchFamily="49" charset="0"/>
            </a:endParaRPr>
          </a:p>
        </p:txBody>
      </p:sp>
      <p:sp>
        <p:nvSpPr>
          <p:cNvPr id="4" name="下箭头 3"/>
          <p:cNvSpPr/>
          <p:nvPr/>
        </p:nvSpPr>
        <p:spPr>
          <a:xfrm>
            <a:off x="3929058" y="3857628"/>
            <a:ext cx="285752" cy="50006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06" y="357166"/>
            <a:ext cx="8929718" cy="5806031"/>
          </a:xfrm>
          <a:prstGeom prst="rect">
            <a:avLst/>
          </a:prstGeom>
        </p:spPr>
        <p:style>
          <a:lnRef idx="1">
            <a:schemeClr val="accent5"/>
          </a:lnRef>
          <a:fillRef idx="2">
            <a:schemeClr val="accent5"/>
          </a:fillRef>
          <a:effectRef idx="1">
            <a:schemeClr val="accent5"/>
          </a:effectRef>
          <a:fontRef idx="minor">
            <a:schemeClr val="dk1"/>
          </a:fontRef>
        </p:style>
        <p:txBody>
          <a:bodyPr wrap="square" tIns="180000" bIns="180000" rtlCol="0">
            <a:spAutoFit/>
          </a:bodyPr>
          <a:lstStyle/>
          <a:p>
            <a:pPr>
              <a:lnSpc>
                <a:spcPts val="2800"/>
              </a:lnSpc>
            </a:pPr>
            <a:r>
              <a:rPr lang="en-US" altLang="zh-CN" sz="1800" smtClean="0">
                <a:solidFill>
                  <a:srgbClr val="0000FF"/>
                </a:solidFill>
                <a:latin typeface="Consolas" pitchFamily="49" charset="0"/>
                <a:ea typeface="楷体" pitchFamily="49" charset="-122"/>
                <a:cs typeface="Consolas" pitchFamily="49" charset="0"/>
              </a:rPr>
              <a:t>bool </a:t>
            </a:r>
            <a:r>
              <a:rPr lang="en-US" altLang="zh-CN" sz="1800" smtClean="0">
                <a:solidFill>
                  <a:srgbClr val="FF0000"/>
                </a:solidFill>
                <a:latin typeface="Consolas" pitchFamily="49" charset="0"/>
                <a:ea typeface="楷体" pitchFamily="49" charset="-122"/>
                <a:cs typeface="Consolas" pitchFamily="49" charset="0"/>
              </a:rPr>
              <a:t>Findxpath2</a:t>
            </a:r>
            <a:r>
              <a:rPr lang="en-US" altLang="zh-CN" sz="1800" smtClean="0">
                <a:solidFill>
                  <a:srgbClr val="0000FF"/>
                </a:solidFill>
                <a:latin typeface="Consolas" pitchFamily="49" charset="0"/>
                <a:ea typeface="楷体" pitchFamily="49" charset="-122"/>
                <a:cs typeface="Consolas" pitchFamily="49" charset="0"/>
              </a:rPr>
              <a:t>(BTNode *bt,int x,vector&lt;int&gt; tmppath,</a:t>
            </a:r>
          </a:p>
          <a:p>
            <a:pPr>
              <a:lnSpc>
                <a:spcPts val="2800"/>
              </a:lnSpc>
            </a:pPr>
            <a:r>
              <a:rPr lang="en-US" altLang="zh-CN" sz="1800" smtClean="0">
                <a:solidFill>
                  <a:srgbClr val="0000FF"/>
                </a:solidFill>
                <a:latin typeface="Consolas" pitchFamily="49" charset="0"/>
                <a:ea typeface="楷体" pitchFamily="49" charset="-122"/>
                <a:cs typeface="Consolas" pitchFamily="49" charset="0"/>
              </a:rPr>
              <a:t>    vector&lt;int&gt; &amp;path)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求根结点到</a:t>
            </a:r>
            <a:r>
              <a:rPr lang="en-US" altLang="zh-CN" sz="1800" smtClean="0">
                <a:solidFill>
                  <a:srgbClr val="00B0F0"/>
                </a:solidFill>
                <a:latin typeface="Consolas" pitchFamily="49" charset="0"/>
                <a:ea typeface="楷体" pitchFamily="49" charset="-122"/>
                <a:cs typeface="Consolas" pitchFamily="49" charset="0"/>
              </a:rPr>
              <a:t>x</a:t>
            </a:r>
            <a:r>
              <a:rPr lang="zh-CN" altLang="zh-CN" sz="1800" smtClean="0">
                <a:solidFill>
                  <a:srgbClr val="00B0F0"/>
                </a:solidFill>
                <a:latin typeface="Consolas" pitchFamily="49" charset="0"/>
                <a:ea typeface="楷体" pitchFamily="49" charset="-122"/>
                <a:cs typeface="Consolas" pitchFamily="49" charset="0"/>
              </a:rPr>
              <a:t>结点的（正向）路径</a:t>
            </a:r>
          </a:p>
          <a:p>
            <a:pPr>
              <a:lnSpc>
                <a:spcPts val="2800"/>
              </a:lnSpc>
            </a:pPr>
            <a:r>
              <a:rPr lang="en-US" altLang="zh-CN" sz="1800" smtClean="0">
                <a:solidFill>
                  <a:srgbClr val="0000FF"/>
                </a:solidFill>
                <a:latin typeface="Consolas" pitchFamily="49" charset="0"/>
                <a:ea typeface="楷体" pitchFamily="49" charset="-122"/>
                <a:cs typeface="Consolas" pitchFamily="49" charset="0"/>
              </a:rPr>
              <a:t>{   if (bt==NULL)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空树返回</a:t>
            </a:r>
            <a:r>
              <a:rPr lang="en-US" altLang="zh-CN" sz="1800" smtClean="0">
                <a:solidFill>
                  <a:srgbClr val="00B0F0"/>
                </a:solidFill>
                <a:latin typeface="Consolas" pitchFamily="49" charset="0"/>
                <a:ea typeface="楷体" pitchFamily="49" charset="-122"/>
                <a:cs typeface="Consolas" pitchFamily="49" charset="0"/>
              </a:rPr>
              <a:t>false</a:t>
            </a:r>
            <a:endParaRPr lang="zh-CN" altLang="zh-CN" sz="1800" smtClean="0">
              <a:solidFill>
                <a:srgbClr val="00B0F0"/>
              </a:solidFill>
              <a:latin typeface="Consolas" pitchFamily="49" charset="0"/>
              <a:ea typeface="楷体" pitchFamily="49" charset="-122"/>
              <a:cs typeface="Consolas" pitchFamily="49" charset="0"/>
            </a:endParaRPr>
          </a:p>
          <a:p>
            <a:pPr>
              <a:lnSpc>
                <a:spcPts val="2800"/>
              </a:lnSpc>
            </a:pPr>
            <a:r>
              <a:rPr lang="en-US" altLang="zh-CN" sz="1800" smtClean="0">
                <a:solidFill>
                  <a:srgbClr val="0000FF"/>
                </a:solidFill>
                <a:latin typeface="Consolas" pitchFamily="49" charset="0"/>
                <a:ea typeface="楷体" pitchFamily="49" charset="-122"/>
                <a:cs typeface="Consolas" pitchFamily="49" charset="0"/>
              </a:rPr>
              <a:t>	return false;</a:t>
            </a:r>
            <a:endParaRPr lang="zh-CN" altLang="zh-CN" sz="1800" smtClean="0">
              <a:solidFill>
                <a:srgbClr val="0000FF"/>
              </a:solidFill>
              <a:latin typeface="Consolas" pitchFamily="49" charset="0"/>
              <a:ea typeface="楷体" pitchFamily="49" charset="-122"/>
              <a:cs typeface="Consolas" pitchFamily="49" charset="0"/>
            </a:endParaRPr>
          </a:p>
          <a:p>
            <a:pPr>
              <a:lnSpc>
                <a:spcPts val="2800"/>
              </a:lnSpc>
            </a:pPr>
            <a:r>
              <a:rPr lang="en-US" altLang="zh-CN" sz="1800" smtClean="0">
                <a:solidFill>
                  <a:srgbClr val="0000FF"/>
                </a:solidFill>
                <a:latin typeface="Consolas" pitchFamily="49" charset="0"/>
                <a:ea typeface="楷体" pitchFamily="49" charset="-122"/>
                <a:cs typeface="Consolas" pitchFamily="49" charset="0"/>
              </a:rPr>
              <a:t>    tmppath.push_back(bt-&gt;data);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当前结点加入</a:t>
            </a:r>
            <a:r>
              <a:rPr lang="en-US" altLang="zh-CN" sz="1800" smtClean="0">
                <a:solidFill>
                  <a:srgbClr val="00B0F0"/>
                </a:solidFill>
                <a:latin typeface="Consolas" pitchFamily="49" charset="0"/>
                <a:ea typeface="楷体" pitchFamily="49" charset="-122"/>
                <a:cs typeface="Consolas" pitchFamily="49" charset="0"/>
              </a:rPr>
              <a:t>path</a:t>
            </a:r>
            <a:endParaRPr lang="zh-CN" altLang="zh-CN" sz="1800" smtClean="0">
              <a:solidFill>
                <a:srgbClr val="00B0F0"/>
              </a:solidFill>
              <a:latin typeface="Consolas" pitchFamily="49" charset="0"/>
              <a:ea typeface="楷体" pitchFamily="49" charset="-122"/>
              <a:cs typeface="Consolas" pitchFamily="49" charset="0"/>
            </a:endParaRPr>
          </a:p>
          <a:p>
            <a:pPr>
              <a:lnSpc>
                <a:spcPts val="2800"/>
              </a:lnSpc>
            </a:pPr>
            <a:r>
              <a:rPr lang="en-US" altLang="zh-CN" sz="1800" smtClean="0">
                <a:solidFill>
                  <a:srgbClr val="0000FF"/>
                </a:solidFill>
                <a:latin typeface="Consolas" pitchFamily="49" charset="0"/>
                <a:ea typeface="楷体" pitchFamily="49" charset="-122"/>
                <a:cs typeface="Consolas" pitchFamily="49" charset="0"/>
              </a:rPr>
              <a:t>    if (bt-&gt;data==x)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当前结点值为</a:t>
            </a:r>
            <a:r>
              <a:rPr lang="en-US" altLang="zh-CN" sz="1800" smtClean="0">
                <a:solidFill>
                  <a:srgbClr val="00B0F0"/>
                </a:solidFill>
                <a:latin typeface="Consolas" pitchFamily="49" charset="0"/>
                <a:ea typeface="楷体" pitchFamily="49" charset="-122"/>
                <a:cs typeface="Consolas" pitchFamily="49" charset="0"/>
              </a:rPr>
              <a:t>x</a:t>
            </a:r>
            <a:r>
              <a:rPr lang="zh-CN" altLang="zh-CN" sz="1800" smtClean="0">
                <a:solidFill>
                  <a:srgbClr val="00B0F0"/>
                </a:solidFill>
                <a:latin typeface="Consolas" pitchFamily="49" charset="0"/>
                <a:ea typeface="楷体" pitchFamily="49" charset="-122"/>
                <a:cs typeface="Consolas" pitchFamily="49" charset="0"/>
              </a:rPr>
              <a:t>，返回</a:t>
            </a:r>
            <a:r>
              <a:rPr lang="en-US" altLang="zh-CN" sz="1800" smtClean="0">
                <a:solidFill>
                  <a:srgbClr val="00B0F0"/>
                </a:solidFill>
                <a:latin typeface="Consolas" pitchFamily="49" charset="0"/>
                <a:ea typeface="楷体" pitchFamily="49" charset="-122"/>
                <a:cs typeface="Consolas" pitchFamily="49" charset="0"/>
              </a:rPr>
              <a:t>true</a:t>
            </a:r>
            <a:endParaRPr lang="zh-CN" altLang="zh-CN" sz="1800" smtClean="0">
              <a:solidFill>
                <a:srgbClr val="00B0F0"/>
              </a:solidFill>
              <a:latin typeface="Consolas" pitchFamily="49" charset="0"/>
              <a:ea typeface="楷体" pitchFamily="49" charset="-122"/>
              <a:cs typeface="Consolas" pitchFamily="49" charset="0"/>
            </a:endParaRPr>
          </a:p>
          <a:p>
            <a:pPr>
              <a:lnSpc>
                <a:spcPts val="2800"/>
              </a:lnSpc>
            </a:pPr>
            <a:r>
              <a:rPr lang="en-US" altLang="zh-CN" sz="1800" smtClean="0">
                <a:solidFill>
                  <a:srgbClr val="0000FF"/>
                </a:solidFill>
                <a:latin typeface="Consolas" pitchFamily="49" charset="0"/>
                <a:ea typeface="楷体" pitchFamily="49" charset="-122"/>
                <a:cs typeface="Consolas" pitchFamily="49" charset="0"/>
              </a:rPr>
              <a:t>    {	path=tmppath;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路径复制</a:t>
            </a:r>
          </a:p>
          <a:p>
            <a:pPr>
              <a:lnSpc>
                <a:spcPts val="2800"/>
              </a:lnSpc>
            </a:pPr>
            <a:r>
              <a:rPr lang="en-US" altLang="zh-CN" sz="1800" smtClean="0">
                <a:solidFill>
                  <a:srgbClr val="0000FF"/>
                </a:solidFill>
                <a:latin typeface="Consolas" pitchFamily="49" charset="0"/>
                <a:ea typeface="楷体" pitchFamily="49" charset="-122"/>
                <a:cs typeface="Consolas" pitchFamily="49" charset="0"/>
              </a:rPr>
              <a:t>	return true;</a:t>
            </a:r>
            <a:endParaRPr lang="zh-CN" altLang="zh-CN" sz="1800" smtClean="0">
              <a:solidFill>
                <a:srgbClr val="0000FF"/>
              </a:solidFill>
              <a:latin typeface="Consolas" pitchFamily="49" charset="0"/>
              <a:ea typeface="楷体" pitchFamily="49" charset="-122"/>
              <a:cs typeface="Consolas" pitchFamily="49" charset="0"/>
            </a:endParaRPr>
          </a:p>
          <a:p>
            <a:pPr>
              <a:lnSpc>
                <a:spcPts val="2800"/>
              </a:lnSpc>
            </a:pPr>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bool find=</a:t>
            </a:r>
            <a:r>
              <a:rPr lang="en-US" altLang="zh-CN" sz="1800" smtClean="0">
                <a:solidFill>
                  <a:srgbClr val="FF0000"/>
                </a:solidFill>
                <a:latin typeface="Consolas" pitchFamily="49" charset="0"/>
                <a:ea typeface="楷体" pitchFamily="49" charset="-122"/>
                <a:cs typeface="Consolas" pitchFamily="49" charset="0"/>
              </a:rPr>
              <a:t>Findxpath2</a:t>
            </a:r>
            <a:r>
              <a:rPr lang="en-US" altLang="zh-CN" sz="1800" smtClean="0">
                <a:solidFill>
                  <a:srgbClr val="0000FF"/>
                </a:solidFill>
                <a:latin typeface="Consolas" pitchFamily="49" charset="0"/>
                <a:ea typeface="楷体" pitchFamily="49" charset="-122"/>
                <a:cs typeface="Consolas" pitchFamily="49" charset="0"/>
              </a:rPr>
              <a:t>(bt-&gt;lchild,x,tmppath,path);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在左子树中查找</a:t>
            </a:r>
          </a:p>
          <a:p>
            <a:pPr>
              <a:lnSpc>
                <a:spcPts val="2800"/>
              </a:lnSpc>
            </a:pPr>
            <a:r>
              <a:rPr lang="en-US" altLang="zh-CN" sz="1800" smtClean="0">
                <a:solidFill>
                  <a:srgbClr val="0000FF"/>
                </a:solidFill>
                <a:latin typeface="Consolas" pitchFamily="49" charset="0"/>
                <a:ea typeface="楷体" pitchFamily="49" charset="-122"/>
                <a:cs typeface="Consolas" pitchFamily="49" charset="0"/>
              </a:rPr>
              <a:t>    if (find)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左子树中成功找到</a:t>
            </a:r>
          </a:p>
          <a:p>
            <a:pPr>
              <a:lnSpc>
                <a:spcPts val="2800"/>
              </a:lnSpc>
            </a:pPr>
            <a:r>
              <a:rPr lang="en-US" altLang="zh-CN" sz="1800" smtClean="0">
                <a:solidFill>
                  <a:srgbClr val="0000FF"/>
                </a:solidFill>
                <a:latin typeface="Consolas" pitchFamily="49" charset="0"/>
                <a:ea typeface="楷体" pitchFamily="49" charset="-122"/>
                <a:cs typeface="Consolas" pitchFamily="49" charset="0"/>
              </a:rPr>
              <a:t>	return true;</a:t>
            </a:r>
            <a:endParaRPr lang="zh-CN" altLang="zh-CN" sz="1800" smtClean="0">
              <a:solidFill>
                <a:srgbClr val="0000FF"/>
              </a:solidFill>
              <a:latin typeface="Consolas" pitchFamily="49" charset="0"/>
              <a:ea typeface="楷体" pitchFamily="49" charset="-122"/>
              <a:cs typeface="Consolas" pitchFamily="49" charset="0"/>
            </a:endParaRPr>
          </a:p>
          <a:p>
            <a:pPr>
              <a:lnSpc>
                <a:spcPts val="2800"/>
              </a:lnSpc>
            </a:pPr>
            <a:r>
              <a:rPr lang="en-US" altLang="zh-CN" sz="1800" smtClean="0">
                <a:solidFill>
                  <a:srgbClr val="0000FF"/>
                </a:solidFill>
                <a:latin typeface="Consolas" pitchFamily="49" charset="0"/>
                <a:ea typeface="楷体" pitchFamily="49" charset="-122"/>
                <a:cs typeface="Consolas" pitchFamily="49" charset="0"/>
              </a:rPr>
              <a:t>    else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左子树中没有找到，在右子树中查找</a:t>
            </a:r>
          </a:p>
          <a:p>
            <a:pPr>
              <a:lnSpc>
                <a:spcPts val="2800"/>
              </a:lnSpc>
            </a:pPr>
            <a:r>
              <a:rPr lang="en-US" altLang="zh-CN" sz="1800" smtClean="0">
                <a:solidFill>
                  <a:srgbClr val="0000FF"/>
                </a:solidFill>
                <a:latin typeface="Consolas" pitchFamily="49" charset="0"/>
                <a:ea typeface="楷体" pitchFamily="49" charset="-122"/>
                <a:cs typeface="Consolas" pitchFamily="49" charset="0"/>
              </a:rPr>
              <a:t>	return </a:t>
            </a:r>
            <a:r>
              <a:rPr lang="en-US" altLang="zh-CN" sz="1800" smtClean="0">
                <a:solidFill>
                  <a:srgbClr val="FF0000"/>
                </a:solidFill>
                <a:latin typeface="Consolas" pitchFamily="49" charset="0"/>
                <a:ea typeface="楷体" pitchFamily="49" charset="-122"/>
                <a:cs typeface="Consolas" pitchFamily="49" charset="0"/>
              </a:rPr>
              <a:t>Findxpath2</a:t>
            </a:r>
            <a:r>
              <a:rPr lang="en-US" altLang="zh-CN" sz="1800" smtClean="0">
                <a:solidFill>
                  <a:srgbClr val="0000FF"/>
                </a:solidFill>
                <a:latin typeface="Consolas" pitchFamily="49" charset="0"/>
                <a:ea typeface="楷体" pitchFamily="49" charset="-122"/>
                <a:cs typeface="Consolas" pitchFamily="49" charset="0"/>
              </a:rPr>
              <a:t>(bt-&gt;rchild,x,tmppath,path);</a:t>
            </a:r>
            <a:endParaRPr lang="zh-CN" altLang="zh-CN" sz="1800" smtClean="0">
              <a:solidFill>
                <a:srgbClr val="0000FF"/>
              </a:solidFill>
              <a:latin typeface="Consolas" pitchFamily="49" charset="0"/>
              <a:ea typeface="楷体" pitchFamily="49" charset="-122"/>
              <a:cs typeface="Consolas" pitchFamily="49" charset="0"/>
            </a:endParaRPr>
          </a:p>
          <a:p>
            <a:pPr>
              <a:lnSpc>
                <a:spcPts val="2800"/>
              </a:lnSpc>
            </a:pPr>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285860"/>
            <a:ext cx="7929618" cy="2328523"/>
          </a:xfrm>
          <a:prstGeom prst="rect">
            <a:avLst/>
          </a:prstGeom>
          <a:noFill/>
        </p:spPr>
        <p:txBody>
          <a:bodyPr wrap="square" rtlCol="0">
            <a:spAutoFit/>
          </a:bodyPr>
          <a:lstStyle/>
          <a:p>
            <a:pPr>
              <a:lnSpc>
                <a:spcPct val="150000"/>
              </a:lnSpc>
            </a:pPr>
            <a:r>
              <a:rPr lang="en-US" altLang="zh-CN" sz="2000" smtClean="0">
                <a:solidFill>
                  <a:srgbClr val="0000FF"/>
                </a:solidFill>
                <a:latin typeface="楷体" pitchFamily="49" charset="-122"/>
                <a:ea typeface="楷体" pitchFamily="49" charset="-122"/>
              </a:rPr>
              <a:t>    </a:t>
            </a:r>
            <a:r>
              <a:rPr lang="zh-CN" altLang="zh-CN" sz="2000" smtClean="0">
                <a:solidFill>
                  <a:srgbClr val="0000FF"/>
                </a:solidFill>
                <a:latin typeface="楷体" pitchFamily="49" charset="-122"/>
                <a:ea typeface="楷体" pitchFamily="49" charset="-122"/>
              </a:rPr>
              <a:t>基于归纳思想的递归算法设计通常不像基于递归数据结构的递归算法设计那样直观，需要通过对求解问题的深入分析，提炼出求解过程中的相似性而不是数据结构的相似性，这就增加了算法设计的难度。</a:t>
            </a:r>
            <a:endParaRPr lang="en-US" altLang="zh-CN" sz="2000" smtClean="0">
              <a:solidFill>
                <a:srgbClr val="0000FF"/>
              </a:solidFill>
              <a:latin typeface="楷体" pitchFamily="49" charset="-122"/>
              <a:ea typeface="楷体" pitchFamily="49" charset="-122"/>
            </a:endParaRPr>
          </a:p>
          <a:p>
            <a:pPr>
              <a:lnSpc>
                <a:spcPct val="150000"/>
              </a:lnSpc>
            </a:pPr>
            <a:r>
              <a:rPr lang="en-US" altLang="zh-CN" sz="2000" smtClean="0">
                <a:solidFill>
                  <a:srgbClr val="0000FF"/>
                </a:solidFill>
                <a:latin typeface="楷体" pitchFamily="49" charset="-122"/>
                <a:ea typeface="楷体" pitchFamily="49" charset="-122"/>
              </a:rPr>
              <a:t>     </a:t>
            </a:r>
            <a:r>
              <a:rPr lang="zh-CN" altLang="zh-CN" sz="2000" smtClean="0">
                <a:solidFill>
                  <a:srgbClr val="0000FF"/>
                </a:solidFill>
                <a:latin typeface="楷体" pitchFamily="49" charset="-122"/>
                <a:ea typeface="楷体" pitchFamily="49" charset="-122"/>
              </a:rPr>
              <a:t>但现实世界中的许多问题的求解都隐含这种相似性，并体现计算思维的特性。</a:t>
            </a:r>
            <a:endParaRPr lang="zh-CN" altLang="en-US" sz="2000">
              <a:solidFill>
                <a:srgbClr val="0000FF"/>
              </a:solidFill>
              <a:latin typeface="楷体" pitchFamily="49" charset="-122"/>
              <a:ea typeface="楷体" pitchFamily="49" charset="-122"/>
            </a:endParaRPr>
          </a:p>
        </p:txBody>
      </p:sp>
      <p:sp>
        <p:nvSpPr>
          <p:cNvPr id="5" name="TextBox 4"/>
          <p:cNvSpPr txBox="1"/>
          <p:nvPr/>
        </p:nvSpPr>
        <p:spPr>
          <a:xfrm>
            <a:off x="642910" y="428604"/>
            <a:ext cx="6215106"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800" smtClean="0">
                <a:solidFill>
                  <a:srgbClr val="FF0000"/>
                </a:solidFill>
                <a:latin typeface="Consolas" pitchFamily="49" charset="0"/>
                <a:ea typeface="微软雅黑" pitchFamily="34" charset="-122"/>
                <a:cs typeface="Consolas" pitchFamily="49" charset="0"/>
              </a:rPr>
              <a:t>2.2.4 </a:t>
            </a:r>
            <a:r>
              <a:rPr lang="zh-CN" altLang="zh-CN" sz="2800" smtClean="0">
                <a:solidFill>
                  <a:srgbClr val="FF0000"/>
                </a:solidFill>
                <a:latin typeface="Consolas" pitchFamily="49" charset="0"/>
                <a:ea typeface="微软雅黑" pitchFamily="34" charset="-122"/>
                <a:cs typeface="Consolas" pitchFamily="49" charset="0"/>
              </a:rPr>
              <a:t>基于归纳思想的递归算法设计</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214282" y="357166"/>
            <a:ext cx="8569325" cy="104862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nSpc>
                <a:spcPct val="150000"/>
              </a:lnSpc>
              <a:spcBef>
                <a:spcPct val="50000"/>
              </a:spcBef>
            </a:pPr>
            <a:r>
              <a:rPr lang="zh-CN" altLang="en-US" sz="2200">
                <a:latin typeface="Consolas" pitchFamily="49" charset="0"/>
                <a:ea typeface="楷体" pitchFamily="49" charset="-122"/>
                <a:cs typeface="Consolas" pitchFamily="49" charset="0"/>
              </a:rPr>
              <a:t>　　</a:t>
            </a:r>
            <a:r>
              <a:rPr lang="en-US" altLang="zh-CN" sz="2200">
                <a:solidFill>
                  <a:srgbClr val="FF3300"/>
                </a:solidFill>
                <a:latin typeface="Consolas" pitchFamily="49" charset="0"/>
                <a:ea typeface="楷体" pitchFamily="49" charset="-122"/>
                <a:cs typeface="Consolas" pitchFamily="49" charset="0"/>
              </a:rPr>
              <a:t>【</a:t>
            </a:r>
            <a:r>
              <a:rPr lang="zh-CN" altLang="en-US" sz="2200">
                <a:solidFill>
                  <a:srgbClr val="FF3300"/>
                </a:solidFill>
                <a:latin typeface="Consolas" pitchFamily="49" charset="0"/>
                <a:ea typeface="楷体" pitchFamily="49" charset="-122"/>
                <a:cs typeface="Consolas" pitchFamily="49" charset="0"/>
              </a:rPr>
              <a:t>例</a:t>
            </a:r>
            <a:r>
              <a:rPr lang="en-US" altLang="zh-CN" sz="2200" smtClean="0">
                <a:solidFill>
                  <a:srgbClr val="FF3300"/>
                </a:solidFill>
                <a:latin typeface="Consolas" pitchFamily="49" charset="0"/>
                <a:ea typeface="楷体" pitchFamily="49" charset="-122"/>
                <a:cs typeface="Consolas" pitchFamily="49" charset="0"/>
              </a:rPr>
              <a:t>2.12】</a:t>
            </a:r>
            <a:r>
              <a:rPr lang="zh-CN" altLang="en-US" sz="2200">
                <a:solidFill>
                  <a:srgbClr val="0000FF"/>
                </a:solidFill>
                <a:latin typeface="Consolas" pitchFamily="49" charset="0"/>
                <a:ea typeface="楷体" pitchFamily="49" charset="-122"/>
                <a:cs typeface="Consolas" pitchFamily="49" charset="0"/>
              </a:rPr>
              <a:t>设计一个递归算</a:t>
            </a:r>
            <a:r>
              <a:rPr lang="zh-CN" altLang="en-US" sz="2200" smtClean="0">
                <a:solidFill>
                  <a:srgbClr val="0000FF"/>
                </a:solidFill>
                <a:latin typeface="Consolas" pitchFamily="49" charset="0"/>
                <a:ea typeface="楷体" pitchFamily="49" charset="-122"/>
                <a:cs typeface="Consolas" pitchFamily="49" charset="0"/>
              </a:rPr>
              <a:t>法，输</a:t>
            </a:r>
            <a:r>
              <a:rPr lang="zh-CN" altLang="en-US" sz="2200">
                <a:solidFill>
                  <a:srgbClr val="0000FF"/>
                </a:solidFill>
                <a:latin typeface="Consolas" pitchFamily="49" charset="0"/>
                <a:ea typeface="楷体" pitchFamily="49" charset="-122"/>
                <a:cs typeface="Consolas" pitchFamily="49" charset="0"/>
              </a:rPr>
              <a:t>出一个大于零的十进制数</a:t>
            </a:r>
            <a:r>
              <a:rPr lang="en-US" altLang="zh-CN" sz="2200" i="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的各数字</a:t>
            </a:r>
            <a:r>
              <a:rPr lang="zh-CN" altLang="en-US" sz="2200" smtClean="0">
                <a:solidFill>
                  <a:srgbClr val="0000FF"/>
                </a:solidFill>
                <a:latin typeface="Consolas" pitchFamily="49" charset="0"/>
                <a:ea typeface="楷体" pitchFamily="49" charset="-122"/>
                <a:cs typeface="Consolas" pitchFamily="49" charset="0"/>
              </a:rPr>
              <a:t>位，如</a:t>
            </a:r>
            <a:r>
              <a:rPr lang="en-US" altLang="zh-CN" sz="2200" i="1"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=123</a:t>
            </a:r>
            <a:r>
              <a:rPr lang="zh-CN" altLang="en-US" sz="2200" smtClean="0">
                <a:solidFill>
                  <a:srgbClr val="0000FF"/>
                </a:solidFill>
                <a:latin typeface="Consolas" pitchFamily="49" charset="0"/>
                <a:ea typeface="楷体" pitchFamily="49" charset="-122"/>
                <a:cs typeface="Consolas" pitchFamily="49" charset="0"/>
              </a:rPr>
              <a:t>，输</a:t>
            </a:r>
            <a:r>
              <a:rPr lang="zh-CN" altLang="en-US" sz="2200">
                <a:solidFill>
                  <a:srgbClr val="0000FF"/>
                </a:solidFill>
                <a:latin typeface="Consolas" pitchFamily="49" charset="0"/>
                <a:ea typeface="楷体" pitchFamily="49" charset="-122"/>
                <a:cs typeface="Consolas" pitchFamily="49" charset="0"/>
              </a:rPr>
              <a:t>出各数字位为</a:t>
            </a:r>
            <a:r>
              <a:rPr lang="en-US" altLang="zh-CN" sz="2200">
                <a:solidFill>
                  <a:srgbClr val="0000FF"/>
                </a:solidFill>
                <a:latin typeface="Consolas" pitchFamily="49" charset="0"/>
                <a:ea typeface="楷体" pitchFamily="49" charset="-122"/>
                <a:cs typeface="Consolas" pitchFamily="49" charset="0"/>
              </a:rPr>
              <a:t>123</a:t>
            </a:r>
            <a:r>
              <a:rPr lang="zh-CN" altLang="en-US" sz="2200">
                <a:solidFill>
                  <a:srgbClr val="0000FF"/>
                </a:solidFill>
                <a:latin typeface="Consolas" pitchFamily="49" charset="0"/>
                <a:ea typeface="楷体" pitchFamily="49" charset="-122"/>
                <a:cs typeface="Consolas" pitchFamily="49" charset="0"/>
              </a:rPr>
              <a:t>。</a:t>
            </a:r>
          </a:p>
        </p:txBody>
      </p:sp>
      <p:sp>
        <p:nvSpPr>
          <p:cNvPr id="67587" name="Text Box 3"/>
          <p:cNvSpPr txBox="1">
            <a:spLocks noChangeArrowheads="1"/>
          </p:cNvSpPr>
          <p:nvPr/>
        </p:nvSpPr>
        <p:spPr bwMode="auto">
          <a:xfrm>
            <a:off x="214282" y="1571612"/>
            <a:ext cx="8929718" cy="2616101"/>
          </a:xfrm>
          <a:prstGeom prst="rect">
            <a:avLst/>
          </a:prstGeom>
          <a:noFill/>
          <a:ln w="9525">
            <a:noFill/>
            <a:miter lim="800000"/>
            <a:headEnd/>
            <a:tailEnd/>
          </a:ln>
        </p:spPr>
        <p:txBody>
          <a:bodyPr wrap="square">
            <a:spAutoFit/>
          </a:bodyPr>
          <a:lstStyle/>
          <a:p>
            <a:pPr>
              <a:lnSpc>
                <a:spcPct val="200000"/>
              </a:lnSpc>
              <a:spcBef>
                <a:spcPts val="0"/>
              </a:spcBef>
            </a:pPr>
            <a:r>
              <a:rPr lang="zh-CN" altLang="en-US" sz="2200" dirty="0">
                <a:latin typeface="Consolas" pitchFamily="49" charset="0"/>
                <a:ea typeface="楷体" pitchFamily="49" charset="-122"/>
                <a:cs typeface="Consolas" pitchFamily="49" charset="0"/>
              </a:rPr>
              <a:t>　　</a:t>
            </a:r>
            <a:r>
              <a:rPr lang="zh-CN" altLang="en-US" sz="2200" dirty="0">
                <a:solidFill>
                  <a:srgbClr val="FF3300"/>
                </a:solidFill>
                <a:latin typeface="Consolas" pitchFamily="49" charset="0"/>
                <a:ea typeface="楷体" pitchFamily="49" charset="-122"/>
                <a:cs typeface="Consolas" pitchFamily="49" charset="0"/>
              </a:rPr>
              <a:t>解：</a:t>
            </a:r>
            <a:r>
              <a:rPr lang="zh-CN" altLang="en-US" sz="2000" dirty="0">
                <a:solidFill>
                  <a:srgbClr val="0000FF"/>
                </a:solidFill>
                <a:latin typeface="Consolas" pitchFamily="49" charset="0"/>
                <a:ea typeface="楷体" pitchFamily="49" charset="-122"/>
                <a:cs typeface="Consolas" pitchFamily="49" charset="0"/>
              </a:rPr>
              <a:t>设</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为</a:t>
            </a:r>
            <a:r>
              <a:rPr lang="en-US" altLang="zh-CN" sz="2000" i="1" dirty="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位十进制数</a:t>
            </a:r>
            <a:r>
              <a:rPr lang="en-US" altLang="zh-CN" sz="2000" i="1" dirty="0">
                <a:solidFill>
                  <a:srgbClr val="0000FF"/>
                </a:solidFill>
                <a:latin typeface="Consolas" pitchFamily="49" charset="0"/>
                <a:ea typeface="楷体" pitchFamily="49" charset="-122"/>
                <a:cs typeface="Consolas" pitchFamily="49" charset="0"/>
              </a:rPr>
              <a:t>a</a:t>
            </a:r>
            <a:r>
              <a:rPr lang="en-US" altLang="zh-CN" sz="2000" i="1" baseline="-25000" dirty="0">
                <a:solidFill>
                  <a:srgbClr val="0000FF"/>
                </a:solidFill>
                <a:latin typeface="Consolas" pitchFamily="49" charset="0"/>
                <a:ea typeface="楷体" pitchFamily="49" charset="-122"/>
                <a:cs typeface="Consolas" pitchFamily="49" charset="0"/>
              </a:rPr>
              <a:t>m</a:t>
            </a:r>
            <a:r>
              <a:rPr lang="en-US" altLang="zh-CN" sz="2000" baseline="-25000" dirty="0">
                <a:solidFill>
                  <a:srgbClr val="0000FF"/>
                </a:solidFill>
                <a:latin typeface="Consolas" pitchFamily="49" charset="0"/>
                <a:ea typeface="楷体" pitchFamily="49" charset="-122"/>
                <a:cs typeface="Consolas" pitchFamily="49" charset="0"/>
              </a:rPr>
              <a:t>-</a:t>
            </a:r>
            <a:r>
              <a:rPr lang="en-US" altLang="zh-CN" sz="2000" baseline="-25000" dirty="0" err="1">
                <a:solidFill>
                  <a:srgbClr val="0000FF"/>
                </a:solidFill>
                <a:latin typeface="Consolas" pitchFamily="49" charset="0"/>
                <a:ea typeface="楷体" pitchFamily="49" charset="-122"/>
                <a:cs typeface="Consolas" pitchFamily="49" charset="0"/>
              </a:rPr>
              <a:t>1</a:t>
            </a:r>
            <a:r>
              <a:rPr lang="en-US" altLang="zh-CN" sz="2000" i="1" dirty="0" err="1">
                <a:solidFill>
                  <a:srgbClr val="0000FF"/>
                </a:solidFill>
                <a:latin typeface="Consolas" pitchFamily="49" charset="0"/>
                <a:ea typeface="楷体" pitchFamily="49" charset="-122"/>
                <a:cs typeface="Consolas" pitchFamily="49" charset="0"/>
              </a:rPr>
              <a:t>a</a:t>
            </a:r>
            <a:r>
              <a:rPr lang="en-US" altLang="zh-CN" sz="2000" i="1" baseline="-25000" dirty="0" err="1">
                <a:solidFill>
                  <a:srgbClr val="0000FF"/>
                </a:solidFill>
                <a:latin typeface="Consolas" pitchFamily="49" charset="0"/>
                <a:ea typeface="楷体" pitchFamily="49" charset="-122"/>
                <a:cs typeface="Consolas" pitchFamily="49" charset="0"/>
              </a:rPr>
              <a:t>m</a:t>
            </a:r>
            <a:r>
              <a:rPr lang="en-US" altLang="zh-CN" sz="2000" baseline="-25000" dirty="0">
                <a:solidFill>
                  <a:srgbClr val="0000FF"/>
                </a:solidFill>
                <a:latin typeface="Consolas" pitchFamily="49" charset="0"/>
                <a:ea typeface="楷体" pitchFamily="49" charset="-122"/>
                <a:cs typeface="Consolas" pitchFamily="49" charset="0"/>
              </a:rPr>
              <a:t>-2</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a</a:t>
            </a:r>
            <a:r>
              <a:rPr lang="en-US" altLang="zh-CN" sz="2000" baseline="-25000" dirty="0" err="1">
                <a:solidFill>
                  <a:srgbClr val="0000FF"/>
                </a:solidFill>
                <a:latin typeface="Consolas" pitchFamily="49" charset="0"/>
                <a:ea typeface="楷体" pitchFamily="49" charset="-122"/>
                <a:cs typeface="Consolas" pitchFamily="49" charset="0"/>
              </a:rPr>
              <a:t>1</a:t>
            </a:r>
            <a:r>
              <a:rPr lang="en-US" altLang="zh-CN" sz="2000" i="1" dirty="0" err="1">
                <a:solidFill>
                  <a:srgbClr val="0000FF"/>
                </a:solidFill>
                <a:latin typeface="Consolas" pitchFamily="49" charset="0"/>
                <a:ea typeface="楷体" pitchFamily="49" charset="-122"/>
                <a:cs typeface="Consolas" pitchFamily="49" charset="0"/>
              </a:rPr>
              <a:t>a</a:t>
            </a:r>
            <a:r>
              <a:rPr lang="en-US" altLang="zh-CN" sz="2000" baseline="-25000" dirty="0" err="1">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m</a:t>
            </a:r>
            <a:r>
              <a:rPr lang="en-US" altLang="zh-CN" sz="2000">
                <a:solidFill>
                  <a:srgbClr val="0000FF"/>
                </a:solidFill>
                <a:latin typeface="Consolas" pitchFamily="49" charset="0"/>
                <a:ea typeface="楷体" pitchFamily="49" charset="-122"/>
                <a:cs typeface="Consolas" pitchFamily="49" charset="0"/>
              </a:rPr>
              <a:t>&gt;0</a:t>
            </a:r>
            <a:r>
              <a:rPr lang="zh-CN" altLang="en-US" sz="2000" smtClean="0">
                <a:solidFill>
                  <a:srgbClr val="0000FF"/>
                </a:solidFill>
                <a:latin typeface="Consolas" pitchFamily="49" charset="0"/>
                <a:ea typeface="楷体" pitchFamily="49" charset="-122"/>
                <a:cs typeface="Consolas" pitchFamily="49" charset="0"/>
              </a:rPr>
              <a:t>），则有</a:t>
            </a:r>
            <a:r>
              <a:rPr lang="en-US" altLang="zh-CN" sz="2000" smtClean="0">
                <a:solidFill>
                  <a:srgbClr val="0000FF"/>
                </a:solidFill>
                <a:latin typeface="Consolas" pitchFamily="49" charset="0"/>
                <a:ea typeface="楷体" pitchFamily="49" charset="-122"/>
                <a:cs typeface="Consolas" pitchFamily="49" charset="0"/>
              </a:rPr>
              <a:t>:</a:t>
            </a:r>
          </a:p>
          <a:p>
            <a:pPr>
              <a:lnSpc>
                <a:spcPct val="200000"/>
              </a:lnSpc>
              <a:spcBef>
                <a:spcPts val="0"/>
              </a:spcBef>
            </a:pPr>
            <a:r>
              <a:rPr lang="en-US" altLang="zh-CN" sz="2000" i="1" smtClean="0">
                <a:solidFill>
                  <a:srgbClr val="0000FF"/>
                </a:solidFill>
                <a:latin typeface="Consolas" pitchFamily="49" charset="0"/>
                <a:ea typeface="楷体" pitchFamily="49" charset="-122"/>
                <a:cs typeface="Consolas" pitchFamily="49" charset="0"/>
              </a:rPr>
              <a:t>          n</a:t>
            </a:r>
            <a:r>
              <a:rPr lang="en-US" altLang="zh-CN" sz="2000" smtClean="0">
                <a:solidFill>
                  <a:srgbClr val="0000FF"/>
                </a:solidFill>
                <a:latin typeface="Consolas" pitchFamily="49" charset="0"/>
                <a:ea typeface="楷体" pitchFamily="49" charset="-122"/>
                <a:cs typeface="Consolas" pitchFamily="49" charset="0"/>
              </a:rPr>
              <a:t>%10=</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/10=</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m</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m</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p>
          <a:p>
            <a:pPr>
              <a:lnSpc>
                <a:spcPct val="200000"/>
              </a:lnSpc>
              <a:spcBef>
                <a:spcPts val="0"/>
              </a:spcBef>
            </a:pPr>
            <a:r>
              <a:rPr lang="zh-CN" altLang="en-US" sz="2000" dirty="0">
                <a:solidFill>
                  <a:srgbClr val="0000FF"/>
                </a:solidFill>
                <a:latin typeface="Consolas" pitchFamily="49" charset="0"/>
                <a:ea typeface="楷体" pitchFamily="49" charset="-122"/>
                <a:cs typeface="Consolas" pitchFamily="49" charset="0"/>
              </a:rPr>
              <a:t>　　设</a:t>
            </a:r>
            <a:r>
              <a:rPr lang="en-US" altLang="zh-CN" sz="2000" i="1" dirty="0">
                <a:solidFill>
                  <a:srgbClr val="C00000"/>
                </a:solidFill>
                <a:latin typeface="Consolas" pitchFamily="49" charset="0"/>
                <a:ea typeface="楷体" pitchFamily="49" charset="-122"/>
                <a:cs typeface="Consolas" pitchFamily="49" charset="0"/>
              </a:rPr>
              <a:t>f</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n</a:t>
            </a:r>
            <a:r>
              <a:rPr lang="en-US" altLang="zh-CN" sz="2000" dirty="0">
                <a:solidFill>
                  <a:srgbClr val="C00000"/>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的功能是输出十进制数</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的各数</a:t>
            </a:r>
            <a:r>
              <a:rPr lang="zh-CN" altLang="en-US" sz="2000">
                <a:solidFill>
                  <a:srgbClr val="0000FF"/>
                </a:solidFill>
                <a:latin typeface="Consolas" pitchFamily="49" charset="0"/>
                <a:ea typeface="楷体" pitchFamily="49" charset="-122"/>
                <a:cs typeface="Consolas" pitchFamily="49" charset="0"/>
              </a:rPr>
              <a:t>字</a:t>
            </a:r>
            <a:r>
              <a:rPr lang="zh-CN" altLang="en-US" sz="2000" smtClean="0">
                <a:solidFill>
                  <a:srgbClr val="0000FF"/>
                </a:solidFill>
                <a:latin typeface="Consolas" pitchFamily="49" charset="0"/>
                <a:ea typeface="楷体" pitchFamily="49" charset="-122"/>
                <a:cs typeface="Consolas" pitchFamily="49" charset="0"/>
              </a:rPr>
              <a:t>位，则</a:t>
            </a:r>
            <a:r>
              <a:rPr lang="en-US" altLang="zh-CN" sz="2000" i="1" dirty="0">
                <a:solidFill>
                  <a:srgbClr val="C00000"/>
                </a:solidFill>
                <a:latin typeface="Consolas" pitchFamily="49" charset="0"/>
                <a:ea typeface="楷体" pitchFamily="49" charset="-122"/>
                <a:cs typeface="Consolas" pitchFamily="49" charset="0"/>
              </a:rPr>
              <a:t>f</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n</a:t>
            </a:r>
            <a:r>
              <a:rPr lang="en-US" altLang="zh-CN" sz="2000" dirty="0">
                <a:solidFill>
                  <a:srgbClr val="C00000"/>
                </a:solidFill>
                <a:latin typeface="Consolas" pitchFamily="49" charset="0"/>
                <a:ea typeface="楷体" pitchFamily="49" charset="-122"/>
                <a:cs typeface="Consolas" pitchFamily="49" charset="0"/>
              </a:rPr>
              <a:t>/10)</a:t>
            </a:r>
            <a:r>
              <a:rPr lang="zh-CN" altLang="en-US" sz="2000" dirty="0">
                <a:solidFill>
                  <a:srgbClr val="0000FF"/>
                </a:solidFill>
                <a:latin typeface="Consolas" pitchFamily="49" charset="0"/>
                <a:ea typeface="楷体" pitchFamily="49" charset="-122"/>
                <a:cs typeface="Consolas" pitchFamily="49" charset="0"/>
              </a:rPr>
              <a:t>的功能是输出除</a:t>
            </a:r>
            <a:r>
              <a:rPr lang="en-US" altLang="zh-CN" sz="2000" i="1" dirty="0" err="1">
                <a:solidFill>
                  <a:srgbClr val="0000FF"/>
                </a:solidFill>
                <a:latin typeface="Consolas" pitchFamily="49" charset="0"/>
                <a:ea typeface="楷体" pitchFamily="49" charset="-122"/>
                <a:cs typeface="Consolas" pitchFamily="49" charset="0"/>
              </a:rPr>
              <a:t>a</a:t>
            </a:r>
            <a:r>
              <a:rPr lang="en-US" altLang="zh-CN" sz="2000" baseline="-25000" dirty="0" err="1">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（即</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err="1">
                <a:solidFill>
                  <a:srgbClr val="0000FF"/>
                </a:solidFill>
                <a:latin typeface="Consolas" pitchFamily="49" charset="0"/>
                <a:ea typeface="楷体" pitchFamily="49" charset="-122"/>
                <a:cs typeface="Consolas" pitchFamily="49" charset="0"/>
              </a:rPr>
              <a:t>%10</a:t>
            </a:r>
            <a:r>
              <a:rPr lang="zh-CN" altLang="en-US" sz="2000" dirty="0">
                <a:solidFill>
                  <a:srgbClr val="0000FF"/>
                </a:solidFill>
                <a:latin typeface="Consolas" pitchFamily="49" charset="0"/>
                <a:ea typeface="楷体" pitchFamily="49" charset="-122"/>
                <a:cs typeface="Consolas" pitchFamily="49" charset="0"/>
              </a:rPr>
              <a:t>）外的各数</a:t>
            </a:r>
            <a:r>
              <a:rPr lang="zh-CN" altLang="en-US" sz="2000">
                <a:solidFill>
                  <a:srgbClr val="0000FF"/>
                </a:solidFill>
                <a:latin typeface="Consolas" pitchFamily="49" charset="0"/>
                <a:ea typeface="楷体" pitchFamily="49" charset="-122"/>
                <a:cs typeface="Consolas" pitchFamily="49" charset="0"/>
              </a:rPr>
              <a:t>字</a:t>
            </a:r>
            <a:r>
              <a:rPr lang="zh-CN" altLang="en-US" sz="2000" smtClean="0">
                <a:solidFill>
                  <a:srgbClr val="0000FF"/>
                </a:solidFill>
                <a:latin typeface="Consolas" pitchFamily="49" charset="0"/>
                <a:ea typeface="楷体" pitchFamily="49" charset="-122"/>
                <a:cs typeface="Consolas" pitchFamily="49" charset="0"/>
              </a:rPr>
              <a:t>位，前</a:t>
            </a:r>
            <a:r>
              <a:rPr lang="zh-CN" altLang="en-US" sz="2000" dirty="0">
                <a:solidFill>
                  <a:srgbClr val="0000FF"/>
                </a:solidFill>
                <a:latin typeface="Consolas" pitchFamily="49" charset="0"/>
                <a:ea typeface="楷体" pitchFamily="49" charset="-122"/>
                <a:cs typeface="Consolas" pitchFamily="49" charset="0"/>
              </a:rPr>
              <a:t>者是“大问</a:t>
            </a:r>
            <a:r>
              <a:rPr lang="zh-CN" altLang="en-US" sz="2000">
                <a:solidFill>
                  <a:srgbClr val="0000FF"/>
                </a:solidFill>
                <a:latin typeface="Consolas" pitchFamily="49" charset="0"/>
                <a:ea typeface="楷体" pitchFamily="49" charset="-122"/>
                <a:cs typeface="Consolas" pitchFamily="49" charset="0"/>
              </a:rPr>
              <a:t>题</a:t>
            </a:r>
            <a:r>
              <a:rPr lang="zh-CN" altLang="en-US" sz="2000" smtClean="0">
                <a:solidFill>
                  <a:srgbClr val="0000FF"/>
                </a:solidFill>
                <a:latin typeface="Consolas" pitchFamily="49" charset="0"/>
                <a:ea typeface="楷体" pitchFamily="49" charset="-122"/>
                <a:cs typeface="Consolas" pitchFamily="49" charset="0"/>
              </a:rPr>
              <a:t>”，后</a:t>
            </a:r>
            <a:r>
              <a:rPr lang="zh-CN" altLang="en-US" sz="2000" dirty="0">
                <a:solidFill>
                  <a:srgbClr val="0000FF"/>
                </a:solidFill>
                <a:latin typeface="Consolas" pitchFamily="49" charset="0"/>
                <a:ea typeface="楷体" pitchFamily="49" charset="-122"/>
                <a:cs typeface="Consolas" pitchFamily="49" charset="0"/>
              </a:rPr>
              <a:t>者是“小问题”。 </a:t>
            </a:r>
          </a:p>
        </p:txBody>
      </p:sp>
      <p:sp>
        <p:nvSpPr>
          <p:cNvPr id="67589" name="Text Box 5"/>
          <p:cNvSpPr txBox="1">
            <a:spLocks noChangeArrowheads="1"/>
          </p:cNvSpPr>
          <p:nvPr/>
        </p:nvSpPr>
        <p:spPr bwMode="auto">
          <a:xfrm>
            <a:off x="1285852" y="4429132"/>
            <a:ext cx="6143668" cy="102831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0000" tIns="180000" bIns="180000">
            <a:spAutoFit/>
          </a:bodyPr>
          <a:lstStyle/>
          <a:p>
            <a:pPr>
              <a:lnSpc>
                <a:spcPct val="120000"/>
              </a:lnSpc>
            </a:pPr>
            <a:r>
              <a:rPr lang="en-US" altLang="zh-CN" sz="1800" i="1">
                <a:solidFill>
                  <a:srgbClr val="0000FF"/>
                </a:solidFill>
                <a:latin typeface="Consolas" pitchFamily="49" charset="0"/>
                <a:ea typeface="楷体" pitchFamily="49" charset="-122"/>
                <a:cs typeface="Consolas" pitchFamily="49" charset="0"/>
              </a:rPr>
              <a:t>f</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sym typeface="Symbol" pitchFamily="18" charset="2"/>
              </a:rPr>
              <a:t></a:t>
            </a:r>
            <a:r>
              <a:rPr lang="en-US" altLang="zh-CN" sz="180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不做任何事件		</a:t>
            </a:r>
            <a:r>
              <a:rPr lang="en-US" altLang="zh-CN" sz="1800" smtClean="0">
                <a:solidFill>
                  <a:srgbClr val="0000FF"/>
                </a:solidFill>
                <a:latin typeface="Consolas" pitchFamily="49" charset="0"/>
                <a:ea typeface="楷体" pitchFamily="49" charset="-122"/>
                <a:cs typeface="Consolas" pitchFamily="49" charset="0"/>
              </a:rPr>
              <a:t>	</a:t>
            </a:r>
            <a:r>
              <a:rPr lang="zh-CN" altLang="en-US" sz="1800" smtClean="0">
                <a:solidFill>
                  <a:srgbClr val="00B0F0"/>
                </a:solidFill>
                <a:latin typeface="Consolas" pitchFamily="49" charset="0"/>
                <a:ea typeface="楷体" pitchFamily="49" charset="-122"/>
                <a:cs typeface="Consolas" pitchFamily="49" charset="0"/>
              </a:rPr>
              <a:t>当</a:t>
            </a:r>
            <a:r>
              <a:rPr lang="en-US" altLang="zh-CN" sz="1800" i="1">
                <a:solidFill>
                  <a:srgbClr val="00B0F0"/>
                </a:solidFill>
                <a:latin typeface="Consolas" pitchFamily="49" charset="0"/>
                <a:ea typeface="楷体" pitchFamily="49" charset="-122"/>
                <a:cs typeface="Consolas" pitchFamily="49" charset="0"/>
              </a:rPr>
              <a:t>n</a:t>
            </a:r>
            <a:r>
              <a:rPr lang="en-US" altLang="zh-CN" sz="1800">
                <a:solidFill>
                  <a:srgbClr val="00B0F0"/>
                </a:solidFill>
                <a:latin typeface="Consolas" pitchFamily="49" charset="0"/>
                <a:ea typeface="楷体" pitchFamily="49" charset="-122"/>
                <a:cs typeface="Consolas" pitchFamily="49" charset="0"/>
              </a:rPr>
              <a:t>=0</a:t>
            </a:r>
            <a:r>
              <a:rPr lang="zh-CN" altLang="en-US" sz="1800">
                <a:solidFill>
                  <a:srgbClr val="00B0F0"/>
                </a:solidFill>
                <a:latin typeface="Consolas" pitchFamily="49" charset="0"/>
                <a:ea typeface="楷体" pitchFamily="49" charset="-122"/>
                <a:cs typeface="Consolas" pitchFamily="49" charset="0"/>
              </a:rPr>
              <a:t>时</a:t>
            </a:r>
            <a:endParaRPr lang="zh-CN" altLang="en-US" sz="1800" i="1">
              <a:solidFill>
                <a:srgbClr val="00B0F0"/>
              </a:solidFill>
              <a:latin typeface="Consolas" pitchFamily="49" charset="0"/>
              <a:ea typeface="楷体" pitchFamily="49" charset="-122"/>
              <a:cs typeface="Consolas" pitchFamily="49" charset="0"/>
            </a:endParaRPr>
          </a:p>
          <a:p>
            <a:pPr>
              <a:lnSpc>
                <a:spcPct val="120000"/>
              </a:lnSpc>
            </a:pPr>
            <a:r>
              <a:rPr lang="en-US" altLang="zh-CN" sz="1800" i="1">
                <a:solidFill>
                  <a:srgbClr val="0000FF"/>
                </a:solidFill>
                <a:latin typeface="Consolas" pitchFamily="49" charset="0"/>
                <a:ea typeface="楷体" pitchFamily="49" charset="-122"/>
                <a:cs typeface="Consolas" pitchFamily="49" charset="0"/>
              </a:rPr>
              <a:t>f</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sym typeface="Symbol" pitchFamily="18" charset="2"/>
              </a:rPr>
              <a:t></a:t>
            </a:r>
            <a:r>
              <a:rPr lang="en-US" altLang="zh-CN" sz="1800">
                <a:solidFill>
                  <a:srgbClr val="0000FF"/>
                </a:solidFill>
                <a:latin typeface="Consolas" pitchFamily="49" charset="0"/>
                <a:ea typeface="楷体" pitchFamily="49" charset="-122"/>
                <a:cs typeface="Consolas" pitchFamily="49" charset="0"/>
              </a:rPr>
              <a:t> </a:t>
            </a:r>
            <a:r>
              <a:rPr lang="en-US" altLang="zh-CN" sz="1800" i="1">
                <a:solidFill>
                  <a:srgbClr val="0000FF"/>
                </a:solidFill>
                <a:latin typeface="Consolas" pitchFamily="49" charset="0"/>
                <a:ea typeface="楷体" pitchFamily="49" charset="-122"/>
                <a:cs typeface="Consolas" pitchFamily="49" charset="0"/>
              </a:rPr>
              <a:t>f</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/10); </a:t>
            </a:r>
            <a:r>
              <a:rPr lang="zh-CN" altLang="en-US" sz="1800">
                <a:solidFill>
                  <a:srgbClr val="0000FF"/>
                </a:solidFill>
                <a:latin typeface="Consolas" pitchFamily="49" charset="0"/>
                <a:ea typeface="楷体" pitchFamily="49" charset="-122"/>
                <a:cs typeface="Consolas" pitchFamily="49" charset="0"/>
              </a:rPr>
              <a:t>输出</a:t>
            </a:r>
            <a:r>
              <a:rPr lang="en-US" altLang="zh-CN" sz="1800" i="1">
                <a:solidFill>
                  <a:srgbClr val="0000FF"/>
                </a:solidFill>
                <a:latin typeface="Consolas" pitchFamily="49" charset="0"/>
                <a:ea typeface="楷体" pitchFamily="49" charset="-122"/>
                <a:cs typeface="Consolas" pitchFamily="49" charset="0"/>
              </a:rPr>
              <a:t>n</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10		</a:t>
            </a:r>
            <a:r>
              <a:rPr lang="zh-CN" altLang="en-US" sz="1800">
                <a:solidFill>
                  <a:srgbClr val="00B0F0"/>
                </a:solidFill>
                <a:latin typeface="Consolas" pitchFamily="49" charset="0"/>
                <a:ea typeface="楷体" pitchFamily="49" charset="-122"/>
                <a:cs typeface="Consolas" pitchFamily="49" charset="0"/>
              </a:rPr>
              <a:t>其他情况</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Text Box 3"/>
          <p:cNvSpPr txBox="1">
            <a:spLocks noChangeArrowheads="1"/>
          </p:cNvSpPr>
          <p:nvPr/>
        </p:nvSpPr>
        <p:spPr bwMode="auto">
          <a:xfrm>
            <a:off x="857224" y="1571612"/>
            <a:ext cx="4143404" cy="281200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pPr>
              <a:lnSpc>
                <a:spcPct val="150000"/>
              </a:lnSpc>
              <a:defRPr/>
            </a:pPr>
            <a:r>
              <a:rPr lang="en-US" altLang="zh-CN" sz="1800" dirty="0">
                <a:solidFill>
                  <a:srgbClr val="0000FF"/>
                </a:solidFill>
                <a:latin typeface="Consolas" pitchFamily="49" charset="0"/>
                <a:ea typeface="楷体" pitchFamily="49" charset="-122"/>
                <a:cs typeface="Consolas" pitchFamily="49" charset="0"/>
              </a:rPr>
              <a:t>void </a:t>
            </a:r>
            <a:r>
              <a:rPr lang="en-US" altLang="zh-CN" sz="1800" dirty="0">
                <a:solidFill>
                  <a:srgbClr val="FF0000"/>
                </a:solidFill>
                <a:effectLst>
                  <a:outerShdw blurRad="38100" dist="38100" dir="2700000" algn="tl">
                    <a:srgbClr val="C0C0C0"/>
                  </a:outerShdw>
                </a:effectLst>
                <a:latin typeface="Consolas" pitchFamily="49" charset="0"/>
                <a:ea typeface="楷体" pitchFamily="49" charset="-122"/>
                <a:cs typeface="Consolas" pitchFamily="49" charset="0"/>
              </a:rPr>
              <a:t>digits</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n)</a:t>
            </a:r>
          </a:p>
          <a:p>
            <a:pPr>
              <a:lnSpc>
                <a:spcPct val="150000"/>
              </a:lnSpc>
              <a:defRPr/>
            </a:pPr>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if </a:t>
            </a:r>
            <a:r>
              <a:rPr lang="en-US" altLang="zh-CN" sz="1800" dirty="0">
                <a:solidFill>
                  <a:srgbClr val="0000FF"/>
                </a:solidFill>
                <a:latin typeface="Consolas" pitchFamily="49" charset="0"/>
                <a:ea typeface="楷体" pitchFamily="49" charset="-122"/>
                <a:cs typeface="Consolas" pitchFamily="49" charset="0"/>
              </a:rPr>
              <a:t>(n!=0)</a:t>
            </a:r>
          </a:p>
          <a:p>
            <a:pPr>
              <a:lnSpc>
                <a:spcPct val="150000"/>
              </a:lnSpc>
              <a:defRPr/>
            </a:pPr>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FF0000"/>
                </a:solidFill>
                <a:effectLst>
                  <a:outerShdw blurRad="38100" dist="38100" dir="2700000" algn="tl">
                    <a:srgbClr val="C0C0C0"/>
                  </a:outerShdw>
                </a:effectLst>
                <a:latin typeface="Consolas" pitchFamily="49" charset="0"/>
                <a:ea typeface="楷体" pitchFamily="49" charset="-122"/>
                <a:cs typeface="Consolas" pitchFamily="49" charset="0"/>
              </a:rPr>
              <a:t>digits</a:t>
            </a:r>
            <a:r>
              <a:rPr lang="en-US" altLang="zh-CN" sz="1800" dirty="0">
                <a:solidFill>
                  <a:srgbClr val="0000FF"/>
                </a:solidFill>
                <a:latin typeface="Consolas" pitchFamily="49" charset="0"/>
                <a:ea typeface="楷体" pitchFamily="49" charset="-122"/>
                <a:cs typeface="Consolas" pitchFamily="49" charset="0"/>
              </a:rPr>
              <a:t>(n/10);</a:t>
            </a:r>
          </a:p>
          <a:p>
            <a:pPr>
              <a:lnSpc>
                <a:spcPct val="150000"/>
              </a:lnSpc>
              <a:defRPr/>
            </a:pP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printf</a:t>
            </a:r>
            <a:r>
              <a:rPr lang="en-US" altLang="zh-CN" sz="1800" dirty="0">
                <a:solidFill>
                  <a:srgbClr val="0000FF"/>
                </a:solidFill>
                <a:latin typeface="Consolas" pitchFamily="49" charset="0"/>
                <a:ea typeface="楷体" pitchFamily="49" charset="-122"/>
                <a:cs typeface="Consolas" pitchFamily="49" charset="0"/>
              </a:rPr>
              <a:t>("%</a:t>
            </a:r>
            <a:r>
              <a:rPr lang="en-US" altLang="zh-CN" sz="1800" err="1">
                <a:solidFill>
                  <a:srgbClr val="0000FF"/>
                </a:solidFill>
                <a:latin typeface="Consolas" pitchFamily="49" charset="0"/>
                <a:ea typeface="楷体" pitchFamily="49" charset="-122"/>
                <a:cs typeface="Consolas" pitchFamily="49" charset="0"/>
              </a:rPr>
              <a:t>d</a:t>
            </a:r>
            <a:r>
              <a:rPr lang="en-US" altLang="zh-CN" sz="1800" smtClean="0">
                <a:solidFill>
                  <a:srgbClr val="0000FF"/>
                </a:solidFill>
                <a:latin typeface="Consolas" pitchFamily="49" charset="0"/>
                <a:ea typeface="楷体"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n%10</a:t>
            </a:r>
            <a:r>
              <a:rPr lang="en-US" altLang="zh-CN" sz="1800" dirty="0">
                <a:solidFill>
                  <a:srgbClr val="0000FF"/>
                </a:solidFill>
                <a:latin typeface="Consolas" pitchFamily="49" charset="0"/>
                <a:ea typeface="楷体" pitchFamily="49" charset="-122"/>
                <a:cs typeface="Consolas" pitchFamily="49" charset="0"/>
              </a:rPr>
              <a:t>);</a:t>
            </a:r>
          </a:p>
          <a:p>
            <a:pPr>
              <a:lnSpc>
                <a:spcPct val="150000"/>
              </a:lnSpc>
              <a:defRPr/>
            </a:pPr>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a:t>
            </a:r>
            <a:endParaRPr lang="en-US" altLang="zh-CN" sz="1800" dirty="0">
              <a:solidFill>
                <a:srgbClr val="0000FF"/>
              </a:solidFill>
              <a:latin typeface="Consolas" pitchFamily="49" charset="0"/>
              <a:ea typeface="楷体" pitchFamily="49" charset="-122"/>
              <a:cs typeface="Consolas" pitchFamily="49" charset="0"/>
            </a:endParaRPr>
          </a:p>
          <a:p>
            <a:pPr>
              <a:lnSpc>
                <a:spcPct val="150000"/>
              </a:lnSpc>
              <a:defRPr/>
            </a:pPr>
            <a:r>
              <a:rPr lang="en-US" altLang="zh-CN" sz="1800" dirty="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Text Box 3"/>
          <p:cNvSpPr txBox="1">
            <a:spLocks noChangeArrowheads="1"/>
          </p:cNvSpPr>
          <p:nvPr/>
        </p:nvSpPr>
        <p:spPr bwMode="auto">
          <a:xfrm>
            <a:off x="323850" y="1341438"/>
            <a:ext cx="5329238" cy="51911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just">
              <a:spcBef>
                <a:spcPct val="50000"/>
              </a:spcBef>
            </a:pPr>
            <a:r>
              <a:rPr lang="en-US" altLang="zh-CN" sz="2800" smtClean="0">
                <a:solidFill>
                  <a:srgbClr val="FF3300"/>
                </a:solidFill>
                <a:latin typeface="Consolas" pitchFamily="49" charset="0"/>
                <a:ea typeface="微软雅黑" pitchFamily="34" charset="-122"/>
                <a:cs typeface="Consolas" pitchFamily="49" charset="0"/>
              </a:rPr>
              <a:t>2.3.1 </a:t>
            </a:r>
            <a:r>
              <a:rPr lang="zh-CN" altLang="en-US" sz="2800" dirty="0">
                <a:solidFill>
                  <a:srgbClr val="FF3300"/>
                </a:solidFill>
                <a:latin typeface="Consolas" pitchFamily="49" charset="0"/>
                <a:ea typeface="微软雅黑" pitchFamily="34" charset="-122"/>
                <a:cs typeface="Consolas" pitchFamily="49" charset="0"/>
              </a:rPr>
              <a:t>简单选择排序和冒泡排序</a:t>
            </a:r>
          </a:p>
        </p:txBody>
      </p:sp>
      <p:sp>
        <p:nvSpPr>
          <p:cNvPr id="69636" name="Text Box 4"/>
          <p:cNvSpPr txBox="1">
            <a:spLocks noChangeArrowheads="1"/>
          </p:cNvSpPr>
          <p:nvPr/>
        </p:nvSpPr>
        <p:spPr bwMode="auto">
          <a:xfrm>
            <a:off x="428596" y="2285992"/>
            <a:ext cx="8064500" cy="1043747"/>
          </a:xfrm>
          <a:prstGeom prst="rect">
            <a:avLst/>
          </a:prstGeom>
          <a:noFill/>
          <a:ln w="9525">
            <a:noFill/>
            <a:miter lim="800000"/>
            <a:headEnd/>
            <a:tailEnd/>
          </a:ln>
        </p:spPr>
        <p:txBody>
          <a:bodyPr>
            <a:spAutoFit/>
          </a:bodyPr>
          <a:lstStyle/>
          <a:p>
            <a:pPr>
              <a:lnSpc>
                <a:spcPct val="150000"/>
              </a:lnSpc>
            </a:pP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【问题描述】</a:t>
            </a:r>
            <a:r>
              <a:rPr lang="zh-CN" altLang="zh-CN" sz="2000" smtClean="0">
                <a:solidFill>
                  <a:srgbClr val="0000FF"/>
                </a:solidFill>
                <a:latin typeface="Consolas" pitchFamily="49" charset="0"/>
                <a:ea typeface="楷体" pitchFamily="49" charset="-122"/>
                <a:cs typeface="Consolas" pitchFamily="49" charset="0"/>
              </a:rPr>
              <a:t>对于给定的含有</a:t>
            </a:r>
            <a:r>
              <a:rPr lang="pt-BR"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个元素的数组</a:t>
            </a:r>
            <a:r>
              <a:rPr lang="pt-BR" altLang="zh-CN" sz="2000" i="1"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，分别采用简单选择排序和冒泡排序方法对其按元素值递增排序。</a:t>
            </a:r>
            <a:endParaRPr lang="zh-CN" altLang="zh-CN" sz="200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2000232" y="357166"/>
            <a:ext cx="4071966"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2.3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递归算法设计示例</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000100" y="2241801"/>
            <a:ext cx="3857651" cy="1887010"/>
          </a:xfrm>
          <a:prstGeom prst="rect">
            <a:avLst/>
          </a:prstGeom>
          <a:solidFill>
            <a:schemeClr val="accent1">
              <a:lumMod val="40000"/>
              <a:lumOff val="6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216000" bIns="144000">
            <a:spAutoFit/>
          </a:bodyPr>
          <a:lstStyle/>
          <a:p>
            <a:pPr algn="just">
              <a:spcBef>
                <a:spcPct val="50000"/>
              </a:spcBef>
            </a:pPr>
            <a:r>
              <a:rPr kumimoji="1" lang="en-US" altLang="zh-CN" sz="1800" dirty="0" err="1">
                <a:solidFill>
                  <a:srgbClr val="0000FF"/>
                </a:solidFill>
                <a:latin typeface="Consolas" pitchFamily="49" charset="0"/>
                <a:ea typeface="楷体" pitchFamily="49" charset="-122"/>
                <a:cs typeface="Consolas" pitchFamily="49" charset="0"/>
              </a:rPr>
              <a:t>typedef</a:t>
            </a:r>
            <a:r>
              <a:rPr kumimoji="1" lang="en-US" altLang="zh-CN" sz="1800" dirty="0">
                <a:solidFill>
                  <a:srgbClr val="0000FF"/>
                </a:solidFill>
                <a:latin typeface="Consolas" pitchFamily="49" charset="0"/>
                <a:ea typeface="楷体" pitchFamily="49" charset="-122"/>
                <a:cs typeface="Consolas" pitchFamily="49" charset="0"/>
              </a:rPr>
              <a:t> </a:t>
            </a:r>
            <a:r>
              <a:rPr kumimoji="1" lang="en-US" altLang="zh-CN" sz="1800" dirty="0" err="1">
                <a:solidFill>
                  <a:srgbClr val="0000FF"/>
                </a:solidFill>
                <a:latin typeface="Consolas" pitchFamily="49" charset="0"/>
                <a:ea typeface="楷体" pitchFamily="49" charset="-122"/>
                <a:cs typeface="Consolas" pitchFamily="49" charset="0"/>
              </a:rPr>
              <a:t>struct</a:t>
            </a:r>
            <a:r>
              <a:rPr kumimoji="1" lang="en-US" altLang="zh-CN" sz="1800" dirty="0">
                <a:solidFill>
                  <a:srgbClr val="0000FF"/>
                </a:solidFill>
                <a:latin typeface="Consolas" pitchFamily="49" charset="0"/>
                <a:ea typeface="楷体" pitchFamily="49" charset="-122"/>
                <a:cs typeface="Consolas" pitchFamily="49" charset="0"/>
              </a:rPr>
              <a:t> </a:t>
            </a:r>
            <a:r>
              <a:rPr kumimoji="1" lang="en-US" altLang="zh-CN" sz="1800" dirty="0" err="1">
                <a:solidFill>
                  <a:srgbClr val="0000FF"/>
                </a:solidFill>
                <a:latin typeface="Consolas" pitchFamily="49" charset="0"/>
                <a:ea typeface="楷体" pitchFamily="49" charset="-122"/>
                <a:cs typeface="Consolas" pitchFamily="49" charset="0"/>
              </a:rPr>
              <a:t>LNode</a:t>
            </a:r>
            <a:r>
              <a:rPr kumimoji="1" lang="en-US" altLang="zh-CN" sz="1800" dirty="0">
                <a:solidFill>
                  <a:srgbClr val="0000FF"/>
                </a:solidFill>
                <a:latin typeface="Consolas" pitchFamily="49" charset="0"/>
                <a:ea typeface="楷体" pitchFamily="49" charset="-122"/>
                <a:cs typeface="Consolas" pitchFamily="49" charset="0"/>
              </a:rPr>
              <a:t> </a:t>
            </a:r>
          </a:p>
          <a:p>
            <a:pPr algn="just">
              <a:spcBef>
                <a:spcPct val="50000"/>
              </a:spcBef>
            </a:pPr>
            <a:r>
              <a:rPr kumimoji="1" lang="en-US" altLang="zh-CN" sz="1800" dirty="0">
                <a:solidFill>
                  <a:srgbClr val="0000FF"/>
                </a:solidFill>
                <a:latin typeface="Consolas" pitchFamily="49" charset="0"/>
                <a:ea typeface="楷体" pitchFamily="49" charset="-122"/>
                <a:cs typeface="Consolas" pitchFamily="49" charset="0"/>
              </a:rPr>
              <a:t>{   </a:t>
            </a:r>
            <a:r>
              <a:rPr kumimoji="1" lang="en-US" altLang="zh-CN" sz="1800" dirty="0" err="1">
                <a:solidFill>
                  <a:srgbClr val="0000FF"/>
                </a:solidFill>
                <a:latin typeface="Consolas" pitchFamily="49" charset="0"/>
                <a:ea typeface="楷体" pitchFamily="49" charset="-122"/>
                <a:cs typeface="Consolas" pitchFamily="49" charset="0"/>
              </a:rPr>
              <a:t>ElemType</a:t>
            </a:r>
            <a:r>
              <a:rPr kumimoji="1" lang="en-US" altLang="zh-CN" sz="1800" dirty="0">
                <a:solidFill>
                  <a:srgbClr val="0000FF"/>
                </a:solidFill>
                <a:latin typeface="Consolas" pitchFamily="49" charset="0"/>
                <a:ea typeface="楷体" pitchFamily="49" charset="-122"/>
                <a:cs typeface="Consolas" pitchFamily="49" charset="0"/>
              </a:rPr>
              <a:t> data;</a:t>
            </a:r>
          </a:p>
          <a:p>
            <a:pPr algn="just">
              <a:spcBef>
                <a:spcPct val="50000"/>
              </a:spcBef>
            </a:pPr>
            <a:r>
              <a:rPr kumimoji="1" lang="en-US" altLang="zh-CN" sz="1800" dirty="0">
                <a:solidFill>
                  <a:srgbClr val="0000FF"/>
                </a:solidFill>
                <a:latin typeface="Consolas" pitchFamily="49" charset="0"/>
                <a:ea typeface="楷体" pitchFamily="49" charset="-122"/>
                <a:cs typeface="Consolas" pitchFamily="49" charset="0"/>
              </a:rPr>
              <a:t>    </a:t>
            </a:r>
            <a:r>
              <a:rPr kumimoji="1" lang="en-US" altLang="zh-CN" sz="1800" dirty="0" err="1">
                <a:solidFill>
                  <a:srgbClr val="0000FF"/>
                </a:solidFill>
                <a:latin typeface="Consolas" pitchFamily="49" charset="0"/>
                <a:ea typeface="楷体" pitchFamily="49" charset="-122"/>
                <a:cs typeface="Consolas" pitchFamily="49" charset="0"/>
              </a:rPr>
              <a:t>struct</a:t>
            </a:r>
            <a:r>
              <a:rPr kumimoji="1" lang="en-US" altLang="zh-CN" sz="1800" dirty="0">
                <a:solidFill>
                  <a:srgbClr val="0000FF"/>
                </a:solidFill>
                <a:latin typeface="Consolas" pitchFamily="49" charset="0"/>
                <a:ea typeface="楷体" pitchFamily="49" charset="-122"/>
                <a:cs typeface="Consolas" pitchFamily="49" charset="0"/>
              </a:rPr>
              <a:t> </a:t>
            </a:r>
            <a:r>
              <a:rPr kumimoji="1" lang="en-US" altLang="zh-CN" sz="1800" dirty="0" err="1">
                <a:solidFill>
                  <a:srgbClr val="0000FF"/>
                </a:solidFill>
                <a:latin typeface="Consolas" pitchFamily="49" charset="0"/>
                <a:ea typeface="楷体" pitchFamily="49" charset="-122"/>
                <a:cs typeface="Consolas" pitchFamily="49" charset="0"/>
              </a:rPr>
              <a:t>LNode</a:t>
            </a:r>
            <a:r>
              <a:rPr kumimoji="1" lang="en-US" altLang="zh-CN" sz="1800" dirty="0">
                <a:solidFill>
                  <a:srgbClr val="0000FF"/>
                </a:solidFill>
                <a:latin typeface="Consolas" pitchFamily="49" charset="0"/>
                <a:ea typeface="楷体" pitchFamily="49" charset="-122"/>
                <a:cs typeface="Consolas" pitchFamily="49" charset="0"/>
              </a:rPr>
              <a:t> *next;	  </a:t>
            </a:r>
          </a:p>
          <a:p>
            <a:pPr algn="just">
              <a:spcBef>
                <a:spcPct val="50000"/>
              </a:spcBef>
            </a:pPr>
            <a:r>
              <a:rPr kumimoji="1" lang="en-US" altLang="zh-CN" sz="1800" dirty="0">
                <a:solidFill>
                  <a:srgbClr val="0000FF"/>
                </a:solidFill>
                <a:latin typeface="Consolas" pitchFamily="49" charset="0"/>
                <a:ea typeface="楷体" pitchFamily="49" charset="-122"/>
                <a:cs typeface="Consolas" pitchFamily="49" charset="0"/>
              </a:rPr>
              <a:t>} </a:t>
            </a:r>
            <a:r>
              <a:rPr kumimoji="1" lang="en-US" altLang="zh-CN" sz="1800" dirty="0" err="1">
                <a:solidFill>
                  <a:srgbClr val="FF0000"/>
                </a:solidFill>
                <a:latin typeface="Consolas" pitchFamily="49" charset="0"/>
                <a:ea typeface="楷体" pitchFamily="49" charset="-122"/>
                <a:cs typeface="Consolas" pitchFamily="49" charset="0"/>
              </a:rPr>
              <a:t>LinkList</a:t>
            </a:r>
            <a:r>
              <a:rPr kumimoji="1" lang="en-US" altLang="zh-CN" sz="1800" dirty="0">
                <a:solidFill>
                  <a:srgbClr val="0000FF"/>
                </a:solidFill>
                <a:latin typeface="Consolas" pitchFamily="49" charset="0"/>
                <a:ea typeface="楷体" pitchFamily="49" charset="-122"/>
                <a:cs typeface="Consolas" pitchFamily="49" charset="0"/>
              </a:rPr>
              <a:t>;      </a:t>
            </a:r>
          </a:p>
        </p:txBody>
      </p:sp>
      <p:sp>
        <p:nvSpPr>
          <p:cNvPr id="20483" name="AutoShape 3"/>
          <p:cNvSpPr>
            <a:spLocks noChangeArrowheads="1"/>
          </p:cNvSpPr>
          <p:nvPr/>
        </p:nvSpPr>
        <p:spPr bwMode="auto">
          <a:xfrm>
            <a:off x="4929190" y="2281235"/>
            <a:ext cx="2163760" cy="790575"/>
          </a:xfrm>
          <a:prstGeom prst="wedgeRoundRectCallout">
            <a:avLst>
              <a:gd name="adj1" fmla="val -88412"/>
              <a:gd name="adj2" fmla="val 91968"/>
              <a:gd name="adj3" fmla="val 16667"/>
            </a:avLst>
          </a:prstGeom>
          <a:solidFill>
            <a:schemeClr val="accent1"/>
          </a:solidFill>
          <a:ln w="9525">
            <a:solidFill>
              <a:schemeClr val="tx1"/>
            </a:solidFill>
            <a:miter lim="800000"/>
            <a:headEnd/>
            <a:tailEnd/>
          </a:ln>
        </p:spPr>
        <p:txBody>
          <a:bodyPr/>
          <a:lstStyle/>
          <a:p>
            <a:pPr algn="ctr"/>
            <a:r>
              <a:rPr lang="zh-CN" altLang="en-US" sz="2000">
                <a:solidFill>
                  <a:srgbClr val="9900FF"/>
                </a:solidFill>
                <a:ea typeface="楷体" pitchFamily="49" charset="-122"/>
                <a:cs typeface="Times New Roman" pitchFamily="18" charset="0"/>
              </a:rPr>
              <a:t>为什么可以这样递归定义类型</a:t>
            </a:r>
          </a:p>
        </p:txBody>
      </p:sp>
      <p:sp>
        <p:nvSpPr>
          <p:cNvPr id="20484" name="Text Box 4"/>
          <p:cNvSpPr txBox="1">
            <a:spLocks noChangeArrowheads="1"/>
          </p:cNvSpPr>
          <p:nvPr/>
        </p:nvSpPr>
        <p:spPr bwMode="auto">
          <a:xfrm>
            <a:off x="468313" y="400032"/>
            <a:ext cx="3527425" cy="457200"/>
          </a:xfrm>
          <a:prstGeom prst="rect">
            <a:avLst/>
          </a:prstGeom>
          <a:solidFill>
            <a:srgbClr val="9900FF"/>
          </a:solidFill>
          <a:ln w="9525">
            <a:noFill/>
            <a:miter lim="800000"/>
            <a:headEnd/>
            <a:tailEnd/>
          </a:ln>
        </p:spPr>
        <p:txBody>
          <a:bodyPr>
            <a:spAutoFit/>
          </a:bodyPr>
          <a:lstStyle/>
          <a:p>
            <a:pPr algn="ctr">
              <a:spcBef>
                <a:spcPct val="50000"/>
              </a:spcBef>
            </a:pPr>
            <a:r>
              <a:rPr kumimoji="1" lang="en-US" altLang="zh-CN">
                <a:solidFill>
                  <a:schemeClr val="bg1"/>
                </a:solidFill>
                <a:latin typeface="Consolas" pitchFamily="49" charset="0"/>
                <a:ea typeface="楷体" pitchFamily="49" charset="-122"/>
                <a:cs typeface="Consolas" pitchFamily="49" charset="0"/>
              </a:rPr>
              <a:t>2. </a:t>
            </a:r>
            <a:r>
              <a:rPr kumimoji="1" lang="zh-CN" altLang="en-US">
                <a:solidFill>
                  <a:schemeClr val="bg1"/>
                </a:solidFill>
                <a:latin typeface="Consolas" pitchFamily="49" charset="0"/>
                <a:ea typeface="楷体" pitchFamily="49" charset="-122"/>
                <a:cs typeface="Consolas" pitchFamily="49" charset="0"/>
              </a:rPr>
              <a:t>数据结构是递归的</a:t>
            </a:r>
            <a:endParaRPr lang="zh-CN" altLang="en-US">
              <a:solidFill>
                <a:schemeClr val="bg1"/>
              </a:solidFill>
              <a:latin typeface="Consolas" pitchFamily="49" charset="0"/>
              <a:ea typeface="楷体" pitchFamily="49" charset="-122"/>
              <a:cs typeface="Consolas" pitchFamily="49" charset="0"/>
            </a:endParaRPr>
          </a:p>
        </p:txBody>
      </p:sp>
      <p:sp>
        <p:nvSpPr>
          <p:cNvPr id="20485" name="Text Box 5"/>
          <p:cNvSpPr txBox="1">
            <a:spLocks noChangeArrowheads="1"/>
          </p:cNvSpPr>
          <p:nvPr/>
        </p:nvSpPr>
        <p:spPr bwMode="auto">
          <a:xfrm>
            <a:off x="436590" y="1214422"/>
            <a:ext cx="8064500" cy="871905"/>
          </a:xfrm>
          <a:prstGeom prst="rect">
            <a:avLst/>
          </a:prstGeom>
          <a:noFill/>
          <a:ln w="9525">
            <a:noFill/>
            <a:miter lim="800000"/>
            <a:headEnd/>
            <a:tailEnd/>
          </a:ln>
        </p:spPr>
        <p:txBody>
          <a:bodyPr>
            <a:spAutoFit/>
          </a:bodyPr>
          <a:lstStyle/>
          <a:p>
            <a:pPr algn="just">
              <a:lnSpc>
                <a:spcPts val="3200"/>
              </a:lnSpc>
              <a:spcBef>
                <a:spcPts val="0"/>
              </a:spcBef>
            </a:pPr>
            <a:r>
              <a:rPr kumimoji="1" lang="en-US" altLang="zh-CN" sz="2000">
                <a:solidFill>
                  <a:srgbClr val="0000FF"/>
                </a:solidFill>
                <a:latin typeface="Consolas" pitchFamily="49" charset="0"/>
                <a:ea typeface="楷体" pitchFamily="49" charset="-122"/>
                <a:cs typeface="Consolas" pitchFamily="49" charset="0"/>
              </a:rPr>
              <a:t>    </a:t>
            </a:r>
            <a:r>
              <a:rPr kumimoji="1" lang="zh-CN" altLang="en-US" sz="2000" smtClean="0">
                <a:solidFill>
                  <a:srgbClr val="0000FF"/>
                </a:solidFill>
                <a:latin typeface="Consolas" pitchFamily="49" charset="0"/>
                <a:ea typeface="楷体" pitchFamily="49" charset="-122"/>
                <a:cs typeface="Consolas" pitchFamily="49" charset="0"/>
              </a:rPr>
              <a:t>有些</a:t>
            </a:r>
            <a:r>
              <a:rPr kumimoji="1" lang="zh-CN" altLang="en-US" sz="2000" dirty="0">
                <a:solidFill>
                  <a:srgbClr val="0000FF"/>
                </a:solidFill>
                <a:latin typeface="Consolas" pitchFamily="49" charset="0"/>
                <a:ea typeface="楷体" pitchFamily="49" charset="-122"/>
                <a:cs typeface="Consolas" pitchFamily="49" charset="0"/>
              </a:rPr>
              <a:t>数据结构是递归的。</a:t>
            </a:r>
            <a:r>
              <a:rPr kumimoji="1" lang="zh-CN" altLang="en-US" sz="2000">
                <a:solidFill>
                  <a:srgbClr val="0000FF"/>
                </a:solidFill>
                <a:latin typeface="Consolas" pitchFamily="49" charset="0"/>
                <a:ea typeface="楷体" pitchFamily="49" charset="-122"/>
                <a:cs typeface="Consolas" pitchFamily="49" charset="0"/>
              </a:rPr>
              <a:t>例</a:t>
            </a:r>
            <a:r>
              <a:rPr kumimoji="1" lang="zh-CN" altLang="en-US" sz="2000" smtClean="0">
                <a:solidFill>
                  <a:srgbClr val="0000FF"/>
                </a:solidFill>
                <a:latin typeface="Consolas" pitchFamily="49" charset="0"/>
                <a:ea typeface="楷体" pitchFamily="49" charset="-122"/>
                <a:cs typeface="Consolas" pitchFamily="49" charset="0"/>
              </a:rPr>
              <a:t>如单</a:t>
            </a:r>
            <a:r>
              <a:rPr kumimoji="1" lang="zh-CN" altLang="en-US" sz="2000" dirty="0">
                <a:solidFill>
                  <a:srgbClr val="0000FF"/>
                </a:solidFill>
                <a:latin typeface="Consolas" pitchFamily="49" charset="0"/>
                <a:ea typeface="楷体" pitchFamily="49" charset="-122"/>
                <a:cs typeface="Consolas" pitchFamily="49" charset="0"/>
              </a:rPr>
              <a:t>链表就是一种递归数据</a:t>
            </a:r>
            <a:r>
              <a:rPr kumimoji="1" lang="zh-CN" altLang="en-US" sz="2000">
                <a:solidFill>
                  <a:srgbClr val="0000FF"/>
                </a:solidFill>
                <a:latin typeface="Consolas" pitchFamily="49" charset="0"/>
                <a:ea typeface="楷体" pitchFamily="49" charset="-122"/>
                <a:cs typeface="Consolas" pitchFamily="49" charset="0"/>
              </a:rPr>
              <a:t>结</a:t>
            </a:r>
            <a:r>
              <a:rPr kumimoji="1" lang="zh-CN" altLang="en-US" sz="2000" smtClean="0">
                <a:solidFill>
                  <a:srgbClr val="0000FF"/>
                </a:solidFill>
                <a:latin typeface="Consolas" pitchFamily="49" charset="0"/>
                <a:ea typeface="楷体" pitchFamily="49" charset="-122"/>
                <a:cs typeface="Consolas" pitchFamily="49" charset="0"/>
              </a:rPr>
              <a:t>构，其</a:t>
            </a:r>
            <a:r>
              <a:rPr kumimoji="1" lang="zh-CN" altLang="en-US" sz="2000">
                <a:solidFill>
                  <a:srgbClr val="0000FF"/>
                </a:solidFill>
                <a:latin typeface="Consolas" pitchFamily="49" charset="0"/>
                <a:ea typeface="楷体" pitchFamily="49" charset="-122"/>
                <a:cs typeface="Consolas" pitchFamily="49" charset="0"/>
              </a:rPr>
              <a:t>结点</a:t>
            </a:r>
            <a:r>
              <a:rPr kumimoji="1" lang="zh-CN" altLang="en-US" sz="2000" smtClean="0">
                <a:solidFill>
                  <a:srgbClr val="0000FF"/>
                </a:solidFill>
                <a:latin typeface="Consolas" pitchFamily="49" charset="0"/>
                <a:ea typeface="楷体" pitchFamily="49" charset="-122"/>
                <a:cs typeface="Consolas" pitchFamily="49" charset="0"/>
              </a:rPr>
              <a:t>类型声明如下</a:t>
            </a:r>
            <a:r>
              <a:rPr kumimoji="1" lang="zh-CN" altLang="en-US" sz="2000" dirty="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20486" name="Text Box 6"/>
          <p:cNvSpPr txBox="1">
            <a:spLocks noChangeArrowheads="1"/>
          </p:cNvSpPr>
          <p:nvPr/>
        </p:nvSpPr>
        <p:spPr bwMode="auto">
          <a:xfrm>
            <a:off x="285720" y="4557359"/>
            <a:ext cx="8280400" cy="871905"/>
          </a:xfrm>
          <a:prstGeom prst="rect">
            <a:avLst/>
          </a:prstGeom>
          <a:noFill/>
          <a:ln w="9525">
            <a:noFill/>
            <a:miter lim="800000"/>
            <a:headEnd/>
            <a:tailEnd/>
          </a:ln>
        </p:spPr>
        <p:txBody>
          <a:bodyPr>
            <a:spAutoFit/>
          </a:bodyPr>
          <a:lstStyle/>
          <a:p>
            <a:pPr>
              <a:lnSpc>
                <a:spcPts val="3200"/>
              </a:lnSpc>
              <a:spcBef>
                <a:spcPts val="0"/>
              </a:spcBef>
            </a:pPr>
            <a:r>
              <a:rPr kumimoji="1" lang="zh-CN" altLang="en-US" sz="2000" smtClean="0">
                <a:solidFill>
                  <a:srgbClr val="0000FF"/>
                </a:solidFill>
                <a:latin typeface="Consolas" pitchFamily="49" charset="0"/>
                <a:ea typeface="楷体" pitchFamily="49" charset="-122"/>
                <a:cs typeface="Consolas" pitchFamily="49" charset="0"/>
              </a:rPr>
              <a:t>    结构体</a:t>
            </a:r>
            <a:r>
              <a:rPr kumimoji="1" lang="en-US" altLang="zh-CN" sz="2000">
                <a:solidFill>
                  <a:srgbClr val="0000FF"/>
                </a:solidFill>
                <a:latin typeface="Consolas" pitchFamily="49" charset="0"/>
                <a:ea typeface="楷体" pitchFamily="49" charset="-122"/>
                <a:cs typeface="Consolas" pitchFamily="49" charset="0"/>
              </a:rPr>
              <a:t>LNode</a:t>
            </a:r>
            <a:r>
              <a:rPr kumimoji="1" lang="zh-CN" altLang="en-US" sz="2000">
                <a:solidFill>
                  <a:srgbClr val="0000FF"/>
                </a:solidFill>
                <a:latin typeface="Consolas" pitchFamily="49" charset="0"/>
                <a:ea typeface="楷体" pitchFamily="49" charset="-122"/>
                <a:cs typeface="Consolas" pitchFamily="49" charset="0"/>
              </a:rPr>
              <a:t>的定义中用到了它自</a:t>
            </a:r>
            <a:r>
              <a:rPr kumimoji="1" lang="zh-CN" altLang="en-US" sz="2000" smtClean="0">
                <a:solidFill>
                  <a:srgbClr val="0000FF"/>
                </a:solidFill>
                <a:latin typeface="Consolas" pitchFamily="49" charset="0"/>
                <a:ea typeface="楷体" pitchFamily="49" charset="-122"/>
                <a:cs typeface="Consolas" pitchFamily="49" charset="0"/>
              </a:rPr>
              <a:t>身，即</a:t>
            </a:r>
            <a:r>
              <a:rPr kumimoji="1" lang="zh-CN" altLang="en-US" sz="2000">
                <a:solidFill>
                  <a:srgbClr val="0000FF"/>
                </a:solidFill>
                <a:latin typeface="Consolas" pitchFamily="49" charset="0"/>
                <a:ea typeface="楷体" pitchFamily="49" charset="-122"/>
                <a:cs typeface="Consolas" pitchFamily="49" charset="0"/>
              </a:rPr>
              <a:t>指针域</a:t>
            </a:r>
            <a:r>
              <a:rPr kumimoji="1" lang="en-US" altLang="zh-CN" sz="2000">
                <a:solidFill>
                  <a:srgbClr val="0000FF"/>
                </a:solidFill>
                <a:latin typeface="Consolas" pitchFamily="49" charset="0"/>
                <a:ea typeface="楷体" pitchFamily="49" charset="-122"/>
                <a:cs typeface="Consolas" pitchFamily="49" charset="0"/>
              </a:rPr>
              <a:t>next</a:t>
            </a:r>
            <a:r>
              <a:rPr kumimoji="1" lang="zh-CN" altLang="en-US" sz="2000">
                <a:solidFill>
                  <a:srgbClr val="0000FF"/>
                </a:solidFill>
                <a:latin typeface="Consolas" pitchFamily="49" charset="0"/>
                <a:ea typeface="楷体" pitchFamily="49" charset="-122"/>
                <a:cs typeface="Consolas" pitchFamily="49" charset="0"/>
              </a:rPr>
              <a:t>是一种指向自身类型的指</a:t>
            </a:r>
            <a:r>
              <a:rPr kumimoji="1" lang="zh-CN" altLang="en-US" sz="2000" smtClean="0">
                <a:solidFill>
                  <a:srgbClr val="0000FF"/>
                </a:solidFill>
                <a:latin typeface="Consolas" pitchFamily="49" charset="0"/>
                <a:ea typeface="楷体" pitchFamily="49" charset="-122"/>
                <a:cs typeface="Consolas" pitchFamily="49" charset="0"/>
              </a:rPr>
              <a:t>针，所</a:t>
            </a:r>
            <a:r>
              <a:rPr kumimoji="1" lang="zh-CN" altLang="en-US" sz="2000">
                <a:solidFill>
                  <a:srgbClr val="0000FF"/>
                </a:solidFill>
                <a:latin typeface="Consolas" pitchFamily="49" charset="0"/>
                <a:ea typeface="楷体" pitchFamily="49" charset="-122"/>
                <a:cs typeface="Consolas" pitchFamily="49" charset="0"/>
              </a:rPr>
              <a:t>以它是一种</a:t>
            </a:r>
            <a:r>
              <a:rPr kumimoji="1" lang="zh-CN" altLang="en-US" sz="2000">
                <a:solidFill>
                  <a:srgbClr val="FF00FF"/>
                </a:solidFill>
                <a:latin typeface="Consolas" pitchFamily="49" charset="0"/>
                <a:ea typeface="楷体" pitchFamily="49" charset="-122"/>
                <a:cs typeface="Consolas" pitchFamily="49" charset="0"/>
              </a:rPr>
              <a:t>递归数据结构</a:t>
            </a:r>
            <a:r>
              <a:rPr kumimoji="1" lang="zh-CN" altLang="en-US" sz="2000">
                <a:solidFill>
                  <a:srgbClr val="0000FF"/>
                </a:solidFill>
                <a:latin typeface="Consolas" pitchFamily="49" charset="0"/>
                <a:ea typeface="楷体" pitchFamily="49" charset="-122"/>
                <a:cs typeface="Consolas" pitchFamily="49" charset="0"/>
              </a:rPr>
              <a:t>。</a:t>
            </a:r>
            <a:r>
              <a:rPr kumimoji="1" lang="zh-CN" altLang="en-US" sz="2000">
                <a:solidFill>
                  <a:srgbClr val="FF3300"/>
                </a:solidFill>
                <a:latin typeface="Consolas" pitchFamily="49" charset="0"/>
                <a:ea typeface="楷体" pitchFamily="49" charset="-122"/>
                <a:cs typeface="Consolas" pitchFamily="49" charset="0"/>
              </a:rPr>
              <a:t> </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250825" y="549275"/>
            <a:ext cx="3106729" cy="461665"/>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1</a:t>
            </a:r>
            <a:r>
              <a:rPr lang="en-US" altLang="zh-CN" smtClean="0">
                <a:solidFill>
                  <a:schemeClr val="bg1"/>
                </a:solidFill>
                <a:latin typeface="Consolas" pitchFamily="49" charset="0"/>
                <a:ea typeface="楷体" pitchFamily="49" charset="-122"/>
                <a:cs typeface="Consolas" pitchFamily="49" charset="0"/>
              </a:rPr>
              <a:t>. </a:t>
            </a:r>
            <a:r>
              <a:rPr lang="zh-CN" altLang="en-US" dirty="0">
                <a:solidFill>
                  <a:schemeClr val="bg1"/>
                </a:solidFill>
                <a:latin typeface="Consolas" pitchFamily="49" charset="0"/>
                <a:ea typeface="楷体" pitchFamily="49" charset="-122"/>
                <a:cs typeface="Consolas" pitchFamily="49" charset="0"/>
              </a:rPr>
              <a:t>简单选择排序</a:t>
            </a:r>
          </a:p>
        </p:txBody>
      </p:sp>
      <p:sp>
        <p:nvSpPr>
          <p:cNvPr id="70659" name="Text Box 3"/>
          <p:cNvSpPr txBox="1">
            <a:spLocks noChangeArrowheads="1"/>
          </p:cNvSpPr>
          <p:nvPr/>
        </p:nvSpPr>
        <p:spPr bwMode="auto">
          <a:xfrm>
            <a:off x="323850" y="1196975"/>
            <a:ext cx="8569325" cy="2015936"/>
          </a:xfrm>
          <a:prstGeom prst="rect">
            <a:avLst/>
          </a:prstGeom>
          <a:noFill/>
          <a:ln w="9525">
            <a:noFill/>
            <a:miter lim="800000"/>
            <a:headEnd/>
            <a:tailEnd/>
          </a:ln>
        </p:spPr>
        <p:txBody>
          <a:bodyPr>
            <a:spAutoFit/>
          </a:bodyPr>
          <a:lstStyle/>
          <a:p>
            <a:pPr>
              <a:lnSpc>
                <a:spcPts val="3000"/>
              </a:lnSpc>
              <a:spcBef>
                <a:spcPts val="0"/>
              </a:spcBef>
            </a:pPr>
            <a:r>
              <a:rPr lang="zh-CN" altLang="en-US" sz="2200">
                <a:solidFill>
                  <a:srgbClr val="0000FF"/>
                </a:solidFill>
                <a:latin typeface="Consolas" pitchFamily="49" charset="0"/>
                <a:ea typeface="楷体" pitchFamily="49" charset="-122"/>
                <a:cs typeface="Consolas" pitchFamily="49" charset="0"/>
              </a:rPr>
              <a:t>　　设</a:t>
            </a:r>
            <a:r>
              <a:rPr lang="en-US" altLang="zh-CN" sz="2200" i="1" smtClean="0">
                <a:solidFill>
                  <a:srgbClr val="C00000"/>
                </a:solidFill>
                <a:latin typeface="Consolas" pitchFamily="49" charset="0"/>
                <a:ea typeface="楷体" pitchFamily="49" charset="-122"/>
                <a:cs typeface="Consolas" pitchFamily="49" charset="0"/>
              </a:rPr>
              <a:t>f</a:t>
            </a:r>
            <a:r>
              <a:rPr lang="en-US" altLang="zh-CN" sz="2200" smtClean="0">
                <a:solidFill>
                  <a:srgbClr val="C00000"/>
                </a:solidFill>
                <a:latin typeface="Consolas" pitchFamily="49" charset="0"/>
                <a:ea typeface="楷体" pitchFamily="49" charset="-122"/>
                <a:cs typeface="Consolas" pitchFamily="49" charset="0"/>
              </a:rPr>
              <a:t>(</a:t>
            </a:r>
            <a:r>
              <a:rPr lang="en-US" altLang="zh-CN" sz="2200" i="1" smtClean="0">
                <a:solidFill>
                  <a:srgbClr val="C00000"/>
                </a:solidFill>
                <a:latin typeface="Consolas" pitchFamily="49" charset="0"/>
                <a:ea typeface="楷体" pitchFamily="49" charset="-122"/>
                <a:cs typeface="Consolas" pitchFamily="49" charset="0"/>
              </a:rPr>
              <a:t>a</a:t>
            </a:r>
            <a:r>
              <a:rPr lang="zh-CN" altLang="en-US" sz="2200" smtClean="0">
                <a:solidFill>
                  <a:srgbClr val="C00000"/>
                </a:solidFill>
                <a:latin typeface="Consolas" pitchFamily="49" charset="0"/>
                <a:ea typeface="楷体" pitchFamily="49" charset="-122"/>
                <a:cs typeface="Consolas" pitchFamily="49" charset="0"/>
              </a:rPr>
              <a:t>，</a:t>
            </a:r>
            <a:r>
              <a:rPr lang="en-US" altLang="zh-CN" sz="2200" i="1" smtClean="0">
                <a:solidFill>
                  <a:srgbClr val="C00000"/>
                </a:solidFill>
                <a:latin typeface="Consolas" pitchFamily="49" charset="0"/>
                <a:ea typeface="楷体" pitchFamily="49" charset="-122"/>
                <a:cs typeface="Consolas" pitchFamily="49" charset="0"/>
              </a:rPr>
              <a:t>n</a:t>
            </a:r>
            <a:r>
              <a:rPr lang="zh-CN" altLang="en-US" sz="2200" smtClean="0">
                <a:solidFill>
                  <a:srgbClr val="C00000"/>
                </a:solidFill>
                <a:latin typeface="Consolas" pitchFamily="49" charset="0"/>
                <a:ea typeface="楷体" pitchFamily="49" charset="-122"/>
                <a:cs typeface="Consolas" pitchFamily="49" charset="0"/>
              </a:rPr>
              <a:t>，</a:t>
            </a:r>
            <a:r>
              <a:rPr lang="en-US" altLang="zh-CN" sz="2200" i="1" smtClean="0">
                <a:solidFill>
                  <a:srgbClr val="C00000"/>
                </a:solidFill>
                <a:latin typeface="Consolas" pitchFamily="49" charset="0"/>
                <a:ea typeface="楷体" pitchFamily="49" charset="-122"/>
                <a:cs typeface="Consolas" pitchFamily="49" charset="0"/>
              </a:rPr>
              <a:t>i</a:t>
            </a:r>
            <a:r>
              <a:rPr lang="en-US" altLang="zh-CN" sz="2200">
                <a:solidFill>
                  <a:srgbClr val="C00000"/>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用于对</a:t>
            </a:r>
            <a:r>
              <a:rPr lang="en-US" altLang="zh-CN" sz="2200" i="1">
                <a:solidFill>
                  <a:srgbClr val="0000FF"/>
                </a:solidFill>
                <a:latin typeface="Consolas" pitchFamily="49" charset="0"/>
                <a:ea typeface="楷体" pitchFamily="49" charset="-122"/>
                <a:cs typeface="Consolas" pitchFamily="49" charset="0"/>
              </a:rPr>
              <a:t>a</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i</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-1]</a:t>
            </a:r>
            <a:r>
              <a:rPr lang="zh-CN" altLang="en-US" sz="2200">
                <a:solidFill>
                  <a:srgbClr val="0000FF"/>
                </a:solidFill>
                <a:latin typeface="Consolas" pitchFamily="49" charset="0"/>
                <a:ea typeface="楷体" pitchFamily="49" charset="-122"/>
                <a:cs typeface="Consolas" pitchFamily="49" charset="0"/>
              </a:rPr>
              <a:t>元素序列（共</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i</a:t>
            </a:r>
            <a:r>
              <a:rPr lang="zh-CN" altLang="en-US" sz="2200">
                <a:solidFill>
                  <a:srgbClr val="0000FF"/>
                </a:solidFill>
                <a:latin typeface="Consolas" pitchFamily="49" charset="0"/>
                <a:ea typeface="楷体" pitchFamily="49" charset="-122"/>
                <a:cs typeface="Consolas" pitchFamily="49" charset="0"/>
              </a:rPr>
              <a:t>个元素）进行简单选择排</a:t>
            </a:r>
            <a:r>
              <a:rPr lang="zh-CN" altLang="en-US" sz="2200" smtClean="0">
                <a:solidFill>
                  <a:srgbClr val="0000FF"/>
                </a:solidFill>
                <a:latin typeface="Consolas" pitchFamily="49" charset="0"/>
                <a:ea typeface="楷体" pitchFamily="49" charset="-122"/>
                <a:cs typeface="Consolas" pitchFamily="49" charset="0"/>
              </a:rPr>
              <a:t>序，是</a:t>
            </a:r>
            <a:r>
              <a:rPr lang="zh-CN" altLang="en-US" sz="2200">
                <a:solidFill>
                  <a:srgbClr val="0000FF"/>
                </a:solidFill>
                <a:latin typeface="Consolas" pitchFamily="49" charset="0"/>
                <a:ea typeface="楷体" pitchFamily="49" charset="-122"/>
                <a:cs typeface="Consolas" pitchFamily="49" charset="0"/>
              </a:rPr>
              <a:t>“大问题</a:t>
            </a:r>
            <a:r>
              <a:rPr lang="zh-CN" altLang="en-US"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a:t>
            </a:r>
          </a:p>
          <a:p>
            <a:pPr>
              <a:lnSpc>
                <a:spcPts val="3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en-US" altLang="zh-CN" sz="2000" i="1" smtClean="0">
                <a:solidFill>
                  <a:srgbClr val="C00000"/>
                </a:solidFill>
                <a:latin typeface="Consolas" pitchFamily="49" charset="0"/>
                <a:ea typeface="楷体" pitchFamily="49" charset="-122"/>
                <a:cs typeface="Consolas" pitchFamily="49" charset="0"/>
              </a:rPr>
              <a:t>f</a:t>
            </a:r>
            <a:r>
              <a:rPr lang="en-US" altLang="zh-CN"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a</a:t>
            </a:r>
            <a:r>
              <a:rPr lang="zh-CN" altLang="en-US"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n</a:t>
            </a:r>
            <a:r>
              <a:rPr lang="zh-CN" altLang="en-US" sz="2000" smtClean="0">
                <a:solidFill>
                  <a:srgbClr val="C00000"/>
                </a:solidFill>
                <a:latin typeface="Consolas" pitchFamily="49" charset="0"/>
                <a:ea typeface="楷体" pitchFamily="49" charset="-122"/>
                <a:cs typeface="Consolas" pitchFamily="49" charset="0"/>
              </a:rPr>
              <a:t>，</a:t>
            </a:r>
            <a:r>
              <a:rPr lang="en-US" altLang="zh-CN" sz="2000" i="1" smtClean="0">
                <a:solidFill>
                  <a:srgbClr val="C00000"/>
                </a:solidFill>
                <a:latin typeface="Consolas" pitchFamily="49" charset="0"/>
                <a:ea typeface="楷体" pitchFamily="49" charset="-122"/>
                <a:cs typeface="Consolas" pitchFamily="49" charset="0"/>
              </a:rPr>
              <a:t>i</a:t>
            </a:r>
            <a:r>
              <a:rPr lang="en-US" altLang="zh-CN" sz="2000" smtClean="0">
                <a:solidFill>
                  <a:srgbClr val="C00000"/>
                </a:solidFill>
                <a:latin typeface="Consolas" pitchFamily="49" charset="0"/>
                <a:ea typeface="楷体" pitchFamily="49" charset="-122"/>
                <a:cs typeface="Consolas" pitchFamily="49" charset="0"/>
              </a:rPr>
              <a:t>+1</a:t>
            </a:r>
            <a:r>
              <a:rPr lang="en-US" altLang="zh-CN" sz="2000">
                <a:solidFill>
                  <a:srgbClr val="C00000"/>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用于对</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+1..</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元素序列（共</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个元素）进行简单选择排</a:t>
            </a:r>
            <a:r>
              <a:rPr lang="zh-CN" altLang="en-US" sz="2000" smtClean="0">
                <a:solidFill>
                  <a:srgbClr val="0000FF"/>
                </a:solidFill>
                <a:latin typeface="Consolas" pitchFamily="49" charset="0"/>
                <a:ea typeface="楷体" pitchFamily="49" charset="-122"/>
                <a:cs typeface="Consolas" pitchFamily="49" charset="0"/>
              </a:rPr>
              <a:t>序，是</a:t>
            </a:r>
            <a:r>
              <a:rPr lang="zh-CN" altLang="en-US" sz="2000">
                <a:solidFill>
                  <a:srgbClr val="0000FF"/>
                </a:solidFill>
                <a:latin typeface="Consolas" pitchFamily="49" charset="0"/>
                <a:ea typeface="楷体" pitchFamily="49" charset="-122"/>
                <a:cs typeface="Consolas" pitchFamily="49" charset="0"/>
              </a:rPr>
              <a:t>“小问题</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nSpc>
                <a:spcPts val="3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当</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时所有元素有</a:t>
            </a:r>
            <a:r>
              <a:rPr lang="zh-CN" altLang="en-US" sz="2000" smtClean="0">
                <a:solidFill>
                  <a:srgbClr val="0000FF"/>
                </a:solidFill>
                <a:latin typeface="Consolas" pitchFamily="49" charset="0"/>
                <a:ea typeface="楷体" pitchFamily="49" charset="-122"/>
                <a:cs typeface="Consolas" pitchFamily="49" charset="0"/>
              </a:rPr>
              <a:t>序，算</a:t>
            </a:r>
            <a:r>
              <a:rPr lang="zh-CN" altLang="en-US" sz="2000">
                <a:solidFill>
                  <a:srgbClr val="0000FF"/>
                </a:solidFill>
                <a:latin typeface="Consolas" pitchFamily="49" charset="0"/>
                <a:ea typeface="楷体" pitchFamily="49" charset="-122"/>
                <a:cs typeface="Consolas" pitchFamily="49" charset="0"/>
              </a:rPr>
              <a:t>法结束。</a:t>
            </a:r>
          </a:p>
        </p:txBody>
      </p:sp>
      <p:sp>
        <p:nvSpPr>
          <p:cNvPr id="70660" name="Text Box 4"/>
          <p:cNvSpPr txBox="1">
            <a:spLocks noChangeArrowheads="1"/>
          </p:cNvSpPr>
          <p:nvPr/>
        </p:nvSpPr>
        <p:spPr bwMode="auto">
          <a:xfrm>
            <a:off x="395288" y="3500438"/>
            <a:ext cx="7962926" cy="180391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0000" tIns="180000" bIns="180000">
            <a:spAutoFit/>
          </a:bodyPr>
          <a:lstStyle/>
          <a:p>
            <a:pPr>
              <a:lnSpc>
                <a:spcPct val="130000"/>
              </a:lnSpc>
            </a:pPr>
            <a:r>
              <a:rPr lang="en-US" altLang="zh-CN" sz="1800" i="1" smtClean="0">
                <a:solidFill>
                  <a:srgbClr val="0000FF"/>
                </a:solidFill>
                <a:latin typeface="Consolas" pitchFamily="49" charset="0"/>
                <a:ea typeface="楷体" pitchFamily="49" charset="-122"/>
                <a:cs typeface="Consolas" pitchFamily="49" charset="0"/>
              </a:rPr>
              <a:t>f</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a</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sym typeface="Symbol" pitchFamily="18" charset="2"/>
              </a:rPr>
              <a:t></a:t>
            </a:r>
            <a:r>
              <a:rPr lang="en-US" altLang="zh-CN" sz="180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不做任何事</a:t>
            </a:r>
            <a:r>
              <a:rPr lang="zh-CN" altLang="en-US" sz="1800" smtClean="0">
                <a:solidFill>
                  <a:srgbClr val="0000FF"/>
                </a:solidFill>
                <a:latin typeface="Consolas" pitchFamily="49" charset="0"/>
                <a:ea typeface="楷体" pitchFamily="49" charset="-122"/>
                <a:cs typeface="Consolas" pitchFamily="49" charset="0"/>
              </a:rPr>
              <a:t>情，算</a:t>
            </a:r>
            <a:r>
              <a:rPr lang="zh-CN" altLang="en-US" sz="1800">
                <a:solidFill>
                  <a:srgbClr val="0000FF"/>
                </a:solidFill>
                <a:latin typeface="Consolas" pitchFamily="49" charset="0"/>
                <a:ea typeface="楷体" pitchFamily="49" charset="-122"/>
                <a:cs typeface="Consolas" pitchFamily="49" charset="0"/>
              </a:rPr>
              <a:t>法结束			</a:t>
            </a:r>
            <a:r>
              <a:rPr lang="zh-CN" altLang="en-US" sz="1800" smtClean="0">
                <a:solidFill>
                  <a:srgbClr val="00B0F0"/>
                </a:solidFill>
                <a:latin typeface="Consolas" pitchFamily="49" charset="0"/>
                <a:ea typeface="楷体" pitchFamily="49" charset="-122"/>
                <a:cs typeface="Consolas" pitchFamily="49" charset="0"/>
              </a:rPr>
              <a:t>当</a:t>
            </a:r>
            <a:r>
              <a:rPr lang="en-US" altLang="zh-CN" sz="1800" i="1">
                <a:solidFill>
                  <a:srgbClr val="00B0F0"/>
                </a:solidFill>
                <a:latin typeface="Consolas" pitchFamily="49" charset="0"/>
                <a:ea typeface="楷体" pitchFamily="49" charset="-122"/>
                <a:cs typeface="Consolas" pitchFamily="49" charset="0"/>
              </a:rPr>
              <a:t>i</a:t>
            </a:r>
            <a:r>
              <a:rPr lang="en-US" altLang="zh-CN" sz="1800">
                <a:solidFill>
                  <a:srgbClr val="00B0F0"/>
                </a:solidFill>
                <a:latin typeface="Consolas" pitchFamily="49" charset="0"/>
                <a:ea typeface="楷体" pitchFamily="49" charset="-122"/>
                <a:cs typeface="Consolas" pitchFamily="49" charset="0"/>
              </a:rPr>
              <a:t>=</a:t>
            </a:r>
            <a:r>
              <a:rPr lang="en-US" altLang="zh-CN" sz="1800" i="1">
                <a:solidFill>
                  <a:srgbClr val="00B0F0"/>
                </a:solidFill>
                <a:latin typeface="Consolas" pitchFamily="49" charset="0"/>
                <a:ea typeface="楷体" pitchFamily="49" charset="-122"/>
                <a:cs typeface="Consolas" pitchFamily="49" charset="0"/>
              </a:rPr>
              <a:t>n</a:t>
            </a:r>
            <a:r>
              <a:rPr lang="en-US" altLang="zh-CN" sz="1800">
                <a:solidFill>
                  <a:srgbClr val="00B0F0"/>
                </a:solidFill>
                <a:latin typeface="Consolas" pitchFamily="49" charset="0"/>
                <a:ea typeface="楷体" pitchFamily="49" charset="-122"/>
                <a:cs typeface="Consolas" pitchFamily="49" charset="0"/>
              </a:rPr>
              <a:t>-1</a:t>
            </a:r>
            <a:endParaRPr lang="en-US" altLang="zh-CN" sz="1800" i="1">
              <a:solidFill>
                <a:srgbClr val="00B0F0"/>
              </a:solidFill>
              <a:latin typeface="Consolas" pitchFamily="49" charset="0"/>
              <a:ea typeface="楷体" pitchFamily="49" charset="-122"/>
              <a:cs typeface="Consolas" pitchFamily="49" charset="0"/>
            </a:endParaRPr>
          </a:p>
          <a:p>
            <a:pPr>
              <a:lnSpc>
                <a:spcPct val="130000"/>
              </a:lnSpc>
            </a:pPr>
            <a:r>
              <a:rPr lang="en-US" altLang="zh-CN" sz="1800" i="1" smtClean="0">
                <a:solidFill>
                  <a:srgbClr val="0000FF"/>
                </a:solidFill>
                <a:latin typeface="Consolas" pitchFamily="49" charset="0"/>
                <a:ea typeface="楷体" pitchFamily="49" charset="-122"/>
                <a:cs typeface="Consolas" pitchFamily="49" charset="0"/>
              </a:rPr>
              <a:t>f</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a</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sym typeface="Symbol" pitchFamily="18" charset="2"/>
              </a:rPr>
              <a:t></a:t>
            </a:r>
            <a:r>
              <a:rPr lang="en-US" altLang="zh-CN" sz="180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通过简单比较挑选</a:t>
            </a:r>
            <a:r>
              <a:rPr lang="en-US" altLang="zh-CN" sz="1800" i="1">
                <a:solidFill>
                  <a:srgbClr val="0000FF"/>
                </a:solidFill>
                <a:latin typeface="Consolas" pitchFamily="49" charset="0"/>
                <a:ea typeface="楷体" pitchFamily="49" charset="-122"/>
                <a:cs typeface="Consolas" pitchFamily="49" charset="0"/>
              </a:rPr>
              <a:t>a</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中的</a:t>
            </a:r>
            <a:r>
              <a:rPr lang="zh-CN" altLang="en-US" sz="1800" smtClean="0">
                <a:solidFill>
                  <a:srgbClr val="0000FF"/>
                </a:solidFill>
                <a:latin typeface="Consolas" pitchFamily="49" charset="0"/>
                <a:ea typeface="楷体" pitchFamily="49" charset="-122"/>
                <a:cs typeface="Consolas" pitchFamily="49" charset="0"/>
              </a:rPr>
              <a:t>最</a:t>
            </a:r>
            <a:endParaRPr lang="en-US" altLang="zh-CN" sz="1800" smtClean="0">
              <a:solidFill>
                <a:srgbClr val="0000FF"/>
              </a:solidFill>
              <a:latin typeface="Consolas" pitchFamily="49" charset="0"/>
              <a:ea typeface="楷体" pitchFamily="49" charset="-122"/>
              <a:cs typeface="Consolas" pitchFamily="49" charset="0"/>
            </a:endParaRPr>
          </a:p>
          <a:p>
            <a:pPr>
              <a:lnSpc>
                <a:spcPct val="130000"/>
              </a:lnSpc>
            </a:pPr>
            <a:r>
              <a:rPr lang="en-US" altLang="zh-CN" sz="1800" smtClean="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小</a:t>
            </a:r>
            <a:r>
              <a:rPr lang="zh-CN" altLang="en-US" sz="1800">
                <a:solidFill>
                  <a:srgbClr val="0000FF"/>
                </a:solidFill>
                <a:latin typeface="Consolas" pitchFamily="49" charset="0"/>
                <a:ea typeface="楷体" pitchFamily="49" charset="-122"/>
                <a:cs typeface="Consolas" pitchFamily="49" charset="0"/>
              </a:rPr>
              <a:t>元素</a:t>
            </a:r>
            <a:r>
              <a:rPr lang="en-US" altLang="zh-CN" sz="1800" i="1">
                <a:solidFill>
                  <a:srgbClr val="0000FF"/>
                </a:solidFill>
                <a:latin typeface="Consolas" pitchFamily="49" charset="0"/>
                <a:ea typeface="楷体" pitchFamily="49" charset="-122"/>
                <a:cs typeface="Consolas" pitchFamily="49" charset="0"/>
              </a:rPr>
              <a:t>a</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k</a:t>
            </a:r>
            <a:r>
              <a:rPr lang="en-US" altLang="zh-CN" sz="1800">
                <a:solidFill>
                  <a:srgbClr val="0000FF"/>
                </a:solidFill>
                <a:latin typeface="Consolas" pitchFamily="49" charset="0"/>
                <a:ea typeface="楷体" pitchFamily="49" charset="-122"/>
                <a:cs typeface="Consolas" pitchFamily="49" charset="0"/>
              </a:rPr>
              <a:t>]</a:t>
            </a:r>
            <a:r>
              <a:rPr lang="zh-CN" altLang="en-US" sz="1800">
                <a:solidFill>
                  <a:srgbClr val="0000FF"/>
                </a:solidFill>
                <a:latin typeface="Consolas" pitchFamily="49" charset="0"/>
                <a:ea typeface="楷体" pitchFamily="49" charset="-122"/>
                <a:cs typeface="Consolas" pitchFamily="49" charset="0"/>
              </a:rPr>
              <a:t>放在</a:t>
            </a:r>
            <a:r>
              <a:rPr lang="en-US" altLang="zh-CN" sz="1800" i="1">
                <a:solidFill>
                  <a:srgbClr val="0000FF"/>
                </a:solidFill>
                <a:latin typeface="Consolas" pitchFamily="49" charset="0"/>
                <a:ea typeface="楷体" pitchFamily="49" charset="-122"/>
                <a:cs typeface="Consolas" pitchFamily="49" charset="0"/>
              </a:rPr>
              <a:t>a</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a:t>
            </a:r>
            <a:r>
              <a:rPr lang="zh-CN" altLang="en-US" sz="1800">
                <a:solidFill>
                  <a:srgbClr val="0000FF"/>
                </a:solidFill>
                <a:latin typeface="Consolas" pitchFamily="49" charset="0"/>
                <a:ea typeface="楷体" pitchFamily="49" charset="-122"/>
                <a:cs typeface="Consolas" pitchFamily="49" charset="0"/>
              </a:rPr>
              <a:t>处</a:t>
            </a:r>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a:t>
            </a:r>
            <a:r>
              <a:rPr lang="zh-CN" altLang="en-US" sz="1800" smtClean="0">
                <a:solidFill>
                  <a:srgbClr val="00B0F0"/>
                </a:solidFill>
                <a:latin typeface="Consolas" pitchFamily="49" charset="0"/>
                <a:ea typeface="楷体" pitchFamily="49" charset="-122"/>
                <a:cs typeface="Consolas" pitchFamily="49" charset="0"/>
              </a:rPr>
              <a:t>否</a:t>
            </a:r>
            <a:r>
              <a:rPr lang="zh-CN" altLang="en-US" sz="1800">
                <a:solidFill>
                  <a:srgbClr val="00B0F0"/>
                </a:solidFill>
                <a:latin typeface="Consolas" pitchFamily="49" charset="0"/>
                <a:ea typeface="楷体" pitchFamily="49" charset="-122"/>
                <a:cs typeface="Consolas" pitchFamily="49" charset="0"/>
              </a:rPr>
              <a:t>则</a:t>
            </a:r>
          </a:p>
          <a:p>
            <a:pPr>
              <a:lnSpc>
                <a:spcPct val="130000"/>
              </a:lnSpc>
            </a:pPr>
            <a:r>
              <a:rPr lang="zh-CN" altLang="en-US"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     </a:t>
            </a:r>
            <a:r>
              <a:rPr lang="en-US" altLang="zh-CN" sz="1800" i="1" smtClean="0">
                <a:solidFill>
                  <a:srgbClr val="0000FF"/>
                </a:solidFill>
                <a:latin typeface="Consolas" pitchFamily="49" charset="0"/>
                <a:ea typeface="楷体" pitchFamily="49" charset="-122"/>
                <a:cs typeface="Consolas" pitchFamily="49" charset="0"/>
              </a:rPr>
              <a:t>f</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a</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+1</a:t>
            </a:r>
            <a:r>
              <a:rPr lang="en-US" altLang="zh-CN" sz="180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323850" y="765175"/>
            <a:ext cx="8569325" cy="444579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tIns="144000" bIns="144000">
            <a:spAutoFit/>
          </a:bodyPr>
          <a:lstStyle/>
          <a:p>
            <a:pPr>
              <a:defRPr/>
            </a:pPr>
            <a:r>
              <a:rPr lang="en-US" altLang="zh-CN" sz="1800" dirty="0">
                <a:solidFill>
                  <a:srgbClr val="0000FF"/>
                </a:solidFill>
                <a:latin typeface="Consolas" pitchFamily="49" charset="0"/>
                <a:ea typeface="楷体" pitchFamily="49" charset="-122"/>
                <a:cs typeface="Consolas" pitchFamily="49" charset="0"/>
              </a:rPr>
              <a:t>void </a:t>
            </a:r>
            <a:r>
              <a:rPr lang="en-US" altLang="zh-CN" sz="1800" dirty="0" err="1">
                <a:solidFill>
                  <a:srgbClr val="FF0000"/>
                </a:solidFill>
                <a:latin typeface="Consolas" pitchFamily="49" charset="0"/>
                <a:ea typeface="楷体" pitchFamily="49" charset="-122"/>
                <a:cs typeface="Consolas" pitchFamily="49" charset="0"/>
              </a:rPr>
              <a:t>SelectSort</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a:t>
            </a:r>
            <a:r>
              <a:rPr lang="en-US" altLang="zh-CN" sz="1800" smtClean="0">
                <a:solidFill>
                  <a:srgbClr val="0000FF"/>
                </a:solidFill>
                <a:latin typeface="Consolas" pitchFamily="49" charset="0"/>
                <a:ea typeface="楷体"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int n</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int </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a:t>
            </a:r>
          </a:p>
          <a:p>
            <a:pPr>
              <a:defRPr/>
            </a:pPr>
            <a:r>
              <a:rPr lang="en-US" altLang="zh-CN" sz="1800" smtClean="0">
                <a:solidFill>
                  <a:srgbClr val="0000FF"/>
                </a:solidFill>
                <a:latin typeface="Consolas" pitchFamily="49" charset="0"/>
                <a:ea typeface="楷体" pitchFamily="49" charset="-122"/>
                <a:cs typeface="Consolas" pitchFamily="49" charset="0"/>
              </a:rPr>
              <a:t>{   int j</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k;</a:t>
            </a:r>
            <a:endParaRPr lang="en-US" altLang="zh-CN" sz="1800" dirty="0">
              <a:solidFill>
                <a:srgbClr val="0000FF"/>
              </a:solidFill>
              <a:latin typeface="Consolas" pitchFamily="49" charset="0"/>
              <a:ea typeface="楷体" pitchFamily="49" charset="-122"/>
              <a:cs typeface="Consolas" pitchFamily="49" charset="0"/>
            </a:endParaRPr>
          </a:p>
          <a:p>
            <a:pPr>
              <a:defRPr/>
            </a:pP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if </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==n-1) return;</a:t>
            </a:r>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满足递归出口条件</a:t>
            </a:r>
          </a:p>
          <a:p>
            <a:pPr>
              <a:lnSpc>
                <a:spcPct val="200000"/>
              </a:lnSpc>
              <a:defRPr/>
            </a:pP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else</a:t>
            </a:r>
            <a:endParaRPr lang="en-US" altLang="zh-CN" sz="1800" dirty="0">
              <a:solidFill>
                <a:srgbClr val="0000FF"/>
              </a:solidFill>
              <a:latin typeface="Consolas" pitchFamily="49" charset="0"/>
              <a:ea typeface="楷体" pitchFamily="49" charset="-122"/>
              <a:cs typeface="Consolas" pitchFamily="49" charset="0"/>
            </a:endParaRPr>
          </a:p>
          <a:p>
            <a:pPr>
              <a:defRPr/>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	k=</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a:solidFill>
                  <a:srgbClr val="00B0F0"/>
                </a:solidFill>
                <a:latin typeface="Consolas" pitchFamily="49" charset="0"/>
                <a:ea typeface="楷体" pitchFamily="49" charset="-122"/>
                <a:cs typeface="Consolas" pitchFamily="49" charset="0"/>
              </a:rPr>
              <a:t>//k</a:t>
            </a:r>
            <a:r>
              <a:rPr lang="zh-CN" altLang="nb-NO" sz="1800" dirty="0">
                <a:solidFill>
                  <a:srgbClr val="00B0F0"/>
                </a:solidFill>
                <a:latin typeface="Consolas" pitchFamily="49" charset="0"/>
                <a:ea typeface="楷体" pitchFamily="49" charset="-122"/>
                <a:cs typeface="Consolas" pitchFamily="49" charset="0"/>
              </a:rPr>
              <a:t>记录</a:t>
            </a:r>
            <a:r>
              <a:rPr lang="en-US" altLang="zh-CN" sz="1800" dirty="0">
                <a:solidFill>
                  <a:srgbClr val="00B0F0"/>
                </a:solidFill>
                <a:latin typeface="Consolas" pitchFamily="49" charset="0"/>
                <a:ea typeface="楷体" pitchFamily="49" charset="-122"/>
                <a:cs typeface="Consolas" pitchFamily="49" charset="0"/>
              </a:rPr>
              <a:t>a[</a:t>
            </a:r>
            <a:r>
              <a:rPr lang="en-US" altLang="zh-CN" sz="1800" dirty="0" err="1">
                <a:solidFill>
                  <a:srgbClr val="00B0F0"/>
                </a:solidFill>
                <a:latin typeface="Consolas" pitchFamily="49" charset="0"/>
                <a:ea typeface="楷体" pitchFamily="49" charset="-122"/>
                <a:cs typeface="Consolas" pitchFamily="49" charset="0"/>
              </a:rPr>
              <a:t>i</a:t>
            </a:r>
            <a:r>
              <a:rPr lang="en-US" altLang="zh-CN" sz="1800" dirty="0">
                <a:solidFill>
                  <a:srgbClr val="00B0F0"/>
                </a:solidFill>
                <a:latin typeface="Consolas" pitchFamily="49" charset="0"/>
                <a:ea typeface="楷体" pitchFamily="49" charset="-122"/>
                <a:cs typeface="Consolas" pitchFamily="49" charset="0"/>
              </a:rPr>
              <a:t>..n-1]</a:t>
            </a:r>
            <a:r>
              <a:rPr lang="zh-CN" altLang="en-US" sz="1800" dirty="0">
                <a:solidFill>
                  <a:srgbClr val="00B0F0"/>
                </a:solidFill>
                <a:latin typeface="Consolas" pitchFamily="49" charset="0"/>
                <a:ea typeface="楷体" pitchFamily="49" charset="-122"/>
                <a:cs typeface="Consolas" pitchFamily="49" charset="0"/>
              </a:rPr>
              <a:t>中最小元素的下标</a:t>
            </a:r>
          </a:p>
          <a:p>
            <a:pPr>
              <a:defRPr/>
            </a:pPr>
            <a:r>
              <a:rPr lang="zh-CN" altLang="en-US" sz="1800" dirty="0">
                <a:solidFill>
                  <a:srgbClr val="0000FF"/>
                </a:solidFill>
                <a:latin typeface="Consolas" pitchFamily="49" charset="0"/>
                <a:ea typeface="楷体" pitchFamily="49" charset="-122"/>
                <a:cs typeface="Consolas" pitchFamily="49" charset="0"/>
              </a:rPr>
              <a:t>	</a:t>
            </a:r>
            <a:r>
              <a:rPr lang="nb-NO" altLang="zh-CN" sz="1800" dirty="0">
                <a:solidFill>
                  <a:srgbClr val="0000FF"/>
                </a:solidFill>
                <a:latin typeface="Consolas" pitchFamily="49" charset="0"/>
                <a:ea typeface="楷体" pitchFamily="49" charset="-122"/>
                <a:cs typeface="Consolas" pitchFamily="49" charset="0"/>
              </a:rPr>
              <a:t>for (j=i+1;j&lt;n;j</a:t>
            </a:r>
            <a:r>
              <a:rPr lang="nb-NO" altLang="zh-CN" sz="1800" smtClean="0">
                <a:solidFill>
                  <a:srgbClr val="0000FF"/>
                </a:solidFill>
                <a:latin typeface="Consolas" pitchFamily="49" charset="0"/>
                <a:ea typeface="楷体" pitchFamily="49" charset="-122"/>
                <a:cs typeface="Consolas" pitchFamily="49" charset="0"/>
              </a:rPr>
              <a:t>++)  	</a:t>
            </a:r>
            <a:r>
              <a:rPr lang="nb-NO" altLang="zh-CN" sz="1800" smtClean="0">
                <a:solidFill>
                  <a:srgbClr val="00B0F0"/>
                </a:solidFill>
                <a:latin typeface="Consolas" pitchFamily="49" charset="0"/>
                <a:ea typeface="楷体" pitchFamily="49" charset="-122"/>
                <a:cs typeface="Consolas" pitchFamily="49" charset="0"/>
              </a:rPr>
              <a:t>//</a:t>
            </a:r>
            <a:r>
              <a:rPr lang="zh-CN" altLang="nb-NO" sz="1800" dirty="0">
                <a:solidFill>
                  <a:srgbClr val="00B0F0"/>
                </a:solidFill>
                <a:latin typeface="Consolas" pitchFamily="49" charset="0"/>
                <a:ea typeface="楷体" pitchFamily="49" charset="-122"/>
                <a:cs typeface="Consolas" pitchFamily="49" charset="0"/>
              </a:rPr>
              <a:t>在</a:t>
            </a:r>
            <a:r>
              <a:rPr lang="nb-NO" altLang="zh-CN" sz="1800" dirty="0">
                <a:solidFill>
                  <a:srgbClr val="00B0F0"/>
                </a:solidFill>
                <a:latin typeface="Consolas" pitchFamily="49" charset="0"/>
                <a:ea typeface="楷体" pitchFamily="49" charset="-122"/>
                <a:cs typeface="Consolas" pitchFamily="49" charset="0"/>
              </a:rPr>
              <a:t>a[i..n-1]</a:t>
            </a:r>
            <a:r>
              <a:rPr lang="zh-CN" altLang="nb-NO" sz="1800" dirty="0">
                <a:solidFill>
                  <a:srgbClr val="00B0F0"/>
                </a:solidFill>
                <a:latin typeface="Consolas" pitchFamily="49" charset="0"/>
                <a:ea typeface="楷体" pitchFamily="49" charset="-122"/>
                <a:cs typeface="Consolas" pitchFamily="49" charset="0"/>
              </a:rPr>
              <a:t>中找最小元素</a:t>
            </a:r>
          </a:p>
          <a:p>
            <a:pPr>
              <a:defRPr/>
            </a:pPr>
            <a:r>
              <a:rPr lang="zh-CN" altLang="nb-NO"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if (a[j]&lt;a[k])</a:t>
            </a:r>
          </a:p>
          <a:p>
            <a:pPr>
              <a:defRPr/>
            </a:pPr>
            <a:r>
              <a:rPr lang="en-US" altLang="zh-CN" sz="1800" dirty="0">
                <a:solidFill>
                  <a:srgbClr val="0000FF"/>
                </a:solidFill>
                <a:latin typeface="Consolas" pitchFamily="49" charset="0"/>
                <a:ea typeface="楷体" pitchFamily="49" charset="-122"/>
                <a:cs typeface="Consolas" pitchFamily="49" charset="0"/>
              </a:rPr>
              <a:t>		k=j;</a:t>
            </a:r>
          </a:p>
          <a:p>
            <a:pPr>
              <a:defRPr/>
            </a:pPr>
            <a:r>
              <a:rPr lang="en-US" altLang="zh-CN" sz="1800" dirty="0">
                <a:solidFill>
                  <a:srgbClr val="0000FF"/>
                </a:solidFill>
                <a:latin typeface="Consolas" pitchFamily="49" charset="0"/>
                <a:ea typeface="楷体" pitchFamily="49" charset="-122"/>
                <a:cs typeface="Consolas" pitchFamily="49" charset="0"/>
              </a:rPr>
              <a:t>	if (k!=</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若最小元素不是</a:t>
            </a:r>
            <a:r>
              <a:rPr lang="en-US" altLang="zh-CN" sz="1800" dirty="0">
                <a:solidFill>
                  <a:srgbClr val="00B0F0"/>
                </a:solidFill>
                <a:latin typeface="Consolas" pitchFamily="49" charset="0"/>
                <a:ea typeface="楷体" pitchFamily="49" charset="-122"/>
                <a:cs typeface="Consolas" pitchFamily="49" charset="0"/>
              </a:rPr>
              <a:t>a[</a:t>
            </a:r>
            <a:r>
              <a:rPr lang="en-US" altLang="zh-CN" sz="1800" dirty="0" err="1">
                <a:solidFill>
                  <a:srgbClr val="00B0F0"/>
                </a:solidFill>
                <a:latin typeface="Consolas" pitchFamily="49" charset="0"/>
                <a:ea typeface="楷体" pitchFamily="49" charset="-122"/>
                <a:cs typeface="Consolas" pitchFamily="49" charset="0"/>
              </a:rPr>
              <a:t>i</a:t>
            </a:r>
            <a:r>
              <a:rPr lang="en-US" altLang="zh-CN" sz="1800" dirty="0">
                <a:solidFill>
                  <a:srgbClr val="00B0F0"/>
                </a:solidFill>
                <a:latin typeface="Consolas" pitchFamily="49" charset="0"/>
                <a:ea typeface="楷体" pitchFamily="49" charset="-122"/>
                <a:cs typeface="Consolas" pitchFamily="49" charset="0"/>
              </a:rPr>
              <a:t>]</a:t>
            </a:r>
          </a:p>
          <a:p>
            <a:pPr>
              <a:defRPr/>
            </a:pPr>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swap(a[i],a[k]);</a:t>
            </a: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smtClean="0">
                <a:solidFill>
                  <a:srgbClr val="00B0F0"/>
                </a:solidFill>
                <a:latin typeface="Consolas" pitchFamily="49" charset="0"/>
                <a:ea typeface="楷体" pitchFamily="49" charset="-122"/>
                <a:cs typeface="Consolas" pitchFamily="49" charset="0"/>
              </a:rPr>
              <a:t>//</a:t>
            </a:r>
            <a:r>
              <a:rPr lang="en-US" altLang="zh-CN" sz="1800" dirty="0">
                <a:solidFill>
                  <a:srgbClr val="00B0F0"/>
                </a:solidFill>
                <a:latin typeface="Consolas" pitchFamily="49" charset="0"/>
                <a:ea typeface="楷体" pitchFamily="49" charset="-122"/>
                <a:cs typeface="Consolas" pitchFamily="49" charset="0"/>
              </a:rPr>
              <a:t>a[</a:t>
            </a:r>
            <a:r>
              <a:rPr lang="en-US" altLang="zh-CN" sz="1800" dirty="0" err="1">
                <a:solidFill>
                  <a:srgbClr val="00B0F0"/>
                </a:solidFill>
                <a:latin typeface="Consolas" pitchFamily="49" charset="0"/>
                <a:ea typeface="楷体" pitchFamily="49" charset="-122"/>
                <a:cs typeface="Consolas" pitchFamily="49" charset="0"/>
              </a:rPr>
              <a:t>i</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和</a:t>
            </a:r>
            <a:r>
              <a:rPr lang="en-US" altLang="zh-CN" sz="1800" dirty="0">
                <a:solidFill>
                  <a:srgbClr val="00B0F0"/>
                </a:solidFill>
                <a:latin typeface="Consolas" pitchFamily="49" charset="0"/>
                <a:ea typeface="楷体" pitchFamily="49" charset="-122"/>
                <a:cs typeface="Consolas" pitchFamily="49" charset="0"/>
              </a:rPr>
              <a:t>a[k]</a:t>
            </a:r>
            <a:r>
              <a:rPr lang="zh-CN" altLang="en-US" sz="1800" dirty="0">
                <a:solidFill>
                  <a:srgbClr val="00B0F0"/>
                </a:solidFill>
                <a:latin typeface="Consolas" pitchFamily="49" charset="0"/>
                <a:ea typeface="楷体" pitchFamily="49" charset="-122"/>
                <a:cs typeface="Consolas" pitchFamily="49" charset="0"/>
              </a:rPr>
              <a:t>交换</a:t>
            </a:r>
          </a:p>
          <a:p>
            <a:pPr>
              <a:lnSpc>
                <a:spcPct val="200000"/>
              </a:lnSpc>
              <a:defRPr/>
            </a:pPr>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FF0000"/>
                </a:solidFill>
                <a:latin typeface="Consolas" pitchFamily="49" charset="0"/>
                <a:ea typeface="楷体" pitchFamily="49" charset="-122"/>
                <a:cs typeface="Consolas" pitchFamily="49" charset="0"/>
              </a:rPr>
              <a:t>SelectSort</a:t>
            </a:r>
            <a:r>
              <a:rPr lang="en-US" altLang="zh-CN" sz="1800" smtClean="0">
                <a:solidFill>
                  <a:srgbClr val="0000FF"/>
                </a:solidFill>
                <a:latin typeface="Consolas" pitchFamily="49" charset="0"/>
                <a:ea typeface="楷体" pitchFamily="49" charset="-122"/>
                <a:cs typeface="Consolas" pitchFamily="49" charset="0"/>
              </a:rPr>
              <a:t>(a</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n</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i+1</a:t>
            </a:r>
            <a:r>
              <a:rPr lang="en-US" altLang="zh-CN" sz="1800" dirty="0">
                <a:solidFill>
                  <a:srgbClr val="0000FF"/>
                </a:solidFill>
                <a:latin typeface="Consolas" pitchFamily="49" charset="0"/>
                <a:ea typeface="楷体" pitchFamily="49" charset="-122"/>
                <a:cs typeface="Consolas" pitchFamily="49" charset="0"/>
              </a:rPr>
              <a:t>);</a:t>
            </a:r>
          </a:p>
          <a:p>
            <a:pPr>
              <a:defRPr/>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a:t>
            </a:r>
          </a:p>
          <a:p>
            <a:pPr>
              <a:defRPr/>
            </a:pPr>
            <a:r>
              <a:rPr lang="en-US" altLang="zh-CN" sz="1800" dirty="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250825" y="333375"/>
            <a:ext cx="2106597" cy="457200"/>
          </a:xfrm>
          <a:prstGeom prst="rect">
            <a:avLst/>
          </a:prstGeom>
          <a:solidFill>
            <a:srgbClr val="9900FF"/>
          </a:solidFill>
          <a:ln w="9525">
            <a:noFill/>
            <a:miter lim="800000"/>
            <a:headEnd/>
            <a:tailEnd/>
          </a:ln>
        </p:spPr>
        <p:txBody>
          <a:bodyPr wrap="square">
            <a:spAutoFit/>
          </a:bodyPr>
          <a:lstStyle/>
          <a:p>
            <a:pPr algn="ctr">
              <a:spcBef>
                <a:spcPct val="50000"/>
              </a:spcBef>
            </a:pPr>
            <a:r>
              <a:rPr lang="pt-BR" altLang="zh-CN" dirty="0">
                <a:solidFill>
                  <a:schemeClr val="bg1"/>
                </a:solidFill>
                <a:latin typeface="Consolas" pitchFamily="49" charset="0"/>
                <a:ea typeface="楷体" pitchFamily="49" charset="-122"/>
                <a:cs typeface="Consolas" pitchFamily="49" charset="0"/>
              </a:rPr>
              <a:t>2</a:t>
            </a:r>
            <a:r>
              <a:rPr lang="pt-BR" altLang="zh-CN">
                <a:solidFill>
                  <a:schemeClr val="bg1"/>
                </a:solidFill>
                <a:latin typeface="Consolas" pitchFamily="49" charset="0"/>
                <a:ea typeface="楷体" pitchFamily="49" charset="-122"/>
                <a:cs typeface="Consolas" pitchFamily="49" charset="0"/>
              </a:rPr>
              <a:t>. </a:t>
            </a:r>
            <a:r>
              <a:rPr lang="zh-CN" altLang="pt-BR" smtClean="0">
                <a:solidFill>
                  <a:schemeClr val="bg1"/>
                </a:solidFill>
                <a:latin typeface="Consolas" pitchFamily="49" charset="0"/>
                <a:ea typeface="楷体" pitchFamily="49" charset="-122"/>
                <a:cs typeface="Consolas" pitchFamily="49" charset="0"/>
              </a:rPr>
              <a:t>冒泡排序</a:t>
            </a:r>
            <a:endParaRPr lang="zh-CN" altLang="en-US" dirty="0">
              <a:solidFill>
                <a:schemeClr val="bg1"/>
              </a:solidFill>
              <a:latin typeface="Consolas" pitchFamily="49" charset="0"/>
              <a:ea typeface="楷体" pitchFamily="49" charset="-122"/>
              <a:cs typeface="Consolas" pitchFamily="49" charset="0"/>
            </a:endParaRPr>
          </a:p>
        </p:txBody>
      </p:sp>
      <p:sp>
        <p:nvSpPr>
          <p:cNvPr id="72707" name="Text Box 3"/>
          <p:cNvSpPr txBox="1">
            <a:spLocks noChangeArrowheads="1"/>
          </p:cNvSpPr>
          <p:nvPr/>
        </p:nvSpPr>
        <p:spPr bwMode="auto">
          <a:xfrm>
            <a:off x="500034" y="1214422"/>
            <a:ext cx="8424862" cy="1693925"/>
          </a:xfrm>
          <a:prstGeom prst="rect">
            <a:avLst/>
          </a:prstGeom>
          <a:noFill/>
          <a:ln w="9525">
            <a:noFill/>
            <a:miter lim="800000"/>
            <a:headEnd/>
            <a:tailEnd/>
          </a:ln>
        </p:spPr>
        <p:txBody>
          <a:bodyPr>
            <a:spAutoFit/>
          </a:bodyPr>
          <a:lstStyle/>
          <a:p>
            <a:pPr>
              <a:lnSpc>
                <a:spcPts val="3200"/>
              </a:lnSpc>
              <a:spcBef>
                <a:spcPts val="0"/>
              </a:spcBef>
            </a:pPr>
            <a:r>
              <a:rPr lang="zh-CN" altLang="en-US" sz="2000">
                <a:solidFill>
                  <a:srgbClr val="0000FF"/>
                </a:solidFill>
                <a:latin typeface="Consolas" pitchFamily="49" charset="0"/>
                <a:ea typeface="楷体" pitchFamily="49" charset="-122"/>
                <a:cs typeface="Consolas" pitchFamily="49" charset="0"/>
              </a:rPr>
              <a:t>　　设</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a</a:t>
            </a:r>
            <a:r>
              <a:rPr lang="zh-CN" altLang="pt-BR"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zh-CN" altLang="pt-BR"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i</a:t>
            </a:r>
            <a:r>
              <a:rPr lang="pt-BR" altLang="zh-CN"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用于对</a:t>
            </a:r>
            <a:r>
              <a:rPr lang="pt-BR" altLang="zh-CN" sz="2000" i="1">
                <a:solidFill>
                  <a:srgbClr val="0000FF"/>
                </a:solidFill>
                <a:latin typeface="Consolas" pitchFamily="49" charset="0"/>
                <a:ea typeface="楷体" pitchFamily="49" charset="-122"/>
                <a:cs typeface="Consolas" pitchFamily="49" charset="0"/>
              </a:rPr>
              <a:t>a</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i</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-1]</a:t>
            </a:r>
            <a:r>
              <a:rPr lang="zh-CN" altLang="pt-BR" sz="2000">
                <a:solidFill>
                  <a:srgbClr val="0000FF"/>
                </a:solidFill>
                <a:latin typeface="Consolas" pitchFamily="49" charset="0"/>
                <a:ea typeface="楷体" pitchFamily="49" charset="-122"/>
                <a:cs typeface="Consolas" pitchFamily="49" charset="0"/>
              </a:rPr>
              <a:t>元素序列（共</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i</a:t>
            </a:r>
            <a:r>
              <a:rPr lang="zh-CN" altLang="pt-BR" sz="2000">
                <a:solidFill>
                  <a:srgbClr val="0000FF"/>
                </a:solidFill>
                <a:latin typeface="Consolas" pitchFamily="49" charset="0"/>
                <a:ea typeface="楷体" pitchFamily="49" charset="-122"/>
                <a:cs typeface="Consolas" pitchFamily="49" charset="0"/>
              </a:rPr>
              <a:t>个元素）进行冒泡排</a:t>
            </a:r>
            <a:r>
              <a:rPr lang="zh-CN" altLang="pt-BR" sz="2000" smtClean="0">
                <a:solidFill>
                  <a:srgbClr val="0000FF"/>
                </a:solidFill>
                <a:latin typeface="Consolas" pitchFamily="49" charset="0"/>
                <a:ea typeface="楷体" pitchFamily="49" charset="-122"/>
                <a:cs typeface="Consolas" pitchFamily="49" charset="0"/>
              </a:rPr>
              <a:t>序</a:t>
            </a:r>
            <a:r>
              <a:rPr lang="zh-CN" altLang="en-US" sz="2000" smtClean="0">
                <a:solidFill>
                  <a:srgbClr val="0000FF"/>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是</a:t>
            </a:r>
            <a:r>
              <a:rPr lang="zh-CN" altLang="pt-BR" sz="2000">
                <a:solidFill>
                  <a:srgbClr val="0000FF"/>
                </a:solidFill>
                <a:latin typeface="Consolas" pitchFamily="49" charset="0"/>
                <a:ea typeface="楷体" pitchFamily="49" charset="-122"/>
                <a:cs typeface="Consolas" pitchFamily="49" charset="0"/>
              </a:rPr>
              <a:t>“大问题</a:t>
            </a:r>
            <a:r>
              <a:rPr lang="zh-CN" altLang="pt-BR"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则</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a</a:t>
            </a:r>
            <a:r>
              <a:rPr lang="zh-CN" altLang="pt-BR"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zh-CN" altLang="pt-BR"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i</a:t>
            </a:r>
            <a:r>
              <a:rPr lang="pt-BR" altLang="zh-CN" sz="2000" smtClean="0">
                <a:solidFill>
                  <a:srgbClr val="0000FF"/>
                </a:solidFill>
                <a:latin typeface="Consolas" pitchFamily="49" charset="0"/>
                <a:ea typeface="楷体" pitchFamily="49" charset="-122"/>
                <a:cs typeface="Consolas" pitchFamily="49" charset="0"/>
              </a:rPr>
              <a:t>+1</a:t>
            </a:r>
            <a:r>
              <a:rPr lang="pt-BR" altLang="zh-CN" sz="2000">
                <a:solidFill>
                  <a:srgbClr val="0000FF"/>
                </a:solidFill>
                <a:latin typeface="Consolas" pitchFamily="49" charset="0"/>
                <a:ea typeface="楷体" pitchFamily="49"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用于对</a:t>
            </a:r>
            <a:r>
              <a:rPr lang="pt-BR" altLang="zh-CN" sz="2000" i="1">
                <a:solidFill>
                  <a:srgbClr val="0000FF"/>
                </a:solidFill>
                <a:latin typeface="Consolas" pitchFamily="49" charset="0"/>
                <a:ea typeface="楷体" pitchFamily="49" charset="-122"/>
                <a:cs typeface="Consolas" pitchFamily="49" charset="0"/>
              </a:rPr>
              <a:t>a</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i</a:t>
            </a:r>
            <a:r>
              <a:rPr lang="pt-BR" altLang="zh-CN" sz="2000">
                <a:solidFill>
                  <a:srgbClr val="0000FF"/>
                </a:solidFill>
                <a:latin typeface="Consolas" pitchFamily="49" charset="0"/>
                <a:ea typeface="楷体" pitchFamily="49" charset="-122"/>
                <a:cs typeface="Consolas" pitchFamily="49" charset="0"/>
              </a:rPr>
              <a:t>+1..</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-1]</a:t>
            </a:r>
            <a:r>
              <a:rPr lang="zh-CN" altLang="pt-BR" sz="2000">
                <a:solidFill>
                  <a:srgbClr val="0000FF"/>
                </a:solidFill>
                <a:latin typeface="Consolas" pitchFamily="49" charset="0"/>
                <a:ea typeface="楷体" pitchFamily="49" charset="-122"/>
                <a:cs typeface="Consolas" pitchFamily="49" charset="0"/>
              </a:rPr>
              <a:t>元素序列（共</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i</a:t>
            </a:r>
            <a:r>
              <a:rPr lang="pt-BR" altLang="zh-CN" sz="2000">
                <a:solidFill>
                  <a:srgbClr val="0000FF"/>
                </a:solidFill>
                <a:latin typeface="Consolas" pitchFamily="49" charset="0"/>
                <a:ea typeface="楷体" pitchFamily="49" charset="-122"/>
                <a:cs typeface="Consolas" pitchFamily="49" charset="0"/>
              </a:rPr>
              <a:t>-1</a:t>
            </a:r>
            <a:r>
              <a:rPr lang="zh-CN" altLang="pt-BR" sz="2000">
                <a:solidFill>
                  <a:srgbClr val="0000FF"/>
                </a:solidFill>
                <a:latin typeface="Consolas" pitchFamily="49" charset="0"/>
                <a:ea typeface="楷体" pitchFamily="49" charset="-122"/>
                <a:cs typeface="Consolas" pitchFamily="49" charset="0"/>
              </a:rPr>
              <a:t>个元素）进行冒泡排</a:t>
            </a:r>
            <a:r>
              <a:rPr lang="zh-CN" altLang="pt-BR" sz="2000" smtClean="0">
                <a:solidFill>
                  <a:srgbClr val="0000FF"/>
                </a:solidFill>
                <a:latin typeface="Consolas" pitchFamily="49" charset="0"/>
                <a:ea typeface="楷体" pitchFamily="49" charset="-122"/>
                <a:cs typeface="Consolas" pitchFamily="49" charset="0"/>
              </a:rPr>
              <a:t>序</a:t>
            </a:r>
            <a:r>
              <a:rPr lang="zh-CN" altLang="en-US" sz="2000" smtClean="0">
                <a:solidFill>
                  <a:srgbClr val="0000FF"/>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是</a:t>
            </a:r>
            <a:r>
              <a:rPr lang="zh-CN" altLang="pt-BR" sz="2000">
                <a:solidFill>
                  <a:srgbClr val="0000FF"/>
                </a:solidFill>
                <a:latin typeface="Consolas" pitchFamily="49" charset="0"/>
                <a:ea typeface="楷体" pitchFamily="49" charset="-122"/>
                <a:cs typeface="Consolas" pitchFamily="49" charset="0"/>
              </a:rPr>
              <a:t>“小问题”。当</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时所有元素有</a:t>
            </a:r>
            <a:r>
              <a:rPr lang="zh-CN" altLang="en-US" sz="2000" smtClean="0">
                <a:solidFill>
                  <a:srgbClr val="0000FF"/>
                </a:solidFill>
                <a:latin typeface="Consolas" pitchFamily="49" charset="0"/>
                <a:ea typeface="楷体" pitchFamily="49" charset="-122"/>
                <a:cs typeface="Consolas" pitchFamily="49" charset="0"/>
              </a:rPr>
              <a:t>序，算</a:t>
            </a:r>
            <a:r>
              <a:rPr lang="zh-CN" altLang="en-US" sz="2000">
                <a:solidFill>
                  <a:srgbClr val="0000FF"/>
                </a:solidFill>
                <a:latin typeface="Consolas" pitchFamily="49" charset="0"/>
                <a:ea typeface="楷体" pitchFamily="49" charset="-122"/>
                <a:cs typeface="Consolas" pitchFamily="49" charset="0"/>
              </a:rPr>
              <a:t>法结束。　</a:t>
            </a:r>
          </a:p>
        </p:txBody>
      </p:sp>
      <p:sp>
        <p:nvSpPr>
          <p:cNvPr id="72708" name="Text Box 4"/>
          <p:cNvSpPr txBox="1">
            <a:spLocks noChangeArrowheads="1"/>
          </p:cNvSpPr>
          <p:nvPr/>
        </p:nvSpPr>
        <p:spPr bwMode="auto">
          <a:xfrm>
            <a:off x="714348" y="3286124"/>
            <a:ext cx="7964512" cy="2025509"/>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0000" tIns="180000" bIns="180000">
            <a:spAutoFit/>
          </a:bodyPr>
          <a:lstStyle/>
          <a:p>
            <a:pPr>
              <a:lnSpc>
                <a:spcPct val="120000"/>
              </a:lnSpc>
            </a:pPr>
            <a:r>
              <a:rPr lang="en-US" altLang="zh-CN" sz="1800" i="1" smtClean="0">
                <a:solidFill>
                  <a:srgbClr val="0000FF"/>
                </a:solidFill>
                <a:latin typeface="Consolas" pitchFamily="49" charset="0"/>
                <a:ea typeface="楷体" pitchFamily="49" charset="-122"/>
                <a:cs typeface="Consolas" pitchFamily="49" charset="0"/>
              </a:rPr>
              <a:t>f</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a</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sym typeface="Symbol" pitchFamily="18" charset="2"/>
              </a:rPr>
              <a:t></a:t>
            </a:r>
            <a:r>
              <a:rPr lang="en-US" altLang="zh-CN" sz="180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不做任何事</a:t>
            </a:r>
            <a:r>
              <a:rPr lang="zh-CN" altLang="en-US" sz="1800" smtClean="0">
                <a:solidFill>
                  <a:srgbClr val="0000FF"/>
                </a:solidFill>
                <a:latin typeface="Consolas" pitchFamily="49" charset="0"/>
                <a:ea typeface="楷体" pitchFamily="49" charset="-122"/>
                <a:cs typeface="Consolas" pitchFamily="49" charset="0"/>
              </a:rPr>
              <a:t>情，算</a:t>
            </a:r>
            <a:r>
              <a:rPr lang="zh-CN" altLang="en-US" sz="1800">
                <a:solidFill>
                  <a:srgbClr val="0000FF"/>
                </a:solidFill>
                <a:latin typeface="Consolas" pitchFamily="49" charset="0"/>
                <a:ea typeface="楷体" pitchFamily="49" charset="-122"/>
                <a:cs typeface="Consolas" pitchFamily="49" charset="0"/>
              </a:rPr>
              <a:t>法结束			</a:t>
            </a:r>
            <a:r>
              <a:rPr lang="zh-CN" altLang="en-US" sz="1800" smtClean="0">
                <a:solidFill>
                  <a:srgbClr val="00B0F0"/>
                </a:solidFill>
                <a:latin typeface="Consolas" pitchFamily="49" charset="0"/>
                <a:ea typeface="楷体" pitchFamily="49" charset="-122"/>
                <a:cs typeface="Consolas" pitchFamily="49" charset="0"/>
              </a:rPr>
              <a:t>当</a:t>
            </a:r>
            <a:r>
              <a:rPr lang="en-US" altLang="zh-CN" sz="1800" i="1">
                <a:solidFill>
                  <a:srgbClr val="00B0F0"/>
                </a:solidFill>
                <a:latin typeface="Consolas" pitchFamily="49" charset="0"/>
                <a:ea typeface="楷体" pitchFamily="49" charset="-122"/>
                <a:cs typeface="Consolas" pitchFamily="49" charset="0"/>
              </a:rPr>
              <a:t>i</a:t>
            </a:r>
            <a:r>
              <a:rPr lang="en-US" altLang="zh-CN" sz="1800">
                <a:solidFill>
                  <a:srgbClr val="00B0F0"/>
                </a:solidFill>
                <a:latin typeface="Consolas" pitchFamily="49" charset="0"/>
                <a:ea typeface="楷体" pitchFamily="49" charset="-122"/>
                <a:cs typeface="Consolas" pitchFamily="49" charset="0"/>
              </a:rPr>
              <a:t>=</a:t>
            </a:r>
            <a:r>
              <a:rPr lang="en-US" altLang="zh-CN" sz="1800" i="1">
                <a:solidFill>
                  <a:srgbClr val="00B0F0"/>
                </a:solidFill>
                <a:latin typeface="Consolas" pitchFamily="49" charset="0"/>
                <a:ea typeface="楷体" pitchFamily="49" charset="-122"/>
                <a:cs typeface="Consolas" pitchFamily="49" charset="0"/>
              </a:rPr>
              <a:t>n</a:t>
            </a:r>
            <a:r>
              <a:rPr lang="en-US" altLang="zh-CN" sz="1800">
                <a:solidFill>
                  <a:srgbClr val="00B0F0"/>
                </a:solidFill>
                <a:latin typeface="Consolas" pitchFamily="49" charset="0"/>
                <a:ea typeface="楷体" pitchFamily="49" charset="-122"/>
                <a:cs typeface="Consolas" pitchFamily="49" charset="0"/>
              </a:rPr>
              <a:t>-1</a:t>
            </a:r>
            <a:endParaRPr lang="en-US" altLang="zh-CN" sz="1800" i="1">
              <a:solidFill>
                <a:srgbClr val="00B0F0"/>
              </a:solidFill>
              <a:latin typeface="Consolas" pitchFamily="49" charset="0"/>
              <a:ea typeface="楷体" pitchFamily="49" charset="-122"/>
              <a:cs typeface="Consolas" pitchFamily="49" charset="0"/>
            </a:endParaRPr>
          </a:p>
          <a:p>
            <a:pPr>
              <a:lnSpc>
                <a:spcPct val="120000"/>
              </a:lnSpc>
            </a:pPr>
            <a:r>
              <a:rPr lang="en-US" altLang="zh-CN" sz="1800" i="1" smtClean="0">
                <a:solidFill>
                  <a:srgbClr val="0000FF"/>
                </a:solidFill>
                <a:latin typeface="Consolas" pitchFamily="49" charset="0"/>
                <a:ea typeface="楷体" pitchFamily="49" charset="-122"/>
                <a:cs typeface="Consolas" pitchFamily="49" charset="0"/>
              </a:rPr>
              <a:t>f</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a</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sym typeface="Symbol" pitchFamily="18" charset="2"/>
              </a:rPr>
              <a:t></a:t>
            </a:r>
            <a:r>
              <a:rPr lang="en-US" altLang="zh-CN" sz="180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对</a:t>
            </a:r>
            <a:r>
              <a:rPr lang="en-US" altLang="zh-CN" sz="1800" i="1">
                <a:solidFill>
                  <a:srgbClr val="0000FF"/>
                </a:solidFill>
                <a:latin typeface="Consolas" pitchFamily="49" charset="0"/>
                <a:ea typeface="楷体" pitchFamily="49" charset="-122"/>
                <a:cs typeface="Consolas" pitchFamily="49" charset="0"/>
              </a:rPr>
              <a:t>a</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元素序</a:t>
            </a:r>
            <a:r>
              <a:rPr lang="zh-CN" altLang="en-US" sz="1800" smtClean="0">
                <a:solidFill>
                  <a:srgbClr val="0000FF"/>
                </a:solidFill>
                <a:latin typeface="Consolas" pitchFamily="49" charset="0"/>
                <a:ea typeface="楷体" pitchFamily="49" charset="-122"/>
                <a:cs typeface="Consolas" pitchFamily="49" charset="0"/>
              </a:rPr>
              <a:t>列，从</a:t>
            </a:r>
            <a:r>
              <a:rPr lang="en-US" altLang="zh-CN" sz="1800" i="1">
                <a:solidFill>
                  <a:srgbClr val="0000FF"/>
                </a:solidFill>
                <a:latin typeface="Consolas" pitchFamily="49" charset="0"/>
                <a:ea typeface="楷体" pitchFamily="49" charset="-122"/>
                <a:cs typeface="Consolas" pitchFamily="49" charset="0"/>
              </a:rPr>
              <a:t>a</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开</a:t>
            </a:r>
            <a:r>
              <a:rPr lang="zh-CN" altLang="en-US" sz="1800" smtClean="0">
                <a:solidFill>
                  <a:srgbClr val="0000FF"/>
                </a:solidFill>
                <a:latin typeface="Consolas" pitchFamily="49" charset="0"/>
                <a:ea typeface="楷体" pitchFamily="49" charset="-122"/>
                <a:cs typeface="Consolas" pitchFamily="49" charset="0"/>
              </a:rPr>
              <a:t>始</a:t>
            </a:r>
            <a:endParaRPr lang="en-US" altLang="zh-CN" sz="1800" smtClean="0">
              <a:solidFill>
                <a:srgbClr val="0000FF"/>
              </a:solidFill>
              <a:latin typeface="Consolas" pitchFamily="49" charset="0"/>
              <a:ea typeface="楷体" pitchFamily="49" charset="-122"/>
              <a:cs typeface="Consolas" pitchFamily="49" charset="0"/>
            </a:endParaRPr>
          </a:p>
          <a:p>
            <a:pPr>
              <a:lnSpc>
                <a:spcPct val="120000"/>
              </a:lnSpc>
            </a:pPr>
            <a:r>
              <a:rPr lang="en-US" altLang="zh-CN" sz="1800" smtClean="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进</a:t>
            </a:r>
            <a:r>
              <a:rPr lang="zh-CN" altLang="en-US" sz="1800">
                <a:solidFill>
                  <a:srgbClr val="0000FF"/>
                </a:solidFill>
                <a:latin typeface="Consolas" pitchFamily="49" charset="0"/>
                <a:ea typeface="楷体" pitchFamily="49" charset="-122"/>
                <a:cs typeface="Consolas" pitchFamily="49" charset="0"/>
              </a:rPr>
              <a:t>行相邻元素比较</a:t>
            </a:r>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a:t>
            </a:r>
            <a:r>
              <a:rPr lang="zh-CN" altLang="en-US" sz="1800" smtClean="0">
                <a:solidFill>
                  <a:srgbClr val="00B0F0"/>
                </a:solidFill>
                <a:latin typeface="Consolas" pitchFamily="49" charset="0"/>
                <a:ea typeface="楷体" pitchFamily="49" charset="-122"/>
                <a:cs typeface="Consolas" pitchFamily="49" charset="0"/>
              </a:rPr>
              <a:t>否</a:t>
            </a:r>
            <a:r>
              <a:rPr lang="zh-CN" altLang="en-US" sz="1800">
                <a:solidFill>
                  <a:srgbClr val="00B0F0"/>
                </a:solidFill>
                <a:latin typeface="Consolas" pitchFamily="49" charset="0"/>
                <a:ea typeface="楷体" pitchFamily="49" charset="-122"/>
                <a:cs typeface="Consolas" pitchFamily="49" charset="0"/>
              </a:rPr>
              <a:t>则</a:t>
            </a:r>
          </a:p>
          <a:p>
            <a:pPr>
              <a:lnSpc>
                <a:spcPct val="120000"/>
              </a:lnSpc>
            </a:pPr>
            <a:r>
              <a:rPr lang="zh-CN" altLang="en-US"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若</a:t>
            </a:r>
            <a:r>
              <a:rPr lang="zh-CN" altLang="en-US" sz="1800">
                <a:solidFill>
                  <a:srgbClr val="0000FF"/>
                </a:solidFill>
                <a:latin typeface="Consolas" pitchFamily="49" charset="0"/>
                <a:ea typeface="楷体" pitchFamily="49" charset="-122"/>
                <a:cs typeface="Consolas" pitchFamily="49" charset="0"/>
              </a:rPr>
              <a:t>相邻两元素反序则将两者交换</a:t>
            </a:r>
            <a:r>
              <a:rPr lang="en-US" altLang="zh-CN" sz="1800">
                <a:solidFill>
                  <a:srgbClr val="0000FF"/>
                </a:solidFill>
                <a:latin typeface="Consolas" pitchFamily="49" charset="0"/>
                <a:ea typeface="楷体" pitchFamily="49" charset="-122"/>
                <a:cs typeface="Consolas" pitchFamily="49" charset="0"/>
              </a:rPr>
              <a:t>;</a:t>
            </a:r>
          </a:p>
          <a:p>
            <a:pPr>
              <a:lnSpc>
                <a:spcPct val="120000"/>
              </a:lnSpc>
            </a:pPr>
            <a:r>
              <a:rPr lang="en-US" altLang="zh-CN"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若</a:t>
            </a:r>
            <a:r>
              <a:rPr lang="zh-CN" altLang="en-US" sz="1800">
                <a:solidFill>
                  <a:srgbClr val="0000FF"/>
                </a:solidFill>
                <a:latin typeface="Consolas" pitchFamily="49" charset="0"/>
                <a:ea typeface="楷体" pitchFamily="49" charset="-122"/>
                <a:cs typeface="Consolas" pitchFamily="49" charset="0"/>
              </a:rPr>
              <a:t>没有交换则返</a:t>
            </a:r>
            <a:r>
              <a:rPr lang="zh-CN" altLang="en-US" sz="1800" smtClean="0">
                <a:solidFill>
                  <a:srgbClr val="0000FF"/>
                </a:solidFill>
                <a:latin typeface="Consolas" pitchFamily="49" charset="0"/>
                <a:ea typeface="楷体" pitchFamily="49" charset="-122"/>
                <a:cs typeface="Consolas" pitchFamily="49" charset="0"/>
              </a:rPr>
              <a:t>回，否</a:t>
            </a:r>
            <a:r>
              <a:rPr lang="zh-CN" altLang="en-US" sz="1800">
                <a:solidFill>
                  <a:srgbClr val="0000FF"/>
                </a:solidFill>
                <a:latin typeface="Consolas" pitchFamily="49" charset="0"/>
                <a:ea typeface="楷体" pitchFamily="49" charset="-122"/>
                <a:cs typeface="Consolas" pitchFamily="49" charset="0"/>
              </a:rPr>
              <a:t>则执行</a:t>
            </a:r>
            <a:r>
              <a:rPr lang="en-US" altLang="zh-CN" sz="1800" i="1" smtClean="0">
                <a:solidFill>
                  <a:srgbClr val="0000FF"/>
                </a:solidFill>
                <a:latin typeface="Consolas" pitchFamily="49" charset="0"/>
                <a:ea typeface="楷体" pitchFamily="49" charset="-122"/>
                <a:cs typeface="Consolas" pitchFamily="49" charset="0"/>
              </a:rPr>
              <a:t>f</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a</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+1</a:t>
            </a:r>
            <a:r>
              <a:rPr lang="en-US" altLang="zh-CN" sz="180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395289" y="836613"/>
            <a:ext cx="8177240" cy="545164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180000" tIns="144000" bIns="180000">
            <a:spAutoFit/>
          </a:bodyPr>
          <a:lstStyle/>
          <a:p>
            <a:pPr>
              <a:defRPr/>
            </a:pPr>
            <a:r>
              <a:rPr lang="en-US" altLang="zh-CN" sz="1800" dirty="0">
                <a:solidFill>
                  <a:srgbClr val="0000FF"/>
                </a:solidFill>
                <a:latin typeface="Consolas" pitchFamily="49" charset="0"/>
                <a:ea typeface="楷体" pitchFamily="49" charset="-122"/>
                <a:cs typeface="Consolas" pitchFamily="49" charset="0"/>
              </a:rPr>
              <a:t>void </a:t>
            </a:r>
            <a:r>
              <a:rPr lang="en-US" altLang="zh-CN" sz="1800" dirty="0" err="1">
                <a:solidFill>
                  <a:srgbClr val="FF0000"/>
                </a:solidFill>
                <a:latin typeface="Consolas" pitchFamily="49" charset="0"/>
                <a:ea typeface="楷体" pitchFamily="49" charset="-122"/>
                <a:cs typeface="Consolas" pitchFamily="49" charset="0"/>
              </a:rPr>
              <a:t>BubbleSort</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a:t>
            </a:r>
            <a:r>
              <a:rPr lang="en-US" altLang="zh-CN" sz="1800" smtClean="0">
                <a:solidFill>
                  <a:srgbClr val="0000FF"/>
                </a:solidFill>
                <a:latin typeface="Consolas" pitchFamily="49" charset="0"/>
                <a:ea typeface="楷体"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int n</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int </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a:t>
            </a:r>
          </a:p>
          <a:p>
            <a:pPr>
              <a:defRPr/>
            </a:pPr>
            <a:r>
              <a:rPr lang="en-US" altLang="zh-CN" sz="1800" smtClean="0">
                <a:solidFill>
                  <a:srgbClr val="0000FF"/>
                </a:solidFill>
                <a:latin typeface="Consolas" pitchFamily="49" charset="0"/>
                <a:ea typeface="楷体" pitchFamily="49" charset="-122"/>
                <a:cs typeface="Consolas" pitchFamily="49" charset="0"/>
              </a:rPr>
              <a:t>{   int  j;</a:t>
            </a:r>
            <a:endParaRPr lang="en-US" altLang="zh-CN" sz="1800" dirty="0">
              <a:solidFill>
                <a:srgbClr val="0000FF"/>
              </a:solidFill>
              <a:latin typeface="Consolas" pitchFamily="49" charset="0"/>
              <a:ea typeface="楷体" pitchFamily="49" charset="-122"/>
              <a:cs typeface="Consolas" pitchFamily="49" charset="0"/>
            </a:endParaRPr>
          </a:p>
          <a:p>
            <a:pPr>
              <a:defRPr/>
            </a:pP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bool </a:t>
            </a:r>
            <a:r>
              <a:rPr lang="en-US" altLang="zh-CN" sz="1800" dirty="0">
                <a:solidFill>
                  <a:srgbClr val="0000FF"/>
                </a:solidFill>
                <a:latin typeface="Consolas" pitchFamily="49" charset="0"/>
                <a:ea typeface="楷体" pitchFamily="49" charset="-122"/>
                <a:cs typeface="Consolas" pitchFamily="49" charset="0"/>
              </a:rPr>
              <a:t>exchange;</a:t>
            </a:r>
          </a:p>
          <a:p>
            <a:pPr>
              <a:defRPr/>
            </a:pP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if </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==n-1) return;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满足递归出口条件</a:t>
            </a:r>
          </a:p>
          <a:p>
            <a:pPr>
              <a:lnSpc>
                <a:spcPct val="200000"/>
              </a:lnSpc>
              <a:defRPr/>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else</a:t>
            </a:r>
          </a:p>
          <a:p>
            <a:pPr>
              <a:defRPr/>
            </a:pPr>
            <a:r>
              <a:rPr lang="zh-CN" altLang="en-US" sz="1800" dirty="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exchange=false;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置</a:t>
            </a:r>
            <a:r>
              <a:rPr lang="en-US" altLang="zh-CN" sz="1800" dirty="0">
                <a:solidFill>
                  <a:srgbClr val="00B0F0"/>
                </a:solidFill>
                <a:latin typeface="Consolas" pitchFamily="49" charset="0"/>
                <a:ea typeface="楷体" pitchFamily="49" charset="-122"/>
                <a:cs typeface="Consolas" pitchFamily="49" charset="0"/>
              </a:rPr>
              <a:t>exchange</a:t>
            </a:r>
            <a:r>
              <a:rPr lang="zh-CN" altLang="en-US" sz="1800" dirty="0">
                <a:solidFill>
                  <a:srgbClr val="00B0F0"/>
                </a:solidFill>
                <a:latin typeface="Consolas" pitchFamily="49" charset="0"/>
                <a:ea typeface="楷体" pitchFamily="49" charset="-122"/>
                <a:cs typeface="Consolas" pitchFamily="49" charset="0"/>
              </a:rPr>
              <a:t>为</a:t>
            </a:r>
            <a:r>
              <a:rPr lang="en-US" altLang="zh-CN" sz="1800" dirty="0">
                <a:solidFill>
                  <a:srgbClr val="00B0F0"/>
                </a:solidFill>
                <a:latin typeface="Consolas" pitchFamily="49" charset="0"/>
                <a:ea typeface="楷体" pitchFamily="49" charset="-122"/>
                <a:cs typeface="Consolas" pitchFamily="49" charset="0"/>
              </a:rPr>
              <a:t>false</a:t>
            </a:r>
          </a:p>
          <a:p>
            <a:pPr>
              <a:defRPr/>
            </a:pPr>
            <a:r>
              <a:rPr lang="zh-CN" altLang="en-US" sz="1800" dirty="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for </a:t>
            </a:r>
            <a:r>
              <a:rPr lang="en-US" altLang="zh-CN" sz="1800" dirty="0">
                <a:solidFill>
                  <a:srgbClr val="0000FF"/>
                </a:solidFill>
                <a:latin typeface="Consolas" pitchFamily="49" charset="0"/>
                <a:ea typeface="楷体" pitchFamily="49" charset="-122"/>
                <a:cs typeface="Consolas" pitchFamily="49" charset="0"/>
              </a:rPr>
              <a:t>(j=n-</a:t>
            </a:r>
            <a:r>
              <a:rPr lang="en-US" altLang="zh-CN" sz="1800" dirty="0" err="1">
                <a:solidFill>
                  <a:srgbClr val="0000FF"/>
                </a:solidFill>
                <a:latin typeface="Consolas" pitchFamily="49" charset="0"/>
                <a:ea typeface="楷体" pitchFamily="49" charset="-122"/>
                <a:cs typeface="Consolas" pitchFamily="49" charset="0"/>
              </a:rPr>
              <a:t>1;j</a:t>
            </a:r>
            <a:r>
              <a:rPr lang="en-US" altLang="zh-CN" sz="1800" dirty="0">
                <a:solidFill>
                  <a:srgbClr val="0000FF"/>
                </a:solidFill>
                <a:latin typeface="Consolas" pitchFamily="49" charset="0"/>
                <a:ea typeface="楷体" pitchFamily="49" charset="-122"/>
                <a:cs typeface="Consolas" pitchFamily="49" charset="0"/>
              </a:rPr>
              <a:t>&gt;</a:t>
            </a:r>
            <a:r>
              <a:rPr lang="en-US" altLang="zh-CN" sz="1800" dirty="0" err="1">
                <a:solidFill>
                  <a:srgbClr val="0000FF"/>
                </a:solidFill>
                <a:latin typeface="Consolas" pitchFamily="49" charset="0"/>
                <a:ea typeface="楷体" pitchFamily="49" charset="-122"/>
                <a:cs typeface="Consolas" pitchFamily="49" charset="0"/>
              </a:rPr>
              <a:t>i;j</a:t>
            </a:r>
            <a:r>
              <a:rPr lang="en-US" altLang="zh-CN" sz="1800" dirty="0">
                <a:solidFill>
                  <a:srgbClr val="0000FF"/>
                </a:solidFill>
                <a:latin typeface="Consolas" pitchFamily="49" charset="0"/>
                <a:ea typeface="楷体" pitchFamily="49" charset="-122"/>
                <a:cs typeface="Consolas" pitchFamily="49" charset="0"/>
              </a:rPr>
              <a:t>--)</a:t>
            </a:r>
          </a:p>
          <a:p>
            <a:pPr>
              <a:defRPr/>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if (a[j]&lt;a[j-1])	</a:t>
            </a: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smtClean="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当相邻元素反序时</a:t>
            </a:r>
          </a:p>
          <a:p>
            <a:pPr>
              <a:defRPr/>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swap(a[j],a[j-1]);</a:t>
            </a:r>
          </a:p>
          <a:p>
            <a:pPr>
              <a:defRPr/>
            </a:pPr>
            <a:r>
              <a:rPr lang="en-US" altLang="zh-CN" sz="1800" dirty="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exchange=true;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发生交换置</a:t>
            </a:r>
            <a:r>
              <a:rPr lang="en-US" altLang="zh-CN" sz="1800" dirty="0">
                <a:solidFill>
                  <a:srgbClr val="00B0F0"/>
                </a:solidFill>
                <a:latin typeface="Consolas" pitchFamily="49" charset="0"/>
                <a:ea typeface="楷体" pitchFamily="49" charset="-122"/>
                <a:cs typeface="Consolas" pitchFamily="49" charset="0"/>
              </a:rPr>
              <a:t>exchange</a:t>
            </a:r>
            <a:r>
              <a:rPr lang="zh-CN" altLang="en-US" sz="1800" dirty="0">
                <a:solidFill>
                  <a:srgbClr val="00B0F0"/>
                </a:solidFill>
                <a:latin typeface="Consolas" pitchFamily="49" charset="0"/>
                <a:ea typeface="楷体" pitchFamily="49" charset="-122"/>
                <a:cs typeface="Consolas" pitchFamily="49" charset="0"/>
              </a:rPr>
              <a:t>为</a:t>
            </a:r>
            <a:r>
              <a:rPr lang="en-US" altLang="zh-CN" sz="1800" dirty="0">
                <a:solidFill>
                  <a:srgbClr val="00B0F0"/>
                </a:solidFill>
                <a:latin typeface="Consolas" pitchFamily="49" charset="0"/>
                <a:ea typeface="楷体" pitchFamily="49" charset="-122"/>
                <a:cs typeface="Consolas" pitchFamily="49" charset="0"/>
              </a:rPr>
              <a:t>true</a:t>
            </a:r>
          </a:p>
          <a:p>
            <a:pPr>
              <a:defRPr/>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a:t>
            </a:r>
          </a:p>
          <a:p>
            <a:pPr>
              <a:defRPr/>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if (exchange==false)	</a:t>
            </a:r>
            <a:r>
              <a:rPr lang="en-US" altLang="zh-CN" sz="1800" dirty="0" smtClean="0">
                <a:solidFill>
                  <a:srgbClr val="0000FF"/>
                </a:solidFill>
                <a:latin typeface="Consolas" pitchFamily="49" charset="0"/>
                <a:ea typeface="楷体" pitchFamily="49" charset="-122"/>
                <a:cs typeface="Consolas" pitchFamily="49" charset="0"/>
              </a:rPr>
              <a:t>	</a:t>
            </a:r>
            <a:r>
              <a:rPr lang="en-US" altLang="zh-CN" sz="1800" dirty="0" smtClean="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未发生交换时直接返回</a:t>
            </a:r>
            <a:r>
              <a:rPr lang="zh-CN" altLang="en-US" sz="1800" dirty="0">
                <a:solidFill>
                  <a:srgbClr val="0000FF"/>
                </a:solidFill>
                <a:latin typeface="Consolas" pitchFamily="49" charset="0"/>
                <a:ea typeface="楷体" pitchFamily="49" charset="-122"/>
                <a:cs typeface="Consolas" pitchFamily="49" charset="0"/>
              </a:rPr>
              <a:t>　　　</a:t>
            </a:r>
          </a:p>
          <a:p>
            <a:pPr>
              <a:defRPr/>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return;</a:t>
            </a:r>
          </a:p>
          <a:p>
            <a:pPr>
              <a:lnSpc>
                <a:spcPct val="150000"/>
              </a:lnSpc>
              <a:defRPr/>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else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发生交换时继续递归调用</a:t>
            </a:r>
          </a:p>
          <a:p>
            <a:pPr>
              <a:defRPr/>
            </a:pPr>
            <a:r>
              <a:rPr lang="zh-CN" altLang="en-US" sz="1800" dirty="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　</a:t>
            </a:r>
            <a:r>
              <a:rPr lang="en-US" altLang="zh-CN" sz="1800" smtClean="0">
                <a:solidFill>
                  <a:srgbClr val="FF0000"/>
                </a:solidFill>
                <a:latin typeface="Consolas" pitchFamily="49" charset="0"/>
                <a:ea typeface="楷体" pitchFamily="49" charset="-122"/>
                <a:cs typeface="Consolas" pitchFamily="49" charset="0"/>
              </a:rPr>
              <a:t>BubbleSort</a:t>
            </a:r>
            <a:r>
              <a:rPr lang="en-US" altLang="zh-CN" sz="1800" smtClean="0">
                <a:solidFill>
                  <a:srgbClr val="0000FF"/>
                </a:solidFill>
                <a:latin typeface="Consolas" pitchFamily="49" charset="0"/>
                <a:ea typeface="楷体" pitchFamily="49" charset="-122"/>
                <a:cs typeface="Consolas" pitchFamily="49" charset="0"/>
              </a:rPr>
              <a:t>(a</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n</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i+1</a:t>
            </a:r>
            <a:r>
              <a:rPr lang="en-US" altLang="zh-CN" sz="1800" dirty="0">
                <a:solidFill>
                  <a:srgbClr val="0000FF"/>
                </a:solidFill>
                <a:latin typeface="Consolas" pitchFamily="49" charset="0"/>
                <a:ea typeface="楷体" pitchFamily="49" charset="-122"/>
                <a:cs typeface="Consolas" pitchFamily="49" charset="0"/>
              </a:rPr>
              <a:t>);</a:t>
            </a:r>
          </a:p>
          <a:p>
            <a:pPr>
              <a:defRPr/>
            </a:pPr>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a:t>
            </a:r>
          </a:p>
          <a:p>
            <a:pPr>
              <a:defRPr/>
            </a:pPr>
            <a:r>
              <a:rPr lang="en-US" altLang="zh-CN" sz="1800" dirty="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4"/>
          <p:cNvSpPr txBox="1">
            <a:spLocks noChangeArrowheads="1"/>
          </p:cNvSpPr>
          <p:nvPr/>
        </p:nvSpPr>
        <p:spPr bwMode="auto">
          <a:xfrm>
            <a:off x="395289" y="260350"/>
            <a:ext cx="3819522" cy="51911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just">
              <a:spcBef>
                <a:spcPct val="50000"/>
              </a:spcBef>
            </a:pPr>
            <a:r>
              <a:rPr lang="en-US" altLang="zh-CN" sz="2800" dirty="0">
                <a:solidFill>
                  <a:srgbClr val="FF0000"/>
                </a:solidFill>
                <a:latin typeface="Consolas" pitchFamily="49" charset="0"/>
                <a:ea typeface="微软雅黑" pitchFamily="34" charset="-122"/>
                <a:cs typeface="Consolas" pitchFamily="49" charset="0"/>
              </a:rPr>
              <a:t>2.4.3 </a:t>
            </a:r>
            <a:r>
              <a:rPr lang="zh-CN" altLang="en-US" sz="2800" dirty="0">
                <a:solidFill>
                  <a:srgbClr val="FF0000"/>
                </a:solidFill>
                <a:latin typeface="Consolas" pitchFamily="49" charset="0"/>
                <a:ea typeface="微软雅黑" pitchFamily="34" charset="-122"/>
                <a:cs typeface="Consolas" pitchFamily="49" charset="0"/>
              </a:rPr>
              <a:t>求解</a:t>
            </a:r>
            <a:r>
              <a:rPr lang="en-US" altLang="zh-CN" sz="2800" i="1" dirty="0">
                <a:solidFill>
                  <a:srgbClr val="FF0000"/>
                </a:solidFill>
                <a:latin typeface="Consolas" pitchFamily="49" charset="0"/>
                <a:ea typeface="微软雅黑" pitchFamily="34" charset="-122"/>
                <a:cs typeface="Consolas" pitchFamily="49" charset="0"/>
              </a:rPr>
              <a:t>n</a:t>
            </a:r>
            <a:r>
              <a:rPr lang="zh-CN" altLang="en-US" sz="2800" dirty="0">
                <a:solidFill>
                  <a:srgbClr val="FF0000"/>
                </a:solidFill>
                <a:latin typeface="Consolas" pitchFamily="49" charset="0"/>
                <a:ea typeface="微软雅黑" pitchFamily="34" charset="-122"/>
                <a:cs typeface="Consolas" pitchFamily="49" charset="0"/>
              </a:rPr>
              <a:t>皇后问题</a:t>
            </a:r>
          </a:p>
        </p:txBody>
      </p:sp>
      <p:sp>
        <p:nvSpPr>
          <p:cNvPr id="10244" name="Text Box 5"/>
          <p:cNvSpPr txBox="1">
            <a:spLocks noChangeArrowheads="1"/>
          </p:cNvSpPr>
          <p:nvPr/>
        </p:nvSpPr>
        <p:spPr bwMode="auto">
          <a:xfrm>
            <a:off x="468313" y="1052513"/>
            <a:ext cx="8351837" cy="871905"/>
          </a:xfrm>
          <a:prstGeom prst="rect">
            <a:avLst/>
          </a:prstGeom>
          <a:noFill/>
          <a:ln w="9525">
            <a:noFill/>
            <a:miter lim="800000"/>
            <a:headEnd/>
            <a:tailEnd/>
          </a:ln>
        </p:spPr>
        <p:txBody>
          <a:bodyPr>
            <a:spAutoFit/>
          </a:bodyPr>
          <a:lstStyle/>
          <a:p>
            <a:pPr>
              <a:lnSpc>
                <a:spcPts val="3200"/>
              </a:lnSpc>
              <a:spcBef>
                <a:spcPts val="0"/>
              </a:spcBef>
            </a:pPr>
            <a:r>
              <a:rPr lang="zh-CN" altLang="en-US" sz="2200" dirty="0">
                <a:solidFill>
                  <a:srgbClr val="0000FF"/>
                </a:solidFill>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　</a:t>
            </a:r>
            <a:r>
              <a:rPr lang="en-US" altLang="zh-CN" sz="2200" smtClean="0">
                <a:solidFill>
                  <a:srgbClr val="FF0000"/>
                </a:solidFill>
                <a:latin typeface="Consolas" pitchFamily="49" charset="0"/>
                <a:ea typeface="楷体" pitchFamily="49" charset="-122"/>
                <a:cs typeface="Consolas" pitchFamily="49" charset="0"/>
              </a:rPr>
              <a:t>【</a:t>
            </a:r>
            <a:r>
              <a:rPr lang="zh-CN" altLang="en-US" sz="2200" smtClean="0">
                <a:solidFill>
                  <a:srgbClr val="FF0000"/>
                </a:solidFill>
                <a:latin typeface="Consolas" pitchFamily="49" charset="0"/>
                <a:ea typeface="楷体" pitchFamily="49" charset="-122"/>
                <a:cs typeface="Consolas" pitchFamily="49" charset="0"/>
              </a:rPr>
              <a:t>问题描述</a:t>
            </a:r>
            <a:r>
              <a:rPr lang="en-US" altLang="zh-CN" sz="2200" smtClean="0">
                <a:solidFill>
                  <a:srgbClr val="FF0000"/>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在</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dirty="0" err="1">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的方格棋</a:t>
            </a:r>
            <a:r>
              <a:rPr lang="zh-CN" altLang="en-US" sz="2000">
                <a:solidFill>
                  <a:srgbClr val="0000FF"/>
                </a:solidFill>
                <a:latin typeface="Consolas" pitchFamily="49" charset="0"/>
                <a:ea typeface="楷体" pitchFamily="49" charset="-122"/>
                <a:cs typeface="Consolas" pitchFamily="49" charset="0"/>
              </a:rPr>
              <a:t>盘</a:t>
            </a:r>
            <a:r>
              <a:rPr lang="zh-CN" altLang="en-US" sz="2000" smtClean="0">
                <a:solidFill>
                  <a:srgbClr val="0000FF"/>
                </a:solidFill>
                <a:latin typeface="Consolas" pitchFamily="49" charset="0"/>
                <a:ea typeface="楷体" pitchFamily="49" charset="-122"/>
                <a:cs typeface="Consolas" pitchFamily="49" charset="0"/>
              </a:rPr>
              <a:t>上，放</a:t>
            </a:r>
            <a:r>
              <a:rPr lang="zh-CN" altLang="en-US" sz="2000" dirty="0">
                <a:solidFill>
                  <a:srgbClr val="0000FF"/>
                </a:solidFill>
                <a:latin typeface="Consolas" pitchFamily="49" charset="0"/>
                <a:ea typeface="楷体" pitchFamily="49" charset="-122"/>
                <a:cs typeface="Consolas" pitchFamily="49" charset="0"/>
              </a:rPr>
              <a:t>置</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个</a:t>
            </a:r>
            <a:r>
              <a:rPr lang="zh-CN" altLang="en-US" sz="2000">
                <a:solidFill>
                  <a:srgbClr val="0000FF"/>
                </a:solidFill>
                <a:latin typeface="Consolas" pitchFamily="49" charset="0"/>
                <a:ea typeface="楷体" pitchFamily="49" charset="-122"/>
                <a:cs typeface="Consolas" pitchFamily="49" charset="0"/>
              </a:rPr>
              <a:t>皇</a:t>
            </a:r>
            <a:r>
              <a:rPr lang="zh-CN" altLang="en-US" sz="2000" smtClean="0">
                <a:solidFill>
                  <a:srgbClr val="0000FF"/>
                </a:solidFill>
                <a:latin typeface="Consolas" pitchFamily="49" charset="0"/>
                <a:ea typeface="楷体" pitchFamily="49" charset="-122"/>
                <a:cs typeface="Consolas" pitchFamily="49" charset="0"/>
              </a:rPr>
              <a:t>后，要</a:t>
            </a:r>
            <a:r>
              <a:rPr lang="zh-CN" altLang="en-US" sz="2000" dirty="0">
                <a:solidFill>
                  <a:srgbClr val="0000FF"/>
                </a:solidFill>
                <a:latin typeface="Consolas" pitchFamily="49" charset="0"/>
                <a:ea typeface="楷体" pitchFamily="49" charset="-122"/>
                <a:cs typeface="Consolas" pitchFamily="49" charset="0"/>
              </a:rPr>
              <a:t>求每个皇后不同行、不同列、不同左右对角线</a:t>
            </a:r>
            <a:r>
              <a:rPr lang="zh-CN" altLang="en-US" sz="200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如下图所</a:t>
            </a:r>
            <a:r>
              <a:rPr lang="zh-CN" altLang="en-US" sz="2000" dirty="0">
                <a:solidFill>
                  <a:srgbClr val="0000FF"/>
                </a:solidFill>
                <a:latin typeface="Consolas" pitchFamily="49" charset="0"/>
                <a:ea typeface="楷体" pitchFamily="49" charset="-122"/>
                <a:cs typeface="Consolas" pitchFamily="49" charset="0"/>
              </a:rPr>
              <a:t>示是</a:t>
            </a:r>
            <a:r>
              <a:rPr lang="en-US" altLang="zh-CN" sz="2000" dirty="0">
                <a:solidFill>
                  <a:srgbClr val="0000FF"/>
                </a:solidFill>
                <a:latin typeface="Consolas" pitchFamily="49" charset="0"/>
                <a:ea typeface="楷体" pitchFamily="49" charset="-122"/>
                <a:cs typeface="Consolas" pitchFamily="49" charset="0"/>
              </a:rPr>
              <a:t>6</a:t>
            </a:r>
            <a:r>
              <a:rPr lang="zh-CN" altLang="en-US" sz="2000" dirty="0">
                <a:solidFill>
                  <a:srgbClr val="0000FF"/>
                </a:solidFill>
                <a:latin typeface="Consolas" pitchFamily="49" charset="0"/>
                <a:ea typeface="楷体" pitchFamily="49" charset="-122"/>
                <a:cs typeface="Consolas" pitchFamily="49" charset="0"/>
              </a:rPr>
              <a:t>皇后问题的一个解。</a:t>
            </a:r>
          </a:p>
        </p:txBody>
      </p:sp>
      <p:sp>
        <p:nvSpPr>
          <p:cNvPr id="10245" name="Rectangle 7"/>
          <p:cNvSpPr>
            <a:spLocks noChangeArrowheads="1"/>
          </p:cNvSpPr>
          <p:nvPr/>
        </p:nvSpPr>
        <p:spPr bwMode="auto">
          <a:xfrm>
            <a:off x="0" y="2612381"/>
            <a:ext cx="184731" cy="461665"/>
          </a:xfrm>
          <a:prstGeom prst="rect">
            <a:avLst/>
          </a:prstGeom>
          <a:noFill/>
          <a:ln w="9525">
            <a:noFill/>
            <a:miter lim="800000"/>
            <a:headEnd/>
            <a:tailEnd/>
          </a:ln>
        </p:spPr>
        <p:txBody>
          <a:bodyPr wrap="none" anchor="ctr">
            <a:spAutoFit/>
          </a:bodyPr>
          <a:lstStyle/>
          <a:p>
            <a:endParaRPr lang="zh-CN" altLang="en-US">
              <a:solidFill>
                <a:srgbClr val="0000FF"/>
              </a:solidFill>
              <a:latin typeface="Consolas" pitchFamily="49" charset="0"/>
              <a:cs typeface="Consolas" pitchFamily="49" charset="0"/>
            </a:endParaRPr>
          </a:p>
        </p:txBody>
      </p:sp>
      <p:pic>
        <p:nvPicPr>
          <p:cNvPr id="2" name="Picture 3"/>
          <p:cNvPicPr>
            <a:picLocks noChangeAspect="1" noChangeArrowheads="1"/>
          </p:cNvPicPr>
          <p:nvPr/>
        </p:nvPicPr>
        <p:blipFill>
          <a:blip r:embed="rId2" cstate="print"/>
          <a:srcRect/>
          <a:stretch>
            <a:fillRect/>
          </a:stretch>
        </p:blipFill>
        <p:spPr bwMode="auto">
          <a:xfrm>
            <a:off x="3071802" y="2214554"/>
            <a:ext cx="2733675" cy="2771775"/>
          </a:xfrm>
          <a:prstGeom prst="rect">
            <a:avLst/>
          </a:prstGeom>
          <a:noFill/>
          <a:ln w="9525">
            <a:noFill/>
            <a:miter lim="800000"/>
            <a:headEnd/>
            <a:tailEnd/>
          </a:ln>
        </p:spPr>
      </p:pic>
      <p:sp>
        <p:nvSpPr>
          <p:cNvPr id="7" name="TextBox 6"/>
          <p:cNvSpPr txBox="1"/>
          <p:nvPr/>
        </p:nvSpPr>
        <p:spPr>
          <a:xfrm>
            <a:off x="2357422" y="5214950"/>
            <a:ext cx="3857652" cy="400110"/>
          </a:xfrm>
          <a:prstGeom prst="rect">
            <a:avLst/>
          </a:prstGeom>
          <a:noFill/>
        </p:spPr>
        <p:txBody>
          <a:bodyPr wrap="square" rtlCol="0">
            <a:spAutoFit/>
          </a:bodyPr>
          <a:lstStyle/>
          <a:p>
            <a:r>
              <a:rPr lang="en-US" altLang="zh-CN" sz="2000" i="1" smtClean="0">
                <a:solidFill>
                  <a:srgbClr val="0000FF"/>
                </a:solidFill>
                <a:latin typeface="Consolas" pitchFamily="49" charset="0"/>
                <a:cs typeface="Consolas" pitchFamily="49" charset="0"/>
              </a:rPr>
              <a:t>q</a:t>
            </a:r>
            <a:r>
              <a:rPr lang="en-US" altLang="zh-CN" sz="2000" smtClean="0">
                <a:solidFill>
                  <a:srgbClr val="0000FF"/>
                </a:solidFill>
                <a:latin typeface="Consolas" pitchFamily="49" charset="0"/>
                <a:cs typeface="Consolas" pitchFamily="49" charset="0"/>
              </a:rPr>
              <a:t>[1..6]={2</a:t>
            </a:r>
            <a:r>
              <a:rPr lang="zh-CN" altLang="zh-CN"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4</a:t>
            </a:r>
            <a:r>
              <a:rPr lang="zh-CN" altLang="zh-CN"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6</a:t>
            </a:r>
            <a:r>
              <a:rPr lang="zh-CN" altLang="zh-CN"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1</a:t>
            </a:r>
            <a:r>
              <a:rPr lang="zh-CN" altLang="zh-CN"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3</a:t>
            </a:r>
            <a:r>
              <a:rPr lang="zh-CN" altLang="zh-CN"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5}</a:t>
            </a:r>
            <a:endParaRPr lang="zh-CN" altLang="en-US" sz="2000">
              <a:solidFill>
                <a:srgbClr val="0000FF"/>
              </a:solidFill>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ChangeArrowheads="1"/>
          </p:cNvSpPr>
          <p:nvPr/>
        </p:nvSpPr>
        <p:spPr bwMode="auto">
          <a:xfrm>
            <a:off x="0" y="2895600"/>
            <a:ext cx="184731" cy="461665"/>
          </a:xfrm>
          <a:prstGeom prst="rect">
            <a:avLst/>
          </a:prstGeom>
          <a:noFill/>
          <a:ln w="9525">
            <a:noFill/>
            <a:miter lim="800000"/>
            <a:headEnd/>
            <a:tailEnd/>
          </a:ln>
        </p:spPr>
        <p:txBody>
          <a:bodyPr wrap="none" anchor="ctr">
            <a:spAutoFit/>
          </a:bodyPr>
          <a:lstStyle/>
          <a:p>
            <a:endParaRPr lang="zh-CN" altLang="en-US">
              <a:latin typeface="Consolas" pitchFamily="49" charset="0"/>
              <a:cs typeface="Consolas" pitchFamily="49" charset="0"/>
            </a:endParaRPr>
          </a:p>
        </p:txBody>
      </p:sp>
      <p:sp>
        <p:nvSpPr>
          <p:cNvPr id="6" name="TextBox 5"/>
          <p:cNvSpPr txBox="1"/>
          <p:nvPr/>
        </p:nvSpPr>
        <p:spPr>
          <a:xfrm>
            <a:off x="214282" y="500042"/>
            <a:ext cx="1785950" cy="430887"/>
          </a:xfrm>
          <a:prstGeom prst="rect">
            <a:avLst/>
          </a:prstGeom>
          <a:noFill/>
        </p:spPr>
        <p:txBody>
          <a:bodyPr wrap="square" rtlCol="0">
            <a:spAutoFit/>
          </a:bodyPr>
          <a:lstStyle/>
          <a:p>
            <a:r>
              <a:rPr lang="en-US" altLang="zh-CN" sz="2200" smtClean="0">
                <a:solidFill>
                  <a:srgbClr val="FF0000"/>
                </a:solidFill>
                <a:latin typeface="楷体" pitchFamily="49" charset="-122"/>
                <a:ea typeface="楷体" pitchFamily="49" charset="-122"/>
              </a:rPr>
              <a:t>【</a:t>
            </a:r>
            <a:r>
              <a:rPr lang="zh-CN" altLang="en-US" sz="2200" smtClean="0">
                <a:solidFill>
                  <a:srgbClr val="FF0000"/>
                </a:solidFill>
                <a:latin typeface="楷体" pitchFamily="49" charset="-122"/>
                <a:ea typeface="楷体" pitchFamily="49" charset="-122"/>
              </a:rPr>
              <a:t>问题求解</a:t>
            </a:r>
            <a:r>
              <a:rPr lang="en-US" altLang="zh-CN" sz="2200" smtClean="0">
                <a:solidFill>
                  <a:srgbClr val="FF0000"/>
                </a:solidFill>
                <a:latin typeface="楷体" pitchFamily="49" charset="-122"/>
                <a:ea typeface="楷体" pitchFamily="49" charset="-122"/>
              </a:rPr>
              <a:t>】</a:t>
            </a:r>
            <a:endParaRPr lang="zh-CN" altLang="en-US" sz="2200">
              <a:solidFill>
                <a:srgbClr val="FF0000"/>
              </a:solidFill>
              <a:latin typeface="楷体" pitchFamily="49" charset="-122"/>
              <a:ea typeface="楷体" pitchFamily="49" charset="-122"/>
            </a:endParaRPr>
          </a:p>
        </p:txBody>
      </p:sp>
      <p:grpSp>
        <p:nvGrpSpPr>
          <p:cNvPr id="7" name="组合 6"/>
          <p:cNvGrpSpPr/>
          <p:nvPr/>
        </p:nvGrpSpPr>
        <p:grpSpPr>
          <a:xfrm>
            <a:off x="857224" y="714356"/>
            <a:ext cx="7286676" cy="2053066"/>
            <a:chOff x="857224" y="3429000"/>
            <a:chExt cx="7286676" cy="2053066"/>
          </a:xfrm>
        </p:grpSpPr>
        <p:sp>
          <p:nvSpPr>
            <p:cNvPr id="8" name="椭圆 7"/>
            <p:cNvSpPr/>
            <p:nvPr/>
          </p:nvSpPr>
          <p:spPr>
            <a:xfrm>
              <a:off x="1714480" y="4857760"/>
              <a:ext cx="142876"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9" name="椭圆 8"/>
            <p:cNvSpPr/>
            <p:nvPr/>
          </p:nvSpPr>
          <p:spPr>
            <a:xfrm>
              <a:off x="2714612" y="3820504"/>
              <a:ext cx="142876" cy="180000"/>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0" name="直接连接符 9"/>
            <p:cNvCxnSpPr>
              <a:stCxn id="8" idx="7"/>
              <a:endCxn id="9" idx="3"/>
            </p:cNvCxnSpPr>
            <p:nvPr/>
          </p:nvCxnSpPr>
          <p:spPr>
            <a:xfrm rot="5400000" flipH="1" flipV="1">
              <a:off x="1830996" y="3979580"/>
              <a:ext cx="909976" cy="899104"/>
            </a:xfrm>
            <a:prstGeom prst="line">
              <a:avLst/>
            </a:prstGeom>
            <a:ln>
              <a:solidFill>
                <a:srgbClr val="FF0000"/>
              </a:solidFill>
              <a:tailEnd type="none"/>
            </a:ln>
          </p:spPr>
          <p:style>
            <a:lnRef idx="2">
              <a:schemeClr val="dk1"/>
            </a:lnRef>
            <a:fillRef idx="0">
              <a:schemeClr val="dk1"/>
            </a:fillRef>
            <a:effectRef idx="1">
              <a:schemeClr val="dk1"/>
            </a:effectRef>
            <a:fontRef idx="minor">
              <a:schemeClr val="tx1"/>
            </a:fontRef>
          </p:style>
        </p:cxnSp>
        <p:cxnSp>
          <p:nvCxnSpPr>
            <p:cNvPr id="11" name="直接连接符 10"/>
            <p:cNvCxnSpPr/>
            <p:nvPr/>
          </p:nvCxnSpPr>
          <p:spPr>
            <a:xfrm rot="16200000" flipH="1">
              <a:off x="2268582" y="4470105"/>
              <a:ext cx="0" cy="1021056"/>
            </a:xfrm>
            <a:prstGeom prst="line">
              <a:avLst/>
            </a:prstGeom>
            <a:ln>
              <a:prstDash val="dash"/>
              <a:tailEnd type="none"/>
            </a:ln>
          </p:spPr>
          <p:style>
            <a:lnRef idx="2">
              <a:schemeClr val="dk1"/>
            </a:lnRef>
            <a:fillRef idx="0">
              <a:schemeClr val="dk1"/>
            </a:fillRef>
            <a:effectRef idx="1">
              <a:schemeClr val="dk1"/>
            </a:effectRef>
            <a:fontRef idx="minor">
              <a:schemeClr val="tx1"/>
            </a:fontRef>
          </p:style>
        </p:cxnSp>
        <p:cxnSp>
          <p:nvCxnSpPr>
            <p:cNvPr id="12" name="直接连接符 11"/>
            <p:cNvCxnSpPr>
              <a:stCxn id="9" idx="4"/>
            </p:cNvCxnSpPr>
            <p:nvPr/>
          </p:nvCxnSpPr>
          <p:spPr>
            <a:xfrm rot="5400000">
              <a:off x="2285984" y="4500570"/>
              <a:ext cx="1000132" cy="1588"/>
            </a:xfrm>
            <a:prstGeom prst="line">
              <a:avLst/>
            </a:prstGeom>
            <a:ln>
              <a:prstDash val="dash"/>
              <a:tailEnd type="none"/>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2643174" y="3429000"/>
              <a:ext cx="2857520"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k</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q</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k</a:t>
              </a:r>
              <a:r>
                <a:rPr lang="en-US" altLang="zh-CN" sz="1800" smtClean="0">
                  <a:solidFill>
                    <a:srgbClr val="0000FF"/>
                  </a:solidFill>
                  <a:latin typeface="Consolas" pitchFamily="49" charset="0"/>
                  <a:cs typeface="Consolas" pitchFamily="49" charset="0"/>
                </a:rPr>
                <a:t>]) 1≤</a:t>
              </a:r>
              <a:r>
                <a:rPr lang="en-US" altLang="zh-CN" sz="1800" i="1" smtClean="0">
                  <a:solidFill>
                    <a:srgbClr val="0000FF"/>
                  </a:solidFill>
                  <a:latin typeface="Consolas" pitchFamily="49" charset="0"/>
                  <a:cs typeface="Consolas" pitchFamily="49" charset="0"/>
                </a:rPr>
                <a:t>k</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i</a:t>
              </a:r>
              <a:r>
                <a:rPr lang="en-US" altLang="zh-CN" sz="1800" smtClean="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14" name="TextBox 13"/>
            <p:cNvSpPr txBox="1"/>
            <p:nvPr/>
          </p:nvSpPr>
          <p:spPr>
            <a:xfrm>
              <a:off x="857224" y="4714884"/>
              <a:ext cx="857256"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i</a:t>
              </a:r>
              <a:r>
                <a:rPr lang="en-US" altLang="zh-CN" sz="1800" smtClean="0">
                  <a:solidFill>
                    <a:srgbClr val="FF00FF"/>
                  </a:solidFill>
                  <a:latin typeface="Consolas" pitchFamily="49" charset="0"/>
                  <a:cs typeface="Consolas" pitchFamily="49" charset="0"/>
                </a:rPr>
                <a:t>,j)</a:t>
              </a:r>
              <a:endParaRPr lang="zh-CN" altLang="en-US" sz="1800">
                <a:solidFill>
                  <a:srgbClr val="FF00FF"/>
                </a:solidFill>
                <a:latin typeface="Consolas" pitchFamily="49" charset="0"/>
                <a:cs typeface="Consolas" pitchFamily="49" charset="0"/>
              </a:endParaRPr>
            </a:p>
          </p:txBody>
        </p:sp>
        <p:sp>
          <p:nvSpPr>
            <p:cNvPr id="15" name="TextBox 14"/>
            <p:cNvSpPr txBox="1"/>
            <p:nvPr/>
          </p:nvSpPr>
          <p:spPr>
            <a:xfrm>
              <a:off x="1643042" y="5143512"/>
              <a:ext cx="1285884" cy="338554"/>
            </a:xfrm>
            <a:prstGeom prst="rect">
              <a:avLst/>
            </a:prstGeom>
            <a:noFill/>
          </p:spPr>
          <p:txBody>
            <a:bodyPr wrap="square" rtlCol="0">
              <a:spAutoFit/>
            </a:bodyPr>
            <a:lstStyle/>
            <a:p>
              <a:r>
                <a:rPr lang="zh-CN" altLang="en-US" sz="1600" smtClean="0">
                  <a:solidFill>
                    <a:srgbClr val="0000FF"/>
                  </a:solidFill>
                  <a:latin typeface="Consolas" pitchFamily="49" charset="0"/>
                  <a:cs typeface="Consolas" pitchFamily="49" charset="0"/>
                </a:rPr>
                <a:t>长度：</a:t>
              </a:r>
              <a:r>
                <a:rPr lang="en-US" altLang="zh-CN" sz="1600" i="1" smtClean="0">
                  <a:solidFill>
                    <a:srgbClr val="0000FF"/>
                  </a:solidFill>
                  <a:latin typeface="Consolas" pitchFamily="49" charset="0"/>
                  <a:cs typeface="Consolas" pitchFamily="49" charset="0"/>
                </a:rPr>
                <a:t>k</a:t>
              </a:r>
              <a:r>
                <a:rPr lang="en-US" altLang="zh-CN" sz="1600" smtClean="0">
                  <a:solidFill>
                    <a:srgbClr val="0000FF"/>
                  </a:solidFill>
                  <a:latin typeface="Consolas" pitchFamily="49" charset="0"/>
                  <a:cs typeface="Consolas" pitchFamily="49" charset="0"/>
                </a:rPr>
                <a:t>-</a:t>
              </a:r>
              <a:r>
                <a:rPr lang="en-US" altLang="zh-CN" sz="1600" i="1" smtClean="0">
                  <a:solidFill>
                    <a:srgbClr val="0000FF"/>
                  </a:solidFill>
                  <a:latin typeface="Consolas" pitchFamily="49" charset="0"/>
                  <a:cs typeface="Consolas" pitchFamily="49" charset="0"/>
                </a:rPr>
                <a:t>i</a:t>
              </a:r>
              <a:endParaRPr lang="zh-CN" altLang="en-US" sz="1600" i="1">
                <a:solidFill>
                  <a:srgbClr val="0000FF"/>
                </a:solidFill>
                <a:latin typeface="Consolas" pitchFamily="49" charset="0"/>
                <a:cs typeface="Consolas" pitchFamily="49" charset="0"/>
              </a:endParaRPr>
            </a:p>
          </p:txBody>
        </p:sp>
        <p:sp>
          <p:nvSpPr>
            <p:cNvPr id="16" name="TextBox 15"/>
            <p:cNvSpPr txBox="1"/>
            <p:nvPr/>
          </p:nvSpPr>
          <p:spPr>
            <a:xfrm>
              <a:off x="2786050" y="4286256"/>
              <a:ext cx="1643074" cy="338554"/>
            </a:xfrm>
            <a:prstGeom prst="rect">
              <a:avLst/>
            </a:prstGeom>
            <a:noFill/>
          </p:spPr>
          <p:txBody>
            <a:bodyPr wrap="square" rtlCol="0">
              <a:spAutoFit/>
            </a:bodyPr>
            <a:lstStyle/>
            <a:p>
              <a:r>
                <a:rPr lang="zh-CN" altLang="en-US" sz="1600" smtClean="0">
                  <a:solidFill>
                    <a:srgbClr val="0000FF"/>
                  </a:solidFill>
                  <a:latin typeface="Consolas" pitchFamily="49" charset="0"/>
                  <a:cs typeface="Consolas" pitchFamily="49" charset="0"/>
                </a:rPr>
                <a:t>长度：</a:t>
              </a:r>
              <a:r>
                <a:rPr lang="en-US" altLang="zh-CN" sz="1600" i="1" smtClean="0">
                  <a:solidFill>
                    <a:srgbClr val="0000FF"/>
                  </a:solidFill>
                  <a:latin typeface="Consolas" pitchFamily="49" charset="0"/>
                  <a:cs typeface="Consolas" pitchFamily="49" charset="0"/>
                </a:rPr>
                <a:t>j</a:t>
              </a:r>
              <a:r>
                <a:rPr lang="en-US" altLang="zh-CN" sz="1600" smtClean="0">
                  <a:solidFill>
                    <a:srgbClr val="0000FF"/>
                  </a:solidFill>
                  <a:latin typeface="Consolas" pitchFamily="49" charset="0"/>
                  <a:cs typeface="Consolas" pitchFamily="49" charset="0"/>
                </a:rPr>
                <a:t>-</a:t>
              </a:r>
              <a:r>
                <a:rPr lang="en-US" altLang="zh-CN" sz="1600" i="1" smtClean="0">
                  <a:solidFill>
                    <a:srgbClr val="0000FF"/>
                  </a:solidFill>
                  <a:latin typeface="Consolas" pitchFamily="49" charset="0"/>
                  <a:cs typeface="Consolas" pitchFamily="49" charset="0"/>
                </a:rPr>
                <a:t>q</a:t>
              </a:r>
              <a:r>
                <a:rPr lang="en-US" altLang="zh-CN" sz="1600" smtClean="0">
                  <a:solidFill>
                    <a:srgbClr val="0000FF"/>
                  </a:solidFill>
                  <a:latin typeface="Consolas" pitchFamily="49" charset="0"/>
                  <a:cs typeface="Consolas" pitchFamily="49" charset="0"/>
                </a:rPr>
                <a:t>[</a:t>
              </a:r>
              <a:r>
                <a:rPr lang="en-US" altLang="zh-CN" sz="1600" i="1" smtClean="0">
                  <a:solidFill>
                    <a:srgbClr val="0000FF"/>
                  </a:solidFill>
                  <a:latin typeface="Consolas" pitchFamily="49" charset="0"/>
                  <a:cs typeface="Consolas" pitchFamily="49" charset="0"/>
                </a:rPr>
                <a:t>k</a:t>
              </a:r>
              <a:r>
                <a:rPr lang="en-US" altLang="zh-CN" sz="1600" smtClean="0">
                  <a:solidFill>
                    <a:srgbClr val="0000FF"/>
                  </a:solidFill>
                  <a:latin typeface="Consolas" pitchFamily="49" charset="0"/>
                  <a:cs typeface="Consolas" pitchFamily="49" charset="0"/>
                </a:rPr>
                <a:t>]</a:t>
              </a:r>
              <a:endParaRPr lang="zh-CN" altLang="en-US" sz="1600">
                <a:solidFill>
                  <a:srgbClr val="0000FF"/>
                </a:solidFill>
                <a:latin typeface="Consolas" pitchFamily="49" charset="0"/>
                <a:cs typeface="Consolas" pitchFamily="49" charset="0"/>
              </a:endParaRPr>
            </a:p>
          </p:txBody>
        </p:sp>
        <p:sp>
          <p:nvSpPr>
            <p:cNvPr id="17" name="椭圆 16"/>
            <p:cNvSpPr/>
            <p:nvPr/>
          </p:nvSpPr>
          <p:spPr>
            <a:xfrm>
              <a:off x="7215206" y="4857760"/>
              <a:ext cx="142876"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椭圆 17"/>
            <p:cNvSpPr/>
            <p:nvPr/>
          </p:nvSpPr>
          <p:spPr>
            <a:xfrm>
              <a:off x="6143636" y="3820504"/>
              <a:ext cx="142876" cy="180000"/>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9" name="直接连接符 18"/>
            <p:cNvCxnSpPr>
              <a:stCxn id="17" idx="1"/>
              <a:endCxn id="18" idx="6"/>
            </p:cNvCxnSpPr>
            <p:nvPr/>
          </p:nvCxnSpPr>
          <p:spPr>
            <a:xfrm rot="16200000" flipV="1">
              <a:off x="6274513" y="3922503"/>
              <a:ext cx="973616" cy="949618"/>
            </a:xfrm>
            <a:prstGeom prst="line">
              <a:avLst/>
            </a:prstGeom>
            <a:ln>
              <a:solidFill>
                <a:srgbClr val="FF0000"/>
              </a:solidFill>
              <a:tailEnd type="none"/>
            </a:ln>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rot="16200000" flipH="1">
              <a:off x="6725602" y="4490109"/>
              <a:ext cx="0" cy="1021056"/>
            </a:xfrm>
            <a:prstGeom prst="line">
              <a:avLst/>
            </a:prstGeom>
            <a:ln>
              <a:prstDash val="dash"/>
              <a:tailEnd type="none"/>
            </a:ln>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rot="5400000">
              <a:off x="5702739" y="4500570"/>
              <a:ext cx="1000132" cy="1588"/>
            </a:xfrm>
            <a:prstGeom prst="line">
              <a:avLst/>
            </a:prstGeom>
            <a:ln>
              <a:prstDash val="dash"/>
              <a:tailEnd type="none"/>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6143636" y="3429000"/>
              <a:ext cx="1285884" cy="369332"/>
            </a:xfrm>
            <a:prstGeom prst="rect">
              <a:avLst/>
            </a:prstGeom>
            <a:noFill/>
          </p:spPr>
          <p:txBody>
            <a:bodyPr wrap="square" rtlCol="0">
              <a:spAutoFit/>
            </a:bodyPr>
            <a:lstStyle/>
            <a:p>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k</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q</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k</a:t>
              </a:r>
              <a:r>
                <a:rPr lang="en-US" altLang="zh-CN" sz="1800" smtClean="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23" name="TextBox 22"/>
            <p:cNvSpPr txBox="1"/>
            <p:nvPr/>
          </p:nvSpPr>
          <p:spPr>
            <a:xfrm>
              <a:off x="7286644" y="4714884"/>
              <a:ext cx="857256" cy="369332"/>
            </a:xfrm>
            <a:prstGeom prst="rect">
              <a:avLst/>
            </a:prstGeom>
            <a:noFill/>
          </p:spPr>
          <p:txBody>
            <a:bodyPr wrap="square" rtlCol="0">
              <a:spAutoFit/>
            </a:bodyPr>
            <a:lstStyle/>
            <a:p>
              <a:r>
                <a:rPr lang="en-US" altLang="zh-CN" sz="1800" smtClean="0">
                  <a:solidFill>
                    <a:srgbClr val="FF00FF"/>
                  </a:solidFill>
                  <a:latin typeface="Consolas" pitchFamily="49" charset="0"/>
                  <a:cs typeface="Consolas" pitchFamily="49" charset="0"/>
                </a:rPr>
                <a:t>(</a:t>
              </a:r>
              <a:r>
                <a:rPr lang="en-US" altLang="zh-CN" sz="1800" i="1" smtClean="0">
                  <a:solidFill>
                    <a:srgbClr val="FF00FF"/>
                  </a:solidFill>
                  <a:latin typeface="Consolas" pitchFamily="49" charset="0"/>
                  <a:cs typeface="Consolas" pitchFamily="49" charset="0"/>
                </a:rPr>
                <a:t>i</a:t>
              </a:r>
              <a:r>
                <a:rPr lang="en-US" altLang="zh-CN" sz="1800" smtClean="0">
                  <a:solidFill>
                    <a:srgbClr val="FF00FF"/>
                  </a:solidFill>
                  <a:latin typeface="Consolas" pitchFamily="49" charset="0"/>
                  <a:cs typeface="Consolas" pitchFamily="49" charset="0"/>
                </a:rPr>
                <a:t>,j)</a:t>
              </a:r>
              <a:endParaRPr lang="zh-CN" altLang="en-US" sz="1800">
                <a:solidFill>
                  <a:srgbClr val="FF00FF"/>
                </a:solidFill>
                <a:latin typeface="Consolas" pitchFamily="49" charset="0"/>
                <a:cs typeface="Consolas" pitchFamily="49" charset="0"/>
              </a:endParaRPr>
            </a:p>
          </p:txBody>
        </p:sp>
        <p:sp>
          <p:nvSpPr>
            <p:cNvPr id="24" name="TextBox 23"/>
            <p:cNvSpPr txBox="1"/>
            <p:nvPr/>
          </p:nvSpPr>
          <p:spPr>
            <a:xfrm>
              <a:off x="6143636" y="5143512"/>
              <a:ext cx="1285884" cy="338554"/>
            </a:xfrm>
            <a:prstGeom prst="rect">
              <a:avLst/>
            </a:prstGeom>
            <a:noFill/>
          </p:spPr>
          <p:txBody>
            <a:bodyPr wrap="square" rtlCol="0">
              <a:spAutoFit/>
            </a:bodyPr>
            <a:lstStyle/>
            <a:p>
              <a:r>
                <a:rPr lang="zh-CN" altLang="en-US" sz="1600" smtClean="0">
                  <a:solidFill>
                    <a:srgbClr val="0000FF"/>
                  </a:solidFill>
                  <a:latin typeface="Consolas" pitchFamily="49" charset="0"/>
                  <a:cs typeface="Consolas" pitchFamily="49" charset="0"/>
                </a:rPr>
                <a:t>长度：</a:t>
              </a:r>
              <a:r>
                <a:rPr lang="en-US" altLang="zh-CN" sz="1600" i="1" smtClean="0">
                  <a:solidFill>
                    <a:srgbClr val="0000FF"/>
                  </a:solidFill>
                  <a:latin typeface="Consolas" pitchFamily="49" charset="0"/>
                  <a:cs typeface="Consolas" pitchFamily="49" charset="0"/>
                </a:rPr>
                <a:t>i</a:t>
              </a:r>
              <a:r>
                <a:rPr lang="en-US" altLang="zh-CN" sz="1600" smtClean="0">
                  <a:solidFill>
                    <a:srgbClr val="0000FF"/>
                  </a:solidFill>
                  <a:latin typeface="Consolas" pitchFamily="49" charset="0"/>
                  <a:cs typeface="Consolas" pitchFamily="49" charset="0"/>
                </a:rPr>
                <a:t>-</a:t>
              </a:r>
              <a:r>
                <a:rPr lang="en-US" altLang="zh-CN" sz="1600" i="1" smtClean="0">
                  <a:solidFill>
                    <a:srgbClr val="0000FF"/>
                  </a:solidFill>
                  <a:latin typeface="Consolas" pitchFamily="49" charset="0"/>
                  <a:cs typeface="Consolas" pitchFamily="49" charset="0"/>
                </a:rPr>
                <a:t>k</a:t>
              </a:r>
              <a:endParaRPr lang="zh-CN" altLang="en-US" sz="1600" i="1">
                <a:solidFill>
                  <a:srgbClr val="0000FF"/>
                </a:solidFill>
                <a:latin typeface="Consolas" pitchFamily="49" charset="0"/>
                <a:cs typeface="Consolas" pitchFamily="49" charset="0"/>
              </a:endParaRPr>
            </a:p>
          </p:txBody>
        </p:sp>
        <p:sp>
          <p:nvSpPr>
            <p:cNvPr id="25" name="TextBox 24"/>
            <p:cNvSpPr txBox="1"/>
            <p:nvPr/>
          </p:nvSpPr>
          <p:spPr>
            <a:xfrm>
              <a:off x="4643438" y="4286256"/>
              <a:ext cx="1643074" cy="338554"/>
            </a:xfrm>
            <a:prstGeom prst="rect">
              <a:avLst/>
            </a:prstGeom>
            <a:noFill/>
          </p:spPr>
          <p:txBody>
            <a:bodyPr wrap="square" rtlCol="0">
              <a:spAutoFit/>
            </a:bodyPr>
            <a:lstStyle/>
            <a:p>
              <a:r>
                <a:rPr lang="zh-CN" altLang="en-US" sz="1600" smtClean="0">
                  <a:solidFill>
                    <a:srgbClr val="0000FF"/>
                  </a:solidFill>
                  <a:latin typeface="Consolas" pitchFamily="49" charset="0"/>
                  <a:cs typeface="Consolas" pitchFamily="49" charset="0"/>
                </a:rPr>
                <a:t>长度：</a:t>
              </a:r>
              <a:r>
                <a:rPr lang="en-US" altLang="zh-CN" sz="1600" i="1" smtClean="0">
                  <a:solidFill>
                    <a:srgbClr val="0000FF"/>
                  </a:solidFill>
                  <a:latin typeface="Consolas" pitchFamily="49" charset="0"/>
                  <a:cs typeface="Consolas" pitchFamily="49" charset="0"/>
                </a:rPr>
                <a:t>q</a:t>
              </a:r>
              <a:r>
                <a:rPr lang="en-US" altLang="zh-CN" sz="1600" smtClean="0">
                  <a:solidFill>
                    <a:srgbClr val="0000FF"/>
                  </a:solidFill>
                  <a:latin typeface="Consolas" pitchFamily="49" charset="0"/>
                  <a:cs typeface="Consolas" pitchFamily="49" charset="0"/>
                </a:rPr>
                <a:t>[</a:t>
              </a:r>
              <a:r>
                <a:rPr lang="en-US" altLang="zh-CN" sz="1600" i="1" smtClean="0">
                  <a:solidFill>
                    <a:srgbClr val="0000FF"/>
                  </a:solidFill>
                  <a:latin typeface="Consolas" pitchFamily="49" charset="0"/>
                  <a:cs typeface="Consolas" pitchFamily="49" charset="0"/>
                </a:rPr>
                <a:t>k</a:t>
              </a:r>
              <a:r>
                <a:rPr lang="en-US" altLang="zh-CN" sz="1600" smtClean="0">
                  <a:solidFill>
                    <a:srgbClr val="0000FF"/>
                  </a:solidFill>
                  <a:latin typeface="Consolas" pitchFamily="49" charset="0"/>
                  <a:cs typeface="Consolas" pitchFamily="49" charset="0"/>
                </a:rPr>
                <a:t>]-j</a:t>
              </a:r>
              <a:endParaRPr lang="zh-CN" altLang="en-US" sz="1600">
                <a:solidFill>
                  <a:srgbClr val="0000FF"/>
                </a:solidFill>
                <a:latin typeface="Consolas" pitchFamily="49" charset="0"/>
                <a:cs typeface="Consolas" pitchFamily="49" charset="0"/>
              </a:endParaRPr>
            </a:p>
          </p:txBody>
        </p:sp>
      </p:grpSp>
      <p:sp>
        <p:nvSpPr>
          <p:cNvPr id="26" name="Text Box 4"/>
          <p:cNvSpPr txBox="1">
            <a:spLocks noChangeArrowheads="1"/>
          </p:cNvSpPr>
          <p:nvPr/>
        </p:nvSpPr>
        <p:spPr bwMode="auto">
          <a:xfrm>
            <a:off x="393669" y="3057161"/>
            <a:ext cx="8750331" cy="871905"/>
          </a:xfrm>
          <a:prstGeom prst="rect">
            <a:avLst/>
          </a:prstGeom>
          <a:solidFill>
            <a:schemeClr val="accent1">
              <a:lumMod val="20000"/>
              <a:lumOff val="80000"/>
            </a:schemeClr>
          </a:solidFill>
          <a:ln w="9525">
            <a:noFill/>
            <a:miter lim="800000"/>
            <a:headEnd/>
            <a:tailEnd/>
          </a:ln>
        </p:spPr>
        <p:txBody>
          <a:bodyPr wrap="square">
            <a:spAutoFit/>
          </a:bodyPr>
          <a:lstStyle/>
          <a:p>
            <a:pPr>
              <a:lnSpc>
                <a:spcPts val="3200"/>
              </a:lnSpc>
            </a:pPr>
            <a:r>
              <a:rPr lang="zh-CN" altLang="en-US" sz="2000" smtClean="0">
                <a:solidFill>
                  <a:srgbClr val="0000FF"/>
                </a:solidFill>
                <a:latin typeface="Consolas" pitchFamily="49" charset="0"/>
                <a:ea typeface="楷体" pitchFamily="49" charset="-122"/>
                <a:cs typeface="Consolas" pitchFamily="49" charset="0"/>
              </a:rPr>
              <a:t>    对于</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j</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位置上的皇后，是否与已放好的皇后</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k</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q</a:t>
            </a:r>
            <a:r>
              <a:rPr 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k</a:t>
            </a:r>
            <a:r>
              <a:rPr 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en-US"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k</a:t>
            </a:r>
            <a:r>
              <a:rPr lang="zh-CN" altLang="en-US" sz="2000" smtClean="0">
                <a:solidFill>
                  <a:srgbClr val="0000FF"/>
                </a:solidFill>
                <a:latin typeface="Consolas" pitchFamily="49" charset="0"/>
                <a:ea typeface="楷体" pitchFamily="49" charset="-122"/>
                <a:cs typeface="Consolas" pitchFamily="49" charset="0"/>
              </a:rPr>
              <a:t>≤</a:t>
            </a:r>
            <a:r>
              <a:rPr lang="en-US" sz="2000" i="1" smtClean="0">
                <a:solidFill>
                  <a:srgbClr val="0000FF"/>
                </a:solidFill>
                <a:latin typeface="Consolas" pitchFamily="49" charset="0"/>
                <a:ea typeface="楷体" pitchFamily="49" charset="-122"/>
                <a:cs typeface="Consolas" pitchFamily="49" charset="0"/>
              </a:rPr>
              <a:t>i</a:t>
            </a:r>
            <a:r>
              <a:rPr lang="en-US"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）有冲突呢？ </a:t>
            </a:r>
            <a:endParaRPr lang="en-US" altLang="zh-CN" sz="2000" smtClean="0">
              <a:solidFill>
                <a:srgbClr val="0000FF"/>
              </a:solidFill>
              <a:latin typeface="Consolas" pitchFamily="49" charset="0"/>
              <a:ea typeface="楷体" pitchFamily="49" charset="-122"/>
              <a:cs typeface="Consolas" pitchFamily="49" charset="0"/>
            </a:endParaRPr>
          </a:p>
        </p:txBody>
      </p:sp>
      <p:sp>
        <p:nvSpPr>
          <p:cNvPr id="27" name="Text Box 5"/>
          <p:cNvSpPr txBox="1">
            <a:spLocks noChangeArrowheads="1"/>
          </p:cNvSpPr>
          <p:nvPr/>
        </p:nvSpPr>
        <p:spPr bwMode="auto">
          <a:xfrm>
            <a:off x="857224" y="5929330"/>
            <a:ext cx="5429288" cy="59858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lIns="180000" tIns="144000" bIns="144000">
            <a:spAutoFit/>
          </a:bodyPr>
          <a:lstStyle/>
          <a:p>
            <a:r>
              <a:rPr lang="nb-NO" sz="2000" smtClean="0">
                <a:solidFill>
                  <a:srgbClr val="0000FF"/>
                </a:solidFill>
                <a:latin typeface="Consolas" pitchFamily="49" charset="0"/>
                <a:cs typeface="Consolas" pitchFamily="49" charset="0"/>
              </a:rPr>
              <a:t>(</a:t>
            </a:r>
            <a:r>
              <a:rPr lang="nb-NO" sz="2000" i="1" smtClean="0">
                <a:solidFill>
                  <a:srgbClr val="0000FF"/>
                </a:solidFill>
                <a:latin typeface="Consolas" pitchFamily="49" charset="0"/>
                <a:cs typeface="Consolas" pitchFamily="49" charset="0"/>
              </a:rPr>
              <a:t>q</a:t>
            </a:r>
            <a:r>
              <a:rPr lang="nb-NO" sz="2000" smtClean="0">
                <a:solidFill>
                  <a:srgbClr val="0000FF"/>
                </a:solidFill>
                <a:latin typeface="Consolas" pitchFamily="49" charset="0"/>
                <a:cs typeface="Consolas" pitchFamily="49" charset="0"/>
              </a:rPr>
              <a:t>[</a:t>
            </a:r>
            <a:r>
              <a:rPr lang="nb-NO" sz="2000" i="1" smtClean="0">
                <a:solidFill>
                  <a:srgbClr val="0000FF"/>
                </a:solidFill>
                <a:latin typeface="Consolas" pitchFamily="49" charset="0"/>
                <a:cs typeface="Consolas" pitchFamily="49" charset="0"/>
              </a:rPr>
              <a:t>k</a:t>
            </a:r>
            <a:r>
              <a:rPr lang="nb-NO" sz="2000" smtClean="0">
                <a:solidFill>
                  <a:srgbClr val="0000FF"/>
                </a:solidFill>
                <a:latin typeface="Consolas" pitchFamily="49" charset="0"/>
                <a:cs typeface="Consolas" pitchFamily="49" charset="0"/>
              </a:rPr>
              <a:t>]==</a:t>
            </a:r>
            <a:r>
              <a:rPr lang="nb-NO" sz="2000" i="1" smtClean="0">
                <a:solidFill>
                  <a:srgbClr val="0000FF"/>
                </a:solidFill>
                <a:latin typeface="Consolas" pitchFamily="49" charset="0"/>
                <a:cs typeface="Consolas" pitchFamily="49" charset="0"/>
              </a:rPr>
              <a:t>j</a:t>
            </a:r>
            <a:r>
              <a:rPr lang="nb-NO" sz="2000" smtClean="0">
                <a:solidFill>
                  <a:srgbClr val="0000FF"/>
                </a:solidFill>
                <a:latin typeface="Consolas" pitchFamily="49" charset="0"/>
                <a:cs typeface="Consolas" pitchFamily="49" charset="0"/>
              </a:rPr>
              <a:t>) || (abs(</a:t>
            </a:r>
            <a:r>
              <a:rPr lang="nb-NO" sz="2000" i="1" smtClean="0">
                <a:solidFill>
                  <a:srgbClr val="0000FF"/>
                </a:solidFill>
                <a:latin typeface="Consolas" pitchFamily="49" charset="0"/>
                <a:cs typeface="Consolas" pitchFamily="49" charset="0"/>
              </a:rPr>
              <a:t>q</a:t>
            </a:r>
            <a:r>
              <a:rPr lang="nb-NO" sz="2000" smtClean="0">
                <a:solidFill>
                  <a:srgbClr val="0000FF"/>
                </a:solidFill>
                <a:latin typeface="Consolas" pitchFamily="49" charset="0"/>
                <a:cs typeface="Consolas" pitchFamily="49" charset="0"/>
              </a:rPr>
              <a:t>[</a:t>
            </a:r>
            <a:r>
              <a:rPr lang="nb-NO" sz="2000" i="1" smtClean="0">
                <a:solidFill>
                  <a:srgbClr val="0000FF"/>
                </a:solidFill>
                <a:latin typeface="Consolas" pitchFamily="49" charset="0"/>
                <a:cs typeface="Consolas" pitchFamily="49" charset="0"/>
              </a:rPr>
              <a:t>k</a:t>
            </a:r>
            <a:r>
              <a:rPr lang="nb-NO" sz="2000" smtClean="0">
                <a:solidFill>
                  <a:srgbClr val="0000FF"/>
                </a:solidFill>
                <a:latin typeface="Consolas" pitchFamily="49" charset="0"/>
                <a:cs typeface="Consolas" pitchFamily="49" charset="0"/>
              </a:rPr>
              <a:t>]-</a:t>
            </a:r>
            <a:r>
              <a:rPr lang="nb-NO" sz="2000" i="1" smtClean="0">
                <a:solidFill>
                  <a:srgbClr val="0000FF"/>
                </a:solidFill>
                <a:latin typeface="Consolas" pitchFamily="49" charset="0"/>
                <a:cs typeface="Consolas" pitchFamily="49" charset="0"/>
              </a:rPr>
              <a:t>j</a:t>
            </a:r>
            <a:r>
              <a:rPr lang="nb-NO" sz="2000" smtClean="0">
                <a:solidFill>
                  <a:srgbClr val="0000FF"/>
                </a:solidFill>
                <a:latin typeface="Consolas" pitchFamily="49" charset="0"/>
                <a:cs typeface="Consolas" pitchFamily="49" charset="0"/>
              </a:rPr>
              <a:t>)==abs(</a:t>
            </a:r>
            <a:r>
              <a:rPr lang="nb-NO" sz="2000" i="1" smtClean="0">
                <a:solidFill>
                  <a:srgbClr val="0000FF"/>
                </a:solidFill>
                <a:latin typeface="Consolas" pitchFamily="49" charset="0"/>
                <a:cs typeface="Consolas" pitchFamily="49" charset="0"/>
              </a:rPr>
              <a:t>i</a:t>
            </a:r>
            <a:r>
              <a:rPr lang="nb-NO" sz="2000" smtClean="0">
                <a:solidFill>
                  <a:srgbClr val="0000FF"/>
                </a:solidFill>
                <a:latin typeface="Consolas" pitchFamily="49" charset="0"/>
                <a:cs typeface="Consolas" pitchFamily="49" charset="0"/>
              </a:rPr>
              <a:t>-</a:t>
            </a:r>
            <a:r>
              <a:rPr lang="nb-NO" sz="2000" i="1" smtClean="0">
                <a:solidFill>
                  <a:srgbClr val="0000FF"/>
                </a:solidFill>
                <a:latin typeface="Consolas" pitchFamily="49" charset="0"/>
                <a:cs typeface="Consolas" pitchFamily="49" charset="0"/>
              </a:rPr>
              <a:t>k</a:t>
            </a:r>
            <a:r>
              <a:rPr lang="nb-NO"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sp>
        <p:nvSpPr>
          <p:cNvPr id="28" name="TextBox 27"/>
          <p:cNvSpPr txBox="1"/>
          <p:nvPr/>
        </p:nvSpPr>
        <p:spPr>
          <a:xfrm>
            <a:off x="714348" y="4143380"/>
            <a:ext cx="7786742" cy="1485567"/>
          </a:xfrm>
          <a:prstGeom prst="rect">
            <a:avLst/>
          </a:prstGeom>
        </p:spPr>
        <p:style>
          <a:lnRef idx="2">
            <a:schemeClr val="accent2"/>
          </a:lnRef>
          <a:fillRef idx="1">
            <a:schemeClr val="lt1"/>
          </a:fillRef>
          <a:effectRef idx="0">
            <a:schemeClr val="accent2"/>
          </a:effectRef>
          <a:fontRef idx="minor">
            <a:schemeClr val="dk1"/>
          </a:fontRef>
        </p:style>
        <p:txBody>
          <a:bodyPr wrap="square" lIns="144000" tIns="108000" bIns="144000" rtlCol="0">
            <a:spAutoFit/>
          </a:bodyPr>
          <a:lstStyle/>
          <a:p>
            <a:pPr marL="342900" indent="-342900">
              <a:lnSpc>
                <a:spcPts val="3200"/>
              </a:lnSpc>
              <a:buBlip>
                <a:blip r:embed="rId2"/>
              </a:buBlip>
            </a:pPr>
            <a:r>
              <a:rPr lang="zh-CN" altLang="en-US" sz="1800" smtClean="0">
                <a:solidFill>
                  <a:srgbClr val="0000FF"/>
                </a:solidFill>
                <a:latin typeface="Consolas" pitchFamily="49" charset="0"/>
                <a:ea typeface="楷体" pitchFamily="49" charset="-122"/>
                <a:cs typeface="Consolas" pitchFamily="49" charset="0"/>
              </a:rPr>
              <a:t>显然它们不同列，若同列则有：</a:t>
            </a:r>
            <a:r>
              <a:rPr lang="en-US" altLang="zh-CN" sz="1800" i="1" smtClean="0">
                <a:solidFill>
                  <a:srgbClr val="C00000"/>
                </a:solidFill>
                <a:latin typeface="Consolas" pitchFamily="49" charset="0"/>
                <a:ea typeface="楷体" pitchFamily="49" charset="-122"/>
                <a:cs typeface="Consolas" pitchFamily="49" charset="0"/>
              </a:rPr>
              <a:t>q</a:t>
            </a:r>
            <a:r>
              <a:rPr lang="en-US" altLang="zh-CN" sz="1800" smtClean="0">
                <a:solidFill>
                  <a:srgbClr val="C00000"/>
                </a:solidFill>
                <a:latin typeface="Consolas" pitchFamily="49" charset="0"/>
                <a:ea typeface="楷体" pitchFamily="49" charset="-122"/>
                <a:cs typeface="Consolas" pitchFamily="49" charset="0"/>
              </a:rPr>
              <a:t>[</a:t>
            </a:r>
            <a:r>
              <a:rPr lang="en-US" altLang="zh-CN" sz="1800" i="1" smtClean="0">
                <a:solidFill>
                  <a:srgbClr val="C00000"/>
                </a:solidFill>
                <a:latin typeface="Consolas" pitchFamily="49" charset="0"/>
                <a:ea typeface="楷体" pitchFamily="49" charset="-122"/>
                <a:cs typeface="Consolas" pitchFamily="49" charset="0"/>
              </a:rPr>
              <a:t>k</a:t>
            </a:r>
            <a:r>
              <a:rPr lang="en-US" altLang="zh-CN" sz="1800" smtClean="0">
                <a:solidFill>
                  <a:srgbClr val="C00000"/>
                </a:solidFill>
                <a:latin typeface="Consolas" pitchFamily="49" charset="0"/>
                <a:ea typeface="楷体" pitchFamily="49" charset="-122"/>
                <a:cs typeface="Consolas" pitchFamily="49" charset="0"/>
              </a:rPr>
              <a:t>]==</a:t>
            </a:r>
            <a:r>
              <a:rPr lang="en-US" altLang="zh-CN" sz="1800" i="1" smtClean="0">
                <a:solidFill>
                  <a:srgbClr val="C00000"/>
                </a:solidFill>
                <a:latin typeface="Consolas" pitchFamily="49" charset="0"/>
                <a:ea typeface="楷体" pitchFamily="49" charset="-122"/>
                <a:cs typeface="Consolas" pitchFamily="49" charset="0"/>
              </a:rPr>
              <a:t>j</a:t>
            </a:r>
            <a:r>
              <a:rPr lang="zh-CN" altLang="en-US" sz="1800" smtClean="0">
                <a:solidFill>
                  <a:srgbClr val="0000FF"/>
                </a:solidFill>
                <a:latin typeface="Consolas" pitchFamily="49" charset="0"/>
                <a:ea typeface="楷体" pitchFamily="49" charset="-122"/>
                <a:cs typeface="Consolas" pitchFamily="49" charset="0"/>
              </a:rPr>
              <a:t>；</a:t>
            </a:r>
            <a:endParaRPr lang="en-US" altLang="zh-CN" sz="1800" smtClean="0">
              <a:solidFill>
                <a:srgbClr val="0000FF"/>
              </a:solidFill>
              <a:latin typeface="Consolas" pitchFamily="49" charset="0"/>
              <a:ea typeface="楷体" pitchFamily="49" charset="-122"/>
              <a:cs typeface="Consolas" pitchFamily="49" charset="0"/>
            </a:endParaRPr>
          </a:p>
          <a:p>
            <a:pPr marL="342900" indent="-342900">
              <a:lnSpc>
                <a:spcPts val="3200"/>
              </a:lnSpc>
              <a:buBlip>
                <a:blip r:embed="rId2"/>
              </a:buBlip>
            </a:pPr>
            <a:r>
              <a:rPr lang="zh-CN" altLang="en-US" sz="1800" smtClean="0">
                <a:solidFill>
                  <a:srgbClr val="0000FF"/>
                </a:solidFill>
                <a:latin typeface="Consolas" pitchFamily="49" charset="0"/>
                <a:ea typeface="楷体" pitchFamily="49" charset="-122"/>
                <a:cs typeface="Consolas" pitchFamily="49" charset="0"/>
              </a:rPr>
              <a:t>对角线有两条，若它们在任一条对角线上，则构成一个等边直角三角形，即</a:t>
            </a:r>
            <a:r>
              <a:rPr lang="en-US" altLang="zh-CN" sz="1800" smtClean="0">
                <a:solidFill>
                  <a:srgbClr val="C00000"/>
                </a:solidFill>
                <a:latin typeface="Consolas" pitchFamily="49" charset="0"/>
                <a:ea typeface="楷体" pitchFamily="49" charset="-122"/>
                <a:cs typeface="Consolas" pitchFamily="49" charset="0"/>
              </a:rPr>
              <a:t>|</a:t>
            </a:r>
            <a:r>
              <a:rPr lang="en-US" altLang="zh-CN" sz="1800" i="1" smtClean="0">
                <a:solidFill>
                  <a:srgbClr val="C00000"/>
                </a:solidFill>
                <a:latin typeface="Consolas" pitchFamily="49" charset="0"/>
                <a:ea typeface="楷体" pitchFamily="49" charset="-122"/>
                <a:cs typeface="Consolas" pitchFamily="49" charset="0"/>
              </a:rPr>
              <a:t>q</a:t>
            </a:r>
            <a:r>
              <a:rPr lang="en-US" altLang="zh-CN" sz="1800" smtClean="0">
                <a:solidFill>
                  <a:srgbClr val="C00000"/>
                </a:solidFill>
                <a:latin typeface="Consolas" pitchFamily="49" charset="0"/>
                <a:ea typeface="楷体" pitchFamily="49" charset="-122"/>
                <a:cs typeface="Consolas" pitchFamily="49" charset="0"/>
              </a:rPr>
              <a:t>[</a:t>
            </a:r>
            <a:r>
              <a:rPr lang="en-US" altLang="zh-CN" sz="1800" i="1" smtClean="0">
                <a:solidFill>
                  <a:srgbClr val="C00000"/>
                </a:solidFill>
                <a:latin typeface="Consolas" pitchFamily="49" charset="0"/>
                <a:ea typeface="楷体" pitchFamily="49" charset="-122"/>
                <a:cs typeface="Consolas" pitchFamily="49" charset="0"/>
              </a:rPr>
              <a:t>k</a:t>
            </a:r>
            <a:r>
              <a:rPr lang="en-US" altLang="zh-CN" sz="1800" smtClean="0">
                <a:solidFill>
                  <a:srgbClr val="C00000"/>
                </a:solidFill>
                <a:latin typeface="Consolas" pitchFamily="49" charset="0"/>
                <a:ea typeface="楷体" pitchFamily="49" charset="-122"/>
                <a:cs typeface="Consolas" pitchFamily="49" charset="0"/>
              </a:rPr>
              <a:t>]-</a:t>
            </a:r>
            <a:r>
              <a:rPr lang="en-US" altLang="zh-CN" sz="1800" i="1" smtClean="0">
                <a:solidFill>
                  <a:srgbClr val="C00000"/>
                </a:solidFill>
                <a:latin typeface="Consolas" pitchFamily="49" charset="0"/>
                <a:ea typeface="楷体" pitchFamily="49" charset="-122"/>
                <a:cs typeface="Consolas" pitchFamily="49" charset="0"/>
              </a:rPr>
              <a:t>j</a:t>
            </a:r>
            <a:r>
              <a:rPr lang="en-US" altLang="zh-CN" sz="1800" smtClean="0">
                <a:solidFill>
                  <a:srgbClr val="C00000"/>
                </a:solidFill>
                <a:latin typeface="Consolas" pitchFamily="49" charset="0"/>
                <a:ea typeface="楷体" pitchFamily="49" charset="-122"/>
                <a:cs typeface="Consolas" pitchFamily="49" charset="0"/>
              </a:rPr>
              <a:t>|==|i-</a:t>
            </a:r>
            <a:r>
              <a:rPr lang="en-US" altLang="zh-CN" sz="1800" i="1" smtClean="0">
                <a:solidFill>
                  <a:srgbClr val="C00000"/>
                </a:solidFill>
                <a:latin typeface="Consolas" pitchFamily="49" charset="0"/>
                <a:ea typeface="楷体" pitchFamily="49" charset="-122"/>
                <a:cs typeface="Consolas" pitchFamily="49" charset="0"/>
              </a:rPr>
              <a:t>k</a:t>
            </a:r>
            <a:r>
              <a:rPr lang="en-US" altLang="zh-CN" sz="1800" smtClean="0">
                <a:solidFill>
                  <a:srgbClr val="C00000"/>
                </a:solidFill>
                <a:latin typeface="Consolas" pitchFamily="49" charset="0"/>
                <a:ea typeface="楷体" pitchFamily="49" charset="-122"/>
                <a:cs typeface="Consolas" pitchFamily="49" charset="0"/>
              </a:rPr>
              <a:t>|</a:t>
            </a:r>
            <a:r>
              <a:rPr lang="zh-CN" altLang="en-US" sz="1800" smtClean="0">
                <a:solidFill>
                  <a:srgbClr val="0000FF"/>
                </a:solidFill>
                <a:latin typeface="Consolas" pitchFamily="49" charset="0"/>
                <a:ea typeface="楷体" pitchFamily="49" charset="-122"/>
                <a:cs typeface="Consolas" pitchFamily="49" charset="0"/>
              </a:rPr>
              <a:t>。</a:t>
            </a:r>
            <a:endParaRPr lang="en-US"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323850" y="886597"/>
            <a:ext cx="8496300" cy="2400657"/>
          </a:xfrm>
          <a:prstGeom prst="rect">
            <a:avLst/>
          </a:prstGeom>
          <a:solidFill>
            <a:schemeClr val="accent1">
              <a:lumMod val="20000"/>
              <a:lumOff val="80000"/>
            </a:schemeClr>
          </a:solidFill>
          <a:ln w="9525">
            <a:noFill/>
            <a:miter lim="800000"/>
            <a:headEnd/>
            <a:tailEnd/>
          </a:ln>
        </p:spPr>
        <p:txBody>
          <a:bodyPr>
            <a:spAutoFit/>
          </a:bodyPr>
          <a:lstStyle/>
          <a:p>
            <a:pPr>
              <a:lnSpc>
                <a:spcPct val="150000"/>
              </a:lnSpc>
              <a:spcBef>
                <a:spcPts val="0"/>
              </a:spcBef>
            </a:pPr>
            <a:r>
              <a:rPr lang="zh-CN" altLang="en-US" sz="2000" dirty="0">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设</a:t>
            </a:r>
            <a:r>
              <a:rPr lang="nb-NO" altLang="zh-CN" sz="2000" smtClean="0">
                <a:solidFill>
                  <a:srgbClr val="C00000"/>
                </a:solidFill>
                <a:latin typeface="Consolas" pitchFamily="49" charset="0"/>
                <a:ea typeface="楷体" pitchFamily="49" charset="-122"/>
                <a:cs typeface="Consolas" pitchFamily="49" charset="0"/>
              </a:rPr>
              <a:t>queen(</a:t>
            </a:r>
            <a:r>
              <a:rPr lang="en-US" altLang="zh-CN" sz="2000" i="1" smtClean="0">
                <a:solidFill>
                  <a:srgbClr val="C00000"/>
                </a:solidFill>
                <a:latin typeface="Consolas" pitchFamily="49" charset="0"/>
                <a:ea typeface="楷体" pitchFamily="49" charset="-122"/>
                <a:cs typeface="Consolas" pitchFamily="49" charset="0"/>
              </a:rPr>
              <a:t>i</a:t>
            </a:r>
            <a:r>
              <a:rPr lang="zh-CN" altLang="nb-NO" sz="2000" smtClean="0">
                <a:solidFill>
                  <a:srgbClr val="C00000"/>
                </a:solidFill>
                <a:latin typeface="Consolas" pitchFamily="49" charset="0"/>
                <a:ea typeface="楷体" pitchFamily="49" charset="-122"/>
                <a:cs typeface="Consolas" pitchFamily="49" charset="0"/>
              </a:rPr>
              <a:t>，</a:t>
            </a:r>
            <a:r>
              <a:rPr lang="nb-NO" altLang="zh-CN" sz="2000" i="1" smtClean="0">
                <a:solidFill>
                  <a:srgbClr val="C00000"/>
                </a:solidFill>
                <a:latin typeface="Consolas" pitchFamily="49" charset="0"/>
                <a:ea typeface="楷体" pitchFamily="49" charset="-122"/>
                <a:cs typeface="Consolas" pitchFamily="49" charset="0"/>
              </a:rPr>
              <a:t>n</a:t>
            </a:r>
            <a:r>
              <a:rPr lang="nb-NO" altLang="zh-CN" sz="2000" dirty="0">
                <a:solidFill>
                  <a:srgbClr val="C00000"/>
                </a:solidFill>
                <a:latin typeface="Consolas" pitchFamily="49" charset="0"/>
                <a:ea typeface="楷体" pitchFamily="49" charset="-122"/>
                <a:cs typeface="Consolas" pitchFamily="49" charset="0"/>
              </a:rPr>
              <a:t>)</a:t>
            </a:r>
            <a:r>
              <a:rPr lang="zh-CN" altLang="nb-NO" sz="2000" dirty="0">
                <a:solidFill>
                  <a:srgbClr val="0000FF"/>
                </a:solidFill>
                <a:latin typeface="Consolas" pitchFamily="49" charset="0"/>
                <a:ea typeface="楷体" pitchFamily="49" charset="-122"/>
                <a:cs typeface="Consolas" pitchFamily="49" charset="0"/>
              </a:rPr>
              <a:t>是在</a:t>
            </a:r>
            <a:r>
              <a:rPr lang="nb-NO" altLang="zh-CN" sz="2000">
                <a:solidFill>
                  <a:srgbClr val="0000FF"/>
                </a:solidFill>
                <a:latin typeface="Consolas" pitchFamily="49" charset="0"/>
                <a:ea typeface="楷体" pitchFamily="49" charset="-122"/>
                <a:cs typeface="Consolas" pitchFamily="49" charset="0"/>
              </a:rPr>
              <a:t>1</a:t>
            </a:r>
            <a:r>
              <a:rPr lang="zh-CN" altLang="nb-NO" sz="2000" smtClean="0">
                <a:solidFill>
                  <a:srgbClr val="0000FF"/>
                </a:solidFill>
                <a:latin typeface="Consolas" pitchFamily="49" charset="0"/>
                <a:ea typeface="楷体" pitchFamily="49" charset="-122"/>
                <a:cs typeface="Consolas" pitchFamily="49" charset="0"/>
              </a:rPr>
              <a:t>～</a:t>
            </a:r>
            <a:r>
              <a:rPr lang="nb-NO" altLang="zh-CN" sz="2000" i="1" smtClean="0">
                <a:solidFill>
                  <a:srgbClr val="0000FF"/>
                </a:solidFill>
                <a:latin typeface="Consolas" pitchFamily="49" charset="0"/>
                <a:ea typeface="楷体" pitchFamily="49" charset="-122"/>
                <a:cs typeface="Consolas" pitchFamily="49" charset="0"/>
              </a:rPr>
              <a:t>i</a:t>
            </a:r>
            <a:r>
              <a:rPr lang="nb-NO" altLang="zh-CN" sz="2000" smtClean="0">
                <a:solidFill>
                  <a:srgbClr val="0000FF"/>
                </a:solidFill>
                <a:latin typeface="Consolas" pitchFamily="49" charset="0"/>
                <a:ea typeface="楷体" pitchFamily="49" charset="-122"/>
                <a:cs typeface="Consolas" pitchFamily="49" charset="0"/>
              </a:rPr>
              <a:t>-1</a:t>
            </a:r>
            <a:r>
              <a:rPr lang="zh-CN" altLang="en-US" sz="2000" dirty="0" smtClean="0">
                <a:solidFill>
                  <a:srgbClr val="0000FF"/>
                </a:solidFill>
                <a:latin typeface="Consolas" pitchFamily="49" charset="0"/>
                <a:ea typeface="楷体" pitchFamily="49" charset="-122"/>
                <a:cs typeface="Consolas" pitchFamily="49" charset="0"/>
              </a:rPr>
              <a:t>行</a:t>
            </a:r>
            <a:r>
              <a:rPr lang="zh-CN" altLang="nb-NO" sz="2000" smtClean="0">
                <a:solidFill>
                  <a:srgbClr val="0000FF"/>
                </a:solidFill>
                <a:latin typeface="Consolas" pitchFamily="49" charset="0"/>
                <a:ea typeface="楷体" pitchFamily="49" charset="-122"/>
                <a:cs typeface="Consolas" pitchFamily="49" charset="0"/>
              </a:rPr>
              <a:t>上</a:t>
            </a:r>
            <a:r>
              <a:rPr lang="zh-CN" altLang="nb-NO" sz="2000">
                <a:solidFill>
                  <a:srgbClr val="0000FF"/>
                </a:solidFill>
                <a:latin typeface="Consolas" pitchFamily="49" charset="0"/>
                <a:ea typeface="楷体" pitchFamily="49" charset="-122"/>
                <a:cs typeface="Consolas" pitchFamily="49" charset="0"/>
              </a:rPr>
              <a:t>已经</a:t>
            </a:r>
            <a:r>
              <a:rPr lang="zh-CN" altLang="nb-NO" sz="2000" smtClean="0">
                <a:solidFill>
                  <a:srgbClr val="0000FF"/>
                </a:solidFill>
                <a:latin typeface="Consolas" pitchFamily="49" charset="0"/>
                <a:ea typeface="楷体" pitchFamily="49" charset="-122"/>
                <a:cs typeface="Consolas" pitchFamily="49" charset="0"/>
              </a:rPr>
              <a:t>放</a:t>
            </a:r>
            <a:r>
              <a:rPr lang="zh-CN" altLang="en-US" sz="2000" smtClean="0">
                <a:solidFill>
                  <a:srgbClr val="0000FF"/>
                </a:solidFill>
                <a:latin typeface="Consolas" pitchFamily="49" charset="0"/>
                <a:ea typeface="楷体" pitchFamily="49" charset="-122"/>
                <a:cs typeface="Consolas" pitchFamily="49" charset="0"/>
              </a:rPr>
              <a:t>好</a:t>
            </a:r>
            <a:r>
              <a:rPr lang="zh-CN" altLang="nb-NO" sz="2000" smtClean="0">
                <a:solidFill>
                  <a:srgbClr val="0000FF"/>
                </a:solidFill>
                <a:latin typeface="Consolas" pitchFamily="49" charset="0"/>
                <a:ea typeface="楷体" pitchFamily="49" charset="-122"/>
                <a:cs typeface="Consolas" pitchFamily="49" charset="0"/>
              </a:rPr>
              <a:t>了</a:t>
            </a:r>
            <a:r>
              <a:rPr lang="nb-NO" altLang="zh-CN" sz="2000" i="1" dirty="0" smtClean="0">
                <a:solidFill>
                  <a:srgbClr val="0000FF"/>
                </a:solidFill>
                <a:latin typeface="Consolas" pitchFamily="49" charset="0"/>
                <a:ea typeface="楷体" pitchFamily="49" charset="-122"/>
                <a:cs typeface="Consolas" pitchFamily="49" charset="0"/>
              </a:rPr>
              <a:t>i</a:t>
            </a:r>
            <a:r>
              <a:rPr lang="nb-NO" altLang="zh-CN" sz="2000" smtClean="0">
                <a:solidFill>
                  <a:srgbClr val="0000FF"/>
                </a:solidFill>
                <a:latin typeface="Consolas" pitchFamily="49" charset="0"/>
                <a:ea typeface="楷体" pitchFamily="49" charset="-122"/>
                <a:cs typeface="Consolas" pitchFamily="49" charset="0"/>
              </a:rPr>
              <a:t>-1</a:t>
            </a:r>
            <a:r>
              <a:rPr lang="zh-CN" altLang="nb-NO" sz="2000" dirty="0">
                <a:solidFill>
                  <a:srgbClr val="0000FF"/>
                </a:solidFill>
                <a:latin typeface="Consolas" pitchFamily="49" charset="0"/>
                <a:ea typeface="楷体" pitchFamily="49" charset="-122"/>
                <a:cs typeface="Consolas" pitchFamily="49" charset="0"/>
              </a:rPr>
              <a:t>个</a:t>
            </a:r>
            <a:r>
              <a:rPr lang="zh-CN" altLang="nb-NO" sz="2000">
                <a:solidFill>
                  <a:srgbClr val="0000FF"/>
                </a:solidFill>
                <a:latin typeface="Consolas" pitchFamily="49" charset="0"/>
                <a:ea typeface="楷体" pitchFamily="49" charset="-122"/>
                <a:cs typeface="Consolas" pitchFamily="49" charset="0"/>
              </a:rPr>
              <a:t>皇</a:t>
            </a:r>
            <a:r>
              <a:rPr lang="zh-CN" altLang="nb-NO" sz="2000" smtClean="0">
                <a:solidFill>
                  <a:srgbClr val="0000FF"/>
                </a:solidFill>
                <a:latin typeface="Consolas" pitchFamily="49" charset="0"/>
                <a:ea typeface="楷体" pitchFamily="49" charset="-122"/>
                <a:cs typeface="Consolas" pitchFamily="49" charset="0"/>
              </a:rPr>
              <a:t>后</a:t>
            </a:r>
            <a:r>
              <a:rPr lang="zh-CN" altLang="en-US" sz="2000" smtClean="0">
                <a:solidFill>
                  <a:srgbClr val="0000FF"/>
                </a:solidFill>
                <a:latin typeface="Consolas" pitchFamily="49" charset="0"/>
                <a:ea typeface="楷体" pitchFamily="49" charset="-122"/>
                <a:cs typeface="Consolas" pitchFamily="49" charset="0"/>
              </a:rPr>
              <a:t>，</a:t>
            </a:r>
            <a:r>
              <a:rPr lang="zh-CN" altLang="nb-NO" sz="2000" smtClean="0">
                <a:solidFill>
                  <a:srgbClr val="0000FF"/>
                </a:solidFill>
                <a:latin typeface="Consolas" pitchFamily="49" charset="0"/>
                <a:ea typeface="楷体" pitchFamily="49" charset="-122"/>
                <a:cs typeface="Consolas" pitchFamily="49" charset="0"/>
              </a:rPr>
              <a:t>用</a:t>
            </a:r>
            <a:r>
              <a:rPr lang="zh-CN" altLang="nb-NO" sz="2000">
                <a:solidFill>
                  <a:srgbClr val="0000FF"/>
                </a:solidFill>
                <a:latin typeface="Consolas" pitchFamily="49" charset="0"/>
                <a:ea typeface="楷体" pitchFamily="49" charset="-122"/>
                <a:cs typeface="Consolas" pitchFamily="49" charset="0"/>
              </a:rPr>
              <a:t>于</a:t>
            </a:r>
            <a:r>
              <a:rPr lang="zh-CN" altLang="nb-NO" sz="2000" smtClean="0">
                <a:solidFill>
                  <a:srgbClr val="0000FF"/>
                </a:solidFill>
                <a:latin typeface="Consolas" pitchFamily="49" charset="0"/>
                <a:ea typeface="楷体" pitchFamily="49" charset="-122"/>
                <a:cs typeface="Consolas" pitchFamily="49" charset="0"/>
              </a:rPr>
              <a:t>在</a:t>
            </a:r>
            <a:r>
              <a:rPr lang="nb-NO" altLang="zh-CN" sz="2000" i="1" dirty="0" smtClean="0">
                <a:solidFill>
                  <a:srgbClr val="0000FF"/>
                </a:solidFill>
                <a:latin typeface="Consolas" pitchFamily="49" charset="0"/>
                <a:ea typeface="楷体" pitchFamily="49" charset="-122"/>
                <a:cs typeface="Consolas" pitchFamily="49" charset="0"/>
              </a:rPr>
              <a:t>i</a:t>
            </a:r>
            <a:r>
              <a:rPr lang="zh-CN" altLang="nb-NO" sz="2000" smtClean="0">
                <a:solidFill>
                  <a:srgbClr val="0000FF"/>
                </a:solidFill>
                <a:latin typeface="Consolas" pitchFamily="49" charset="0"/>
                <a:ea typeface="楷体" pitchFamily="49"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n</a:t>
            </a:r>
            <a:r>
              <a:rPr lang="zh-CN" altLang="nb-NO" sz="2000" dirty="0">
                <a:solidFill>
                  <a:srgbClr val="0000FF"/>
                </a:solidFill>
                <a:latin typeface="Consolas" pitchFamily="49" charset="0"/>
                <a:ea typeface="楷体" pitchFamily="49" charset="-122"/>
                <a:cs typeface="Consolas" pitchFamily="49" charset="0"/>
              </a:rPr>
              <a:t>行</a:t>
            </a:r>
            <a:r>
              <a:rPr lang="zh-CN" altLang="nb-NO" sz="2000">
                <a:solidFill>
                  <a:srgbClr val="0000FF"/>
                </a:solidFill>
                <a:latin typeface="Consolas" pitchFamily="49" charset="0"/>
                <a:ea typeface="楷体" pitchFamily="49" charset="-122"/>
                <a:cs typeface="Consolas" pitchFamily="49" charset="0"/>
              </a:rPr>
              <a:t>放置</a:t>
            </a:r>
            <a:r>
              <a:rPr lang="nb-NO" altLang="zh-CN" sz="2000" i="1" smtClean="0">
                <a:solidFill>
                  <a:srgbClr val="0000FF"/>
                </a:solidFill>
                <a:latin typeface="Consolas" pitchFamily="49" charset="0"/>
                <a:ea typeface="楷体" pitchFamily="49" charset="-122"/>
                <a:cs typeface="Consolas" pitchFamily="49" charset="0"/>
              </a:rPr>
              <a:t>n</a:t>
            </a:r>
            <a:r>
              <a:rPr lang="nb-NO" altLang="zh-CN" sz="2000" smtClean="0">
                <a:solidFill>
                  <a:srgbClr val="0000FF"/>
                </a:solidFill>
                <a:latin typeface="Consolas" pitchFamily="49" charset="0"/>
                <a:ea typeface="楷体" pitchFamily="49"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i</a:t>
            </a:r>
            <a:r>
              <a:rPr lang="nb-NO" altLang="zh-CN" sz="2000" smtClean="0">
                <a:solidFill>
                  <a:srgbClr val="0000FF"/>
                </a:solidFill>
                <a:latin typeface="Consolas" pitchFamily="49" charset="0"/>
                <a:ea typeface="楷体" pitchFamily="49" charset="-122"/>
                <a:cs typeface="Consolas" pitchFamily="49" charset="0"/>
              </a:rPr>
              <a:t>+1</a:t>
            </a:r>
            <a:r>
              <a:rPr lang="zh-CN" altLang="nb-NO" sz="2000" dirty="0">
                <a:solidFill>
                  <a:srgbClr val="0000FF"/>
                </a:solidFill>
                <a:latin typeface="Consolas" pitchFamily="49" charset="0"/>
                <a:ea typeface="楷体" pitchFamily="49" charset="-122"/>
                <a:cs typeface="Consolas" pitchFamily="49" charset="0"/>
              </a:rPr>
              <a:t>个</a:t>
            </a:r>
            <a:r>
              <a:rPr lang="zh-CN" altLang="nb-NO" sz="2000">
                <a:solidFill>
                  <a:srgbClr val="0000FF"/>
                </a:solidFill>
                <a:latin typeface="Consolas" pitchFamily="49" charset="0"/>
                <a:ea typeface="楷体" pitchFamily="49" charset="-122"/>
                <a:cs typeface="Consolas" pitchFamily="49" charset="0"/>
              </a:rPr>
              <a:t>皇</a:t>
            </a:r>
            <a:r>
              <a:rPr lang="zh-CN" altLang="nb-NO" sz="2000" smtClean="0">
                <a:solidFill>
                  <a:srgbClr val="0000FF"/>
                </a:solidFill>
                <a:latin typeface="Consolas" pitchFamily="49" charset="0"/>
                <a:ea typeface="楷体" pitchFamily="49" charset="-122"/>
                <a:cs typeface="Consolas" pitchFamily="49" charset="0"/>
              </a:rPr>
              <a:t>后</a:t>
            </a:r>
            <a:r>
              <a:rPr lang="zh-CN" altLang="en-US" sz="2000" smtClean="0">
                <a:solidFill>
                  <a:srgbClr val="0000FF"/>
                </a:solidFill>
                <a:latin typeface="Consolas" pitchFamily="49" charset="0"/>
                <a:ea typeface="楷体" pitchFamily="49" charset="-122"/>
                <a:cs typeface="Consolas" pitchFamily="49" charset="0"/>
              </a:rPr>
              <a:t>，</a:t>
            </a:r>
            <a:r>
              <a:rPr lang="zh-CN" altLang="nb-NO" sz="2000" smtClean="0">
                <a:solidFill>
                  <a:srgbClr val="0000FF"/>
                </a:solidFill>
                <a:latin typeface="Consolas" pitchFamily="49" charset="0"/>
                <a:ea typeface="楷体" pitchFamily="49" charset="-122"/>
                <a:cs typeface="Consolas" pitchFamily="49" charset="0"/>
              </a:rPr>
              <a:t>则</a:t>
            </a:r>
            <a:r>
              <a:rPr lang="nb-NO" altLang="zh-CN" sz="2000" smtClean="0">
                <a:solidFill>
                  <a:srgbClr val="C00000"/>
                </a:solidFill>
                <a:latin typeface="Consolas" pitchFamily="49" charset="0"/>
                <a:ea typeface="楷体" pitchFamily="49" charset="-122"/>
                <a:cs typeface="Consolas" pitchFamily="49" charset="0"/>
              </a:rPr>
              <a:t>queen(</a:t>
            </a:r>
            <a:r>
              <a:rPr lang="nb-NO" altLang="zh-CN" sz="2000" i="1" smtClean="0">
                <a:solidFill>
                  <a:srgbClr val="C00000"/>
                </a:solidFill>
                <a:latin typeface="Consolas" pitchFamily="49" charset="0"/>
                <a:ea typeface="楷体" pitchFamily="49" charset="-122"/>
                <a:cs typeface="Consolas" pitchFamily="49" charset="0"/>
              </a:rPr>
              <a:t>i</a:t>
            </a:r>
            <a:r>
              <a:rPr lang="nb-NO" altLang="zh-CN" sz="2000" smtClean="0">
                <a:solidFill>
                  <a:srgbClr val="C00000"/>
                </a:solidFill>
                <a:latin typeface="Consolas" pitchFamily="49" charset="0"/>
                <a:ea typeface="楷体" pitchFamily="49" charset="-122"/>
                <a:cs typeface="Consolas" pitchFamily="49" charset="0"/>
              </a:rPr>
              <a:t>+1</a:t>
            </a:r>
            <a:r>
              <a:rPr lang="zh-CN" altLang="nb-NO" sz="2000" smtClean="0">
                <a:solidFill>
                  <a:srgbClr val="C00000"/>
                </a:solidFill>
                <a:latin typeface="Consolas" pitchFamily="49" charset="0"/>
                <a:ea typeface="楷体" pitchFamily="49" charset="-122"/>
                <a:cs typeface="Consolas" pitchFamily="49" charset="0"/>
              </a:rPr>
              <a:t>，</a:t>
            </a:r>
            <a:r>
              <a:rPr lang="nb-NO" altLang="zh-CN" sz="2000" i="1" smtClean="0">
                <a:solidFill>
                  <a:srgbClr val="C00000"/>
                </a:solidFill>
                <a:latin typeface="Consolas" pitchFamily="49" charset="0"/>
                <a:ea typeface="楷体" pitchFamily="49" charset="-122"/>
                <a:cs typeface="Consolas" pitchFamily="49" charset="0"/>
              </a:rPr>
              <a:t>n</a:t>
            </a:r>
            <a:r>
              <a:rPr lang="nb-NO" altLang="zh-CN" sz="2000" dirty="0">
                <a:solidFill>
                  <a:srgbClr val="C00000"/>
                </a:solidFill>
                <a:latin typeface="Consolas" pitchFamily="49" charset="0"/>
                <a:ea typeface="楷体" pitchFamily="49" charset="-122"/>
                <a:cs typeface="Consolas" pitchFamily="49" charset="0"/>
              </a:rPr>
              <a:t>)</a:t>
            </a:r>
            <a:r>
              <a:rPr lang="zh-CN" altLang="nb-NO" sz="2000" dirty="0">
                <a:solidFill>
                  <a:srgbClr val="0000FF"/>
                </a:solidFill>
                <a:latin typeface="Consolas" pitchFamily="49" charset="0"/>
                <a:ea typeface="楷体" pitchFamily="49" charset="-122"/>
                <a:cs typeface="Consolas" pitchFamily="49" charset="0"/>
              </a:rPr>
              <a:t>表示在</a:t>
            </a:r>
            <a:r>
              <a:rPr lang="nb-NO" altLang="zh-CN" sz="2000">
                <a:solidFill>
                  <a:srgbClr val="0000FF"/>
                </a:solidFill>
                <a:latin typeface="Consolas" pitchFamily="49" charset="0"/>
                <a:ea typeface="楷体" pitchFamily="49" charset="-122"/>
                <a:cs typeface="Consolas" pitchFamily="49" charset="0"/>
              </a:rPr>
              <a:t>1</a:t>
            </a:r>
            <a:r>
              <a:rPr lang="zh-CN" altLang="nb-NO" sz="2000" smtClean="0">
                <a:solidFill>
                  <a:srgbClr val="0000FF"/>
                </a:solidFill>
                <a:latin typeface="Consolas" pitchFamily="49" charset="0"/>
                <a:ea typeface="楷体" pitchFamily="49" charset="-122"/>
                <a:cs typeface="Consolas" pitchFamily="49" charset="0"/>
              </a:rPr>
              <a:t>～</a:t>
            </a:r>
            <a:r>
              <a:rPr lang="nb-NO" altLang="zh-CN" sz="2000" i="1" dirty="0" smtClean="0">
                <a:solidFill>
                  <a:srgbClr val="0000FF"/>
                </a:solidFill>
                <a:latin typeface="Consolas" pitchFamily="49" charset="0"/>
                <a:ea typeface="楷体" pitchFamily="49" charset="-122"/>
                <a:cs typeface="Consolas" pitchFamily="49" charset="0"/>
              </a:rPr>
              <a:t>i</a:t>
            </a:r>
            <a:r>
              <a:rPr lang="zh-CN" altLang="nb-NO" sz="2000" smtClean="0">
                <a:solidFill>
                  <a:srgbClr val="0000FF"/>
                </a:solidFill>
                <a:latin typeface="Consolas" pitchFamily="49" charset="0"/>
                <a:ea typeface="楷体" pitchFamily="49" charset="-122"/>
                <a:cs typeface="Consolas" pitchFamily="49" charset="0"/>
              </a:rPr>
              <a:t>行</a:t>
            </a:r>
            <a:r>
              <a:rPr lang="zh-CN" altLang="nb-NO" sz="2000" dirty="0">
                <a:solidFill>
                  <a:srgbClr val="0000FF"/>
                </a:solidFill>
                <a:latin typeface="Consolas" pitchFamily="49" charset="0"/>
                <a:ea typeface="楷体" pitchFamily="49" charset="-122"/>
                <a:cs typeface="Consolas" pitchFamily="49" charset="0"/>
              </a:rPr>
              <a:t>上已经放</a:t>
            </a:r>
            <a:r>
              <a:rPr lang="zh-CN" altLang="nb-NO" sz="2000">
                <a:solidFill>
                  <a:srgbClr val="0000FF"/>
                </a:solidFill>
                <a:latin typeface="Consolas" pitchFamily="49" charset="0"/>
                <a:ea typeface="楷体" pitchFamily="49" charset="-122"/>
                <a:cs typeface="Consolas" pitchFamily="49" charset="0"/>
              </a:rPr>
              <a:t>好</a:t>
            </a:r>
            <a:r>
              <a:rPr lang="zh-CN" altLang="nb-NO" sz="2000" smtClean="0">
                <a:solidFill>
                  <a:srgbClr val="0000FF"/>
                </a:solidFill>
                <a:latin typeface="Consolas" pitchFamily="49" charset="0"/>
                <a:ea typeface="楷体" pitchFamily="49" charset="-122"/>
                <a:cs typeface="Consolas" pitchFamily="49" charset="0"/>
              </a:rPr>
              <a:t>了</a:t>
            </a:r>
            <a:r>
              <a:rPr lang="nb-NO" altLang="zh-CN" sz="2000" i="1" dirty="0" smtClean="0">
                <a:solidFill>
                  <a:srgbClr val="0000FF"/>
                </a:solidFill>
                <a:latin typeface="Consolas" pitchFamily="49" charset="0"/>
                <a:ea typeface="楷体" pitchFamily="49" charset="-122"/>
                <a:cs typeface="Consolas" pitchFamily="49" charset="0"/>
              </a:rPr>
              <a:t>i</a:t>
            </a:r>
            <a:r>
              <a:rPr lang="zh-CN" altLang="nb-NO" sz="2000" smtClean="0">
                <a:solidFill>
                  <a:srgbClr val="0000FF"/>
                </a:solidFill>
                <a:latin typeface="Consolas" pitchFamily="49" charset="0"/>
                <a:ea typeface="楷体" pitchFamily="49" charset="-122"/>
                <a:cs typeface="Consolas" pitchFamily="49" charset="0"/>
              </a:rPr>
              <a:t>个</a:t>
            </a:r>
            <a:r>
              <a:rPr lang="zh-CN" altLang="nb-NO" sz="2000">
                <a:solidFill>
                  <a:srgbClr val="0000FF"/>
                </a:solidFill>
                <a:latin typeface="Consolas" pitchFamily="49" charset="0"/>
                <a:ea typeface="楷体" pitchFamily="49" charset="-122"/>
                <a:cs typeface="Consolas" pitchFamily="49" charset="0"/>
              </a:rPr>
              <a:t>皇</a:t>
            </a:r>
            <a:r>
              <a:rPr lang="zh-CN" altLang="nb-NO" sz="2000" smtClean="0">
                <a:solidFill>
                  <a:srgbClr val="0000FF"/>
                </a:solidFill>
                <a:latin typeface="Consolas" pitchFamily="49" charset="0"/>
                <a:ea typeface="楷体" pitchFamily="49" charset="-122"/>
                <a:cs typeface="Consolas" pitchFamily="49" charset="0"/>
              </a:rPr>
              <a:t>后</a:t>
            </a:r>
            <a:r>
              <a:rPr lang="zh-CN" altLang="en-US" sz="2000" smtClean="0">
                <a:solidFill>
                  <a:srgbClr val="0000FF"/>
                </a:solidFill>
                <a:latin typeface="Consolas" pitchFamily="49" charset="0"/>
                <a:ea typeface="楷体" pitchFamily="49" charset="-122"/>
                <a:cs typeface="Consolas" pitchFamily="49" charset="0"/>
              </a:rPr>
              <a:t>，</a:t>
            </a:r>
            <a:r>
              <a:rPr lang="zh-CN" altLang="nb-NO" sz="2000" smtClean="0">
                <a:solidFill>
                  <a:srgbClr val="0000FF"/>
                </a:solidFill>
                <a:latin typeface="Consolas" pitchFamily="49" charset="0"/>
                <a:ea typeface="楷体" pitchFamily="49" charset="-122"/>
                <a:cs typeface="Consolas" pitchFamily="49" charset="0"/>
              </a:rPr>
              <a:t>用</a:t>
            </a:r>
            <a:r>
              <a:rPr lang="zh-CN" altLang="nb-NO" sz="2000">
                <a:solidFill>
                  <a:srgbClr val="0000FF"/>
                </a:solidFill>
                <a:latin typeface="Consolas" pitchFamily="49" charset="0"/>
                <a:ea typeface="楷体" pitchFamily="49" charset="-122"/>
                <a:cs typeface="Consolas" pitchFamily="49" charset="0"/>
              </a:rPr>
              <a:t>于</a:t>
            </a:r>
            <a:r>
              <a:rPr lang="zh-CN" altLang="nb-NO" sz="2000" smtClean="0">
                <a:solidFill>
                  <a:srgbClr val="0000FF"/>
                </a:solidFill>
                <a:latin typeface="Consolas" pitchFamily="49" charset="0"/>
                <a:ea typeface="楷体" pitchFamily="49" charset="-122"/>
                <a:cs typeface="Consolas" pitchFamily="49" charset="0"/>
              </a:rPr>
              <a:t>在</a:t>
            </a:r>
            <a:r>
              <a:rPr lang="nb-NO" altLang="zh-CN" sz="2000" i="1" dirty="0" smtClean="0">
                <a:solidFill>
                  <a:srgbClr val="0000FF"/>
                </a:solidFill>
                <a:latin typeface="Consolas" pitchFamily="49" charset="0"/>
                <a:ea typeface="楷体" pitchFamily="49" charset="-122"/>
                <a:cs typeface="Consolas" pitchFamily="49" charset="0"/>
              </a:rPr>
              <a:t>i</a:t>
            </a:r>
            <a:r>
              <a:rPr lang="nb-NO" altLang="zh-CN" sz="2000" smtClean="0">
                <a:solidFill>
                  <a:srgbClr val="0000FF"/>
                </a:solidFill>
                <a:latin typeface="Consolas" pitchFamily="49" charset="0"/>
                <a:ea typeface="楷体" pitchFamily="49" charset="-122"/>
                <a:cs typeface="Consolas" pitchFamily="49" charset="0"/>
              </a:rPr>
              <a:t>+1</a:t>
            </a:r>
            <a:r>
              <a:rPr lang="zh-CN" altLang="nb-NO" sz="2000" dirty="0">
                <a:solidFill>
                  <a:srgbClr val="0000FF"/>
                </a:solidFill>
                <a:latin typeface="Consolas" pitchFamily="49" charset="0"/>
                <a:ea typeface="楷体" pitchFamily="49"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n</a:t>
            </a:r>
            <a:r>
              <a:rPr lang="zh-CN" altLang="nb-NO" sz="2000" dirty="0">
                <a:solidFill>
                  <a:srgbClr val="0000FF"/>
                </a:solidFill>
                <a:latin typeface="Consolas" pitchFamily="49" charset="0"/>
                <a:ea typeface="楷体" pitchFamily="49" charset="-122"/>
                <a:cs typeface="Consolas" pitchFamily="49" charset="0"/>
              </a:rPr>
              <a:t>行</a:t>
            </a:r>
            <a:r>
              <a:rPr lang="zh-CN" altLang="nb-NO" sz="2000">
                <a:solidFill>
                  <a:srgbClr val="0000FF"/>
                </a:solidFill>
                <a:latin typeface="Consolas" pitchFamily="49" charset="0"/>
                <a:ea typeface="楷体" pitchFamily="49" charset="-122"/>
                <a:cs typeface="Consolas" pitchFamily="49" charset="0"/>
              </a:rPr>
              <a:t>放置</a:t>
            </a:r>
            <a:r>
              <a:rPr lang="nb-NO" altLang="zh-CN" sz="2000" i="1" smtClean="0">
                <a:solidFill>
                  <a:srgbClr val="0000FF"/>
                </a:solidFill>
                <a:latin typeface="Consolas" pitchFamily="49" charset="0"/>
                <a:ea typeface="楷体" pitchFamily="49" charset="-122"/>
                <a:cs typeface="Consolas" pitchFamily="49" charset="0"/>
              </a:rPr>
              <a:t>n</a:t>
            </a:r>
            <a:r>
              <a:rPr lang="nb-NO" altLang="zh-CN" sz="2000" smtClean="0">
                <a:solidFill>
                  <a:srgbClr val="0000FF"/>
                </a:solidFill>
                <a:latin typeface="Consolas" pitchFamily="49" charset="0"/>
                <a:ea typeface="楷体" pitchFamily="49"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i</a:t>
            </a:r>
            <a:r>
              <a:rPr lang="zh-CN" altLang="nb-NO" sz="2000" smtClean="0">
                <a:solidFill>
                  <a:srgbClr val="0000FF"/>
                </a:solidFill>
                <a:latin typeface="Consolas" pitchFamily="49" charset="0"/>
                <a:ea typeface="楷体" pitchFamily="49" charset="-122"/>
                <a:cs typeface="Consolas" pitchFamily="49" charset="0"/>
              </a:rPr>
              <a:t>个</a:t>
            </a:r>
            <a:r>
              <a:rPr lang="zh-CN" altLang="nb-NO" sz="2000" dirty="0">
                <a:solidFill>
                  <a:srgbClr val="0000FF"/>
                </a:solidFill>
                <a:latin typeface="Consolas" pitchFamily="49" charset="0"/>
                <a:ea typeface="楷体" pitchFamily="49" charset="-122"/>
                <a:cs typeface="Consolas" pitchFamily="49" charset="0"/>
              </a:rPr>
              <a:t>皇后。</a:t>
            </a:r>
          </a:p>
          <a:p>
            <a:pPr>
              <a:lnSpc>
                <a:spcPct val="150000"/>
              </a:lnSpc>
              <a:spcBef>
                <a:spcPts val="0"/>
              </a:spcBef>
            </a:pPr>
            <a:r>
              <a:rPr lang="zh-CN" altLang="nb-NO" sz="2000" dirty="0">
                <a:solidFill>
                  <a:srgbClr val="0000FF"/>
                </a:solidFill>
                <a:latin typeface="Consolas" pitchFamily="49" charset="0"/>
                <a:ea typeface="楷体" pitchFamily="49" charset="-122"/>
                <a:cs typeface="Consolas" pitchFamily="49" charset="0"/>
              </a:rPr>
              <a:t>　</a:t>
            </a:r>
            <a:r>
              <a:rPr lang="zh-CN" altLang="nb-NO" sz="2000">
                <a:solidFill>
                  <a:srgbClr val="0000FF"/>
                </a:solidFill>
                <a:latin typeface="Consolas" pitchFamily="49" charset="0"/>
                <a:ea typeface="楷体" pitchFamily="49" charset="-122"/>
                <a:cs typeface="Consolas" pitchFamily="49" charset="0"/>
              </a:rPr>
              <a:t>　</a:t>
            </a:r>
            <a:r>
              <a:rPr lang="en-US" altLang="zh-CN" sz="2000" smtClean="0">
                <a:solidFill>
                  <a:srgbClr val="0000FF"/>
                </a:solidFill>
                <a:latin typeface="Consolas" pitchFamily="49" charset="0"/>
                <a:ea typeface="楷体" pitchFamily="49" charset="-122"/>
                <a:cs typeface="Consolas" pitchFamily="49" charset="0"/>
              </a:rPr>
              <a:t>queen(</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比</a:t>
            </a:r>
            <a:r>
              <a:rPr lang="en-US" altLang="zh-CN" sz="2000" smtClean="0">
                <a:solidFill>
                  <a:srgbClr val="0000FF"/>
                </a:solidFill>
                <a:latin typeface="Consolas" pitchFamily="49" charset="0"/>
                <a:ea typeface="楷体" pitchFamily="49" charset="-122"/>
                <a:cs typeface="Consolas" pitchFamily="49" charset="0"/>
              </a:rPr>
              <a:t>queen(</a:t>
            </a:r>
            <a:r>
              <a:rPr lang="en-US" altLang="zh-CN" sz="2000" i="1"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少放置一个皇后。</a:t>
            </a:r>
            <a:r>
              <a:rPr lang="zh-CN" altLang="en-US" sz="2000">
                <a:solidFill>
                  <a:srgbClr val="0000FF"/>
                </a:solidFill>
                <a:latin typeface="Consolas" pitchFamily="49" charset="0"/>
                <a:ea typeface="楷体" pitchFamily="49" charset="-122"/>
                <a:cs typeface="Consolas" pitchFamily="49" charset="0"/>
              </a:rPr>
              <a:t>所以</a:t>
            </a:r>
            <a:r>
              <a:rPr lang="en-US" altLang="zh-CN" sz="2000" smtClean="0">
                <a:solidFill>
                  <a:srgbClr val="0000FF"/>
                </a:solidFill>
                <a:latin typeface="Consolas" pitchFamily="49" charset="0"/>
                <a:ea typeface="楷体" pitchFamily="49" charset="-122"/>
                <a:cs typeface="Consolas" pitchFamily="49" charset="0"/>
              </a:rPr>
              <a:t>queen(</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是“小问</a:t>
            </a:r>
            <a:r>
              <a:rPr lang="zh-CN" altLang="en-US" sz="2000">
                <a:solidFill>
                  <a:srgbClr val="0000FF"/>
                </a:solidFill>
                <a:latin typeface="Consolas" pitchFamily="49" charset="0"/>
                <a:ea typeface="楷体" pitchFamily="49" charset="-122"/>
                <a:cs typeface="Consolas" pitchFamily="49" charset="0"/>
              </a:rPr>
              <a:t>题</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queen(</a:t>
            </a:r>
            <a:r>
              <a:rPr lang="en-US" altLang="zh-CN" sz="2000" i="1"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是</a:t>
            </a:r>
            <a:r>
              <a:rPr lang="zh-CN" altLang="en-US" sz="2000" smtClean="0">
                <a:solidFill>
                  <a:srgbClr val="0000FF"/>
                </a:solidFill>
                <a:latin typeface="Consolas" pitchFamily="49" charset="0"/>
                <a:ea typeface="楷体" pitchFamily="49" charset="-122"/>
                <a:cs typeface="Consolas" pitchFamily="49" charset="0"/>
              </a:rPr>
              <a:t>“大问题”。</a:t>
            </a:r>
            <a:endParaRPr lang="en-US" altLang="zh-CN" sz="2000" smtClean="0">
              <a:solidFill>
                <a:srgbClr val="0000FF"/>
              </a:solidFill>
              <a:latin typeface="Consolas" pitchFamily="49" charset="0"/>
              <a:ea typeface="楷体" pitchFamily="49" charset="-122"/>
              <a:cs typeface="Consolas" pitchFamily="49" charset="0"/>
            </a:endParaRPr>
          </a:p>
        </p:txBody>
      </p:sp>
      <p:sp>
        <p:nvSpPr>
          <p:cNvPr id="5" name="Text Box 3"/>
          <p:cNvSpPr txBox="1">
            <a:spLocks noChangeArrowheads="1"/>
          </p:cNvSpPr>
          <p:nvPr/>
        </p:nvSpPr>
        <p:spPr bwMode="auto">
          <a:xfrm>
            <a:off x="1000100" y="3769495"/>
            <a:ext cx="7321571" cy="1731207"/>
          </a:xfrm>
          <a:prstGeom prst="rect">
            <a:avLst/>
          </a:prstGeom>
          <a:solidFill>
            <a:schemeClr val="accent1">
              <a:lumMod val="40000"/>
              <a:lumOff val="6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80000" tIns="144000" bIns="144000">
            <a:spAutoFit/>
          </a:bodyPr>
          <a:lstStyle/>
          <a:p>
            <a:pPr>
              <a:lnSpc>
                <a:spcPct val="130000"/>
              </a:lnSpc>
            </a:pPr>
            <a:r>
              <a:rPr lang="en-US" altLang="zh-CN" sz="1800" smtClean="0">
                <a:solidFill>
                  <a:srgbClr val="0000FF"/>
                </a:solidFill>
                <a:latin typeface="Consolas" pitchFamily="49" charset="0"/>
                <a:ea typeface="楷体" pitchFamily="49" charset="-122"/>
                <a:cs typeface="Consolas" pitchFamily="49" charset="0"/>
              </a:rPr>
              <a:t>queen(</a:t>
            </a:r>
            <a:r>
              <a:rPr lang="en-US" altLang="zh-CN" sz="1800" i="1" smtClean="0">
                <a:solidFill>
                  <a:srgbClr val="0000FF"/>
                </a:solidFill>
                <a:latin typeface="Consolas" pitchFamily="49" charset="0"/>
                <a:ea typeface="楷体" pitchFamily="49" charset="-122"/>
                <a:cs typeface="Consolas" pitchFamily="49" charset="0"/>
              </a:rPr>
              <a:t>i</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sym typeface="Symbol" pitchFamily="18" charset="2"/>
              </a:rPr>
              <a:t></a:t>
            </a:r>
            <a:r>
              <a:rPr lang="en-US" altLang="zh-CN" sz="1800">
                <a:solidFill>
                  <a:srgbClr val="0000FF"/>
                </a:solidFill>
                <a:latin typeface="Consolas" pitchFamily="49" charset="0"/>
                <a:ea typeface="楷体" pitchFamily="49" charset="-122"/>
                <a:cs typeface="Consolas" pitchFamily="49" charset="0"/>
              </a:rPr>
              <a:t> </a:t>
            </a:r>
            <a:r>
              <a:rPr lang="en-US" altLang="zh-CN" sz="1800" i="1">
                <a:solidFill>
                  <a:srgbClr val="0000FF"/>
                </a:solidFill>
                <a:latin typeface="Consolas" pitchFamily="49" charset="0"/>
                <a:ea typeface="楷体" pitchFamily="49" charset="-122"/>
                <a:cs typeface="Consolas" pitchFamily="49" charset="0"/>
              </a:rPr>
              <a:t>n</a:t>
            </a:r>
            <a:r>
              <a:rPr lang="zh-CN" altLang="en-US" sz="1800">
                <a:solidFill>
                  <a:srgbClr val="0000FF"/>
                </a:solidFill>
                <a:latin typeface="Consolas" pitchFamily="49" charset="0"/>
                <a:ea typeface="楷体" pitchFamily="49" charset="-122"/>
                <a:cs typeface="Consolas" pitchFamily="49" charset="0"/>
              </a:rPr>
              <a:t>个皇后放置完</a:t>
            </a:r>
            <a:r>
              <a:rPr lang="zh-CN" altLang="en-US" sz="1800" smtClean="0">
                <a:solidFill>
                  <a:srgbClr val="0000FF"/>
                </a:solidFill>
                <a:latin typeface="Consolas" pitchFamily="49" charset="0"/>
                <a:ea typeface="楷体" pitchFamily="49" charset="-122"/>
                <a:cs typeface="Consolas" pitchFamily="49" charset="0"/>
              </a:rPr>
              <a:t>毕，输</a:t>
            </a:r>
            <a:r>
              <a:rPr lang="zh-CN" altLang="en-US" sz="1800">
                <a:solidFill>
                  <a:srgbClr val="0000FF"/>
                </a:solidFill>
                <a:latin typeface="Consolas" pitchFamily="49" charset="0"/>
                <a:ea typeface="楷体" pitchFamily="49" charset="-122"/>
                <a:cs typeface="Consolas" pitchFamily="49" charset="0"/>
              </a:rPr>
              <a:t>出一个解	</a:t>
            </a:r>
            <a:r>
              <a:rPr lang="zh-CN" altLang="en-US" sz="1800" smtClean="0">
                <a:solidFill>
                  <a:srgbClr val="00B0F0"/>
                </a:solidFill>
                <a:latin typeface="Consolas" pitchFamily="49" charset="0"/>
                <a:ea typeface="楷体" pitchFamily="49" charset="-122"/>
                <a:cs typeface="Consolas" pitchFamily="49" charset="0"/>
              </a:rPr>
              <a:t>若</a:t>
            </a:r>
            <a:r>
              <a:rPr lang="en-US" altLang="zh-CN" sz="1800" i="1" smtClean="0">
                <a:solidFill>
                  <a:srgbClr val="00B0F0"/>
                </a:solidFill>
                <a:latin typeface="Consolas" pitchFamily="49" charset="0"/>
                <a:ea typeface="楷体" pitchFamily="49" charset="-122"/>
                <a:cs typeface="Consolas" pitchFamily="49" charset="0"/>
              </a:rPr>
              <a:t>i</a:t>
            </a:r>
            <a:r>
              <a:rPr lang="en-US" altLang="zh-CN" sz="1800" smtClean="0">
                <a:solidFill>
                  <a:srgbClr val="00B0F0"/>
                </a:solidFill>
                <a:latin typeface="Consolas" pitchFamily="49" charset="0"/>
                <a:ea typeface="楷体" pitchFamily="49" charset="-122"/>
                <a:cs typeface="Consolas" pitchFamily="49" charset="0"/>
              </a:rPr>
              <a:t>&gt;</a:t>
            </a:r>
            <a:r>
              <a:rPr lang="en-US" altLang="zh-CN" sz="1800" i="1" smtClean="0">
                <a:solidFill>
                  <a:srgbClr val="00B0F0"/>
                </a:solidFill>
                <a:latin typeface="Consolas" pitchFamily="49" charset="0"/>
                <a:ea typeface="楷体" pitchFamily="49" charset="-122"/>
                <a:cs typeface="Consolas" pitchFamily="49" charset="0"/>
              </a:rPr>
              <a:t>n</a:t>
            </a:r>
            <a:endParaRPr lang="en-US" altLang="zh-CN" sz="1800">
              <a:solidFill>
                <a:srgbClr val="00B0F0"/>
              </a:solidFill>
              <a:latin typeface="Consolas" pitchFamily="49" charset="0"/>
              <a:ea typeface="楷体" pitchFamily="49" charset="-122"/>
              <a:cs typeface="Consolas" pitchFamily="49" charset="0"/>
            </a:endParaRPr>
          </a:p>
          <a:p>
            <a:pPr>
              <a:lnSpc>
                <a:spcPct val="130000"/>
              </a:lnSpc>
            </a:pPr>
            <a:r>
              <a:rPr lang="en-US" altLang="zh-CN" sz="1800" smtClean="0">
                <a:solidFill>
                  <a:srgbClr val="0000FF"/>
                </a:solidFill>
                <a:latin typeface="Consolas" pitchFamily="49" charset="0"/>
                <a:ea typeface="楷体" pitchFamily="49" charset="-122"/>
                <a:cs typeface="Consolas" pitchFamily="49" charset="0"/>
              </a:rPr>
              <a:t>queen(</a:t>
            </a:r>
            <a:r>
              <a:rPr lang="en-US" altLang="zh-CN" sz="1800" i="1" smtClean="0">
                <a:solidFill>
                  <a:srgbClr val="0000FF"/>
                </a:solidFill>
                <a:latin typeface="Consolas" pitchFamily="49" charset="0"/>
                <a:ea typeface="楷体" pitchFamily="49" charset="-122"/>
                <a:cs typeface="Consolas" pitchFamily="49" charset="0"/>
              </a:rPr>
              <a:t>i</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sym typeface="Symbol" pitchFamily="18" charset="2"/>
              </a:rPr>
              <a:t></a:t>
            </a:r>
            <a:r>
              <a:rPr lang="en-US" altLang="zh-CN"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在第</a:t>
            </a:r>
            <a:r>
              <a:rPr lang="en-US" altLang="zh-CN" sz="1800" i="1">
                <a:solidFill>
                  <a:srgbClr val="0000FF"/>
                </a:solidFill>
                <a:latin typeface="Consolas" pitchFamily="49" charset="0"/>
                <a:ea typeface="楷体" pitchFamily="49" charset="-122"/>
                <a:cs typeface="Consolas" pitchFamily="49" charset="0"/>
              </a:rPr>
              <a:t>i</a:t>
            </a:r>
            <a:r>
              <a:rPr lang="zh-CN" altLang="en-US" sz="1800" smtClean="0">
                <a:solidFill>
                  <a:srgbClr val="0000FF"/>
                </a:solidFill>
                <a:latin typeface="Consolas" pitchFamily="49" charset="0"/>
                <a:ea typeface="楷体" pitchFamily="49" charset="-122"/>
                <a:cs typeface="Consolas" pitchFamily="49" charset="0"/>
              </a:rPr>
              <a:t>行的</a:t>
            </a:r>
            <a:r>
              <a:rPr lang="zh-CN" altLang="en-US" sz="1800" smtClean="0">
                <a:solidFill>
                  <a:srgbClr val="FF00FF"/>
                </a:solidFill>
                <a:latin typeface="Consolas" pitchFamily="49" charset="0"/>
                <a:ea typeface="楷体" pitchFamily="49" charset="-122"/>
                <a:cs typeface="Consolas" pitchFamily="49" charset="0"/>
              </a:rPr>
              <a:t>合适</a:t>
            </a:r>
            <a:r>
              <a:rPr lang="zh-CN" altLang="en-US" sz="1800">
                <a:solidFill>
                  <a:srgbClr val="FF00FF"/>
                </a:solidFill>
                <a:latin typeface="Consolas" pitchFamily="49" charset="0"/>
                <a:ea typeface="楷体" pitchFamily="49" charset="-122"/>
                <a:cs typeface="Consolas" pitchFamily="49" charset="0"/>
              </a:rPr>
              <a:t>的</a:t>
            </a:r>
            <a:r>
              <a:rPr lang="zh-CN" altLang="en-US" sz="1800" smtClean="0">
                <a:solidFill>
                  <a:srgbClr val="FF00FF"/>
                </a:solidFill>
                <a:latin typeface="Consolas" pitchFamily="49" charset="0"/>
                <a:ea typeface="楷体" pitchFamily="49" charset="-122"/>
                <a:cs typeface="Consolas" pitchFamily="49" charset="0"/>
              </a:rPr>
              <a:t>位置（</a:t>
            </a:r>
            <a:r>
              <a:rPr lang="en-US" altLang="zh-CN" sz="1800" i="1" smtClean="0">
                <a:solidFill>
                  <a:srgbClr val="FF00FF"/>
                </a:solidFill>
                <a:latin typeface="Consolas" pitchFamily="49" charset="0"/>
                <a:ea typeface="楷体" pitchFamily="49" charset="-122"/>
                <a:cs typeface="Consolas" pitchFamily="49" charset="0"/>
              </a:rPr>
              <a:t>i</a:t>
            </a:r>
            <a:r>
              <a:rPr lang="en-US" altLang="zh-CN" sz="1800" smtClean="0">
                <a:solidFill>
                  <a:srgbClr val="FF00FF"/>
                </a:solidFill>
                <a:latin typeface="Consolas" pitchFamily="49" charset="0"/>
                <a:ea typeface="楷体" pitchFamily="49" charset="-122"/>
                <a:cs typeface="Consolas" pitchFamily="49" charset="0"/>
              </a:rPr>
              <a:t>,</a:t>
            </a:r>
            <a:r>
              <a:rPr lang="en-US" altLang="zh-CN" sz="1800" i="1" smtClean="0">
                <a:solidFill>
                  <a:srgbClr val="FF00FF"/>
                </a:solidFill>
                <a:latin typeface="Consolas" pitchFamily="49" charset="0"/>
                <a:ea typeface="楷体" pitchFamily="49" charset="-122"/>
                <a:cs typeface="Consolas" pitchFamily="49" charset="0"/>
              </a:rPr>
              <a:t>j</a:t>
            </a:r>
            <a:r>
              <a:rPr lang="zh-CN" altLang="en-US" sz="1800" smtClean="0">
                <a:solidFill>
                  <a:srgbClr val="FF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	</a:t>
            </a:r>
            <a:r>
              <a:rPr lang="zh-CN" altLang="en-US" sz="1800" smtClean="0">
                <a:solidFill>
                  <a:srgbClr val="00B0F0"/>
                </a:solidFill>
                <a:latin typeface="Consolas" pitchFamily="49" charset="0"/>
                <a:ea typeface="楷体" pitchFamily="49" charset="-122"/>
                <a:cs typeface="Consolas" pitchFamily="49" charset="0"/>
              </a:rPr>
              <a:t>其他情况</a:t>
            </a:r>
            <a:endParaRPr lang="en-US" altLang="zh-CN" sz="1800" smtClean="0">
              <a:solidFill>
                <a:srgbClr val="00B0F0"/>
              </a:solidFill>
              <a:latin typeface="Consolas" pitchFamily="49" charset="0"/>
              <a:ea typeface="楷体" pitchFamily="49" charset="-122"/>
              <a:cs typeface="Consolas" pitchFamily="49" charset="0"/>
            </a:endParaRPr>
          </a:p>
          <a:p>
            <a:pPr>
              <a:lnSpc>
                <a:spcPct val="130000"/>
              </a:lnSpc>
            </a:pPr>
            <a:r>
              <a:rPr lang="en-US" altLang="zh-CN" sz="1800" smtClean="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在其上放置一个皇后</a:t>
            </a:r>
            <a:r>
              <a:rPr lang="en-US" altLang="zh-CN" sz="1800" smtClean="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a:p>
            <a:pPr>
              <a:lnSpc>
                <a:spcPct val="130000"/>
              </a:lnSpc>
            </a:pPr>
            <a:r>
              <a:rPr lang="zh-CN" altLang="en-US"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queen(</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Text Box 3"/>
          <p:cNvSpPr txBox="1">
            <a:spLocks noChangeArrowheads="1"/>
          </p:cNvSpPr>
          <p:nvPr/>
        </p:nvSpPr>
        <p:spPr bwMode="auto">
          <a:xfrm>
            <a:off x="250824" y="214290"/>
            <a:ext cx="8750332" cy="6249197"/>
          </a:xfrm>
          <a:prstGeom prst="rect">
            <a:avLst/>
          </a:prstGeom>
          <a:solidFill>
            <a:schemeClr val="bg2">
              <a:lumMod val="9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tIns="144000">
            <a:spAutoFit/>
          </a:bodyPr>
          <a:lstStyle/>
          <a:p>
            <a:r>
              <a:rPr lang="en-US" altLang="zh-CN" sz="1800" smtClean="0">
                <a:solidFill>
                  <a:srgbClr val="0000FF"/>
                </a:solidFill>
                <a:latin typeface="Consolas" pitchFamily="49" charset="0"/>
                <a:ea typeface="楷体" pitchFamily="49" charset="-122"/>
                <a:cs typeface="Consolas" pitchFamily="49" charset="0"/>
              </a:rPr>
              <a:t>bool place(int i,int j)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测试</a:t>
            </a:r>
            <a:r>
              <a:rPr lang="en-US" altLang="zh-CN" sz="1800" smtClean="0">
                <a:solidFill>
                  <a:srgbClr val="00B0F0"/>
                </a:solidFill>
                <a:latin typeface="Consolas" pitchFamily="49" charset="0"/>
                <a:ea typeface="楷体" pitchFamily="49" charset="-122"/>
                <a:cs typeface="Consolas" pitchFamily="49" charset="0"/>
              </a:rPr>
              <a:t>(i,j)</a:t>
            </a:r>
            <a:r>
              <a:rPr lang="zh-CN" altLang="zh-CN" sz="1800" smtClean="0">
                <a:solidFill>
                  <a:srgbClr val="00B0F0"/>
                </a:solidFill>
                <a:latin typeface="Consolas" pitchFamily="49" charset="0"/>
                <a:ea typeface="楷体" pitchFamily="49" charset="-122"/>
                <a:cs typeface="Consolas" pitchFamily="49" charset="0"/>
              </a:rPr>
              <a:t>位置能否摆放皇后</a:t>
            </a:r>
          </a:p>
          <a:p>
            <a:r>
              <a:rPr lang="en-US" altLang="zh-CN" sz="1800" smtClean="0">
                <a:solidFill>
                  <a:srgbClr val="0000FF"/>
                </a:solidFill>
                <a:latin typeface="Consolas" pitchFamily="49" charset="0"/>
                <a:ea typeface="楷体" pitchFamily="49" charset="-122"/>
                <a:cs typeface="Consolas" pitchFamily="49" charset="0"/>
              </a:rPr>
              <a:t>{   if (i==1) return true;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第一个皇后总是可以放置</a:t>
            </a:r>
          </a:p>
          <a:p>
            <a:r>
              <a:rPr lang="en-US" altLang="zh-CN" sz="1800" smtClean="0">
                <a:solidFill>
                  <a:srgbClr val="0000FF"/>
                </a:solidFill>
                <a:latin typeface="Consolas" pitchFamily="49" charset="0"/>
                <a:ea typeface="楷体" pitchFamily="49" charset="-122"/>
                <a:cs typeface="Consolas" pitchFamily="49" charset="0"/>
              </a:rPr>
              <a:t>    int k=1;</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while (k&lt;i)			</a:t>
            </a:r>
            <a:r>
              <a:rPr lang="en-US" altLang="zh-CN" sz="1800" smtClean="0">
                <a:solidFill>
                  <a:srgbClr val="00B0F0"/>
                </a:solidFill>
                <a:latin typeface="Consolas" pitchFamily="49" charset="0"/>
                <a:ea typeface="楷体" pitchFamily="49" charset="-122"/>
                <a:cs typeface="Consolas" pitchFamily="49" charset="0"/>
              </a:rPr>
              <a:t>//k=1</a:t>
            </a:r>
            <a:r>
              <a:rPr lang="zh-CN" altLang="zh-CN" sz="1800" smtClean="0">
                <a:solidFill>
                  <a:srgbClr val="00B0F0"/>
                </a:solidFill>
                <a:latin typeface="Consolas" pitchFamily="49" charset="0"/>
                <a:ea typeface="楷体" pitchFamily="49" charset="-122"/>
                <a:cs typeface="Consolas" pitchFamily="49" charset="0"/>
              </a:rPr>
              <a:t>～</a:t>
            </a:r>
            <a:r>
              <a:rPr lang="en-US" altLang="zh-CN" sz="1800" smtClean="0">
                <a:solidFill>
                  <a:srgbClr val="00B0F0"/>
                </a:solidFill>
                <a:latin typeface="Consolas" pitchFamily="49" charset="0"/>
                <a:ea typeface="楷体" pitchFamily="49" charset="-122"/>
                <a:cs typeface="Consolas" pitchFamily="49" charset="0"/>
              </a:rPr>
              <a:t>i-1</a:t>
            </a:r>
            <a:r>
              <a:rPr lang="zh-CN" altLang="zh-CN" sz="1800" smtClean="0">
                <a:solidFill>
                  <a:srgbClr val="00B0F0"/>
                </a:solidFill>
                <a:latin typeface="Consolas" pitchFamily="49" charset="0"/>
                <a:ea typeface="楷体" pitchFamily="49" charset="-122"/>
                <a:cs typeface="Consolas" pitchFamily="49" charset="0"/>
              </a:rPr>
              <a:t>是已放置了皇后的行</a:t>
            </a:r>
          </a:p>
          <a:p>
            <a:r>
              <a:rPr lang="en-US" altLang="zh-CN" sz="1800" smtClean="0">
                <a:solidFill>
                  <a:srgbClr val="0000FF"/>
                </a:solidFill>
                <a:latin typeface="Consolas" pitchFamily="49" charset="0"/>
                <a:ea typeface="楷体" pitchFamily="49" charset="-122"/>
                <a:cs typeface="Consolas" pitchFamily="49" charset="0"/>
              </a:rPr>
              <a:t>    {	if ((q[k]==j) || (abs(q[k]-j)==abs(i-k)))</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return false;</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k++;</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return true;</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a:p>
            <a:pPr>
              <a:lnSpc>
                <a:spcPct val="200000"/>
              </a:lnSpc>
            </a:pPr>
            <a:r>
              <a:rPr lang="en-US" altLang="zh-CN" sz="1800" smtClean="0">
                <a:solidFill>
                  <a:srgbClr val="0000FF"/>
                </a:solidFill>
                <a:latin typeface="Consolas" pitchFamily="49" charset="0"/>
                <a:ea typeface="楷体" pitchFamily="49" charset="-122"/>
                <a:cs typeface="Consolas" pitchFamily="49" charset="0"/>
              </a:rPr>
              <a:t>void </a:t>
            </a:r>
            <a:r>
              <a:rPr lang="en-US" altLang="zh-CN" sz="1800" smtClean="0">
                <a:solidFill>
                  <a:srgbClr val="FF0000"/>
                </a:solidFill>
                <a:latin typeface="Consolas" pitchFamily="49" charset="0"/>
                <a:ea typeface="楷体" pitchFamily="49" charset="-122"/>
                <a:cs typeface="Consolas" pitchFamily="49" charset="0"/>
              </a:rPr>
              <a:t>queen</a:t>
            </a:r>
            <a:r>
              <a:rPr lang="en-US" altLang="zh-CN" sz="1800" smtClean="0">
                <a:solidFill>
                  <a:srgbClr val="0000FF"/>
                </a:solidFill>
                <a:latin typeface="Consolas" pitchFamily="49" charset="0"/>
                <a:ea typeface="楷体" pitchFamily="49" charset="-122"/>
                <a:cs typeface="Consolas" pitchFamily="49" charset="0"/>
              </a:rPr>
              <a:t>(int i,int n)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放置</a:t>
            </a:r>
            <a:r>
              <a:rPr lang="en-US" altLang="zh-CN" sz="1800" smtClean="0">
                <a:solidFill>
                  <a:srgbClr val="00B0F0"/>
                </a:solidFill>
                <a:latin typeface="Consolas" pitchFamily="49" charset="0"/>
                <a:ea typeface="楷体" pitchFamily="49" charset="-122"/>
                <a:cs typeface="Consolas" pitchFamily="49" charset="0"/>
              </a:rPr>
              <a:t>1</a:t>
            </a:r>
            <a:r>
              <a:rPr lang="zh-CN" altLang="zh-CN" sz="1800" smtClean="0">
                <a:solidFill>
                  <a:srgbClr val="00B0F0"/>
                </a:solidFill>
                <a:latin typeface="Consolas" pitchFamily="49" charset="0"/>
                <a:ea typeface="楷体" pitchFamily="49" charset="-122"/>
                <a:cs typeface="Consolas" pitchFamily="49" charset="0"/>
              </a:rPr>
              <a:t>～</a:t>
            </a:r>
            <a:r>
              <a:rPr lang="en-US" altLang="zh-CN" sz="1800" smtClean="0">
                <a:solidFill>
                  <a:srgbClr val="00B0F0"/>
                </a:solidFill>
                <a:latin typeface="Consolas" pitchFamily="49" charset="0"/>
                <a:ea typeface="楷体" pitchFamily="49" charset="-122"/>
                <a:cs typeface="Consolas" pitchFamily="49" charset="0"/>
              </a:rPr>
              <a:t>i</a:t>
            </a:r>
            <a:r>
              <a:rPr lang="zh-CN" altLang="zh-CN" sz="1800" smtClean="0">
                <a:solidFill>
                  <a:srgbClr val="00B0F0"/>
                </a:solidFill>
                <a:latin typeface="Consolas" pitchFamily="49" charset="0"/>
                <a:ea typeface="楷体" pitchFamily="49" charset="-122"/>
                <a:cs typeface="Consolas" pitchFamily="49" charset="0"/>
              </a:rPr>
              <a:t>的皇后</a:t>
            </a:r>
          </a:p>
          <a:p>
            <a:r>
              <a:rPr lang="en-US" altLang="zh-CN" sz="1800" smtClean="0">
                <a:solidFill>
                  <a:srgbClr val="0000FF"/>
                </a:solidFill>
                <a:latin typeface="Consolas" pitchFamily="49" charset="0"/>
                <a:ea typeface="楷体" pitchFamily="49" charset="-122"/>
                <a:cs typeface="Consolas" pitchFamily="49" charset="0"/>
              </a:rPr>
              <a:t>{   if (i&gt;n)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dispasolution(n);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所有皇后放置结束</a:t>
            </a:r>
          </a:p>
          <a:p>
            <a:r>
              <a:rPr lang="en-US" altLang="zh-CN" sz="1800" smtClean="0">
                <a:solidFill>
                  <a:srgbClr val="0000FF"/>
                </a:solidFill>
                <a:latin typeface="Consolas" pitchFamily="49" charset="0"/>
                <a:ea typeface="楷体" pitchFamily="49" charset="-122"/>
                <a:cs typeface="Consolas" pitchFamily="49" charset="0"/>
              </a:rPr>
              <a:t>    else</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for (int j=1;j&lt;=n;j++)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在第</a:t>
            </a:r>
            <a:r>
              <a:rPr lang="en-US" altLang="zh-CN" sz="1800" smtClean="0">
                <a:solidFill>
                  <a:srgbClr val="00B0F0"/>
                </a:solidFill>
                <a:latin typeface="Consolas" pitchFamily="49" charset="0"/>
                <a:ea typeface="楷体" pitchFamily="49" charset="-122"/>
                <a:cs typeface="Consolas" pitchFamily="49" charset="0"/>
              </a:rPr>
              <a:t>i</a:t>
            </a:r>
            <a:r>
              <a:rPr lang="zh-CN" altLang="zh-CN" sz="1800" smtClean="0">
                <a:solidFill>
                  <a:srgbClr val="00B0F0"/>
                </a:solidFill>
                <a:latin typeface="Consolas" pitchFamily="49" charset="0"/>
                <a:ea typeface="楷体" pitchFamily="49" charset="-122"/>
                <a:cs typeface="Consolas" pitchFamily="49" charset="0"/>
              </a:rPr>
              <a:t>行上试探每一个列</a:t>
            </a:r>
            <a:r>
              <a:rPr lang="en-US" altLang="zh-CN" sz="1800" smtClean="0">
                <a:solidFill>
                  <a:srgbClr val="00B0F0"/>
                </a:solidFill>
                <a:latin typeface="Consolas" pitchFamily="49" charset="0"/>
                <a:ea typeface="楷体" pitchFamily="49" charset="-122"/>
                <a:cs typeface="Consolas" pitchFamily="49" charset="0"/>
              </a:rPr>
              <a:t>j</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if (place(i,j))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在第</a:t>
            </a:r>
            <a:r>
              <a:rPr lang="en-US" altLang="zh-CN" sz="1800" smtClean="0">
                <a:solidFill>
                  <a:srgbClr val="00B0F0"/>
                </a:solidFill>
                <a:latin typeface="Consolas" pitchFamily="49" charset="0"/>
                <a:ea typeface="楷体" pitchFamily="49" charset="-122"/>
                <a:cs typeface="Consolas" pitchFamily="49" charset="0"/>
              </a:rPr>
              <a:t>i</a:t>
            </a:r>
            <a:r>
              <a:rPr lang="zh-CN" altLang="zh-CN" sz="1800" smtClean="0">
                <a:solidFill>
                  <a:srgbClr val="00B0F0"/>
                </a:solidFill>
                <a:latin typeface="Consolas" pitchFamily="49" charset="0"/>
                <a:ea typeface="楷体" pitchFamily="49" charset="-122"/>
                <a:cs typeface="Consolas" pitchFamily="49" charset="0"/>
              </a:rPr>
              <a:t>行上找到一个合适位置</a:t>
            </a:r>
            <a:r>
              <a:rPr lang="en-US" altLang="zh-CN" sz="1800" smtClean="0">
                <a:solidFill>
                  <a:srgbClr val="00B0F0"/>
                </a:solidFill>
                <a:latin typeface="Consolas" pitchFamily="49" charset="0"/>
                <a:ea typeface="楷体" pitchFamily="49" charset="-122"/>
                <a:cs typeface="Consolas" pitchFamily="49" charset="0"/>
              </a:rPr>
              <a:t>(i,j)</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q[i]=j;</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FF0000"/>
                </a:solidFill>
                <a:latin typeface="Consolas" pitchFamily="49" charset="0"/>
                <a:ea typeface="楷体" pitchFamily="49" charset="-122"/>
                <a:cs typeface="Consolas" pitchFamily="49" charset="0"/>
              </a:rPr>
              <a:t>queen</a:t>
            </a:r>
            <a:r>
              <a:rPr lang="en-US" altLang="zh-CN" sz="1800" smtClean="0">
                <a:solidFill>
                  <a:srgbClr val="0000FF"/>
                </a:solidFill>
                <a:latin typeface="Consolas" pitchFamily="49" charset="0"/>
                <a:ea typeface="楷体" pitchFamily="49" charset="-122"/>
                <a:cs typeface="Consolas" pitchFamily="49" charset="0"/>
              </a:rPr>
              <a:t>(i+1,n);</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en-US" altLang="zh-CN" sz="18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2"/>
          <p:cNvSpPr txBox="1">
            <a:spLocks noChangeArrowheads="1"/>
          </p:cNvSpPr>
          <p:nvPr/>
        </p:nvSpPr>
        <p:spPr bwMode="auto">
          <a:xfrm>
            <a:off x="395288" y="260350"/>
            <a:ext cx="7056437" cy="430887"/>
          </a:xfrm>
          <a:prstGeom prst="rect">
            <a:avLst/>
          </a:prstGeom>
          <a:noFill/>
          <a:ln w="9525">
            <a:noFill/>
            <a:miter lim="800000"/>
            <a:headEnd/>
            <a:tailEnd/>
          </a:ln>
        </p:spPr>
        <p:txBody>
          <a:bodyPr>
            <a:spAutoFit/>
          </a:bodyPr>
          <a:lstStyle/>
          <a:p>
            <a:pPr>
              <a:spcBef>
                <a:spcPct val="50000"/>
              </a:spcBef>
            </a:pPr>
            <a:r>
              <a:rPr lang="zh-CN" altLang="en-US" sz="2200" dirty="0">
                <a:solidFill>
                  <a:srgbClr val="0000FF"/>
                </a:solidFill>
                <a:latin typeface="Consolas" pitchFamily="49" charset="0"/>
                <a:ea typeface="楷体" pitchFamily="49" charset="-122"/>
                <a:cs typeface="Consolas" pitchFamily="49" charset="0"/>
              </a:rPr>
              <a:t>本程序一次执行结果如下：</a:t>
            </a:r>
          </a:p>
        </p:txBody>
      </p:sp>
      <p:sp>
        <p:nvSpPr>
          <p:cNvPr id="13316" name="Text Box 3"/>
          <p:cNvSpPr txBox="1">
            <a:spLocks noChangeArrowheads="1"/>
          </p:cNvSpPr>
          <p:nvPr/>
        </p:nvSpPr>
        <p:spPr bwMode="auto">
          <a:xfrm>
            <a:off x="468313" y="908050"/>
            <a:ext cx="6961207" cy="1952806"/>
          </a:xfrm>
          <a:prstGeom prst="rect">
            <a:avLst/>
          </a:prstGeom>
          <a:solidFill>
            <a:schemeClr val="folHlink"/>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lIns="180000" tIns="144000" rIns="180000" bIns="144000">
            <a:spAutoFit/>
          </a:bodyPr>
          <a:lstStyle/>
          <a:p>
            <a:r>
              <a:rPr lang="zh-CN" altLang="en-US" sz="1800" dirty="0">
                <a:solidFill>
                  <a:srgbClr val="0000FF"/>
                </a:solidFill>
                <a:latin typeface="Consolas" pitchFamily="49" charset="0"/>
                <a:ea typeface="楷体" pitchFamily="49" charset="-122"/>
                <a:cs typeface="Consolas" pitchFamily="49" charset="0"/>
              </a:rPr>
              <a:t>皇后问题</a:t>
            </a:r>
            <a:r>
              <a:rPr lang="en-US" altLang="zh-CN" sz="1800" dirty="0">
                <a:solidFill>
                  <a:srgbClr val="0000FF"/>
                </a:solidFill>
                <a:latin typeface="Consolas" pitchFamily="49" charset="0"/>
                <a:ea typeface="楷体" pitchFamily="49" charset="-122"/>
                <a:cs typeface="Consolas" pitchFamily="49" charset="0"/>
              </a:rPr>
              <a:t>(n&lt;20) n=</a:t>
            </a:r>
            <a:r>
              <a:rPr lang="en-US" altLang="zh-CN" sz="1800" u="sng" dirty="0">
                <a:solidFill>
                  <a:srgbClr val="FF0000"/>
                </a:solidFill>
                <a:latin typeface="Consolas" pitchFamily="49" charset="0"/>
                <a:ea typeface="楷体" pitchFamily="49" charset="-122"/>
                <a:cs typeface="Consolas" pitchFamily="49" charset="0"/>
              </a:rPr>
              <a:t>6↙</a:t>
            </a:r>
            <a:endParaRPr lang="en-US" altLang="zh-CN" sz="1800" dirty="0">
              <a:solidFill>
                <a:srgbClr val="FF0000"/>
              </a:solidFill>
              <a:latin typeface="Consolas" pitchFamily="49" charset="0"/>
              <a:ea typeface="楷体" pitchFamily="49" charset="-122"/>
              <a:cs typeface="Consolas" pitchFamily="49" charset="0"/>
            </a:endParaRPr>
          </a:p>
          <a:p>
            <a:r>
              <a:rPr lang="en-US" altLang="zh-CN" sz="1800" dirty="0">
                <a:solidFill>
                  <a:srgbClr val="0000FF"/>
                </a:solidFill>
                <a:latin typeface="Consolas" pitchFamily="49" charset="0"/>
                <a:ea typeface="楷体" pitchFamily="49" charset="-122"/>
                <a:cs typeface="Consolas" pitchFamily="49" charset="0"/>
              </a:rPr>
              <a:t>6</a:t>
            </a:r>
            <a:r>
              <a:rPr lang="zh-CN" altLang="en-US" sz="1800" dirty="0">
                <a:solidFill>
                  <a:srgbClr val="0000FF"/>
                </a:solidFill>
                <a:latin typeface="Consolas" pitchFamily="49" charset="0"/>
                <a:ea typeface="楷体" pitchFamily="49" charset="-122"/>
                <a:cs typeface="Consolas" pitchFamily="49" charset="0"/>
              </a:rPr>
              <a:t>皇后问题求解如下：</a:t>
            </a:r>
          </a:p>
          <a:p>
            <a:r>
              <a:rPr lang="zh-CN" altLang="en-US" sz="1800" dirty="0">
                <a:solidFill>
                  <a:srgbClr val="0000FF"/>
                </a:solidFill>
                <a:latin typeface="Consolas" pitchFamily="49" charset="0"/>
                <a:ea typeface="楷体" pitchFamily="49" charset="-122"/>
                <a:cs typeface="Consolas" pitchFamily="49" charset="0"/>
              </a:rPr>
              <a:t> 第</a:t>
            </a:r>
            <a:r>
              <a:rPr lang="en-US" altLang="zh-CN" sz="1800" dirty="0">
                <a:solidFill>
                  <a:srgbClr val="0000FF"/>
                </a:solidFill>
                <a:latin typeface="Consolas" pitchFamily="49" charset="0"/>
                <a:ea typeface="楷体" pitchFamily="49" charset="-122"/>
                <a:cs typeface="Consolas" pitchFamily="49" charset="0"/>
              </a:rPr>
              <a:t>1</a:t>
            </a:r>
            <a:r>
              <a:rPr lang="zh-CN" altLang="en-US" sz="1800" dirty="0">
                <a:solidFill>
                  <a:srgbClr val="0000FF"/>
                </a:solidFill>
                <a:latin typeface="Consolas" pitchFamily="49" charset="0"/>
                <a:ea typeface="楷体" pitchFamily="49" charset="-122"/>
                <a:cs typeface="Consolas" pitchFamily="49" charset="0"/>
              </a:rPr>
              <a:t>个解：</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4</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3</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6) (4</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5</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3</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6</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5</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第</a:t>
            </a:r>
            <a:r>
              <a:rPr lang="en-US" altLang="zh-CN" sz="1800" dirty="0">
                <a:solidFill>
                  <a:srgbClr val="0000FF"/>
                </a:solidFill>
                <a:latin typeface="Consolas" pitchFamily="49" charset="0"/>
                <a:ea typeface="楷体" pitchFamily="49" charset="-122"/>
                <a:cs typeface="Consolas" pitchFamily="49" charset="0"/>
              </a:rPr>
              <a:t>2</a:t>
            </a:r>
            <a:r>
              <a:rPr lang="zh-CN" altLang="en-US" sz="1800" dirty="0">
                <a:solidFill>
                  <a:srgbClr val="0000FF"/>
                </a:solidFill>
                <a:latin typeface="Consolas" pitchFamily="49" charset="0"/>
                <a:ea typeface="楷体" pitchFamily="49" charset="-122"/>
                <a:cs typeface="Consolas" pitchFamily="49" charset="0"/>
              </a:rPr>
              <a:t>个解：</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3</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6</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3</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4</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5</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5</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6</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4</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第</a:t>
            </a:r>
            <a:r>
              <a:rPr lang="en-US" altLang="zh-CN" sz="1800" dirty="0">
                <a:solidFill>
                  <a:srgbClr val="0000FF"/>
                </a:solidFill>
                <a:latin typeface="Consolas" pitchFamily="49" charset="0"/>
                <a:ea typeface="楷体" pitchFamily="49" charset="-122"/>
                <a:cs typeface="Consolas" pitchFamily="49" charset="0"/>
              </a:rPr>
              <a:t>3</a:t>
            </a:r>
            <a:r>
              <a:rPr lang="zh-CN" altLang="en-US" sz="1800" dirty="0">
                <a:solidFill>
                  <a:srgbClr val="0000FF"/>
                </a:solidFill>
                <a:latin typeface="Consolas" pitchFamily="49" charset="0"/>
                <a:ea typeface="楷体" pitchFamily="49" charset="-122"/>
                <a:cs typeface="Consolas" pitchFamily="49" charset="0"/>
              </a:rPr>
              <a:t>个解：</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4</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3</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5</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4</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5</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6</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6</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3</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第</a:t>
            </a:r>
            <a:r>
              <a:rPr lang="en-US" altLang="zh-CN" sz="1800" dirty="0">
                <a:solidFill>
                  <a:srgbClr val="0000FF"/>
                </a:solidFill>
                <a:latin typeface="Consolas" pitchFamily="49" charset="0"/>
                <a:ea typeface="楷体" pitchFamily="49" charset="-122"/>
                <a:cs typeface="Consolas" pitchFamily="49" charset="0"/>
              </a:rPr>
              <a:t>4</a:t>
            </a:r>
            <a:r>
              <a:rPr lang="zh-CN" altLang="en-US" sz="1800" dirty="0">
                <a:solidFill>
                  <a:srgbClr val="0000FF"/>
                </a:solidFill>
                <a:latin typeface="Consolas" pitchFamily="49" charset="0"/>
                <a:ea typeface="楷体" pitchFamily="49" charset="-122"/>
                <a:cs typeface="Consolas" pitchFamily="49" charset="0"/>
              </a:rPr>
              <a:t>个解：</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5</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3</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3</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4</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6</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5</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4</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6</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2</a:t>
            </a:r>
            <a:r>
              <a:rPr lang="en-US" altLang="zh-CN" sz="1800" dirty="0">
                <a:solidFill>
                  <a:srgbClr val="0000FF"/>
                </a:solidFill>
                <a:latin typeface="Consolas" pitchFamily="49" charset="0"/>
                <a:ea typeface="楷体" pitchFamily="49" charset="-122"/>
                <a:cs typeface="Consolas" pitchFamily="49" charset="0"/>
              </a:rPr>
              <a:t>)</a:t>
            </a:r>
          </a:p>
        </p:txBody>
      </p:sp>
      <p:graphicFrame>
        <p:nvGraphicFramePr>
          <p:cNvPr id="13314" name="Object 4"/>
          <p:cNvGraphicFramePr>
            <a:graphicFrameLocks noChangeAspect="1"/>
          </p:cNvGraphicFramePr>
          <p:nvPr/>
        </p:nvGraphicFramePr>
        <p:xfrm>
          <a:off x="395288" y="3500438"/>
          <a:ext cx="8137525" cy="2327275"/>
        </p:xfrm>
        <a:graphic>
          <a:graphicData uri="http://schemas.openxmlformats.org/presentationml/2006/ole">
            <p:oleObj spid="_x0000_s13314" name="图片" r:id="rId3" imgW="5443054" imgH="1540867" progId="">
              <p:embed/>
            </p:oleObj>
          </a:graphicData>
        </a:graphic>
      </p:graphicFrame>
      <p:sp>
        <p:nvSpPr>
          <p:cNvPr id="13318" name="AutoShape 6"/>
          <p:cNvSpPr>
            <a:spLocks noChangeArrowheads="1"/>
          </p:cNvSpPr>
          <p:nvPr/>
        </p:nvSpPr>
        <p:spPr bwMode="auto">
          <a:xfrm>
            <a:off x="3786182" y="3000372"/>
            <a:ext cx="285752" cy="360363"/>
          </a:xfrm>
          <a:prstGeom prst="downArrow">
            <a:avLst>
              <a:gd name="adj1" fmla="val 50000"/>
              <a:gd name="adj2" fmla="val 25000"/>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p>
            <a:endParaRPr lang="zh-CN" altLang="en-US">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Text Box 3"/>
          <p:cNvSpPr txBox="1">
            <a:spLocks noChangeArrowheads="1"/>
          </p:cNvSpPr>
          <p:nvPr/>
        </p:nvSpPr>
        <p:spPr bwMode="auto">
          <a:xfrm>
            <a:off x="395288" y="1341438"/>
            <a:ext cx="8137525" cy="2908489"/>
          </a:xfrm>
          <a:prstGeom prst="rect">
            <a:avLst/>
          </a:prstGeom>
          <a:noFill/>
          <a:ln w="9525">
            <a:noFill/>
            <a:miter lim="800000"/>
            <a:headEnd/>
            <a:tailEnd/>
          </a:ln>
        </p:spPr>
        <p:txBody>
          <a:bodyPr>
            <a:spAutoFit/>
          </a:bodyPr>
          <a:lstStyle/>
          <a:p>
            <a:pPr>
              <a:lnSpc>
                <a:spcPct val="150000"/>
              </a:lnSpc>
            </a:pPr>
            <a:r>
              <a:rPr lang="zh-CN" altLang="en-US" sz="2200" dirty="0">
                <a:solidFill>
                  <a:srgbClr val="0000FF"/>
                </a:solidFill>
                <a:latin typeface="Consolas" pitchFamily="49" charset="0"/>
                <a:ea typeface="楷体" pitchFamily="49" charset="-122"/>
                <a:cs typeface="Consolas" pitchFamily="49" charset="0"/>
              </a:rPr>
              <a:t>　　把递归算法转化为非递归算法有如下两种基本方法：</a:t>
            </a:r>
          </a:p>
          <a:p>
            <a:pPr>
              <a:lnSpc>
                <a:spcPct val="150000"/>
              </a:lnSpc>
            </a:pPr>
            <a:r>
              <a:rPr lang="zh-CN" altLang="en-US" sz="2000" dirty="0">
                <a:solidFill>
                  <a:srgbClr val="6600CC"/>
                </a:solidFill>
                <a:latin typeface="Consolas" pitchFamily="49" charset="0"/>
                <a:ea typeface="楷体" pitchFamily="49" charset="-122"/>
                <a:cs typeface="Consolas" pitchFamily="49" charset="0"/>
              </a:rPr>
              <a:t>　　（</a:t>
            </a:r>
            <a:r>
              <a:rPr lang="en-US" altLang="zh-CN" sz="2000" dirty="0">
                <a:solidFill>
                  <a:srgbClr val="6600CC"/>
                </a:solidFill>
                <a:latin typeface="Consolas" pitchFamily="49" charset="0"/>
                <a:ea typeface="楷体" pitchFamily="49" charset="-122"/>
                <a:cs typeface="Consolas" pitchFamily="49" charset="0"/>
              </a:rPr>
              <a:t>1</a:t>
            </a:r>
            <a:r>
              <a:rPr lang="zh-CN" altLang="en-US" sz="2000" dirty="0">
                <a:solidFill>
                  <a:srgbClr val="6600CC"/>
                </a:solidFill>
                <a:latin typeface="Consolas" pitchFamily="49" charset="0"/>
                <a:ea typeface="楷体" pitchFamily="49" charset="-122"/>
                <a:cs typeface="Consolas" pitchFamily="49" charset="0"/>
              </a:rPr>
              <a:t>）直接用循环结构的算法替代递归算法。</a:t>
            </a:r>
          </a:p>
          <a:p>
            <a:pPr>
              <a:lnSpc>
                <a:spcPct val="150000"/>
              </a:lnSpc>
            </a:pPr>
            <a:r>
              <a:rPr lang="zh-CN" altLang="en-US" sz="2000" dirty="0">
                <a:solidFill>
                  <a:srgbClr val="6600CC"/>
                </a:solidFill>
                <a:latin typeface="Consolas" pitchFamily="49" charset="0"/>
                <a:ea typeface="楷体" pitchFamily="49" charset="-122"/>
                <a:cs typeface="Consolas" pitchFamily="49" charset="0"/>
              </a:rPr>
              <a:t>　　（</a:t>
            </a:r>
            <a:r>
              <a:rPr lang="en-US" altLang="zh-CN" sz="2000" dirty="0">
                <a:solidFill>
                  <a:srgbClr val="6600CC"/>
                </a:solidFill>
                <a:latin typeface="Consolas" pitchFamily="49" charset="0"/>
                <a:ea typeface="楷体" pitchFamily="49" charset="-122"/>
                <a:cs typeface="Consolas" pitchFamily="49" charset="0"/>
              </a:rPr>
              <a:t>2</a:t>
            </a:r>
            <a:r>
              <a:rPr lang="zh-CN" altLang="en-US" sz="2000" dirty="0">
                <a:solidFill>
                  <a:srgbClr val="6600CC"/>
                </a:solidFill>
                <a:latin typeface="Consolas" pitchFamily="49" charset="0"/>
                <a:ea typeface="楷体" pitchFamily="49" charset="-122"/>
                <a:cs typeface="Consolas" pitchFamily="49" charset="0"/>
              </a:rPr>
              <a:t>）用栈模拟系统的运行</a:t>
            </a:r>
            <a:r>
              <a:rPr lang="zh-CN" altLang="en-US" sz="2000">
                <a:solidFill>
                  <a:srgbClr val="6600CC"/>
                </a:solidFill>
                <a:latin typeface="Consolas" pitchFamily="49" charset="0"/>
                <a:ea typeface="楷体" pitchFamily="49" charset="-122"/>
                <a:cs typeface="Consolas" pitchFamily="49" charset="0"/>
              </a:rPr>
              <a:t>过</a:t>
            </a:r>
            <a:r>
              <a:rPr lang="zh-CN" altLang="en-US" sz="2000" smtClean="0">
                <a:solidFill>
                  <a:srgbClr val="6600CC"/>
                </a:solidFill>
                <a:latin typeface="Consolas" pitchFamily="49" charset="0"/>
                <a:ea typeface="楷体" pitchFamily="49" charset="-122"/>
                <a:cs typeface="Consolas" pitchFamily="49" charset="0"/>
              </a:rPr>
              <a:t>程，通</a:t>
            </a:r>
            <a:r>
              <a:rPr lang="zh-CN" altLang="en-US" sz="2000" dirty="0">
                <a:solidFill>
                  <a:srgbClr val="6600CC"/>
                </a:solidFill>
                <a:latin typeface="Consolas" pitchFamily="49" charset="0"/>
                <a:ea typeface="楷体" pitchFamily="49" charset="-122"/>
                <a:cs typeface="Consolas" pitchFamily="49" charset="0"/>
              </a:rPr>
              <a:t>过分析只保存必须保存的</a:t>
            </a:r>
            <a:r>
              <a:rPr lang="zh-CN" altLang="en-US" sz="2000">
                <a:solidFill>
                  <a:srgbClr val="6600CC"/>
                </a:solidFill>
                <a:latin typeface="Consolas" pitchFamily="49" charset="0"/>
                <a:ea typeface="楷体" pitchFamily="49" charset="-122"/>
                <a:cs typeface="Consolas" pitchFamily="49" charset="0"/>
              </a:rPr>
              <a:t>信</a:t>
            </a:r>
            <a:r>
              <a:rPr lang="zh-CN" altLang="en-US" sz="2000" smtClean="0">
                <a:solidFill>
                  <a:srgbClr val="6600CC"/>
                </a:solidFill>
                <a:latin typeface="Consolas" pitchFamily="49" charset="0"/>
                <a:ea typeface="楷体" pitchFamily="49" charset="-122"/>
                <a:cs typeface="Consolas" pitchFamily="49" charset="0"/>
              </a:rPr>
              <a:t>息，从</a:t>
            </a:r>
            <a:r>
              <a:rPr lang="zh-CN" altLang="en-US" sz="2000" dirty="0">
                <a:solidFill>
                  <a:srgbClr val="6600CC"/>
                </a:solidFill>
                <a:latin typeface="Consolas" pitchFamily="49" charset="0"/>
                <a:ea typeface="楷体" pitchFamily="49" charset="-122"/>
                <a:cs typeface="Consolas" pitchFamily="49" charset="0"/>
              </a:rPr>
              <a:t>而用非递归算法替代递归算法。</a:t>
            </a:r>
          </a:p>
          <a:p>
            <a:pPr>
              <a:lnSpc>
                <a:spcPct val="150000"/>
              </a:lnSpc>
            </a:pPr>
            <a:r>
              <a:rPr lang="zh-CN" altLang="en-US" sz="2000" dirty="0">
                <a:solidFill>
                  <a:srgbClr val="6600CC"/>
                </a:solidFill>
                <a:latin typeface="Consolas" pitchFamily="49" charset="0"/>
                <a:ea typeface="楷体" pitchFamily="49" charset="-122"/>
                <a:cs typeface="Consolas" pitchFamily="49" charset="0"/>
              </a:rPr>
              <a:t>　　第（</a:t>
            </a:r>
            <a:r>
              <a:rPr lang="en-US" altLang="zh-CN" sz="2000" dirty="0">
                <a:solidFill>
                  <a:srgbClr val="6600CC"/>
                </a:solidFill>
                <a:latin typeface="Consolas" pitchFamily="49" charset="0"/>
                <a:ea typeface="楷体" pitchFamily="49" charset="-122"/>
                <a:cs typeface="Consolas" pitchFamily="49" charset="0"/>
              </a:rPr>
              <a:t>1</a:t>
            </a:r>
            <a:r>
              <a:rPr lang="zh-CN" altLang="en-US" sz="2000" dirty="0">
                <a:solidFill>
                  <a:srgbClr val="6600CC"/>
                </a:solidFill>
                <a:latin typeface="Consolas" pitchFamily="49" charset="0"/>
                <a:ea typeface="楷体" pitchFamily="49" charset="-122"/>
                <a:cs typeface="Consolas" pitchFamily="49" charset="0"/>
              </a:rPr>
              <a:t>）种是直接转</a:t>
            </a:r>
            <a:r>
              <a:rPr lang="zh-CN" altLang="en-US" sz="2000">
                <a:solidFill>
                  <a:srgbClr val="6600CC"/>
                </a:solidFill>
                <a:latin typeface="Consolas" pitchFamily="49" charset="0"/>
                <a:ea typeface="楷体" pitchFamily="49" charset="-122"/>
                <a:cs typeface="Consolas" pitchFamily="49" charset="0"/>
              </a:rPr>
              <a:t>化</a:t>
            </a:r>
            <a:r>
              <a:rPr lang="zh-CN" altLang="en-US" sz="2000" smtClean="0">
                <a:solidFill>
                  <a:srgbClr val="6600CC"/>
                </a:solidFill>
                <a:latin typeface="Consolas" pitchFamily="49" charset="0"/>
                <a:ea typeface="楷体" pitchFamily="49" charset="-122"/>
                <a:cs typeface="Consolas" pitchFamily="49" charset="0"/>
              </a:rPr>
              <a:t>法，不</a:t>
            </a:r>
            <a:r>
              <a:rPr lang="zh-CN" altLang="en-US" sz="2000" dirty="0">
                <a:solidFill>
                  <a:srgbClr val="6600CC"/>
                </a:solidFill>
                <a:latin typeface="Consolas" pitchFamily="49" charset="0"/>
                <a:ea typeface="楷体" pitchFamily="49" charset="-122"/>
                <a:cs typeface="Consolas" pitchFamily="49" charset="0"/>
              </a:rPr>
              <a:t>需要使用栈。第（</a:t>
            </a:r>
            <a:r>
              <a:rPr lang="en-US" altLang="zh-CN" sz="2000" dirty="0">
                <a:solidFill>
                  <a:srgbClr val="6600CC"/>
                </a:solidFill>
                <a:latin typeface="Consolas" pitchFamily="49" charset="0"/>
                <a:ea typeface="楷体" pitchFamily="49" charset="-122"/>
                <a:cs typeface="Consolas" pitchFamily="49" charset="0"/>
              </a:rPr>
              <a:t>2</a:t>
            </a:r>
            <a:r>
              <a:rPr lang="zh-CN" altLang="en-US" sz="2000" dirty="0">
                <a:solidFill>
                  <a:srgbClr val="6600CC"/>
                </a:solidFill>
                <a:latin typeface="Consolas" pitchFamily="49" charset="0"/>
                <a:ea typeface="楷体" pitchFamily="49" charset="-122"/>
                <a:cs typeface="Consolas" pitchFamily="49" charset="0"/>
              </a:rPr>
              <a:t>）种是间接转</a:t>
            </a:r>
            <a:r>
              <a:rPr lang="zh-CN" altLang="en-US" sz="2000">
                <a:solidFill>
                  <a:srgbClr val="6600CC"/>
                </a:solidFill>
                <a:latin typeface="Consolas" pitchFamily="49" charset="0"/>
                <a:ea typeface="楷体" pitchFamily="49" charset="-122"/>
                <a:cs typeface="Consolas" pitchFamily="49" charset="0"/>
              </a:rPr>
              <a:t>化</a:t>
            </a:r>
            <a:r>
              <a:rPr lang="zh-CN" altLang="en-US" sz="2000" smtClean="0">
                <a:solidFill>
                  <a:srgbClr val="6600CC"/>
                </a:solidFill>
                <a:latin typeface="Consolas" pitchFamily="49" charset="0"/>
                <a:ea typeface="楷体" pitchFamily="49" charset="-122"/>
                <a:cs typeface="Consolas" pitchFamily="49" charset="0"/>
              </a:rPr>
              <a:t>法，需</a:t>
            </a:r>
            <a:r>
              <a:rPr lang="zh-CN" altLang="en-US" sz="2000" dirty="0">
                <a:solidFill>
                  <a:srgbClr val="6600CC"/>
                </a:solidFill>
                <a:latin typeface="Consolas" pitchFamily="49" charset="0"/>
                <a:ea typeface="楷体" pitchFamily="49" charset="-122"/>
                <a:cs typeface="Consolas" pitchFamily="49" charset="0"/>
              </a:rPr>
              <a:t>要使用栈。</a:t>
            </a:r>
          </a:p>
        </p:txBody>
      </p:sp>
      <p:sp>
        <p:nvSpPr>
          <p:cNvPr id="4" name="TextBox 3"/>
          <p:cNvSpPr txBox="1"/>
          <p:nvPr/>
        </p:nvSpPr>
        <p:spPr>
          <a:xfrm>
            <a:off x="1142976" y="357166"/>
            <a:ext cx="54000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2.4*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递归算法转化非递归算法</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1692275" y="2106613"/>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1</a:t>
            </a:r>
          </a:p>
        </p:txBody>
      </p:sp>
      <p:sp>
        <p:nvSpPr>
          <p:cNvPr id="21507" name="Rectangle 3"/>
          <p:cNvSpPr>
            <a:spLocks noChangeArrowheads="1"/>
          </p:cNvSpPr>
          <p:nvPr/>
        </p:nvSpPr>
        <p:spPr bwMode="auto">
          <a:xfrm>
            <a:off x="2233613" y="2106613"/>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zh-CN" altLang="zh-CN" sz="2000" baseline="-25000">
              <a:solidFill>
                <a:srgbClr val="3333FF"/>
              </a:solidFill>
              <a:latin typeface="Consolas" pitchFamily="49" charset="0"/>
              <a:cs typeface="Consolas" pitchFamily="49" charset="0"/>
            </a:endParaRPr>
          </a:p>
        </p:txBody>
      </p:sp>
      <p:sp>
        <p:nvSpPr>
          <p:cNvPr id="21508" name="Rectangle 4"/>
          <p:cNvSpPr>
            <a:spLocks noChangeArrowheads="1"/>
          </p:cNvSpPr>
          <p:nvPr/>
        </p:nvSpPr>
        <p:spPr bwMode="auto">
          <a:xfrm>
            <a:off x="3130550" y="2106613"/>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i="1">
                <a:solidFill>
                  <a:srgbClr val="3333FF"/>
                </a:solidFill>
                <a:latin typeface="Consolas" pitchFamily="49" charset="0"/>
                <a:cs typeface="Consolas" pitchFamily="49" charset="0"/>
              </a:rPr>
              <a:t>a</a:t>
            </a:r>
            <a:r>
              <a:rPr lang="en-US" altLang="zh-CN" sz="2000" baseline="-25000">
                <a:solidFill>
                  <a:srgbClr val="3333FF"/>
                </a:solidFill>
                <a:latin typeface="Consolas" pitchFamily="49" charset="0"/>
                <a:cs typeface="Consolas" pitchFamily="49" charset="0"/>
              </a:rPr>
              <a:t>2</a:t>
            </a:r>
          </a:p>
        </p:txBody>
      </p:sp>
      <p:sp>
        <p:nvSpPr>
          <p:cNvPr id="21509" name="Rectangle 5"/>
          <p:cNvSpPr>
            <a:spLocks noChangeArrowheads="1"/>
          </p:cNvSpPr>
          <p:nvPr/>
        </p:nvSpPr>
        <p:spPr bwMode="auto">
          <a:xfrm>
            <a:off x="3671888" y="2106613"/>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zh-CN" altLang="zh-CN" sz="2000" baseline="-25000">
              <a:solidFill>
                <a:srgbClr val="3333FF"/>
              </a:solidFill>
              <a:latin typeface="Consolas" pitchFamily="49" charset="0"/>
              <a:cs typeface="Consolas" pitchFamily="49" charset="0"/>
            </a:endParaRPr>
          </a:p>
        </p:txBody>
      </p:sp>
      <p:sp>
        <p:nvSpPr>
          <p:cNvPr id="21510" name="Rectangle 6"/>
          <p:cNvSpPr>
            <a:spLocks noChangeArrowheads="1"/>
          </p:cNvSpPr>
          <p:nvPr/>
        </p:nvSpPr>
        <p:spPr bwMode="auto">
          <a:xfrm>
            <a:off x="6011863" y="2106613"/>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i="1">
                <a:solidFill>
                  <a:srgbClr val="3333FF"/>
                </a:solidFill>
                <a:latin typeface="Consolas" pitchFamily="49" charset="0"/>
                <a:cs typeface="Consolas" pitchFamily="49" charset="0"/>
              </a:rPr>
              <a:t>a</a:t>
            </a:r>
            <a:r>
              <a:rPr lang="en-US" altLang="zh-CN" sz="2000" i="1" baseline="-25000">
                <a:solidFill>
                  <a:srgbClr val="3333FF"/>
                </a:solidFill>
                <a:latin typeface="Consolas" pitchFamily="49" charset="0"/>
                <a:cs typeface="Consolas" pitchFamily="49" charset="0"/>
              </a:rPr>
              <a:t>n</a:t>
            </a:r>
          </a:p>
        </p:txBody>
      </p:sp>
      <p:sp>
        <p:nvSpPr>
          <p:cNvPr id="21511" name="Rectangle 7"/>
          <p:cNvSpPr>
            <a:spLocks noChangeArrowheads="1"/>
          </p:cNvSpPr>
          <p:nvPr/>
        </p:nvSpPr>
        <p:spPr bwMode="auto">
          <a:xfrm>
            <a:off x="6553200" y="2106613"/>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a:solidFill>
                  <a:srgbClr val="0000FF"/>
                </a:solidFill>
                <a:latin typeface="Consolas" pitchFamily="49" charset="0"/>
                <a:cs typeface="Consolas" pitchFamily="49" charset="0"/>
              </a:rPr>
              <a:t>∧</a:t>
            </a:r>
          </a:p>
        </p:txBody>
      </p:sp>
      <p:sp>
        <p:nvSpPr>
          <p:cNvPr id="21512" name="Text Box 8"/>
          <p:cNvSpPr txBox="1">
            <a:spLocks noChangeArrowheads="1"/>
          </p:cNvSpPr>
          <p:nvPr/>
        </p:nvSpPr>
        <p:spPr bwMode="auto">
          <a:xfrm>
            <a:off x="4716463" y="2106613"/>
            <a:ext cx="576262" cy="457200"/>
          </a:xfrm>
          <a:prstGeom prst="rect">
            <a:avLst/>
          </a:prstGeom>
          <a:noFill/>
          <a:ln w="38100" algn="ctr">
            <a:noFill/>
            <a:miter lim="800000"/>
            <a:headEnd/>
            <a:tailEnd/>
          </a:ln>
        </p:spPr>
        <p:txBody>
          <a:bodyPr>
            <a:spAutoFit/>
          </a:bodyPr>
          <a:lstStyle/>
          <a:p>
            <a:pPr algn="ct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21513" name="Arc 9"/>
          <p:cNvSpPr>
            <a:spLocks/>
          </p:cNvSpPr>
          <p:nvPr/>
        </p:nvSpPr>
        <p:spPr bwMode="auto">
          <a:xfrm>
            <a:off x="1763713" y="1747838"/>
            <a:ext cx="360362" cy="358775"/>
          </a:xfrm>
          <a:custGeom>
            <a:avLst/>
            <a:gdLst>
              <a:gd name="T0" fmla="*/ 0 w 21600"/>
              <a:gd name="T1" fmla="*/ 0 h 21600"/>
              <a:gd name="T2" fmla="*/ 360362 w 21600"/>
              <a:gd name="T3" fmla="*/ 358775 h 21600"/>
              <a:gd name="T4" fmla="*/ 0 w 21600"/>
              <a:gd name="T5" fmla="*/ 35877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miter lim="800000"/>
            <a:headEnd/>
            <a:tailEnd type="stealth" w="lg" len="lg"/>
          </a:ln>
        </p:spPr>
        <p:txBody>
          <a:bodyPr wrap="none" anchor="ctr"/>
          <a:lstStyle/>
          <a:p>
            <a:endParaRPr lang="zh-CN" altLang="en-US">
              <a:latin typeface="Consolas" pitchFamily="49" charset="0"/>
              <a:cs typeface="Consolas" pitchFamily="49" charset="0"/>
            </a:endParaRPr>
          </a:p>
        </p:txBody>
      </p:sp>
      <p:sp>
        <p:nvSpPr>
          <p:cNvPr id="21514" name="Text Box 10"/>
          <p:cNvSpPr txBox="1">
            <a:spLocks noChangeArrowheads="1"/>
          </p:cNvSpPr>
          <p:nvPr/>
        </p:nvSpPr>
        <p:spPr bwMode="auto">
          <a:xfrm>
            <a:off x="1403350" y="1387475"/>
            <a:ext cx="431800" cy="400110"/>
          </a:xfrm>
          <a:prstGeom prst="rect">
            <a:avLst/>
          </a:prstGeom>
          <a:noFill/>
          <a:ln w="9525">
            <a:noFill/>
            <a:miter lim="800000"/>
            <a:headEnd/>
            <a:tailEnd/>
          </a:ln>
        </p:spPr>
        <p:txBody>
          <a:bodyPr>
            <a:spAutoFit/>
          </a:bodyPr>
          <a:lstStyle/>
          <a:p>
            <a:pPr>
              <a:spcBef>
                <a:spcPct val="50000"/>
              </a:spcBef>
            </a:pPr>
            <a:r>
              <a:rPr lang="en-US" altLang="zh-CN" sz="2000">
                <a:solidFill>
                  <a:srgbClr val="0000FF"/>
                </a:solidFill>
                <a:latin typeface="Consolas" pitchFamily="49" charset="0"/>
                <a:cs typeface="Consolas" pitchFamily="49" charset="0"/>
              </a:rPr>
              <a:t>L</a:t>
            </a:r>
          </a:p>
        </p:txBody>
      </p:sp>
      <p:sp>
        <p:nvSpPr>
          <p:cNvPr id="21515" name="Line 11"/>
          <p:cNvSpPr>
            <a:spLocks noChangeShapeType="1"/>
          </p:cNvSpPr>
          <p:nvPr/>
        </p:nvSpPr>
        <p:spPr bwMode="auto">
          <a:xfrm>
            <a:off x="2555875" y="2322513"/>
            <a:ext cx="576263" cy="0"/>
          </a:xfrm>
          <a:prstGeom prst="line">
            <a:avLst/>
          </a:prstGeom>
          <a:noFill/>
          <a:ln w="38100">
            <a:solidFill>
              <a:schemeClr val="tx1"/>
            </a:solidFill>
            <a:miter lim="800000"/>
            <a:headEnd/>
            <a:tailEnd type="triangle" w="med" len="med"/>
          </a:ln>
        </p:spPr>
        <p:txBody>
          <a:bodyPr wrap="none"/>
          <a:lstStyle/>
          <a:p>
            <a:endParaRPr lang="zh-CN" altLang="en-US">
              <a:latin typeface="Consolas" pitchFamily="49" charset="0"/>
              <a:cs typeface="Consolas" pitchFamily="49" charset="0"/>
            </a:endParaRPr>
          </a:p>
        </p:txBody>
      </p:sp>
      <p:sp>
        <p:nvSpPr>
          <p:cNvPr id="21516" name="Line 12"/>
          <p:cNvSpPr>
            <a:spLocks noChangeShapeType="1"/>
          </p:cNvSpPr>
          <p:nvPr/>
        </p:nvSpPr>
        <p:spPr bwMode="auto">
          <a:xfrm>
            <a:off x="3997325" y="2322513"/>
            <a:ext cx="576263" cy="0"/>
          </a:xfrm>
          <a:prstGeom prst="line">
            <a:avLst/>
          </a:prstGeom>
          <a:noFill/>
          <a:ln w="38100">
            <a:solidFill>
              <a:schemeClr val="tx1"/>
            </a:solidFill>
            <a:miter lim="800000"/>
            <a:headEnd/>
            <a:tailEnd type="triangle" w="med" len="med"/>
          </a:ln>
        </p:spPr>
        <p:txBody>
          <a:bodyPr wrap="none"/>
          <a:lstStyle/>
          <a:p>
            <a:endParaRPr lang="zh-CN" altLang="en-US">
              <a:latin typeface="Consolas" pitchFamily="49" charset="0"/>
              <a:cs typeface="Consolas" pitchFamily="49" charset="0"/>
            </a:endParaRPr>
          </a:p>
        </p:txBody>
      </p:sp>
      <p:sp>
        <p:nvSpPr>
          <p:cNvPr id="21517" name="Line 13"/>
          <p:cNvSpPr>
            <a:spLocks noChangeShapeType="1"/>
          </p:cNvSpPr>
          <p:nvPr/>
        </p:nvSpPr>
        <p:spPr bwMode="auto">
          <a:xfrm>
            <a:off x="5437188" y="2322513"/>
            <a:ext cx="576262" cy="0"/>
          </a:xfrm>
          <a:prstGeom prst="line">
            <a:avLst/>
          </a:prstGeom>
          <a:noFill/>
          <a:ln w="38100">
            <a:solidFill>
              <a:schemeClr val="tx1"/>
            </a:solidFill>
            <a:miter lim="800000"/>
            <a:headEnd/>
            <a:tailEnd type="triangle" w="med" len="med"/>
          </a:ln>
        </p:spPr>
        <p:txBody>
          <a:bodyPr wrap="none"/>
          <a:lstStyle/>
          <a:p>
            <a:endParaRPr lang="zh-CN" altLang="en-US">
              <a:latin typeface="Consolas" pitchFamily="49" charset="0"/>
              <a:cs typeface="Consolas" pitchFamily="49" charset="0"/>
            </a:endParaRPr>
          </a:p>
        </p:txBody>
      </p:sp>
      <p:sp>
        <p:nvSpPr>
          <p:cNvPr id="21518" name="Text Box 14"/>
          <p:cNvSpPr txBox="1">
            <a:spLocks noChangeArrowheads="1"/>
          </p:cNvSpPr>
          <p:nvPr/>
        </p:nvSpPr>
        <p:spPr bwMode="auto">
          <a:xfrm>
            <a:off x="785786" y="428604"/>
            <a:ext cx="3643338" cy="430887"/>
          </a:xfrm>
          <a:prstGeom prst="rect">
            <a:avLst/>
          </a:prstGeom>
          <a:noFill/>
          <a:ln w="9525">
            <a:noFill/>
            <a:miter lim="800000"/>
            <a:headEnd/>
            <a:tailEnd/>
          </a:ln>
        </p:spPr>
        <p:txBody>
          <a:bodyPr wrap="square">
            <a:spAutoFit/>
          </a:bodyPr>
          <a:lstStyle/>
          <a:p>
            <a:pPr>
              <a:spcBef>
                <a:spcPct val="50000"/>
              </a:spcBef>
            </a:pPr>
            <a:r>
              <a:rPr kumimoji="1" lang="zh-CN" altLang="en-US" sz="2200" dirty="0">
                <a:solidFill>
                  <a:srgbClr val="0000FF"/>
                </a:solidFill>
                <a:latin typeface="Consolas" pitchFamily="49" charset="0"/>
                <a:ea typeface="楷体" pitchFamily="49" charset="-122"/>
                <a:cs typeface="Consolas" pitchFamily="49" charset="0"/>
              </a:rPr>
              <a:t>不</a:t>
            </a:r>
            <a:r>
              <a:rPr kumimoji="1" lang="zh-CN" altLang="en-US" sz="2200" dirty="0" smtClean="0">
                <a:solidFill>
                  <a:srgbClr val="0000FF"/>
                </a:solidFill>
                <a:latin typeface="Consolas" pitchFamily="49" charset="0"/>
                <a:ea typeface="楷体" pitchFamily="49" charset="-122"/>
                <a:cs typeface="Consolas" pitchFamily="49" charset="0"/>
              </a:rPr>
              <a:t>带头结点单</a:t>
            </a:r>
            <a:r>
              <a:rPr kumimoji="1" lang="zh-CN" altLang="en-US" sz="2200" dirty="0">
                <a:solidFill>
                  <a:srgbClr val="0000FF"/>
                </a:solidFill>
                <a:latin typeface="Consolas" pitchFamily="49" charset="0"/>
                <a:ea typeface="楷体" pitchFamily="49" charset="-122"/>
                <a:cs typeface="Consolas" pitchFamily="49" charset="0"/>
              </a:rPr>
              <a:t>链表示意图</a:t>
            </a:r>
          </a:p>
        </p:txBody>
      </p:sp>
      <p:grpSp>
        <p:nvGrpSpPr>
          <p:cNvPr id="2" name="Group 15"/>
          <p:cNvGrpSpPr>
            <a:grpSpLocks/>
          </p:cNvGrpSpPr>
          <p:nvPr/>
        </p:nvGrpSpPr>
        <p:grpSpPr bwMode="auto">
          <a:xfrm>
            <a:off x="2284413" y="1196975"/>
            <a:ext cx="5273675" cy="2130425"/>
            <a:chOff x="1439" y="437"/>
            <a:chExt cx="3322" cy="1342"/>
          </a:xfrm>
        </p:grpSpPr>
        <p:sp>
          <p:nvSpPr>
            <p:cNvPr id="21524" name="Text Box 16"/>
            <p:cNvSpPr txBox="1">
              <a:spLocks noChangeArrowheads="1"/>
            </p:cNvSpPr>
            <p:nvPr/>
          </p:nvSpPr>
          <p:spPr bwMode="auto">
            <a:xfrm>
              <a:off x="1687" y="437"/>
              <a:ext cx="2449" cy="233"/>
            </a:xfrm>
            <a:prstGeom prst="rect">
              <a:avLst/>
            </a:prstGeom>
            <a:noFill/>
            <a:ln w="9525">
              <a:noFill/>
              <a:miter lim="800000"/>
              <a:headEnd/>
              <a:tailEnd/>
            </a:ln>
          </p:spPr>
          <p:txBody>
            <a:bodyPr>
              <a:spAutoFit/>
            </a:bodyPr>
            <a:lstStyle/>
            <a:p>
              <a:pPr algn="ctr">
                <a:spcBef>
                  <a:spcPct val="50000"/>
                </a:spcBef>
              </a:pPr>
              <a:r>
                <a:rPr kumimoji="1" lang="zh-CN" altLang="en-US" sz="1800" dirty="0">
                  <a:solidFill>
                    <a:srgbClr val="0000FF"/>
                  </a:solidFill>
                  <a:latin typeface="Consolas" pitchFamily="49" charset="0"/>
                  <a:ea typeface="楷体" pitchFamily="49" charset="-122"/>
                  <a:cs typeface="Consolas" pitchFamily="49" charset="0"/>
                </a:rPr>
                <a:t>以</a:t>
              </a:r>
              <a:r>
                <a:rPr kumimoji="1" lang="en-US" altLang="zh-CN" sz="1800" dirty="0">
                  <a:solidFill>
                    <a:srgbClr val="0000FF"/>
                  </a:solidFill>
                  <a:latin typeface="Consolas" pitchFamily="49" charset="0"/>
                  <a:ea typeface="楷体" pitchFamily="49" charset="-122"/>
                  <a:cs typeface="Consolas" pitchFamily="49" charset="0"/>
                </a:rPr>
                <a:t>L</a:t>
              </a:r>
              <a:r>
                <a:rPr kumimoji="1" lang="zh-CN" altLang="en-US" sz="1800" dirty="0" smtClean="0">
                  <a:solidFill>
                    <a:srgbClr val="0000FF"/>
                  </a:solidFill>
                  <a:latin typeface="Consolas" pitchFamily="49" charset="0"/>
                  <a:ea typeface="楷体" pitchFamily="49" charset="-122"/>
                  <a:cs typeface="Consolas" pitchFamily="49" charset="0"/>
                </a:rPr>
                <a:t>为首结点指针</a:t>
              </a:r>
              <a:r>
                <a:rPr kumimoji="1" lang="zh-CN" altLang="en-US" sz="1800" dirty="0">
                  <a:solidFill>
                    <a:srgbClr val="0000FF"/>
                  </a:solidFill>
                  <a:latin typeface="Consolas" pitchFamily="49" charset="0"/>
                  <a:ea typeface="楷体" pitchFamily="49" charset="-122"/>
                  <a:cs typeface="Consolas" pitchFamily="49" charset="0"/>
                </a:rPr>
                <a:t>的单链表</a:t>
              </a:r>
            </a:p>
          </p:txBody>
        </p:sp>
        <p:sp>
          <p:nvSpPr>
            <p:cNvPr id="21525" name="AutoShape 17"/>
            <p:cNvSpPr>
              <a:spLocks/>
            </p:cNvSpPr>
            <p:nvPr/>
          </p:nvSpPr>
          <p:spPr bwMode="auto">
            <a:xfrm rot="5400000">
              <a:off x="3130" y="323"/>
              <a:ext cx="136" cy="2267"/>
            </a:xfrm>
            <a:prstGeom prst="rightBrace">
              <a:avLst>
                <a:gd name="adj1" fmla="val 138909"/>
                <a:gd name="adj2" fmla="val 50000"/>
              </a:avLst>
            </a:prstGeom>
            <a:noFill/>
            <a:ln w="28575">
              <a:solidFill>
                <a:schemeClr val="tx1"/>
              </a:solidFill>
              <a:miter lim="800000"/>
              <a:headEnd/>
              <a:tailEnd/>
            </a:ln>
          </p:spPr>
          <p:txBody>
            <a:bodyPr wrap="none" anchor="ctr"/>
            <a:lstStyle/>
            <a:p>
              <a:endParaRPr lang="zh-CN" altLang="en-US" sz="2000">
                <a:latin typeface="Consolas" pitchFamily="49" charset="0"/>
                <a:ea typeface="楷体" pitchFamily="49" charset="-122"/>
                <a:cs typeface="Consolas" pitchFamily="49" charset="0"/>
              </a:endParaRPr>
            </a:p>
          </p:txBody>
        </p:sp>
        <p:sp>
          <p:nvSpPr>
            <p:cNvPr id="21526" name="AutoShape 18"/>
            <p:cNvSpPr>
              <a:spLocks/>
            </p:cNvSpPr>
            <p:nvPr/>
          </p:nvSpPr>
          <p:spPr bwMode="auto">
            <a:xfrm rot="-5400000">
              <a:off x="2845" y="-637"/>
              <a:ext cx="136" cy="2947"/>
            </a:xfrm>
            <a:prstGeom prst="rightBrace">
              <a:avLst>
                <a:gd name="adj1" fmla="val 180576"/>
                <a:gd name="adj2" fmla="val 50000"/>
              </a:avLst>
            </a:prstGeom>
            <a:noFill/>
            <a:ln w="28575">
              <a:solidFill>
                <a:schemeClr val="tx1"/>
              </a:solidFill>
              <a:miter lim="800000"/>
              <a:headEnd/>
              <a:tailEnd/>
            </a:ln>
          </p:spPr>
          <p:txBody>
            <a:bodyPr wrap="none" anchor="ctr"/>
            <a:lstStyle/>
            <a:p>
              <a:endParaRPr lang="zh-CN" altLang="en-US" sz="2000">
                <a:latin typeface="Consolas" pitchFamily="49" charset="0"/>
                <a:ea typeface="楷体" pitchFamily="49" charset="-122"/>
                <a:cs typeface="Consolas" pitchFamily="49" charset="0"/>
              </a:endParaRPr>
            </a:p>
          </p:txBody>
        </p:sp>
        <p:sp>
          <p:nvSpPr>
            <p:cNvPr id="21527" name="Text Box 19"/>
            <p:cNvSpPr txBox="1">
              <a:spLocks noChangeArrowheads="1"/>
            </p:cNvSpPr>
            <p:nvPr/>
          </p:nvSpPr>
          <p:spPr bwMode="auto">
            <a:xfrm>
              <a:off x="1631" y="1546"/>
              <a:ext cx="3130" cy="233"/>
            </a:xfrm>
            <a:prstGeom prst="rect">
              <a:avLst/>
            </a:prstGeom>
            <a:noFill/>
            <a:ln w="9525">
              <a:noFill/>
              <a:miter lim="800000"/>
              <a:headEnd/>
              <a:tailEnd/>
            </a:ln>
          </p:spPr>
          <p:txBody>
            <a:bodyPr>
              <a:spAutoFit/>
            </a:bodyPr>
            <a:lstStyle/>
            <a:p>
              <a:pPr algn="ctr">
                <a:spcBef>
                  <a:spcPct val="50000"/>
                </a:spcBef>
              </a:pPr>
              <a:r>
                <a:rPr kumimoji="1" lang="zh-CN" altLang="en-US" sz="1800" dirty="0">
                  <a:solidFill>
                    <a:srgbClr val="0000FF"/>
                  </a:solidFill>
                  <a:latin typeface="Consolas" pitchFamily="49" charset="0"/>
                  <a:ea typeface="楷体" pitchFamily="49" charset="-122"/>
                  <a:cs typeface="Consolas" pitchFamily="49" charset="0"/>
                </a:rPr>
                <a:t>以</a:t>
              </a:r>
              <a:r>
                <a:rPr kumimoji="1" lang="en-US" altLang="zh-CN" sz="1800" dirty="0">
                  <a:solidFill>
                    <a:srgbClr val="0000FF"/>
                  </a:solidFill>
                  <a:latin typeface="Consolas" pitchFamily="49" charset="0"/>
                  <a:ea typeface="楷体" pitchFamily="49" charset="-122"/>
                  <a:cs typeface="Consolas" pitchFamily="49" charset="0"/>
                </a:rPr>
                <a:t>L-&gt;next</a:t>
              </a:r>
              <a:r>
                <a:rPr kumimoji="1" lang="zh-CN" altLang="en-US" sz="1800" dirty="0" smtClean="0">
                  <a:solidFill>
                    <a:srgbClr val="0000FF"/>
                  </a:solidFill>
                  <a:latin typeface="Consolas" pitchFamily="49" charset="0"/>
                  <a:ea typeface="楷体" pitchFamily="49" charset="-122"/>
                  <a:cs typeface="Consolas" pitchFamily="49" charset="0"/>
                </a:rPr>
                <a:t>为首结点指针</a:t>
              </a:r>
              <a:r>
                <a:rPr kumimoji="1" lang="zh-CN" altLang="en-US" sz="1800" dirty="0">
                  <a:solidFill>
                    <a:srgbClr val="0000FF"/>
                  </a:solidFill>
                  <a:latin typeface="Consolas" pitchFamily="49" charset="0"/>
                  <a:ea typeface="楷体" pitchFamily="49" charset="-122"/>
                  <a:cs typeface="Consolas" pitchFamily="49" charset="0"/>
                </a:rPr>
                <a:t>的单链表</a:t>
              </a:r>
            </a:p>
          </p:txBody>
        </p:sp>
      </p:grpSp>
      <p:grpSp>
        <p:nvGrpSpPr>
          <p:cNvPr id="3" name="Group 20"/>
          <p:cNvGrpSpPr>
            <a:grpSpLocks/>
          </p:cNvGrpSpPr>
          <p:nvPr/>
        </p:nvGrpSpPr>
        <p:grpSpPr bwMode="auto">
          <a:xfrm>
            <a:off x="2555875" y="3644898"/>
            <a:ext cx="3887788" cy="1006475"/>
            <a:chOff x="1610" y="2296"/>
            <a:chExt cx="2449" cy="634"/>
          </a:xfrm>
        </p:grpSpPr>
        <p:sp>
          <p:nvSpPr>
            <p:cNvPr id="21522" name="AutoShape 21"/>
            <p:cNvSpPr>
              <a:spLocks noChangeArrowheads="1"/>
            </p:cNvSpPr>
            <p:nvPr/>
          </p:nvSpPr>
          <p:spPr bwMode="auto">
            <a:xfrm>
              <a:off x="2653" y="2296"/>
              <a:ext cx="363" cy="272"/>
            </a:xfrm>
            <a:prstGeom prst="downArrow">
              <a:avLst>
                <a:gd name="adj1" fmla="val 50000"/>
                <a:gd name="adj2" fmla="val 25000"/>
              </a:avLst>
            </a:prstGeom>
            <a:solidFill>
              <a:srgbClr val="336600"/>
            </a:solidFill>
            <a:ln w="9525">
              <a:solidFill>
                <a:schemeClr val="tx1"/>
              </a:solidFill>
              <a:miter lim="800000"/>
              <a:headEnd/>
              <a:tailEnd/>
            </a:ln>
          </p:spPr>
          <p:txBody>
            <a:bodyPr wrap="none" anchor="ctr"/>
            <a:lstStyle/>
            <a:p>
              <a:endParaRPr lang="zh-CN" altLang="en-US" sz="2200">
                <a:latin typeface="Consolas" pitchFamily="49" charset="0"/>
                <a:ea typeface="楷体" pitchFamily="49" charset="-122"/>
                <a:cs typeface="Consolas" pitchFamily="49" charset="0"/>
              </a:endParaRPr>
            </a:p>
          </p:txBody>
        </p:sp>
        <p:sp>
          <p:nvSpPr>
            <p:cNvPr id="21523" name="Text Box 22"/>
            <p:cNvSpPr txBox="1">
              <a:spLocks noChangeArrowheads="1"/>
            </p:cNvSpPr>
            <p:nvPr/>
          </p:nvSpPr>
          <p:spPr bwMode="auto">
            <a:xfrm>
              <a:off x="1610" y="2659"/>
              <a:ext cx="2449" cy="271"/>
            </a:xfrm>
            <a:prstGeom prst="rect">
              <a:avLst/>
            </a:prstGeom>
            <a:noFill/>
            <a:ln w="9525">
              <a:noFill/>
              <a:miter lim="800000"/>
              <a:headEnd/>
              <a:tailEnd/>
            </a:ln>
          </p:spPr>
          <p:txBody>
            <a:bodyPr>
              <a:spAutoFit/>
            </a:bodyPr>
            <a:lstStyle/>
            <a:p>
              <a:pPr algn="ctr">
                <a:spcBef>
                  <a:spcPct val="50000"/>
                </a:spcBef>
              </a:pPr>
              <a:r>
                <a:rPr lang="zh-CN" altLang="en-US" sz="2200">
                  <a:solidFill>
                    <a:srgbClr val="FF0000"/>
                  </a:solidFill>
                  <a:latin typeface="Consolas" pitchFamily="49" charset="0"/>
                  <a:ea typeface="楷体" pitchFamily="49" charset="-122"/>
                  <a:cs typeface="Consolas" pitchFamily="49" charset="0"/>
                </a:rPr>
                <a:t>体现出数据结构的递归性。</a:t>
              </a:r>
            </a:p>
          </p:txBody>
        </p:sp>
      </p:grpSp>
      <p:sp>
        <p:nvSpPr>
          <p:cNvPr id="208919" name="Text Box 23"/>
          <p:cNvSpPr txBox="1">
            <a:spLocks noChangeArrowheads="1"/>
          </p:cNvSpPr>
          <p:nvPr/>
        </p:nvSpPr>
        <p:spPr bwMode="auto">
          <a:xfrm>
            <a:off x="2071670" y="4857760"/>
            <a:ext cx="4811724" cy="430887"/>
          </a:xfrm>
          <a:prstGeom prst="rect">
            <a:avLst/>
          </a:prstGeom>
          <a:noFill/>
          <a:ln w="9525">
            <a:noFill/>
            <a:miter lim="800000"/>
            <a:headEnd/>
            <a:tailEnd/>
          </a:ln>
        </p:spPr>
        <p:txBody>
          <a:bodyPr wrap="square">
            <a:spAutoFit/>
          </a:bodyPr>
          <a:lstStyle/>
          <a:p>
            <a:pPr>
              <a:spcBef>
                <a:spcPct val="50000"/>
              </a:spcBef>
            </a:pPr>
            <a:r>
              <a:rPr lang="zh-CN" altLang="en-US" sz="2200" dirty="0">
                <a:solidFill>
                  <a:srgbClr val="0000FF"/>
                </a:solidFill>
                <a:latin typeface="Consolas" pitchFamily="49" charset="0"/>
                <a:ea typeface="楷体" pitchFamily="49" charset="-122"/>
                <a:cs typeface="Consolas" pitchFamily="49" charset="0"/>
              </a:rPr>
              <a:t>如果带有</a:t>
            </a:r>
            <a:r>
              <a:rPr lang="zh-CN" altLang="en-US" sz="2200" dirty="0" smtClean="0">
                <a:solidFill>
                  <a:srgbClr val="0000FF"/>
                </a:solidFill>
                <a:latin typeface="Consolas" pitchFamily="49" charset="0"/>
                <a:ea typeface="楷体" pitchFamily="49" charset="-122"/>
                <a:cs typeface="Consolas" pitchFamily="49" charset="0"/>
              </a:rPr>
              <a:t>头结点又</a:t>
            </a:r>
            <a:r>
              <a:rPr lang="zh-CN" altLang="en-US" sz="2200" dirty="0">
                <a:solidFill>
                  <a:srgbClr val="0000FF"/>
                </a:solidFill>
                <a:latin typeface="Consolas" pitchFamily="49" charset="0"/>
                <a:ea typeface="楷体" pitchFamily="49" charset="-122"/>
                <a:cs typeface="Consolas" pitchFamily="49" charset="0"/>
              </a:rPr>
              <a:t>会怎样呢？？？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8919"/>
                                        </p:tgtEl>
                                        <p:attrNameLst>
                                          <p:attrName>style.visibility</p:attrName>
                                        </p:attrNameLst>
                                      </p:cBhvr>
                                      <p:to>
                                        <p:strVal val="visible"/>
                                      </p:to>
                                    </p:set>
                                    <p:animEffect transition="in" filter="wipe(down)">
                                      <p:cBhvr>
                                        <p:cTn id="17" dur="500"/>
                                        <p:tgtEl>
                                          <p:spTgt spid="208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1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395288" y="333375"/>
            <a:ext cx="5462596" cy="52322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smtClean="0">
                <a:solidFill>
                  <a:srgbClr val="FF3300"/>
                </a:solidFill>
                <a:latin typeface="Consolas" pitchFamily="49" charset="0"/>
                <a:ea typeface="微软雅黑" pitchFamily="34" charset="-122"/>
                <a:cs typeface="Consolas" pitchFamily="49" charset="0"/>
              </a:rPr>
              <a:t>2.4.1 </a:t>
            </a:r>
            <a:r>
              <a:rPr lang="zh-CN" altLang="en-US" sz="2800" dirty="0">
                <a:solidFill>
                  <a:srgbClr val="FF3300"/>
                </a:solidFill>
                <a:latin typeface="Consolas" pitchFamily="49" charset="0"/>
                <a:ea typeface="微软雅黑" pitchFamily="34" charset="-122"/>
                <a:cs typeface="Consolas" pitchFamily="49" charset="0"/>
              </a:rPr>
              <a:t>用循环结构替代递归过程</a:t>
            </a:r>
          </a:p>
        </p:txBody>
      </p:sp>
      <p:sp>
        <p:nvSpPr>
          <p:cNvPr id="81923" name="Text Box 3"/>
          <p:cNvSpPr txBox="1">
            <a:spLocks noChangeArrowheads="1"/>
          </p:cNvSpPr>
          <p:nvPr/>
        </p:nvSpPr>
        <p:spPr bwMode="auto">
          <a:xfrm>
            <a:off x="571472" y="1189732"/>
            <a:ext cx="7920037" cy="1405193"/>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latin typeface="楷体" pitchFamily="49" charset="-122"/>
                <a:ea typeface="楷体" pitchFamily="49" charset="-122"/>
              </a:rPr>
              <a:t>　　采用循环结构消除递归这种直接转化法没有通用的转换</a:t>
            </a:r>
            <a:r>
              <a:rPr lang="zh-CN" altLang="en-US" sz="2000">
                <a:solidFill>
                  <a:srgbClr val="0000FF"/>
                </a:solidFill>
                <a:latin typeface="楷体" pitchFamily="49" charset="-122"/>
                <a:ea typeface="楷体" pitchFamily="49" charset="-122"/>
              </a:rPr>
              <a:t>算</a:t>
            </a:r>
            <a:r>
              <a:rPr lang="zh-CN" altLang="en-US" sz="2000" smtClean="0">
                <a:solidFill>
                  <a:srgbClr val="0000FF"/>
                </a:solidFill>
                <a:latin typeface="楷体" pitchFamily="49" charset="-122"/>
                <a:ea typeface="楷体" pitchFamily="49" charset="-122"/>
              </a:rPr>
              <a:t>法，对</a:t>
            </a:r>
            <a:r>
              <a:rPr lang="zh-CN" altLang="en-US" sz="2000" dirty="0">
                <a:solidFill>
                  <a:srgbClr val="0000FF"/>
                </a:solidFill>
                <a:latin typeface="楷体" pitchFamily="49" charset="-122"/>
                <a:ea typeface="楷体" pitchFamily="49" charset="-122"/>
              </a:rPr>
              <a:t>于具体问题要深入分析对应的递归</a:t>
            </a:r>
            <a:r>
              <a:rPr lang="zh-CN" altLang="en-US" sz="2000">
                <a:solidFill>
                  <a:srgbClr val="0000FF"/>
                </a:solidFill>
                <a:latin typeface="楷体" pitchFamily="49" charset="-122"/>
                <a:ea typeface="楷体" pitchFamily="49" charset="-122"/>
              </a:rPr>
              <a:t>结</a:t>
            </a:r>
            <a:r>
              <a:rPr lang="zh-CN" altLang="en-US" sz="2000" smtClean="0">
                <a:solidFill>
                  <a:srgbClr val="0000FF"/>
                </a:solidFill>
                <a:latin typeface="楷体" pitchFamily="49" charset="-122"/>
                <a:ea typeface="楷体" pitchFamily="49" charset="-122"/>
              </a:rPr>
              <a:t>构，设</a:t>
            </a:r>
            <a:r>
              <a:rPr lang="zh-CN" altLang="en-US" sz="2000" dirty="0">
                <a:solidFill>
                  <a:srgbClr val="0000FF"/>
                </a:solidFill>
                <a:latin typeface="楷体" pitchFamily="49" charset="-122"/>
                <a:ea typeface="楷体" pitchFamily="49" charset="-122"/>
              </a:rPr>
              <a:t>计有效的循环语句进行递归到非递归的转换。</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857224" y="2143116"/>
            <a:ext cx="7632700"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例</a:t>
            </a:r>
            <a:r>
              <a:rPr lang="zh-CN" altLang="en-US" sz="2000" smtClean="0">
                <a:solidFill>
                  <a:srgbClr val="0000FF"/>
                </a:solidFill>
                <a:latin typeface="Consolas" pitchFamily="49" charset="0"/>
                <a:ea typeface="楷体" pitchFamily="49" charset="-122"/>
                <a:cs typeface="Consolas" pitchFamily="49" charset="0"/>
              </a:rPr>
              <a:t>如，采</a:t>
            </a:r>
            <a:r>
              <a:rPr lang="zh-CN" altLang="en-US" sz="2000" dirty="0">
                <a:solidFill>
                  <a:srgbClr val="0000FF"/>
                </a:solidFill>
                <a:latin typeface="Consolas" pitchFamily="49" charset="0"/>
                <a:ea typeface="楷体" pitchFamily="49" charset="-122"/>
                <a:cs typeface="Consolas" pitchFamily="49" charset="0"/>
              </a:rPr>
              <a:t>用循环结构求</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的非递归算法</a:t>
            </a:r>
            <a:r>
              <a:rPr lang="en-US" altLang="zh-CN" sz="2000" dirty="0" err="1">
                <a:solidFill>
                  <a:srgbClr val="0000FF"/>
                </a:solidFill>
                <a:latin typeface="Consolas" pitchFamily="49" charset="0"/>
                <a:ea typeface="楷体" pitchFamily="49" charset="-122"/>
                <a:cs typeface="Consolas" pitchFamily="49" charset="0"/>
              </a:rPr>
              <a:t>fun1</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如下：</a:t>
            </a:r>
          </a:p>
        </p:txBody>
      </p:sp>
      <p:sp>
        <p:nvSpPr>
          <p:cNvPr id="82947" name="Text Box 3"/>
          <p:cNvSpPr txBox="1">
            <a:spLocks noChangeArrowheads="1"/>
          </p:cNvSpPr>
          <p:nvPr/>
        </p:nvSpPr>
        <p:spPr bwMode="auto">
          <a:xfrm>
            <a:off x="1476375" y="2975127"/>
            <a:ext cx="4032250" cy="2025509"/>
          </a:xfrm>
          <a:prstGeom prst="rect">
            <a:avLst/>
          </a:prstGeom>
          <a:solidFill>
            <a:schemeClr val="bg2">
              <a:lumMod val="90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180000" tIns="180000" bIns="180000">
            <a:spAutoFit/>
          </a:bodyPr>
          <a:lstStyle/>
          <a:p>
            <a:r>
              <a:rPr lang="nb-NO" altLang="zh-CN" sz="1800" dirty="0">
                <a:solidFill>
                  <a:srgbClr val="0000FF"/>
                </a:solidFill>
                <a:latin typeface="Consolas" pitchFamily="49" charset="0"/>
                <a:ea typeface="楷体" pitchFamily="49" charset="-122"/>
                <a:cs typeface="Consolas" pitchFamily="49" charset="0"/>
              </a:rPr>
              <a:t>int fun1(int n)</a:t>
            </a:r>
          </a:p>
          <a:p>
            <a:r>
              <a:rPr lang="nb-NO" altLang="zh-CN" sz="1800" dirty="0">
                <a:solidFill>
                  <a:srgbClr val="0000FF"/>
                </a:solidFill>
                <a:latin typeface="Consolas" pitchFamily="49" charset="0"/>
                <a:ea typeface="楷体" pitchFamily="49" charset="-122"/>
                <a:cs typeface="Consolas" pitchFamily="49" charset="0"/>
              </a:rPr>
              <a:t>{</a:t>
            </a:r>
            <a:r>
              <a:rPr lang="zh-CN" altLang="nb-NO" sz="1800" dirty="0">
                <a:solidFill>
                  <a:srgbClr val="0000FF"/>
                </a:solidFill>
                <a:latin typeface="Consolas" pitchFamily="49" charset="0"/>
                <a:ea typeface="楷体" pitchFamily="49" charset="-122"/>
                <a:cs typeface="Consolas" pitchFamily="49" charset="0"/>
              </a:rPr>
              <a:t>　 </a:t>
            </a:r>
            <a:r>
              <a:rPr lang="nb-NO" altLang="zh-CN" sz="1800">
                <a:solidFill>
                  <a:srgbClr val="0000FF"/>
                </a:solidFill>
                <a:latin typeface="Consolas" pitchFamily="49" charset="0"/>
                <a:ea typeface="楷体" pitchFamily="49" charset="-122"/>
                <a:cs typeface="Consolas" pitchFamily="49" charset="0"/>
              </a:rPr>
              <a:t>int </a:t>
            </a:r>
            <a:r>
              <a:rPr lang="nb-NO" altLang="zh-CN" sz="1800" smtClean="0">
                <a:solidFill>
                  <a:srgbClr val="0000FF"/>
                </a:solidFill>
                <a:latin typeface="Consolas" pitchFamily="49" charset="0"/>
                <a:ea typeface="楷体" pitchFamily="49" charset="-122"/>
                <a:cs typeface="Consolas" pitchFamily="49" charset="0"/>
              </a:rPr>
              <a:t>f=1</a:t>
            </a:r>
            <a:r>
              <a:rPr lang="zh-CN" altLang="nb-NO" sz="1800" smtClean="0">
                <a:solidFill>
                  <a:srgbClr val="0000FF"/>
                </a:solidFill>
                <a:latin typeface="Consolas" pitchFamily="49" charset="0"/>
                <a:ea typeface="楷体" pitchFamily="49" charset="-122"/>
                <a:cs typeface="Consolas" pitchFamily="49" charset="0"/>
              </a:rPr>
              <a:t>，</a:t>
            </a:r>
            <a:r>
              <a:rPr lang="nb-NO" altLang="zh-CN" sz="1800" smtClean="0">
                <a:solidFill>
                  <a:srgbClr val="0000FF"/>
                </a:solidFill>
                <a:latin typeface="Consolas" pitchFamily="49" charset="0"/>
                <a:ea typeface="楷体" pitchFamily="49" charset="-122"/>
                <a:cs typeface="Consolas" pitchFamily="49" charset="0"/>
              </a:rPr>
              <a:t>i</a:t>
            </a:r>
            <a:r>
              <a:rPr lang="nb-NO" altLang="zh-CN" sz="1800" dirty="0">
                <a:solidFill>
                  <a:srgbClr val="0000FF"/>
                </a:solidFill>
                <a:latin typeface="Consolas" pitchFamily="49" charset="0"/>
                <a:ea typeface="楷体" pitchFamily="49" charset="-122"/>
                <a:cs typeface="Consolas" pitchFamily="49" charset="0"/>
              </a:rPr>
              <a:t>;</a:t>
            </a:r>
          </a:p>
          <a:p>
            <a:r>
              <a:rPr lang="zh-CN" altLang="nb-NO" sz="1800" dirty="0">
                <a:solidFill>
                  <a:srgbClr val="0000FF"/>
                </a:solidFill>
                <a:latin typeface="Consolas" pitchFamily="49" charset="0"/>
                <a:ea typeface="楷体" pitchFamily="49" charset="-122"/>
                <a:cs typeface="Consolas" pitchFamily="49" charset="0"/>
              </a:rPr>
              <a:t>　　</a:t>
            </a:r>
            <a:r>
              <a:rPr lang="nb-NO" altLang="zh-CN" sz="1800" dirty="0">
                <a:solidFill>
                  <a:srgbClr val="0000FF"/>
                </a:solidFill>
                <a:latin typeface="Consolas" pitchFamily="49" charset="0"/>
                <a:ea typeface="楷体" pitchFamily="49" charset="-122"/>
                <a:cs typeface="Consolas" pitchFamily="49" charset="0"/>
              </a:rPr>
              <a:t>for (i=2;i&lt;=n;i++)</a:t>
            </a:r>
            <a:endParaRPr lang="en-US" altLang="zh-CN" sz="1800" dirty="0">
              <a:solidFill>
                <a:srgbClr val="0000FF"/>
              </a:solidFill>
              <a:latin typeface="Consolas" pitchFamily="49" charset="0"/>
              <a:ea typeface="楷体" pitchFamily="49" charset="-122"/>
              <a:cs typeface="Consolas" pitchFamily="49" charset="0"/>
            </a:endParaRP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f=f*</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a:t>
            </a: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return(f);</a:t>
            </a:r>
            <a:endParaRPr lang="nb-NO" altLang="zh-CN" sz="1800" dirty="0">
              <a:solidFill>
                <a:srgbClr val="0000FF"/>
              </a:solidFill>
              <a:latin typeface="Consolas" pitchFamily="49" charset="0"/>
              <a:ea typeface="楷体" pitchFamily="49" charset="-122"/>
              <a:cs typeface="Consolas" pitchFamily="49" charset="0"/>
            </a:endParaRPr>
          </a:p>
          <a:p>
            <a:r>
              <a:rPr lang="nb-NO" altLang="zh-CN" sz="1800" dirty="0">
                <a:solidFill>
                  <a:srgbClr val="0000FF"/>
                </a:solidFill>
                <a:latin typeface="Consolas" pitchFamily="49" charset="0"/>
                <a:ea typeface="楷体" pitchFamily="49" charset="-122"/>
                <a:cs typeface="Consolas" pitchFamily="49" charset="0"/>
              </a:rPr>
              <a:t>}</a:t>
            </a:r>
            <a:endParaRPr lang="en-US" altLang="zh-CN" sz="1800" dirty="0">
              <a:solidFill>
                <a:srgbClr val="0000FF"/>
              </a:solidFill>
              <a:latin typeface="Consolas" pitchFamily="49" charset="0"/>
              <a:ea typeface="楷体" pitchFamily="49" charset="-122"/>
              <a:cs typeface="Consolas" pitchFamily="49" charset="0"/>
            </a:endParaRPr>
          </a:p>
        </p:txBody>
      </p:sp>
      <p:sp>
        <p:nvSpPr>
          <p:cNvPr id="4" name="Text Box 4"/>
          <p:cNvSpPr txBox="1">
            <a:spLocks noChangeArrowheads="1"/>
          </p:cNvSpPr>
          <p:nvPr/>
        </p:nvSpPr>
        <p:spPr bwMode="auto">
          <a:xfrm>
            <a:off x="285720" y="928670"/>
            <a:ext cx="8064500" cy="878061"/>
          </a:xfrm>
          <a:prstGeom prst="rect">
            <a:avLst/>
          </a:prstGeom>
          <a:solidFill>
            <a:schemeClr val="accent6">
              <a:lumMod val="40000"/>
              <a:lumOff val="60000"/>
            </a:schemeClr>
          </a:solidFill>
          <a:ln w="9525">
            <a:noFill/>
            <a:miter lim="800000"/>
            <a:headEnd/>
            <a:tailEnd/>
          </a:ln>
        </p:spPr>
        <p:txBody>
          <a:bodyPr>
            <a:spAutoFit/>
          </a:bodyPr>
          <a:lstStyle/>
          <a:p>
            <a:pPr>
              <a:lnSpc>
                <a:spcPts val="3200"/>
              </a:lnSpc>
              <a:spcBef>
                <a:spcPct val="50000"/>
              </a:spcBef>
            </a:pPr>
            <a:r>
              <a:rPr lang="zh-CN" altLang="en-US" sz="2200">
                <a:solidFill>
                  <a:srgbClr val="0000FF"/>
                </a:solidFill>
                <a:latin typeface="Consolas" pitchFamily="49" charset="0"/>
                <a:ea typeface="楷体" pitchFamily="49" charset="-122"/>
                <a:cs typeface="Consolas" pitchFamily="49" charset="0"/>
              </a:rPr>
              <a:t>　　直接转化法特别适合于尾递归。尾递归只有一个递归调用语</a:t>
            </a:r>
            <a:r>
              <a:rPr lang="zh-CN" altLang="en-US" sz="2200" smtClean="0">
                <a:solidFill>
                  <a:srgbClr val="0000FF"/>
                </a:solidFill>
                <a:latin typeface="Consolas" pitchFamily="49" charset="0"/>
                <a:ea typeface="楷体" pitchFamily="49" charset="-122"/>
                <a:cs typeface="Consolas" pitchFamily="49" charset="0"/>
              </a:rPr>
              <a:t>句，而</a:t>
            </a:r>
            <a:r>
              <a:rPr lang="zh-CN" altLang="en-US" sz="2200">
                <a:solidFill>
                  <a:srgbClr val="0000FF"/>
                </a:solidFill>
                <a:latin typeface="Consolas" pitchFamily="49" charset="0"/>
                <a:ea typeface="楷体" pitchFamily="49" charset="-122"/>
                <a:cs typeface="Consolas" pitchFamily="49" charset="0"/>
              </a:rPr>
              <a:t>且是处于算法的最后。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285720" y="1285860"/>
            <a:ext cx="8424863" cy="1880579"/>
          </a:xfrm>
          <a:prstGeom prst="rect">
            <a:avLst/>
          </a:prstGeom>
          <a:noFill/>
          <a:ln w="9525">
            <a:noFill/>
            <a:miter lim="800000"/>
            <a:headEnd/>
            <a:tailEnd/>
          </a:ln>
        </p:spPr>
        <p:txBody>
          <a:bodyPr>
            <a:spAutoFit/>
          </a:bodyPr>
          <a:lstStyle/>
          <a:p>
            <a:pPr>
              <a:lnSpc>
                <a:spcPct val="150000"/>
              </a:lnSpc>
              <a:spcBef>
                <a:spcPts val="0"/>
              </a:spcBef>
            </a:pPr>
            <a:r>
              <a:rPr lang="zh-CN" altLang="en-US" sz="2000" dirty="0">
                <a:solidFill>
                  <a:srgbClr val="0000FF"/>
                </a:solidFill>
                <a:ea typeface="楷体" pitchFamily="49" charset="-122"/>
                <a:cs typeface="Times New Roman" pitchFamily="18" charset="0"/>
              </a:rPr>
              <a:t>　　除尾递</a:t>
            </a:r>
            <a:r>
              <a:rPr lang="zh-CN" altLang="en-US" sz="2000">
                <a:solidFill>
                  <a:srgbClr val="0000FF"/>
                </a:solidFill>
                <a:ea typeface="楷体" pitchFamily="49" charset="-122"/>
                <a:cs typeface="Times New Roman" pitchFamily="18" charset="0"/>
              </a:rPr>
              <a:t>归</a:t>
            </a:r>
            <a:r>
              <a:rPr lang="zh-CN" altLang="en-US" sz="2000" smtClean="0">
                <a:solidFill>
                  <a:srgbClr val="0000FF"/>
                </a:solidFill>
                <a:ea typeface="楷体" pitchFamily="49" charset="-122"/>
                <a:cs typeface="Times New Roman" pitchFamily="18" charset="0"/>
              </a:rPr>
              <a:t>外，直</a:t>
            </a:r>
            <a:r>
              <a:rPr lang="zh-CN" altLang="en-US" sz="2000" dirty="0">
                <a:solidFill>
                  <a:srgbClr val="0000FF"/>
                </a:solidFill>
                <a:ea typeface="楷体" pitchFamily="49" charset="-122"/>
                <a:cs typeface="Times New Roman" pitchFamily="18" charset="0"/>
              </a:rPr>
              <a:t>接转化法也适合于</a:t>
            </a:r>
            <a:r>
              <a:rPr lang="zh-CN" altLang="en-US" sz="2000" dirty="0">
                <a:solidFill>
                  <a:srgbClr val="C00000"/>
                </a:solidFill>
                <a:ea typeface="楷体" pitchFamily="49" charset="-122"/>
                <a:cs typeface="Times New Roman" pitchFamily="18" charset="0"/>
              </a:rPr>
              <a:t>单向递归</a:t>
            </a:r>
            <a:r>
              <a:rPr lang="zh-CN" altLang="en-US" sz="2000" dirty="0">
                <a:solidFill>
                  <a:srgbClr val="0000FF"/>
                </a:solidFill>
                <a:ea typeface="楷体" pitchFamily="49" charset="-122"/>
                <a:cs typeface="Times New Roman" pitchFamily="18" charset="0"/>
              </a:rPr>
              <a:t>。</a:t>
            </a:r>
          </a:p>
          <a:p>
            <a:pPr>
              <a:lnSpc>
                <a:spcPct val="150000"/>
              </a:lnSpc>
              <a:spcBef>
                <a:spcPts val="0"/>
              </a:spcBef>
            </a:pPr>
            <a:r>
              <a:rPr lang="zh-CN" altLang="en-US" sz="2000" dirty="0">
                <a:solidFill>
                  <a:srgbClr val="0000FF"/>
                </a:solidFill>
                <a:ea typeface="楷体" pitchFamily="49" charset="-122"/>
                <a:cs typeface="Times New Roman" pitchFamily="18" charset="0"/>
              </a:rPr>
              <a:t>　　单向递归是指递归函数中虽然有一处以上的递归调用</a:t>
            </a:r>
            <a:r>
              <a:rPr lang="zh-CN" altLang="en-US" sz="2000">
                <a:solidFill>
                  <a:srgbClr val="0000FF"/>
                </a:solidFill>
                <a:ea typeface="楷体" pitchFamily="49" charset="-122"/>
                <a:cs typeface="Times New Roman" pitchFamily="18" charset="0"/>
              </a:rPr>
              <a:t>语</a:t>
            </a:r>
            <a:r>
              <a:rPr lang="zh-CN" altLang="en-US" sz="2000" smtClean="0">
                <a:solidFill>
                  <a:srgbClr val="0000FF"/>
                </a:solidFill>
                <a:ea typeface="楷体" pitchFamily="49" charset="-122"/>
                <a:cs typeface="Times New Roman" pitchFamily="18" charset="0"/>
              </a:rPr>
              <a:t>句，但</a:t>
            </a:r>
            <a:r>
              <a:rPr lang="zh-CN" altLang="en-US" sz="2000" dirty="0">
                <a:solidFill>
                  <a:srgbClr val="0000FF"/>
                </a:solidFill>
                <a:ea typeface="楷体" pitchFamily="49" charset="-122"/>
                <a:cs typeface="Times New Roman" pitchFamily="18" charset="0"/>
              </a:rPr>
              <a:t>各次递归调用语句的参数只和主调用函数</a:t>
            </a:r>
            <a:r>
              <a:rPr lang="zh-CN" altLang="en-US" sz="2000">
                <a:solidFill>
                  <a:srgbClr val="0000FF"/>
                </a:solidFill>
                <a:ea typeface="楷体" pitchFamily="49" charset="-122"/>
                <a:cs typeface="Times New Roman" pitchFamily="18" charset="0"/>
              </a:rPr>
              <a:t>有</a:t>
            </a:r>
            <a:r>
              <a:rPr lang="zh-CN" altLang="en-US" sz="2000" smtClean="0">
                <a:solidFill>
                  <a:srgbClr val="0000FF"/>
                </a:solidFill>
                <a:ea typeface="楷体" pitchFamily="49" charset="-122"/>
                <a:cs typeface="Times New Roman" pitchFamily="18" charset="0"/>
              </a:rPr>
              <a:t>关，相</a:t>
            </a:r>
            <a:r>
              <a:rPr lang="zh-CN" altLang="en-US" sz="2000" dirty="0">
                <a:solidFill>
                  <a:srgbClr val="0000FF"/>
                </a:solidFill>
                <a:ea typeface="楷体" pitchFamily="49" charset="-122"/>
                <a:cs typeface="Times New Roman" pitchFamily="18" charset="0"/>
              </a:rPr>
              <a:t>互之间参数</a:t>
            </a:r>
            <a:r>
              <a:rPr lang="zh-CN" altLang="en-US" sz="2000">
                <a:solidFill>
                  <a:srgbClr val="0000FF"/>
                </a:solidFill>
                <a:ea typeface="楷体" pitchFamily="49" charset="-122"/>
                <a:cs typeface="Times New Roman" pitchFamily="18" charset="0"/>
              </a:rPr>
              <a:t>无</a:t>
            </a:r>
            <a:r>
              <a:rPr lang="zh-CN" altLang="en-US" sz="2000" smtClean="0">
                <a:solidFill>
                  <a:srgbClr val="0000FF"/>
                </a:solidFill>
                <a:ea typeface="楷体" pitchFamily="49" charset="-122"/>
                <a:cs typeface="Times New Roman" pitchFamily="18" charset="0"/>
              </a:rPr>
              <a:t>关，并</a:t>
            </a:r>
            <a:r>
              <a:rPr lang="zh-CN" altLang="en-US" sz="2000" dirty="0">
                <a:solidFill>
                  <a:srgbClr val="0000FF"/>
                </a:solidFill>
                <a:ea typeface="楷体" pitchFamily="49" charset="-122"/>
                <a:cs typeface="Times New Roman" pitchFamily="18" charset="0"/>
              </a:rPr>
              <a:t>且这些递归调用语句也和尾递归一样处于算法的最后。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323850" y="404813"/>
            <a:ext cx="8135938" cy="400110"/>
          </a:xfrm>
          <a:prstGeom prst="rect">
            <a:avLst/>
          </a:prstGeom>
          <a:noFill/>
          <a:ln w="9525">
            <a:noFill/>
            <a:miter lim="800000"/>
            <a:headEnd/>
            <a:tailEnd/>
          </a:ln>
        </p:spPr>
        <p:txBody>
          <a:bodyPr>
            <a:spAutoFit/>
          </a:bodyPr>
          <a:lstStyle/>
          <a:p>
            <a:pPr>
              <a:spcBef>
                <a:spcPct val="50000"/>
              </a:spcBef>
            </a:pPr>
            <a:r>
              <a:rPr lang="zh-CN" altLang="en-US" sz="2000" dirty="0">
                <a:solidFill>
                  <a:srgbClr val="0000FF"/>
                </a:solidFill>
                <a:latin typeface="Consolas" pitchFamily="49" charset="0"/>
                <a:ea typeface="楷体" pitchFamily="49" charset="-122"/>
                <a:cs typeface="Consolas" pitchFamily="49" charset="0"/>
              </a:rPr>
              <a:t>采用循环结构求解</a:t>
            </a:r>
            <a:r>
              <a:rPr lang="en-US" altLang="zh-CN" sz="2000" dirty="0">
                <a:solidFill>
                  <a:srgbClr val="0000FF"/>
                </a:solidFill>
                <a:latin typeface="Consolas" pitchFamily="49" charset="0"/>
                <a:ea typeface="楷体" pitchFamily="49" charset="-122"/>
                <a:cs typeface="Consolas" pitchFamily="49" charset="0"/>
              </a:rPr>
              <a:t>Fibonacci</a:t>
            </a:r>
            <a:r>
              <a:rPr lang="zh-CN" altLang="en-US" sz="2000" dirty="0">
                <a:solidFill>
                  <a:srgbClr val="0000FF"/>
                </a:solidFill>
                <a:latin typeface="Consolas" pitchFamily="49" charset="0"/>
                <a:ea typeface="楷体" pitchFamily="49" charset="-122"/>
                <a:cs typeface="Consolas" pitchFamily="49" charset="0"/>
              </a:rPr>
              <a:t>数列的非递归算法如下：</a:t>
            </a:r>
          </a:p>
        </p:txBody>
      </p:sp>
      <p:sp>
        <p:nvSpPr>
          <p:cNvPr id="84995" name="Text Box 3"/>
          <p:cNvSpPr txBox="1">
            <a:spLocks noChangeArrowheads="1"/>
          </p:cNvSpPr>
          <p:nvPr/>
        </p:nvSpPr>
        <p:spPr bwMode="auto">
          <a:xfrm>
            <a:off x="684213" y="1125538"/>
            <a:ext cx="3744911" cy="3723854"/>
          </a:xfrm>
          <a:prstGeom prst="rect">
            <a:avLst/>
          </a:prstGeom>
          <a:solidFill>
            <a:schemeClr val="accent1">
              <a:lumMod val="60000"/>
              <a:lumOff val="40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Fib1</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int</a:t>
            </a:r>
            <a:r>
              <a:rPr lang="en-US" altLang="zh-CN" sz="1800" dirty="0">
                <a:solidFill>
                  <a:srgbClr val="0000FF"/>
                </a:solidFill>
                <a:latin typeface="Consolas" pitchFamily="49" charset="0"/>
                <a:ea typeface="楷体" pitchFamily="49" charset="-122"/>
                <a:cs typeface="Consolas" pitchFamily="49" charset="0"/>
              </a:rPr>
              <a:t> n)</a:t>
            </a:r>
          </a:p>
          <a:p>
            <a:r>
              <a:rPr lang="en-US" altLang="zh-CN" sz="1800" smtClean="0">
                <a:solidFill>
                  <a:srgbClr val="0000FF"/>
                </a:solidFill>
                <a:latin typeface="Consolas" pitchFamily="49" charset="0"/>
                <a:ea typeface="楷体" pitchFamily="49" charset="-122"/>
                <a:cs typeface="Consolas" pitchFamily="49" charset="0"/>
              </a:rPr>
              <a:t>{   int i</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f1</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f2</a:t>
            </a:r>
            <a:r>
              <a:rPr lang="zh-CN" altLang="en-US"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f3</a:t>
            </a:r>
            <a:r>
              <a:rPr lang="en-US" altLang="zh-CN" sz="1800" dirty="0">
                <a:solidFill>
                  <a:srgbClr val="0000FF"/>
                </a:solidFill>
                <a:latin typeface="Consolas" pitchFamily="49" charset="0"/>
                <a:ea typeface="楷体" pitchFamily="49" charset="-122"/>
                <a:cs typeface="Consolas" pitchFamily="49" charset="0"/>
              </a:rPr>
              <a:t>;</a:t>
            </a:r>
          </a:p>
          <a:p>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if </a:t>
            </a:r>
            <a:r>
              <a:rPr lang="en-US" altLang="zh-CN" sz="1800" dirty="0">
                <a:solidFill>
                  <a:srgbClr val="0000FF"/>
                </a:solidFill>
                <a:latin typeface="Consolas" pitchFamily="49" charset="0"/>
                <a:ea typeface="楷体" pitchFamily="49" charset="-122"/>
                <a:cs typeface="Consolas" pitchFamily="49" charset="0"/>
              </a:rPr>
              <a:t>(n==1 || n==2)</a:t>
            </a:r>
          </a:p>
          <a:p>
            <a:r>
              <a:rPr lang="en-US" altLang="zh-CN" sz="1800" dirty="0">
                <a:solidFill>
                  <a:srgbClr val="0000FF"/>
                </a:solidFill>
                <a:latin typeface="Consolas" pitchFamily="49" charset="0"/>
                <a:ea typeface="楷体" pitchFamily="49" charset="-122"/>
                <a:cs typeface="Consolas" pitchFamily="49" charset="0"/>
              </a:rPr>
              <a:t>	return(1);</a:t>
            </a: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f1</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1;f2</a:t>
            </a:r>
            <a:r>
              <a:rPr lang="en-US" altLang="zh-CN" sz="1800" dirty="0">
                <a:solidFill>
                  <a:srgbClr val="0000FF"/>
                </a:solidFill>
                <a:latin typeface="Consolas" pitchFamily="49" charset="0"/>
                <a:ea typeface="楷体" pitchFamily="49" charset="-122"/>
                <a:cs typeface="Consolas" pitchFamily="49" charset="0"/>
              </a:rPr>
              <a:t>=1;</a:t>
            </a: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for (</a:t>
            </a:r>
            <a:r>
              <a:rPr lang="en-US" altLang="zh-CN" sz="1800" dirty="0" err="1">
                <a:solidFill>
                  <a:srgbClr val="0000FF"/>
                </a:solidFill>
                <a:latin typeface="Consolas" pitchFamily="49" charset="0"/>
                <a:ea typeface="楷体" pitchFamily="49" charset="-122"/>
                <a:cs typeface="Consolas" pitchFamily="49" charset="0"/>
              </a:rPr>
              <a:t>i</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3;i</a:t>
            </a:r>
            <a:r>
              <a:rPr lang="en-US" altLang="zh-CN" sz="1800" dirty="0">
                <a:solidFill>
                  <a:srgbClr val="0000FF"/>
                </a:solidFill>
                <a:latin typeface="Consolas" pitchFamily="49" charset="0"/>
                <a:ea typeface="楷体" pitchFamily="49" charset="-122"/>
                <a:cs typeface="Consolas" pitchFamily="49" charset="0"/>
              </a:rPr>
              <a:t>&lt;=</a:t>
            </a:r>
            <a:r>
              <a:rPr lang="en-US" altLang="zh-CN" sz="1800" dirty="0" err="1">
                <a:solidFill>
                  <a:srgbClr val="0000FF"/>
                </a:solidFill>
                <a:latin typeface="Consolas" pitchFamily="49" charset="0"/>
                <a:ea typeface="楷体" pitchFamily="49" charset="-122"/>
                <a:cs typeface="Consolas" pitchFamily="49" charset="0"/>
              </a:rPr>
              <a:t>n;i</a:t>
            </a:r>
            <a:r>
              <a:rPr lang="en-US" altLang="zh-CN" sz="1800" dirty="0">
                <a:solidFill>
                  <a:srgbClr val="0000FF"/>
                </a:solidFill>
                <a:latin typeface="Consolas" pitchFamily="49" charset="0"/>
                <a:ea typeface="楷体" pitchFamily="49" charset="-122"/>
                <a:cs typeface="Consolas" pitchFamily="49" charset="0"/>
              </a:rPr>
              <a:t>++)</a:t>
            </a: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f3</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f1+f2</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f1</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f2</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a:solidFill>
                  <a:srgbClr val="0000FF"/>
                </a:solidFill>
                <a:latin typeface="Consolas" pitchFamily="49" charset="0"/>
                <a:ea typeface="楷体" pitchFamily="49" charset="-122"/>
                <a:cs typeface="Consolas" pitchFamily="49" charset="0"/>
              </a:rPr>
              <a:t>	</a:t>
            </a:r>
            <a:r>
              <a:rPr lang="en-US" altLang="zh-CN" sz="1800" dirty="0" err="1">
                <a:solidFill>
                  <a:srgbClr val="0000FF"/>
                </a:solidFill>
                <a:latin typeface="Consolas" pitchFamily="49" charset="0"/>
                <a:ea typeface="楷体" pitchFamily="49" charset="-122"/>
                <a:cs typeface="Consolas" pitchFamily="49" charset="0"/>
              </a:rPr>
              <a:t>f2</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f3</a:t>
            </a:r>
            <a:r>
              <a:rPr lang="en-US" altLang="zh-CN" sz="1800" dirty="0">
                <a:solidFill>
                  <a:srgbClr val="0000FF"/>
                </a:solidFill>
                <a:latin typeface="Consolas" pitchFamily="49" charset="0"/>
                <a:ea typeface="楷体" pitchFamily="49" charset="-122"/>
                <a:cs typeface="Consolas" pitchFamily="49" charset="0"/>
              </a:rPr>
              <a:t>;</a:t>
            </a: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a:t>
            </a: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return(</a:t>
            </a:r>
            <a:r>
              <a:rPr lang="en-US" altLang="zh-CN" sz="1800" dirty="0" err="1">
                <a:solidFill>
                  <a:srgbClr val="0000FF"/>
                </a:solidFill>
                <a:latin typeface="Consolas" pitchFamily="49" charset="0"/>
                <a:ea typeface="楷体" pitchFamily="49" charset="-122"/>
                <a:cs typeface="Consolas" pitchFamily="49" charset="0"/>
              </a:rPr>
              <a:t>f3</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dirty="0">
                <a:solidFill>
                  <a:srgbClr val="0000FF"/>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468313" y="333375"/>
            <a:ext cx="4391025" cy="51911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a:spcBef>
                <a:spcPct val="50000"/>
              </a:spcBef>
            </a:pPr>
            <a:r>
              <a:rPr lang="en-US" altLang="zh-CN" sz="2800" smtClean="0">
                <a:solidFill>
                  <a:srgbClr val="FF3300"/>
                </a:solidFill>
                <a:latin typeface="Consolas" pitchFamily="49" charset="0"/>
                <a:ea typeface="微软雅黑" pitchFamily="34" charset="-122"/>
                <a:cs typeface="Consolas" pitchFamily="49" charset="0"/>
              </a:rPr>
              <a:t>2.4.2 </a:t>
            </a:r>
            <a:r>
              <a:rPr lang="zh-CN" altLang="en-US" sz="2800" dirty="0">
                <a:solidFill>
                  <a:srgbClr val="FF3300"/>
                </a:solidFill>
                <a:latin typeface="Consolas" pitchFamily="49" charset="0"/>
                <a:ea typeface="微软雅黑" pitchFamily="34" charset="-122"/>
                <a:cs typeface="Consolas" pitchFamily="49" charset="0"/>
              </a:rPr>
              <a:t>用栈消除递归过程</a:t>
            </a:r>
          </a:p>
        </p:txBody>
      </p:sp>
      <p:sp>
        <p:nvSpPr>
          <p:cNvPr id="86019" name="Text Box 3"/>
          <p:cNvSpPr txBox="1">
            <a:spLocks noChangeArrowheads="1"/>
          </p:cNvSpPr>
          <p:nvPr/>
        </p:nvSpPr>
        <p:spPr bwMode="auto">
          <a:xfrm>
            <a:off x="428596" y="1357298"/>
            <a:ext cx="8280400" cy="3416320"/>
          </a:xfrm>
          <a:prstGeom prst="rect">
            <a:avLst/>
          </a:prstGeom>
          <a:noFill/>
          <a:ln w="9525">
            <a:noFill/>
            <a:miter lim="800000"/>
            <a:headEnd/>
            <a:tailEnd/>
          </a:ln>
        </p:spPr>
        <p:txBody>
          <a:bodyPr>
            <a:spAutoFit/>
          </a:bodyPr>
          <a:lstStyle/>
          <a:p>
            <a:pPr>
              <a:lnSpc>
                <a:spcPct val="150000"/>
              </a:lnSpc>
            </a:pPr>
            <a:r>
              <a:rPr lang="zh-CN" altLang="en-US" sz="2200" dirty="0">
                <a:solidFill>
                  <a:srgbClr val="0000FF"/>
                </a:solidFill>
                <a:latin typeface="Consolas" pitchFamily="49" charset="0"/>
                <a:ea typeface="楷体" pitchFamily="49" charset="-122"/>
                <a:cs typeface="Consolas" pitchFamily="49" charset="0"/>
              </a:rPr>
              <a:t>　　通常使用栈保存中间</a:t>
            </a:r>
            <a:r>
              <a:rPr lang="zh-CN" altLang="en-US" sz="2200">
                <a:solidFill>
                  <a:srgbClr val="0000FF"/>
                </a:solidFill>
                <a:latin typeface="Consolas" pitchFamily="49" charset="0"/>
                <a:ea typeface="楷体" pitchFamily="49" charset="-122"/>
                <a:cs typeface="Consolas" pitchFamily="49" charset="0"/>
              </a:rPr>
              <a:t>结</a:t>
            </a:r>
            <a:r>
              <a:rPr lang="zh-CN" altLang="en-US" sz="2200" smtClean="0">
                <a:solidFill>
                  <a:srgbClr val="0000FF"/>
                </a:solidFill>
                <a:latin typeface="Consolas" pitchFamily="49" charset="0"/>
                <a:ea typeface="楷体" pitchFamily="49" charset="-122"/>
                <a:cs typeface="Consolas" pitchFamily="49" charset="0"/>
              </a:rPr>
              <a:t>果，从</a:t>
            </a:r>
            <a:r>
              <a:rPr lang="zh-CN" altLang="en-US" sz="2200" dirty="0">
                <a:solidFill>
                  <a:srgbClr val="0000FF"/>
                </a:solidFill>
                <a:latin typeface="Consolas" pitchFamily="49" charset="0"/>
                <a:ea typeface="楷体" pitchFamily="49" charset="-122"/>
                <a:cs typeface="Consolas" pitchFamily="49" charset="0"/>
              </a:rPr>
              <a:t>而将递归算法转化为非递归算法的过程。</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在设计</a:t>
            </a:r>
            <a:r>
              <a:rPr lang="zh-CN" altLang="en-US" sz="2000">
                <a:solidFill>
                  <a:srgbClr val="0000FF"/>
                </a:solidFill>
                <a:latin typeface="Consolas" pitchFamily="49" charset="0"/>
                <a:ea typeface="楷体" pitchFamily="49" charset="-122"/>
                <a:cs typeface="Consolas" pitchFamily="49" charset="0"/>
              </a:rPr>
              <a:t>栈</a:t>
            </a:r>
            <a:r>
              <a:rPr lang="zh-CN" altLang="en-US" sz="2000" smtClean="0">
                <a:solidFill>
                  <a:srgbClr val="0000FF"/>
                </a:solidFill>
                <a:latin typeface="Consolas" pitchFamily="49" charset="0"/>
                <a:ea typeface="楷体" pitchFamily="49" charset="-122"/>
                <a:cs typeface="Consolas" pitchFamily="49" charset="0"/>
              </a:rPr>
              <a:t>时，除</a:t>
            </a:r>
            <a:r>
              <a:rPr lang="zh-CN" altLang="en-US" sz="2000" dirty="0">
                <a:solidFill>
                  <a:srgbClr val="0000FF"/>
                </a:solidFill>
                <a:latin typeface="Consolas" pitchFamily="49" charset="0"/>
                <a:ea typeface="楷体" pitchFamily="49" charset="-122"/>
                <a:cs typeface="Consolas" pitchFamily="49" charset="0"/>
              </a:rPr>
              <a:t>了保存递归函数的参数</a:t>
            </a:r>
            <a:r>
              <a:rPr lang="zh-CN" altLang="en-US" sz="2000">
                <a:solidFill>
                  <a:srgbClr val="0000FF"/>
                </a:solidFill>
                <a:latin typeface="Consolas" pitchFamily="49" charset="0"/>
                <a:ea typeface="楷体" pitchFamily="49" charset="-122"/>
                <a:cs typeface="Consolas" pitchFamily="49" charset="0"/>
              </a:rPr>
              <a:t>等</a:t>
            </a:r>
            <a:r>
              <a:rPr lang="zh-CN" altLang="en-US" sz="2000" smtClean="0">
                <a:solidFill>
                  <a:srgbClr val="0000FF"/>
                </a:solidFill>
                <a:latin typeface="Consolas" pitchFamily="49" charset="0"/>
                <a:ea typeface="楷体" pitchFamily="49" charset="-122"/>
                <a:cs typeface="Consolas" pitchFamily="49" charset="0"/>
              </a:rPr>
              <a:t>外，还</a:t>
            </a:r>
            <a:r>
              <a:rPr lang="zh-CN" altLang="en-US" sz="2000" dirty="0">
                <a:solidFill>
                  <a:srgbClr val="0000FF"/>
                </a:solidFill>
                <a:latin typeface="Consolas" pitchFamily="49" charset="0"/>
                <a:ea typeface="楷体" pitchFamily="49" charset="-122"/>
                <a:cs typeface="Consolas" pitchFamily="49" charset="0"/>
              </a:rPr>
              <a:t>增加一个标志成员（</a:t>
            </a:r>
            <a:r>
              <a:rPr lang="en-US" altLang="zh-CN" sz="2000">
                <a:solidFill>
                  <a:srgbClr val="0000FF"/>
                </a:solidFill>
                <a:latin typeface="Consolas" pitchFamily="49" charset="0"/>
                <a:ea typeface="楷体" pitchFamily="49" charset="-122"/>
                <a:cs typeface="Consolas" pitchFamily="49" charset="0"/>
              </a:rPr>
              <a:t>tag</a:t>
            </a:r>
            <a:r>
              <a:rPr lang="zh-CN" altLang="en-US" sz="2000" smtClean="0">
                <a:solidFill>
                  <a:srgbClr val="0000FF"/>
                </a:solidFill>
                <a:latin typeface="Consolas" pitchFamily="49" charset="0"/>
                <a:ea typeface="楷体" pitchFamily="49" charset="-122"/>
                <a:cs typeface="Consolas" pitchFamily="49" charset="0"/>
              </a:rPr>
              <a:t>），对</a:t>
            </a:r>
            <a:r>
              <a:rPr lang="zh-CN" altLang="en-US" sz="2000" dirty="0">
                <a:solidFill>
                  <a:srgbClr val="0000FF"/>
                </a:solidFill>
                <a:latin typeface="Consolas" pitchFamily="49" charset="0"/>
                <a:ea typeface="楷体" pitchFamily="49" charset="-122"/>
                <a:cs typeface="Consolas" pitchFamily="49" charset="0"/>
              </a:rPr>
              <a:t>于某个递归小问题</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(s</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，其</a:t>
            </a:r>
            <a:r>
              <a:rPr lang="zh-CN" altLang="en-US" sz="2000" dirty="0">
                <a:solidFill>
                  <a:srgbClr val="0000FF"/>
                </a:solidFill>
                <a:latin typeface="Consolas" pitchFamily="49" charset="0"/>
                <a:ea typeface="楷体" pitchFamily="49" charset="-122"/>
                <a:cs typeface="Consolas" pitchFamily="49" charset="0"/>
              </a:rPr>
              <a:t>值为</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表示对应递归问题尚未</a:t>
            </a:r>
            <a:r>
              <a:rPr lang="zh-CN" altLang="en-US" sz="2000">
                <a:solidFill>
                  <a:srgbClr val="0000FF"/>
                </a:solidFill>
                <a:latin typeface="Consolas" pitchFamily="49" charset="0"/>
                <a:ea typeface="楷体" pitchFamily="49" charset="-122"/>
                <a:cs typeface="Consolas" pitchFamily="49" charset="0"/>
              </a:rPr>
              <a:t>求</a:t>
            </a:r>
            <a:r>
              <a:rPr lang="zh-CN" altLang="en-US" sz="2000" smtClean="0">
                <a:solidFill>
                  <a:srgbClr val="0000FF"/>
                </a:solidFill>
                <a:latin typeface="Consolas" pitchFamily="49" charset="0"/>
                <a:ea typeface="楷体" pitchFamily="49" charset="-122"/>
                <a:cs typeface="Consolas" pitchFamily="49" charset="0"/>
              </a:rPr>
              <a:t>出，需</a:t>
            </a:r>
            <a:r>
              <a:rPr lang="zh-CN" altLang="en-US" sz="2000" dirty="0">
                <a:solidFill>
                  <a:srgbClr val="0000FF"/>
                </a:solidFill>
                <a:latin typeface="Consolas" pitchFamily="49" charset="0"/>
                <a:ea typeface="楷体" pitchFamily="49" charset="-122"/>
                <a:cs typeface="Consolas" pitchFamily="49" charset="0"/>
              </a:rPr>
              <a:t>进一步分解</a:t>
            </a:r>
            <a:r>
              <a:rPr lang="zh-CN" altLang="en-US" sz="2000">
                <a:solidFill>
                  <a:srgbClr val="0000FF"/>
                </a:solidFill>
                <a:latin typeface="Consolas" pitchFamily="49" charset="0"/>
                <a:ea typeface="楷体" pitchFamily="49" charset="-122"/>
                <a:cs typeface="Consolas" pitchFamily="49" charset="0"/>
              </a:rPr>
              <a:t>转</a:t>
            </a:r>
            <a:r>
              <a:rPr lang="zh-CN" altLang="en-US" sz="2000" smtClean="0">
                <a:solidFill>
                  <a:srgbClr val="0000FF"/>
                </a:solidFill>
                <a:latin typeface="Consolas" pitchFamily="49" charset="0"/>
                <a:ea typeface="楷体" pitchFamily="49" charset="-122"/>
                <a:cs typeface="Consolas" pitchFamily="49" charset="0"/>
              </a:rPr>
              <a:t>换，为</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表示对应递归问题已</a:t>
            </a:r>
            <a:r>
              <a:rPr lang="zh-CN" altLang="en-US" sz="2000">
                <a:solidFill>
                  <a:srgbClr val="0000FF"/>
                </a:solidFill>
                <a:latin typeface="Consolas" pitchFamily="49" charset="0"/>
                <a:ea typeface="楷体" pitchFamily="49" charset="-122"/>
                <a:cs typeface="Consolas" pitchFamily="49" charset="0"/>
              </a:rPr>
              <a:t>求</a:t>
            </a:r>
            <a:r>
              <a:rPr lang="zh-CN" altLang="en-US" sz="2000" smtClean="0">
                <a:solidFill>
                  <a:srgbClr val="0000FF"/>
                </a:solidFill>
                <a:latin typeface="Consolas" pitchFamily="49" charset="0"/>
                <a:ea typeface="楷体" pitchFamily="49" charset="-122"/>
                <a:cs typeface="Consolas" pitchFamily="49" charset="0"/>
              </a:rPr>
              <a:t>出，需</a:t>
            </a:r>
            <a:r>
              <a:rPr lang="zh-CN" altLang="en-US" sz="2000" dirty="0">
                <a:solidFill>
                  <a:srgbClr val="0000FF"/>
                </a:solidFill>
                <a:latin typeface="Consolas" pitchFamily="49" charset="0"/>
                <a:ea typeface="楷体" pitchFamily="49" charset="-122"/>
                <a:cs typeface="Consolas" pitchFamily="49" charset="0"/>
              </a:rPr>
              <a:t>通过该结果求解大问题</a:t>
            </a:r>
            <a:r>
              <a:rPr lang="en-US" altLang="zh-CN" sz="2000" i="1" dirty="0">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(s)</a:t>
            </a:r>
            <a:r>
              <a:rPr lang="zh-CN" altLang="en-US" sz="2000" dirty="0">
                <a:solidFill>
                  <a:srgbClr val="0000FF"/>
                </a:solidFill>
                <a:latin typeface="Consolas" pitchFamily="49" charset="0"/>
                <a:ea typeface="楷体" pitchFamily="49" charset="-122"/>
                <a:cs typeface="Consolas" pitchFamily="49" charset="0"/>
              </a:rPr>
              <a:t>。</a:t>
            </a:r>
          </a:p>
          <a:p>
            <a:pPr>
              <a:lnSpc>
                <a:spcPct val="150000"/>
              </a:lnSpc>
            </a:pPr>
            <a:r>
              <a:rPr lang="zh-CN" altLang="en-US" sz="2000" dirty="0">
                <a:solidFill>
                  <a:srgbClr val="0000FF"/>
                </a:solidFill>
                <a:latin typeface="Consolas" pitchFamily="49" charset="0"/>
                <a:ea typeface="楷体" pitchFamily="49" charset="-122"/>
                <a:cs typeface="Consolas" pitchFamily="49" charset="0"/>
              </a:rPr>
              <a:t>　　为了方便</a:t>
            </a:r>
            <a:r>
              <a:rPr lang="zh-CN" altLang="en-US" sz="2000">
                <a:solidFill>
                  <a:srgbClr val="0000FF"/>
                </a:solidFill>
                <a:latin typeface="Consolas" pitchFamily="49" charset="0"/>
                <a:ea typeface="楷体" pitchFamily="49" charset="-122"/>
                <a:cs typeface="Consolas" pitchFamily="49" charset="0"/>
              </a:rPr>
              <a:t>讨</a:t>
            </a:r>
            <a:r>
              <a:rPr lang="zh-CN" altLang="en-US" sz="2000" smtClean="0">
                <a:solidFill>
                  <a:srgbClr val="0000FF"/>
                </a:solidFill>
                <a:latin typeface="Consolas" pitchFamily="49" charset="0"/>
                <a:ea typeface="楷体" pitchFamily="49" charset="-122"/>
                <a:cs typeface="Consolas" pitchFamily="49" charset="0"/>
              </a:rPr>
              <a:t>论，将</a:t>
            </a:r>
            <a:r>
              <a:rPr lang="zh-CN" altLang="en-US" sz="2000" dirty="0">
                <a:solidFill>
                  <a:srgbClr val="0000FF"/>
                </a:solidFill>
                <a:latin typeface="Consolas" pitchFamily="49" charset="0"/>
                <a:ea typeface="楷体" pitchFamily="49" charset="-122"/>
                <a:cs typeface="Consolas" pitchFamily="49" charset="0"/>
              </a:rPr>
              <a:t>递归模型分为等值关系和等价关系两种。</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395288" y="476250"/>
            <a:ext cx="2176448" cy="457200"/>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1</a:t>
            </a:r>
            <a:r>
              <a:rPr lang="zh-CN" altLang="en-US">
                <a:solidFill>
                  <a:schemeClr val="bg1"/>
                </a:solidFill>
                <a:latin typeface="Consolas" pitchFamily="49" charset="0"/>
                <a:ea typeface="楷体" pitchFamily="49" charset="-122"/>
                <a:cs typeface="Consolas" pitchFamily="49" charset="0"/>
              </a:rPr>
              <a:t>．等值关系</a:t>
            </a:r>
          </a:p>
        </p:txBody>
      </p:sp>
      <p:sp>
        <p:nvSpPr>
          <p:cNvPr id="87043" name="Text Box 3"/>
          <p:cNvSpPr txBox="1">
            <a:spLocks noChangeArrowheads="1"/>
          </p:cNvSpPr>
          <p:nvPr/>
        </p:nvSpPr>
        <p:spPr bwMode="auto">
          <a:xfrm>
            <a:off x="785786" y="1285860"/>
            <a:ext cx="7704137" cy="1615827"/>
          </a:xfrm>
          <a:prstGeom prst="rect">
            <a:avLst/>
          </a:prstGeom>
          <a:noFill/>
          <a:ln w="9525">
            <a:noFill/>
            <a:miter lim="800000"/>
            <a:headEnd/>
            <a:tailEnd/>
          </a:ln>
        </p:spPr>
        <p:txBody>
          <a:bodyPr>
            <a:spAutoFit/>
          </a:bodyPr>
          <a:lstStyle/>
          <a:p>
            <a:pPr>
              <a:lnSpc>
                <a:spcPct val="150000"/>
              </a:lnSpc>
              <a:spcBef>
                <a:spcPts val="0"/>
              </a:spcBef>
            </a:pPr>
            <a:r>
              <a:rPr lang="zh-CN" altLang="en-US" sz="2200" dirty="0">
                <a:solidFill>
                  <a:srgbClr val="0000FF"/>
                </a:solidFill>
                <a:latin typeface="Consolas" pitchFamily="49" charset="0"/>
                <a:ea typeface="楷体" pitchFamily="49" charset="-122"/>
                <a:cs typeface="Consolas" pitchFamily="49" charset="0"/>
              </a:rPr>
              <a:t>　　</a:t>
            </a:r>
            <a:r>
              <a:rPr lang="zh-CN" altLang="en-US" sz="2200" dirty="0">
                <a:solidFill>
                  <a:srgbClr val="FF0000"/>
                </a:solidFill>
                <a:latin typeface="微软雅黑" pitchFamily="34" charset="-122"/>
                <a:ea typeface="微软雅黑" pitchFamily="34" charset="-122"/>
                <a:cs typeface="Consolas" pitchFamily="49" charset="0"/>
              </a:rPr>
              <a:t>等值关系</a:t>
            </a:r>
            <a:r>
              <a:rPr lang="zh-CN" altLang="en-US" sz="2200" dirty="0">
                <a:solidFill>
                  <a:srgbClr val="0000FF"/>
                </a:solidFill>
                <a:latin typeface="Consolas" pitchFamily="49" charset="0"/>
                <a:ea typeface="楷体" pitchFamily="49" charset="-122"/>
                <a:cs typeface="Consolas" pitchFamily="49" charset="0"/>
              </a:rPr>
              <a:t>是指“大问题”的函数值等于“小问题”的函数值的某种运算结果。</a:t>
            </a:r>
          </a:p>
          <a:p>
            <a:pPr>
              <a:lnSpc>
                <a:spcPct val="150000"/>
              </a:lnSpc>
              <a:spcBef>
                <a:spcPts val="0"/>
              </a:spcBef>
            </a:pPr>
            <a:r>
              <a:rPr lang="zh-CN" altLang="en-US" sz="2200" dirty="0">
                <a:solidFill>
                  <a:srgbClr val="0000FF"/>
                </a:solidFill>
                <a:latin typeface="Consolas" pitchFamily="49" charset="0"/>
                <a:ea typeface="楷体" pitchFamily="49" charset="-122"/>
                <a:cs typeface="Consolas" pitchFamily="49" charset="0"/>
              </a:rPr>
              <a:t>　　例如求</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对应的递归模型就是等值关系。</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428596" y="1785926"/>
            <a:ext cx="8351838" cy="1323439"/>
          </a:xfrm>
          <a:prstGeom prst="rect">
            <a:avLst/>
          </a:prstGeom>
          <a:solidFill>
            <a:schemeClr val="accent3">
              <a:lumMod val="40000"/>
              <a:lumOff val="60000"/>
            </a:schemeClr>
          </a:solidFill>
          <a:ln w="9525">
            <a:noFill/>
            <a:miter lim="800000"/>
            <a:headEnd/>
            <a:tailEnd/>
          </a:ln>
        </p:spPr>
        <p:txBody>
          <a:bodyPr>
            <a:spAutoFit/>
          </a:bodyPr>
          <a:lstStyle/>
          <a:p>
            <a:pPr>
              <a:lnSpc>
                <a:spcPts val="3200"/>
              </a:lnSpc>
            </a:pPr>
            <a:r>
              <a:rPr lang="zh-CN" altLang="en-US" sz="200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以上（</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）式中有一次分解过程：</a:t>
            </a:r>
            <a:r>
              <a:rPr lang="en-US" altLang="zh-CN" sz="2000" i="1" dirty="0">
                <a:solidFill>
                  <a:srgbClr val="C00000"/>
                </a:solidFill>
                <a:latin typeface="Consolas" pitchFamily="49" charset="0"/>
                <a:ea typeface="楷体" pitchFamily="49" charset="-122"/>
                <a:cs typeface="Consolas" pitchFamily="49" charset="0"/>
              </a:rPr>
              <a:t>f</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n</a:t>
            </a:r>
            <a:r>
              <a:rPr lang="en-US" altLang="zh-CN" sz="2000" dirty="0">
                <a:solidFill>
                  <a:srgbClr val="C00000"/>
                </a:solidFill>
                <a:latin typeface="Consolas" pitchFamily="49" charset="0"/>
                <a:ea typeface="楷体" pitchFamily="49" charset="-122"/>
                <a:cs typeface="Consolas" pitchFamily="49" charset="0"/>
              </a:rPr>
              <a:t>) </a:t>
            </a:r>
            <a:r>
              <a:rPr lang="en-US" altLang="zh-CN" sz="2000" dirty="0">
                <a:solidFill>
                  <a:srgbClr val="C00000"/>
                </a:solidFill>
                <a:latin typeface="Consolas" pitchFamily="49" charset="0"/>
                <a:ea typeface="楷体" pitchFamily="49" charset="-122"/>
                <a:cs typeface="Consolas" pitchFamily="49" charset="0"/>
                <a:sym typeface="Symbol" pitchFamily="18" charset="2"/>
              </a:rPr>
              <a:t></a:t>
            </a:r>
            <a:r>
              <a:rPr lang="en-US" altLang="zh-CN" sz="2000" dirty="0">
                <a:solidFill>
                  <a:srgbClr val="C00000"/>
                </a:solidFill>
                <a:latin typeface="Consolas" pitchFamily="49" charset="0"/>
                <a:ea typeface="楷体" pitchFamily="49" charset="-122"/>
                <a:cs typeface="Consolas" pitchFamily="49" charset="0"/>
              </a:rPr>
              <a:t> </a:t>
            </a:r>
            <a:r>
              <a:rPr lang="en-US" altLang="zh-CN" sz="2000" i="1">
                <a:solidFill>
                  <a:srgbClr val="C00000"/>
                </a:solidFill>
                <a:latin typeface="Consolas" pitchFamily="49" charset="0"/>
                <a:ea typeface="楷体" pitchFamily="49" charset="-122"/>
                <a:cs typeface="Consolas" pitchFamily="49" charset="0"/>
              </a:rPr>
              <a:t>f</a:t>
            </a:r>
            <a:r>
              <a:rPr lang="en-US" altLang="zh-CN" sz="2000">
                <a:solidFill>
                  <a:srgbClr val="C00000"/>
                </a:solidFill>
                <a:latin typeface="Consolas" pitchFamily="49" charset="0"/>
                <a:ea typeface="楷体" pitchFamily="49" charset="-122"/>
                <a:cs typeface="Consolas" pitchFamily="49" charset="0"/>
              </a:rPr>
              <a:t>(</a:t>
            </a:r>
            <a:r>
              <a:rPr lang="en-US" altLang="zh-CN" sz="2000" i="1">
                <a:solidFill>
                  <a:srgbClr val="C00000"/>
                </a:solidFill>
                <a:latin typeface="Consolas" pitchFamily="49" charset="0"/>
                <a:ea typeface="楷体" pitchFamily="49" charset="-122"/>
                <a:cs typeface="Consolas" pitchFamily="49" charset="0"/>
              </a:rPr>
              <a:t>n</a:t>
            </a:r>
            <a:r>
              <a:rPr lang="en-US" altLang="zh-CN" sz="2000">
                <a:solidFill>
                  <a:srgbClr val="C00000"/>
                </a:solidFill>
                <a:latin typeface="Consolas" pitchFamily="49" charset="0"/>
                <a:ea typeface="楷体" pitchFamily="49" charset="-122"/>
                <a:cs typeface="Consolas" pitchFamily="49" charset="0"/>
              </a:rPr>
              <a:t>-1</a:t>
            </a:r>
            <a:r>
              <a:rPr lang="en-US" altLang="zh-CN" sz="2000" smtClean="0">
                <a:solidFill>
                  <a:srgbClr val="C00000"/>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，对</a:t>
            </a:r>
            <a:r>
              <a:rPr lang="zh-CN" altLang="en-US" sz="2000" dirty="0">
                <a:solidFill>
                  <a:srgbClr val="0000FF"/>
                </a:solidFill>
                <a:latin typeface="Consolas" pitchFamily="49" charset="0"/>
                <a:ea typeface="楷体" pitchFamily="49" charset="-122"/>
                <a:cs typeface="Consolas" pitchFamily="49" charset="0"/>
              </a:rPr>
              <a:t>应的求值过程是：</a:t>
            </a:r>
            <a:r>
              <a:rPr lang="en-US" altLang="zh-CN" sz="2000" i="1" dirty="0">
                <a:solidFill>
                  <a:srgbClr val="C00000"/>
                </a:solidFill>
                <a:latin typeface="Consolas" pitchFamily="49" charset="0"/>
                <a:ea typeface="楷体" pitchFamily="49" charset="-122"/>
                <a:cs typeface="Consolas" pitchFamily="49" charset="0"/>
              </a:rPr>
              <a:t>f</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n</a:t>
            </a:r>
            <a:r>
              <a:rPr lang="en-US" altLang="zh-CN" sz="2000" dirty="0">
                <a:solidFill>
                  <a:srgbClr val="C00000"/>
                </a:solidFill>
                <a:latin typeface="Consolas" pitchFamily="49" charset="0"/>
                <a:ea typeface="楷体" pitchFamily="49" charset="-122"/>
                <a:cs typeface="Consolas" pitchFamily="49" charset="0"/>
              </a:rPr>
              <a:t>-1) </a:t>
            </a:r>
            <a:r>
              <a:rPr lang="en-US" altLang="zh-CN" sz="2000" dirty="0">
                <a:solidFill>
                  <a:srgbClr val="C00000"/>
                </a:solidFill>
                <a:latin typeface="Consolas" pitchFamily="49" charset="0"/>
                <a:ea typeface="楷体" pitchFamily="49" charset="-122"/>
                <a:cs typeface="Consolas" pitchFamily="49" charset="0"/>
                <a:sym typeface="Symbol" pitchFamily="18" charset="2"/>
              </a:rPr>
              <a:t></a:t>
            </a:r>
            <a:r>
              <a:rPr lang="en-US" altLang="zh-CN" sz="2000" dirty="0">
                <a:solidFill>
                  <a:srgbClr val="C00000"/>
                </a:solidFill>
                <a:latin typeface="Consolas" pitchFamily="49" charset="0"/>
                <a:ea typeface="楷体" pitchFamily="49" charset="-122"/>
                <a:cs typeface="Consolas" pitchFamily="49" charset="0"/>
              </a:rPr>
              <a:t> </a:t>
            </a:r>
            <a:r>
              <a:rPr lang="en-US" altLang="zh-CN" sz="2000" i="1" dirty="0">
                <a:solidFill>
                  <a:srgbClr val="C00000"/>
                </a:solidFill>
                <a:latin typeface="Consolas" pitchFamily="49" charset="0"/>
                <a:ea typeface="楷体" pitchFamily="49" charset="-122"/>
                <a:cs typeface="Consolas" pitchFamily="49" charset="0"/>
              </a:rPr>
              <a:t>f</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n</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n</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f</a:t>
            </a:r>
            <a:r>
              <a:rPr lang="en-US" altLang="zh-CN" sz="2000" dirty="0">
                <a:solidFill>
                  <a:srgbClr val="C00000"/>
                </a:solidFill>
                <a:latin typeface="Consolas" pitchFamily="49" charset="0"/>
                <a:ea typeface="楷体" pitchFamily="49" charset="-122"/>
                <a:cs typeface="Consolas" pitchFamily="49" charset="0"/>
              </a:rPr>
              <a:t>(</a:t>
            </a:r>
            <a:r>
              <a:rPr lang="en-US" altLang="zh-CN" sz="2000" i="1" dirty="0">
                <a:solidFill>
                  <a:srgbClr val="C00000"/>
                </a:solidFill>
                <a:latin typeface="Consolas" pitchFamily="49" charset="0"/>
                <a:ea typeface="楷体" pitchFamily="49" charset="-122"/>
                <a:cs typeface="Consolas" pitchFamily="49" charset="0"/>
              </a:rPr>
              <a:t>n</a:t>
            </a:r>
            <a:r>
              <a:rPr lang="en-US" altLang="zh-CN" sz="2000" dirty="0">
                <a:solidFill>
                  <a:srgbClr val="C00000"/>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p>
          <a:p>
            <a:pPr>
              <a:lnSpc>
                <a:spcPts val="3200"/>
              </a:lnSpc>
            </a:pPr>
            <a:r>
              <a:rPr lang="zh-CN" altLang="en-US" sz="2000" dirty="0">
                <a:solidFill>
                  <a:srgbClr val="0000FF"/>
                </a:solidFill>
                <a:latin typeface="Consolas" pitchFamily="49" charset="0"/>
                <a:ea typeface="楷体" pitchFamily="49" charset="-122"/>
                <a:cs typeface="Consolas" pitchFamily="49" charset="0"/>
              </a:rPr>
              <a:t>　　设计一个</a:t>
            </a:r>
            <a:r>
              <a:rPr lang="zh-CN" altLang="en-US" sz="2000">
                <a:solidFill>
                  <a:srgbClr val="0000FF"/>
                </a:solidFill>
                <a:latin typeface="Consolas" pitchFamily="49" charset="0"/>
                <a:ea typeface="楷体" pitchFamily="49" charset="-122"/>
                <a:cs typeface="Consolas" pitchFamily="49" charset="0"/>
              </a:rPr>
              <a:t>栈</a:t>
            </a:r>
            <a:r>
              <a:rPr lang="en-US" altLang="zh-CN" sz="2000" smtClean="0">
                <a:solidFill>
                  <a:srgbClr val="0000FF"/>
                </a:solidFill>
                <a:latin typeface="Consolas" pitchFamily="49" charset="0"/>
                <a:ea typeface="楷体" pitchFamily="49" charset="-122"/>
                <a:cs typeface="Consolas" pitchFamily="49" charset="0"/>
              </a:rPr>
              <a:t>St</a:t>
            </a:r>
            <a:r>
              <a:rPr lang="zh-CN" altLang="en-US" sz="2000" smtClean="0">
                <a:solidFill>
                  <a:srgbClr val="0000FF"/>
                </a:solidFill>
                <a:latin typeface="Consolas" pitchFamily="49" charset="0"/>
                <a:ea typeface="楷体" pitchFamily="49" charset="-122"/>
                <a:cs typeface="Consolas" pitchFamily="49" charset="0"/>
              </a:rPr>
              <a:t>，其</a:t>
            </a:r>
            <a:r>
              <a:rPr lang="zh-CN" altLang="en-US" sz="2000" dirty="0">
                <a:solidFill>
                  <a:srgbClr val="0000FF"/>
                </a:solidFill>
                <a:latin typeface="Consolas" pitchFamily="49" charset="0"/>
                <a:ea typeface="楷体" pitchFamily="49" charset="-122"/>
                <a:cs typeface="Consolas" pitchFamily="49" charset="0"/>
              </a:rPr>
              <a:t>结构如下：</a:t>
            </a:r>
          </a:p>
        </p:txBody>
      </p:sp>
      <p:sp>
        <p:nvSpPr>
          <p:cNvPr id="88067" name="Text Box 3"/>
          <p:cNvSpPr txBox="1">
            <a:spLocks noChangeArrowheads="1"/>
          </p:cNvSpPr>
          <p:nvPr/>
        </p:nvSpPr>
        <p:spPr bwMode="auto">
          <a:xfrm>
            <a:off x="571472" y="3466440"/>
            <a:ext cx="7961340" cy="1748510"/>
          </a:xfrm>
          <a:prstGeom prst="rect">
            <a:avLst/>
          </a:prstGeom>
          <a:solidFill>
            <a:schemeClr val="accent5">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80000" tIns="180000" bIns="180000">
            <a:spAutoFit/>
          </a:bodyPr>
          <a:lstStyle/>
          <a:p>
            <a:r>
              <a:rPr lang="en-US" altLang="zh-CN" sz="1800" smtClean="0">
                <a:solidFill>
                  <a:srgbClr val="0000FF"/>
                </a:solidFill>
                <a:latin typeface="Consolas" pitchFamily="49" charset="0"/>
                <a:ea typeface="楷体" pitchFamily="49" charset="-122"/>
                <a:cs typeface="Consolas" pitchFamily="49" charset="0"/>
              </a:rPr>
              <a:t>typedef struct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int n;		//</a:t>
            </a:r>
            <a:r>
              <a:rPr lang="zh-CN" altLang="zh-CN" sz="1800" smtClean="0">
                <a:solidFill>
                  <a:srgbClr val="0000FF"/>
                </a:solidFill>
                <a:latin typeface="Consolas" pitchFamily="49" charset="0"/>
                <a:ea typeface="楷体" pitchFamily="49" charset="-122"/>
                <a:cs typeface="Consolas" pitchFamily="49" charset="0"/>
              </a:rPr>
              <a:t>保存</a:t>
            </a:r>
            <a:r>
              <a:rPr lang="en-US" altLang="zh-CN" sz="1800" smtClean="0">
                <a:solidFill>
                  <a:srgbClr val="0000FF"/>
                </a:solidFill>
                <a:latin typeface="Consolas" pitchFamily="49" charset="0"/>
                <a:ea typeface="楷体" pitchFamily="49" charset="-122"/>
                <a:cs typeface="Consolas" pitchFamily="49" charset="0"/>
              </a:rPr>
              <a:t>n</a:t>
            </a:r>
            <a:r>
              <a:rPr lang="zh-CN" altLang="zh-CN" sz="1800" smtClean="0">
                <a:solidFill>
                  <a:srgbClr val="0000FF"/>
                </a:solidFill>
                <a:latin typeface="Consolas" pitchFamily="49" charset="0"/>
                <a:ea typeface="楷体" pitchFamily="49" charset="-122"/>
                <a:cs typeface="Consolas" pitchFamily="49" charset="0"/>
              </a:rPr>
              <a:t>值</a:t>
            </a:r>
          </a:p>
          <a:p>
            <a:r>
              <a:rPr lang="en-US" altLang="zh-CN" sz="1800" smtClean="0">
                <a:solidFill>
                  <a:srgbClr val="0000FF"/>
                </a:solidFill>
                <a:latin typeface="Consolas" pitchFamily="49" charset="0"/>
                <a:ea typeface="楷体" pitchFamily="49" charset="-122"/>
                <a:cs typeface="Consolas" pitchFamily="49" charset="0"/>
              </a:rPr>
              <a:t>    int f;		//</a:t>
            </a:r>
            <a:r>
              <a:rPr lang="zh-CN" altLang="zh-CN" sz="1800" smtClean="0">
                <a:solidFill>
                  <a:srgbClr val="0000FF"/>
                </a:solidFill>
                <a:latin typeface="Consolas" pitchFamily="49" charset="0"/>
                <a:ea typeface="楷体" pitchFamily="49" charset="-122"/>
                <a:cs typeface="Consolas" pitchFamily="49" charset="0"/>
              </a:rPr>
              <a:t>保存</a:t>
            </a:r>
            <a:r>
              <a:rPr lang="en-US" altLang="zh-CN" sz="1800" smtClean="0">
                <a:solidFill>
                  <a:srgbClr val="0000FF"/>
                </a:solidFill>
                <a:latin typeface="Consolas" pitchFamily="49" charset="0"/>
                <a:ea typeface="楷体" pitchFamily="49" charset="-122"/>
                <a:cs typeface="Consolas" pitchFamily="49" charset="0"/>
              </a:rPr>
              <a:t>f(n)</a:t>
            </a:r>
            <a:r>
              <a:rPr lang="zh-CN" altLang="zh-CN" sz="1800" smtClean="0">
                <a:solidFill>
                  <a:srgbClr val="0000FF"/>
                </a:solidFill>
                <a:latin typeface="Consolas" pitchFamily="49" charset="0"/>
                <a:ea typeface="楷体" pitchFamily="49" charset="-122"/>
                <a:cs typeface="Consolas" pitchFamily="49" charset="0"/>
              </a:rPr>
              <a:t>值</a:t>
            </a:r>
          </a:p>
          <a:p>
            <a:r>
              <a:rPr lang="en-US" altLang="zh-CN" sz="1800" smtClean="0">
                <a:solidFill>
                  <a:srgbClr val="0000FF"/>
                </a:solidFill>
                <a:latin typeface="Consolas" pitchFamily="49" charset="0"/>
                <a:ea typeface="楷体" pitchFamily="49" charset="-122"/>
                <a:cs typeface="Consolas" pitchFamily="49" charset="0"/>
              </a:rPr>
              <a:t>    int tag;		//</a:t>
            </a:r>
            <a:r>
              <a:rPr lang="zh-CN" altLang="zh-CN" sz="1800" smtClean="0">
                <a:solidFill>
                  <a:srgbClr val="0000FF"/>
                </a:solidFill>
                <a:latin typeface="Consolas" pitchFamily="49" charset="0"/>
                <a:ea typeface="楷体" pitchFamily="49" charset="-122"/>
                <a:cs typeface="Consolas" pitchFamily="49" charset="0"/>
              </a:rPr>
              <a:t>标识是否求出</a:t>
            </a:r>
            <a:r>
              <a:rPr lang="en-US" altLang="zh-CN" sz="1800" smtClean="0">
                <a:solidFill>
                  <a:srgbClr val="0000FF"/>
                </a:solidFill>
                <a:latin typeface="Consolas" pitchFamily="49" charset="0"/>
                <a:ea typeface="楷体" pitchFamily="49" charset="-122"/>
                <a:cs typeface="Consolas" pitchFamily="49" charset="0"/>
              </a:rPr>
              <a:t>f(n)</a:t>
            </a:r>
            <a:r>
              <a:rPr lang="zh-CN" altLang="zh-CN" sz="1800" smtClean="0">
                <a:solidFill>
                  <a:srgbClr val="0000FF"/>
                </a:solidFill>
                <a:latin typeface="Consolas" pitchFamily="49" charset="0"/>
                <a:ea typeface="楷体" pitchFamily="49" charset="-122"/>
                <a:cs typeface="Consolas" pitchFamily="49" charset="0"/>
              </a:rPr>
              <a:t>值</a:t>
            </a:r>
            <a:r>
              <a:rPr lang="en-US" altLang="zh-CN" sz="18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未求出</a:t>
            </a:r>
            <a:r>
              <a:rPr lang="en-US" altLang="zh-CN" sz="1800" smtClean="0">
                <a:solidFill>
                  <a:srgbClr val="0000FF"/>
                </a:solidFill>
                <a:latin typeface="Consolas" pitchFamily="49" charset="0"/>
                <a:ea typeface="楷体" pitchFamily="49" charset="-122"/>
                <a:cs typeface="Consolas" pitchFamily="49" charset="0"/>
              </a:rPr>
              <a:t>,0:</a:t>
            </a:r>
            <a:r>
              <a:rPr lang="zh-CN" altLang="zh-CN" sz="1800" smtClean="0">
                <a:solidFill>
                  <a:srgbClr val="0000FF"/>
                </a:solidFill>
                <a:latin typeface="Consolas" pitchFamily="49" charset="0"/>
                <a:ea typeface="楷体" pitchFamily="49" charset="-122"/>
                <a:cs typeface="Consolas" pitchFamily="49" charset="0"/>
              </a:rPr>
              <a:t>已求出</a:t>
            </a:r>
          </a:p>
          <a:p>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FF0000"/>
                </a:solidFill>
                <a:latin typeface="Consolas" pitchFamily="49" charset="0"/>
                <a:ea typeface="楷体" pitchFamily="49" charset="-122"/>
                <a:cs typeface="Consolas" pitchFamily="49" charset="0"/>
              </a:rPr>
              <a:t>NodeType</a:t>
            </a:r>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栈元素类型</a:t>
            </a:r>
            <a:endParaRPr lang="zh-CN" altLang="zh-CN" sz="1800">
              <a:solidFill>
                <a:srgbClr val="0000FF"/>
              </a:solidFill>
              <a:latin typeface="Consolas" pitchFamily="49" charset="0"/>
              <a:ea typeface="楷体" pitchFamily="49" charset="-122"/>
              <a:cs typeface="Consolas" pitchFamily="49" charset="0"/>
            </a:endParaRPr>
          </a:p>
        </p:txBody>
      </p:sp>
      <p:sp>
        <p:nvSpPr>
          <p:cNvPr id="4" name="Text Box 2"/>
          <p:cNvSpPr txBox="1">
            <a:spLocks noChangeArrowheads="1"/>
          </p:cNvSpPr>
          <p:nvPr/>
        </p:nvSpPr>
        <p:spPr bwMode="auto">
          <a:xfrm>
            <a:off x="928662" y="428604"/>
            <a:ext cx="5310203" cy="1056013"/>
          </a:xfrm>
          <a:prstGeom prst="rect">
            <a:avLst/>
          </a:prstGeom>
          <a:blipFill>
            <a:blip r:embed="rId2" cstate="print"/>
            <a:tile tx="0" ty="0" sx="100000" sy="100000" flip="none" algn="tl"/>
          </a:blipFill>
          <a:ln w="9525">
            <a:noFill/>
            <a:miter lim="800000"/>
            <a:headEnd/>
            <a:tailEnd/>
          </a:ln>
        </p:spPr>
        <p:txBody>
          <a:bodyPr wrap="square" lIns="180000" tIns="180000" bIns="180000">
            <a:spAutoFit/>
          </a:bodyPr>
          <a:lstStyle/>
          <a:p>
            <a:pPr>
              <a:spcBef>
                <a:spcPct val="50000"/>
              </a:spcBef>
            </a:pPr>
            <a:r>
              <a:rPr kumimoji="1" lang="en-US" altLang="zh-CN" sz="1800">
                <a:solidFill>
                  <a:srgbClr val="0000FF"/>
                </a:solidFill>
                <a:latin typeface="Consolas" pitchFamily="49" charset="0"/>
                <a:cs typeface="Consolas" pitchFamily="49" charset="0"/>
              </a:rPr>
              <a:t>fun(1)=1                    (1)   </a:t>
            </a:r>
          </a:p>
          <a:p>
            <a:pPr>
              <a:spcBef>
                <a:spcPct val="50000"/>
              </a:spcBef>
            </a:pPr>
            <a:r>
              <a:rPr kumimoji="1" lang="en-US" altLang="zh-CN" sz="1800">
                <a:solidFill>
                  <a:srgbClr val="0000FF"/>
                </a:solidFill>
                <a:latin typeface="Consolas" pitchFamily="49" charset="0"/>
                <a:cs typeface="Consolas" pitchFamily="49" charset="0"/>
              </a:rPr>
              <a:t>fun(n)=n*fun(n-1)     n&gt;1   (2)      </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285720" y="357166"/>
            <a:ext cx="7993062" cy="430887"/>
          </a:xfrm>
          <a:prstGeom prst="rect">
            <a:avLst/>
          </a:prstGeom>
          <a:noFill/>
          <a:ln w="9525">
            <a:noFill/>
            <a:miter lim="800000"/>
            <a:headEnd/>
            <a:tailEnd/>
          </a:ln>
        </p:spPr>
        <p:txBody>
          <a:bodyPr>
            <a:spAutoFit/>
          </a:bodyPr>
          <a:lstStyle/>
          <a:p>
            <a:pPr>
              <a:spcBef>
                <a:spcPct val="50000"/>
              </a:spcBef>
            </a:pPr>
            <a:r>
              <a:rPr lang="zh-CN" altLang="en-US" sz="2200" smtClean="0">
                <a:solidFill>
                  <a:srgbClr val="0000FF"/>
                </a:solidFill>
                <a:latin typeface="Consolas" pitchFamily="49" charset="0"/>
                <a:ea typeface="楷体" pitchFamily="49" charset="-122"/>
                <a:cs typeface="Consolas" pitchFamily="49" charset="0"/>
              </a:rPr>
              <a:t>设</a:t>
            </a:r>
            <a:r>
              <a:rPr lang="zh-CN" altLang="en-US" sz="2200" dirty="0">
                <a:solidFill>
                  <a:srgbClr val="0000FF"/>
                </a:solidFill>
                <a:latin typeface="Consolas" pitchFamily="49" charset="0"/>
                <a:ea typeface="楷体" pitchFamily="49" charset="-122"/>
                <a:cs typeface="Consolas" pitchFamily="49" charset="0"/>
              </a:rPr>
              <a:t>求</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的非递归算法为</a:t>
            </a:r>
            <a:r>
              <a:rPr lang="en-US" altLang="zh-CN" sz="2200" dirty="0" err="1">
                <a:solidFill>
                  <a:srgbClr val="0000FF"/>
                </a:solidFill>
                <a:latin typeface="Consolas" pitchFamily="49" charset="0"/>
                <a:ea typeface="楷体" pitchFamily="49" charset="-122"/>
                <a:cs typeface="Consolas" pitchFamily="49" charset="0"/>
              </a:rPr>
              <a:t>fun2</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a:t>
            </a:r>
            <a:r>
              <a:rPr lang="en-US" altLang="zh-CN" sz="2200" i="1" dirty="0" err="1">
                <a:solidFill>
                  <a:srgbClr val="0000FF"/>
                </a:solidFill>
                <a:latin typeface="Consolas" pitchFamily="49" charset="0"/>
                <a:ea typeface="楷体" pitchFamily="49" charset="-122"/>
                <a:cs typeface="Consolas" pitchFamily="49" charset="0"/>
              </a:rPr>
              <a:t>n</a:t>
            </a:r>
            <a:r>
              <a:rPr lang="en-US" altLang="zh-CN" sz="2200" dirty="0" err="1">
                <a:solidFill>
                  <a:srgbClr val="0000FF"/>
                </a:solidFill>
                <a:latin typeface="Consolas" pitchFamily="49" charset="0"/>
                <a:ea typeface="宋体" pitchFamily="2" charset="-122"/>
                <a:cs typeface="Consolas" pitchFamily="49" charset="0"/>
              </a:rPr>
              <a:t>≥</a:t>
            </a:r>
            <a:r>
              <a:rPr lang="en-US" altLang="zh-CN" sz="2200" err="1">
                <a:solidFill>
                  <a:srgbClr val="0000FF"/>
                </a:solidFill>
                <a:latin typeface="Consolas" pitchFamily="49" charset="0"/>
                <a:ea typeface="楷体" pitchFamily="49" charset="-122"/>
                <a:cs typeface="Consolas" pitchFamily="49" charset="0"/>
              </a:rPr>
              <a:t>1</a:t>
            </a:r>
            <a:r>
              <a:rPr lang="zh-CN" altLang="en-US" sz="2200" smtClean="0">
                <a:solidFill>
                  <a:srgbClr val="0000FF"/>
                </a:solidFill>
                <a:latin typeface="Consolas" pitchFamily="49" charset="0"/>
                <a:ea typeface="楷体" pitchFamily="49" charset="-122"/>
                <a:cs typeface="Consolas" pitchFamily="49" charset="0"/>
              </a:rPr>
              <a:t>）值</a:t>
            </a:r>
            <a:r>
              <a:rPr lang="zh-CN" altLang="en-US" sz="2200" dirty="0">
                <a:solidFill>
                  <a:srgbClr val="0000FF"/>
                </a:solidFill>
                <a:latin typeface="Consolas" pitchFamily="49" charset="0"/>
                <a:ea typeface="楷体" pitchFamily="49" charset="-122"/>
                <a:cs typeface="Consolas" pitchFamily="49" charset="0"/>
              </a:rPr>
              <a:t>的过程如下：</a:t>
            </a:r>
          </a:p>
        </p:txBody>
      </p:sp>
      <p:sp>
        <p:nvSpPr>
          <p:cNvPr id="89091" name="Text Box 3"/>
          <p:cNvSpPr txBox="1">
            <a:spLocks noChangeArrowheads="1"/>
          </p:cNvSpPr>
          <p:nvPr/>
        </p:nvSpPr>
        <p:spPr bwMode="auto">
          <a:xfrm>
            <a:off x="142844" y="1268413"/>
            <a:ext cx="8821769" cy="4247317"/>
          </a:xfrm>
          <a:prstGeom prst="rect">
            <a:avLst/>
          </a:prstGeom>
          <a:solidFill>
            <a:schemeClr val="accent6">
              <a:lumMod val="40000"/>
              <a:lumOff val="60000"/>
            </a:schemeClr>
          </a:solidFill>
          <a:ln w="9525">
            <a:noFill/>
            <a:miter lim="800000"/>
            <a:headEnd/>
            <a:tailEnd/>
          </a:ln>
        </p:spPr>
        <p:txBody>
          <a:bodyPr wrap="square">
            <a:spAutoFit/>
          </a:bodyPr>
          <a:lstStyle/>
          <a:p>
            <a:r>
              <a:rPr lang="zh-CN" altLang="zh-CN" sz="1800" smtClean="0">
                <a:solidFill>
                  <a:srgbClr val="0000FF"/>
                </a:solidFill>
                <a:latin typeface="Consolas" pitchFamily="49" charset="0"/>
                <a:ea typeface="楷体" pitchFamily="49" charset="-122"/>
                <a:cs typeface="Consolas" pitchFamily="49" charset="0"/>
              </a:rPr>
              <a:t>将</a:t>
            </a:r>
            <a:r>
              <a:rPr lang="en-US" altLang="zh-CN" sz="1800" smtClean="0">
                <a:solidFill>
                  <a:srgbClr val="0000FF"/>
                </a:solidFill>
                <a:latin typeface="Consolas" pitchFamily="49" charset="0"/>
                <a:ea typeface="楷体" pitchFamily="49" charset="-122"/>
                <a:cs typeface="Consolas" pitchFamily="49" charset="0"/>
              </a:rPr>
              <a:t>(n</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进栈</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其中</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表示没有设定值</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while (</a:t>
            </a:r>
            <a:r>
              <a:rPr lang="zh-CN" altLang="zh-CN" sz="1800" smtClean="0">
                <a:solidFill>
                  <a:srgbClr val="FF0000"/>
                </a:solidFill>
                <a:latin typeface="Consolas" pitchFamily="49" charset="0"/>
                <a:ea typeface="楷体" pitchFamily="49" charset="-122"/>
                <a:cs typeface="Consolas" pitchFamily="49" charset="0"/>
              </a:rPr>
              <a:t>栈不空</a:t>
            </a:r>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if (</a:t>
            </a:r>
            <a:r>
              <a:rPr lang="zh-CN" altLang="zh-CN" sz="1800" smtClean="0">
                <a:solidFill>
                  <a:srgbClr val="0000FF"/>
                </a:solidFill>
                <a:latin typeface="Consolas" pitchFamily="49" charset="0"/>
                <a:ea typeface="楷体" pitchFamily="49" charset="-122"/>
                <a:cs typeface="Consolas" pitchFamily="49" charset="0"/>
              </a:rPr>
              <a:t>栈顶元素未计算出</a:t>
            </a:r>
            <a:r>
              <a:rPr lang="en-US" altLang="zh-CN" sz="1800" smtClean="0">
                <a:solidFill>
                  <a:srgbClr val="0000FF"/>
                </a:solidFill>
                <a:latin typeface="Consolas" pitchFamily="49" charset="0"/>
                <a:ea typeface="楷体" pitchFamily="49" charset="-122"/>
                <a:cs typeface="Consolas" pitchFamily="49" charset="0"/>
              </a:rPr>
              <a:t>f</a:t>
            </a:r>
            <a:r>
              <a:rPr lang="zh-CN" altLang="zh-CN" sz="1800" smtClean="0">
                <a:solidFill>
                  <a:srgbClr val="0000FF"/>
                </a:solidFill>
                <a:latin typeface="Consolas" pitchFamily="49" charset="0"/>
                <a:ea typeface="楷体" pitchFamily="49" charset="-122"/>
                <a:cs typeface="Consolas" pitchFamily="49" charset="0"/>
              </a:rPr>
              <a:t>值即</a:t>
            </a:r>
            <a:r>
              <a:rPr lang="en-US" altLang="zh-CN" sz="1800" smtClean="0">
                <a:solidFill>
                  <a:srgbClr val="0000FF"/>
                </a:solidFill>
                <a:latin typeface="Consolas" pitchFamily="49" charset="0"/>
                <a:ea typeface="楷体" pitchFamily="49" charset="-122"/>
                <a:cs typeface="Consolas" pitchFamily="49" charset="0"/>
              </a:rPr>
              <a:t>st.top().tag==1)</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  if (</a:t>
            </a:r>
            <a:r>
              <a:rPr lang="zh-CN" altLang="zh-CN" sz="1800" smtClean="0">
                <a:solidFill>
                  <a:srgbClr val="0000FF"/>
                </a:solidFill>
                <a:latin typeface="Consolas" pitchFamily="49" charset="0"/>
                <a:ea typeface="楷体" pitchFamily="49" charset="-122"/>
                <a:cs typeface="Consolas" pitchFamily="49" charset="0"/>
              </a:rPr>
              <a:t>栈顶元素满足</a:t>
            </a:r>
            <a:r>
              <a:rPr lang="en-US" altLang="zh-CN" sz="18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式，即</a:t>
            </a:r>
            <a:r>
              <a:rPr lang="en-US" altLang="zh-CN" sz="1800" smtClean="0">
                <a:solidFill>
                  <a:srgbClr val="0000FF"/>
                </a:solidFill>
                <a:latin typeface="Consolas" pitchFamily="49" charset="0"/>
                <a:ea typeface="楷体" pitchFamily="49" charset="-122"/>
                <a:cs typeface="Consolas" pitchFamily="49" charset="0"/>
              </a:rPr>
              <a:t>st.top().n=1)</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求出栈顶元素的</a:t>
            </a:r>
            <a:r>
              <a:rPr lang="en-US" altLang="zh-CN" sz="1800" smtClean="0">
                <a:solidFill>
                  <a:srgbClr val="0000FF"/>
                </a:solidFill>
                <a:latin typeface="Consolas" pitchFamily="49" charset="0"/>
                <a:ea typeface="楷体" pitchFamily="49" charset="-122"/>
                <a:cs typeface="Consolas" pitchFamily="49" charset="0"/>
              </a:rPr>
              <a:t>f</a:t>
            </a:r>
            <a:r>
              <a:rPr lang="zh-CN" altLang="zh-CN" sz="1800" smtClean="0">
                <a:solidFill>
                  <a:srgbClr val="0000FF"/>
                </a:solidFill>
                <a:latin typeface="Consolas" pitchFamily="49" charset="0"/>
                <a:ea typeface="楷体" pitchFamily="49" charset="-122"/>
                <a:cs typeface="Consolas" pitchFamily="49" charset="0"/>
              </a:rPr>
              <a:t>值为</a:t>
            </a:r>
            <a:r>
              <a:rPr lang="en-US" altLang="zh-CN" sz="18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，并置栈顶元素的</a:t>
            </a:r>
            <a:r>
              <a:rPr lang="en-US" altLang="zh-CN" sz="1800" smtClean="0">
                <a:solidFill>
                  <a:srgbClr val="0000FF"/>
                </a:solidFill>
                <a:latin typeface="Consolas" pitchFamily="49" charset="0"/>
                <a:ea typeface="楷体" pitchFamily="49" charset="-122"/>
                <a:cs typeface="Consolas" pitchFamily="49" charset="0"/>
              </a:rPr>
              <a:t>tag=0</a:t>
            </a:r>
            <a:r>
              <a:rPr lang="zh-CN" altLang="zh-CN" sz="1800" smtClean="0">
                <a:solidFill>
                  <a:srgbClr val="0000FF"/>
                </a:solidFill>
                <a:latin typeface="Consolas" pitchFamily="49" charset="0"/>
                <a:ea typeface="楷体" pitchFamily="49" charset="-122"/>
                <a:cs typeface="Consolas" pitchFamily="49" charset="0"/>
              </a:rPr>
              <a:t>表示已求出对应的函数值</a:t>
            </a:r>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else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栈顶元素满足</a:t>
            </a:r>
            <a:r>
              <a:rPr lang="en-US" altLang="zh-CN" sz="1800" smtClean="0">
                <a:solidFill>
                  <a:srgbClr val="00B0F0"/>
                </a:solidFill>
                <a:latin typeface="Consolas" pitchFamily="49" charset="0"/>
                <a:ea typeface="楷体" pitchFamily="49" charset="-122"/>
                <a:cs typeface="Consolas" pitchFamily="49" charset="0"/>
              </a:rPr>
              <a:t>(2)</a:t>
            </a:r>
            <a:r>
              <a:rPr lang="zh-CN" altLang="zh-CN" sz="1800" smtClean="0">
                <a:solidFill>
                  <a:srgbClr val="00B0F0"/>
                </a:solidFill>
                <a:latin typeface="Consolas" pitchFamily="49" charset="0"/>
                <a:ea typeface="楷体" pitchFamily="49" charset="-122"/>
                <a:cs typeface="Consolas" pitchFamily="49" charset="0"/>
              </a:rPr>
              <a:t>式</a:t>
            </a: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将子任务</a:t>
            </a:r>
            <a:r>
              <a:rPr lang="en-US" altLang="zh-CN" sz="1800" smtClean="0">
                <a:solidFill>
                  <a:srgbClr val="0000FF"/>
                </a:solidFill>
                <a:latin typeface="Consolas" pitchFamily="49" charset="0"/>
                <a:ea typeface="楷体" pitchFamily="49" charset="-122"/>
                <a:cs typeface="Consolas" pitchFamily="49" charset="0"/>
              </a:rPr>
              <a:t>(st.top().n-1</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楷体" pitchFamily="49" charset="-122"/>
                <a:cs typeface="Consolas" pitchFamily="49" charset="0"/>
              </a:rPr>
              <a:t>，</a:t>
            </a:r>
            <a:r>
              <a:rPr lang="en-US" altLang="zh-CN" sz="1800" smtClean="0">
                <a:solidFill>
                  <a:srgbClr val="0000FF"/>
                </a:solidFill>
                <a:latin typeface="Consolas" pitchFamily="49" charset="0"/>
                <a:ea typeface="楷体" pitchFamily="49" charset="-122"/>
                <a:cs typeface="Consolas" pitchFamily="49" charset="0"/>
              </a:rPr>
              <a:t>1)</a:t>
            </a:r>
            <a:r>
              <a:rPr lang="zh-CN" altLang="zh-CN" sz="1800" smtClean="0">
                <a:solidFill>
                  <a:srgbClr val="0000FF"/>
                </a:solidFill>
                <a:latin typeface="Consolas" pitchFamily="49" charset="0"/>
                <a:ea typeface="楷体" pitchFamily="49" charset="-122"/>
                <a:cs typeface="Consolas" pitchFamily="49" charset="0"/>
              </a:rPr>
              <a:t>进栈</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分解过程</a:t>
            </a:r>
          </a:p>
          <a:p>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else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栈顶元素</a:t>
            </a:r>
            <a:r>
              <a:rPr lang="en-US" altLang="zh-CN" sz="1800" smtClean="0">
                <a:solidFill>
                  <a:srgbClr val="00B0F0"/>
                </a:solidFill>
                <a:latin typeface="Consolas" pitchFamily="49" charset="0"/>
                <a:ea typeface="楷体" pitchFamily="49" charset="-122"/>
                <a:cs typeface="Consolas" pitchFamily="49" charset="0"/>
              </a:rPr>
              <a:t>f</a:t>
            </a:r>
            <a:r>
              <a:rPr lang="zh-CN" altLang="zh-CN" sz="1800" smtClean="0">
                <a:solidFill>
                  <a:srgbClr val="00B0F0"/>
                </a:solidFill>
                <a:latin typeface="Consolas" pitchFamily="49" charset="0"/>
                <a:ea typeface="楷体" pitchFamily="49" charset="-122"/>
                <a:cs typeface="Consolas" pitchFamily="49" charset="0"/>
              </a:rPr>
              <a:t>值已求出即</a:t>
            </a:r>
            <a:r>
              <a:rPr lang="en-US" altLang="zh-CN" sz="1800" smtClean="0">
                <a:solidFill>
                  <a:srgbClr val="00B0F0"/>
                </a:solidFill>
                <a:latin typeface="Consolas" pitchFamily="49" charset="0"/>
                <a:ea typeface="楷体" pitchFamily="49" charset="-122"/>
                <a:cs typeface="Consolas" pitchFamily="49" charset="0"/>
              </a:rPr>
              <a:t>st.top().tag=0</a:t>
            </a:r>
            <a:endParaRPr lang="zh-CN" altLang="zh-CN" sz="1800" smtClean="0">
              <a:solidFill>
                <a:srgbClr val="00B0F0"/>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退栈栈顶元素</a:t>
            </a:r>
            <a:r>
              <a:rPr lang="en-US" altLang="zh-CN" sz="18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楷体" pitchFamily="49" charset="-122"/>
                <a:cs typeface="Consolas" pitchFamily="49" charset="0"/>
              </a:rPr>
              <a:t>由其</a:t>
            </a:r>
            <a:r>
              <a:rPr lang="en-US" altLang="zh-CN" sz="1800" smtClean="0">
                <a:solidFill>
                  <a:srgbClr val="0000FF"/>
                </a:solidFill>
                <a:latin typeface="Consolas" pitchFamily="49" charset="0"/>
                <a:ea typeface="楷体" pitchFamily="49" charset="-122"/>
                <a:cs typeface="Consolas" pitchFamily="49" charset="0"/>
              </a:rPr>
              <a:t>f</a:t>
            </a:r>
            <a:r>
              <a:rPr lang="zh-CN" altLang="zh-CN" sz="1800" smtClean="0">
                <a:solidFill>
                  <a:srgbClr val="0000FF"/>
                </a:solidFill>
                <a:latin typeface="Consolas" pitchFamily="49" charset="0"/>
                <a:ea typeface="楷体" pitchFamily="49" charset="-122"/>
                <a:cs typeface="Consolas" pitchFamily="49" charset="0"/>
              </a:rPr>
              <a:t>值计算出新栈顶元素的</a:t>
            </a:r>
            <a:r>
              <a:rPr lang="en-US" altLang="zh-CN" sz="1800" smtClean="0">
                <a:solidFill>
                  <a:srgbClr val="0000FF"/>
                </a:solidFill>
                <a:latin typeface="Consolas" pitchFamily="49" charset="0"/>
                <a:ea typeface="楷体" pitchFamily="49" charset="-122"/>
                <a:cs typeface="Consolas" pitchFamily="49" charset="0"/>
              </a:rPr>
              <a:t>f</a:t>
            </a:r>
            <a:r>
              <a:rPr lang="zh-CN" altLang="zh-CN" sz="1800" smtClean="0">
                <a:solidFill>
                  <a:srgbClr val="0000FF"/>
                </a:solidFill>
                <a:latin typeface="Consolas" pitchFamily="49" charset="0"/>
                <a:ea typeface="楷体" pitchFamily="49" charset="-122"/>
                <a:cs typeface="Consolas" pitchFamily="49" charset="0"/>
              </a:rPr>
              <a:t>值</a:t>
            </a:r>
            <a:r>
              <a:rPr lang="en-US" altLang="zh-CN" sz="18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楷体" pitchFamily="49" charset="-122"/>
                <a:cs typeface="Consolas" pitchFamily="49" charset="0"/>
              </a:rPr>
              <a:t>求值过程</a:t>
            </a:r>
          </a:p>
          <a:p>
            <a:r>
              <a:rPr lang="en-US" altLang="zh-CN" sz="1800" smtClean="0">
                <a:solidFill>
                  <a:srgbClr val="0000FF"/>
                </a:solidFill>
                <a:latin typeface="Consolas" pitchFamily="49" charset="0"/>
                <a:ea typeface="楷体" pitchFamily="49" charset="-122"/>
                <a:cs typeface="Consolas" pitchFamily="49" charset="0"/>
              </a:rPr>
              <a:t>   if (</a:t>
            </a:r>
            <a:r>
              <a:rPr lang="zh-CN" altLang="zh-CN" sz="1800" smtClean="0">
                <a:solidFill>
                  <a:srgbClr val="0000FF"/>
                </a:solidFill>
                <a:latin typeface="Consolas" pitchFamily="49" charset="0"/>
                <a:ea typeface="楷体" pitchFamily="49" charset="-122"/>
                <a:cs typeface="Consolas" pitchFamily="49" charset="0"/>
              </a:rPr>
              <a:t>栈中只有一个已求出</a:t>
            </a:r>
            <a:r>
              <a:rPr lang="en-US" altLang="zh-CN" sz="1800" smtClean="0">
                <a:solidFill>
                  <a:srgbClr val="0000FF"/>
                </a:solidFill>
                <a:latin typeface="Consolas" pitchFamily="49" charset="0"/>
                <a:ea typeface="楷体" pitchFamily="49" charset="-122"/>
                <a:cs typeface="Consolas" pitchFamily="49" charset="0"/>
              </a:rPr>
              <a:t>f</a:t>
            </a:r>
            <a:r>
              <a:rPr lang="zh-CN" altLang="zh-CN" sz="1800" smtClean="0">
                <a:solidFill>
                  <a:srgbClr val="0000FF"/>
                </a:solidFill>
                <a:latin typeface="Consolas" pitchFamily="49" charset="0"/>
                <a:ea typeface="楷体" pitchFamily="49" charset="-122"/>
                <a:cs typeface="Consolas" pitchFamily="49" charset="0"/>
              </a:rPr>
              <a:t>值的元素</a:t>
            </a:r>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a:t>
            </a:r>
            <a:r>
              <a:rPr lang="zh-CN" altLang="zh-CN" sz="1800" smtClean="0">
                <a:solidFill>
                  <a:srgbClr val="0000FF"/>
                </a:solidFill>
                <a:latin typeface="Consolas" pitchFamily="49" charset="0"/>
                <a:ea typeface="楷体" pitchFamily="49" charset="-122"/>
                <a:cs typeface="Consolas" pitchFamily="49" charset="0"/>
              </a:rPr>
              <a:t>退出循环</a:t>
            </a:r>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st.top()f</a:t>
            </a:r>
            <a:r>
              <a:rPr lang="zh-CN" altLang="zh-CN" sz="1800" smtClean="0">
                <a:solidFill>
                  <a:srgbClr val="0000FF"/>
                </a:solidFill>
                <a:latin typeface="Consolas" pitchFamily="49" charset="0"/>
                <a:ea typeface="楷体" pitchFamily="49" charset="-122"/>
                <a:cs typeface="Consolas" pitchFamily="49" charset="0"/>
              </a:rPr>
              <a:t>即为所求的</a:t>
            </a:r>
            <a:r>
              <a:rPr lang="en-US" altLang="zh-CN" sz="1800" smtClean="0">
                <a:solidFill>
                  <a:srgbClr val="0000FF"/>
                </a:solidFill>
                <a:latin typeface="Consolas" pitchFamily="49" charset="0"/>
                <a:ea typeface="楷体" pitchFamily="49" charset="-122"/>
                <a:cs typeface="Consolas" pitchFamily="49" charset="0"/>
              </a:rPr>
              <a:t>fun2(n)</a:t>
            </a:r>
            <a:r>
              <a:rPr lang="zh-CN" altLang="zh-CN" sz="1800" smtClean="0">
                <a:solidFill>
                  <a:srgbClr val="0000FF"/>
                </a:solidFill>
                <a:latin typeface="Consolas" pitchFamily="49" charset="0"/>
                <a:ea typeface="楷体" pitchFamily="49" charset="-122"/>
                <a:cs typeface="Consolas" pitchFamily="49" charset="0"/>
              </a:rPr>
              <a:t>值</a:t>
            </a:r>
            <a:r>
              <a:rPr lang="en-US" altLang="zh-CN" sz="1800" smtClean="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500042"/>
            <a:ext cx="8429684" cy="5415292"/>
          </a:xfrm>
          <a:prstGeom prst="rect">
            <a:avLst/>
          </a:prstGeom>
        </p:spPr>
        <p:style>
          <a:lnRef idx="1">
            <a:schemeClr val="accent5"/>
          </a:lnRef>
          <a:fillRef idx="2">
            <a:schemeClr val="accent5"/>
          </a:fillRef>
          <a:effectRef idx="1">
            <a:schemeClr val="accent5"/>
          </a:effectRef>
          <a:fontRef idx="minor">
            <a:schemeClr val="dk1"/>
          </a:fontRef>
        </p:style>
        <p:txBody>
          <a:bodyPr wrap="square" tIns="144000" bIns="144000" rtlCol="0">
            <a:spAutoFit/>
          </a:bodyPr>
          <a:lstStyle/>
          <a:p>
            <a:r>
              <a:rPr lang="nb-NO" altLang="zh-CN" sz="1800" smtClean="0">
                <a:solidFill>
                  <a:srgbClr val="0000FF"/>
                </a:solidFill>
                <a:latin typeface="Consolas" pitchFamily="49" charset="0"/>
                <a:ea typeface="楷体" pitchFamily="49" charset="-122"/>
                <a:cs typeface="Consolas" pitchFamily="49" charset="0"/>
              </a:rPr>
              <a:t>int fun2(int n)	</a:t>
            </a:r>
            <a:r>
              <a:rPr lang="nb-NO"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求</a:t>
            </a:r>
            <a:r>
              <a:rPr lang="nb-NO" altLang="zh-CN" sz="1800" smtClean="0">
                <a:solidFill>
                  <a:srgbClr val="00B0F0"/>
                </a:solidFill>
                <a:latin typeface="Consolas" pitchFamily="49" charset="0"/>
                <a:ea typeface="楷体" pitchFamily="49" charset="-122"/>
                <a:cs typeface="Consolas" pitchFamily="49" charset="0"/>
              </a:rPr>
              <a:t>n!</a:t>
            </a:r>
            <a:r>
              <a:rPr lang="zh-CN" altLang="zh-CN" sz="1800" smtClean="0">
                <a:solidFill>
                  <a:srgbClr val="00B0F0"/>
                </a:solidFill>
                <a:latin typeface="Consolas" pitchFamily="49" charset="0"/>
                <a:ea typeface="楷体" pitchFamily="49" charset="-122"/>
                <a:cs typeface="Consolas" pitchFamily="49" charset="0"/>
              </a:rPr>
              <a:t>的递归算法转换成的非递归算法</a:t>
            </a:r>
          </a:p>
          <a:p>
            <a:r>
              <a:rPr lang="nb-NO" altLang="zh-CN" sz="1800" smtClean="0">
                <a:solidFill>
                  <a:srgbClr val="0000FF"/>
                </a:solidFill>
                <a:latin typeface="Consolas" pitchFamily="49" charset="0"/>
                <a:ea typeface="楷体" pitchFamily="49" charset="-122"/>
                <a:cs typeface="Consolas" pitchFamily="49" charset="0"/>
              </a:rPr>
              <a:t>{  NodeType e,e1,e2;</a:t>
            </a:r>
            <a:endParaRPr lang="zh-CN" altLang="zh-CN" sz="1800" smtClean="0">
              <a:solidFill>
                <a:srgbClr val="0000FF"/>
              </a:solidFill>
              <a:latin typeface="Consolas" pitchFamily="49" charset="0"/>
              <a:ea typeface="楷体" pitchFamily="49" charset="-122"/>
              <a:cs typeface="Consolas" pitchFamily="49" charset="0"/>
            </a:endParaRPr>
          </a:p>
          <a:p>
            <a:r>
              <a:rPr lang="nb-NO" altLang="zh-CN" sz="1800" smtClean="0">
                <a:solidFill>
                  <a:srgbClr val="0000FF"/>
                </a:solidFill>
                <a:latin typeface="Consolas" pitchFamily="49" charset="0"/>
                <a:ea typeface="楷体" pitchFamily="49" charset="-122"/>
                <a:cs typeface="Consolas" pitchFamily="49" charset="0"/>
              </a:rPr>
              <a:t>   stack&lt;NodeType&gt; st;</a:t>
            </a:r>
            <a:endParaRPr lang="zh-CN" altLang="zh-CN" sz="1800" smtClean="0">
              <a:solidFill>
                <a:srgbClr val="0000FF"/>
              </a:solidFill>
              <a:latin typeface="Consolas" pitchFamily="49" charset="0"/>
              <a:ea typeface="楷体" pitchFamily="49" charset="-122"/>
              <a:cs typeface="Consolas" pitchFamily="49" charset="0"/>
            </a:endParaRPr>
          </a:p>
          <a:p>
            <a:r>
              <a:rPr lang="nb-NO" altLang="zh-CN" sz="1800" smtClean="0">
                <a:solidFill>
                  <a:srgbClr val="0000FF"/>
                </a:solidFill>
                <a:latin typeface="Consolas" pitchFamily="49" charset="0"/>
                <a:ea typeface="楷体" pitchFamily="49" charset="-122"/>
                <a:cs typeface="Consolas" pitchFamily="49" charset="0"/>
              </a:rPr>
              <a:t>   e.n=n;</a:t>
            </a:r>
            <a:endParaRPr lang="zh-CN" altLang="zh-CN" sz="1800" smtClean="0">
              <a:solidFill>
                <a:srgbClr val="0000FF"/>
              </a:solidFill>
              <a:latin typeface="Consolas" pitchFamily="49" charset="0"/>
              <a:ea typeface="楷体" pitchFamily="49" charset="-122"/>
              <a:cs typeface="Consolas" pitchFamily="49" charset="0"/>
            </a:endParaRPr>
          </a:p>
          <a:p>
            <a:r>
              <a:rPr lang="nb-NO" altLang="zh-CN" sz="1800" smtClean="0">
                <a:solidFill>
                  <a:srgbClr val="0000FF"/>
                </a:solidFill>
                <a:latin typeface="Consolas" pitchFamily="49" charset="0"/>
                <a:ea typeface="楷体" pitchFamily="49" charset="-122"/>
                <a:cs typeface="Consolas" pitchFamily="49" charset="0"/>
              </a:rPr>
              <a:t>   e.tag=1;</a:t>
            </a:r>
            <a:endParaRPr lang="zh-CN" altLang="zh-CN" sz="1800" smtClean="0">
              <a:solidFill>
                <a:srgbClr val="0000FF"/>
              </a:solidFill>
              <a:latin typeface="Consolas" pitchFamily="49" charset="0"/>
              <a:ea typeface="楷体" pitchFamily="49" charset="-122"/>
              <a:cs typeface="Consolas" pitchFamily="49" charset="0"/>
            </a:endParaRPr>
          </a:p>
          <a:p>
            <a:r>
              <a:rPr lang="nb-NO" altLang="zh-CN" sz="1800" smtClean="0">
                <a:solidFill>
                  <a:srgbClr val="0000FF"/>
                </a:solidFill>
                <a:latin typeface="Consolas" pitchFamily="49" charset="0"/>
                <a:ea typeface="楷体" pitchFamily="49" charset="-122"/>
                <a:cs typeface="Consolas" pitchFamily="49" charset="0"/>
              </a:rPr>
              <a:t>   st.push(e);				</a:t>
            </a:r>
            <a:r>
              <a:rPr lang="nb-NO"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初值进栈</a:t>
            </a:r>
          </a:p>
          <a:p>
            <a:pPr>
              <a:lnSpc>
                <a:spcPct val="150000"/>
              </a:lnSpc>
            </a:pPr>
            <a:r>
              <a:rPr lang="nb-NO" altLang="zh-CN" sz="1800" smtClean="0">
                <a:solidFill>
                  <a:srgbClr val="9900FF"/>
                </a:solidFill>
                <a:latin typeface="Consolas" pitchFamily="49" charset="0"/>
                <a:ea typeface="楷体" pitchFamily="49" charset="-122"/>
                <a:cs typeface="Consolas" pitchFamily="49" charset="0"/>
              </a:rPr>
              <a:t>   while (!st.empty())		</a:t>
            </a:r>
            <a:r>
              <a:rPr lang="nb-NO"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栈不空时循环</a:t>
            </a:r>
          </a:p>
          <a:p>
            <a:r>
              <a:rPr lang="nb-NO" altLang="zh-CN" sz="1800" smtClean="0">
                <a:solidFill>
                  <a:srgbClr val="0000FF"/>
                </a:solidFill>
                <a:latin typeface="Consolas" pitchFamily="49" charset="0"/>
                <a:ea typeface="楷体" pitchFamily="49" charset="-122"/>
                <a:cs typeface="Consolas" pitchFamily="49" charset="0"/>
              </a:rPr>
              <a:t>   {  if (st.top().tag==1)		</a:t>
            </a:r>
            <a:r>
              <a:rPr lang="nb-NO"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未计算出栈顶元素的</a:t>
            </a:r>
            <a:r>
              <a:rPr lang="nb-NO" altLang="zh-CN" sz="1800" smtClean="0">
                <a:solidFill>
                  <a:srgbClr val="00B0F0"/>
                </a:solidFill>
                <a:latin typeface="Consolas" pitchFamily="49" charset="0"/>
                <a:ea typeface="楷体" pitchFamily="49" charset="-122"/>
                <a:cs typeface="Consolas" pitchFamily="49" charset="0"/>
              </a:rPr>
              <a:t>f</a:t>
            </a:r>
            <a:r>
              <a:rPr lang="zh-CN" altLang="zh-CN" sz="1800" smtClean="0">
                <a:solidFill>
                  <a:srgbClr val="00B0F0"/>
                </a:solidFill>
                <a:latin typeface="Consolas" pitchFamily="49" charset="0"/>
                <a:ea typeface="楷体" pitchFamily="49" charset="-122"/>
                <a:cs typeface="Consolas" pitchFamily="49" charset="0"/>
              </a:rPr>
              <a:t>值</a:t>
            </a:r>
          </a:p>
          <a:p>
            <a:r>
              <a:rPr lang="nb-NO" altLang="zh-CN" sz="1800" smtClean="0">
                <a:solidFill>
                  <a:srgbClr val="0000FF"/>
                </a:solidFill>
                <a:latin typeface="Consolas" pitchFamily="49" charset="0"/>
                <a:ea typeface="楷体" pitchFamily="49" charset="-122"/>
                <a:cs typeface="Consolas" pitchFamily="49" charset="0"/>
              </a:rPr>
              <a:t>      {	  if (st.top().n==1)		</a:t>
            </a:r>
            <a:r>
              <a:rPr lang="nb-NO" altLang="zh-CN" sz="1800" smtClean="0">
                <a:solidFill>
                  <a:srgbClr val="00B0F0"/>
                </a:solidFill>
                <a:latin typeface="Consolas" pitchFamily="49" charset="0"/>
                <a:ea typeface="楷体" pitchFamily="49" charset="-122"/>
                <a:cs typeface="Consolas" pitchFamily="49" charset="0"/>
              </a:rPr>
              <a:t>//(1)</a:t>
            </a:r>
            <a:r>
              <a:rPr lang="zh-CN" altLang="zh-CN" sz="1800" smtClean="0">
                <a:solidFill>
                  <a:srgbClr val="00B0F0"/>
                </a:solidFill>
                <a:latin typeface="Consolas" pitchFamily="49" charset="0"/>
                <a:ea typeface="楷体" pitchFamily="49" charset="-122"/>
                <a:cs typeface="Consolas" pitchFamily="49" charset="0"/>
              </a:rPr>
              <a:t>式即递归出口</a:t>
            </a:r>
          </a:p>
          <a:p>
            <a:r>
              <a:rPr lang="nb-NO" altLang="zh-CN" sz="1800" smtClean="0">
                <a:solidFill>
                  <a:srgbClr val="0000FF"/>
                </a:solidFill>
                <a:latin typeface="Consolas" pitchFamily="49" charset="0"/>
                <a:ea typeface="楷体" pitchFamily="49" charset="-122"/>
                <a:cs typeface="Consolas" pitchFamily="49" charset="0"/>
              </a:rPr>
              <a:t>	  {  st.top().f=1;</a:t>
            </a:r>
            <a:endParaRPr lang="zh-CN" altLang="zh-CN" sz="1800" smtClean="0">
              <a:solidFill>
                <a:srgbClr val="0000FF"/>
              </a:solidFill>
              <a:latin typeface="Consolas" pitchFamily="49" charset="0"/>
              <a:ea typeface="楷体" pitchFamily="49" charset="-122"/>
              <a:cs typeface="Consolas" pitchFamily="49" charset="0"/>
            </a:endParaRPr>
          </a:p>
          <a:p>
            <a:r>
              <a:rPr lang="nb-NO" altLang="zh-CN" sz="1800" smtClean="0">
                <a:solidFill>
                  <a:srgbClr val="0000FF"/>
                </a:solidFill>
                <a:latin typeface="Consolas" pitchFamily="49" charset="0"/>
                <a:ea typeface="楷体" pitchFamily="49" charset="-122"/>
                <a:cs typeface="Consolas" pitchFamily="49" charset="0"/>
              </a:rPr>
              <a:t>	     st.top().tag=0;</a:t>
            </a:r>
            <a:endParaRPr lang="zh-CN" altLang="zh-CN" sz="1800" smtClean="0">
              <a:solidFill>
                <a:srgbClr val="0000FF"/>
              </a:solidFill>
              <a:latin typeface="Consolas" pitchFamily="49" charset="0"/>
              <a:ea typeface="楷体" pitchFamily="49" charset="-122"/>
              <a:cs typeface="Consolas" pitchFamily="49" charset="0"/>
            </a:endParaRPr>
          </a:p>
          <a:p>
            <a:r>
              <a:rPr lang="nb-NO"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nb-NO" altLang="zh-CN" sz="1800" smtClean="0">
                <a:solidFill>
                  <a:srgbClr val="0000FF"/>
                </a:solidFill>
                <a:latin typeface="Consolas" pitchFamily="49" charset="0"/>
                <a:ea typeface="楷体" pitchFamily="49" charset="-122"/>
                <a:cs typeface="Consolas" pitchFamily="49" charset="0"/>
              </a:rPr>
              <a:t>	  else				</a:t>
            </a:r>
            <a:r>
              <a:rPr lang="nb-NO" altLang="zh-CN" sz="1800" smtClean="0">
                <a:solidFill>
                  <a:srgbClr val="00B0F0"/>
                </a:solidFill>
                <a:latin typeface="Consolas" pitchFamily="49" charset="0"/>
                <a:ea typeface="楷体" pitchFamily="49" charset="-122"/>
                <a:cs typeface="Consolas" pitchFamily="49" charset="0"/>
              </a:rPr>
              <a:t>//(2)</a:t>
            </a:r>
            <a:r>
              <a:rPr lang="zh-CN" altLang="zh-CN" sz="1800" smtClean="0">
                <a:solidFill>
                  <a:srgbClr val="00B0F0"/>
                </a:solidFill>
                <a:latin typeface="Consolas" pitchFamily="49" charset="0"/>
                <a:ea typeface="楷体" pitchFamily="49" charset="-122"/>
                <a:cs typeface="Consolas" pitchFamily="49" charset="0"/>
              </a:rPr>
              <a:t>式分解过程</a:t>
            </a:r>
          </a:p>
          <a:p>
            <a:r>
              <a:rPr lang="nb-NO" altLang="zh-CN" sz="1800" smtClean="0">
                <a:solidFill>
                  <a:srgbClr val="0000FF"/>
                </a:solidFill>
                <a:latin typeface="Consolas" pitchFamily="49" charset="0"/>
                <a:ea typeface="楷体" pitchFamily="49" charset="-122"/>
                <a:cs typeface="Consolas" pitchFamily="49" charset="0"/>
              </a:rPr>
              <a:t>	  {   e1.n=st.top().n-1;</a:t>
            </a:r>
            <a:endParaRPr lang="zh-CN" altLang="zh-CN" sz="1800" smtClean="0">
              <a:solidFill>
                <a:srgbClr val="0000FF"/>
              </a:solidFill>
              <a:latin typeface="Consolas" pitchFamily="49" charset="0"/>
              <a:ea typeface="楷体" pitchFamily="49" charset="-122"/>
              <a:cs typeface="Consolas" pitchFamily="49" charset="0"/>
            </a:endParaRPr>
          </a:p>
          <a:p>
            <a:r>
              <a:rPr lang="nb-NO" altLang="zh-CN" sz="1800" smtClean="0">
                <a:solidFill>
                  <a:srgbClr val="0000FF"/>
                </a:solidFill>
                <a:latin typeface="Consolas" pitchFamily="49" charset="0"/>
                <a:ea typeface="楷体" pitchFamily="49" charset="-122"/>
                <a:cs typeface="Consolas" pitchFamily="49" charset="0"/>
              </a:rPr>
              <a:t>	      e1.tag=1;</a:t>
            </a:r>
            <a:endParaRPr lang="zh-CN" altLang="zh-CN" sz="1800" smtClean="0">
              <a:solidFill>
                <a:srgbClr val="0000FF"/>
              </a:solidFill>
              <a:latin typeface="Consolas" pitchFamily="49" charset="0"/>
              <a:ea typeface="楷体" pitchFamily="49" charset="-122"/>
              <a:cs typeface="Consolas" pitchFamily="49" charset="0"/>
            </a:endParaRPr>
          </a:p>
          <a:p>
            <a:r>
              <a:rPr lang="nb-NO" altLang="zh-CN" sz="1800" smtClean="0">
                <a:solidFill>
                  <a:srgbClr val="0000FF"/>
                </a:solidFill>
                <a:latin typeface="Consolas" pitchFamily="49" charset="0"/>
                <a:ea typeface="楷体" pitchFamily="49" charset="-122"/>
                <a:cs typeface="Consolas" pitchFamily="49" charset="0"/>
              </a:rPr>
              <a:t>	      st.push(e1);		</a:t>
            </a:r>
            <a:r>
              <a:rPr lang="nb-NO"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子任务</a:t>
            </a:r>
            <a:r>
              <a:rPr lang="nb-NO" altLang="zh-CN" sz="1800" smtClean="0">
                <a:solidFill>
                  <a:srgbClr val="00B0F0"/>
                </a:solidFill>
                <a:latin typeface="Consolas" pitchFamily="49" charset="0"/>
                <a:ea typeface="楷体" pitchFamily="49" charset="-122"/>
                <a:cs typeface="Consolas" pitchFamily="49" charset="0"/>
              </a:rPr>
              <a:t>(n-1)!</a:t>
            </a:r>
            <a:r>
              <a:rPr lang="zh-CN" altLang="zh-CN" sz="1800" smtClean="0">
                <a:solidFill>
                  <a:srgbClr val="00B0F0"/>
                </a:solidFill>
                <a:latin typeface="Consolas" pitchFamily="49" charset="0"/>
                <a:ea typeface="楷体" pitchFamily="49" charset="-122"/>
                <a:cs typeface="Consolas" pitchFamily="49" charset="0"/>
              </a:rPr>
              <a:t>进栈</a:t>
            </a:r>
          </a:p>
          <a:p>
            <a:r>
              <a:rPr lang="nb-NO"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r>
              <a:rPr lang="nb-NO"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785794"/>
            <a:ext cx="8286808" cy="4907461"/>
          </a:xfrm>
          <a:prstGeom prst="rect">
            <a:avLst/>
          </a:prstGeom>
        </p:spPr>
        <p:style>
          <a:lnRef idx="1">
            <a:schemeClr val="accent5"/>
          </a:lnRef>
          <a:fillRef idx="2">
            <a:schemeClr val="accent5"/>
          </a:fillRef>
          <a:effectRef idx="1">
            <a:schemeClr val="accent5"/>
          </a:effectRef>
          <a:fontRef idx="minor">
            <a:schemeClr val="dk1"/>
          </a:fontRef>
        </p:style>
        <p:txBody>
          <a:bodyPr wrap="square" tIns="144000" bIns="144000" rtlCol="0">
            <a:spAutoFit/>
          </a:bodyPr>
          <a:lstStyle/>
          <a:p>
            <a:pPr>
              <a:lnSpc>
                <a:spcPts val="3000"/>
              </a:lnSpc>
            </a:pPr>
            <a:r>
              <a:rPr lang="nb-NO" altLang="zh-CN" sz="1800" smtClean="0">
                <a:solidFill>
                  <a:srgbClr val="0000FF"/>
                </a:solidFill>
                <a:latin typeface="Consolas" pitchFamily="49" charset="0"/>
                <a:ea typeface="楷体" pitchFamily="49" charset="-122"/>
                <a:cs typeface="Consolas" pitchFamily="49" charset="0"/>
              </a:rPr>
              <a:t>       else			</a:t>
            </a:r>
            <a:r>
              <a:rPr lang="nb-NO" altLang="zh-CN" sz="1800" smtClean="0">
                <a:solidFill>
                  <a:srgbClr val="00B0F0"/>
                </a:solidFill>
                <a:latin typeface="Consolas" pitchFamily="49" charset="0"/>
                <a:ea typeface="楷体" pitchFamily="49" charset="-122"/>
                <a:cs typeface="Consolas" pitchFamily="49" charset="0"/>
              </a:rPr>
              <a:t>//st.top().tag=0</a:t>
            </a:r>
            <a:r>
              <a:rPr lang="zh-CN" altLang="zh-CN" sz="1800" smtClean="0">
                <a:solidFill>
                  <a:srgbClr val="00B0F0"/>
                </a:solidFill>
                <a:latin typeface="Consolas" pitchFamily="49" charset="0"/>
                <a:ea typeface="楷体" pitchFamily="49" charset="-122"/>
                <a:cs typeface="Consolas" pitchFamily="49" charset="0"/>
              </a:rPr>
              <a:t>即已计算出</a:t>
            </a:r>
            <a:r>
              <a:rPr lang="nb-NO" altLang="zh-CN" sz="1800" smtClean="0">
                <a:solidFill>
                  <a:srgbClr val="00B0F0"/>
                </a:solidFill>
                <a:latin typeface="Consolas" pitchFamily="49" charset="0"/>
                <a:ea typeface="楷体" pitchFamily="49" charset="-122"/>
                <a:cs typeface="Consolas" pitchFamily="49" charset="0"/>
              </a:rPr>
              <a:t>f</a:t>
            </a:r>
            <a:r>
              <a:rPr lang="zh-CN" altLang="zh-CN" sz="1800" smtClean="0">
                <a:solidFill>
                  <a:srgbClr val="00B0F0"/>
                </a:solidFill>
                <a:latin typeface="Consolas" pitchFamily="49" charset="0"/>
                <a:ea typeface="楷体" pitchFamily="49" charset="-122"/>
                <a:cs typeface="Consolas" pitchFamily="49" charset="0"/>
              </a:rPr>
              <a:t>值</a:t>
            </a:r>
          </a:p>
          <a:p>
            <a:pPr>
              <a:lnSpc>
                <a:spcPts val="3000"/>
              </a:lnSpc>
            </a:pPr>
            <a:r>
              <a:rPr lang="nb-NO" altLang="zh-CN" sz="1800" smtClean="0">
                <a:solidFill>
                  <a:srgbClr val="0000FF"/>
                </a:solidFill>
                <a:latin typeface="Consolas" pitchFamily="49" charset="0"/>
                <a:ea typeface="楷体" pitchFamily="49" charset="-122"/>
                <a:cs typeface="Consolas" pitchFamily="49" charset="0"/>
              </a:rPr>
              <a:t>	{   e2=st.top();</a:t>
            </a:r>
            <a:endParaRPr lang="zh-CN" altLang="zh-CN" sz="1800" smtClean="0">
              <a:solidFill>
                <a:srgbClr val="0000FF"/>
              </a:solidFill>
              <a:latin typeface="Consolas" pitchFamily="49" charset="0"/>
              <a:ea typeface="楷体" pitchFamily="49" charset="-122"/>
              <a:cs typeface="Consolas" pitchFamily="49" charset="0"/>
            </a:endParaRPr>
          </a:p>
          <a:p>
            <a:pPr>
              <a:lnSpc>
                <a:spcPts val="3000"/>
              </a:lnSpc>
            </a:pPr>
            <a:r>
              <a:rPr lang="nb-NO" altLang="zh-CN" sz="1800" smtClean="0">
                <a:solidFill>
                  <a:srgbClr val="0000FF"/>
                </a:solidFill>
                <a:latin typeface="Consolas" pitchFamily="49" charset="0"/>
                <a:ea typeface="楷体" pitchFamily="49" charset="-122"/>
                <a:cs typeface="Consolas" pitchFamily="49" charset="0"/>
              </a:rPr>
              <a:t>	    st.pop();		</a:t>
            </a:r>
            <a:r>
              <a:rPr lang="nb-NO"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退栈</a:t>
            </a:r>
            <a:r>
              <a:rPr lang="nb-NO" altLang="zh-CN" sz="1800" smtClean="0">
                <a:solidFill>
                  <a:srgbClr val="00B0F0"/>
                </a:solidFill>
                <a:latin typeface="Consolas" pitchFamily="49" charset="0"/>
                <a:ea typeface="楷体" pitchFamily="49" charset="-122"/>
                <a:cs typeface="Consolas" pitchFamily="49" charset="0"/>
              </a:rPr>
              <a:t>e2</a:t>
            </a:r>
            <a:endParaRPr lang="zh-CN" altLang="zh-CN" sz="1800" smtClean="0">
              <a:solidFill>
                <a:srgbClr val="00B0F0"/>
              </a:solidFill>
              <a:latin typeface="Consolas" pitchFamily="49" charset="0"/>
              <a:ea typeface="楷体" pitchFamily="49" charset="-122"/>
              <a:cs typeface="Consolas" pitchFamily="49" charset="0"/>
            </a:endParaRPr>
          </a:p>
          <a:p>
            <a:pPr>
              <a:lnSpc>
                <a:spcPts val="3000"/>
              </a:lnSpc>
            </a:pPr>
            <a:r>
              <a:rPr lang="nb-NO" altLang="zh-CN" sz="1800" smtClean="0">
                <a:solidFill>
                  <a:srgbClr val="0000FF"/>
                </a:solidFill>
                <a:latin typeface="Consolas" pitchFamily="49" charset="0"/>
                <a:ea typeface="楷体" pitchFamily="49" charset="-122"/>
                <a:cs typeface="Consolas" pitchFamily="49" charset="0"/>
              </a:rPr>
              <a:t>	    st.top().f=st.top().n*e2.f;	</a:t>
            </a:r>
            <a:r>
              <a:rPr lang="nb-NO" altLang="zh-CN" sz="1800" smtClean="0">
                <a:solidFill>
                  <a:srgbClr val="00B0F0"/>
                </a:solidFill>
                <a:latin typeface="Consolas" pitchFamily="49" charset="0"/>
                <a:ea typeface="楷体" pitchFamily="49" charset="-122"/>
                <a:cs typeface="Consolas" pitchFamily="49" charset="0"/>
              </a:rPr>
              <a:t>//(2)</a:t>
            </a:r>
            <a:r>
              <a:rPr lang="zh-CN" altLang="zh-CN" sz="1800" smtClean="0">
                <a:solidFill>
                  <a:srgbClr val="00B0F0"/>
                </a:solidFill>
                <a:latin typeface="Consolas" pitchFamily="49" charset="0"/>
                <a:ea typeface="楷体" pitchFamily="49" charset="-122"/>
                <a:cs typeface="Consolas" pitchFamily="49" charset="0"/>
              </a:rPr>
              <a:t>式求值过程</a:t>
            </a:r>
          </a:p>
          <a:p>
            <a:pPr>
              <a:lnSpc>
                <a:spcPts val="3000"/>
              </a:lnSpc>
            </a:pPr>
            <a:r>
              <a:rPr lang="nb-NO" altLang="zh-CN" sz="1800" smtClean="0">
                <a:solidFill>
                  <a:srgbClr val="0000FF"/>
                </a:solidFill>
                <a:latin typeface="Consolas" pitchFamily="49" charset="0"/>
                <a:ea typeface="楷体" pitchFamily="49" charset="-122"/>
                <a:cs typeface="Consolas" pitchFamily="49" charset="0"/>
              </a:rPr>
              <a:t>	    st.top().tag=0;	</a:t>
            </a:r>
            <a:r>
              <a:rPr lang="nb-NO"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表示栈顶元素的</a:t>
            </a:r>
            <a:r>
              <a:rPr lang="nb-NO" altLang="zh-CN" sz="1800" smtClean="0">
                <a:solidFill>
                  <a:srgbClr val="00B0F0"/>
                </a:solidFill>
                <a:latin typeface="Consolas" pitchFamily="49" charset="0"/>
                <a:ea typeface="楷体" pitchFamily="49" charset="-122"/>
                <a:cs typeface="Consolas" pitchFamily="49" charset="0"/>
              </a:rPr>
              <a:t>f</a:t>
            </a:r>
            <a:r>
              <a:rPr lang="zh-CN" altLang="zh-CN" sz="1800" smtClean="0">
                <a:solidFill>
                  <a:srgbClr val="00B0F0"/>
                </a:solidFill>
                <a:latin typeface="Consolas" pitchFamily="49" charset="0"/>
                <a:ea typeface="楷体" pitchFamily="49" charset="-122"/>
                <a:cs typeface="Consolas" pitchFamily="49" charset="0"/>
              </a:rPr>
              <a:t>值已求出</a:t>
            </a:r>
          </a:p>
          <a:p>
            <a:pPr>
              <a:lnSpc>
                <a:spcPts val="3000"/>
              </a:lnSpc>
            </a:pPr>
            <a:r>
              <a:rPr lang="nb-NO"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pPr>
              <a:lnSpc>
                <a:spcPts val="3000"/>
              </a:lnSpc>
            </a:pPr>
            <a:r>
              <a:rPr lang="nb-NO" altLang="zh-CN" sz="1800" smtClean="0">
                <a:solidFill>
                  <a:srgbClr val="0000FF"/>
                </a:solidFill>
                <a:latin typeface="Consolas" pitchFamily="49" charset="0"/>
                <a:ea typeface="楷体" pitchFamily="49" charset="-122"/>
                <a:cs typeface="Consolas" pitchFamily="49" charset="0"/>
              </a:rPr>
              <a:t>	if (st.size()==1 &amp;&amp; st.top().tag==0) </a:t>
            </a:r>
          </a:p>
          <a:p>
            <a:pPr>
              <a:lnSpc>
                <a:spcPts val="3000"/>
              </a:lnSpc>
            </a:pPr>
            <a:r>
              <a:rPr lang="nb-NO" altLang="zh-CN" sz="1800" smtClean="0">
                <a:solidFill>
                  <a:srgbClr val="0000FF"/>
                </a:solidFill>
                <a:latin typeface="Consolas" pitchFamily="49" charset="0"/>
                <a:ea typeface="楷体" pitchFamily="49" charset="-122"/>
                <a:cs typeface="Consolas" pitchFamily="49" charset="0"/>
              </a:rPr>
              <a:t>  				</a:t>
            </a:r>
            <a:r>
              <a:rPr lang="nb-NO"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栈中只有一个已求出</a:t>
            </a:r>
            <a:r>
              <a:rPr lang="nb-NO" altLang="zh-CN" sz="1800" smtClean="0">
                <a:solidFill>
                  <a:srgbClr val="00B0F0"/>
                </a:solidFill>
                <a:latin typeface="Consolas" pitchFamily="49" charset="0"/>
                <a:ea typeface="楷体" pitchFamily="49" charset="-122"/>
                <a:cs typeface="Consolas" pitchFamily="49" charset="0"/>
              </a:rPr>
              <a:t>f</a:t>
            </a:r>
            <a:r>
              <a:rPr lang="zh-CN" altLang="zh-CN" sz="1800" smtClean="0">
                <a:solidFill>
                  <a:srgbClr val="00B0F0"/>
                </a:solidFill>
                <a:latin typeface="Consolas" pitchFamily="49" charset="0"/>
                <a:ea typeface="楷体" pitchFamily="49" charset="-122"/>
                <a:cs typeface="Consolas" pitchFamily="49" charset="0"/>
              </a:rPr>
              <a:t>的元素时退出循环</a:t>
            </a:r>
          </a:p>
          <a:p>
            <a:pPr>
              <a:lnSpc>
                <a:spcPts val="3000"/>
              </a:lnSpc>
            </a:pPr>
            <a:r>
              <a:rPr lang="nb-NO" altLang="zh-CN" sz="1800" smtClean="0">
                <a:solidFill>
                  <a:srgbClr val="0000FF"/>
                </a:solidFill>
                <a:latin typeface="Consolas" pitchFamily="49" charset="0"/>
                <a:ea typeface="楷体" pitchFamily="49" charset="-122"/>
                <a:cs typeface="Consolas" pitchFamily="49" charset="0"/>
              </a:rPr>
              <a:t>	    break;</a:t>
            </a:r>
            <a:endParaRPr lang="zh-CN" altLang="zh-CN" sz="1800" smtClean="0">
              <a:solidFill>
                <a:srgbClr val="0000FF"/>
              </a:solidFill>
              <a:latin typeface="Consolas" pitchFamily="49" charset="0"/>
              <a:ea typeface="楷体" pitchFamily="49" charset="-122"/>
              <a:cs typeface="Consolas" pitchFamily="49" charset="0"/>
            </a:endParaRPr>
          </a:p>
          <a:p>
            <a:pPr>
              <a:lnSpc>
                <a:spcPts val="3000"/>
              </a:lnSpc>
            </a:pPr>
            <a:r>
              <a:rPr lang="nb-NO"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pPr>
              <a:lnSpc>
                <a:spcPts val="3000"/>
              </a:lnSpc>
            </a:pPr>
            <a:r>
              <a:rPr lang="nb-NO" altLang="zh-CN" sz="1800" smtClean="0">
                <a:solidFill>
                  <a:srgbClr val="0000FF"/>
                </a:solidFill>
                <a:latin typeface="Consolas" pitchFamily="49" charset="0"/>
                <a:ea typeface="楷体" pitchFamily="49" charset="-122"/>
                <a:cs typeface="Consolas" pitchFamily="49" charset="0"/>
              </a:rPr>
              <a:t>   return(st.top().f);</a:t>
            </a:r>
            <a:endParaRPr lang="zh-CN" altLang="zh-CN" sz="1800" smtClean="0">
              <a:solidFill>
                <a:srgbClr val="0000FF"/>
              </a:solidFill>
              <a:latin typeface="Consolas" pitchFamily="49" charset="0"/>
              <a:ea typeface="楷体" pitchFamily="49" charset="-122"/>
              <a:cs typeface="Consolas" pitchFamily="49" charset="0"/>
            </a:endParaRPr>
          </a:p>
          <a:p>
            <a:pPr>
              <a:lnSpc>
                <a:spcPts val="3000"/>
              </a:lnSpc>
            </a:pPr>
            <a:r>
              <a:rPr lang="nb-NO" altLang="zh-CN" sz="1800" smtClean="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357290" y="2786058"/>
            <a:ext cx="5286412" cy="2718006"/>
          </a:xfrm>
          <a:prstGeom prst="rect">
            <a:avLst/>
          </a:prstGeom>
          <a:solidFill>
            <a:schemeClr val="accent1">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80000" tIns="180000" bIns="180000">
            <a:spAutoFit/>
          </a:bodyPr>
          <a:lstStyle/>
          <a:p>
            <a:pPr algn="just">
              <a:spcBef>
                <a:spcPct val="50000"/>
              </a:spcBef>
            </a:pPr>
            <a:r>
              <a:rPr kumimoji="1" lang="en-US" altLang="zh-CN" sz="1800">
                <a:solidFill>
                  <a:srgbClr val="0000FF"/>
                </a:solidFill>
                <a:latin typeface="Consolas" pitchFamily="49" charset="0"/>
                <a:ea typeface="楷体" pitchFamily="49" charset="-122"/>
                <a:cs typeface="Consolas" pitchFamily="49" charset="0"/>
              </a:rPr>
              <a:t>int </a:t>
            </a:r>
            <a:r>
              <a:rPr kumimoji="1" lang="en-US" altLang="zh-CN" sz="1800">
                <a:solidFill>
                  <a:srgbClr val="FF0000"/>
                </a:solidFill>
                <a:latin typeface="Consolas" pitchFamily="49" charset="0"/>
                <a:ea typeface="楷体" pitchFamily="49" charset="-122"/>
                <a:cs typeface="Consolas" pitchFamily="49" charset="0"/>
              </a:rPr>
              <a:t>Sum</a:t>
            </a:r>
            <a:r>
              <a:rPr kumimoji="1" lang="en-US" altLang="zh-CN" sz="1800">
                <a:solidFill>
                  <a:srgbClr val="0000FF"/>
                </a:solidFill>
                <a:latin typeface="Consolas" pitchFamily="49" charset="0"/>
                <a:ea typeface="楷体" pitchFamily="49" charset="-122"/>
                <a:cs typeface="Consolas" pitchFamily="49" charset="0"/>
              </a:rPr>
              <a:t>(LinkList *L)</a:t>
            </a:r>
          </a:p>
          <a:p>
            <a:pPr algn="just">
              <a:spcBef>
                <a:spcPct val="50000"/>
              </a:spcBef>
            </a:pPr>
            <a:r>
              <a:rPr kumimoji="1" lang="en-US" altLang="zh-CN" sz="1800">
                <a:solidFill>
                  <a:srgbClr val="0000FF"/>
                </a:solidFill>
                <a:latin typeface="Consolas" pitchFamily="49" charset="0"/>
                <a:ea typeface="楷体" pitchFamily="49" charset="-122"/>
                <a:cs typeface="Consolas" pitchFamily="49" charset="0"/>
              </a:rPr>
              <a:t>{  </a:t>
            </a:r>
            <a:r>
              <a:rPr kumimoji="1" lang="en-US" altLang="zh-CN" sz="1800" smtClean="0">
                <a:solidFill>
                  <a:srgbClr val="0000FF"/>
                </a:solidFill>
                <a:latin typeface="Consolas" pitchFamily="49" charset="0"/>
                <a:ea typeface="楷体" pitchFamily="49" charset="-122"/>
                <a:cs typeface="Consolas" pitchFamily="49" charset="0"/>
              </a:rPr>
              <a:t> if </a:t>
            </a:r>
            <a:r>
              <a:rPr kumimoji="1" lang="en-US" altLang="zh-CN" sz="1800">
                <a:solidFill>
                  <a:srgbClr val="0000FF"/>
                </a:solidFill>
                <a:latin typeface="Consolas" pitchFamily="49" charset="0"/>
                <a:ea typeface="楷体" pitchFamily="49" charset="-122"/>
                <a:cs typeface="Consolas" pitchFamily="49" charset="0"/>
              </a:rPr>
              <a:t>(L==NULL)</a:t>
            </a:r>
          </a:p>
          <a:p>
            <a:pPr algn="just">
              <a:spcBef>
                <a:spcPct val="50000"/>
              </a:spcBef>
            </a:pPr>
            <a:r>
              <a:rPr kumimoji="1" lang="zh-CN" altLang="en-US" sz="1800">
                <a:solidFill>
                  <a:srgbClr val="0000FF"/>
                </a:solidFill>
                <a:latin typeface="Consolas" pitchFamily="49" charset="0"/>
                <a:ea typeface="楷体" pitchFamily="49" charset="-122"/>
                <a:cs typeface="Consolas" pitchFamily="49" charset="0"/>
              </a:rPr>
              <a:t>　　　　</a:t>
            </a:r>
            <a:r>
              <a:rPr kumimoji="1" lang="en-US" altLang="zh-CN" sz="1800">
                <a:solidFill>
                  <a:srgbClr val="0000FF"/>
                </a:solidFill>
                <a:latin typeface="Consolas" pitchFamily="49" charset="0"/>
                <a:ea typeface="楷体" pitchFamily="49" charset="-122"/>
                <a:cs typeface="Consolas" pitchFamily="49" charset="0"/>
              </a:rPr>
              <a:t>return 0;</a:t>
            </a:r>
          </a:p>
          <a:p>
            <a:pPr algn="just">
              <a:spcBef>
                <a:spcPct val="50000"/>
              </a:spcBef>
            </a:pPr>
            <a:r>
              <a:rPr kumimoji="1" lang="zh-CN" altLang="en-US" sz="1800">
                <a:solidFill>
                  <a:srgbClr val="0000FF"/>
                </a:solidFill>
                <a:latin typeface="Consolas" pitchFamily="49" charset="0"/>
                <a:ea typeface="楷体" pitchFamily="49" charset="-122"/>
                <a:cs typeface="Consolas" pitchFamily="49" charset="0"/>
              </a:rPr>
              <a:t>　　</a:t>
            </a:r>
            <a:r>
              <a:rPr kumimoji="1" lang="en-US" altLang="zh-CN" sz="1800">
                <a:solidFill>
                  <a:srgbClr val="0000FF"/>
                </a:solidFill>
                <a:latin typeface="Consolas" pitchFamily="49" charset="0"/>
                <a:ea typeface="楷体" pitchFamily="49" charset="-122"/>
                <a:cs typeface="Consolas" pitchFamily="49" charset="0"/>
              </a:rPr>
              <a:t>else </a:t>
            </a:r>
          </a:p>
          <a:p>
            <a:pPr algn="just">
              <a:spcBef>
                <a:spcPct val="50000"/>
              </a:spcBef>
            </a:pPr>
            <a:r>
              <a:rPr kumimoji="1" lang="zh-CN" altLang="en-US" sz="1800">
                <a:solidFill>
                  <a:srgbClr val="0000FF"/>
                </a:solidFill>
                <a:latin typeface="Consolas" pitchFamily="49" charset="0"/>
                <a:ea typeface="楷体" pitchFamily="49" charset="-122"/>
                <a:cs typeface="Consolas" pitchFamily="49" charset="0"/>
              </a:rPr>
              <a:t>　　　　</a:t>
            </a:r>
            <a:r>
              <a:rPr kumimoji="1" lang="en-US" altLang="zh-CN" sz="1800">
                <a:solidFill>
                  <a:srgbClr val="0000FF"/>
                </a:solidFill>
                <a:latin typeface="Consolas" pitchFamily="49" charset="0"/>
                <a:ea typeface="楷体" pitchFamily="49" charset="-122"/>
                <a:cs typeface="Consolas" pitchFamily="49" charset="0"/>
              </a:rPr>
              <a:t>return(L-&gt;data+</a:t>
            </a:r>
            <a:r>
              <a:rPr kumimoji="1" lang="en-US" altLang="zh-CN" sz="1800">
                <a:solidFill>
                  <a:srgbClr val="FF0000"/>
                </a:solidFill>
                <a:latin typeface="Consolas" pitchFamily="49" charset="0"/>
                <a:ea typeface="楷体" pitchFamily="49" charset="-122"/>
                <a:cs typeface="Consolas" pitchFamily="49" charset="0"/>
              </a:rPr>
              <a:t>Sum</a:t>
            </a:r>
            <a:r>
              <a:rPr kumimoji="1" lang="en-US" altLang="zh-CN" sz="1800">
                <a:solidFill>
                  <a:srgbClr val="0000FF"/>
                </a:solidFill>
                <a:latin typeface="Consolas" pitchFamily="49" charset="0"/>
                <a:ea typeface="楷体" pitchFamily="49" charset="-122"/>
                <a:cs typeface="Consolas" pitchFamily="49" charset="0"/>
              </a:rPr>
              <a:t>(L-&gt;next));</a:t>
            </a:r>
          </a:p>
          <a:p>
            <a:pPr>
              <a:spcBef>
                <a:spcPct val="50000"/>
              </a:spcBef>
            </a:pPr>
            <a:r>
              <a:rPr kumimoji="1" lang="en-US" altLang="zh-CN" sz="1800">
                <a:solidFill>
                  <a:srgbClr val="0000FF"/>
                </a:solidFill>
                <a:latin typeface="Consolas" pitchFamily="49" charset="0"/>
                <a:ea typeface="楷体" pitchFamily="49" charset="-122"/>
                <a:cs typeface="Consolas" pitchFamily="49" charset="0"/>
              </a:rPr>
              <a:t>} </a:t>
            </a:r>
          </a:p>
        </p:txBody>
      </p:sp>
      <p:sp>
        <p:nvSpPr>
          <p:cNvPr id="22531" name="Text Box 3"/>
          <p:cNvSpPr txBox="1">
            <a:spLocks noChangeArrowheads="1"/>
          </p:cNvSpPr>
          <p:nvPr/>
        </p:nvSpPr>
        <p:spPr bwMode="auto">
          <a:xfrm>
            <a:off x="435003" y="1214422"/>
            <a:ext cx="8208963" cy="1283557"/>
          </a:xfrm>
          <a:prstGeom prst="rect">
            <a:avLst/>
          </a:prstGeom>
          <a:noFill/>
          <a:ln w="9525">
            <a:noFill/>
            <a:miter lim="800000"/>
            <a:headEnd/>
            <a:tailEnd/>
          </a:ln>
        </p:spPr>
        <p:txBody>
          <a:bodyPr>
            <a:spAutoFit/>
          </a:bodyPr>
          <a:lstStyle/>
          <a:p>
            <a:pPr algn="just">
              <a:lnSpc>
                <a:spcPts val="3200"/>
              </a:lnSpc>
              <a:spcBef>
                <a:spcPts val="0"/>
              </a:spcBef>
            </a:pPr>
            <a:r>
              <a:rPr kumimoji="1" lang="zh-CN" altLang="en-US" sz="2000" dirty="0">
                <a:solidFill>
                  <a:srgbClr val="FF3300"/>
                </a:solidFill>
                <a:latin typeface="Consolas" pitchFamily="49" charset="0"/>
                <a:ea typeface="楷体" pitchFamily="49" charset="-122"/>
                <a:cs typeface="Consolas" pitchFamily="49" charset="0"/>
              </a:rPr>
              <a:t>　  </a:t>
            </a:r>
            <a:r>
              <a:rPr kumimoji="1" lang="zh-CN" altLang="en-US" sz="2000" dirty="0">
                <a:solidFill>
                  <a:srgbClr val="0000FF"/>
                </a:solidFill>
                <a:latin typeface="Consolas" pitchFamily="49" charset="0"/>
                <a:ea typeface="楷体" pitchFamily="49" charset="-122"/>
                <a:cs typeface="Consolas" pitchFamily="49" charset="0"/>
              </a:rPr>
              <a:t>对于递归数据</a:t>
            </a:r>
            <a:r>
              <a:rPr kumimoji="1" lang="zh-CN" altLang="en-US" sz="2000">
                <a:solidFill>
                  <a:srgbClr val="0000FF"/>
                </a:solidFill>
                <a:latin typeface="Consolas" pitchFamily="49" charset="0"/>
                <a:ea typeface="楷体" pitchFamily="49" charset="-122"/>
                <a:cs typeface="Consolas" pitchFamily="49" charset="0"/>
              </a:rPr>
              <a:t>结</a:t>
            </a:r>
            <a:r>
              <a:rPr kumimoji="1" lang="zh-CN" altLang="en-US" sz="2000" smtClean="0">
                <a:solidFill>
                  <a:srgbClr val="0000FF"/>
                </a:solidFill>
                <a:latin typeface="Consolas" pitchFamily="49" charset="0"/>
                <a:ea typeface="楷体" pitchFamily="49" charset="-122"/>
                <a:cs typeface="Consolas" pitchFamily="49" charset="0"/>
              </a:rPr>
              <a:t>构，采</a:t>
            </a:r>
            <a:r>
              <a:rPr kumimoji="1" lang="zh-CN" altLang="en-US" sz="2000" dirty="0">
                <a:solidFill>
                  <a:srgbClr val="0000FF"/>
                </a:solidFill>
                <a:latin typeface="Consolas" pitchFamily="49" charset="0"/>
                <a:ea typeface="楷体" pitchFamily="49" charset="-122"/>
                <a:cs typeface="Consolas" pitchFamily="49" charset="0"/>
              </a:rPr>
              <a:t>用递归的方法编写算法既方便又有效。</a:t>
            </a:r>
            <a:r>
              <a:rPr kumimoji="1" lang="zh-CN" altLang="en-US" sz="2000">
                <a:solidFill>
                  <a:srgbClr val="0000FF"/>
                </a:solidFill>
                <a:latin typeface="Consolas" pitchFamily="49" charset="0"/>
                <a:ea typeface="楷体" pitchFamily="49" charset="-122"/>
                <a:cs typeface="Consolas" pitchFamily="49" charset="0"/>
              </a:rPr>
              <a:t>例</a:t>
            </a:r>
            <a:r>
              <a:rPr kumimoji="1" lang="zh-CN" altLang="en-US" sz="2000" smtClean="0">
                <a:solidFill>
                  <a:srgbClr val="0000FF"/>
                </a:solidFill>
                <a:latin typeface="Consolas" pitchFamily="49" charset="0"/>
                <a:ea typeface="楷体" pitchFamily="49" charset="-122"/>
                <a:cs typeface="Consolas" pitchFamily="49" charset="0"/>
              </a:rPr>
              <a:t>如，求</a:t>
            </a:r>
            <a:r>
              <a:rPr kumimoji="1" lang="zh-CN" altLang="en-US" sz="2000" dirty="0">
                <a:solidFill>
                  <a:srgbClr val="0000FF"/>
                </a:solidFill>
                <a:latin typeface="Consolas" pitchFamily="49" charset="0"/>
                <a:ea typeface="楷体" pitchFamily="49" charset="-122"/>
                <a:cs typeface="Consolas" pitchFamily="49" charset="0"/>
              </a:rPr>
              <a:t>一个不带头结点的单链表</a:t>
            </a:r>
            <a:r>
              <a:rPr kumimoji="1" lang="en-US" altLang="zh-CN" sz="2000" dirty="0">
                <a:solidFill>
                  <a:srgbClr val="0000FF"/>
                </a:solidFill>
                <a:latin typeface="Consolas" pitchFamily="49" charset="0"/>
                <a:ea typeface="楷体" pitchFamily="49" charset="-122"/>
                <a:cs typeface="Consolas" pitchFamily="49" charset="0"/>
              </a:rPr>
              <a:t>L</a:t>
            </a:r>
            <a:r>
              <a:rPr kumimoji="1" lang="zh-CN" altLang="en-US" sz="2000" dirty="0">
                <a:solidFill>
                  <a:srgbClr val="0000FF"/>
                </a:solidFill>
                <a:latin typeface="Consolas" pitchFamily="49" charset="0"/>
                <a:ea typeface="楷体" pitchFamily="49" charset="-122"/>
                <a:cs typeface="Consolas" pitchFamily="49" charset="0"/>
              </a:rPr>
              <a:t>的所有</a:t>
            </a:r>
            <a:r>
              <a:rPr kumimoji="1" lang="en-US" altLang="zh-CN" sz="2000" dirty="0">
                <a:solidFill>
                  <a:srgbClr val="0000FF"/>
                </a:solidFill>
                <a:latin typeface="Consolas" pitchFamily="49" charset="0"/>
                <a:ea typeface="楷体" pitchFamily="49" charset="-122"/>
                <a:cs typeface="Consolas" pitchFamily="49" charset="0"/>
              </a:rPr>
              <a:t>data</a:t>
            </a:r>
            <a:r>
              <a:rPr kumimoji="1" lang="zh-CN" altLang="en-US" sz="2000" dirty="0">
                <a:solidFill>
                  <a:srgbClr val="0000FF"/>
                </a:solidFill>
                <a:latin typeface="Consolas" pitchFamily="49" charset="0"/>
                <a:ea typeface="楷体" pitchFamily="49" charset="-122"/>
                <a:cs typeface="Consolas" pitchFamily="49" charset="0"/>
              </a:rPr>
              <a:t>域（假设为</a:t>
            </a:r>
            <a:r>
              <a:rPr kumimoji="1" lang="en-US" altLang="zh-CN" sz="2000" dirty="0" err="1">
                <a:solidFill>
                  <a:srgbClr val="0000FF"/>
                </a:solidFill>
                <a:latin typeface="Consolas" pitchFamily="49" charset="0"/>
                <a:ea typeface="楷体" pitchFamily="49" charset="-122"/>
                <a:cs typeface="Consolas" pitchFamily="49" charset="0"/>
              </a:rPr>
              <a:t>int</a:t>
            </a:r>
            <a:r>
              <a:rPr kumimoji="1" lang="zh-CN" altLang="en-US" sz="2000" dirty="0">
                <a:solidFill>
                  <a:srgbClr val="0000FF"/>
                </a:solidFill>
                <a:latin typeface="Consolas" pitchFamily="49" charset="0"/>
                <a:ea typeface="楷体" pitchFamily="49" charset="-122"/>
                <a:cs typeface="Consolas" pitchFamily="49" charset="0"/>
              </a:rPr>
              <a:t>型）之和的递归算法如下：</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395289" y="333375"/>
            <a:ext cx="2176448" cy="457200"/>
          </a:xfrm>
          <a:prstGeom prst="rect">
            <a:avLst/>
          </a:prstGeom>
          <a:solidFill>
            <a:srgbClr val="9900FF"/>
          </a:solidFill>
          <a:ln w="9525">
            <a:noFill/>
            <a:miter lim="800000"/>
            <a:headEnd/>
            <a:tailEnd/>
          </a:ln>
        </p:spPr>
        <p:txBody>
          <a:bodyPr wrap="square">
            <a:spAutoFit/>
          </a:bodyPr>
          <a:lstStyle/>
          <a:p>
            <a:pPr algn="ctr">
              <a:spcBef>
                <a:spcPct val="50000"/>
              </a:spcBef>
            </a:pPr>
            <a:r>
              <a:rPr lang="en-US" altLang="zh-CN">
                <a:solidFill>
                  <a:schemeClr val="bg1"/>
                </a:solidFill>
                <a:latin typeface="Consolas" pitchFamily="49" charset="0"/>
                <a:ea typeface="楷体" pitchFamily="49" charset="-122"/>
                <a:cs typeface="Consolas" pitchFamily="49" charset="0"/>
              </a:rPr>
              <a:t>2</a:t>
            </a:r>
            <a:r>
              <a:rPr lang="zh-CN" altLang="en-US">
                <a:solidFill>
                  <a:schemeClr val="bg1"/>
                </a:solidFill>
                <a:latin typeface="Consolas" pitchFamily="49" charset="0"/>
                <a:ea typeface="楷体" pitchFamily="49" charset="-122"/>
                <a:cs typeface="Consolas" pitchFamily="49" charset="0"/>
              </a:rPr>
              <a:t>．等价关系</a:t>
            </a:r>
          </a:p>
        </p:txBody>
      </p:sp>
      <p:sp>
        <p:nvSpPr>
          <p:cNvPr id="90115" name="Text Box 3"/>
          <p:cNvSpPr txBox="1">
            <a:spLocks noChangeArrowheads="1"/>
          </p:cNvSpPr>
          <p:nvPr/>
        </p:nvSpPr>
        <p:spPr bwMode="auto">
          <a:xfrm>
            <a:off x="428596" y="1500174"/>
            <a:ext cx="7920038" cy="957250"/>
          </a:xfrm>
          <a:prstGeom prst="rect">
            <a:avLst/>
          </a:prstGeom>
          <a:noFill/>
          <a:ln w="9525">
            <a:noFill/>
            <a:miter lim="800000"/>
            <a:headEnd/>
            <a:tailEnd/>
          </a:ln>
        </p:spPr>
        <p:txBody>
          <a:bodyPr>
            <a:spAutoFit/>
          </a:bodyPr>
          <a:lstStyle/>
          <a:p>
            <a:pPr>
              <a:lnSpc>
                <a:spcPct val="150000"/>
              </a:lnSpc>
              <a:spcBef>
                <a:spcPct val="50000"/>
              </a:spcBef>
            </a:pPr>
            <a:r>
              <a:rPr lang="zh-CN" altLang="en-US" sz="2000" dirty="0">
                <a:solidFill>
                  <a:srgbClr val="0000FF"/>
                </a:solidFill>
                <a:ea typeface="楷体" pitchFamily="49" charset="-122"/>
                <a:cs typeface="Times New Roman" pitchFamily="18" charset="0"/>
              </a:rPr>
              <a:t>　　</a:t>
            </a:r>
            <a:r>
              <a:rPr lang="zh-CN" altLang="en-US" sz="2000" dirty="0">
                <a:solidFill>
                  <a:srgbClr val="FF0000"/>
                </a:solidFill>
                <a:latin typeface="微软雅黑" pitchFamily="34" charset="-122"/>
                <a:ea typeface="微软雅黑" pitchFamily="34" charset="-122"/>
                <a:cs typeface="Times New Roman" pitchFamily="18" charset="0"/>
              </a:rPr>
              <a:t>等价关系</a:t>
            </a:r>
            <a:r>
              <a:rPr lang="zh-CN" altLang="en-US" sz="2000" dirty="0">
                <a:solidFill>
                  <a:srgbClr val="0000FF"/>
                </a:solidFill>
                <a:ea typeface="楷体" pitchFamily="49" charset="-122"/>
                <a:cs typeface="Times New Roman" pitchFamily="18" charset="0"/>
              </a:rPr>
              <a:t>是指“大问题”的求解过程转化为“小问题”求解而得</a:t>
            </a:r>
            <a:r>
              <a:rPr lang="zh-CN" altLang="en-US" sz="2000">
                <a:solidFill>
                  <a:srgbClr val="0000FF"/>
                </a:solidFill>
                <a:ea typeface="楷体" pitchFamily="49" charset="-122"/>
                <a:cs typeface="Times New Roman" pitchFamily="18" charset="0"/>
              </a:rPr>
              <a:t>到</a:t>
            </a:r>
            <a:r>
              <a:rPr lang="zh-CN" altLang="en-US" sz="2000" smtClean="0">
                <a:solidFill>
                  <a:srgbClr val="0000FF"/>
                </a:solidFill>
                <a:ea typeface="楷体" pitchFamily="49" charset="-122"/>
                <a:cs typeface="Times New Roman" pitchFamily="18" charset="0"/>
              </a:rPr>
              <a:t>的，它</a:t>
            </a:r>
            <a:r>
              <a:rPr lang="zh-CN" altLang="en-US" sz="2000" dirty="0">
                <a:solidFill>
                  <a:srgbClr val="0000FF"/>
                </a:solidFill>
                <a:ea typeface="楷体" pitchFamily="49" charset="-122"/>
                <a:cs typeface="Times New Roman" pitchFamily="18" charset="0"/>
              </a:rPr>
              <a:t>们之间不是值的相等</a:t>
            </a:r>
            <a:r>
              <a:rPr lang="zh-CN" altLang="en-US" sz="2000">
                <a:solidFill>
                  <a:srgbClr val="0000FF"/>
                </a:solidFill>
                <a:ea typeface="楷体" pitchFamily="49" charset="-122"/>
                <a:cs typeface="Times New Roman" pitchFamily="18" charset="0"/>
              </a:rPr>
              <a:t>关</a:t>
            </a:r>
            <a:r>
              <a:rPr lang="zh-CN" altLang="en-US" sz="2000" smtClean="0">
                <a:solidFill>
                  <a:srgbClr val="0000FF"/>
                </a:solidFill>
                <a:ea typeface="楷体" pitchFamily="49" charset="-122"/>
                <a:cs typeface="Times New Roman" pitchFamily="18" charset="0"/>
              </a:rPr>
              <a:t>系，而</a:t>
            </a:r>
            <a:r>
              <a:rPr lang="zh-CN" altLang="en-US" sz="2000" dirty="0">
                <a:solidFill>
                  <a:srgbClr val="0000FF"/>
                </a:solidFill>
                <a:ea typeface="楷体" pitchFamily="49" charset="-122"/>
                <a:cs typeface="Times New Roman" pitchFamily="18" charset="0"/>
              </a:rPr>
              <a:t>是解的等价关系。</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285720" y="357166"/>
            <a:ext cx="8208962" cy="1423338"/>
          </a:xfrm>
          <a:prstGeom prst="rect">
            <a:avLst/>
          </a:prstGeom>
          <a:solidFill>
            <a:schemeClr val="accent6">
              <a:lumMod val="40000"/>
              <a:lumOff val="60000"/>
            </a:schemeClr>
          </a:solidFill>
          <a:ln w="9525">
            <a:noFill/>
            <a:miter lim="800000"/>
            <a:headEnd/>
            <a:tailEnd/>
          </a:ln>
        </p:spPr>
        <p:txBody>
          <a:bodyPr>
            <a:spAutoFit/>
          </a:bodyPr>
          <a:lstStyle/>
          <a:p>
            <a:pPr>
              <a:lnSpc>
                <a:spcPct val="150000"/>
              </a:lnSpc>
              <a:spcBef>
                <a:spcPts val="0"/>
              </a:spcBef>
            </a:pPr>
            <a:r>
              <a:rPr lang="zh-CN" altLang="en-US" sz="2000" dirty="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例</a:t>
            </a:r>
            <a:r>
              <a:rPr lang="zh-CN" altLang="en-US" sz="2000" smtClean="0">
                <a:solidFill>
                  <a:srgbClr val="0000FF"/>
                </a:solidFill>
                <a:latin typeface="Consolas" pitchFamily="49" charset="0"/>
                <a:ea typeface="楷体" pitchFamily="49" charset="-122"/>
                <a:cs typeface="Consolas" pitchFamily="49" charset="0"/>
              </a:rPr>
              <a:t>如，求</a:t>
            </a:r>
            <a:r>
              <a:rPr lang="zh-CN" altLang="en-US" sz="2000" dirty="0">
                <a:solidFill>
                  <a:srgbClr val="0000FF"/>
                </a:solidFill>
                <a:latin typeface="Consolas" pitchFamily="49" charset="0"/>
                <a:ea typeface="楷体" pitchFamily="49" charset="-122"/>
                <a:cs typeface="Consolas" pitchFamily="49" charset="0"/>
              </a:rPr>
              <a:t>梵塔问题对应的递归模型就是等价</a:t>
            </a:r>
            <a:r>
              <a:rPr lang="zh-CN" altLang="en-US" sz="2000">
                <a:solidFill>
                  <a:srgbClr val="0000FF"/>
                </a:solidFill>
                <a:latin typeface="Consolas" pitchFamily="49" charset="0"/>
                <a:ea typeface="楷体" pitchFamily="49" charset="-122"/>
                <a:cs typeface="Consolas" pitchFamily="49" charset="0"/>
              </a:rPr>
              <a:t>关</a:t>
            </a:r>
            <a:r>
              <a:rPr lang="zh-CN" altLang="en-US" sz="2000" smtClean="0">
                <a:solidFill>
                  <a:srgbClr val="0000FF"/>
                </a:solidFill>
                <a:latin typeface="Consolas" pitchFamily="49" charset="0"/>
                <a:ea typeface="楷体" pitchFamily="49" charset="-122"/>
                <a:cs typeface="Consolas" pitchFamily="49" charset="0"/>
              </a:rPr>
              <a:t>系，也</a:t>
            </a:r>
            <a:r>
              <a:rPr lang="zh-CN" altLang="en-US" sz="2000" dirty="0">
                <a:solidFill>
                  <a:srgbClr val="0000FF"/>
                </a:solidFill>
                <a:latin typeface="Consolas" pitchFamily="49" charset="0"/>
                <a:ea typeface="楷体" pitchFamily="49" charset="-122"/>
                <a:cs typeface="Consolas" pitchFamily="49" charset="0"/>
              </a:rPr>
              <a:t>就</a:t>
            </a:r>
            <a:r>
              <a:rPr lang="zh-CN" altLang="en-US" sz="2000">
                <a:solidFill>
                  <a:srgbClr val="0000FF"/>
                </a:solidFill>
                <a:latin typeface="Consolas" pitchFamily="49" charset="0"/>
                <a:ea typeface="楷体" pitchFamily="49" charset="-122"/>
                <a:cs typeface="Consolas" pitchFamily="49" charset="0"/>
              </a:rPr>
              <a:t>是</a:t>
            </a:r>
            <a:r>
              <a:rPr lang="zh-CN" altLang="en-US" sz="2000" smtClean="0">
                <a:solidFill>
                  <a:srgbClr val="0000FF"/>
                </a:solidFill>
                <a:latin typeface="Consolas" pitchFamily="49" charset="0"/>
                <a:ea typeface="楷体" pitchFamily="49" charset="-122"/>
                <a:cs typeface="Consolas" pitchFamily="49" charset="0"/>
              </a:rPr>
              <a:t>说，</a:t>
            </a:r>
            <a:r>
              <a:rPr lang="en-US" altLang="zh-CN" sz="2000" smtClean="0">
                <a:solidFill>
                  <a:srgbClr val="0000FF"/>
                </a:solidFill>
                <a:latin typeface="Consolas" pitchFamily="49" charset="0"/>
                <a:ea typeface="楷体" pitchFamily="49" charset="-122"/>
                <a:cs typeface="Consolas" pitchFamily="49" charset="0"/>
              </a:rPr>
              <a:t>Hanoi(</a:t>
            </a:r>
            <a:r>
              <a:rPr lang="en-US" altLang="zh-CN"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y</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z</a:t>
            </a:r>
            <a:r>
              <a:rPr lang="en-US" altLang="zh-CN"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与</a:t>
            </a:r>
            <a:r>
              <a:rPr lang="en-US" altLang="zh-CN" sz="2000" smtClean="0">
                <a:solidFill>
                  <a:srgbClr val="0000FF"/>
                </a:solidFill>
                <a:latin typeface="Consolas" pitchFamily="49" charset="0"/>
                <a:ea typeface="楷体" pitchFamily="49" charset="-122"/>
                <a:cs typeface="Consolas" pitchFamily="49" charset="0"/>
              </a:rPr>
              <a:t>Hanoi(</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z</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y</a:t>
            </a:r>
            <a:r>
              <a:rPr lang="en-US" altLang="zh-CN"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move(</a:t>
            </a:r>
            <a:r>
              <a:rPr lang="en-US" altLang="zh-CN"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z</a:t>
            </a:r>
            <a:r>
              <a:rPr lang="en-US" altLang="zh-CN" sz="2000" dirty="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Hanoi(</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y</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z</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是等价的。</a:t>
            </a:r>
          </a:p>
        </p:txBody>
      </p:sp>
      <p:sp>
        <p:nvSpPr>
          <p:cNvPr id="91139" name="Text Box 3"/>
          <p:cNvSpPr txBox="1">
            <a:spLocks noChangeArrowheads="1"/>
          </p:cNvSpPr>
          <p:nvPr/>
        </p:nvSpPr>
        <p:spPr bwMode="auto">
          <a:xfrm>
            <a:off x="428596" y="2143116"/>
            <a:ext cx="4824412" cy="400110"/>
          </a:xfrm>
          <a:prstGeom prst="rect">
            <a:avLst/>
          </a:prstGeom>
          <a:noFill/>
          <a:ln w="9525">
            <a:noFill/>
            <a:miter lim="800000"/>
            <a:headEnd/>
            <a:tailEnd/>
          </a:ln>
        </p:spPr>
        <p:txBody>
          <a:bodyPr>
            <a:spAutoFit/>
          </a:bodyPr>
          <a:lstStyle/>
          <a:p>
            <a:pPr>
              <a:spcBef>
                <a:spcPct val="50000"/>
              </a:spcBef>
            </a:pPr>
            <a:r>
              <a:rPr lang="zh-CN" altLang="en-US" sz="2000">
                <a:solidFill>
                  <a:srgbClr val="0000FF"/>
                </a:solidFill>
                <a:latin typeface="Consolas" pitchFamily="49" charset="0"/>
                <a:ea typeface="楷体" pitchFamily="49" charset="-122"/>
                <a:cs typeface="Consolas" pitchFamily="49" charset="0"/>
              </a:rPr>
              <a:t>设计一个栈</a:t>
            </a:r>
            <a:r>
              <a:rPr lang="en-US" altLang="zh-CN" sz="2000" smtClean="0">
                <a:solidFill>
                  <a:srgbClr val="0000FF"/>
                </a:solidFill>
                <a:latin typeface="Consolas" pitchFamily="49" charset="0"/>
                <a:ea typeface="楷体" pitchFamily="49" charset="-122"/>
                <a:cs typeface="Consolas" pitchFamily="49" charset="0"/>
              </a:rPr>
              <a:t>St</a:t>
            </a:r>
            <a:r>
              <a:rPr lang="zh-CN" altLang="en-US" sz="2000" smtClean="0">
                <a:solidFill>
                  <a:srgbClr val="0000FF"/>
                </a:solidFill>
                <a:latin typeface="Consolas" pitchFamily="49" charset="0"/>
                <a:ea typeface="楷体" pitchFamily="49" charset="-122"/>
                <a:cs typeface="Consolas" pitchFamily="49" charset="0"/>
              </a:rPr>
              <a:t>，其</a:t>
            </a:r>
            <a:r>
              <a:rPr lang="zh-CN" altLang="en-US" sz="2000">
                <a:solidFill>
                  <a:srgbClr val="0000FF"/>
                </a:solidFill>
                <a:latin typeface="Consolas" pitchFamily="49" charset="0"/>
                <a:ea typeface="楷体" pitchFamily="49" charset="-122"/>
                <a:cs typeface="Consolas" pitchFamily="49" charset="0"/>
              </a:rPr>
              <a:t>结构如下：</a:t>
            </a:r>
          </a:p>
        </p:txBody>
      </p:sp>
      <p:sp>
        <p:nvSpPr>
          <p:cNvPr id="91140" name="Text Box 4"/>
          <p:cNvSpPr txBox="1">
            <a:spLocks noChangeArrowheads="1"/>
          </p:cNvSpPr>
          <p:nvPr/>
        </p:nvSpPr>
        <p:spPr bwMode="auto">
          <a:xfrm>
            <a:off x="357158" y="2857496"/>
            <a:ext cx="7929618" cy="1857565"/>
          </a:xfrm>
          <a:prstGeom prst="rect">
            <a:avLst/>
          </a:prstGeom>
          <a:solidFill>
            <a:schemeClr val="accent1">
              <a:lumMod val="60000"/>
              <a:lumOff val="40000"/>
            </a:schemeClr>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lIns="180000" tIns="288000" bIns="180000">
            <a:spAutoFit/>
          </a:bodyPr>
          <a:lstStyle/>
          <a:p>
            <a:r>
              <a:rPr lang="en-US" altLang="zh-CN" sz="1800" smtClean="0">
                <a:solidFill>
                  <a:srgbClr val="0000FF"/>
                </a:solidFill>
                <a:latin typeface="Consolas" pitchFamily="49" charset="0"/>
                <a:ea typeface="楷体" pitchFamily="49" charset="-122"/>
                <a:cs typeface="Consolas" pitchFamily="49" charset="0"/>
              </a:rPr>
              <a:t>typedef struct</a:t>
            </a:r>
            <a:endParaRPr lang="zh-CN" altLang="zh-CN" sz="1800" smtClean="0">
              <a:solidFill>
                <a:srgbClr val="0000FF"/>
              </a:solidFill>
              <a:latin typeface="Consolas" pitchFamily="49" charset="0"/>
              <a:ea typeface="楷体" pitchFamily="49" charset="-122"/>
              <a:cs typeface="Consolas" pitchFamily="49" charset="0"/>
            </a:endParaRPr>
          </a:p>
          <a:p>
            <a:r>
              <a:rPr lang="en-US" altLang="zh-CN" sz="1800" smtClean="0">
                <a:solidFill>
                  <a:srgbClr val="0000FF"/>
                </a:solidFill>
                <a:latin typeface="Consolas" pitchFamily="49" charset="0"/>
                <a:ea typeface="楷体" pitchFamily="49" charset="-122"/>
                <a:cs typeface="Consolas" pitchFamily="49" charset="0"/>
              </a:rPr>
              <a:t>{  int n;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保存</a:t>
            </a:r>
            <a:r>
              <a:rPr lang="en-US" altLang="zh-CN" sz="1800" smtClean="0">
                <a:solidFill>
                  <a:srgbClr val="00B0F0"/>
                </a:solidFill>
                <a:latin typeface="Consolas" pitchFamily="49" charset="0"/>
                <a:ea typeface="楷体" pitchFamily="49" charset="-122"/>
                <a:cs typeface="Consolas" pitchFamily="49" charset="0"/>
              </a:rPr>
              <a:t>n</a:t>
            </a:r>
            <a:r>
              <a:rPr lang="zh-CN" altLang="zh-CN" sz="1800" smtClean="0">
                <a:solidFill>
                  <a:srgbClr val="00B0F0"/>
                </a:solidFill>
                <a:latin typeface="Consolas" pitchFamily="49" charset="0"/>
                <a:ea typeface="楷体" pitchFamily="49" charset="-122"/>
                <a:cs typeface="Consolas" pitchFamily="49" charset="0"/>
              </a:rPr>
              <a:t>值</a:t>
            </a:r>
          </a:p>
          <a:p>
            <a:r>
              <a:rPr lang="pt-BR" altLang="zh-CN" sz="1800" smtClean="0">
                <a:solidFill>
                  <a:srgbClr val="0000FF"/>
                </a:solidFill>
                <a:latin typeface="Consolas" pitchFamily="49" charset="0"/>
                <a:ea typeface="楷体" pitchFamily="49" charset="-122"/>
                <a:cs typeface="Consolas" pitchFamily="49" charset="0"/>
              </a:rPr>
              <a:t>   char x,y,z;		</a:t>
            </a:r>
            <a:r>
              <a:rPr lang="pt-BR"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保存</a:t>
            </a:r>
            <a:r>
              <a:rPr lang="pt-BR" altLang="zh-CN" sz="1800" smtClean="0">
                <a:solidFill>
                  <a:srgbClr val="00B0F0"/>
                </a:solidFill>
                <a:latin typeface="Consolas" pitchFamily="49" charset="0"/>
                <a:ea typeface="楷体" pitchFamily="49" charset="-122"/>
                <a:cs typeface="Consolas" pitchFamily="49" charset="0"/>
              </a:rPr>
              <a:t>f(n)</a:t>
            </a:r>
            <a:r>
              <a:rPr lang="zh-CN" altLang="zh-CN" sz="1800" smtClean="0">
                <a:solidFill>
                  <a:srgbClr val="00B0F0"/>
                </a:solidFill>
                <a:latin typeface="Consolas" pitchFamily="49" charset="0"/>
                <a:ea typeface="楷体" pitchFamily="49" charset="-122"/>
                <a:cs typeface="Consolas" pitchFamily="49" charset="0"/>
              </a:rPr>
              <a:t>值</a:t>
            </a:r>
          </a:p>
          <a:p>
            <a:r>
              <a:rPr lang="pt-BR" altLang="zh-CN" sz="1800" smtClean="0">
                <a:solidFill>
                  <a:srgbClr val="0000FF"/>
                </a:solidFill>
                <a:latin typeface="Consolas" pitchFamily="49" charset="0"/>
                <a:ea typeface="楷体" pitchFamily="49" charset="-122"/>
                <a:cs typeface="Consolas" pitchFamily="49" charset="0"/>
              </a:rPr>
              <a:t>   int tag;		</a:t>
            </a:r>
            <a:r>
              <a:rPr lang="pt-BR"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标识是否求出</a:t>
            </a:r>
            <a:r>
              <a:rPr lang="pt-BR" altLang="zh-CN" sz="1800" smtClean="0">
                <a:solidFill>
                  <a:srgbClr val="00B0F0"/>
                </a:solidFill>
                <a:latin typeface="Consolas" pitchFamily="49" charset="0"/>
                <a:ea typeface="楷体" pitchFamily="49" charset="-122"/>
                <a:cs typeface="Consolas" pitchFamily="49" charset="0"/>
              </a:rPr>
              <a:t>f(n)</a:t>
            </a:r>
            <a:r>
              <a:rPr lang="zh-CN" altLang="zh-CN" sz="1800" smtClean="0">
                <a:solidFill>
                  <a:srgbClr val="00B0F0"/>
                </a:solidFill>
                <a:latin typeface="Consolas" pitchFamily="49" charset="0"/>
                <a:ea typeface="楷体" pitchFamily="49" charset="-122"/>
                <a:cs typeface="Consolas" pitchFamily="49" charset="0"/>
              </a:rPr>
              <a:t>值</a:t>
            </a:r>
            <a:r>
              <a:rPr lang="pt-BR" altLang="zh-CN" sz="1800" smtClean="0">
                <a:solidFill>
                  <a:srgbClr val="00B0F0"/>
                </a:solidFill>
                <a:latin typeface="Consolas" pitchFamily="49" charset="0"/>
                <a:ea typeface="楷体" pitchFamily="49" charset="-122"/>
                <a:cs typeface="Consolas" pitchFamily="49" charset="0"/>
              </a:rPr>
              <a:t>,1:</a:t>
            </a:r>
            <a:r>
              <a:rPr lang="zh-CN" altLang="zh-CN" sz="1800" smtClean="0">
                <a:solidFill>
                  <a:srgbClr val="00B0F0"/>
                </a:solidFill>
                <a:latin typeface="Consolas" pitchFamily="49" charset="0"/>
                <a:ea typeface="楷体" pitchFamily="49" charset="-122"/>
                <a:cs typeface="Consolas" pitchFamily="49" charset="0"/>
              </a:rPr>
              <a:t>未求出</a:t>
            </a:r>
            <a:r>
              <a:rPr lang="pt-BR" altLang="zh-CN" sz="1800" smtClean="0">
                <a:solidFill>
                  <a:srgbClr val="00B0F0"/>
                </a:solidFill>
                <a:latin typeface="Consolas" pitchFamily="49" charset="0"/>
                <a:ea typeface="楷体" pitchFamily="49" charset="-122"/>
                <a:cs typeface="Consolas" pitchFamily="49" charset="0"/>
              </a:rPr>
              <a:t>,0:</a:t>
            </a:r>
            <a:r>
              <a:rPr lang="zh-CN" altLang="zh-CN" sz="1800" smtClean="0">
                <a:solidFill>
                  <a:srgbClr val="00B0F0"/>
                </a:solidFill>
                <a:latin typeface="Consolas" pitchFamily="49" charset="0"/>
                <a:ea typeface="楷体" pitchFamily="49" charset="-122"/>
                <a:cs typeface="Consolas" pitchFamily="49" charset="0"/>
              </a:rPr>
              <a:t>已求出</a:t>
            </a:r>
          </a:p>
          <a:p>
            <a:r>
              <a:rPr lang="pt-BR"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FF0000"/>
                </a:solidFill>
                <a:latin typeface="Consolas" pitchFamily="49" charset="0"/>
                <a:ea typeface="楷体" pitchFamily="49" charset="-122"/>
                <a:cs typeface="Consolas" pitchFamily="49" charset="0"/>
              </a:rPr>
              <a:t>NodeType</a:t>
            </a:r>
            <a:r>
              <a:rPr lang="pt-BR" altLang="zh-CN" sz="1800" smtClean="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323850" y="188913"/>
            <a:ext cx="7488238" cy="430887"/>
          </a:xfrm>
          <a:prstGeom prst="rect">
            <a:avLst/>
          </a:prstGeom>
          <a:noFill/>
          <a:ln w="9525">
            <a:noFill/>
            <a:miter lim="800000"/>
            <a:headEnd/>
            <a:tailEnd/>
          </a:ln>
        </p:spPr>
        <p:txBody>
          <a:bodyPr>
            <a:spAutoFit/>
          </a:bodyPr>
          <a:lstStyle/>
          <a:p>
            <a:pPr>
              <a:spcBef>
                <a:spcPct val="50000"/>
              </a:spcBef>
            </a:pPr>
            <a:r>
              <a:rPr lang="zh-CN" altLang="en-US" sz="2200" dirty="0">
                <a:solidFill>
                  <a:srgbClr val="0000FF"/>
                </a:solidFill>
                <a:latin typeface="Consolas" pitchFamily="49" charset="0"/>
                <a:ea typeface="楷体" pitchFamily="49" charset="-122"/>
                <a:cs typeface="Consolas" pitchFamily="49" charset="0"/>
              </a:rPr>
              <a:t>对应的非递归求解过程如下：</a:t>
            </a:r>
          </a:p>
        </p:txBody>
      </p:sp>
      <p:sp>
        <p:nvSpPr>
          <p:cNvPr id="92163" name="Text Box 3"/>
          <p:cNvSpPr txBox="1">
            <a:spLocks noChangeArrowheads="1"/>
          </p:cNvSpPr>
          <p:nvPr/>
        </p:nvSpPr>
        <p:spPr bwMode="auto">
          <a:xfrm>
            <a:off x="395288" y="836613"/>
            <a:ext cx="7891488" cy="4380000"/>
          </a:xfrm>
          <a:prstGeom prst="rect">
            <a:avLst/>
          </a:prstGeom>
          <a:solidFill>
            <a:schemeClr val="tx2">
              <a:lumMod val="20000"/>
              <a:lumOff val="80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80000" tIns="180000" bIns="180000">
            <a:spAutoFit/>
          </a:bodyPr>
          <a:lstStyle/>
          <a:p>
            <a:r>
              <a:rPr lang="zh-CN" altLang="en-US" sz="1800" dirty="0">
                <a:solidFill>
                  <a:srgbClr val="0000FF"/>
                </a:solidFill>
                <a:latin typeface="Consolas" pitchFamily="49" charset="0"/>
                <a:ea typeface="楷体" pitchFamily="49" charset="-122"/>
                <a:cs typeface="Consolas" pitchFamily="49" charset="0"/>
              </a:rPr>
              <a:t>定义一个栈</a:t>
            </a:r>
            <a:r>
              <a:rPr lang="en-US" altLang="zh-CN" sz="1800" dirty="0">
                <a:solidFill>
                  <a:srgbClr val="0000FF"/>
                </a:solidFill>
                <a:latin typeface="Consolas" pitchFamily="49" charset="0"/>
                <a:ea typeface="楷体" pitchFamily="49" charset="-122"/>
                <a:cs typeface="Consolas" pitchFamily="49" charset="0"/>
              </a:rPr>
              <a:t>;</a:t>
            </a:r>
          </a:p>
          <a:p>
            <a:r>
              <a:rPr lang="zh-CN" altLang="en-US" sz="1800" dirty="0">
                <a:solidFill>
                  <a:srgbClr val="0000FF"/>
                </a:solidFill>
                <a:latin typeface="Consolas" pitchFamily="49" charset="0"/>
                <a:ea typeface="楷体" pitchFamily="49" charset="-122"/>
                <a:cs typeface="Consolas" pitchFamily="49" charset="0"/>
              </a:rPr>
              <a:t>将初始问题进栈</a:t>
            </a:r>
            <a:r>
              <a:rPr lang="en-US" altLang="zh-CN" sz="1800" dirty="0">
                <a:solidFill>
                  <a:srgbClr val="0000FF"/>
                </a:solidFill>
                <a:latin typeface="Consolas" pitchFamily="49" charset="0"/>
                <a:ea typeface="楷体" pitchFamily="49" charset="-122"/>
                <a:cs typeface="Consolas" pitchFamily="49" charset="0"/>
              </a:rPr>
              <a:t>;</a:t>
            </a:r>
          </a:p>
          <a:p>
            <a:pPr>
              <a:lnSpc>
                <a:spcPct val="150000"/>
              </a:lnSpc>
            </a:pPr>
            <a:r>
              <a:rPr lang="en-US" altLang="zh-CN" sz="1800" dirty="0">
                <a:solidFill>
                  <a:srgbClr val="0000FF"/>
                </a:solidFill>
                <a:latin typeface="Consolas" pitchFamily="49" charset="0"/>
                <a:ea typeface="楷体" pitchFamily="49" charset="-122"/>
                <a:cs typeface="Consolas" pitchFamily="49" charset="0"/>
              </a:rPr>
              <a:t>while (</a:t>
            </a:r>
            <a:r>
              <a:rPr lang="zh-CN" altLang="en-US" sz="1800" dirty="0">
                <a:solidFill>
                  <a:srgbClr val="C00000"/>
                </a:solidFill>
                <a:latin typeface="Consolas" pitchFamily="49" charset="0"/>
                <a:ea typeface="楷体" pitchFamily="49" charset="-122"/>
                <a:cs typeface="Consolas" pitchFamily="49" charset="0"/>
              </a:rPr>
              <a:t>栈不空</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smtClean="0">
                <a:solidFill>
                  <a:srgbClr val="0000FF"/>
                </a:solidFill>
                <a:latin typeface="Consolas" pitchFamily="49" charset="0"/>
                <a:ea typeface="楷体" pitchFamily="49" charset="-122"/>
                <a:cs typeface="Consolas" pitchFamily="49" charset="0"/>
              </a:rPr>
              <a:t>{  if </a:t>
            </a:r>
            <a:r>
              <a:rPr lang="en-US" altLang="zh-CN" sz="1800" dirty="0">
                <a:solidFill>
                  <a:srgbClr val="0000FF"/>
                </a:solidFill>
                <a:latin typeface="Consolas" pitchFamily="49" charset="0"/>
                <a:ea typeface="楷体" pitchFamily="49" charset="-122"/>
                <a:cs typeface="Consolas" pitchFamily="49" charset="0"/>
              </a:rPr>
              <a:t>(</a:t>
            </a:r>
            <a:r>
              <a:rPr lang="zh-CN" altLang="en-US" sz="1800" dirty="0">
                <a:solidFill>
                  <a:srgbClr val="0000FF"/>
                </a:solidFill>
                <a:latin typeface="Consolas" pitchFamily="49" charset="0"/>
                <a:ea typeface="楷体" pitchFamily="49" charset="-122"/>
                <a:cs typeface="Consolas" pitchFamily="49" charset="0"/>
              </a:rPr>
              <a:t>栈顶元素的</a:t>
            </a:r>
            <a:r>
              <a:rPr lang="en-US" altLang="zh-CN" sz="1800" dirty="0">
                <a:solidFill>
                  <a:srgbClr val="0000FF"/>
                </a:solidFill>
                <a:latin typeface="Consolas" pitchFamily="49" charset="0"/>
                <a:ea typeface="楷体" pitchFamily="49" charset="-122"/>
                <a:cs typeface="Consolas" pitchFamily="49" charset="0"/>
              </a:rPr>
              <a:t>tag==1)		</a:t>
            </a:r>
            <a:r>
              <a:rPr lang="en-US" altLang="zh-CN" sz="1800" dirty="0">
                <a:solidFill>
                  <a:srgbClr val="00B0F0"/>
                </a:solidFill>
                <a:latin typeface="Consolas" pitchFamily="49" charset="0"/>
                <a:ea typeface="楷体" pitchFamily="49" charset="-122"/>
                <a:cs typeface="Consolas" pitchFamily="49" charset="0"/>
              </a:rPr>
              <a:t>//</a:t>
            </a:r>
            <a:r>
              <a:rPr lang="zh-CN" altLang="en-US" sz="1800" dirty="0">
                <a:solidFill>
                  <a:srgbClr val="00B0F0"/>
                </a:solidFill>
                <a:latin typeface="Consolas" pitchFamily="49" charset="0"/>
                <a:ea typeface="楷体" pitchFamily="49" charset="-122"/>
                <a:cs typeface="Consolas" pitchFamily="49" charset="0"/>
              </a:rPr>
              <a:t>不能直接操作</a:t>
            </a:r>
          </a:p>
          <a:p>
            <a:r>
              <a:rPr lang="zh-CN" altLang="en-US" sz="1800" smtClean="0">
                <a:solidFill>
                  <a:srgbClr val="0000FF"/>
                </a:solidFill>
                <a:latin typeface="Consolas" pitchFamily="49" charset="0"/>
                <a:ea typeface="楷体" pitchFamily="49" charset="-122"/>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出</a:t>
            </a:r>
            <a:r>
              <a:rPr lang="zh-CN" altLang="en-US" sz="1800" dirty="0">
                <a:solidFill>
                  <a:srgbClr val="0000FF"/>
                </a:solidFill>
                <a:latin typeface="Consolas" pitchFamily="49" charset="0"/>
                <a:ea typeface="楷体" pitchFamily="49" charset="-122"/>
                <a:cs typeface="Consolas" pitchFamily="49" charset="0"/>
              </a:rPr>
              <a:t>栈一个元素</a:t>
            </a:r>
            <a:r>
              <a:rPr lang="en-US" altLang="zh-CN" sz="1800" dirty="0">
                <a:solidFill>
                  <a:srgbClr val="0000FF"/>
                </a:solidFill>
                <a:latin typeface="Consolas" pitchFamily="49" charset="0"/>
                <a:ea typeface="楷体" pitchFamily="49" charset="-122"/>
                <a:cs typeface="Consolas" pitchFamily="49" charset="0"/>
              </a:rPr>
              <a:t>;</a:t>
            </a:r>
          </a:p>
          <a:p>
            <a:r>
              <a:rPr lang="en-US" altLang="zh-CN" sz="1800" smtClean="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将</a:t>
            </a:r>
            <a:r>
              <a:rPr lang="en-US" altLang="zh-CN" sz="1800" smtClean="0">
                <a:solidFill>
                  <a:srgbClr val="0000FF"/>
                </a:solidFill>
                <a:latin typeface="Consolas" pitchFamily="49" charset="0"/>
                <a:ea typeface="楷体" pitchFamily="49" charset="-122"/>
                <a:cs typeface="Consolas" pitchFamily="49" charset="0"/>
              </a:rPr>
              <a:t>Hanoi(</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y</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x</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z</a:t>
            </a:r>
            <a:r>
              <a:rPr lang="en-US" altLang="zh-CN" sz="1800" dirty="0">
                <a:solidFill>
                  <a:srgbClr val="0000FF"/>
                </a:solidFill>
                <a:latin typeface="Consolas" pitchFamily="49" charset="0"/>
                <a:ea typeface="楷体" pitchFamily="49" charset="-122"/>
                <a:cs typeface="Consolas" pitchFamily="49" charset="0"/>
              </a:rPr>
              <a:t>)</a:t>
            </a:r>
            <a:r>
              <a:rPr lang="zh-CN" altLang="en-US" sz="1800" dirty="0">
                <a:solidFill>
                  <a:srgbClr val="0000FF"/>
                </a:solidFill>
                <a:latin typeface="Consolas" pitchFamily="49" charset="0"/>
                <a:ea typeface="楷体" pitchFamily="49" charset="-122"/>
                <a:cs typeface="Consolas" pitchFamily="49" charset="0"/>
              </a:rPr>
              <a:t>进栈</a:t>
            </a:r>
            <a:r>
              <a:rPr lang="en-US" altLang="zh-CN" sz="1800" dirty="0">
                <a:solidFill>
                  <a:srgbClr val="0000FF"/>
                </a:solidFill>
                <a:latin typeface="Consolas" pitchFamily="49" charset="0"/>
                <a:ea typeface="楷体" pitchFamily="49" charset="-122"/>
                <a:cs typeface="Consolas" pitchFamily="49" charset="0"/>
              </a:rPr>
              <a:t>(</a:t>
            </a:r>
            <a:r>
              <a:rPr lang="zh-CN" altLang="en-US" sz="1800" dirty="0">
                <a:solidFill>
                  <a:srgbClr val="0000FF"/>
                </a:solidFill>
                <a:latin typeface="Consolas" pitchFamily="49" charset="0"/>
                <a:ea typeface="楷体" pitchFamily="49" charset="-122"/>
                <a:cs typeface="Consolas" pitchFamily="49" charset="0"/>
              </a:rPr>
              <a:t>若满足递归出口条件则将</a:t>
            </a:r>
            <a:r>
              <a:rPr lang="en-US" altLang="zh-CN" sz="1800" dirty="0">
                <a:solidFill>
                  <a:srgbClr val="0000FF"/>
                </a:solidFill>
                <a:latin typeface="Consolas" pitchFamily="49" charset="0"/>
                <a:ea typeface="楷体" pitchFamily="49" charset="-122"/>
                <a:cs typeface="Consolas" pitchFamily="49" charset="0"/>
              </a:rPr>
              <a:t>tag</a:t>
            </a:r>
            <a:r>
              <a:rPr lang="zh-CN" altLang="en-US" sz="1800" dirty="0">
                <a:solidFill>
                  <a:srgbClr val="0000FF"/>
                </a:solidFill>
                <a:latin typeface="Consolas" pitchFamily="49" charset="0"/>
                <a:ea typeface="楷体" pitchFamily="49" charset="-122"/>
                <a:cs typeface="Consolas" pitchFamily="49" charset="0"/>
              </a:rPr>
              <a:t>置为</a:t>
            </a:r>
            <a:r>
              <a:rPr lang="en-US" altLang="zh-CN" sz="1800">
                <a:solidFill>
                  <a:srgbClr val="0000FF"/>
                </a:solidFill>
                <a:latin typeface="Consolas" pitchFamily="49" charset="0"/>
                <a:ea typeface="楷体" pitchFamily="49" charset="-122"/>
                <a:cs typeface="Consolas" pitchFamily="49" charset="0"/>
              </a:rPr>
              <a:t>0</a:t>
            </a:r>
            <a:r>
              <a:rPr lang="en-US" altLang="zh-CN" sz="1800" smtClean="0">
                <a:solidFill>
                  <a:srgbClr val="0000FF"/>
                </a:solidFill>
                <a:latin typeface="Consolas" pitchFamily="49" charset="0"/>
                <a:ea typeface="楷体" pitchFamily="49" charset="-122"/>
                <a:cs typeface="Consolas" pitchFamily="49" charset="0"/>
              </a:rPr>
              <a:t>;</a:t>
            </a:r>
          </a:p>
          <a:p>
            <a:r>
              <a:rPr lang="en-US" altLang="zh-CN" sz="1800" smtClean="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否则</a:t>
            </a:r>
            <a:r>
              <a:rPr lang="zh-CN" altLang="en-US" sz="1800" dirty="0">
                <a:solidFill>
                  <a:srgbClr val="0000FF"/>
                </a:solidFill>
                <a:latin typeface="Consolas" pitchFamily="49" charset="0"/>
                <a:ea typeface="楷体" pitchFamily="49" charset="-122"/>
                <a:cs typeface="Consolas" pitchFamily="49" charset="0"/>
              </a:rPr>
              <a:t>置为</a:t>
            </a:r>
            <a:r>
              <a:rPr lang="en-US" altLang="zh-CN" sz="1800" dirty="0">
                <a:solidFill>
                  <a:srgbClr val="0000FF"/>
                </a:solidFill>
                <a:latin typeface="Consolas" pitchFamily="49" charset="0"/>
                <a:ea typeface="楷体" pitchFamily="49" charset="-122"/>
                <a:cs typeface="Consolas" pitchFamily="49" charset="0"/>
              </a:rPr>
              <a:t>1);</a:t>
            </a:r>
          </a:p>
          <a:p>
            <a:r>
              <a:rPr lang="en-US" altLang="zh-CN" sz="1800" smtClean="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将</a:t>
            </a:r>
            <a:r>
              <a:rPr lang="zh-CN" altLang="en-US" sz="1800" dirty="0">
                <a:solidFill>
                  <a:srgbClr val="0000FF"/>
                </a:solidFill>
                <a:latin typeface="Consolas" pitchFamily="49" charset="0"/>
                <a:ea typeface="楷体" pitchFamily="49" charset="-122"/>
                <a:cs typeface="Consolas" pitchFamily="49" charset="0"/>
              </a:rPr>
              <a:t>“将第</a:t>
            </a:r>
            <a:r>
              <a:rPr lang="en-US" altLang="zh-CN" sz="1800" i="1" dirty="0">
                <a:solidFill>
                  <a:srgbClr val="0000FF"/>
                </a:solidFill>
                <a:latin typeface="Consolas" pitchFamily="49" charset="0"/>
                <a:ea typeface="楷体" pitchFamily="49" charset="-122"/>
                <a:cs typeface="Consolas" pitchFamily="49" charset="0"/>
              </a:rPr>
              <a:t>n</a:t>
            </a:r>
            <a:r>
              <a:rPr lang="zh-CN" altLang="en-US" sz="1800" dirty="0">
                <a:solidFill>
                  <a:srgbClr val="0000FF"/>
                </a:solidFill>
                <a:latin typeface="Consolas" pitchFamily="49" charset="0"/>
                <a:ea typeface="楷体" pitchFamily="49" charset="-122"/>
                <a:cs typeface="Consolas" pitchFamily="49" charset="0"/>
              </a:rPr>
              <a:t>个圆盘从</a:t>
            </a:r>
            <a:r>
              <a:rPr lang="en-US" altLang="zh-CN" sz="1800" i="1" dirty="0">
                <a:solidFill>
                  <a:srgbClr val="0000FF"/>
                </a:solidFill>
                <a:latin typeface="Consolas" pitchFamily="49" charset="0"/>
                <a:ea typeface="楷体" pitchFamily="49" charset="-122"/>
                <a:cs typeface="Consolas" pitchFamily="49" charset="0"/>
              </a:rPr>
              <a:t>x</a:t>
            </a:r>
            <a:r>
              <a:rPr lang="zh-CN" altLang="en-US" sz="1800" dirty="0">
                <a:solidFill>
                  <a:srgbClr val="0000FF"/>
                </a:solidFill>
                <a:latin typeface="Consolas" pitchFamily="49" charset="0"/>
                <a:ea typeface="楷体" pitchFamily="49" charset="-122"/>
                <a:cs typeface="Consolas" pitchFamily="49" charset="0"/>
              </a:rPr>
              <a:t>移动到</a:t>
            </a:r>
            <a:r>
              <a:rPr lang="en-US" altLang="zh-CN" sz="1800" i="1" dirty="0">
                <a:solidFill>
                  <a:srgbClr val="0000FF"/>
                </a:solidFill>
                <a:latin typeface="Consolas" pitchFamily="49" charset="0"/>
                <a:ea typeface="楷体" pitchFamily="49" charset="-122"/>
                <a:cs typeface="Consolas" pitchFamily="49" charset="0"/>
              </a:rPr>
              <a:t>z</a:t>
            </a:r>
            <a:r>
              <a:rPr lang="zh-CN" altLang="en-US" sz="1800" dirty="0">
                <a:solidFill>
                  <a:srgbClr val="0000FF"/>
                </a:solidFill>
                <a:latin typeface="Consolas" pitchFamily="49" charset="0"/>
                <a:ea typeface="楷体" pitchFamily="49" charset="-122"/>
                <a:cs typeface="Consolas" pitchFamily="49" charset="0"/>
              </a:rPr>
              <a:t>上”操作进栈</a:t>
            </a:r>
            <a:r>
              <a:rPr lang="en-US" altLang="zh-CN" sz="1800" dirty="0">
                <a:solidFill>
                  <a:srgbClr val="0000FF"/>
                </a:solidFill>
                <a:latin typeface="Consolas" pitchFamily="49" charset="0"/>
                <a:ea typeface="楷体" pitchFamily="49" charset="-122"/>
                <a:cs typeface="Consolas" pitchFamily="49" charset="0"/>
              </a:rPr>
              <a:t>(</a:t>
            </a:r>
            <a:r>
              <a:rPr lang="zh-CN" altLang="en-US" sz="1800" dirty="0">
                <a:solidFill>
                  <a:srgbClr val="0000FF"/>
                </a:solidFill>
                <a:latin typeface="Consolas" pitchFamily="49" charset="0"/>
                <a:ea typeface="楷体" pitchFamily="49" charset="-122"/>
                <a:cs typeface="Consolas" pitchFamily="49" charset="0"/>
              </a:rPr>
              <a:t>将</a:t>
            </a:r>
            <a:r>
              <a:rPr lang="en-US" altLang="zh-CN" sz="1800" dirty="0">
                <a:solidFill>
                  <a:srgbClr val="0000FF"/>
                </a:solidFill>
                <a:latin typeface="Consolas" pitchFamily="49" charset="0"/>
                <a:ea typeface="楷体" pitchFamily="49" charset="-122"/>
                <a:cs typeface="Consolas" pitchFamily="49" charset="0"/>
              </a:rPr>
              <a:t>tag</a:t>
            </a:r>
            <a:r>
              <a:rPr lang="zh-CN" altLang="en-US" sz="1800" dirty="0">
                <a:solidFill>
                  <a:srgbClr val="0000FF"/>
                </a:solidFill>
                <a:latin typeface="Consolas" pitchFamily="49" charset="0"/>
                <a:ea typeface="楷体" pitchFamily="49" charset="-122"/>
                <a:cs typeface="Consolas" pitchFamily="49" charset="0"/>
              </a:rPr>
              <a:t>置为</a:t>
            </a:r>
            <a:r>
              <a:rPr lang="en-US" altLang="zh-CN" sz="1800" dirty="0">
                <a:solidFill>
                  <a:srgbClr val="0000FF"/>
                </a:solidFill>
                <a:latin typeface="Consolas" pitchFamily="49" charset="0"/>
                <a:ea typeface="楷体" pitchFamily="49" charset="-122"/>
                <a:cs typeface="Consolas" pitchFamily="49" charset="0"/>
              </a:rPr>
              <a:t>0);</a:t>
            </a:r>
          </a:p>
          <a:p>
            <a:r>
              <a:rPr lang="en-US" altLang="zh-CN" sz="1800" smtClean="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将</a:t>
            </a:r>
            <a:r>
              <a:rPr lang="en-US" altLang="zh-CN" sz="1800" smtClean="0">
                <a:solidFill>
                  <a:srgbClr val="0000FF"/>
                </a:solidFill>
                <a:latin typeface="Consolas" pitchFamily="49" charset="0"/>
                <a:ea typeface="楷体" pitchFamily="49" charset="-122"/>
                <a:cs typeface="Consolas" pitchFamily="49" charset="0"/>
              </a:rPr>
              <a:t>Hanoi(</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x</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z</a:t>
            </a:r>
            <a:r>
              <a:rPr lang="zh-CN" altLang="en-US"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y</a:t>
            </a:r>
            <a:r>
              <a:rPr lang="en-US" altLang="zh-CN" sz="1800" dirty="0">
                <a:solidFill>
                  <a:srgbClr val="0000FF"/>
                </a:solidFill>
                <a:latin typeface="Consolas" pitchFamily="49" charset="0"/>
                <a:ea typeface="楷体" pitchFamily="49" charset="-122"/>
                <a:cs typeface="Consolas" pitchFamily="49" charset="0"/>
              </a:rPr>
              <a:t>)</a:t>
            </a:r>
            <a:r>
              <a:rPr lang="zh-CN" altLang="en-US" sz="1800" dirty="0">
                <a:solidFill>
                  <a:srgbClr val="0000FF"/>
                </a:solidFill>
                <a:latin typeface="Consolas" pitchFamily="49" charset="0"/>
                <a:ea typeface="楷体" pitchFamily="49" charset="-122"/>
                <a:cs typeface="Consolas" pitchFamily="49" charset="0"/>
              </a:rPr>
              <a:t>进栈</a:t>
            </a:r>
            <a:r>
              <a:rPr lang="en-US" altLang="zh-CN" sz="1800" dirty="0">
                <a:solidFill>
                  <a:srgbClr val="0000FF"/>
                </a:solidFill>
                <a:latin typeface="Consolas" pitchFamily="49" charset="0"/>
                <a:ea typeface="楷体" pitchFamily="49" charset="-122"/>
                <a:cs typeface="Consolas" pitchFamily="49" charset="0"/>
              </a:rPr>
              <a:t>(</a:t>
            </a:r>
            <a:r>
              <a:rPr lang="zh-CN" altLang="en-US" sz="1800" dirty="0">
                <a:solidFill>
                  <a:srgbClr val="0000FF"/>
                </a:solidFill>
                <a:latin typeface="Consolas" pitchFamily="49" charset="0"/>
                <a:ea typeface="楷体" pitchFamily="49" charset="-122"/>
                <a:cs typeface="Consolas" pitchFamily="49" charset="0"/>
              </a:rPr>
              <a:t>若满足递归出口条件则将</a:t>
            </a:r>
            <a:r>
              <a:rPr lang="en-US" altLang="zh-CN" sz="1800" dirty="0">
                <a:solidFill>
                  <a:srgbClr val="0000FF"/>
                </a:solidFill>
                <a:latin typeface="Consolas" pitchFamily="49" charset="0"/>
                <a:ea typeface="楷体" pitchFamily="49" charset="-122"/>
                <a:cs typeface="Consolas" pitchFamily="49" charset="0"/>
              </a:rPr>
              <a:t>tag</a:t>
            </a:r>
            <a:r>
              <a:rPr lang="zh-CN" altLang="en-US" sz="1800" dirty="0">
                <a:solidFill>
                  <a:srgbClr val="0000FF"/>
                </a:solidFill>
                <a:latin typeface="Consolas" pitchFamily="49" charset="0"/>
                <a:ea typeface="楷体" pitchFamily="49" charset="-122"/>
                <a:cs typeface="Consolas" pitchFamily="49" charset="0"/>
              </a:rPr>
              <a:t>置为</a:t>
            </a:r>
            <a:r>
              <a:rPr lang="en-US" altLang="zh-CN" sz="1800">
                <a:solidFill>
                  <a:srgbClr val="0000FF"/>
                </a:solidFill>
                <a:latin typeface="Consolas" pitchFamily="49" charset="0"/>
                <a:ea typeface="楷体" pitchFamily="49" charset="-122"/>
                <a:cs typeface="Consolas" pitchFamily="49" charset="0"/>
              </a:rPr>
              <a:t>0</a:t>
            </a:r>
            <a:r>
              <a:rPr lang="en-US" altLang="zh-CN" sz="1800" smtClean="0">
                <a:solidFill>
                  <a:srgbClr val="0000FF"/>
                </a:solidFill>
                <a:latin typeface="Consolas" pitchFamily="49" charset="0"/>
                <a:ea typeface="楷体" pitchFamily="49" charset="-122"/>
                <a:cs typeface="Consolas" pitchFamily="49" charset="0"/>
              </a:rPr>
              <a:t>;</a:t>
            </a:r>
          </a:p>
          <a:p>
            <a:r>
              <a:rPr lang="en-US" altLang="zh-CN" sz="1800" smtClean="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否则</a:t>
            </a:r>
            <a:r>
              <a:rPr lang="zh-CN" altLang="en-US" sz="1800" dirty="0">
                <a:solidFill>
                  <a:srgbClr val="0000FF"/>
                </a:solidFill>
                <a:latin typeface="Consolas" pitchFamily="49" charset="0"/>
                <a:ea typeface="楷体" pitchFamily="49" charset="-122"/>
                <a:cs typeface="Consolas" pitchFamily="49" charset="0"/>
              </a:rPr>
              <a:t>置为</a:t>
            </a:r>
            <a:r>
              <a:rPr lang="en-US" altLang="zh-CN" sz="1800" dirty="0">
                <a:solidFill>
                  <a:srgbClr val="0000FF"/>
                </a:solidFill>
                <a:latin typeface="Consolas" pitchFamily="49" charset="0"/>
                <a:ea typeface="楷体" pitchFamily="49" charset="-122"/>
                <a:cs typeface="Consolas" pitchFamily="49" charset="0"/>
              </a:rPr>
              <a:t>1);</a:t>
            </a: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a:t>
            </a:r>
          </a:p>
          <a:p>
            <a:r>
              <a:rPr lang="zh-CN" altLang="en-US" sz="1800" dirty="0">
                <a:solidFill>
                  <a:srgbClr val="0000FF"/>
                </a:solidFill>
                <a:latin typeface="Consolas" pitchFamily="49" charset="0"/>
                <a:ea typeface="楷体" pitchFamily="49" charset="-122"/>
                <a:cs typeface="Consolas" pitchFamily="49" charset="0"/>
              </a:rPr>
              <a:t>　　</a:t>
            </a:r>
            <a:r>
              <a:rPr lang="en-US" altLang="zh-CN" sz="1800" dirty="0">
                <a:solidFill>
                  <a:srgbClr val="0000FF"/>
                </a:solidFill>
                <a:latin typeface="Consolas" pitchFamily="49" charset="0"/>
                <a:ea typeface="楷体" pitchFamily="49" charset="-122"/>
                <a:cs typeface="Consolas" pitchFamily="49" charset="0"/>
              </a:rPr>
              <a:t>if (</a:t>
            </a:r>
            <a:r>
              <a:rPr lang="zh-CN" altLang="en-US" sz="1800" dirty="0">
                <a:solidFill>
                  <a:srgbClr val="0000FF"/>
                </a:solidFill>
                <a:latin typeface="Consolas" pitchFamily="49" charset="0"/>
                <a:ea typeface="楷体" pitchFamily="49" charset="-122"/>
                <a:cs typeface="Consolas" pitchFamily="49" charset="0"/>
              </a:rPr>
              <a:t>栈顶元素满足递归出口条件</a:t>
            </a:r>
            <a:r>
              <a:rPr lang="en-US" altLang="zh-CN" sz="1800" dirty="0">
                <a:solidFill>
                  <a:srgbClr val="0000FF"/>
                </a:solidFill>
                <a:latin typeface="Consolas" pitchFamily="49" charset="0"/>
                <a:ea typeface="楷体" pitchFamily="49" charset="-122"/>
                <a:cs typeface="Consolas" pitchFamily="49" charset="0"/>
              </a:rPr>
              <a:t>) </a:t>
            </a:r>
          </a:p>
          <a:p>
            <a:r>
              <a:rPr lang="zh-CN" altLang="en-US" sz="1800" dirty="0">
                <a:solidFill>
                  <a:srgbClr val="0000FF"/>
                </a:solidFill>
                <a:latin typeface="Consolas" pitchFamily="49" charset="0"/>
                <a:ea typeface="楷体" pitchFamily="49" charset="-122"/>
                <a:cs typeface="Consolas" pitchFamily="49" charset="0"/>
              </a:rPr>
              <a:t>　　</a:t>
            </a:r>
            <a:r>
              <a:rPr lang="zh-CN" altLang="en-US" sz="1800">
                <a:solidFill>
                  <a:srgbClr val="0000FF"/>
                </a:solidFill>
                <a:latin typeface="Consolas" pitchFamily="49" charset="0"/>
                <a:ea typeface="楷体" pitchFamily="49" charset="-122"/>
                <a:cs typeface="Consolas" pitchFamily="49" charset="0"/>
              </a:rPr>
              <a:t>　</a:t>
            </a:r>
            <a:r>
              <a:rPr lang="zh-CN" altLang="en-US" sz="1800" smtClean="0">
                <a:solidFill>
                  <a:srgbClr val="0000FF"/>
                </a:solidFill>
                <a:latin typeface="Consolas" pitchFamily="49" charset="0"/>
                <a:ea typeface="楷体" pitchFamily="49" charset="-122"/>
                <a:cs typeface="Consolas" pitchFamily="49" charset="0"/>
              </a:rPr>
              <a:t>  直接</a:t>
            </a:r>
            <a:r>
              <a:rPr lang="zh-CN" altLang="en-US" sz="1800" dirty="0">
                <a:solidFill>
                  <a:srgbClr val="0000FF"/>
                </a:solidFill>
                <a:latin typeface="Consolas" pitchFamily="49" charset="0"/>
                <a:ea typeface="楷体" pitchFamily="49" charset="-122"/>
                <a:cs typeface="Consolas" pitchFamily="49" charset="0"/>
              </a:rPr>
              <a:t>操作并置</a:t>
            </a:r>
            <a:r>
              <a:rPr lang="en-US" altLang="zh-CN" sz="1800" dirty="0">
                <a:solidFill>
                  <a:srgbClr val="0000FF"/>
                </a:solidFill>
                <a:latin typeface="Consolas" pitchFamily="49" charset="0"/>
                <a:ea typeface="楷体" pitchFamily="49" charset="-122"/>
                <a:cs typeface="Consolas" pitchFamily="49" charset="0"/>
              </a:rPr>
              <a:t>tag=0;</a:t>
            </a:r>
          </a:p>
          <a:p>
            <a:r>
              <a:rPr lang="en-US" altLang="zh-CN" sz="1800" dirty="0">
                <a:solidFill>
                  <a:srgbClr val="0000FF"/>
                </a:solidFill>
                <a:latin typeface="Consolas" pitchFamily="49" charset="0"/>
                <a:ea typeface="楷体" pitchFamily="49" charset="-122"/>
                <a:cs typeface="Consolas" pitchFamily="49" charset="0"/>
              </a:rPr>
              <a:t>} </a:t>
            </a:r>
          </a:p>
        </p:txBody>
      </p:sp>
      <p:sp>
        <p:nvSpPr>
          <p:cNvPr id="92164" name="Text Box 4"/>
          <p:cNvSpPr txBox="1">
            <a:spLocks noChangeArrowheads="1"/>
          </p:cNvSpPr>
          <p:nvPr/>
        </p:nvSpPr>
        <p:spPr bwMode="auto">
          <a:xfrm>
            <a:off x="468313" y="5445125"/>
            <a:ext cx="8207375" cy="1049583"/>
          </a:xfrm>
          <a:prstGeom prst="rect">
            <a:avLst/>
          </a:prstGeom>
          <a:noFill/>
          <a:ln w="9525">
            <a:noFill/>
            <a:miter lim="800000"/>
            <a:headEnd/>
            <a:tailEnd/>
          </a:ln>
        </p:spPr>
        <p:txBody>
          <a:bodyPr>
            <a:spAutoFit/>
          </a:bodyPr>
          <a:lstStyle/>
          <a:p>
            <a:pPr>
              <a:lnSpc>
                <a:spcPct val="150000"/>
              </a:lnSpc>
              <a:spcBef>
                <a:spcPts val="0"/>
              </a:spcBef>
            </a:pPr>
            <a:r>
              <a:rPr lang="zh-CN" altLang="en-US">
                <a:solidFill>
                  <a:srgbClr val="FF0000"/>
                </a:solidFill>
                <a:latin typeface="Consolas" pitchFamily="49" charset="0"/>
                <a:ea typeface="黑体" pitchFamily="49" charset="-122"/>
                <a:cs typeface="Consolas" pitchFamily="49" charset="0"/>
              </a:rPr>
              <a:t>注</a:t>
            </a:r>
            <a:r>
              <a:rPr lang="zh-CN" altLang="en-US" smtClean="0">
                <a:solidFill>
                  <a:srgbClr val="FF0000"/>
                </a:solidFill>
                <a:latin typeface="Consolas" pitchFamily="49" charset="0"/>
                <a:ea typeface="黑体" pitchFamily="49" charset="-122"/>
                <a:cs typeface="Consolas" pitchFamily="49" charset="0"/>
              </a:rPr>
              <a:t>意：</a:t>
            </a:r>
            <a:r>
              <a:rPr lang="zh-CN" altLang="en-US" sz="2000" smtClean="0">
                <a:solidFill>
                  <a:srgbClr val="0000FF"/>
                </a:solidFill>
                <a:latin typeface="Consolas" pitchFamily="49" charset="0"/>
                <a:ea typeface="楷体" pitchFamily="49" charset="-122"/>
                <a:cs typeface="Consolas" pitchFamily="49" charset="0"/>
              </a:rPr>
              <a:t>上</a:t>
            </a:r>
            <a:r>
              <a:rPr lang="zh-CN" altLang="en-US" sz="2000">
                <a:solidFill>
                  <a:srgbClr val="0000FF"/>
                </a:solidFill>
                <a:latin typeface="Consolas" pitchFamily="49" charset="0"/>
                <a:ea typeface="楷体" pitchFamily="49" charset="-122"/>
                <a:cs typeface="Consolas" pitchFamily="49" charset="0"/>
              </a:rPr>
              <a:t>述过程中进栈的次序与递归体中三步的求解次序正好相</a:t>
            </a:r>
            <a:r>
              <a:rPr lang="zh-CN" altLang="en-US" sz="2000" smtClean="0">
                <a:solidFill>
                  <a:srgbClr val="0000FF"/>
                </a:solidFill>
                <a:latin typeface="Consolas" pitchFamily="49" charset="0"/>
                <a:ea typeface="楷体" pitchFamily="49" charset="-122"/>
                <a:cs typeface="Consolas" pitchFamily="49" charset="0"/>
              </a:rPr>
              <a:t>反，这</a:t>
            </a:r>
            <a:r>
              <a:rPr lang="zh-CN" altLang="en-US" sz="2000">
                <a:solidFill>
                  <a:srgbClr val="0000FF"/>
                </a:solidFill>
                <a:latin typeface="Consolas" pitchFamily="49" charset="0"/>
                <a:ea typeface="楷体" pitchFamily="49" charset="-122"/>
                <a:cs typeface="Consolas" pitchFamily="49" charset="0"/>
              </a:rPr>
              <a:t>是由于梵塔问题和栈的特点决定的。</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71480"/>
            <a:ext cx="7215238" cy="5300893"/>
          </a:xfrm>
          <a:prstGeom prst="rect">
            <a:avLst/>
          </a:prstGeom>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smtClean="0">
                <a:solidFill>
                  <a:srgbClr val="0000FF"/>
                </a:solidFill>
                <a:latin typeface="Consolas" pitchFamily="49" charset="0"/>
                <a:ea typeface="楷体" pitchFamily="49" charset="-122"/>
                <a:cs typeface="Consolas" pitchFamily="49" charset="0"/>
              </a:rPr>
              <a:t>void Hanoi1(int n,char x,char y,char z)</a:t>
            </a:r>
          </a:p>
          <a:p>
            <a:pPr>
              <a:lnSpc>
                <a:spcPct val="150000"/>
              </a:lnSpc>
            </a:pPr>
            <a:r>
              <a:rPr lang="nb-NO" altLang="zh-CN" sz="1800" smtClean="0">
                <a:solidFill>
                  <a:srgbClr val="0000FF"/>
                </a:solidFill>
                <a:latin typeface="Consolas" pitchFamily="49" charset="0"/>
                <a:ea typeface="楷体" pitchFamily="49" charset="-122"/>
                <a:cs typeface="Consolas" pitchFamily="49" charset="0"/>
              </a:rPr>
              <a:t>//</a:t>
            </a:r>
            <a:r>
              <a:rPr lang="zh-CN" altLang="zh-CN" sz="1800" smtClean="0">
                <a:solidFill>
                  <a:srgbClr val="0000FF"/>
                </a:solidFill>
                <a:latin typeface="Consolas" pitchFamily="49" charset="0"/>
                <a:ea typeface="楷体" pitchFamily="49" charset="-122"/>
                <a:cs typeface="Consolas" pitchFamily="49" charset="0"/>
              </a:rPr>
              <a:t>求</a:t>
            </a:r>
            <a:r>
              <a:rPr lang="nb-NO" altLang="zh-CN" sz="1800" smtClean="0">
                <a:solidFill>
                  <a:srgbClr val="0000FF"/>
                </a:solidFill>
                <a:latin typeface="Consolas" pitchFamily="49" charset="0"/>
                <a:ea typeface="楷体" pitchFamily="49" charset="-122"/>
                <a:cs typeface="Consolas" pitchFamily="49" charset="0"/>
              </a:rPr>
              <a:t>Hanoi</a:t>
            </a:r>
            <a:r>
              <a:rPr lang="zh-CN" altLang="zh-CN" sz="1800" smtClean="0">
                <a:solidFill>
                  <a:srgbClr val="0000FF"/>
                </a:solidFill>
                <a:latin typeface="Consolas" pitchFamily="49" charset="0"/>
                <a:ea typeface="楷体" pitchFamily="49" charset="-122"/>
                <a:cs typeface="Consolas" pitchFamily="49" charset="0"/>
              </a:rPr>
              <a:t>递归算法转换成的非递归算法</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FF0000"/>
                </a:solidFill>
                <a:latin typeface="Consolas" pitchFamily="49" charset="0"/>
                <a:ea typeface="楷体" pitchFamily="49" charset="-122"/>
                <a:cs typeface="Consolas" pitchFamily="49" charset="0"/>
              </a:rPr>
              <a:t>NodeType</a:t>
            </a:r>
            <a:r>
              <a:rPr lang="en-US" altLang="zh-CN" sz="1800" smtClean="0">
                <a:solidFill>
                  <a:srgbClr val="0000FF"/>
                </a:solidFill>
                <a:latin typeface="Consolas" pitchFamily="49" charset="0"/>
                <a:ea typeface="楷体" pitchFamily="49" charset="-122"/>
                <a:cs typeface="Consolas" pitchFamily="49" charset="0"/>
              </a:rPr>
              <a:t> e,e1,e2,e3;</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stack&lt;</a:t>
            </a:r>
            <a:r>
              <a:rPr lang="en-US" altLang="zh-CN" sz="1800" smtClean="0">
                <a:solidFill>
                  <a:srgbClr val="FF0000"/>
                </a:solidFill>
                <a:latin typeface="Consolas" pitchFamily="49" charset="0"/>
                <a:ea typeface="楷体" pitchFamily="49" charset="-122"/>
                <a:cs typeface="Consolas" pitchFamily="49" charset="0"/>
              </a:rPr>
              <a:t>NodeType</a:t>
            </a:r>
            <a:r>
              <a:rPr lang="en-US" altLang="zh-CN" sz="1800" smtClean="0">
                <a:solidFill>
                  <a:srgbClr val="0000FF"/>
                </a:solidFill>
                <a:latin typeface="Consolas" pitchFamily="49" charset="0"/>
                <a:ea typeface="楷体" pitchFamily="49" charset="-122"/>
                <a:cs typeface="Consolas" pitchFamily="49" charset="0"/>
              </a:rPr>
              <a:t>&gt; st;</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e.n=n;</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e.x=x; e.y=y; e.z=z;</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e.tag=1;</a:t>
            </a:r>
            <a:endParaRPr lang="zh-CN" altLang="zh-CN" sz="1800" smtClean="0">
              <a:solidFill>
                <a:srgbClr val="0000FF"/>
              </a:solidFill>
              <a:latin typeface="Consolas" pitchFamily="49" charset="0"/>
              <a:ea typeface="楷体" pitchFamily="49" charset="-122"/>
              <a:cs typeface="Consolas" pitchFamily="49" charset="0"/>
            </a:endParaRP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st.push(e);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初值进栈</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C00000"/>
                </a:solidFill>
                <a:latin typeface="Consolas" pitchFamily="49" charset="0"/>
                <a:ea typeface="楷体" pitchFamily="49" charset="-122"/>
                <a:cs typeface="Consolas" pitchFamily="49" charset="0"/>
              </a:rPr>
              <a:t>while (!st.empty())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栈不空循环</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  if (st.top().tag==1)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当不能直接操作时</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   e=st.top();</a:t>
            </a:r>
          </a:p>
          <a:p>
            <a:pPr>
              <a:lnSpc>
                <a:spcPct val="150000"/>
              </a:lnSpc>
            </a:pPr>
            <a:r>
              <a:rPr lang="en-US" altLang="zh-CN" sz="1800" smtClean="0">
                <a:solidFill>
                  <a:srgbClr val="0000FF"/>
                </a:solidFill>
                <a:latin typeface="Consolas" pitchFamily="49" charset="0"/>
                <a:ea typeface="楷体" pitchFamily="49" charset="-122"/>
                <a:cs typeface="Consolas" pitchFamily="49" charset="0"/>
              </a:rPr>
              <a:t>          st.pop();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退栈</a:t>
            </a:r>
            <a:r>
              <a:rPr lang="en-US" altLang="zh-CN" sz="1800" smtClean="0">
                <a:solidFill>
                  <a:srgbClr val="00B0F0"/>
                </a:solidFill>
                <a:latin typeface="Consolas" pitchFamily="49" charset="0"/>
                <a:ea typeface="楷体" pitchFamily="49" charset="-122"/>
                <a:cs typeface="Consolas" pitchFamily="49" charset="0"/>
              </a:rPr>
              <a:t>hanoi(n,x,y,z)</a:t>
            </a:r>
            <a:endParaRPr lang="zh-CN" altLang="zh-CN" sz="1800" smtClean="0">
              <a:solidFill>
                <a:srgbClr val="00B0F0"/>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42852"/>
            <a:ext cx="8286808" cy="642740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ts val="1900"/>
              </a:lnSpc>
            </a:pPr>
            <a:r>
              <a:rPr lang="en-US" altLang="zh-CN" sz="1800" smtClean="0">
                <a:solidFill>
                  <a:srgbClr val="0000FF"/>
                </a:solidFill>
                <a:latin typeface="Consolas" pitchFamily="49" charset="0"/>
                <a:ea typeface="楷体" pitchFamily="49" charset="-122"/>
                <a:cs typeface="Consolas" pitchFamily="49" charset="0"/>
              </a:rPr>
              <a:t>       e1.n=e.n-1;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产生子任务</a:t>
            </a:r>
            <a:r>
              <a:rPr lang="en-US" altLang="zh-CN" sz="1800" smtClean="0">
                <a:solidFill>
                  <a:srgbClr val="00B0F0"/>
                </a:solidFill>
                <a:latin typeface="Consolas" pitchFamily="49" charset="0"/>
                <a:ea typeface="楷体" pitchFamily="49" charset="-122"/>
                <a:cs typeface="Consolas" pitchFamily="49" charset="0"/>
              </a:rPr>
              <a:t>3</a:t>
            </a:r>
            <a:r>
              <a:rPr lang="zh-CN" altLang="zh-CN" sz="1800" smtClean="0">
                <a:solidFill>
                  <a:srgbClr val="00B0F0"/>
                </a:solidFill>
                <a:latin typeface="Consolas" pitchFamily="49" charset="0"/>
                <a:ea typeface="楷体" pitchFamily="49" charset="-122"/>
                <a:cs typeface="Consolas" pitchFamily="49" charset="0"/>
              </a:rPr>
              <a:t>：</a:t>
            </a:r>
            <a:r>
              <a:rPr lang="en-US" altLang="zh-CN" sz="1800" smtClean="0">
                <a:solidFill>
                  <a:srgbClr val="FF0000"/>
                </a:solidFill>
                <a:latin typeface="Consolas" pitchFamily="49" charset="0"/>
                <a:ea typeface="楷体" pitchFamily="49" charset="-122"/>
                <a:cs typeface="Consolas" pitchFamily="49" charset="0"/>
              </a:rPr>
              <a:t>Hanoi(n-1,y,x,z)</a:t>
            </a:r>
            <a:endParaRPr lang="zh-CN" altLang="zh-CN" sz="1800" smtClean="0">
              <a:solidFill>
                <a:srgbClr val="FF0000"/>
              </a:solidFill>
              <a:latin typeface="Consolas" pitchFamily="49" charset="0"/>
              <a:ea typeface="楷体" pitchFamily="49" charset="-122"/>
              <a:cs typeface="Consolas" pitchFamily="49" charset="0"/>
            </a:endParaRPr>
          </a:p>
          <a:p>
            <a:pPr>
              <a:lnSpc>
                <a:spcPts val="1900"/>
              </a:lnSpc>
            </a:pPr>
            <a:r>
              <a:rPr lang="en-US" altLang="zh-CN" sz="1800" smtClean="0">
                <a:solidFill>
                  <a:srgbClr val="0000FF"/>
                </a:solidFill>
                <a:latin typeface="Consolas" pitchFamily="49" charset="0"/>
                <a:ea typeface="楷体" pitchFamily="49" charset="-122"/>
                <a:cs typeface="Consolas" pitchFamily="49" charset="0"/>
              </a:rPr>
              <a:t>       e1.x=e.y; e1.y=e.x; e1.z=e.z;</a:t>
            </a:r>
            <a:endParaRPr lang="zh-CN" altLang="zh-CN" sz="1800" smtClean="0">
              <a:solidFill>
                <a:srgbClr val="0000FF"/>
              </a:solidFill>
              <a:latin typeface="Consolas" pitchFamily="49" charset="0"/>
              <a:ea typeface="楷体" pitchFamily="49" charset="-122"/>
              <a:cs typeface="Consolas" pitchFamily="49" charset="0"/>
            </a:endParaRPr>
          </a:p>
          <a:p>
            <a:pPr>
              <a:lnSpc>
                <a:spcPts val="1900"/>
              </a:lnSpc>
            </a:pPr>
            <a:r>
              <a:rPr lang="en-US" altLang="zh-CN" sz="1800" smtClean="0">
                <a:solidFill>
                  <a:srgbClr val="0000FF"/>
                </a:solidFill>
                <a:latin typeface="Consolas" pitchFamily="49" charset="0"/>
                <a:ea typeface="楷体" pitchFamily="49" charset="-122"/>
                <a:cs typeface="Consolas" pitchFamily="49" charset="0"/>
              </a:rPr>
              <a:t>       if (e1.n==1)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只有一个盘片时直接操作</a:t>
            </a:r>
          </a:p>
          <a:p>
            <a:pPr>
              <a:lnSpc>
                <a:spcPts val="1900"/>
              </a:lnSpc>
            </a:pPr>
            <a:r>
              <a:rPr lang="en-US" altLang="zh-CN" sz="1800" smtClean="0">
                <a:solidFill>
                  <a:srgbClr val="0000FF"/>
                </a:solidFill>
                <a:latin typeface="Consolas" pitchFamily="49" charset="0"/>
                <a:ea typeface="楷体" pitchFamily="49" charset="-122"/>
                <a:cs typeface="Consolas" pitchFamily="49" charset="0"/>
              </a:rPr>
              <a:t>	   e1.tag=0;</a:t>
            </a:r>
            <a:endParaRPr lang="zh-CN" altLang="zh-CN" sz="1800" smtClean="0">
              <a:solidFill>
                <a:srgbClr val="0000FF"/>
              </a:solidFill>
              <a:latin typeface="Consolas" pitchFamily="49" charset="0"/>
              <a:ea typeface="楷体" pitchFamily="49" charset="-122"/>
              <a:cs typeface="Consolas" pitchFamily="49" charset="0"/>
            </a:endParaRPr>
          </a:p>
          <a:p>
            <a:pPr>
              <a:lnSpc>
                <a:spcPts val="1900"/>
              </a:lnSpc>
            </a:pPr>
            <a:r>
              <a:rPr lang="en-US" altLang="zh-CN" sz="1800" smtClean="0">
                <a:solidFill>
                  <a:srgbClr val="0000FF"/>
                </a:solidFill>
                <a:latin typeface="Consolas" pitchFamily="49" charset="0"/>
                <a:ea typeface="楷体" pitchFamily="49" charset="-122"/>
                <a:cs typeface="Consolas" pitchFamily="49" charset="0"/>
              </a:rPr>
              <a:t>       else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否则需要继续分解</a:t>
            </a:r>
          </a:p>
          <a:p>
            <a:pPr>
              <a:lnSpc>
                <a:spcPts val="1900"/>
              </a:lnSpc>
            </a:pPr>
            <a:r>
              <a:rPr lang="en-US" altLang="zh-CN" sz="1800" smtClean="0">
                <a:solidFill>
                  <a:srgbClr val="0000FF"/>
                </a:solidFill>
                <a:latin typeface="Consolas" pitchFamily="49" charset="0"/>
                <a:ea typeface="楷体" pitchFamily="49" charset="-122"/>
                <a:cs typeface="Consolas" pitchFamily="49" charset="0"/>
              </a:rPr>
              <a:t>	   e1.tag=1;</a:t>
            </a:r>
            <a:endParaRPr lang="zh-CN" altLang="zh-CN" sz="1800" smtClean="0">
              <a:solidFill>
                <a:srgbClr val="0000FF"/>
              </a:solidFill>
              <a:latin typeface="Consolas" pitchFamily="49" charset="0"/>
              <a:ea typeface="楷体" pitchFamily="49" charset="-122"/>
              <a:cs typeface="Consolas" pitchFamily="49" charset="0"/>
            </a:endParaRPr>
          </a:p>
          <a:p>
            <a:pPr>
              <a:lnSpc>
                <a:spcPts val="1900"/>
              </a:lnSpc>
            </a:pPr>
            <a:r>
              <a:rPr lang="en-US" altLang="zh-CN" sz="1800" smtClean="0">
                <a:solidFill>
                  <a:srgbClr val="0000FF"/>
                </a:solidFill>
                <a:latin typeface="Consolas" pitchFamily="49" charset="0"/>
                <a:ea typeface="楷体" pitchFamily="49" charset="-122"/>
                <a:cs typeface="Consolas" pitchFamily="49" charset="0"/>
              </a:rPr>
              <a:t>       st.push(e1);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子任务</a:t>
            </a:r>
            <a:r>
              <a:rPr lang="en-US" altLang="zh-CN" sz="1800" smtClean="0">
                <a:solidFill>
                  <a:srgbClr val="00B0F0"/>
                </a:solidFill>
                <a:latin typeface="Consolas" pitchFamily="49" charset="0"/>
                <a:ea typeface="楷体" pitchFamily="49" charset="-122"/>
                <a:cs typeface="Consolas" pitchFamily="49" charset="0"/>
              </a:rPr>
              <a:t>3</a:t>
            </a:r>
            <a:r>
              <a:rPr lang="zh-CN" altLang="zh-CN" sz="1800" smtClean="0">
                <a:solidFill>
                  <a:srgbClr val="00B0F0"/>
                </a:solidFill>
                <a:latin typeface="Consolas" pitchFamily="49" charset="0"/>
                <a:ea typeface="楷体" pitchFamily="49" charset="-122"/>
                <a:cs typeface="Consolas" pitchFamily="49" charset="0"/>
              </a:rPr>
              <a:t>进栈</a:t>
            </a:r>
          </a:p>
          <a:p>
            <a:pPr>
              <a:lnSpc>
                <a:spcPts val="1900"/>
              </a:lnSpc>
            </a:pPr>
            <a:r>
              <a:rPr lang="en-US" altLang="zh-CN" sz="1800" smtClean="0">
                <a:solidFill>
                  <a:srgbClr val="C00000"/>
                </a:solidFill>
                <a:latin typeface="Consolas" pitchFamily="49" charset="0"/>
                <a:ea typeface="楷体" pitchFamily="49" charset="-122"/>
                <a:cs typeface="Consolas" pitchFamily="49" charset="0"/>
              </a:rPr>
              <a:t>       e2.n=e.n;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产生子任务</a:t>
            </a:r>
            <a:r>
              <a:rPr lang="en-US" altLang="zh-CN" sz="1800" smtClean="0">
                <a:solidFill>
                  <a:srgbClr val="00B0F0"/>
                </a:solidFill>
                <a:latin typeface="Consolas" pitchFamily="49" charset="0"/>
                <a:ea typeface="楷体" pitchFamily="49" charset="-122"/>
                <a:cs typeface="Consolas" pitchFamily="49" charset="0"/>
              </a:rPr>
              <a:t>2</a:t>
            </a:r>
            <a:r>
              <a:rPr lang="zh-CN" altLang="zh-CN" sz="1800" smtClean="0">
                <a:solidFill>
                  <a:srgbClr val="00B0F0"/>
                </a:solidFill>
                <a:latin typeface="Consolas" pitchFamily="49" charset="0"/>
                <a:ea typeface="楷体" pitchFamily="49" charset="-122"/>
                <a:cs typeface="Consolas" pitchFamily="49" charset="0"/>
              </a:rPr>
              <a:t>：</a:t>
            </a:r>
            <a:r>
              <a:rPr lang="en-US" altLang="zh-CN" sz="1800" smtClean="0">
                <a:solidFill>
                  <a:srgbClr val="FF0000"/>
                </a:solidFill>
                <a:latin typeface="Consolas" pitchFamily="49" charset="0"/>
                <a:ea typeface="楷体" pitchFamily="49" charset="-122"/>
                <a:cs typeface="Consolas" pitchFamily="49" charset="0"/>
              </a:rPr>
              <a:t>move(n,x,z)</a:t>
            </a:r>
            <a:r>
              <a:rPr lang="zh-CN" altLang="zh-CN" sz="1800" smtClean="0">
                <a:solidFill>
                  <a:srgbClr val="00B0F0"/>
                </a:solidFill>
                <a:latin typeface="Consolas" pitchFamily="49" charset="0"/>
                <a:ea typeface="楷体" pitchFamily="49" charset="-122"/>
                <a:cs typeface="Consolas" pitchFamily="49" charset="0"/>
              </a:rPr>
              <a:t>进栈</a:t>
            </a:r>
          </a:p>
          <a:p>
            <a:pPr>
              <a:lnSpc>
                <a:spcPts val="1900"/>
              </a:lnSpc>
            </a:pPr>
            <a:r>
              <a:rPr lang="en-US" altLang="zh-CN" sz="1800" smtClean="0">
                <a:solidFill>
                  <a:srgbClr val="C00000"/>
                </a:solidFill>
                <a:latin typeface="Consolas" pitchFamily="49" charset="0"/>
                <a:ea typeface="楷体" pitchFamily="49" charset="-122"/>
                <a:cs typeface="Consolas" pitchFamily="49" charset="0"/>
              </a:rPr>
              <a:t>       e2.x=e.x; e2.z=e.z;</a:t>
            </a:r>
            <a:endParaRPr lang="zh-CN" altLang="zh-CN" sz="1800" smtClean="0">
              <a:solidFill>
                <a:srgbClr val="C00000"/>
              </a:solidFill>
              <a:latin typeface="Consolas" pitchFamily="49" charset="0"/>
              <a:ea typeface="楷体" pitchFamily="49" charset="-122"/>
              <a:cs typeface="Consolas" pitchFamily="49" charset="0"/>
            </a:endParaRPr>
          </a:p>
          <a:p>
            <a:pPr>
              <a:lnSpc>
                <a:spcPts val="1900"/>
              </a:lnSpc>
            </a:pPr>
            <a:r>
              <a:rPr lang="en-US" altLang="zh-CN" sz="1800" smtClean="0">
                <a:solidFill>
                  <a:srgbClr val="C00000"/>
                </a:solidFill>
                <a:latin typeface="Consolas" pitchFamily="49" charset="0"/>
                <a:ea typeface="楷体" pitchFamily="49" charset="-122"/>
                <a:cs typeface="Consolas" pitchFamily="49" charset="0"/>
              </a:rPr>
              <a:t>       e2.tag=0;</a:t>
            </a:r>
            <a:endParaRPr lang="zh-CN" altLang="zh-CN" sz="1800" smtClean="0">
              <a:solidFill>
                <a:srgbClr val="C00000"/>
              </a:solidFill>
              <a:latin typeface="Consolas" pitchFamily="49" charset="0"/>
              <a:ea typeface="楷体" pitchFamily="49" charset="-122"/>
              <a:cs typeface="Consolas" pitchFamily="49" charset="0"/>
            </a:endParaRPr>
          </a:p>
          <a:p>
            <a:pPr>
              <a:lnSpc>
                <a:spcPts val="1900"/>
              </a:lnSpc>
            </a:pPr>
            <a:r>
              <a:rPr lang="en-US" altLang="zh-CN" sz="1800" smtClean="0">
                <a:solidFill>
                  <a:srgbClr val="C00000"/>
                </a:solidFill>
                <a:latin typeface="Consolas" pitchFamily="49" charset="0"/>
                <a:ea typeface="楷体" pitchFamily="49" charset="-122"/>
                <a:cs typeface="Consolas" pitchFamily="49" charset="0"/>
              </a:rPr>
              <a:t>       st.push(e2);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子任务</a:t>
            </a:r>
            <a:r>
              <a:rPr lang="en-US" altLang="zh-CN" sz="1800" smtClean="0">
                <a:solidFill>
                  <a:srgbClr val="00B0F0"/>
                </a:solidFill>
                <a:latin typeface="Consolas" pitchFamily="49" charset="0"/>
                <a:ea typeface="楷体" pitchFamily="49" charset="-122"/>
                <a:cs typeface="Consolas" pitchFamily="49" charset="0"/>
              </a:rPr>
              <a:t>2</a:t>
            </a:r>
            <a:r>
              <a:rPr lang="zh-CN" altLang="zh-CN" sz="1800" smtClean="0">
                <a:solidFill>
                  <a:srgbClr val="00B0F0"/>
                </a:solidFill>
                <a:latin typeface="Consolas" pitchFamily="49" charset="0"/>
                <a:ea typeface="楷体" pitchFamily="49" charset="-122"/>
                <a:cs typeface="Consolas" pitchFamily="49" charset="0"/>
              </a:rPr>
              <a:t>进栈</a:t>
            </a:r>
          </a:p>
          <a:p>
            <a:pPr>
              <a:lnSpc>
                <a:spcPts val="1900"/>
              </a:lnSpc>
            </a:pPr>
            <a:r>
              <a:rPr lang="en-US" altLang="zh-CN" sz="1800" smtClean="0">
                <a:solidFill>
                  <a:srgbClr val="006600"/>
                </a:solidFill>
                <a:latin typeface="Consolas" pitchFamily="49" charset="0"/>
                <a:ea typeface="楷体" pitchFamily="49" charset="-122"/>
                <a:cs typeface="Consolas" pitchFamily="49" charset="0"/>
              </a:rPr>
              <a:t>       e3.n=e.n-1;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产生子任务</a:t>
            </a:r>
            <a:r>
              <a:rPr lang="en-US" altLang="zh-CN" sz="1800" smtClean="0">
                <a:solidFill>
                  <a:srgbClr val="00B0F0"/>
                </a:solidFill>
                <a:latin typeface="Consolas" pitchFamily="49" charset="0"/>
                <a:ea typeface="楷体" pitchFamily="49" charset="-122"/>
                <a:cs typeface="Consolas" pitchFamily="49" charset="0"/>
              </a:rPr>
              <a:t>1</a:t>
            </a:r>
            <a:r>
              <a:rPr lang="zh-CN" altLang="zh-CN" sz="1800" smtClean="0">
                <a:solidFill>
                  <a:srgbClr val="00B0F0"/>
                </a:solidFill>
                <a:latin typeface="Consolas" pitchFamily="49" charset="0"/>
                <a:ea typeface="楷体" pitchFamily="49" charset="-122"/>
                <a:cs typeface="Consolas" pitchFamily="49" charset="0"/>
              </a:rPr>
              <a:t>：</a:t>
            </a:r>
            <a:r>
              <a:rPr lang="en-US" altLang="zh-CN" sz="1800" smtClean="0">
                <a:solidFill>
                  <a:srgbClr val="FF0000"/>
                </a:solidFill>
                <a:latin typeface="Consolas" pitchFamily="49" charset="0"/>
                <a:ea typeface="楷体" pitchFamily="49" charset="-122"/>
                <a:cs typeface="Consolas" pitchFamily="49" charset="0"/>
              </a:rPr>
              <a:t>Hanoi(n-1,x,z,y)</a:t>
            </a:r>
            <a:endParaRPr lang="zh-CN" altLang="zh-CN" sz="1800" smtClean="0">
              <a:solidFill>
                <a:srgbClr val="FF0000"/>
              </a:solidFill>
              <a:latin typeface="Consolas" pitchFamily="49" charset="0"/>
              <a:ea typeface="楷体" pitchFamily="49" charset="-122"/>
              <a:cs typeface="Consolas" pitchFamily="49" charset="0"/>
            </a:endParaRPr>
          </a:p>
          <a:p>
            <a:pPr>
              <a:lnSpc>
                <a:spcPts val="1900"/>
              </a:lnSpc>
            </a:pPr>
            <a:r>
              <a:rPr lang="en-US" altLang="zh-CN" sz="1800" smtClean="0">
                <a:solidFill>
                  <a:srgbClr val="006600"/>
                </a:solidFill>
                <a:latin typeface="Consolas" pitchFamily="49" charset="0"/>
                <a:ea typeface="楷体" pitchFamily="49" charset="-122"/>
                <a:cs typeface="Consolas" pitchFamily="49" charset="0"/>
              </a:rPr>
              <a:t>       e3.x=e.x; e3.y=e.z; e3.z=e.y;</a:t>
            </a:r>
            <a:endParaRPr lang="zh-CN" altLang="zh-CN" sz="1800" smtClean="0">
              <a:solidFill>
                <a:srgbClr val="006600"/>
              </a:solidFill>
              <a:latin typeface="Consolas" pitchFamily="49" charset="0"/>
              <a:ea typeface="楷体" pitchFamily="49" charset="-122"/>
              <a:cs typeface="Consolas" pitchFamily="49" charset="0"/>
            </a:endParaRPr>
          </a:p>
          <a:p>
            <a:pPr>
              <a:lnSpc>
                <a:spcPts val="1900"/>
              </a:lnSpc>
            </a:pPr>
            <a:r>
              <a:rPr lang="en-US" altLang="zh-CN" sz="1800" smtClean="0">
                <a:solidFill>
                  <a:srgbClr val="006600"/>
                </a:solidFill>
                <a:latin typeface="Consolas" pitchFamily="49" charset="0"/>
                <a:ea typeface="楷体" pitchFamily="49" charset="-122"/>
                <a:cs typeface="Consolas" pitchFamily="49" charset="0"/>
              </a:rPr>
              <a:t>       if (e3.n==1)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只有一个盘片时直接操作</a:t>
            </a:r>
          </a:p>
          <a:p>
            <a:pPr>
              <a:lnSpc>
                <a:spcPts val="1900"/>
              </a:lnSpc>
            </a:pPr>
            <a:r>
              <a:rPr lang="en-US" altLang="zh-CN" sz="1800" smtClean="0">
                <a:solidFill>
                  <a:srgbClr val="006600"/>
                </a:solidFill>
                <a:latin typeface="Consolas" pitchFamily="49" charset="0"/>
                <a:ea typeface="楷体" pitchFamily="49" charset="-122"/>
                <a:cs typeface="Consolas" pitchFamily="49" charset="0"/>
              </a:rPr>
              <a:t>	   e3.tag=0;</a:t>
            </a:r>
            <a:endParaRPr lang="zh-CN" altLang="zh-CN" sz="1800" smtClean="0">
              <a:solidFill>
                <a:srgbClr val="006600"/>
              </a:solidFill>
              <a:latin typeface="Consolas" pitchFamily="49" charset="0"/>
              <a:ea typeface="楷体" pitchFamily="49" charset="-122"/>
              <a:cs typeface="Consolas" pitchFamily="49" charset="0"/>
            </a:endParaRPr>
          </a:p>
          <a:p>
            <a:pPr>
              <a:lnSpc>
                <a:spcPts val="1900"/>
              </a:lnSpc>
            </a:pPr>
            <a:r>
              <a:rPr lang="en-US" altLang="zh-CN" sz="1800" smtClean="0">
                <a:solidFill>
                  <a:srgbClr val="006600"/>
                </a:solidFill>
                <a:latin typeface="Consolas" pitchFamily="49" charset="0"/>
                <a:ea typeface="楷体" pitchFamily="49" charset="-122"/>
                <a:cs typeface="Consolas" pitchFamily="49" charset="0"/>
              </a:rPr>
              <a:t>       else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否则需要继续分解</a:t>
            </a:r>
          </a:p>
          <a:p>
            <a:pPr>
              <a:lnSpc>
                <a:spcPts val="1900"/>
              </a:lnSpc>
            </a:pPr>
            <a:r>
              <a:rPr lang="en-US" altLang="zh-CN" sz="1800" smtClean="0">
                <a:solidFill>
                  <a:srgbClr val="006600"/>
                </a:solidFill>
                <a:latin typeface="Consolas" pitchFamily="49" charset="0"/>
                <a:ea typeface="楷体" pitchFamily="49" charset="-122"/>
                <a:cs typeface="Consolas" pitchFamily="49" charset="0"/>
              </a:rPr>
              <a:t>	   e3.tag=1;</a:t>
            </a:r>
            <a:endParaRPr lang="zh-CN" altLang="zh-CN" sz="1800" smtClean="0">
              <a:solidFill>
                <a:srgbClr val="006600"/>
              </a:solidFill>
              <a:latin typeface="Consolas" pitchFamily="49" charset="0"/>
              <a:ea typeface="楷体" pitchFamily="49" charset="-122"/>
              <a:cs typeface="Consolas" pitchFamily="49" charset="0"/>
            </a:endParaRPr>
          </a:p>
          <a:p>
            <a:pPr>
              <a:lnSpc>
                <a:spcPts val="1900"/>
              </a:lnSpc>
            </a:pPr>
            <a:r>
              <a:rPr lang="en-US" altLang="zh-CN" sz="1800" smtClean="0">
                <a:solidFill>
                  <a:srgbClr val="006600"/>
                </a:solidFill>
                <a:latin typeface="Consolas" pitchFamily="49" charset="0"/>
                <a:ea typeface="楷体" pitchFamily="49" charset="-122"/>
                <a:cs typeface="Consolas" pitchFamily="49" charset="0"/>
              </a:rPr>
              <a:t>       st.push(e3);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子任务</a:t>
            </a:r>
            <a:r>
              <a:rPr lang="en-US" altLang="zh-CN" sz="1800" smtClean="0">
                <a:solidFill>
                  <a:srgbClr val="00B0F0"/>
                </a:solidFill>
                <a:latin typeface="Consolas" pitchFamily="49" charset="0"/>
                <a:ea typeface="楷体" pitchFamily="49" charset="-122"/>
                <a:cs typeface="Consolas" pitchFamily="49" charset="0"/>
              </a:rPr>
              <a:t>1</a:t>
            </a:r>
            <a:r>
              <a:rPr lang="zh-CN" altLang="zh-CN" sz="1800" smtClean="0">
                <a:solidFill>
                  <a:srgbClr val="00B0F0"/>
                </a:solidFill>
                <a:latin typeface="Consolas" pitchFamily="49" charset="0"/>
                <a:ea typeface="楷体" pitchFamily="49" charset="-122"/>
                <a:cs typeface="Consolas" pitchFamily="49" charset="0"/>
              </a:rPr>
              <a:t>进栈</a:t>
            </a:r>
          </a:p>
          <a:p>
            <a:pPr>
              <a:lnSpc>
                <a:spcPts val="1900"/>
              </a:lnSpc>
            </a:pPr>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pPr>
              <a:lnSpc>
                <a:spcPts val="1900"/>
              </a:lnSpc>
            </a:pPr>
            <a:r>
              <a:rPr lang="en-US" altLang="zh-CN" sz="1800" smtClean="0">
                <a:solidFill>
                  <a:srgbClr val="0000FF"/>
                </a:solidFill>
                <a:latin typeface="Consolas" pitchFamily="49" charset="0"/>
                <a:ea typeface="楷体" pitchFamily="49" charset="-122"/>
                <a:cs typeface="Consolas" pitchFamily="49" charset="0"/>
              </a:rPr>
              <a:t>    else if (st.top().tag==0)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当可以直接操作时</a:t>
            </a:r>
          </a:p>
          <a:p>
            <a:pPr>
              <a:lnSpc>
                <a:spcPts val="1900"/>
              </a:lnSpc>
            </a:pPr>
            <a:r>
              <a:rPr lang="en-US" altLang="zh-CN" sz="1800" smtClean="0">
                <a:solidFill>
                  <a:srgbClr val="0000FF"/>
                </a:solidFill>
                <a:latin typeface="Consolas" pitchFamily="49" charset="0"/>
                <a:ea typeface="楷体" pitchFamily="49" charset="-122"/>
                <a:cs typeface="Consolas" pitchFamily="49" charset="0"/>
              </a:rPr>
              <a:t>    {	printf("\t</a:t>
            </a:r>
            <a:r>
              <a:rPr lang="zh-CN" altLang="zh-CN" sz="1800" smtClean="0">
                <a:solidFill>
                  <a:srgbClr val="0000FF"/>
                </a:solidFill>
                <a:latin typeface="Consolas" pitchFamily="49" charset="0"/>
                <a:ea typeface="楷体" pitchFamily="49" charset="-122"/>
                <a:cs typeface="Consolas" pitchFamily="49" charset="0"/>
              </a:rPr>
              <a:t>将第</a:t>
            </a:r>
            <a:r>
              <a:rPr lang="en-US" altLang="zh-CN" sz="1800" smtClean="0">
                <a:solidFill>
                  <a:srgbClr val="0000FF"/>
                </a:solidFill>
                <a:latin typeface="Consolas" pitchFamily="49" charset="0"/>
                <a:ea typeface="楷体" pitchFamily="49" charset="-122"/>
                <a:cs typeface="Consolas" pitchFamily="49" charset="0"/>
              </a:rPr>
              <a:t>%d</a:t>
            </a:r>
            <a:r>
              <a:rPr lang="zh-CN" altLang="zh-CN" sz="1800" smtClean="0">
                <a:solidFill>
                  <a:srgbClr val="0000FF"/>
                </a:solidFill>
                <a:latin typeface="Consolas" pitchFamily="49" charset="0"/>
                <a:ea typeface="楷体" pitchFamily="49" charset="-122"/>
                <a:cs typeface="Consolas" pitchFamily="49" charset="0"/>
              </a:rPr>
              <a:t>个盘片从</a:t>
            </a:r>
            <a:r>
              <a:rPr lang="en-US" altLang="zh-CN" sz="1800" smtClean="0">
                <a:solidFill>
                  <a:srgbClr val="0000FF"/>
                </a:solidFill>
                <a:latin typeface="Consolas" pitchFamily="49" charset="0"/>
                <a:ea typeface="楷体" pitchFamily="49" charset="-122"/>
                <a:cs typeface="Consolas" pitchFamily="49" charset="0"/>
              </a:rPr>
              <a:t>%c</a:t>
            </a:r>
            <a:r>
              <a:rPr lang="zh-CN" altLang="zh-CN" sz="1800" smtClean="0">
                <a:solidFill>
                  <a:srgbClr val="0000FF"/>
                </a:solidFill>
                <a:latin typeface="Consolas" pitchFamily="49" charset="0"/>
                <a:ea typeface="楷体" pitchFamily="49" charset="-122"/>
                <a:cs typeface="Consolas" pitchFamily="49" charset="0"/>
              </a:rPr>
              <a:t>移动到</a:t>
            </a:r>
            <a:r>
              <a:rPr lang="en-US" altLang="zh-CN" sz="1800" smtClean="0">
                <a:solidFill>
                  <a:srgbClr val="0000FF"/>
                </a:solidFill>
                <a:latin typeface="Consolas" pitchFamily="49" charset="0"/>
                <a:ea typeface="楷体" pitchFamily="49" charset="-122"/>
                <a:cs typeface="Consolas" pitchFamily="49" charset="0"/>
              </a:rPr>
              <a:t>%c\n",</a:t>
            </a:r>
          </a:p>
          <a:p>
            <a:pPr>
              <a:lnSpc>
                <a:spcPts val="1900"/>
              </a:lnSpc>
            </a:pPr>
            <a:r>
              <a:rPr lang="en-US" altLang="zh-CN" sz="1800" smtClean="0">
                <a:solidFill>
                  <a:srgbClr val="0000FF"/>
                </a:solidFill>
                <a:latin typeface="Consolas" pitchFamily="49" charset="0"/>
                <a:ea typeface="楷体" pitchFamily="49" charset="-122"/>
                <a:cs typeface="Consolas" pitchFamily="49" charset="0"/>
              </a:rPr>
              <a:t>		st.top().n,st.top().x,st.top().z);</a:t>
            </a:r>
            <a:endParaRPr lang="zh-CN" altLang="zh-CN" sz="1800" smtClean="0">
              <a:solidFill>
                <a:srgbClr val="0000FF"/>
              </a:solidFill>
              <a:latin typeface="Consolas" pitchFamily="49" charset="0"/>
              <a:ea typeface="楷体" pitchFamily="49" charset="-122"/>
              <a:cs typeface="Consolas" pitchFamily="49" charset="0"/>
            </a:endParaRPr>
          </a:p>
          <a:p>
            <a:pPr>
              <a:lnSpc>
                <a:spcPts val="1900"/>
              </a:lnSpc>
            </a:pPr>
            <a:r>
              <a:rPr lang="en-US" altLang="zh-CN" sz="1800" smtClean="0">
                <a:solidFill>
                  <a:srgbClr val="0000FF"/>
                </a:solidFill>
                <a:latin typeface="Consolas" pitchFamily="49" charset="0"/>
                <a:ea typeface="楷体" pitchFamily="49" charset="-122"/>
                <a:cs typeface="Consolas" pitchFamily="49" charset="0"/>
              </a:rPr>
              <a:t>	st.pop();		</a:t>
            </a:r>
            <a:r>
              <a:rPr lang="en-US" altLang="zh-CN" sz="1800" smtClean="0">
                <a:solidFill>
                  <a:srgbClr val="00B0F0"/>
                </a:solidFill>
                <a:latin typeface="Consolas" pitchFamily="49" charset="0"/>
                <a:ea typeface="楷体" pitchFamily="49" charset="-122"/>
                <a:cs typeface="Consolas" pitchFamily="49" charset="0"/>
              </a:rPr>
              <a:t>//</a:t>
            </a:r>
            <a:r>
              <a:rPr lang="zh-CN" altLang="zh-CN" sz="1800" smtClean="0">
                <a:solidFill>
                  <a:srgbClr val="00B0F0"/>
                </a:solidFill>
                <a:latin typeface="Consolas" pitchFamily="49" charset="0"/>
                <a:ea typeface="楷体" pitchFamily="49" charset="-122"/>
                <a:cs typeface="Consolas" pitchFamily="49" charset="0"/>
              </a:rPr>
              <a:t>移动盘片后退栈</a:t>
            </a:r>
          </a:p>
          <a:p>
            <a:pPr>
              <a:lnSpc>
                <a:spcPts val="1900"/>
              </a:lnSpc>
            </a:pPr>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pPr>
              <a:lnSpc>
                <a:spcPts val="1900"/>
              </a:lnSpc>
            </a:pPr>
            <a:r>
              <a:rPr lang="en-US" altLang="zh-CN" sz="1800" smtClean="0">
                <a:solidFill>
                  <a:srgbClr val="0000FF"/>
                </a:solidFill>
                <a:latin typeface="Consolas" pitchFamily="49" charset="0"/>
                <a:ea typeface="楷体" pitchFamily="49" charset="-122"/>
                <a:cs typeface="Consolas" pitchFamily="49" charset="0"/>
              </a:rPr>
              <a:t>  }</a:t>
            </a:r>
            <a:endParaRPr lang="zh-CN" altLang="zh-CN" sz="1800" smtClean="0">
              <a:solidFill>
                <a:srgbClr val="0000FF"/>
              </a:solidFill>
              <a:latin typeface="Consolas" pitchFamily="49" charset="0"/>
              <a:ea typeface="楷体" pitchFamily="49" charset="-122"/>
              <a:cs typeface="Consolas" pitchFamily="49" charset="0"/>
            </a:endParaRPr>
          </a:p>
          <a:p>
            <a:pPr>
              <a:lnSpc>
                <a:spcPts val="1900"/>
              </a:lnSpc>
            </a:pPr>
            <a:r>
              <a:rPr lang="en-US" altLang="zh-CN" sz="1800" smtClean="0">
                <a:solidFill>
                  <a:srgbClr val="0000FF"/>
                </a:solidFill>
                <a:latin typeface="Consolas" pitchFamily="49" charset="0"/>
                <a:ea typeface="楷体" pitchFamily="49" charset="-122"/>
                <a:cs typeface="Consolas" pitchFamily="49" charset="0"/>
              </a:rPr>
              <a:t>}</a:t>
            </a:r>
            <a:endParaRPr lang="zh-CN" altLang="zh-CN" sz="1800" smtClean="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3"/>
          <p:cNvSpPr txBox="1">
            <a:spLocks noChangeArrowheads="1"/>
          </p:cNvSpPr>
          <p:nvPr/>
        </p:nvSpPr>
        <p:spPr bwMode="auto">
          <a:xfrm>
            <a:off x="250825" y="1396176"/>
            <a:ext cx="5535621" cy="52322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r>
              <a:rPr lang="en-US" altLang="zh-CN" sz="2800" smtClean="0">
                <a:solidFill>
                  <a:srgbClr val="FF0000"/>
                </a:solidFill>
                <a:latin typeface="Consolas" pitchFamily="49" charset="0"/>
                <a:ea typeface="微软雅黑" pitchFamily="34" charset="-122"/>
                <a:cs typeface="Consolas" pitchFamily="49" charset="0"/>
              </a:rPr>
              <a:t>2.5.1 </a:t>
            </a:r>
            <a:r>
              <a:rPr lang="zh-CN" altLang="en-US" sz="2800" dirty="0">
                <a:solidFill>
                  <a:srgbClr val="FF0000"/>
                </a:solidFill>
                <a:latin typeface="Consolas" pitchFamily="49" charset="0"/>
                <a:ea typeface="微软雅黑" pitchFamily="34" charset="-122"/>
                <a:cs typeface="Consolas" pitchFamily="49" charset="0"/>
              </a:rPr>
              <a:t>用特征方程求解递归方程</a:t>
            </a:r>
          </a:p>
        </p:txBody>
      </p:sp>
      <p:sp>
        <p:nvSpPr>
          <p:cNvPr id="37892" name="Text Box 4"/>
          <p:cNvSpPr txBox="1">
            <a:spLocks noChangeArrowheads="1"/>
          </p:cNvSpPr>
          <p:nvPr/>
        </p:nvSpPr>
        <p:spPr bwMode="auto">
          <a:xfrm>
            <a:off x="541336" y="2257420"/>
            <a:ext cx="3816350" cy="457200"/>
          </a:xfrm>
          <a:prstGeom prst="rect">
            <a:avLst/>
          </a:prstGeom>
          <a:solidFill>
            <a:srgbClr val="6600CC"/>
          </a:solidFill>
          <a:ln w="9525">
            <a:noFill/>
            <a:miter lim="800000"/>
            <a:headEnd/>
            <a:tailEnd/>
          </a:ln>
        </p:spPr>
        <p:txBody>
          <a:bodyPr>
            <a:spAutoFit/>
          </a:bodyPr>
          <a:lstStyle/>
          <a:p>
            <a:pPr algn="ctr">
              <a:spcBef>
                <a:spcPct val="50000"/>
              </a:spcBef>
            </a:pPr>
            <a:r>
              <a:rPr lang="en-US" altLang="zh-CN" dirty="0">
                <a:solidFill>
                  <a:schemeClr val="bg1"/>
                </a:solidFill>
                <a:latin typeface="Consolas" pitchFamily="49" charset="0"/>
                <a:ea typeface="楷体" pitchFamily="49" charset="-122"/>
                <a:cs typeface="Consolas" pitchFamily="49" charset="0"/>
              </a:rPr>
              <a:t>1. </a:t>
            </a:r>
            <a:r>
              <a:rPr lang="zh-CN" altLang="en-US" dirty="0">
                <a:solidFill>
                  <a:schemeClr val="bg1"/>
                </a:solidFill>
                <a:latin typeface="Consolas" pitchFamily="49" charset="0"/>
                <a:ea typeface="楷体" pitchFamily="49" charset="-122"/>
                <a:cs typeface="Consolas" pitchFamily="49" charset="0"/>
              </a:rPr>
              <a:t>线性齐次递推式的求解</a:t>
            </a:r>
          </a:p>
        </p:txBody>
      </p:sp>
      <p:sp>
        <p:nvSpPr>
          <p:cNvPr id="37893" name="Text Box 5"/>
          <p:cNvSpPr txBox="1">
            <a:spLocks noChangeArrowheads="1"/>
          </p:cNvSpPr>
          <p:nvPr/>
        </p:nvSpPr>
        <p:spPr bwMode="auto">
          <a:xfrm>
            <a:off x="571472" y="2928934"/>
            <a:ext cx="7561262" cy="430887"/>
          </a:xfrm>
          <a:prstGeom prst="rect">
            <a:avLst/>
          </a:prstGeom>
          <a:noFill/>
          <a:ln w="9525">
            <a:noFill/>
            <a:miter lim="800000"/>
            <a:headEnd/>
            <a:tailEnd/>
          </a:ln>
        </p:spPr>
        <p:txBody>
          <a:bodyPr>
            <a:spAutoFit/>
          </a:bodyPr>
          <a:lstStyle/>
          <a:p>
            <a:pPr>
              <a:spcBef>
                <a:spcPct val="50000"/>
              </a:spcBef>
            </a:pPr>
            <a:r>
              <a:rPr lang="zh-CN" altLang="en-US" sz="2200">
                <a:solidFill>
                  <a:srgbClr val="0000FF"/>
                </a:solidFill>
                <a:ea typeface="楷体" pitchFamily="49" charset="-122"/>
                <a:cs typeface="Times New Roman" pitchFamily="18" charset="0"/>
              </a:rPr>
              <a:t>常系数的线性齐次递推式的一般格式如下：</a:t>
            </a:r>
          </a:p>
        </p:txBody>
      </p:sp>
      <p:sp>
        <p:nvSpPr>
          <p:cNvPr id="37894" name="Text Box 6"/>
          <p:cNvSpPr txBox="1">
            <a:spLocks noChangeArrowheads="1"/>
          </p:cNvSpPr>
          <p:nvPr/>
        </p:nvSpPr>
        <p:spPr bwMode="auto">
          <a:xfrm>
            <a:off x="644497" y="3593279"/>
            <a:ext cx="7070775" cy="1077310"/>
          </a:xfrm>
          <a:prstGeom prst="rect">
            <a:avLst/>
          </a:prstGeom>
          <a:solidFill>
            <a:schemeClr val="folHlink"/>
          </a:solidFill>
          <a:ln w="9525">
            <a:noFill/>
            <a:miter lim="800000"/>
            <a:headEnd/>
            <a:tailEnd/>
          </a:ln>
          <a:effectLst/>
          <a:scene3d>
            <a:camera prst="orthographicFront">
              <a:rot lat="0" lon="0" rev="0"/>
            </a:camera>
            <a:lightRig rig="chilly" dir="t">
              <a:rot lat="0" lon="0" rev="18480000"/>
            </a:lightRig>
          </a:scene3d>
          <a:sp3d prstMaterial="clear">
            <a:bevelT h="63500"/>
          </a:sp3d>
        </p:spPr>
        <p:txBody>
          <a:bodyPr wrap="square" lIns="180000" tIns="144000" bIns="144000">
            <a:spAutoFit/>
          </a:bodyPr>
          <a:lstStyle/>
          <a:p>
            <a:pPr>
              <a:lnSpc>
                <a:spcPct val="150000"/>
              </a:lnSpc>
            </a:pPr>
            <a:r>
              <a:rPr lang="pt-BR" altLang="zh-CN" sz="1800" i="1" dirty="0">
                <a:solidFill>
                  <a:srgbClr val="0000FF"/>
                </a:solidFill>
                <a:latin typeface="Consolas" pitchFamily="49" charset="0"/>
                <a:ea typeface="楷体" pitchFamily="49" charset="-122"/>
                <a:cs typeface="Consolas" pitchFamily="49" charset="0"/>
              </a:rPr>
              <a:t>f</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n</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a</a:t>
            </a:r>
            <a:r>
              <a:rPr lang="pt-BR" altLang="zh-CN" sz="1800" baseline="-25000" dirty="0">
                <a:solidFill>
                  <a:srgbClr val="0000FF"/>
                </a:solidFill>
                <a:latin typeface="Consolas" pitchFamily="49" charset="0"/>
                <a:ea typeface="楷体" pitchFamily="49" charset="-122"/>
                <a:cs typeface="Consolas" pitchFamily="49" charset="0"/>
              </a:rPr>
              <a:t>1</a:t>
            </a:r>
            <a:r>
              <a:rPr lang="pt-BR" altLang="zh-CN" sz="1800" i="1" dirty="0">
                <a:solidFill>
                  <a:srgbClr val="0000FF"/>
                </a:solidFill>
                <a:latin typeface="Consolas" pitchFamily="49" charset="0"/>
                <a:ea typeface="楷体" pitchFamily="49" charset="-122"/>
                <a:cs typeface="Consolas" pitchFamily="49" charset="0"/>
              </a:rPr>
              <a:t>f</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n</a:t>
            </a:r>
            <a:r>
              <a:rPr lang="pt-BR" altLang="zh-CN" sz="1800" dirty="0">
                <a:solidFill>
                  <a:srgbClr val="0000FF"/>
                </a:solidFill>
                <a:latin typeface="Consolas" pitchFamily="49" charset="0"/>
                <a:ea typeface="楷体" pitchFamily="49" charset="-122"/>
                <a:cs typeface="Consolas" pitchFamily="49" charset="0"/>
              </a:rPr>
              <a:t>-1)+</a:t>
            </a:r>
            <a:r>
              <a:rPr lang="pt-BR" altLang="zh-CN" sz="1800" i="1" dirty="0">
                <a:solidFill>
                  <a:srgbClr val="0000FF"/>
                </a:solidFill>
                <a:latin typeface="Consolas" pitchFamily="49" charset="0"/>
                <a:ea typeface="楷体" pitchFamily="49" charset="-122"/>
                <a:cs typeface="Consolas" pitchFamily="49" charset="0"/>
              </a:rPr>
              <a:t>a</a:t>
            </a:r>
            <a:r>
              <a:rPr lang="pt-BR" altLang="zh-CN" sz="1800" baseline="-25000" dirty="0">
                <a:solidFill>
                  <a:srgbClr val="0000FF"/>
                </a:solidFill>
                <a:latin typeface="Consolas" pitchFamily="49" charset="0"/>
                <a:ea typeface="楷体" pitchFamily="49" charset="-122"/>
                <a:cs typeface="Consolas" pitchFamily="49" charset="0"/>
              </a:rPr>
              <a:t>2</a:t>
            </a:r>
            <a:r>
              <a:rPr lang="pt-BR" altLang="zh-CN" sz="1800" i="1" dirty="0">
                <a:solidFill>
                  <a:srgbClr val="0000FF"/>
                </a:solidFill>
                <a:latin typeface="Consolas" pitchFamily="49" charset="0"/>
                <a:ea typeface="楷体" pitchFamily="49" charset="-122"/>
                <a:cs typeface="Consolas" pitchFamily="49" charset="0"/>
              </a:rPr>
              <a:t>f</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n</a:t>
            </a:r>
            <a:r>
              <a:rPr lang="pt-BR" altLang="zh-CN" sz="1800" dirty="0">
                <a:solidFill>
                  <a:srgbClr val="0000FF"/>
                </a:solidFill>
                <a:latin typeface="Consolas" pitchFamily="49" charset="0"/>
                <a:ea typeface="楷体" pitchFamily="49" charset="-122"/>
                <a:cs typeface="Consolas" pitchFamily="49" charset="0"/>
              </a:rPr>
              <a:t>-2)+…+</a:t>
            </a:r>
            <a:r>
              <a:rPr lang="pt-BR" altLang="zh-CN" sz="1800" i="1" dirty="0">
                <a:solidFill>
                  <a:srgbClr val="0000FF"/>
                </a:solidFill>
                <a:latin typeface="Consolas" pitchFamily="49" charset="0"/>
                <a:ea typeface="楷体" pitchFamily="49" charset="-122"/>
                <a:cs typeface="Consolas" pitchFamily="49" charset="0"/>
              </a:rPr>
              <a:t>a</a:t>
            </a:r>
            <a:r>
              <a:rPr lang="pt-BR" altLang="zh-CN" sz="1800" i="1" baseline="-25000" dirty="0">
                <a:solidFill>
                  <a:srgbClr val="0000FF"/>
                </a:solidFill>
                <a:latin typeface="Consolas" pitchFamily="49" charset="0"/>
                <a:ea typeface="楷体" pitchFamily="49" charset="-122"/>
                <a:cs typeface="Consolas" pitchFamily="49" charset="0"/>
              </a:rPr>
              <a:t>k</a:t>
            </a:r>
            <a:r>
              <a:rPr lang="pt-BR" altLang="zh-CN" sz="1800" i="1" dirty="0">
                <a:solidFill>
                  <a:srgbClr val="0000FF"/>
                </a:solidFill>
                <a:latin typeface="Consolas" pitchFamily="49" charset="0"/>
                <a:ea typeface="楷体" pitchFamily="49" charset="-122"/>
                <a:cs typeface="Consolas" pitchFamily="49" charset="0"/>
              </a:rPr>
              <a:t>f</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n</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k</a:t>
            </a:r>
            <a:r>
              <a:rPr lang="pt-BR" altLang="zh-CN" sz="1800" dirty="0">
                <a:solidFill>
                  <a:srgbClr val="0000FF"/>
                </a:solidFill>
                <a:latin typeface="Consolas" pitchFamily="49" charset="0"/>
                <a:ea typeface="楷体" pitchFamily="49" charset="-122"/>
                <a:cs typeface="Consolas" pitchFamily="49" charset="0"/>
              </a:rPr>
              <a:t>)	</a:t>
            </a:r>
            <a:r>
              <a:rPr lang="zh-CN" altLang="pt-BR" sz="1800" dirty="0">
                <a:solidFill>
                  <a:srgbClr val="0000FF"/>
                </a:solidFill>
                <a:latin typeface="Consolas" pitchFamily="49" charset="0"/>
                <a:ea typeface="楷体" pitchFamily="49" charset="-122"/>
                <a:cs typeface="Consolas" pitchFamily="49" charset="0"/>
              </a:rPr>
              <a:t>　　　　　</a:t>
            </a:r>
            <a:r>
              <a:rPr lang="pt-BR" altLang="zh-CN" sz="1800" dirty="0">
                <a:solidFill>
                  <a:srgbClr val="0000FF"/>
                </a:solidFill>
                <a:latin typeface="Consolas" pitchFamily="49" charset="0"/>
                <a:ea typeface="楷体" pitchFamily="49" charset="-122"/>
                <a:cs typeface="Consolas" pitchFamily="49" charset="0"/>
              </a:rPr>
              <a:t>(2.5)</a:t>
            </a:r>
            <a:endParaRPr lang="pt-BR" altLang="zh-CN" sz="1800" i="1" dirty="0">
              <a:solidFill>
                <a:srgbClr val="0000FF"/>
              </a:solidFill>
              <a:latin typeface="Consolas" pitchFamily="49" charset="0"/>
              <a:ea typeface="楷体" pitchFamily="49" charset="-122"/>
              <a:cs typeface="Consolas" pitchFamily="49" charset="0"/>
            </a:endParaRPr>
          </a:p>
          <a:p>
            <a:pPr>
              <a:lnSpc>
                <a:spcPct val="150000"/>
              </a:lnSpc>
            </a:pPr>
            <a:r>
              <a:rPr lang="pt-BR" altLang="zh-CN" sz="1800" i="1" dirty="0">
                <a:solidFill>
                  <a:srgbClr val="0000FF"/>
                </a:solidFill>
                <a:latin typeface="Consolas" pitchFamily="49" charset="0"/>
                <a:ea typeface="楷体" pitchFamily="49" charset="-122"/>
                <a:cs typeface="Consolas" pitchFamily="49" charset="0"/>
              </a:rPr>
              <a:t>f</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i</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b</a:t>
            </a:r>
            <a:r>
              <a:rPr lang="pt-BR" altLang="zh-CN" sz="1800" i="1" baseline="-25000" dirty="0">
                <a:solidFill>
                  <a:srgbClr val="0000FF"/>
                </a:solidFill>
                <a:latin typeface="Consolas" pitchFamily="49" charset="0"/>
                <a:ea typeface="楷体" pitchFamily="49" charset="-122"/>
                <a:cs typeface="Consolas" pitchFamily="49" charset="0"/>
              </a:rPr>
              <a:t>i</a:t>
            </a:r>
            <a:r>
              <a:rPr lang="pt-BR" altLang="zh-CN" sz="1800" dirty="0">
                <a:solidFill>
                  <a:srgbClr val="0000FF"/>
                </a:solidFill>
                <a:latin typeface="Consolas" pitchFamily="49" charset="0"/>
                <a:ea typeface="楷体" pitchFamily="49" charset="-122"/>
                <a:cs typeface="Consolas" pitchFamily="49" charset="0"/>
              </a:rPr>
              <a:t>			0≤</a:t>
            </a:r>
            <a:r>
              <a:rPr lang="pt-BR" altLang="zh-CN" sz="1800" i="1" dirty="0">
                <a:solidFill>
                  <a:srgbClr val="0000FF"/>
                </a:solidFill>
                <a:latin typeface="Consolas" pitchFamily="49" charset="0"/>
                <a:ea typeface="楷体" pitchFamily="49" charset="-122"/>
                <a:cs typeface="Consolas" pitchFamily="49" charset="0"/>
              </a:rPr>
              <a:t>i</a:t>
            </a:r>
            <a:r>
              <a:rPr lang="pt-BR" altLang="zh-CN" sz="1800" dirty="0">
                <a:solidFill>
                  <a:srgbClr val="0000FF"/>
                </a:solidFill>
                <a:latin typeface="Consolas" pitchFamily="49" charset="0"/>
                <a:ea typeface="楷体" pitchFamily="49" charset="-122"/>
                <a:cs typeface="Consolas" pitchFamily="49" charset="0"/>
              </a:rPr>
              <a:t>&lt;</a:t>
            </a:r>
            <a:r>
              <a:rPr lang="pt-BR" altLang="zh-CN" sz="1800" i="1" dirty="0">
                <a:solidFill>
                  <a:srgbClr val="0000FF"/>
                </a:solidFill>
                <a:latin typeface="Consolas" pitchFamily="49" charset="0"/>
                <a:ea typeface="楷体" pitchFamily="49" charset="-122"/>
                <a:cs typeface="Consolas" pitchFamily="49" charset="0"/>
              </a:rPr>
              <a:t>k</a:t>
            </a:r>
            <a:endParaRPr lang="en-US" altLang="zh-CN" sz="1800" i="1" dirty="0">
              <a:solidFill>
                <a:srgbClr val="0000FF"/>
              </a:solidFill>
              <a:latin typeface="Consolas" pitchFamily="49" charset="0"/>
              <a:ea typeface="楷体" pitchFamily="49" charset="-122"/>
              <a:cs typeface="Consolas" pitchFamily="49" charset="0"/>
            </a:endParaRPr>
          </a:p>
        </p:txBody>
      </p:sp>
      <p:sp>
        <p:nvSpPr>
          <p:cNvPr id="8" name="TextBox 7"/>
          <p:cNvSpPr txBox="1"/>
          <p:nvPr/>
        </p:nvSpPr>
        <p:spPr>
          <a:xfrm>
            <a:off x="500034" y="285728"/>
            <a:ext cx="35719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2.5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递推式的计算</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Text Box 7"/>
          <p:cNvSpPr txBox="1">
            <a:spLocks noChangeArrowheads="1"/>
          </p:cNvSpPr>
          <p:nvPr/>
        </p:nvSpPr>
        <p:spPr bwMode="auto">
          <a:xfrm>
            <a:off x="357158" y="1798630"/>
            <a:ext cx="8281987" cy="3416320"/>
          </a:xfrm>
          <a:prstGeom prst="rect">
            <a:avLst/>
          </a:prstGeom>
          <a:noFill/>
          <a:ln w="9525">
            <a:noFill/>
            <a:miter lim="800000"/>
            <a:headEnd/>
            <a:tailEnd/>
          </a:ln>
        </p:spPr>
        <p:txBody>
          <a:bodyPr>
            <a:spAutoFit/>
          </a:bodyPr>
          <a:lstStyle/>
          <a:p>
            <a:pPr>
              <a:lnSpc>
                <a:spcPct val="150000"/>
              </a:lnSpc>
            </a:pPr>
            <a:r>
              <a:rPr lang="zh-CN" altLang="pt-BR" sz="2000" dirty="0">
                <a:solidFill>
                  <a:srgbClr val="0000FF"/>
                </a:solidFill>
                <a:latin typeface="Consolas" pitchFamily="49" charset="0"/>
                <a:ea typeface="楷体" pitchFamily="49" charset="-122"/>
                <a:cs typeface="Consolas" pitchFamily="49" charset="0"/>
              </a:rPr>
              <a:t>等式</a:t>
            </a:r>
            <a:r>
              <a:rPr lang="pt-BR" altLang="zh-CN" sz="2000" dirty="0">
                <a:solidFill>
                  <a:srgbClr val="0000FF"/>
                </a:solidFill>
                <a:latin typeface="Consolas" pitchFamily="49" charset="0"/>
                <a:ea typeface="楷体" pitchFamily="49" charset="-122"/>
                <a:cs typeface="Consolas" pitchFamily="49" charset="0"/>
              </a:rPr>
              <a:t>(2.5)</a:t>
            </a:r>
            <a:r>
              <a:rPr lang="zh-CN" altLang="pt-BR" sz="2000" dirty="0">
                <a:solidFill>
                  <a:srgbClr val="0000FF"/>
                </a:solidFill>
                <a:latin typeface="Consolas" pitchFamily="49" charset="0"/>
                <a:ea typeface="楷体" pitchFamily="49" charset="-122"/>
                <a:cs typeface="Consolas" pitchFamily="49" charset="0"/>
              </a:rPr>
              <a:t>的一般解含有</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x</a:t>
            </a:r>
            <a:r>
              <a:rPr lang="pt-BR" altLang="zh-CN" sz="2000" i="1" baseline="30000" dirty="0">
                <a:solidFill>
                  <a:srgbClr val="0000FF"/>
                </a:solidFill>
                <a:latin typeface="Consolas" pitchFamily="49" charset="0"/>
                <a:ea typeface="楷体" pitchFamily="49" charset="-122"/>
                <a:cs typeface="Consolas" pitchFamily="49" charset="0"/>
              </a:rPr>
              <a:t>n</a:t>
            </a:r>
            <a:r>
              <a:rPr lang="zh-CN" altLang="pt-BR" sz="2000" dirty="0">
                <a:solidFill>
                  <a:srgbClr val="0000FF"/>
                </a:solidFill>
                <a:latin typeface="Consolas" pitchFamily="49" charset="0"/>
                <a:ea typeface="楷体" pitchFamily="49" charset="-122"/>
                <a:cs typeface="Consolas" pitchFamily="49" charset="0"/>
              </a:rPr>
              <a:t>形式的特解</a:t>
            </a:r>
            <a:r>
              <a:rPr lang="zh-CN" altLang="pt-BR" sz="2000">
                <a:solidFill>
                  <a:srgbClr val="0000FF"/>
                </a:solidFill>
                <a:latin typeface="Consolas" pitchFamily="49" charset="0"/>
                <a:ea typeface="楷体" pitchFamily="49" charset="-122"/>
                <a:cs typeface="Consolas" pitchFamily="49" charset="0"/>
              </a:rPr>
              <a:t>的</a:t>
            </a:r>
            <a:r>
              <a:rPr lang="zh-CN" altLang="pt-BR" sz="2000" smtClean="0">
                <a:solidFill>
                  <a:srgbClr val="0000FF"/>
                </a:solidFill>
                <a:latin typeface="Consolas" pitchFamily="49" charset="0"/>
                <a:ea typeface="楷体" pitchFamily="49" charset="-122"/>
                <a:cs typeface="Consolas" pitchFamily="49" charset="0"/>
              </a:rPr>
              <a:t>和</a:t>
            </a:r>
            <a:r>
              <a:rPr lang="zh-CN" altLang="en-US" sz="2000" smtClean="0">
                <a:solidFill>
                  <a:srgbClr val="0000FF"/>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用</a:t>
            </a:r>
            <a:r>
              <a:rPr lang="pt-BR" altLang="zh-CN" sz="2000" i="1" dirty="0">
                <a:solidFill>
                  <a:srgbClr val="0000FF"/>
                </a:solidFill>
                <a:latin typeface="Consolas" pitchFamily="49" charset="0"/>
                <a:ea typeface="楷体" pitchFamily="49" charset="-122"/>
                <a:cs typeface="Consolas" pitchFamily="49" charset="0"/>
              </a:rPr>
              <a:t>x</a:t>
            </a:r>
            <a:r>
              <a:rPr lang="pt-BR" altLang="zh-CN" sz="2000" i="1" baseline="30000" dirty="0">
                <a:solidFill>
                  <a:srgbClr val="0000FF"/>
                </a:solidFill>
                <a:latin typeface="Consolas" pitchFamily="49" charset="0"/>
                <a:ea typeface="楷体" pitchFamily="49" charset="-122"/>
                <a:cs typeface="Consolas" pitchFamily="49" charset="0"/>
              </a:rPr>
              <a:t>n</a:t>
            </a:r>
            <a:r>
              <a:rPr lang="zh-CN" altLang="pt-BR" sz="2000" dirty="0">
                <a:solidFill>
                  <a:srgbClr val="0000FF"/>
                </a:solidFill>
                <a:latin typeface="Consolas" pitchFamily="49" charset="0"/>
                <a:ea typeface="楷体" pitchFamily="49" charset="-122"/>
                <a:cs typeface="Consolas" pitchFamily="49" charset="0"/>
              </a:rPr>
              <a:t>来代替该等式中的</a:t>
            </a:r>
            <a:r>
              <a:rPr lang="pt-BR" altLang="zh-CN" sz="2000" i="1">
                <a:solidFill>
                  <a:srgbClr val="0000FF"/>
                </a:solidFill>
                <a:latin typeface="Consolas" pitchFamily="49" charset="0"/>
                <a:ea typeface="楷体" pitchFamily="49" charset="-122"/>
                <a:cs typeface="Consolas" pitchFamily="49" charset="0"/>
              </a:rPr>
              <a:t>f</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则</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-1</a:t>
            </a:r>
            <a:r>
              <a:rPr lang="pt-BR" altLang="zh-CN" sz="200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x</a:t>
            </a:r>
            <a:r>
              <a:rPr lang="pt-BR" altLang="zh-CN" sz="2000" i="1" baseline="30000" smtClean="0">
                <a:solidFill>
                  <a:srgbClr val="0000FF"/>
                </a:solidFill>
                <a:latin typeface="Consolas" pitchFamily="49" charset="0"/>
                <a:ea typeface="楷体" pitchFamily="49" charset="-122"/>
                <a:cs typeface="Consolas" pitchFamily="49" charset="0"/>
              </a:rPr>
              <a:t>n</a:t>
            </a:r>
            <a:r>
              <a:rPr lang="pt-BR" altLang="zh-CN" sz="2000" baseline="30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pt-BR" altLang="zh-CN" sz="2000" smtClean="0">
                <a:solidFill>
                  <a:srgbClr val="0000FF"/>
                </a:solidFill>
                <a:latin typeface="Consolas" pitchFamily="49" charset="0"/>
                <a:ea typeface="宋体" pitchFamily="2"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k</a:t>
            </a:r>
            <a:r>
              <a:rPr lang="pt-BR" altLang="zh-CN" sz="200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x</a:t>
            </a:r>
            <a:r>
              <a:rPr lang="pt-BR" altLang="zh-CN" sz="2000" i="1" baseline="30000" smtClean="0">
                <a:solidFill>
                  <a:srgbClr val="0000FF"/>
                </a:solidFill>
                <a:latin typeface="Consolas" pitchFamily="49" charset="0"/>
                <a:ea typeface="楷体" pitchFamily="49" charset="-122"/>
                <a:cs typeface="Consolas" pitchFamily="49" charset="0"/>
              </a:rPr>
              <a:t>n</a:t>
            </a:r>
            <a:r>
              <a:rPr lang="pt-BR" altLang="zh-CN" sz="2000" baseline="30000" smtClean="0">
                <a:solidFill>
                  <a:srgbClr val="0000FF"/>
                </a:solidFill>
                <a:latin typeface="Consolas" pitchFamily="49" charset="0"/>
                <a:ea typeface="楷体" pitchFamily="49" charset="-122"/>
                <a:cs typeface="Consolas" pitchFamily="49" charset="0"/>
              </a:rPr>
              <a:t>-</a:t>
            </a:r>
            <a:r>
              <a:rPr lang="pt-BR" altLang="zh-CN" sz="2000" i="1" baseline="30000" smtClean="0">
                <a:solidFill>
                  <a:srgbClr val="0000FF"/>
                </a:solidFill>
                <a:latin typeface="Consolas" pitchFamily="49" charset="0"/>
                <a:ea typeface="楷体" pitchFamily="49" charset="-122"/>
                <a:cs typeface="Consolas" pitchFamily="49" charset="0"/>
              </a:rPr>
              <a:t>k</a:t>
            </a:r>
            <a:r>
              <a:rPr lang="zh-CN" altLang="en-US" sz="2000" smtClean="0">
                <a:solidFill>
                  <a:srgbClr val="0000FF"/>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所</a:t>
            </a:r>
            <a:r>
              <a:rPr lang="zh-CN" altLang="pt-BR" sz="2000" dirty="0">
                <a:solidFill>
                  <a:srgbClr val="0000FF"/>
                </a:solidFill>
                <a:latin typeface="Consolas" pitchFamily="49" charset="0"/>
                <a:ea typeface="楷体" pitchFamily="49" charset="-122"/>
                <a:cs typeface="Consolas" pitchFamily="49" charset="0"/>
              </a:rPr>
              <a:t>以有：</a:t>
            </a:r>
            <a:endParaRPr lang="zh-CN" altLang="pt-BR" sz="2000" i="1" dirty="0">
              <a:solidFill>
                <a:srgbClr val="0000FF"/>
              </a:solidFill>
              <a:latin typeface="Consolas" pitchFamily="49" charset="0"/>
              <a:ea typeface="楷体" pitchFamily="49" charset="-122"/>
              <a:cs typeface="Consolas" pitchFamily="49" charset="0"/>
            </a:endParaRPr>
          </a:p>
          <a:p>
            <a:pPr>
              <a:lnSpc>
                <a:spcPct val="150000"/>
              </a:lnSpc>
            </a:pPr>
            <a:r>
              <a:rPr lang="zh-CN" altLang="pt-BR" sz="2000" i="1" dirty="0">
                <a:solidFill>
                  <a:srgbClr val="0000FF"/>
                </a:solidFill>
                <a:latin typeface="Consolas" pitchFamily="49" charset="0"/>
                <a:ea typeface="楷体" pitchFamily="49" charset="-122"/>
                <a:cs typeface="Consolas" pitchFamily="49" charset="0"/>
              </a:rPr>
              <a:t>　　</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baseline="-25000" dirty="0">
                <a:solidFill>
                  <a:srgbClr val="9900FF"/>
                </a:solidFill>
                <a:latin typeface="Consolas" pitchFamily="49" charset="0"/>
                <a:ea typeface="楷体" pitchFamily="49" charset="-122"/>
                <a:cs typeface="Consolas" pitchFamily="49" charset="0"/>
              </a:rPr>
              <a:t>1</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n</a:t>
            </a:r>
            <a:r>
              <a:rPr lang="pt-BR" altLang="zh-CN" sz="2000" baseline="30000" dirty="0">
                <a:solidFill>
                  <a:srgbClr val="9900FF"/>
                </a:solidFill>
                <a:latin typeface="Consolas" pitchFamily="49" charset="0"/>
                <a:ea typeface="楷体" pitchFamily="49" charset="-122"/>
                <a:cs typeface="Consolas" pitchFamily="49" charset="0"/>
              </a:rPr>
              <a:t>-1</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baseline="-25000" dirty="0">
                <a:solidFill>
                  <a:srgbClr val="9900FF"/>
                </a:solidFill>
                <a:latin typeface="Consolas" pitchFamily="49" charset="0"/>
                <a:ea typeface="楷体" pitchFamily="49" charset="-122"/>
                <a:cs typeface="Consolas" pitchFamily="49" charset="0"/>
              </a:rPr>
              <a:t>2</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n</a:t>
            </a:r>
            <a:r>
              <a:rPr lang="pt-BR" altLang="zh-CN" sz="2000" baseline="30000" dirty="0">
                <a:solidFill>
                  <a:srgbClr val="9900FF"/>
                </a:solidFill>
                <a:latin typeface="Consolas" pitchFamily="49" charset="0"/>
                <a:ea typeface="楷体" pitchFamily="49" charset="-122"/>
                <a:cs typeface="Consolas" pitchFamily="49" charset="0"/>
              </a:rPr>
              <a:t>-2</a:t>
            </a:r>
            <a:r>
              <a:rPr lang="pt-BR" altLang="zh-CN" sz="2000" dirty="0">
                <a:solidFill>
                  <a:srgbClr val="9900FF"/>
                </a:solidFill>
                <a:latin typeface="Consolas" pitchFamily="49" charset="0"/>
                <a:ea typeface="楷体" pitchFamily="49" charset="-122"/>
                <a:cs typeface="Consolas" pitchFamily="49" charset="0"/>
              </a:rPr>
              <a:t>+</a:t>
            </a:r>
            <a:r>
              <a:rPr lang="pt-BR" altLang="zh-CN" sz="2000" dirty="0">
                <a:solidFill>
                  <a:srgbClr val="9900FF"/>
                </a:solidFill>
                <a:latin typeface="Consolas" pitchFamily="49" charset="0"/>
                <a:ea typeface="宋体" pitchFamily="2" charset="-122"/>
                <a:cs typeface="Consolas" pitchFamily="49" charset="0"/>
              </a:rPr>
              <a:t>…</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i="1" baseline="-25000" dirty="0">
                <a:solidFill>
                  <a:srgbClr val="9900FF"/>
                </a:solidFill>
                <a:latin typeface="Consolas" pitchFamily="49" charset="0"/>
                <a:ea typeface="楷体" pitchFamily="49" charset="-122"/>
                <a:cs typeface="Consolas" pitchFamily="49" charset="0"/>
              </a:rPr>
              <a:t>k</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n</a:t>
            </a:r>
            <a:r>
              <a:rPr lang="pt-BR" altLang="zh-CN" sz="2000" baseline="30000" dirty="0">
                <a:solidFill>
                  <a:srgbClr val="9900FF"/>
                </a:solidFill>
                <a:latin typeface="Consolas" pitchFamily="49" charset="0"/>
                <a:ea typeface="楷体" pitchFamily="49" charset="-122"/>
                <a:cs typeface="Consolas" pitchFamily="49" charset="0"/>
              </a:rPr>
              <a:t>-</a:t>
            </a:r>
            <a:r>
              <a:rPr lang="pt-BR" altLang="zh-CN" sz="2000" i="1" baseline="30000" dirty="0">
                <a:solidFill>
                  <a:srgbClr val="9900FF"/>
                </a:solidFill>
                <a:latin typeface="Consolas" pitchFamily="49" charset="0"/>
                <a:ea typeface="楷体" pitchFamily="49" charset="-122"/>
                <a:cs typeface="Consolas" pitchFamily="49" charset="0"/>
              </a:rPr>
              <a:t>k</a:t>
            </a:r>
            <a:endParaRPr lang="pt-BR" altLang="zh-CN" sz="2000" baseline="30000" dirty="0">
              <a:solidFill>
                <a:srgbClr val="9900FF"/>
              </a:solidFill>
              <a:latin typeface="Consolas" pitchFamily="49" charset="0"/>
              <a:ea typeface="楷体" pitchFamily="49" charset="-122"/>
              <a:cs typeface="Consolas" pitchFamily="49" charset="0"/>
            </a:endParaRPr>
          </a:p>
          <a:p>
            <a:pPr>
              <a:lnSpc>
                <a:spcPct val="150000"/>
              </a:lnSpc>
            </a:pPr>
            <a:r>
              <a:rPr lang="zh-CN" altLang="pt-BR" sz="2000" dirty="0">
                <a:solidFill>
                  <a:srgbClr val="0000FF"/>
                </a:solidFill>
                <a:latin typeface="Consolas" pitchFamily="49" charset="0"/>
                <a:ea typeface="楷体" pitchFamily="49" charset="-122"/>
                <a:cs typeface="Consolas" pitchFamily="49" charset="0"/>
              </a:rPr>
              <a:t>两边同时除以</a:t>
            </a:r>
            <a:r>
              <a:rPr lang="pt-BR" altLang="zh-CN" sz="2000" i="1" dirty="0">
                <a:solidFill>
                  <a:srgbClr val="0000FF"/>
                </a:solidFill>
                <a:latin typeface="Consolas" pitchFamily="49" charset="0"/>
                <a:ea typeface="楷体" pitchFamily="49" charset="-122"/>
                <a:cs typeface="Consolas" pitchFamily="49" charset="0"/>
              </a:rPr>
              <a:t>x</a:t>
            </a:r>
            <a:r>
              <a:rPr lang="pt-BR" altLang="zh-CN" sz="2000" i="1" baseline="30000" dirty="0">
                <a:solidFill>
                  <a:srgbClr val="0000FF"/>
                </a:solidFill>
                <a:latin typeface="Consolas" pitchFamily="49" charset="0"/>
                <a:ea typeface="楷体" pitchFamily="49" charset="-122"/>
                <a:cs typeface="Consolas" pitchFamily="49" charset="0"/>
              </a:rPr>
              <a:t>n</a:t>
            </a:r>
            <a:r>
              <a:rPr lang="pt-BR" altLang="zh-CN" sz="2000" baseline="30000" dirty="0">
                <a:solidFill>
                  <a:srgbClr val="0000FF"/>
                </a:solidFill>
                <a:latin typeface="Consolas" pitchFamily="49" charset="0"/>
                <a:ea typeface="楷体" pitchFamily="49" charset="-122"/>
                <a:cs typeface="Consolas" pitchFamily="49" charset="0"/>
              </a:rPr>
              <a:t>-</a:t>
            </a:r>
            <a:r>
              <a:rPr lang="pt-BR" altLang="zh-CN" sz="2000" i="1" baseline="30000" dirty="0">
                <a:solidFill>
                  <a:srgbClr val="0000FF"/>
                </a:solidFill>
                <a:latin typeface="Consolas" pitchFamily="49" charset="0"/>
                <a:ea typeface="楷体" pitchFamily="49" charset="-122"/>
                <a:cs typeface="Consolas" pitchFamily="49" charset="0"/>
              </a:rPr>
              <a:t>k</a:t>
            </a:r>
            <a:r>
              <a:rPr lang="zh-CN" altLang="pt-BR" sz="2000" dirty="0">
                <a:solidFill>
                  <a:srgbClr val="0000FF"/>
                </a:solidFill>
                <a:latin typeface="Consolas" pitchFamily="49" charset="0"/>
                <a:ea typeface="楷体" pitchFamily="49" charset="-122"/>
                <a:cs typeface="Consolas" pitchFamily="49" charset="0"/>
              </a:rPr>
              <a:t>得到：</a:t>
            </a:r>
            <a:endParaRPr lang="zh-CN" altLang="pt-BR" sz="2000" i="1" dirty="0">
              <a:solidFill>
                <a:srgbClr val="0000FF"/>
              </a:solidFill>
              <a:latin typeface="Consolas" pitchFamily="49" charset="0"/>
              <a:ea typeface="楷体" pitchFamily="49" charset="-122"/>
              <a:cs typeface="Consolas" pitchFamily="49" charset="0"/>
            </a:endParaRPr>
          </a:p>
          <a:p>
            <a:pPr>
              <a:lnSpc>
                <a:spcPct val="150000"/>
              </a:lnSpc>
            </a:pPr>
            <a:r>
              <a:rPr lang="zh-CN" altLang="pt-BR" sz="2000" i="1" dirty="0">
                <a:solidFill>
                  <a:srgbClr val="0000FF"/>
                </a:solidFill>
                <a:latin typeface="Consolas" pitchFamily="49" charset="0"/>
                <a:ea typeface="楷体" pitchFamily="49" charset="-122"/>
                <a:cs typeface="Consolas" pitchFamily="49" charset="0"/>
              </a:rPr>
              <a:t>　　</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k</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baseline="-25000" dirty="0">
                <a:solidFill>
                  <a:srgbClr val="9900FF"/>
                </a:solidFill>
                <a:latin typeface="Consolas" pitchFamily="49" charset="0"/>
                <a:ea typeface="楷体" pitchFamily="49" charset="-122"/>
                <a:cs typeface="Consolas" pitchFamily="49" charset="0"/>
              </a:rPr>
              <a:t>1</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k</a:t>
            </a:r>
            <a:r>
              <a:rPr lang="pt-BR" altLang="zh-CN" sz="2000" baseline="30000" dirty="0">
                <a:solidFill>
                  <a:srgbClr val="9900FF"/>
                </a:solidFill>
                <a:latin typeface="Consolas" pitchFamily="49" charset="0"/>
                <a:ea typeface="楷体" pitchFamily="49" charset="-122"/>
                <a:cs typeface="Consolas" pitchFamily="49" charset="0"/>
              </a:rPr>
              <a:t>-1</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baseline="-25000" dirty="0">
                <a:solidFill>
                  <a:srgbClr val="9900FF"/>
                </a:solidFill>
                <a:latin typeface="Consolas" pitchFamily="49" charset="0"/>
                <a:ea typeface="楷体" pitchFamily="49" charset="-122"/>
                <a:cs typeface="Consolas" pitchFamily="49" charset="0"/>
              </a:rPr>
              <a:t>2</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k</a:t>
            </a:r>
            <a:r>
              <a:rPr lang="pt-BR" altLang="zh-CN" sz="2000" baseline="30000" dirty="0">
                <a:solidFill>
                  <a:srgbClr val="9900FF"/>
                </a:solidFill>
                <a:latin typeface="Consolas" pitchFamily="49" charset="0"/>
                <a:ea typeface="楷体" pitchFamily="49" charset="-122"/>
                <a:cs typeface="Consolas" pitchFamily="49" charset="0"/>
              </a:rPr>
              <a:t>-2</a:t>
            </a:r>
            <a:r>
              <a:rPr lang="pt-BR" altLang="zh-CN" sz="2000" dirty="0">
                <a:solidFill>
                  <a:srgbClr val="9900FF"/>
                </a:solidFill>
                <a:latin typeface="Consolas" pitchFamily="49" charset="0"/>
                <a:ea typeface="楷体" pitchFamily="49" charset="-122"/>
                <a:cs typeface="Consolas" pitchFamily="49" charset="0"/>
              </a:rPr>
              <a:t>+</a:t>
            </a:r>
            <a:r>
              <a:rPr lang="pt-BR" altLang="zh-CN" sz="2000" dirty="0">
                <a:solidFill>
                  <a:srgbClr val="9900FF"/>
                </a:solidFill>
                <a:latin typeface="Consolas" pitchFamily="49" charset="0"/>
                <a:ea typeface="宋体" pitchFamily="2" charset="-122"/>
                <a:cs typeface="Consolas" pitchFamily="49" charset="0"/>
              </a:rPr>
              <a:t>…</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i="1" baseline="-25000" dirty="0">
                <a:solidFill>
                  <a:srgbClr val="9900FF"/>
                </a:solidFill>
                <a:latin typeface="Consolas" pitchFamily="49" charset="0"/>
                <a:ea typeface="楷体" pitchFamily="49" charset="-122"/>
                <a:cs typeface="Consolas" pitchFamily="49" charset="0"/>
              </a:rPr>
              <a:t>k</a:t>
            </a:r>
            <a:endParaRPr lang="pt-BR" altLang="zh-CN" sz="2000" baseline="-25000" dirty="0">
              <a:solidFill>
                <a:srgbClr val="9900FF"/>
              </a:solidFill>
              <a:latin typeface="Consolas" pitchFamily="49" charset="0"/>
              <a:ea typeface="楷体" pitchFamily="49" charset="-122"/>
              <a:cs typeface="Consolas" pitchFamily="49" charset="0"/>
            </a:endParaRPr>
          </a:p>
          <a:p>
            <a:pPr>
              <a:lnSpc>
                <a:spcPct val="150000"/>
              </a:lnSpc>
            </a:pPr>
            <a:r>
              <a:rPr lang="zh-CN" altLang="pt-BR" sz="2000" dirty="0">
                <a:solidFill>
                  <a:srgbClr val="0000FF"/>
                </a:solidFill>
                <a:latin typeface="Consolas" pitchFamily="49" charset="0"/>
                <a:ea typeface="楷体" pitchFamily="49" charset="-122"/>
                <a:cs typeface="Consolas" pitchFamily="49" charset="0"/>
              </a:rPr>
              <a:t>或者写成：</a:t>
            </a:r>
            <a:endParaRPr lang="zh-CN" altLang="pt-BR" sz="2000" i="1" dirty="0">
              <a:solidFill>
                <a:srgbClr val="0000FF"/>
              </a:solidFill>
              <a:latin typeface="Consolas" pitchFamily="49" charset="0"/>
              <a:ea typeface="楷体" pitchFamily="49" charset="-122"/>
              <a:cs typeface="Consolas" pitchFamily="49" charset="0"/>
            </a:endParaRPr>
          </a:p>
          <a:p>
            <a:pPr>
              <a:lnSpc>
                <a:spcPct val="150000"/>
              </a:lnSpc>
            </a:pPr>
            <a:r>
              <a:rPr lang="zh-CN" altLang="pt-BR" sz="2000" i="1" dirty="0">
                <a:solidFill>
                  <a:srgbClr val="0000FF"/>
                </a:solidFill>
                <a:latin typeface="Consolas" pitchFamily="49" charset="0"/>
                <a:ea typeface="楷体" pitchFamily="49" charset="-122"/>
                <a:cs typeface="Consolas" pitchFamily="49" charset="0"/>
              </a:rPr>
              <a:t>　</a:t>
            </a:r>
            <a:r>
              <a:rPr lang="zh-CN" altLang="pt-BR" sz="2000" i="1" dirty="0">
                <a:solidFill>
                  <a:srgbClr val="9900FF"/>
                </a:solidFill>
                <a:latin typeface="Consolas" pitchFamily="49" charset="0"/>
                <a:ea typeface="楷体" pitchFamily="49" charset="-122"/>
                <a:cs typeface="Consolas" pitchFamily="49" charset="0"/>
              </a:rPr>
              <a:t>　</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k</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baseline="-25000" dirty="0">
                <a:solidFill>
                  <a:srgbClr val="9900FF"/>
                </a:solidFill>
                <a:latin typeface="Consolas" pitchFamily="49" charset="0"/>
                <a:ea typeface="楷体" pitchFamily="49" charset="-122"/>
                <a:cs typeface="Consolas" pitchFamily="49" charset="0"/>
              </a:rPr>
              <a:t>1</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k</a:t>
            </a:r>
            <a:r>
              <a:rPr lang="pt-BR" altLang="zh-CN" sz="2000" baseline="30000" dirty="0">
                <a:solidFill>
                  <a:srgbClr val="9900FF"/>
                </a:solidFill>
                <a:latin typeface="Consolas" pitchFamily="49" charset="0"/>
                <a:ea typeface="楷体" pitchFamily="49" charset="-122"/>
                <a:cs typeface="Consolas" pitchFamily="49" charset="0"/>
              </a:rPr>
              <a:t>-1</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baseline="-25000" dirty="0">
                <a:solidFill>
                  <a:srgbClr val="9900FF"/>
                </a:solidFill>
                <a:latin typeface="Consolas" pitchFamily="49" charset="0"/>
                <a:ea typeface="楷体" pitchFamily="49" charset="-122"/>
                <a:cs typeface="Consolas" pitchFamily="49" charset="0"/>
              </a:rPr>
              <a:t>2</a:t>
            </a:r>
            <a:r>
              <a:rPr lang="pt-BR" altLang="zh-CN" sz="2000" i="1" dirty="0">
                <a:solidFill>
                  <a:srgbClr val="9900FF"/>
                </a:solidFill>
                <a:latin typeface="Consolas" pitchFamily="49" charset="0"/>
                <a:ea typeface="楷体" pitchFamily="49" charset="-122"/>
                <a:cs typeface="Consolas" pitchFamily="49" charset="0"/>
              </a:rPr>
              <a:t>x</a:t>
            </a:r>
            <a:r>
              <a:rPr lang="pt-BR" altLang="zh-CN" sz="2000" i="1" baseline="30000" dirty="0">
                <a:solidFill>
                  <a:srgbClr val="9900FF"/>
                </a:solidFill>
                <a:latin typeface="Consolas" pitchFamily="49" charset="0"/>
                <a:ea typeface="楷体" pitchFamily="49" charset="-122"/>
                <a:cs typeface="Consolas" pitchFamily="49" charset="0"/>
              </a:rPr>
              <a:t>k</a:t>
            </a:r>
            <a:r>
              <a:rPr lang="pt-BR" altLang="zh-CN" sz="2000" baseline="30000" dirty="0">
                <a:solidFill>
                  <a:srgbClr val="9900FF"/>
                </a:solidFill>
                <a:latin typeface="Consolas" pitchFamily="49" charset="0"/>
                <a:ea typeface="楷体" pitchFamily="49" charset="-122"/>
                <a:cs typeface="Consolas" pitchFamily="49" charset="0"/>
              </a:rPr>
              <a:t>-2</a:t>
            </a:r>
            <a:r>
              <a:rPr lang="pt-BR" altLang="zh-CN" sz="2000" dirty="0">
                <a:solidFill>
                  <a:srgbClr val="9900FF"/>
                </a:solidFill>
                <a:latin typeface="Consolas" pitchFamily="49" charset="0"/>
                <a:ea typeface="楷体" pitchFamily="49" charset="-122"/>
                <a:cs typeface="Consolas" pitchFamily="49" charset="0"/>
              </a:rPr>
              <a:t>-</a:t>
            </a:r>
            <a:r>
              <a:rPr lang="pt-BR" altLang="zh-CN" sz="2000" dirty="0">
                <a:solidFill>
                  <a:srgbClr val="9900FF"/>
                </a:solidFill>
                <a:latin typeface="Consolas" pitchFamily="49" charset="0"/>
                <a:ea typeface="宋体" pitchFamily="2" charset="-122"/>
                <a:cs typeface="Consolas" pitchFamily="49" charset="0"/>
              </a:rPr>
              <a:t>…</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i="1" baseline="-25000" dirty="0">
                <a:solidFill>
                  <a:srgbClr val="9900FF"/>
                </a:solidFill>
                <a:latin typeface="Consolas" pitchFamily="49" charset="0"/>
                <a:ea typeface="楷体" pitchFamily="49" charset="-122"/>
                <a:cs typeface="Consolas" pitchFamily="49" charset="0"/>
              </a:rPr>
              <a:t>k</a:t>
            </a:r>
            <a:r>
              <a:rPr lang="pt-BR" altLang="zh-CN" sz="2000" dirty="0">
                <a:solidFill>
                  <a:srgbClr val="9900FF"/>
                </a:solidFill>
                <a:latin typeface="Consolas" pitchFamily="49" charset="0"/>
                <a:ea typeface="楷体" pitchFamily="49" charset="-122"/>
                <a:cs typeface="Consolas" pitchFamily="49" charset="0"/>
              </a:rPr>
              <a:t>=0				(2.6)</a:t>
            </a:r>
            <a:endParaRPr lang="en-US" altLang="zh-CN" sz="2000" dirty="0">
              <a:solidFill>
                <a:srgbClr val="9900FF"/>
              </a:solidFill>
              <a:latin typeface="Consolas" pitchFamily="49" charset="0"/>
              <a:ea typeface="楷体" pitchFamily="49" charset="-122"/>
              <a:cs typeface="Consolas" pitchFamily="49" charset="0"/>
            </a:endParaRPr>
          </a:p>
        </p:txBody>
      </p:sp>
      <p:sp>
        <p:nvSpPr>
          <p:cNvPr id="9" name="Text Box 6"/>
          <p:cNvSpPr txBox="1">
            <a:spLocks noChangeArrowheads="1"/>
          </p:cNvSpPr>
          <p:nvPr/>
        </p:nvSpPr>
        <p:spPr bwMode="auto">
          <a:xfrm>
            <a:off x="571472" y="449803"/>
            <a:ext cx="7070775" cy="1121809"/>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lIns="180000" tIns="144000" bIns="144000">
            <a:spAutoFit/>
          </a:bodyPr>
          <a:lstStyle/>
          <a:p>
            <a:pPr>
              <a:lnSpc>
                <a:spcPct val="150000"/>
              </a:lnSpc>
            </a:pPr>
            <a:r>
              <a:rPr lang="pt-BR" altLang="zh-CN" sz="1800" i="1" dirty="0">
                <a:solidFill>
                  <a:srgbClr val="0000FF"/>
                </a:solidFill>
                <a:latin typeface="Consolas" pitchFamily="49" charset="0"/>
                <a:ea typeface="楷体" pitchFamily="49" charset="-122"/>
                <a:cs typeface="Consolas" pitchFamily="49" charset="0"/>
              </a:rPr>
              <a:t>f</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n</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a</a:t>
            </a:r>
            <a:r>
              <a:rPr lang="pt-BR" altLang="zh-CN" sz="1800" baseline="-25000" dirty="0">
                <a:solidFill>
                  <a:srgbClr val="0000FF"/>
                </a:solidFill>
                <a:latin typeface="Consolas" pitchFamily="49" charset="0"/>
                <a:ea typeface="楷体" pitchFamily="49" charset="-122"/>
                <a:cs typeface="Consolas" pitchFamily="49" charset="0"/>
              </a:rPr>
              <a:t>1</a:t>
            </a:r>
            <a:r>
              <a:rPr lang="pt-BR" altLang="zh-CN" sz="1800" i="1" dirty="0">
                <a:solidFill>
                  <a:srgbClr val="0000FF"/>
                </a:solidFill>
                <a:latin typeface="Consolas" pitchFamily="49" charset="0"/>
                <a:ea typeface="楷体" pitchFamily="49" charset="-122"/>
                <a:cs typeface="Consolas" pitchFamily="49" charset="0"/>
              </a:rPr>
              <a:t>f</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n</a:t>
            </a:r>
            <a:r>
              <a:rPr lang="pt-BR" altLang="zh-CN" sz="1800" dirty="0">
                <a:solidFill>
                  <a:srgbClr val="0000FF"/>
                </a:solidFill>
                <a:latin typeface="Consolas" pitchFamily="49" charset="0"/>
                <a:ea typeface="楷体" pitchFamily="49" charset="-122"/>
                <a:cs typeface="Consolas" pitchFamily="49" charset="0"/>
              </a:rPr>
              <a:t>-1)+</a:t>
            </a:r>
            <a:r>
              <a:rPr lang="pt-BR" altLang="zh-CN" sz="1800" i="1">
                <a:solidFill>
                  <a:srgbClr val="0000FF"/>
                </a:solidFill>
                <a:latin typeface="Consolas" pitchFamily="49" charset="0"/>
                <a:ea typeface="楷体" pitchFamily="49" charset="-122"/>
                <a:cs typeface="Consolas" pitchFamily="49" charset="0"/>
              </a:rPr>
              <a:t>a</a:t>
            </a:r>
            <a:r>
              <a:rPr lang="pt-BR" altLang="zh-CN" sz="1800" baseline="-25000">
                <a:solidFill>
                  <a:srgbClr val="0000FF"/>
                </a:solidFill>
                <a:latin typeface="Consolas" pitchFamily="49" charset="0"/>
                <a:ea typeface="楷体" pitchFamily="49" charset="-122"/>
                <a:cs typeface="Consolas" pitchFamily="49" charset="0"/>
              </a:rPr>
              <a:t>2</a:t>
            </a:r>
            <a:r>
              <a:rPr lang="pt-BR" altLang="zh-CN" sz="1800" i="1">
                <a:solidFill>
                  <a:srgbClr val="0000FF"/>
                </a:solidFill>
                <a:latin typeface="Consolas" pitchFamily="49" charset="0"/>
                <a:ea typeface="楷体" pitchFamily="49" charset="-122"/>
                <a:cs typeface="Consolas" pitchFamily="49" charset="0"/>
              </a:rPr>
              <a:t>f</a:t>
            </a:r>
            <a:r>
              <a:rPr lang="pt-BR" altLang="zh-CN" sz="1800">
                <a:solidFill>
                  <a:srgbClr val="0000FF"/>
                </a:solidFill>
                <a:latin typeface="Consolas" pitchFamily="49" charset="0"/>
                <a:ea typeface="楷体" pitchFamily="49" charset="-122"/>
                <a:cs typeface="Consolas" pitchFamily="49" charset="0"/>
              </a:rPr>
              <a:t>(</a:t>
            </a:r>
            <a:r>
              <a:rPr lang="pt-BR" altLang="zh-CN" sz="1800" i="1">
                <a:solidFill>
                  <a:srgbClr val="0000FF"/>
                </a:solidFill>
                <a:latin typeface="Consolas" pitchFamily="49" charset="0"/>
                <a:ea typeface="楷体" pitchFamily="49" charset="-122"/>
                <a:cs typeface="Consolas" pitchFamily="49" charset="0"/>
              </a:rPr>
              <a:t>n</a:t>
            </a:r>
            <a:r>
              <a:rPr lang="pt-BR" altLang="zh-CN" sz="1800">
                <a:solidFill>
                  <a:srgbClr val="0000FF"/>
                </a:solidFill>
                <a:latin typeface="Consolas" pitchFamily="49" charset="0"/>
                <a:ea typeface="楷体" pitchFamily="49" charset="-122"/>
                <a:cs typeface="Consolas" pitchFamily="49" charset="0"/>
              </a:rPr>
              <a:t>-2</a:t>
            </a:r>
            <a:r>
              <a:rPr lang="pt-BR" altLang="zh-CN" sz="1800" smtClean="0">
                <a:solidFill>
                  <a:srgbClr val="0000FF"/>
                </a:solidFill>
                <a:latin typeface="Consolas" pitchFamily="49" charset="0"/>
                <a:ea typeface="楷体" pitchFamily="49" charset="-122"/>
                <a:cs typeface="Consolas" pitchFamily="49" charset="0"/>
              </a:rPr>
              <a:t>)+ … +</a:t>
            </a:r>
            <a:r>
              <a:rPr lang="pt-BR" altLang="zh-CN" sz="1800" i="1" dirty="0">
                <a:solidFill>
                  <a:srgbClr val="0000FF"/>
                </a:solidFill>
                <a:latin typeface="Consolas" pitchFamily="49" charset="0"/>
                <a:ea typeface="楷体" pitchFamily="49" charset="-122"/>
                <a:cs typeface="Consolas" pitchFamily="49" charset="0"/>
              </a:rPr>
              <a:t>a</a:t>
            </a:r>
            <a:r>
              <a:rPr lang="pt-BR" altLang="zh-CN" sz="1800" i="1" baseline="-25000" dirty="0">
                <a:solidFill>
                  <a:srgbClr val="0000FF"/>
                </a:solidFill>
                <a:latin typeface="Consolas" pitchFamily="49" charset="0"/>
                <a:ea typeface="楷体" pitchFamily="49" charset="-122"/>
                <a:cs typeface="Consolas" pitchFamily="49" charset="0"/>
              </a:rPr>
              <a:t>k</a:t>
            </a:r>
            <a:r>
              <a:rPr lang="pt-BR" altLang="zh-CN" sz="1800" i="1" dirty="0">
                <a:solidFill>
                  <a:srgbClr val="0000FF"/>
                </a:solidFill>
                <a:latin typeface="Consolas" pitchFamily="49" charset="0"/>
                <a:ea typeface="楷体" pitchFamily="49" charset="-122"/>
                <a:cs typeface="Consolas" pitchFamily="49" charset="0"/>
              </a:rPr>
              <a:t>f</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n</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k</a:t>
            </a:r>
            <a:r>
              <a:rPr lang="pt-BR" altLang="zh-CN" sz="1800" dirty="0">
                <a:solidFill>
                  <a:srgbClr val="0000FF"/>
                </a:solidFill>
                <a:latin typeface="Consolas" pitchFamily="49" charset="0"/>
                <a:ea typeface="楷体" pitchFamily="49" charset="-122"/>
                <a:cs typeface="Consolas" pitchFamily="49" charset="0"/>
              </a:rPr>
              <a:t>)	</a:t>
            </a:r>
            <a:r>
              <a:rPr lang="zh-CN" altLang="pt-BR" sz="1800" dirty="0">
                <a:solidFill>
                  <a:srgbClr val="0000FF"/>
                </a:solidFill>
                <a:latin typeface="Consolas" pitchFamily="49" charset="0"/>
                <a:ea typeface="楷体" pitchFamily="49" charset="-122"/>
                <a:cs typeface="Consolas" pitchFamily="49" charset="0"/>
              </a:rPr>
              <a:t>　　　　　</a:t>
            </a:r>
            <a:r>
              <a:rPr lang="pt-BR" altLang="zh-CN" sz="1800" dirty="0">
                <a:solidFill>
                  <a:srgbClr val="0000FF"/>
                </a:solidFill>
                <a:latin typeface="Consolas" pitchFamily="49" charset="0"/>
                <a:ea typeface="楷体" pitchFamily="49" charset="-122"/>
                <a:cs typeface="Consolas" pitchFamily="49" charset="0"/>
              </a:rPr>
              <a:t>(2.5)</a:t>
            </a:r>
            <a:endParaRPr lang="pt-BR" altLang="zh-CN" sz="1800" i="1" dirty="0">
              <a:solidFill>
                <a:srgbClr val="0000FF"/>
              </a:solidFill>
              <a:latin typeface="Consolas" pitchFamily="49" charset="0"/>
              <a:ea typeface="楷体" pitchFamily="49" charset="-122"/>
              <a:cs typeface="Consolas" pitchFamily="49" charset="0"/>
            </a:endParaRPr>
          </a:p>
          <a:p>
            <a:pPr>
              <a:lnSpc>
                <a:spcPct val="150000"/>
              </a:lnSpc>
            </a:pPr>
            <a:r>
              <a:rPr lang="pt-BR" altLang="zh-CN" sz="1800" i="1" dirty="0">
                <a:solidFill>
                  <a:srgbClr val="0000FF"/>
                </a:solidFill>
                <a:latin typeface="Consolas" pitchFamily="49" charset="0"/>
                <a:ea typeface="楷体" pitchFamily="49" charset="-122"/>
                <a:cs typeface="Consolas" pitchFamily="49" charset="0"/>
              </a:rPr>
              <a:t>f</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i</a:t>
            </a:r>
            <a:r>
              <a:rPr lang="pt-BR" altLang="zh-CN" sz="1800" dirty="0">
                <a:solidFill>
                  <a:srgbClr val="0000FF"/>
                </a:solidFill>
                <a:latin typeface="Consolas" pitchFamily="49" charset="0"/>
                <a:ea typeface="楷体" pitchFamily="49" charset="-122"/>
                <a:cs typeface="Consolas" pitchFamily="49" charset="0"/>
              </a:rPr>
              <a:t>)=</a:t>
            </a:r>
            <a:r>
              <a:rPr lang="pt-BR" altLang="zh-CN" sz="1800" i="1" dirty="0">
                <a:solidFill>
                  <a:srgbClr val="0000FF"/>
                </a:solidFill>
                <a:latin typeface="Consolas" pitchFamily="49" charset="0"/>
                <a:ea typeface="楷体" pitchFamily="49" charset="-122"/>
                <a:cs typeface="Consolas" pitchFamily="49" charset="0"/>
              </a:rPr>
              <a:t>b</a:t>
            </a:r>
            <a:r>
              <a:rPr lang="pt-BR" altLang="zh-CN" sz="1800" i="1" baseline="-25000" dirty="0">
                <a:solidFill>
                  <a:srgbClr val="0000FF"/>
                </a:solidFill>
                <a:latin typeface="Consolas" pitchFamily="49" charset="0"/>
                <a:ea typeface="楷体" pitchFamily="49" charset="-122"/>
                <a:cs typeface="Consolas" pitchFamily="49" charset="0"/>
              </a:rPr>
              <a:t>i</a:t>
            </a:r>
            <a:r>
              <a:rPr lang="pt-BR" altLang="zh-CN" sz="1800" dirty="0">
                <a:solidFill>
                  <a:srgbClr val="0000FF"/>
                </a:solidFill>
                <a:latin typeface="Consolas" pitchFamily="49" charset="0"/>
                <a:ea typeface="楷体" pitchFamily="49" charset="-122"/>
                <a:cs typeface="Consolas" pitchFamily="49" charset="0"/>
              </a:rPr>
              <a:t>			0≤</a:t>
            </a:r>
            <a:r>
              <a:rPr lang="pt-BR" altLang="zh-CN" sz="1800" i="1" dirty="0">
                <a:solidFill>
                  <a:srgbClr val="0000FF"/>
                </a:solidFill>
                <a:latin typeface="Consolas" pitchFamily="49" charset="0"/>
                <a:ea typeface="楷体" pitchFamily="49" charset="-122"/>
                <a:cs typeface="Consolas" pitchFamily="49" charset="0"/>
              </a:rPr>
              <a:t>i</a:t>
            </a:r>
            <a:r>
              <a:rPr lang="pt-BR" altLang="zh-CN" sz="1800" dirty="0">
                <a:solidFill>
                  <a:srgbClr val="0000FF"/>
                </a:solidFill>
                <a:latin typeface="Consolas" pitchFamily="49" charset="0"/>
                <a:ea typeface="楷体" pitchFamily="49" charset="-122"/>
                <a:cs typeface="Consolas" pitchFamily="49" charset="0"/>
              </a:rPr>
              <a:t>&lt;</a:t>
            </a:r>
            <a:r>
              <a:rPr lang="pt-BR" altLang="zh-CN" sz="1800" i="1" dirty="0">
                <a:solidFill>
                  <a:srgbClr val="0000FF"/>
                </a:solidFill>
                <a:latin typeface="Consolas" pitchFamily="49" charset="0"/>
                <a:ea typeface="楷体" pitchFamily="49" charset="-122"/>
                <a:cs typeface="Consolas" pitchFamily="49" charset="0"/>
              </a:rPr>
              <a:t>k</a:t>
            </a:r>
            <a:endParaRPr lang="en-US" altLang="zh-CN" sz="1800" i="1"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89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8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8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2"/>
          <p:cNvSpPr txBox="1">
            <a:spLocks noChangeArrowheads="1"/>
          </p:cNvSpPr>
          <p:nvPr/>
        </p:nvSpPr>
        <p:spPr bwMode="auto">
          <a:xfrm>
            <a:off x="323850" y="2141293"/>
            <a:ext cx="8351838" cy="1323439"/>
          </a:xfrm>
          <a:prstGeom prst="rect">
            <a:avLst/>
          </a:prstGeom>
          <a:noFill/>
          <a:ln w="9525">
            <a:noFill/>
            <a:miter lim="800000"/>
            <a:headEnd/>
            <a:tailEnd/>
          </a:ln>
        </p:spPr>
        <p:txBody>
          <a:bodyPr>
            <a:spAutoFit/>
          </a:bodyPr>
          <a:lstStyle/>
          <a:p>
            <a:pPr>
              <a:lnSpc>
                <a:spcPts val="3200"/>
              </a:lnSpc>
            </a:pPr>
            <a:r>
              <a:rPr lang="zh-CN" altLang="pt-BR" sz="2000" dirty="0">
                <a:solidFill>
                  <a:srgbClr val="0000FF"/>
                </a:solidFill>
                <a:latin typeface="Consolas" pitchFamily="49" charset="0"/>
                <a:ea typeface="楷体" pitchFamily="49" charset="-122"/>
                <a:cs typeface="Consolas" pitchFamily="49" charset="0"/>
              </a:rPr>
              <a:t>　　等式</a:t>
            </a:r>
            <a:r>
              <a:rPr lang="pt-BR" altLang="zh-CN" sz="2000" dirty="0">
                <a:solidFill>
                  <a:srgbClr val="0000FF"/>
                </a:solidFill>
                <a:latin typeface="Consolas" pitchFamily="49" charset="0"/>
                <a:ea typeface="楷体" pitchFamily="49" charset="-122"/>
                <a:cs typeface="Consolas" pitchFamily="49" charset="0"/>
              </a:rPr>
              <a:t>(2.6)</a:t>
            </a:r>
            <a:r>
              <a:rPr lang="zh-CN" altLang="pt-BR" sz="2000" dirty="0">
                <a:solidFill>
                  <a:srgbClr val="0000FF"/>
                </a:solidFill>
                <a:latin typeface="Consolas" pitchFamily="49" charset="0"/>
                <a:ea typeface="楷体" pitchFamily="49" charset="-122"/>
                <a:cs typeface="Consolas" pitchFamily="49" charset="0"/>
              </a:rPr>
              <a:t>称为递推关系</a:t>
            </a:r>
            <a:r>
              <a:rPr lang="pt-BR" altLang="zh-CN" sz="2000" dirty="0">
                <a:solidFill>
                  <a:srgbClr val="0000FF"/>
                </a:solidFill>
                <a:latin typeface="Consolas" pitchFamily="49" charset="0"/>
                <a:ea typeface="楷体" pitchFamily="49" charset="-122"/>
                <a:cs typeface="Consolas" pitchFamily="49" charset="0"/>
              </a:rPr>
              <a:t>(2.5)</a:t>
            </a:r>
            <a:r>
              <a:rPr lang="zh-CN" altLang="pt-BR" sz="2000" dirty="0">
                <a:solidFill>
                  <a:srgbClr val="0000FF"/>
                </a:solidFill>
                <a:latin typeface="Consolas" pitchFamily="49" charset="0"/>
                <a:ea typeface="楷体" pitchFamily="49" charset="-122"/>
                <a:cs typeface="Consolas" pitchFamily="49" charset="0"/>
              </a:rPr>
              <a:t>的特征方程。可以求出特征方程</a:t>
            </a:r>
            <a:r>
              <a:rPr lang="zh-CN" altLang="pt-BR" sz="2000">
                <a:solidFill>
                  <a:srgbClr val="0000FF"/>
                </a:solidFill>
                <a:latin typeface="Consolas" pitchFamily="49" charset="0"/>
                <a:ea typeface="楷体" pitchFamily="49" charset="-122"/>
                <a:cs typeface="Consolas" pitchFamily="49" charset="0"/>
              </a:rPr>
              <a:t>的</a:t>
            </a:r>
            <a:r>
              <a:rPr lang="zh-CN" altLang="pt-BR" sz="2000" smtClean="0">
                <a:solidFill>
                  <a:srgbClr val="0000FF"/>
                </a:solidFill>
                <a:latin typeface="Consolas" pitchFamily="49" charset="0"/>
                <a:ea typeface="楷体" pitchFamily="49" charset="-122"/>
                <a:cs typeface="Consolas" pitchFamily="49" charset="0"/>
              </a:rPr>
              <a:t>根</a:t>
            </a:r>
            <a:r>
              <a:rPr lang="zh-CN" altLang="en-US" sz="2000" smtClean="0">
                <a:solidFill>
                  <a:srgbClr val="0000FF"/>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如</a:t>
            </a:r>
            <a:r>
              <a:rPr lang="zh-CN" altLang="pt-BR" sz="2000" dirty="0">
                <a:solidFill>
                  <a:srgbClr val="0000FF"/>
                </a:solidFill>
                <a:latin typeface="Consolas" pitchFamily="49" charset="0"/>
                <a:ea typeface="楷体" pitchFamily="49" charset="-122"/>
                <a:cs typeface="Consolas" pitchFamily="49" charset="0"/>
              </a:rPr>
              <a:t>果该特征方程的</a:t>
            </a:r>
            <a:r>
              <a:rPr lang="pt-BR" altLang="zh-CN" sz="2000" i="1" dirty="0">
                <a:solidFill>
                  <a:srgbClr val="0000FF"/>
                </a:solidFill>
                <a:latin typeface="Consolas" pitchFamily="49" charset="0"/>
                <a:ea typeface="楷体" pitchFamily="49" charset="-122"/>
                <a:cs typeface="Consolas" pitchFamily="49" charset="0"/>
              </a:rPr>
              <a:t>k</a:t>
            </a:r>
            <a:r>
              <a:rPr lang="zh-CN" altLang="pt-BR" sz="2000" dirty="0">
                <a:solidFill>
                  <a:srgbClr val="0000FF"/>
                </a:solidFill>
                <a:latin typeface="Consolas" pitchFamily="49" charset="0"/>
                <a:ea typeface="楷体" pitchFamily="49" charset="-122"/>
                <a:cs typeface="Consolas" pitchFamily="49" charset="0"/>
              </a:rPr>
              <a:t>个根互不</a:t>
            </a:r>
            <a:r>
              <a:rPr lang="zh-CN" altLang="pt-BR" sz="2000">
                <a:solidFill>
                  <a:srgbClr val="0000FF"/>
                </a:solidFill>
                <a:latin typeface="Consolas" pitchFamily="49" charset="0"/>
                <a:ea typeface="楷体" pitchFamily="49" charset="-122"/>
                <a:cs typeface="Consolas" pitchFamily="49" charset="0"/>
              </a:rPr>
              <a:t>相</a:t>
            </a:r>
            <a:r>
              <a:rPr lang="zh-CN" altLang="pt-BR" sz="2000" smtClean="0">
                <a:solidFill>
                  <a:srgbClr val="0000FF"/>
                </a:solidFill>
                <a:latin typeface="Consolas" pitchFamily="49" charset="0"/>
                <a:ea typeface="楷体" pitchFamily="49" charset="-122"/>
                <a:cs typeface="Consolas" pitchFamily="49" charset="0"/>
              </a:rPr>
              <a:t>同</a:t>
            </a:r>
            <a:r>
              <a:rPr lang="zh-CN" altLang="en-US" sz="2000" smtClean="0">
                <a:solidFill>
                  <a:srgbClr val="0000FF"/>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令</a:t>
            </a:r>
            <a:r>
              <a:rPr lang="zh-CN" altLang="pt-BR" sz="2000" dirty="0">
                <a:solidFill>
                  <a:srgbClr val="0000FF"/>
                </a:solidFill>
                <a:latin typeface="Consolas" pitchFamily="49" charset="0"/>
                <a:ea typeface="楷体" pitchFamily="49" charset="-122"/>
                <a:cs typeface="Consolas" pitchFamily="49" charset="0"/>
              </a:rPr>
              <a:t>其为</a:t>
            </a:r>
            <a:r>
              <a:rPr lang="pt-BR" altLang="zh-CN" sz="2000" i="1" dirty="0">
                <a:solidFill>
                  <a:srgbClr val="0000FF"/>
                </a:solidFill>
                <a:latin typeface="Consolas" pitchFamily="49" charset="0"/>
                <a:ea typeface="楷体" pitchFamily="49" charset="-122"/>
                <a:cs typeface="Consolas" pitchFamily="49" charset="0"/>
              </a:rPr>
              <a:t>r</a:t>
            </a:r>
            <a:r>
              <a:rPr lang="pt-BR" altLang="zh-CN" sz="2000" baseline="-25000" dirty="0">
                <a:solidFill>
                  <a:srgbClr val="0000FF"/>
                </a:solidFill>
                <a:latin typeface="Consolas" pitchFamily="49" charset="0"/>
                <a:ea typeface="楷体" pitchFamily="49" charset="-122"/>
                <a:cs typeface="Consolas" pitchFamily="49" charset="0"/>
              </a:rPr>
              <a:t>1</a:t>
            </a:r>
            <a:r>
              <a:rPr lang="zh-CN" altLang="pt-BR"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r</a:t>
            </a:r>
            <a:r>
              <a:rPr lang="pt-BR" altLang="zh-CN" sz="2000" baseline="-25000" dirty="0">
                <a:solidFill>
                  <a:srgbClr val="0000FF"/>
                </a:solidFill>
                <a:latin typeface="Consolas" pitchFamily="49" charset="0"/>
                <a:ea typeface="楷体" pitchFamily="49" charset="-122"/>
                <a:cs typeface="Consolas" pitchFamily="49" charset="0"/>
              </a:rPr>
              <a:t>2</a:t>
            </a:r>
            <a:r>
              <a:rPr lang="zh-CN" altLang="pt-BR" sz="2000" dirty="0">
                <a:solidFill>
                  <a:srgbClr val="0000FF"/>
                </a:solidFill>
                <a:latin typeface="Consolas" pitchFamily="49" charset="0"/>
                <a:ea typeface="楷体" pitchFamily="49" charset="-122"/>
                <a:cs typeface="Consolas" pitchFamily="49" charset="0"/>
              </a:rPr>
              <a:t>、</a:t>
            </a:r>
            <a:r>
              <a:rPr lang="pt-BR" altLang="zh-CN" sz="2000" dirty="0">
                <a:solidFill>
                  <a:srgbClr val="0000FF"/>
                </a:solidFill>
                <a:latin typeface="Consolas" pitchFamily="49" charset="0"/>
                <a:ea typeface="宋体" pitchFamily="2" charset="-122"/>
                <a:cs typeface="Consolas" pitchFamily="49" charset="0"/>
              </a:rPr>
              <a:t>…</a:t>
            </a:r>
            <a:r>
              <a:rPr lang="zh-CN" altLang="pt-BR" sz="200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r</a:t>
            </a:r>
            <a:r>
              <a:rPr lang="pt-BR" altLang="zh-CN" sz="2000" i="1" baseline="-25000" smtClean="0">
                <a:solidFill>
                  <a:srgbClr val="0000FF"/>
                </a:solidFill>
                <a:latin typeface="Consolas" pitchFamily="49" charset="0"/>
                <a:ea typeface="楷体" pitchFamily="49" charset="-122"/>
                <a:cs typeface="Consolas" pitchFamily="49" charset="0"/>
              </a:rPr>
              <a:t>k</a:t>
            </a:r>
            <a:r>
              <a:rPr lang="zh-CN" altLang="en-US" sz="2000" smtClean="0">
                <a:solidFill>
                  <a:srgbClr val="0000FF"/>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则</a:t>
            </a:r>
            <a:r>
              <a:rPr lang="zh-CN" altLang="pt-BR" sz="2000" dirty="0">
                <a:solidFill>
                  <a:srgbClr val="0000FF"/>
                </a:solidFill>
                <a:latin typeface="Consolas" pitchFamily="49" charset="0"/>
                <a:ea typeface="楷体" pitchFamily="49" charset="-122"/>
                <a:cs typeface="Consolas" pitchFamily="49" charset="0"/>
              </a:rPr>
              <a:t>得到递归方程的通解为：</a:t>
            </a:r>
            <a:endParaRPr lang="zh-CN" altLang="pt-BR" sz="2000" i="1" dirty="0">
              <a:solidFill>
                <a:srgbClr val="0000FF"/>
              </a:solidFill>
              <a:latin typeface="Consolas" pitchFamily="49" charset="0"/>
              <a:ea typeface="楷体" pitchFamily="49" charset="-122"/>
              <a:cs typeface="Consolas" pitchFamily="49" charset="0"/>
            </a:endParaRPr>
          </a:p>
        </p:txBody>
      </p:sp>
      <p:sp>
        <p:nvSpPr>
          <p:cNvPr id="5124" name="Rectangle 4"/>
          <p:cNvSpPr>
            <a:spLocks noChangeArrowheads="1"/>
          </p:cNvSpPr>
          <p:nvPr/>
        </p:nvSpPr>
        <p:spPr bwMode="auto">
          <a:xfrm>
            <a:off x="0" y="33337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122" name="Object 3"/>
          <p:cNvGraphicFramePr>
            <a:graphicFrameLocks noChangeAspect="1"/>
          </p:cNvGraphicFramePr>
          <p:nvPr/>
        </p:nvGraphicFramePr>
        <p:xfrm>
          <a:off x="2571736" y="3649433"/>
          <a:ext cx="2735262" cy="563562"/>
        </p:xfrm>
        <a:graphic>
          <a:graphicData uri="http://schemas.openxmlformats.org/presentationml/2006/ole">
            <p:oleObj spid="_x0000_s101378" name="公式" r:id="rId3" imgW="927100" imgH="190500" progId="">
              <p:embed/>
            </p:oleObj>
          </a:graphicData>
        </a:graphic>
      </p:graphicFrame>
      <p:sp>
        <p:nvSpPr>
          <p:cNvPr id="5125" name="Text Box 5"/>
          <p:cNvSpPr txBox="1">
            <a:spLocks noChangeArrowheads="1"/>
          </p:cNvSpPr>
          <p:nvPr/>
        </p:nvSpPr>
        <p:spPr bwMode="auto">
          <a:xfrm>
            <a:off x="1643043" y="3722458"/>
            <a:ext cx="1071570" cy="430887"/>
          </a:xfrm>
          <a:prstGeom prst="rect">
            <a:avLst/>
          </a:prstGeom>
          <a:noFill/>
          <a:ln w="9525">
            <a:noFill/>
            <a:miter lim="800000"/>
            <a:headEnd/>
            <a:tailEnd/>
          </a:ln>
        </p:spPr>
        <p:txBody>
          <a:bodyPr wrap="square">
            <a:spAutoFit/>
          </a:bodyPr>
          <a:lstStyle/>
          <a:p>
            <a:r>
              <a:rPr lang="pt-BR" altLang="zh-CN" sz="2200" i="1">
                <a:solidFill>
                  <a:srgbClr val="0000FF"/>
                </a:solidFill>
                <a:latin typeface="Consolas" pitchFamily="49" charset="0"/>
                <a:cs typeface="Consolas" pitchFamily="49" charset="0"/>
              </a:rPr>
              <a:t>f</a:t>
            </a:r>
            <a:r>
              <a:rPr lang="pt-BR" altLang="zh-CN" sz="2200">
                <a:solidFill>
                  <a:srgbClr val="0000FF"/>
                </a:solidFill>
                <a:latin typeface="Consolas" pitchFamily="49" charset="0"/>
                <a:cs typeface="Consolas" pitchFamily="49" charset="0"/>
              </a:rPr>
              <a:t>(</a:t>
            </a:r>
            <a:r>
              <a:rPr lang="pt-BR" altLang="zh-CN" sz="2200" i="1">
                <a:solidFill>
                  <a:srgbClr val="0000FF"/>
                </a:solidFill>
                <a:latin typeface="Consolas" pitchFamily="49" charset="0"/>
                <a:cs typeface="Consolas" pitchFamily="49" charset="0"/>
              </a:rPr>
              <a:t>n</a:t>
            </a:r>
            <a:r>
              <a:rPr lang="pt-BR" altLang="zh-CN" sz="2200">
                <a:solidFill>
                  <a:srgbClr val="0000FF"/>
                </a:solidFill>
                <a:latin typeface="Consolas" pitchFamily="49" charset="0"/>
                <a:cs typeface="Consolas" pitchFamily="49" charset="0"/>
              </a:rPr>
              <a:t>)=</a:t>
            </a:r>
            <a:endParaRPr lang="en-US" altLang="zh-CN" sz="2200">
              <a:solidFill>
                <a:srgbClr val="0000FF"/>
              </a:solidFill>
              <a:latin typeface="Consolas" pitchFamily="49" charset="0"/>
              <a:cs typeface="Consolas" pitchFamily="49" charset="0"/>
            </a:endParaRPr>
          </a:p>
        </p:txBody>
      </p:sp>
      <p:sp>
        <p:nvSpPr>
          <p:cNvPr id="5126" name="Text Box 6"/>
          <p:cNvSpPr txBox="1">
            <a:spLocks noChangeArrowheads="1"/>
          </p:cNvSpPr>
          <p:nvPr/>
        </p:nvSpPr>
        <p:spPr bwMode="auto">
          <a:xfrm>
            <a:off x="395288" y="4444756"/>
            <a:ext cx="8280400" cy="871905"/>
          </a:xfrm>
          <a:prstGeom prst="rect">
            <a:avLst/>
          </a:prstGeom>
          <a:noFill/>
          <a:ln w="9525">
            <a:noFill/>
            <a:miter lim="800000"/>
            <a:headEnd/>
            <a:tailEnd/>
          </a:ln>
        </p:spPr>
        <p:txBody>
          <a:bodyPr>
            <a:spAutoFit/>
          </a:bodyPr>
          <a:lstStyle/>
          <a:p>
            <a:pPr>
              <a:lnSpc>
                <a:spcPts val="3200"/>
              </a:lnSpc>
              <a:spcBef>
                <a:spcPct val="50000"/>
              </a:spcBef>
            </a:pPr>
            <a:r>
              <a:rPr lang="zh-CN" altLang="pt-BR" sz="2000" dirty="0">
                <a:solidFill>
                  <a:srgbClr val="0000FF"/>
                </a:solidFill>
                <a:latin typeface="Consolas" pitchFamily="49" charset="0"/>
                <a:ea typeface="楷体" pitchFamily="49" charset="-122"/>
                <a:cs typeface="Consolas" pitchFamily="49" charset="0"/>
              </a:rPr>
              <a:t>　　再利用递归方程的初始条件（</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i</a:t>
            </a:r>
            <a:r>
              <a:rPr lang="pt-BR" altLang="zh-CN" sz="200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b</a:t>
            </a:r>
            <a:r>
              <a:rPr lang="pt-BR" altLang="zh-CN" sz="2000" i="1" baseline="-25000"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a:t>
            </a:r>
            <a:r>
              <a:rPr lang="pt-BR" altLang="zh-CN" sz="2000" smtClean="0">
                <a:solidFill>
                  <a:srgbClr val="0000FF"/>
                </a:solidFill>
                <a:latin typeface="Consolas" pitchFamily="49" charset="0"/>
                <a:ea typeface="楷体" pitchFamily="49" charset="-122"/>
                <a:cs typeface="Consolas" pitchFamily="49" charset="0"/>
              </a:rPr>
              <a:t>0</a:t>
            </a:r>
            <a:r>
              <a:rPr lang="pt-BR" altLang="zh-CN" sz="2000" dirty="0">
                <a:solidFill>
                  <a:srgbClr val="0000FF"/>
                </a:solidFill>
                <a:latin typeface="Consolas" pitchFamily="49" charset="0"/>
                <a:ea typeface="宋体" pitchFamily="2"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i</a:t>
            </a:r>
            <a:r>
              <a:rPr lang="pt-BR" altLang="zh-CN" sz="2000">
                <a:solidFill>
                  <a:srgbClr val="0000FF"/>
                </a:solidFill>
                <a:latin typeface="Consolas" pitchFamily="49" charset="0"/>
                <a:ea typeface="楷体" pitchFamily="49" charset="-122"/>
                <a:cs typeface="Consolas" pitchFamily="49" charset="0"/>
              </a:rPr>
              <a:t>&lt;</a:t>
            </a:r>
            <a:r>
              <a:rPr lang="pt-BR" altLang="zh-CN" sz="2000" i="1">
                <a:solidFill>
                  <a:srgbClr val="0000FF"/>
                </a:solidFill>
                <a:latin typeface="Consolas" pitchFamily="49" charset="0"/>
                <a:ea typeface="楷体" pitchFamily="49" charset="-122"/>
                <a:cs typeface="Consolas" pitchFamily="49" charset="0"/>
              </a:rPr>
              <a:t>k</a:t>
            </a:r>
            <a:r>
              <a:rPr lang="zh-CN" altLang="pt-BR"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确</a:t>
            </a:r>
            <a:r>
              <a:rPr lang="zh-CN" altLang="pt-BR" sz="2000" dirty="0">
                <a:solidFill>
                  <a:srgbClr val="0000FF"/>
                </a:solidFill>
                <a:latin typeface="Consolas" pitchFamily="49" charset="0"/>
                <a:ea typeface="楷体" pitchFamily="49" charset="-122"/>
                <a:cs typeface="Consolas" pitchFamily="49" charset="0"/>
              </a:rPr>
              <a:t>定通解中的待定</a:t>
            </a:r>
            <a:r>
              <a:rPr lang="zh-CN" altLang="pt-BR" sz="2000">
                <a:solidFill>
                  <a:srgbClr val="0000FF"/>
                </a:solidFill>
                <a:latin typeface="Consolas" pitchFamily="49" charset="0"/>
                <a:ea typeface="楷体" pitchFamily="49" charset="-122"/>
                <a:cs typeface="Consolas" pitchFamily="49" charset="0"/>
              </a:rPr>
              <a:t>系</a:t>
            </a:r>
            <a:r>
              <a:rPr lang="zh-CN" altLang="pt-BR" sz="2000" smtClean="0">
                <a:solidFill>
                  <a:srgbClr val="0000FF"/>
                </a:solidFill>
                <a:latin typeface="Consolas" pitchFamily="49" charset="0"/>
                <a:ea typeface="楷体" pitchFamily="49" charset="-122"/>
                <a:cs typeface="Consolas" pitchFamily="49" charset="0"/>
              </a:rPr>
              <a:t>数</a:t>
            </a:r>
            <a:r>
              <a:rPr lang="zh-CN" altLang="en-US" sz="2000" smtClean="0">
                <a:solidFill>
                  <a:srgbClr val="0000FF"/>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从</a:t>
            </a:r>
            <a:r>
              <a:rPr lang="zh-CN" altLang="pt-BR" sz="2000" dirty="0">
                <a:solidFill>
                  <a:srgbClr val="0000FF"/>
                </a:solidFill>
                <a:latin typeface="Consolas" pitchFamily="49" charset="0"/>
                <a:ea typeface="楷体" pitchFamily="49" charset="-122"/>
                <a:cs typeface="Consolas" pitchFamily="49" charset="0"/>
              </a:rPr>
              <a:t>而得到递归方程的解。</a:t>
            </a:r>
            <a:endParaRPr lang="zh-CN" altLang="en-US" sz="2000" dirty="0">
              <a:solidFill>
                <a:srgbClr val="0000FF"/>
              </a:solidFill>
              <a:latin typeface="Consolas" pitchFamily="49" charset="0"/>
              <a:ea typeface="楷体" pitchFamily="49" charset="-122"/>
              <a:cs typeface="Consolas" pitchFamily="49" charset="0"/>
            </a:endParaRPr>
          </a:p>
        </p:txBody>
      </p:sp>
      <p:sp>
        <p:nvSpPr>
          <p:cNvPr id="7" name="TextBox 6"/>
          <p:cNvSpPr txBox="1"/>
          <p:nvPr/>
        </p:nvSpPr>
        <p:spPr>
          <a:xfrm>
            <a:off x="1000100" y="1285860"/>
            <a:ext cx="6929486" cy="400110"/>
          </a:xfrm>
          <a:prstGeom prst="rect">
            <a:avLst/>
          </a:prstGeom>
          <a:noFill/>
        </p:spPr>
        <p:txBody>
          <a:bodyPr wrap="square" rtlCol="0">
            <a:spAutoFit/>
          </a:bodyPr>
          <a:lstStyle/>
          <a:p>
            <a:r>
              <a:rPr lang="pt-BR" altLang="zh-CN" sz="2000" i="1" smtClean="0">
                <a:solidFill>
                  <a:srgbClr val="9900FF"/>
                </a:solidFill>
                <a:latin typeface="Consolas" pitchFamily="49" charset="0"/>
                <a:ea typeface="楷体" pitchFamily="49" charset="-122"/>
                <a:cs typeface="Consolas" pitchFamily="49" charset="0"/>
              </a:rPr>
              <a:t>x</a:t>
            </a:r>
            <a:r>
              <a:rPr lang="pt-BR" altLang="zh-CN" sz="2000" i="1" baseline="30000" smtClean="0">
                <a:solidFill>
                  <a:srgbClr val="9900FF"/>
                </a:solidFill>
                <a:latin typeface="Consolas" pitchFamily="49" charset="0"/>
                <a:ea typeface="楷体" pitchFamily="49" charset="-122"/>
                <a:cs typeface="Consolas" pitchFamily="49" charset="0"/>
              </a:rPr>
              <a:t>k</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a</a:t>
            </a:r>
            <a:r>
              <a:rPr lang="pt-BR" altLang="zh-CN" sz="2000" baseline="-25000" smtClean="0">
                <a:solidFill>
                  <a:srgbClr val="9900FF"/>
                </a:solidFill>
                <a:latin typeface="Consolas" pitchFamily="49" charset="0"/>
                <a:ea typeface="楷体" pitchFamily="49" charset="-122"/>
                <a:cs typeface="Consolas" pitchFamily="49" charset="0"/>
              </a:rPr>
              <a:t>1</a:t>
            </a:r>
            <a:r>
              <a:rPr lang="pt-BR" altLang="zh-CN" sz="2000" i="1" smtClean="0">
                <a:solidFill>
                  <a:srgbClr val="9900FF"/>
                </a:solidFill>
                <a:latin typeface="Consolas" pitchFamily="49" charset="0"/>
                <a:ea typeface="楷体" pitchFamily="49" charset="-122"/>
                <a:cs typeface="Consolas" pitchFamily="49" charset="0"/>
              </a:rPr>
              <a:t>x</a:t>
            </a:r>
            <a:r>
              <a:rPr lang="pt-BR" altLang="zh-CN" sz="2000" i="1" baseline="30000" smtClean="0">
                <a:solidFill>
                  <a:srgbClr val="9900FF"/>
                </a:solidFill>
                <a:latin typeface="Consolas" pitchFamily="49" charset="0"/>
                <a:ea typeface="楷体" pitchFamily="49" charset="-122"/>
                <a:cs typeface="Consolas" pitchFamily="49" charset="0"/>
              </a:rPr>
              <a:t>k</a:t>
            </a:r>
            <a:r>
              <a:rPr lang="pt-BR" altLang="zh-CN" sz="2000" baseline="30000" smtClean="0">
                <a:solidFill>
                  <a:srgbClr val="9900FF"/>
                </a:solidFill>
                <a:latin typeface="Consolas" pitchFamily="49" charset="0"/>
                <a:ea typeface="楷体" pitchFamily="49" charset="-122"/>
                <a:cs typeface="Consolas" pitchFamily="49" charset="0"/>
              </a:rPr>
              <a:t>-1</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a</a:t>
            </a:r>
            <a:r>
              <a:rPr lang="pt-BR" altLang="zh-CN" sz="2000" baseline="-25000" smtClean="0">
                <a:solidFill>
                  <a:srgbClr val="9900FF"/>
                </a:solidFill>
                <a:latin typeface="Consolas" pitchFamily="49" charset="0"/>
                <a:ea typeface="楷体" pitchFamily="49" charset="-122"/>
                <a:cs typeface="Consolas" pitchFamily="49" charset="0"/>
              </a:rPr>
              <a:t>2</a:t>
            </a:r>
            <a:r>
              <a:rPr lang="pt-BR" altLang="zh-CN" sz="2000" i="1" smtClean="0">
                <a:solidFill>
                  <a:srgbClr val="9900FF"/>
                </a:solidFill>
                <a:latin typeface="Consolas" pitchFamily="49" charset="0"/>
                <a:ea typeface="楷体" pitchFamily="49" charset="-122"/>
                <a:cs typeface="Consolas" pitchFamily="49" charset="0"/>
              </a:rPr>
              <a:t>x</a:t>
            </a:r>
            <a:r>
              <a:rPr lang="pt-BR" altLang="zh-CN" sz="2000" i="1" baseline="30000" smtClean="0">
                <a:solidFill>
                  <a:srgbClr val="9900FF"/>
                </a:solidFill>
                <a:latin typeface="Consolas" pitchFamily="49" charset="0"/>
                <a:ea typeface="楷体" pitchFamily="49" charset="-122"/>
                <a:cs typeface="Consolas" pitchFamily="49" charset="0"/>
              </a:rPr>
              <a:t>k</a:t>
            </a:r>
            <a:r>
              <a:rPr lang="pt-BR" altLang="zh-CN" sz="2000" baseline="30000" smtClean="0">
                <a:solidFill>
                  <a:srgbClr val="9900FF"/>
                </a:solidFill>
                <a:latin typeface="Consolas" pitchFamily="49" charset="0"/>
                <a:ea typeface="楷体" pitchFamily="49" charset="-122"/>
                <a:cs typeface="Consolas" pitchFamily="49" charset="0"/>
              </a:rPr>
              <a:t>-2</a:t>
            </a:r>
            <a:r>
              <a:rPr lang="pt-BR" altLang="zh-CN" sz="2000" smtClean="0">
                <a:solidFill>
                  <a:srgbClr val="9900FF"/>
                </a:solidFill>
                <a:latin typeface="Consolas" pitchFamily="49" charset="0"/>
                <a:ea typeface="楷体" pitchFamily="49" charset="-122"/>
                <a:cs typeface="Consolas" pitchFamily="49" charset="0"/>
              </a:rPr>
              <a:t>- </a:t>
            </a:r>
            <a:r>
              <a:rPr lang="pt-BR" altLang="zh-CN" sz="2000" smtClean="0">
                <a:solidFill>
                  <a:srgbClr val="9900FF"/>
                </a:solidFill>
                <a:latin typeface="Consolas" pitchFamily="49" charset="0"/>
                <a:ea typeface="宋体" pitchFamily="2" charset="-122"/>
                <a:cs typeface="Consolas" pitchFamily="49" charset="0"/>
              </a:rPr>
              <a:t>… </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a</a:t>
            </a:r>
            <a:r>
              <a:rPr lang="pt-BR" altLang="zh-CN" sz="2000" i="1" baseline="-25000" smtClean="0">
                <a:solidFill>
                  <a:srgbClr val="9900FF"/>
                </a:solidFill>
                <a:latin typeface="Consolas" pitchFamily="49" charset="0"/>
                <a:ea typeface="楷体" pitchFamily="49" charset="-122"/>
                <a:cs typeface="Consolas" pitchFamily="49" charset="0"/>
              </a:rPr>
              <a:t>k</a:t>
            </a:r>
            <a:r>
              <a:rPr lang="pt-BR" altLang="zh-CN" sz="2000" smtClean="0">
                <a:solidFill>
                  <a:srgbClr val="9900FF"/>
                </a:solidFill>
                <a:latin typeface="Consolas" pitchFamily="49" charset="0"/>
                <a:ea typeface="楷体" pitchFamily="49" charset="-122"/>
                <a:cs typeface="Consolas" pitchFamily="49" charset="0"/>
              </a:rPr>
              <a:t>=0			(2.6)</a:t>
            </a:r>
            <a:endParaRPr lang="en-US" altLang="zh-CN" sz="2000" smtClean="0">
              <a:solidFill>
                <a:srgbClr val="99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57158" y="1350501"/>
            <a:ext cx="8064500" cy="430887"/>
          </a:xfrm>
          <a:prstGeom prst="rect">
            <a:avLst/>
          </a:prstGeom>
          <a:noFill/>
          <a:ln w="9525">
            <a:noFill/>
            <a:miter lim="800000"/>
            <a:headEnd/>
            <a:tailEnd/>
          </a:ln>
        </p:spPr>
        <p:txBody>
          <a:bodyPr>
            <a:spAutoFit/>
          </a:bodyPr>
          <a:lstStyle/>
          <a:p>
            <a:pPr>
              <a:spcBef>
                <a:spcPct val="50000"/>
              </a:spcBef>
            </a:pPr>
            <a:r>
              <a:rPr lang="zh-CN" altLang="en-US" sz="2200">
                <a:solidFill>
                  <a:srgbClr val="0000FF"/>
                </a:solidFill>
                <a:ea typeface="楷体" pitchFamily="49" charset="-122"/>
                <a:cs typeface="Times New Roman" pitchFamily="18" charset="0"/>
              </a:rPr>
              <a:t>下面仅讨论几种简单且常用的齐次递推式的求解过程。</a:t>
            </a:r>
          </a:p>
        </p:txBody>
      </p:sp>
      <p:sp>
        <p:nvSpPr>
          <p:cNvPr id="38915" name="Text Box 3"/>
          <p:cNvSpPr txBox="1">
            <a:spLocks noChangeArrowheads="1"/>
          </p:cNvSpPr>
          <p:nvPr/>
        </p:nvSpPr>
        <p:spPr bwMode="auto">
          <a:xfrm>
            <a:off x="357158" y="1925176"/>
            <a:ext cx="8569325" cy="2462084"/>
          </a:xfrm>
          <a:prstGeom prst="rect">
            <a:avLst/>
          </a:prstGeom>
          <a:noFill/>
          <a:ln w="9525">
            <a:noFill/>
            <a:miter lim="800000"/>
            <a:headEnd/>
            <a:tailEnd/>
          </a:ln>
        </p:spPr>
        <p:txBody>
          <a:bodyPr>
            <a:spAutoFit/>
          </a:bodyPr>
          <a:lstStyle/>
          <a:p>
            <a:pPr>
              <a:lnSpc>
                <a:spcPct val="200000"/>
              </a:lnSpc>
            </a:pPr>
            <a:r>
              <a:rPr lang="zh-CN" altLang="pt-BR" sz="2000" smtClean="0">
                <a:solidFill>
                  <a:srgbClr val="FF0000"/>
                </a:solidFill>
                <a:latin typeface="Consolas" pitchFamily="49" charset="0"/>
                <a:ea typeface="楷体" pitchFamily="49" charset="-122"/>
                <a:cs typeface="Consolas" pitchFamily="49" charset="0"/>
              </a:rPr>
              <a:t>   （</a:t>
            </a:r>
            <a:r>
              <a:rPr lang="pt-BR" altLang="zh-CN" sz="2000" dirty="0">
                <a:solidFill>
                  <a:srgbClr val="FF0000"/>
                </a:solidFill>
                <a:latin typeface="Consolas" pitchFamily="49" charset="0"/>
                <a:ea typeface="楷体" pitchFamily="49" charset="-122"/>
                <a:cs typeface="Consolas" pitchFamily="49" charset="0"/>
              </a:rPr>
              <a:t>1</a:t>
            </a:r>
            <a:r>
              <a:rPr lang="zh-CN" altLang="pt-BR" sz="2000" dirty="0">
                <a:solidFill>
                  <a:srgbClr val="FF0000"/>
                </a:solidFill>
                <a:latin typeface="Consolas" pitchFamily="49" charset="0"/>
                <a:ea typeface="楷体" pitchFamily="49" charset="-122"/>
                <a:cs typeface="Consolas" pitchFamily="49" charset="0"/>
              </a:rPr>
              <a:t>）对于一阶齐次递推</a:t>
            </a:r>
            <a:r>
              <a:rPr lang="zh-CN" altLang="pt-BR" sz="2000">
                <a:solidFill>
                  <a:srgbClr val="FF0000"/>
                </a:solidFill>
                <a:latin typeface="Consolas" pitchFamily="49" charset="0"/>
                <a:ea typeface="楷体" pitchFamily="49" charset="-122"/>
                <a:cs typeface="Consolas" pitchFamily="49" charset="0"/>
              </a:rPr>
              <a:t>关</a:t>
            </a:r>
            <a:r>
              <a:rPr lang="zh-CN" altLang="pt-BR" sz="2000" smtClean="0">
                <a:solidFill>
                  <a:srgbClr val="FF0000"/>
                </a:solidFill>
                <a:latin typeface="Consolas" pitchFamily="49" charset="0"/>
                <a:ea typeface="楷体" pitchFamily="49" charset="-122"/>
                <a:cs typeface="Consolas" pitchFamily="49" charset="0"/>
              </a:rPr>
              <a:t>系</a:t>
            </a:r>
            <a:r>
              <a:rPr lang="zh-CN" altLang="en-US" sz="2000" smtClean="0">
                <a:solidFill>
                  <a:srgbClr val="0000FF"/>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如</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af</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-1</a:t>
            </a:r>
            <a:r>
              <a:rPr lang="pt-BR"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假</a:t>
            </a:r>
            <a:r>
              <a:rPr lang="zh-CN" altLang="pt-BR" sz="2000" dirty="0">
                <a:solidFill>
                  <a:srgbClr val="0000FF"/>
                </a:solidFill>
                <a:latin typeface="Consolas" pitchFamily="49" charset="0"/>
                <a:ea typeface="楷体" pitchFamily="49" charset="-122"/>
                <a:cs typeface="Consolas" pitchFamily="49" charset="0"/>
              </a:rPr>
              <a:t>定序列从</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(0)</a:t>
            </a:r>
            <a:r>
              <a:rPr lang="zh-CN" altLang="pt-BR" sz="2000">
                <a:solidFill>
                  <a:srgbClr val="0000FF"/>
                </a:solidFill>
                <a:latin typeface="Consolas" pitchFamily="49" charset="0"/>
                <a:ea typeface="楷体" pitchFamily="49" charset="-122"/>
                <a:cs typeface="Consolas" pitchFamily="49" charset="0"/>
              </a:rPr>
              <a:t>开</a:t>
            </a:r>
            <a:r>
              <a:rPr lang="zh-CN" altLang="pt-BR" sz="2000" smtClean="0">
                <a:solidFill>
                  <a:srgbClr val="0000FF"/>
                </a:solidFill>
                <a:latin typeface="Consolas" pitchFamily="49" charset="0"/>
                <a:ea typeface="楷体" pitchFamily="49" charset="-122"/>
                <a:cs typeface="Consolas" pitchFamily="49" charset="0"/>
              </a:rPr>
              <a:t>始</a:t>
            </a:r>
            <a:r>
              <a:rPr lang="zh-CN" altLang="en-US" sz="2000" smtClean="0">
                <a:solidFill>
                  <a:srgbClr val="0000FF"/>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且</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(0</a:t>
            </a:r>
            <a:r>
              <a:rPr lang="pt-BR" altLang="zh-CN" sz="200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b</a:t>
            </a:r>
            <a:r>
              <a:rPr lang="zh-CN" altLang="en-US" sz="2000" smtClean="0">
                <a:solidFill>
                  <a:srgbClr val="0000FF"/>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可</a:t>
            </a:r>
            <a:r>
              <a:rPr lang="zh-CN" altLang="pt-BR" sz="2000" dirty="0">
                <a:solidFill>
                  <a:srgbClr val="0000FF"/>
                </a:solidFill>
                <a:latin typeface="Consolas" pitchFamily="49" charset="0"/>
                <a:ea typeface="楷体" pitchFamily="49" charset="-122"/>
                <a:cs typeface="Consolas" pitchFamily="49" charset="0"/>
              </a:rPr>
              <a:t>以直接递推</a:t>
            </a:r>
            <a:r>
              <a:rPr lang="zh-CN" altLang="pt-BR" sz="2000">
                <a:solidFill>
                  <a:srgbClr val="0000FF"/>
                </a:solidFill>
                <a:latin typeface="Consolas" pitchFamily="49" charset="0"/>
                <a:ea typeface="楷体" pitchFamily="49" charset="-122"/>
                <a:cs typeface="Consolas" pitchFamily="49" charset="0"/>
              </a:rPr>
              <a:t>求</a:t>
            </a:r>
            <a:r>
              <a:rPr lang="zh-CN" altLang="pt-BR" sz="2000" smtClean="0">
                <a:solidFill>
                  <a:srgbClr val="0000FF"/>
                </a:solidFill>
                <a:latin typeface="Consolas" pitchFamily="49" charset="0"/>
                <a:ea typeface="楷体" pitchFamily="49" charset="-122"/>
                <a:cs typeface="Consolas" pitchFamily="49" charset="0"/>
              </a:rPr>
              <a:t>解</a:t>
            </a:r>
            <a:r>
              <a:rPr lang="zh-CN" altLang="en-US" sz="2000" smtClean="0">
                <a:solidFill>
                  <a:srgbClr val="0000FF"/>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即</a:t>
            </a:r>
            <a:r>
              <a:rPr lang="zh-CN" altLang="pt-BR" sz="2000" dirty="0">
                <a:solidFill>
                  <a:srgbClr val="0000FF"/>
                </a:solidFill>
                <a:latin typeface="Consolas" pitchFamily="49" charset="0"/>
                <a:ea typeface="楷体" pitchFamily="49" charset="-122"/>
                <a:cs typeface="Consolas" pitchFamily="49" charset="0"/>
              </a:rPr>
              <a:t>：</a:t>
            </a:r>
            <a:endParaRPr lang="zh-CN" altLang="pt-BR" sz="2000" i="1" dirty="0">
              <a:solidFill>
                <a:srgbClr val="0000FF"/>
              </a:solidFill>
              <a:latin typeface="Consolas" pitchFamily="49" charset="0"/>
              <a:ea typeface="楷体" pitchFamily="49" charset="-122"/>
              <a:cs typeface="Consolas" pitchFamily="49" charset="0"/>
            </a:endParaRPr>
          </a:p>
          <a:p>
            <a:pPr>
              <a:lnSpc>
                <a:spcPct val="200000"/>
              </a:lnSpc>
            </a:pPr>
            <a:r>
              <a:rPr lang="zh-CN" altLang="pt-BR" sz="2000" i="1" dirty="0">
                <a:solidFill>
                  <a:srgbClr val="0000FF"/>
                </a:solidFill>
                <a:latin typeface="Consolas" pitchFamily="49" charset="0"/>
                <a:ea typeface="楷体" pitchFamily="49" charset="-122"/>
                <a:cs typeface="Consolas" pitchFamily="49" charset="0"/>
              </a:rPr>
              <a:t>　　</a:t>
            </a:r>
            <a:r>
              <a:rPr lang="pt-BR" altLang="zh-CN" sz="2000" i="1" dirty="0">
                <a:solidFill>
                  <a:srgbClr val="9900FF"/>
                </a:solidFill>
                <a:latin typeface="Consolas" pitchFamily="49" charset="0"/>
                <a:ea typeface="楷体" pitchFamily="49" charset="-122"/>
                <a:cs typeface="Consolas" pitchFamily="49" charset="0"/>
              </a:rPr>
              <a:t>f</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af</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-1)=</a:t>
            </a:r>
            <a:r>
              <a:rPr lang="pt-BR" altLang="zh-CN" sz="2000" i="1" dirty="0">
                <a:solidFill>
                  <a:srgbClr val="9900FF"/>
                </a:solidFill>
                <a:latin typeface="Consolas" pitchFamily="49" charset="0"/>
                <a:ea typeface="楷体" pitchFamily="49" charset="-122"/>
                <a:cs typeface="Consolas" pitchFamily="49" charset="0"/>
              </a:rPr>
              <a:t>a</a:t>
            </a:r>
            <a:r>
              <a:rPr lang="pt-BR" altLang="zh-CN" sz="2000" baseline="-25000" dirty="0">
                <a:solidFill>
                  <a:srgbClr val="9900FF"/>
                </a:solidFill>
                <a:latin typeface="Consolas" pitchFamily="49" charset="0"/>
                <a:ea typeface="楷体" pitchFamily="49" charset="-122"/>
                <a:cs typeface="Consolas" pitchFamily="49" charset="0"/>
              </a:rPr>
              <a:t>2</a:t>
            </a:r>
            <a:r>
              <a:rPr lang="pt-BR" altLang="zh-CN" sz="2000" i="1" dirty="0">
                <a:solidFill>
                  <a:srgbClr val="9900FF"/>
                </a:solidFill>
                <a:latin typeface="Consolas" pitchFamily="49" charset="0"/>
                <a:ea typeface="楷体" pitchFamily="49" charset="-122"/>
                <a:cs typeface="Consolas" pitchFamily="49" charset="0"/>
              </a:rPr>
              <a:t>f</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-2)=</a:t>
            </a:r>
            <a:r>
              <a:rPr lang="pt-BR" altLang="zh-CN" sz="2000" dirty="0">
                <a:solidFill>
                  <a:srgbClr val="9900FF"/>
                </a:solidFill>
                <a:latin typeface="Consolas" pitchFamily="49" charset="0"/>
                <a:ea typeface="宋体" pitchFamily="2" charset="-122"/>
                <a:cs typeface="Consolas" pitchFamily="49" charset="0"/>
              </a:rPr>
              <a:t>…</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a</a:t>
            </a:r>
            <a:r>
              <a:rPr lang="pt-BR" altLang="zh-CN" sz="2000" i="1" baseline="-25000" dirty="0">
                <a:solidFill>
                  <a:srgbClr val="9900FF"/>
                </a:solidFill>
                <a:latin typeface="Consolas" pitchFamily="49" charset="0"/>
                <a:ea typeface="楷体" pitchFamily="49" charset="-122"/>
                <a:cs typeface="Consolas" pitchFamily="49" charset="0"/>
              </a:rPr>
              <a:t>n</a:t>
            </a:r>
            <a:r>
              <a:rPr lang="pt-BR" altLang="zh-CN" sz="2000" i="1" dirty="0">
                <a:solidFill>
                  <a:srgbClr val="9900FF"/>
                </a:solidFill>
                <a:latin typeface="Consolas" pitchFamily="49" charset="0"/>
                <a:ea typeface="楷体" pitchFamily="49" charset="-122"/>
                <a:cs typeface="Consolas" pitchFamily="49" charset="0"/>
              </a:rPr>
              <a:t>f</a:t>
            </a:r>
            <a:r>
              <a:rPr lang="pt-BR" altLang="zh-CN" sz="2000" dirty="0">
                <a:solidFill>
                  <a:srgbClr val="9900FF"/>
                </a:solidFill>
                <a:latin typeface="Consolas" pitchFamily="49" charset="0"/>
                <a:ea typeface="楷体" pitchFamily="49" charset="-122"/>
                <a:cs typeface="Consolas" pitchFamily="49" charset="0"/>
              </a:rPr>
              <a:t>(0)=</a:t>
            </a:r>
            <a:r>
              <a:rPr lang="pt-BR" altLang="zh-CN" sz="2000" i="1" dirty="0">
                <a:solidFill>
                  <a:srgbClr val="9900FF"/>
                </a:solidFill>
                <a:latin typeface="Consolas" pitchFamily="49" charset="0"/>
                <a:ea typeface="楷体" pitchFamily="49" charset="-122"/>
                <a:cs typeface="Consolas" pitchFamily="49" charset="0"/>
              </a:rPr>
              <a:t>a</a:t>
            </a:r>
            <a:r>
              <a:rPr lang="pt-BR" altLang="zh-CN" sz="2000" i="1" baseline="30000" dirty="0">
                <a:solidFill>
                  <a:srgbClr val="9900FF"/>
                </a:solidFill>
                <a:latin typeface="Consolas" pitchFamily="49" charset="0"/>
                <a:ea typeface="楷体" pitchFamily="49" charset="-122"/>
                <a:cs typeface="Consolas" pitchFamily="49" charset="0"/>
              </a:rPr>
              <a:t>n</a:t>
            </a:r>
            <a:r>
              <a:rPr lang="pt-BR" altLang="zh-CN" sz="2000" i="1" dirty="0">
                <a:solidFill>
                  <a:srgbClr val="9900FF"/>
                </a:solidFill>
                <a:latin typeface="Consolas" pitchFamily="49" charset="0"/>
                <a:ea typeface="楷体" pitchFamily="49" charset="-122"/>
                <a:cs typeface="Consolas" pitchFamily="49" charset="0"/>
              </a:rPr>
              <a:t>b</a:t>
            </a:r>
            <a:endParaRPr lang="pt-BR" altLang="zh-CN" sz="2000" dirty="0">
              <a:solidFill>
                <a:srgbClr val="9900FF"/>
              </a:solidFill>
              <a:latin typeface="Consolas" pitchFamily="49" charset="0"/>
              <a:ea typeface="楷体" pitchFamily="49" charset="-122"/>
              <a:cs typeface="Consolas" pitchFamily="49" charset="0"/>
            </a:endParaRPr>
          </a:p>
          <a:p>
            <a:pPr>
              <a:lnSpc>
                <a:spcPct val="200000"/>
              </a:lnSpc>
            </a:pPr>
            <a:r>
              <a:rPr lang="zh-CN" altLang="pt-BR" sz="2000" dirty="0">
                <a:solidFill>
                  <a:srgbClr val="0000FF"/>
                </a:solidFill>
                <a:latin typeface="Consolas" pitchFamily="49" charset="0"/>
                <a:ea typeface="楷体" pitchFamily="49" charset="-122"/>
                <a:cs typeface="Consolas" pitchFamily="49" charset="0"/>
              </a:rPr>
              <a:t>可以看出</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a</a:t>
            </a:r>
            <a:r>
              <a:rPr lang="pt-BR" altLang="zh-CN" sz="2000" i="1" baseline="30000" dirty="0">
                <a:solidFill>
                  <a:srgbClr val="0000FF"/>
                </a:solidFill>
                <a:latin typeface="Consolas" pitchFamily="49" charset="0"/>
                <a:ea typeface="楷体" pitchFamily="49" charset="-122"/>
                <a:cs typeface="Consolas" pitchFamily="49" charset="0"/>
              </a:rPr>
              <a:t>n</a:t>
            </a:r>
            <a:r>
              <a:rPr lang="pt-BR" altLang="zh-CN" sz="2000" i="1" dirty="0">
                <a:solidFill>
                  <a:srgbClr val="0000FF"/>
                </a:solidFill>
                <a:latin typeface="Consolas" pitchFamily="49" charset="0"/>
                <a:ea typeface="楷体" pitchFamily="49" charset="-122"/>
                <a:cs typeface="Consolas" pitchFamily="49" charset="0"/>
              </a:rPr>
              <a:t>b</a:t>
            </a:r>
            <a:r>
              <a:rPr lang="zh-CN" altLang="pt-BR" sz="2000" dirty="0">
                <a:solidFill>
                  <a:srgbClr val="0000FF"/>
                </a:solidFill>
                <a:latin typeface="Consolas" pitchFamily="49" charset="0"/>
                <a:ea typeface="楷体" pitchFamily="49" charset="-122"/>
                <a:cs typeface="Consolas" pitchFamily="49" charset="0"/>
              </a:rPr>
              <a:t>是递推式的解。</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 Box 2"/>
          <p:cNvSpPr txBox="1">
            <a:spLocks noChangeArrowheads="1"/>
          </p:cNvSpPr>
          <p:nvPr/>
        </p:nvSpPr>
        <p:spPr bwMode="auto">
          <a:xfrm>
            <a:off x="428596" y="1285860"/>
            <a:ext cx="8496300" cy="3208442"/>
          </a:xfrm>
          <a:prstGeom prst="rect">
            <a:avLst/>
          </a:prstGeom>
          <a:noFill/>
          <a:ln w="9525">
            <a:noFill/>
            <a:miter lim="800000"/>
            <a:headEnd/>
            <a:tailEnd/>
          </a:ln>
        </p:spPr>
        <p:txBody>
          <a:bodyPr>
            <a:spAutoFit/>
          </a:bodyPr>
          <a:lstStyle/>
          <a:p>
            <a:pPr>
              <a:lnSpc>
                <a:spcPct val="140000"/>
              </a:lnSpc>
            </a:pPr>
            <a:r>
              <a:rPr lang="zh-CN" altLang="pt-BR" sz="2000" smtClean="0">
                <a:solidFill>
                  <a:srgbClr val="FF3300"/>
                </a:solidFill>
                <a:latin typeface="Consolas" pitchFamily="49" charset="0"/>
                <a:ea typeface="楷体" pitchFamily="49" charset="-122"/>
                <a:cs typeface="Consolas" pitchFamily="49" charset="0"/>
              </a:rPr>
              <a:t>    </a:t>
            </a:r>
            <a:r>
              <a:rPr lang="zh-CN" altLang="pt-BR" sz="2000" smtClean="0">
                <a:solidFill>
                  <a:srgbClr val="FF0000"/>
                </a:solidFill>
                <a:latin typeface="Consolas" pitchFamily="49" charset="0"/>
                <a:ea typeface="楷体" pitchFamily="49" charset="-122"/>
                <a:cs typeface="Consolas" pitchFamily="49" charset="0"/>
              </a:rPr>
              <a:t>（</a:t>
            </a:r>
            <a:r>
              <a:rPr lang="pt-BR" altLang="zh-CN" sz="2000" dirty="0">
                <a:solidFill>
                  <a:srgbClr val="FF0000"/>
                </a:solidFill>
                <a:latin typeface="Consolas" pitchFamily="49" charset="0"/>
                <a:ea typeface="楷体" pitchFamily="49" charset="-122"/>
                <a:cs typeface="Consolas" pitchFamily="49" charset="0"/>
              </a:rPr>
              <a:t>2</a:t>
            </a:r>
            <a:r>
              <a:rPr lang="zh-CN" altLang="pt-BR" sz="2000" dirty="0">
                <a:solidFill>
                  <a:srgbClr val="FF0000"/>
                </a:solidFill>
                <a:latin typeface="Consolas" pitchFamily="49" charset="0"/>
                <a:ea typeface="楷体" pitchFamily="49" charset="-122"/>
                <a:cs typeface="Consolas" pitchFamily="49" charset="0"/>
              </a:rPr>
              <a:t>）对于二阶齐次递推</a:t>
            </a:r>
            <a:r>
              <a:rPr lang="zh-CN" altLang="pt-BR" sz="2000">
                <a:solidFill>
                  <a:srgbClr val="FF0000"/>
                </a:solidFill>
                <a:latin typeface="Consolas" pitchFamily="49" charset="0"/>
                <a:ea typeface="楷体" pitchFamily="49" charset="-122"/>
                <a:cs typeface="Consolas" pitchFamily="49" charset="0"/>
              </a:rPr>
              <a:t>关</a:t>
            </a:r>
            <a:r>
              <a:rPr lang="zh-CN" altLang="pt-BR" sz="2000" smtClean="0">
                <a:solidFill>
                  <a:srgbClr val="FF0000"/>
                </a:solidFill>
                <a:latin typeface="Consolas" pitchFamily="49" charset="0"/>
                <a:ea typeface="楷体" pitchFamily="49" charset="-122"/>
                <a:cs typeface="Consolas" pitchFamily="49" charset="0"/>
              </a:rPr>
              <a:t>系</a:t>
            </a:r>
            <a:r>
              <a:rPr lang="zh-CN" altLang="en-US" sz="2000" smtClean="0">
                <a:solidFill>
                  <a:srgbClr val="0000FF"/>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如</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a</a:t>
            </a:r>
            <a:r>
              <a:rPr lang="pt-BR" altLang="zh-CN" sz="2000" baseline="-25000" dirty="0">
                <a:solidFill>
                  <a:srgbClr val="0000FF"/>
                </a:solidFill>
                <a:latin typeface="Consolas" pitchFamily="49" charset="0"/>
                <a:ea typeface="楷体" pitchFamily="49" charset="-122"/>
                <a:cs typeface="Consolas" pitchFamily="49" charset="0"/>
              </a:rPr>
              <a:t>1</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-1)+</a:t>
            </a:r>
            <a:r>
              <a:rPr lang="pt-BR" altLang="zh-CN" sz="2000" i="1">
                <a:solidFill>
                  <a:srgbClr val="0000FF"/>
                </a:solidFill>
                <a:latin typeface="Consolas" pitchFamily="49" charset="0"/>
                <a:ea typeface="楷体" pitchFamily="49" charset="-122"/>
                <a:cs typeface="Consolas" pitchFamily="49" charset="0"/>
              </a:rPr>
              <a:t>a</a:t>
            </a:r>
            <a:r>
              <a:rPr lang="pt-BR" altLang="zh-CN" sz="2000" baseline="-25000">
                <a:solidFill>
                  <a:srgbClr val="0000FF"/>
                </a:solidFill>
                <a:latin typeface="Consolas" pitchFamily="49" charset="0"/>
                <a:ea typeface="楷体" pitchFamily="49" charset="-122"/>
                <a:cs typeface="Consolas" pitchFamily="49" charset="0"/>
              </a:rPr>
              <a:t>2</a:t>
            </a:r>
            <a:r>
              <a:rPr lang="pt-BR" altLang="zh-CN" sz="2000" i="1">
                <a:solidFill>
                  <a:srgbClr val="0000FF"/>
                </a:solidFill>
                <a:latin typeface="Consolas" pitchFamily="49" charset="0"/>
                <a:ea typeface="楷体" pitchFamily="49" charset="-122"/>
                <a:cs typeface="Consolas" pitchFamily="49" charset="0"/>
              </a:rPr>
              <a:t>f</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-2</a:t>
            </a:r>
            <a:r>
              <a:rPr lang="pt-BR"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假</a:t>
            </a:r>
            <a:r>
              <a:rPr lang="zh-CN" altLang="pt-BR" sz="2000" dirty="0">
                <a:solidFill>
                  <a:srgbClr val="0000FF"/>
                </a:solidFill>
                <a:latin typeface="Consolas" pitchFamily="49" charset="0"/>
                <a:ea typeface="楷体" pitchFamily="49" charset="-122"/>
                <a:cs typeface="Consolas" pitchFamily="49" charset="0"/>
              </a:rPr>
              <a:t>定序列从</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(0)</a:t>
            </a:r>
            <a:r>
              <a:rPr lang="zh-CN" altLang="pt-BR" sz="2000">
                <a:solidFill>
                  <a:srgbClr val="0000FF"/>
                </a:solidFill>
                <a:latin typeface="Consolas" pitchFamily="49" charset="0"/>
                <a:ea typeface="楷体" pitchFamily="49" charset="-122"/>
                <a:cs typeface="Consolas" pitchFamily="49" charset="0"/>
              </a:rPr>
              <a:t>开</a:t>
            </a:r>
            <a:r>
              <a:rPr lang="zh-CN" altLang="pt-BR" sz="2000" smtClean="0">
                <a:solidFill>
                  <a:srgbClr val="0000FF"/>
                </a:solidFill>
                <a:latin typeface="Consolas" pitchFamily="49" charset="0"/>
                <a:ea typeface="楷体" pitchFamily="49" charset="-122"/>
                <a:cs typeface="Consolas" pitchFamily="49" charset="0"/>
              </a:rPr>
              <a:t>始</a:t>
            </a:r>
            <a:r>
              <a:rPr lang="zh-CN" altLang="en-US" sz="2000" smtClean="0">
                <a:solidFill>
                  <a:srgbClr val="0000FF"/>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且</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(0</a:t>
            </a:r>
            <a:r>
              <a:rPr lang="pt-BR" altLang="zh-CN" sz="200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b</a:t>
            </a:r>
            <a:r>
              <a:rPr lang="pt-BR" altLang="zh-CN"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(1</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b</a:t>
            </a:r>
            <a:r>
              <a:rPr lang="pt-BR" altLang="zh-CN" sz="2000" baseline="-25000" dirty="0">
                <a:solidFill>
                  <a:srgbClr val="0000FF"/>
                </a:solidFill>
                <a:latin typeface="Consolas" pitchFamily="49" charset="0"/>
                <a:ea typeface="楷体" pitchFamily="49" charset="-122"/>
                <a:cs typeface="Consolas" pitchFamily="49" charset="0"/>
              </a:rPr>
              <a:t>2</a:t>
            </a:r>
            <a:r>
              <a:rPr lang="zh-CN" altLang="pt-BR" sz="2000" dirty="0">
                <a:solidFill>
                  <a:srgbClr val="0000FF"/>
                </a:solidFill>
                <a:latin typeface="Consolas" pitchFamily="49" charset="0"/>
                <a:ea typeface="楷体" pitchFamily="49" charset="-122"/>
                <a:cs typeface="Consolas" pitchFamily="49" charset="0"/>
              </a:rPr>
              <a:t>。</a:t>
            </a:r>
          </a:p>
          <a:p>
            <a:pPr>
              <a:lnSpc>
                <a:spcPct val="150000"/>
              </a:lnSpc>
            </a:pPr>
            <a:r>
              <a:rPr lang="zh-CN" altLang="pt-BR" sz="2000" dirty="0">
                <a:solidFill>
                  <a:srgbClr val="0000FF"/>
                </a:solidFill>
                <a:latin typeface="Consolas" pitchFamily="49" charset="0"/>
                <a:ea typeface="楷体" pitchFamily="49" charset="-122"/>
                <a:cs typeface="Consolas" pitchFamily="49" charset="0"/>
              </a:rPr>
              <a:t>　　其特征方程</a:t>
            </a:r>
            <a:r>
              <a:rPr lang="zh-CN" altLang="pt-BR" sz="2000">
                <a:solidFill>
                  <a:srgbClr val="0000FF"/>
                </a:solidFill>
                <a:latin typeface="Consolas" pitchFamily="49" charset="0"/>
                <a:ea typeface="楷体" pitchFamily="49" charset="-122"/>
                <a:cs typeface="Consolas" pitchFamily="49" charset="0"/>
              </a:rPr>
              <a:t>为</a:t>
            </a:r>
            <a:r>
              <a:rPr lang="pt-BR" altLang="zh-CN" sz="2000" i="1" smtClean="0">
                <a:solidFill>
                  <a:srgbClr val="0000FF"/>
                </a:solidFill>
                <a:latin typeface="Consolas" pitchFamily="49" charset="0"/>
                <a:ea typeface="楷体" pitchFamily="49" charset="-122"/>
                <a:cs typeface="Consolas" pitchFamily="49" charset="0"/>
              </a:rPr>
              <a:t>x</a:t>
            </a:r>
            <a:r>
              <a:rPr lang="pt-BR" altLang="zh-CN" sz="2000" baseline="30000" smtClean="0">
                <a:solidFill>
                  <a:srgbClr val="0000FF"/>
                </a:solidFill>
                <a:latin typeface="Consolas" pitchFamily="49" charset="0"/>
                <a:ea typeface="楷体" pitchFamily="49" charset="-122"/>
                <a:cs typeface="Consolas" pitchFamily="49" charset="0"/>
              </a:rPr>
              <a:t>2</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a</a:t>
            </a:r>
            <a:r>
              <a:rPr lang="pt-BR" altLang="zh-CN" sz="2000" baseline="-25000" smtClean="0">
                <a:solidFill>
                  <a:srgbClr val="0000FF"/>
                </a:solidFill>
                <a:latin typeface="Consolas" pitchFamily="49" charset="0"/>
                <a:ea typeface="楷体" pitchFamily="49" charset="-122"/>
                <a:cs typeface="Consolas" pitchFamily="49" charset="0"/>
              </a:rPr>
              <a:t>1</a:t>
            </a:r>
            <a:r>
              <a:rPr lang="pt-BR" altLang="zh-CN" sz="2000" i="1" smtClean="0">
                <a:solidFill>
                  <a:srgbClr val="0000FF"/>
                </a:solidFill>
                <a:latin typeface="Consolas" pitchFamily="49" charset="0"/>
                <a:ea typeface="楷体" pitchFamily="49" charset="-122"/>
                <a:cs typeface="Consolas" pitchFamily="49" charset="0"/>
              </a:rPr>
              <a:t>x</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a</a:t>
            </a:r>
            <a:r>
              <a:rPr lang="pt-BR" altLang="zh-CN" sz="2000" baseline="-25000" smtClean="0">
                <a:solidFill>
                  <a:srgbClr val="0000FF"/>
                </a:solidFill>
                <a:latin typeface="Consolas" pitchFamily="49" charset="0"/>
                <a:ea typeface="楷体" pitchFamily="49" charset="-122"/>
                <a:cs typeface="Consolas" pitchFamily="49" charset="0"/>
              </a:rPr>
              <a:t>2</a:t>
            </a:r>
            <a:r>
              <a:rPr lang="pt-BR" altLang="zh-CN" sz="2000" smtClean="0">
                <a:solidFill>
                  <a:srgbClr val="0000FF"/>
                </a:solidFill>
                <a:latin typeface="Consolas" pitchFamily="49" charset="0"/>
                <a:ea typeface="楷体" pitchFamily="49" charset="-122"/>
                <a:cs typeface="Consolas" pitchFamily="49" charset="0"/>
              </a:rPr>
              <a:t>=0</a:t>
            </a:r>
            <a:r>
              <a:rPr lang="zh-CN" altLang="en-US" sz="2000" smtClean="0">
                <a:solidFill>
                  <a:srgbClr val="0000FF"/>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令</a:t>
            </a:r>
            <a:r>
              <a:rPr lang="zh-CN" altLang="pt-BR" sz="2000" dirty="0">
                <a:solidFill>
                  <a:srgbClr val="0000FF"/>
                </a:solidFill>
                <a:latin typeface="Consolas" pitchFamily="49" charset="0"/>
                <a:ea typeface="楷体" pitchFamily="49" charset="-122"/>
                <a:cs typeface="Consolas" pitchFamily="49" charset="0"/>
              </a:rPr>
              <a:t>这个二次方式的根是</a:t>
            </a:r>
            <a:r>
              <a:rPr lang="pt-BR" altLang="zh-CN" sz="2000" i="1" dirty="0">
                <a:solidFill>
                  <a:srgbClr val="0000FF"/>
                </a:solidFill>
                <a:latin typeface="Consolas" pitchFamily="49" charset="0"/>
                <a:ea typeface="楷体" pitchFamily="49" charset="-122"/>
                <a:cs typeface="Consolas" pitchFamily="49" charset="0"/>
              </a:rPr>
              <a:t>r</a:t>
            </a:r>
            <a:r>
              <a:rPr lang="pt-BR" altLang="zh-CN" sz="2000" baseline="-25000" dirty="0">
                <a:solidFill>
                  <a:srgbClr val="0000FF"/>
                </a:solidFill>
                <a:latin typeface="Consolas" pitchFamily="49" charset="0"/>
                <a:ea typeface="楷体" pitchFamily="49" charset="-122"/>
                <a:cs typeface="Consolas" pitchFamily="49" charset="0"/>
              </a:rPr>
              <a:t>1</a:t>
            </a:r>
            <a:r>
              <a:rPr lang="zh-CN" altLang="pt-BR" sz="2000">
                <a:solidFill>
                  <a:srgbClr val="0000FF"/>
                </a:solidFill>
                <a:latin typeface="Consolas" pitchFamily="49" charset="0"/>
                <a:ea typeface="楷体" pitchFamily="49" charset="-122"/>
                <a:cs typeface="Consolas" pitchFamily="49" charset="0"/>
              </a:rPr>
              <a:t>和</a:t>
            </a:r>
            <a:r>
              <a:rPr lang="pt-BR" altLang="zh-CN" sz="2000" i="1" smtClean="0">
                <a:solidFill>
                  <a:srgbClr val="0000FF"/>
                </a:solidFill>
                <a:latin typeface="Consolas" pitchFamily="49" charset="0"/>
                <a:ea typeface="楷体" pitchFamily="49" charset="-122"/>
                <a:cs typeface="Consolas" pitchFamily="49" charset="0"/>
              </a:rPr>
              <a:t>r</a:t>
            </a:r>
            <a:r>
              <a:rPr lang="pt-BR" altLang="zh-CN" sz="2000" baseline="-25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可</a:t>
            </a:r>
            <a:r>
              <a:rPr lang="zh-CN" altLang="pt-BR" sz="2000" dirty="0">
                <a:solidFill>
                  <a:srgbClr val="0000FF"/>
                </a:solidFill>
                <a:latin typeface="Consolas" pitchFamily="49" charset="0"/>
                <a:ea typeface="楷体" pitchFamily="49" charset="-122"/>
                <a:cs typeface="Consolas" pitchFamily="49" charset="0"/>
              </a:rPr>
              <a:t>以求解递推式的解是：</a:t>
            </a:r>
            <a:endParaRPr lang="zh-CN" altLang="pt-BR" sz="2000" i="1" dirty="0">
              <a:solidFill>
                <a:srgbClr val="0000FF"/>
              </a:solidFill>
              <a:latin typeface="Consolas" pitchFamily="49" charset="0"/>
              <a:ea typeface="楷体" pitchFamily="49" charset="-122"/>
              <a:cs typeface="Consolas" pitchFamily="49" charset="0"/>
            </a:endParaRPr>
          </a:p>
          <a:p>
            <a:pPr>
              <a:lnSpc>
                <a:spcPct val="150000"/>
              </a:lnSpc>
            </a:pPr>
            <a:r>
              <a:rPr lang="zh-CN" altLang="pt-BR" sz="2000" i="1" dirty="0">
                <a:latin typeface="Consolas" pitchFamily="49" charset="0"/>
                <a:ea typeface="楷体" pitchFamily="49" charset="-122"/>
                <a:cs typeface="Consolas" pitchFamily="49" charset="0"/>
              </a:rPr>
              <a:t>　</a:t>
            </a:r>
            <a:r>
              <a:rPr lang="zh-CN" altLang="pt-BR" sz="2000" i="1" dirty="0">
                <a:solidFill>
                  <a:srgbClr val="9900FF"/>
                </a:solidFill>
                <a:latin typeface="Consolas" pitchFamily="49" charset="0"/>
                <a:ea typeface="楷体" pitchFamily="49" charset="-122"/>
                <a:cs typeface="Consolas" pitchFamily="49" charset="0"/>
              </a:rPr>
              <a:t>　</a:t>
            </a:r>
            <a:r>
              <a:rPr lang="pt-BR" altLang="zh-CN" sz="2000" i="1" dirty="0">
                <a:solidFill>
                  <a:srgbClr val="9900FF"/>
                </a:solidFill>
                <a:latin typeface="Consolas" pitchFamily="49" charset="0"/>
                <a:ea typeface="楷体" pitchFamily="49" charset="-122"/>
                <a:cs typeface="Consolas" pitchFamily="49" charset="0"/>
              </a:rPr>
              <a:t>f</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c</a:t>
            </a:r>
            <a:r>
              <a:rPr lang="pt-BR" altLang="zh-CN" sz="2000" baseline="-25000" dirty="0">
                <a:solidFill>
                  <a:srgbClr val="9900FF"/>
                </a:solidFill>
                <a:latin typeface="Consolas" pitchFamily="49" charset="0"/>
                <a:ea typeface="楷体" pitchFamily="49" charset="-122"/>
                <a:cs typeface="Consolas" pitchFamily="49" charset="0"/>
              </a:rPr>
              <a:t>1</a:t>
            </a:r>
            <a:r>
              <a:rPr lang="pt-BR" altLang="zh-CN" sz="2000" i="1" dirty="0">
                <a:solidFill>
                  <a:srgbClr val="9900FF"/>
                </a:solidFill>
                <a:latin typeface="Consolas" pitchFamily="49" charset="0"/>
                <a:ea typeface="楷体" pitchFamily="49" charset="-122"/>
                <a:cs typeface="Consolas" pitchFamily="49" charset="0"/>
              </a:rPr>
              <a:t>r</a:t>
            </a:r>
            <a:r>
              <a:rPr lang="zh-CN" altLang="pt-BR" sz="2000" i="1" dirty="0">
                <a:solidFill>
                  <a:srgbClr val="9900FF"/>
                </a:solidFill>
                <a:latin typeface="Consolas" pitchFamily="49" charset="0"/>
                <a:ea typeface="楷体" pitchFamily="49" charset="-122"/>
                <a:cs typeface="Consolas" pitchFamily="49" charset="0"/>
              </a:rPr>
              <a:t>　</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c</a:t>
            </a:r>
            <a:r>
              <a:rPr lang="pt-BR" altLang="zh-CN" sz="2000" baseline="-25000" dirty="0">
                <a:solidFill>
                  <a:srgbClr val="9900FF"/>
                </a:solidFill>
                <a:latin typeface="Consolas" pitchFamily="49" charset="0"/>
                <a:ea typeface="楷体" pitchFamily="49" charset="-122"/>
                <a:cs typeface="Consolas" pitchFamily="49" charset="0"/>
              </a:rPr>
              <a:t>2</a:t>
            </a:r>
            <a:r>
              <a:rPr lang="pt-BR" altLang="zh-CN" sz="2000" i="1" dirty="0">
                <a:solidFill>
                  <a:srgbClr val="9900FF"/>
                </a:solidFill>
                <a:latin typeface="Consolas" pitchFamily="49" charset="0"/>
                <a:ea typeface="楷体" pitchFamily="49" charset="-122"/>
                <a:cs typeface="Consolas" pitchFamily="49" charset="0"/>
              </a:rPr>
              <a:t>r</a:t>
            </a:r>
            <a:r>
              <a:rPr lang="pt-BR" altLang="zh-CN" sz="2000" dirty="0">
                <a:solidFill>
                  <a:srgbClr val="9900FF"/>
                </a:solidFill>
                <a:latin typeface="Consolas" pitchFamily="49" charset="0"/>
                <a:ea typeface="楷体" pitchFamily="49" charset="-122"/>
                <a:cs typeface="Consolas" pitchFamily="49" charset="0"/>
              </a:rPr>
              <a:t> </a:t>
            </a:r>
            <a:r>
              <a:rPr lang="zh-CN" altLang="pt-BR" sz="2000" dirty="0">
                <a:solidFill>
                  <a:srgbClr val="9900FF"/>
                </a:solidFill>
                <a:latin typeface="Consolas" pitchFamily="49" charset="0"/>
                <a:ea typeface="楷体" pitchFamily="49" charset="-122"/>
                <a:cs typeface="Consolas" pitchFamily="49" charset="0"/>
              </a:rPr>
              <a:t>　</a:t>
            </a:r>
            <a:r>
              <a:rPr lang="zh-CN" altLang="pt-BR" sz="2000">
                <a:solidFill>
                  <a:srgbClr val="9900FF"/>
                </a:solidFill>
                <a:latin typeface="Consolas" pitchFamily="49" charset="0"/>
                <a:ea typeface="楷体" pitchFamily="49" charset="-122"/>
                <a:cs typeface="Consolas" pitchFamily="49" charset="0"/>
              </a:rPr>
              <a:t>	</a:t>
            </a:r>
            <a:r>
              <a:rPr lang="zh-CN" altLang="pt-BR" sz="2000" smtClean="0">
                <a:solidFill>
                  <a:srgbClr val="9900FF"/>
                </a:solidFill>
                <a:latin typeface="Consolas" pitchFamily="49" charset="0"/>
                <a:ea typeface="楷体" pitchFamily="49" charset="-122"/>
                <a:cs typeface="Consolas" pitchFamily="49" charset="0"/>
              </a:rPr>
              <a:t>当</a:t>
            </a:r>
            <a:r>
              <a:rPr lang="pt-BR" altLang="zh-CN" sz="2000" i="1" dirty="0">
                <a:solidFill>
                  <a:srgbClr val="9900FF"/>
                </a:solidFill>
                <a:latin typeface="Consolas" pitchFamily="49" charset="0"/>
                <a:ea typeface="楷体" pitchFamily="49" charset="-122"/>
                <a:cs typeface="Consolas" pitchFamily="49" charset="0"/>
              </a:rPr>
              <a:t>r</a:t>
            </a:r>
            <a:r>
              <a:rPr lang="pt-BR" altLang="zh-CN" sz="2000" baseline="-25000" dirty="0">
                <a:solidFill>
                  <a:srgbClr val="9900FF"/>
                </a:solidFill>
                <a:latin typeface="Consolas" pitchFamily="49" charset="0"/>
                <a:ea typeface="楷体" pitchFamily="49" charset="-122"/>
                <a:cs typeface="Consolas" pitchFamily="49" charset="0"/>
              </a:rPr>
              <a:t>1</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r</a:t>
            </a:r>
            <a:r>
              <a:rPr lang="pt-BR" altLang="zh-CN" sz="2000" baseline="-25000" dirty="0">
                <a:solidFill>
                  <a:srgbClr val="9900FF"/>
                </a:solidFill>
                <a:latin typeface="Consolas" pitchFamily="49" charset="0"/>
                <a:ea typeface="楷体" pitchFamily="49" charset="-122"/>
                <a:cs typeface="Consolas" pitchFamily="49" charset="0"/>
              </a:rPr>
              <a:t>2</a:t>
            </a:r>
            <a:endParaRPr lang="pt-BR" altLang="zh-CN" sz="2000" i="1" baseline="-25000" dirty="0">
              <a:solidFill>
                <a:srgbClr val="9900FF"/>
              </a:solidFill>
              <a:latin typeface="Consolas" pitchFamily="49" charset="0"/>
              <a:ea typeface="楷体" pitchFamily="49" charset="-122"/>
              <a:cs typeface="Consolas" pitchFamily="49" charset="0"/>
            </a:endParaRPr>
          </a:p>
          <a:p>
            <a:pPr>
              <a:lnSpc>
                <a:spcPct val="150000"/>
              </a:lnSpc>
            </a:pPr>
            <a:r>
              <a:rPr lang="zh-CN" altLang="pt-BR" sz="2000" i="1" dirty="0">
                <a:solidFill>
                  <a:srgbClr val="9900FF"/>
                </a:solidFill>
                <a:latin typeface="Consolas" pitchFamily="49" charset="0"/>
                <a:ea typeface="楷体" pitchFamily="49" charset="-122"/>
                <a:cs typeface="Consolas" pitchFamily="49" charset="0"/>
              </a:rPr>
              <a:t>　　</a:t>
            </a:r>
            <a:r>
              <a:rPr lang="pt-BR" altLang="zh-CN" sz="2000" i="1" dirty="0">
                <a:solidFill>
                  <a:srgbClr val="9900FF"/>
                </a:solidFill>
                <a:latin typeface="Consolas" pitchFamily="49" charset="0"/>
                <a:ea typeface="楷体" pitchFamily="49" charset="-122"/>
                <a:cs typeface="Consolas" pitchFamily="49" charset="0"/>
              </a:rPr>
              <a:t>f</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c</a:t>
            </a:r>
            <a:r>
              <a:rPr lang="pt-BR" altLang="zh-CN" sz="2000" baseline="-25000" dirty="0">
                <a:solidFill>
                  <a:srgbClr val="9900FF"/>
                </a:solidFill>
                <a:latin typeface="Consolas" pitchFamily="49" charset="0"/>
                <a:ea typeface="楷体" pitchFamily="49" charset="-122"/>
                <a:cs typeface="Consolas" pitchFamily="49" charset="0"/>
              </a:rPr>
              <a:t>1</a:t>
            </a:r>
            <a:r>
              <a:rPr lang="pt-BR" altLang="zh-CN" sz="2000" i="1" dirty="0">
                <a:solidFill>
                  <a:srgbClr val="9900FF"/>
                </a:solidFill>
                <a:latin typeface="Consolas" pitchFamily="49" charset="0"/>
                <a:ea typeface="楷体" pitchFamily="49" charset="-122"/>
                <a:cs typeface="Consolas" pitchFamily="49" charset="0"/>
              </a:rPr>
              <a:t>r</a:t>
            </a:r>
            <a:r>
              <a:rPr lang="pt-BR" altLang="zh-CN" sz="2000" i="1" baseline="30000"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c</a:t>
            </a:r>
            <a:r>
              <a:rPr lang="pt-BR" altLang="zh-CN" sz="2000" baseline="-25000" dirty="0">
                <a:solidFill>
                  <a:srgbClr val="9900FF"/>
                </a:solidFill>
                <a:latin typeface="Consolas" pitchFamily="49" charset="0"/>
                <a:ea typeface="楷体" pitchFamily="49" charset="-122"/>
                <a:cs typeface="Consolas" pitchFamily="49" charset="0"/>
              </a:rPr>
              <a:t>2</a:t>
            </a:r>
            <a:r>
              <a:rPr lang="pt-BR" altLang="zh-CN" sz="2000" i="1" dirty="0">
                <a:solidFill>
                  <a:srgbClr val="9900FF"/>
                </a:solidFill>
                <a:latin typeface="Consolas" pitchFamily="49" charset="0"/>
                <a:ea typeface="楷体" pitchFamily="49" charset="-122"/>
                <a:cs typeface="Consolas" pitchFamily="49" charset="0"/>
              </a:rPr>
              <a:t>nr</a:t>
            </a:r>
            <a:r>
              <a:rPr lang="pt-BR" altLang="zh-CN" sz="2000" i="1" baseline="30000"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 		</a:t>
            </a:r>
            <a:r>
              <a:rPr lang="zh-CN" altLang="pt-BR" sz="2000" dirty="0">
                <a:solidFill>
                  <a:srgbClr val="9900FF"/>
                </a:solidFill>
                <a:latin typeface="Consolas" pitchFamily="49" charset="0"/>
                <a:ea typeface="楷体" pitchFamily="49" charset="-122"/>
                <a:cs typeface="Consolas" pitchFamily="49" charset="0"/>
              </a:rPr>
              <a:t>当</a:t>
            </a:r>
            <a:r>
              <a:rPr lang="pt-BR" altLang="zh-CN" sz="2000" i="1" dirty="0">
                <a:solidFill>
                  <a:srgbClr val="9900FF"/>
                </a:solidFill>
                <a:latin typeface="Consolas" pitchFamily="49" charset="0"/>
                <a:ea typeface="楷体" pitchFamily="49" charset="-122"/>
                <a:cs typeface="Consolas" pitchFamily="49" charset="0"/>
              </a:rPr>
              <a:t>r</a:t>
            </a:r>
            <a:r>
              <a:rPr lang="pt-BR" altLang="zh-CN" sz="2000" baseline="-25000" dirty="0">
                <a:solidFill>
                  <a:srgbClr val="9900FF"/>
                </a:solidFill>
                <a:latin typeface="Consolas" pitchFamily="49" charset="0"/>
                <a:ea typeface="楷体" pitchFamily="49" charset="-122"/>
                <a:cs typeface="Consolas" pitchFamily="49" charset="0"/>
              </a:rPr>
              <a:t>1</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r</a:t>
            </a:r>
            <a:r>
              <a:rPr lang="pt-BR" altLang="zh-CN" sz="2000" baseline="-25000" dirty="0">
                <a:solidFill>
                  <a:srgbClr val="9900FF"/>
                </a:solidFill>
                <a:latin typeface="Consolas" pitchFamily="49" charset="0"/>
                <a:ea typeface="楷体" pitchFamily="49" charset="-122"/>
                <a:cs typeface="Consolas" pitchFamily="49" charset="0"/>
              </a:rPr>
              <a:t>2</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r</a:t>
            </a:r>
            <a:endParaRPr lang="pt-BR" altLang="zh-CN" sz="2000" dirty="0">
              <a:solidFill>
                <a:srgbClr val="9900FF"/>
              </a:solidFill>
              <a:latin typeface="Consolas" pitchFamily="49" charset="0"/>
              <a:ea typeface="楷体" pitchFamily="49" charset="-122"/>
              <a:cs typeface="Consolas" pitchFamily="49" charset="0"/>
            </a:endParaRPr>
          </a:p>
          <a:p>
            <a:pPr>
              <a:lnSpc>
                <a:spcPct val="150000"/>
              </a:lnSpc>
            </a:pPr>
            <a:r>
              <a:rPr lang="zh-CN" altLang="pt-BR" sz="2000" dirty="0">
                <a:solidFill>
                  <a:srgbClr val="0000FF"/>
                </a:solidFill>
                <a:latin typeface="Consolas" pitchFamily="49" charset="0"/>
                <a:ea typeface="楷体" pitchFamily="49" charset="-122"/>
                <a:cs typeface="Consolas" pitchFamily="49" charset="0"/>
              </a:rPr>
              <a:t>代入</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(0</a:t>
            </a:r>
            <a:r>
              <a:rPr lang="pt-BR" altLang="zh-CN" sz="200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b</a:t>
            </a:r>
            <a:r>
              <a:rPr lang="pt-BR" altLang="zh-CN" sz="2000" baseline="-25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(1</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b</a:t>
            </a:r>
            <a:r>
              <a:rPr lang="pt-BR" altLang="zh-CN" sz="2000" baseline="-25000" dirty="0">
                <a:solidFill>
                  <a:srgbClr val="0000FF"/>
                </a:solidFill>
                <a:latin typeface="Consolas" pitchFamily="49" charset="0"/>
                <a:ea typeface="楷体" pitchFamily="49" charset="-122"/>
                <a:cs typeface="Consolas" pitchFamily="49" charset="0"/>
              </a:rPr>
              <a:t>2</a:t>
            </a:r>
            <a:r>
              <a:rPr lang="zh-CN" altLang="pt-BR" sz="2000" dirty="0">
                <a:solidFill>
                  <a:srgbClr val="0000FF"/>
                </a:solidFill>
                <a:latin typeface="Consolas" pitchFamily="49" charset="0"/>
                <a:ea typeface="楷体" pitchFamily="49" charset="-122"/>
                <a:cs typeface="Consolas" pitchFamily="49" charset="0"/>
              </a:rPr>
              <a:t>求出</a:t>
            </a:r>
            <a:r>
              <a:rPr lang="pt-BR" altLang="zh-CN" sz="2000" i="1" dirty="0">
                <a:solidFill>
                  <a:srgbClr val="0000FF"/>
                </a:solidFill>
                <a:latin typeface="Consolas" pitchFamily="49" charset="0"/>
                <a:ea typeface="楷体" pitchFamily="49" charset="-122"/>
                <a:cs typeface="Consolas" pitchFamily="49" charset="0"/>
              </a:rPr>
              <a:t>c</a:t>
            </a:r>
            <a:r>
              <a:rPr lang="pt-BR" altLang="zh-CN" sz="2000" baseline="-25000" dirty="0">
                <a:solidFill>
                  <a:srgbClr val="0000FF"/>
                </a:solidFill>
                <a:latin typeface="Consolas" pitchFamily="49" charset="0"/>
                <a:ea typeface="楷体" pitchFamily="49" charset="-122"/>
                <a:cs typeface="Consolas" pitchFamily="49" charset="0"/>
              </a:rPr>
              <a:t>1</a:t>
            </a:r>
            <a:r>
              <a:rPr lang="zh-CN" altLang="pt-BR" sz="2000" dirty="0">
                <a:solidFill>
                  <a:srgbClr val="0000FF"/>
                </a:solidFill>
                <a:latin typeface="Consolas" pitchFamily="49" charset="0"/>
                <a:ea typeface="楷体" pitchFamily="49" charset="-122"/>
                <a:cs typeface="Consolas" pitchFamily="49" charset="0"/>
              </a:rPr>
              <a:t>和</a:t>
            </a:r>
            <a:r>
              <a:rPr lang="pt-BR" altLang="zh-CN" sz="2000" i="1" dirty="0">
                <a:solidFill>
                  <a:srgbClr val="0000FF"/>
                </a:solidFill>
                <a:latin typeface="Consolas" pitchFamily="49" charset="0"/>
                <a:ea typeface="楷体" pitchFamily="49" charset="-122"/>
                <a:cs typeface="Consolas" pitchFamily="49" charset="0"/>
              </a:rPr>
              <a:t>c</a:t>
            </a:r>
            <a:r>
              <a:rPr lang="pt-BR" altLang="zh-CN" sz="2000" baseline="-25000" dirty="0">
                <a:solidFill>
                  <a:srgbClr val="0000FF"/>
                </a:solidFill>
                <a:latin typeface="Consolas" pitchFamily="49" charset="0"/>
                <a:ea typeface="楷体" pitchFamily="49" charset="-122"/>
                <a:cs typeface="Consolas" pitchFamily="49" charset="0"/>
              </a:rPr>
              <a:t>2</a:t>
            </a:r>
            <a:r>
              <a:rPr lang="zh-CN" altLang="pt-BR" sz="2000" dirty="0">
                <a:solidFill>
                  <a:srgbClr val="0000FF"/>
                </a:solidFill>
                <a:latin typeface="Consolas" pitchFamily="49" charset="0"/>
                <a:ea typeface="楷体" pitchFamily="49" charset="-122"/>
                <a:cs typeface="Consolas" pitchFamily="49" charset="0"/>
              </a:rPr>
              <a:t>。</a:t>
            </a:r>
            <a:endParaRPr lang="zh-CN" altLang="en-US" sz="2000" dirty="0">
              <a:solidFill>
                <a:srgbClr val="0000FF"/>
              </a:solidFill>
              <a:latin typeface="Consolas" pitchFamily="49" charset="0"/>
              <a:ea typeface="楷体" pitchFamily="49" charset="-122"/>
              <a:cs typeface="Consolas" pitchFamily="49" charset="0"/>
            </a:endParaRPr>
          </a:p>
        </p:txBody>
      </p:sp>
      <p:sp>
        <p:nvSpPr>
          <p:cNvPr id="6150" name="Rectangle 4"/>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46" name="Object 3"/>
          <p:cNvGraphicFramePr>
            <a:graphicFrameLocks noChangeAspect="1"/>
          </p:cNvGraphicFramePr>
          <p:nvPr/>
        </p:nvGraphicFramePr>
        <p:xfrm>
          <a:off x="0" y="3328988"/>
          <a:ext cx="85725" cy="200025"/>
        </p:xfrm>
        <a:graphic>
          <a:graphicData uri="http://schemas.openxmlformats.org/presentationml/2006/ole">
            <p:oleObj spid="_x0000_s102402" name="公式" r:id="rId3" imgW="88746" imgH="202848" progId="">
              <p:embed/>
            </p:oleObj>
          </a:graphicData>
        </a:graphic>
      </p:graphicFrame>
      <p:graphicFrame>
        <p:nvGraphicFramePr>
          <p:cNvPr id="6147" name="Object 5"/>
          <p:cNvGraphicFramePr>
            <a:graphicFrameLocks noChangeAspect="1"/>
          </p:cNvGraphicFramePr>
          <p:nvPr/>
        </p:nvGraphicFramePr>
        <p:xfrm>
          <a:off x="2025476" y="3080756"/>
          <a:ext cx="261938" cy="533400"/>
        </p:xfrm>
        <a:graphic>
          <a:graphicData uri="http://schemas.openxmlformats.org/presentationml/2006/ole">
            <p:oleObj spid="_x0000_s102403" name="公式" r:id="rId4" imgW="88560" imgH="177480" progId="">
              <p:embed/>
            </p:oleObj>
          </a:graphicData>
        </a:graphic>
      </p:graphicFrame>
      <p:graphicFrame>
        <p:nvGraphicFramePr>
          <p:cNvPr id="6148" name="Object 7"/>
          <p:cNvGraphicFramePr>
            <a:graphicFrameLocks noChangeAspect="1"/>
          </p:cNvGraphicFramePr>
          <p:nvPr/>
        </p:nvGraphicFramePr>
        <p:xfrm>
          <a:off x="2809683" y="3088230"/>
          <a:ext cx="261937" cy="534988"/>
        </p:xfrm>
        <a:graphic>
          <a:graphicData uri="http://schemas.openxmlformats.org/presentationml/2006/ole">
            <p:oleObj spid="_x0000_s102404" name="公式" r:id="rId5" imgW="88560" imgH="177480" progId="">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85860"/>
            <a:ext cx="7786742" cy="1469505"/>
          </a:xfrm>
          <a:prstGeom prst="rect">
            <a:avLst/>
          </a:prstGeom>
          <a:noFill/>
        </p:spPr>
        <p:txBody>
          <a:bodyPr wrap="square" rtlCol="0">
            <a:spAutoFit/>
          </a:bodyPr>
          <a:lstStyle/>
          <a:p>
            <a:pPr>
              <a:lnSpc>
                <a:spcPct val="150000"/>
              </a:lnSpc>
            </a:pPr>
            <a:r>
              <a:rPr lang="en-US" altLang="zh-CN" sz="2200" smtClean="0">
                <a:latin typeface="Consolas" pitchFamily="49" charset="0"/>
                <a:ea typeface="楷体" pitchFamily="49" charset="-122"/>
                <a:cs typeface="Consolas" pitchFamily="49" charset="0"/>
              </a:rPr>
              <a:t>    </a:t>
            </a:r>
            <a:r>
              <a:rPr lang="zh-CN" altLang="zh-CN" sz="2200" smtClean="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2.2</a:t>
            </a:r>
            <a:r>
              <a:rPr lang="zh-CN" altLang="zh-CN" sz="22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分析二叉树的二叉链存储结构的递归性</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设计求非空二叉链</a:t>
            </a:r>
            <a:r>
              <a:rPr lang="en-US" altLang="zh-CN" sz="2000" smtClean="0">
                <a:solidFill>
                  <a:srgbClr val="0000FF"/>
                </a:solidFill>
                <a:latin typeface="Consolas" pitchFamily="49" charset="0"/>
                <a:ea typeface="楷体" pitchFamily="49" charset="-122"/>
                <a:cs typeface="Consolas" pitchFamily="49" charset="0"/>
              </a:rPr>
              <a:t>bt</a:t>
            </a:r>
            <a:r>
              <a:rPr lang="zh-CN" altLang="zh-CN" sz="2000" smtClean="0">
                <a:solidFill>
                  <a:srgbClr val="0000FF"/>
                </a:solidFill>
                <a:latin typeface="Consolas" pitchFamily="49" charset="0"/>
                <a:ea typeface="楷体" pitchFamily="49" charset="-122"/>
                <a:cs typeface="Consolas" pitchFamily="49" charset="0"/>
              </a:rPr>
              <a:t>中所有结点值之和的递归算法</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假设二叉链的</a:t>
            </a:r>
            <a:r>
              <a:rPr lang="en-US" altLang="zh-CN" sz="2000" smtClean="0">
                <a:solidFill>
                  <a:srgbClr val="0000FF"/>
                </a:solidFill>
                <a:latin typeface="Consolas" pitchFamily="49" charset="0"/>
                <a:ea typeface="楷体" pitchFamily="49" charset="-122"/>
                <a:cs typeface="Consolas" pitchFamily="49" charset="0"/>
              </a:rPr>
              <a:t>data</a:t>
            </a:r>
            <a:r>
              <a:rPr lang="zh-CN" altLang="zh-CN" sz="2000" smtClean="0">
                <a:solidFill>
                  <a:srgbClr val="0000FF"/>
                </a:solidFill>
                <a:latin typeface="Consolas" pitchFamily="49" charset="0"/>
                <a:ea typeface="楷体" pitchFamily="49" charset="-122"/>
                <a:cs typeface="Consolas" pitchFamily="49" charset="0"/>
              </a:rPr>
              <a:t>域为</a:t>
            </a:r>
            <a:r>
              <a:rPr lang="en-US" altLang="zh-CN" sz="2000" smtClean="0">
                <a:solidFill>
                  <a:srgbClr val="0000FF"/>
                </a:solidFill>
                <a:latin typeface="Consolas" pitchFamily="49" charset="0"/>
                <a:ea typeface="楷体" pitchFamily="49" charset="-122"/>
                <a:cs typeface="Consolas" pitchFamily="49" charset="0"/>
              </a:rPr>
              <a:t>int</a:t>
            </a:r>
            <a:r>
              <a:rPr lang="zh-CN" altLang="zh-CN" sz="2000" smtClean="0">
                <a:solidFill>
                  <a:srgbClr val="0000FF"/>
                </a:solidFill>
                <a:latin typeface="Consolas" pitchFamily="49" charset="0"/>
                <a:ea typeface="楷体" pitchFamily="49" charset="-122"/>
                <a:cs typeface="Consolas" pitchFamily="49" charset="0"/>
              </a:rPr>
              <a:t>型。</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357158" y="571480"/>
            <a:ext cx="8497887" cy="430887"/>
          </a:xfrm>
          <a:prstGeom prst="rect">
            <a:avLst/>
          </a:prstGeom>
          <a:noFill/>
          <a:ln w="9525">
            <a:noFill/>
            <a:miter lim="800000"/>
            <a:headEnd/>
            <a:tailEnd/>
          </a:ln>
        </p:spPr>
        <p:txBody>
          <a:bodyPr>
            <a:spAutoFit/>
          </a:bodyPr>
          <a:lstStyle/>
          <a:p>
            <a:pPr>
              <a:spcBef>
                <a:spcPct val="50000"/>
              </a:spcBef>
            </a:pPr>
            <a:r>
              <a:rPr lang="en-US" altLang="zh-CN" sz="2200" smtClean="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2.13】</a:t>
            </a:r>
            <a:r>
              <a:rPr lang="zh-CN" altLang="en-US" sz="2200" dirty="0">
                <a:solidFill>
                  <a:srgbClr val="0000FF"/>
                </a:solidFill>
                <a:latin typeface="Consolas" pitchFamily="49" charset="0"/>
                <a:ea typeface="楷体" pitchFamily="49" charset="-122"/>
                <a:cs typeface="Consolas" pitchFamily="49" charset="0"/>
              </a:rPr>
              <a:t>分析求解</a:t>
            </a:r>
            <a:r>
              <a:rPr lang="en-US" altLang="zh-CN" sz="2200" dirty="0">
                <a:solidFill>
                  <a:srgbClr val="0000FF"/>
                </a:solidFill>
                <a:latin typeface="Consolas" pitchFamily="49" charset="0"/>
                <a:ea typeface="楷体" pitchFamily="49" charset="-122"/>
                <a:cs typeface="Consolas" pitchFamily="49" charset="0"/>
              </a:rPr>
              <a:t>Fibonacci</a:t>
            </a:r>
            <a:r>
              <a:rPr lang="zh-CN" altLang="en-US" sz="2200" dirty="0">
                <a:solidFill>
                  <a:srgbClr val="0000FF"/>
                </a:solidFill>
                <a:latin typeface="Consolas" pitchFamily="49" charset="0"/>
                <a:ea typeface="楷体" pitchFamily="49" charset="-122"/>
                <a:cs typeface="Consolas" pitchFamily="49" charset="0"/>
              </a:rPr>
              <a:t>数列的</a:t>
            </a:r>
            <a:r>
              <a:rPr lang="zh-CN" altLang="en-US" sz="2200">
                <a:solidFill>
                  <a:srgbClr val="0000FF"/>
                </a:solidFill>
                <a:latin typeface="Consolas" pitchFamily="49" charset="0"/>
                <a:ea typeface="楷体" pitchFamily="49" charset="-122"/>
                <a:cs typeface="Consolas" pitchFamily="49" charset="0"/>
              </a:rPr>
              <a:t>递归</a:t>
            </a:r>
            <a:r>
              <a:rPr lang="zh-CN" altLang="en-US" sz="2200" smtClean="0">
                <a:solidFill>
                  <a:srgbClr val="0000FF"/>
                </a:solidFill>
                <a:latin typeface="Consolas" pitchFamily="49" charset="0"/>
                <a:ea typeface="楷体" pitchFamily="49" charset="-122"/>
                <a:cs typeface="Consolas" pitchFamily="49" charset="0"/>
              </a:rPr>
              <a:t>算法</a:t>
            </a:r>
            <a:r>
              <a:rPr lang="zh-CN" altLang="pt-BR" sz="2200" smtClean="0">
                <a:solidFill>
                  <a:srgbClr val="0000FF"/>
                </a:solidFill>
                <a:latin typeface="Consolas" pitchFamily="49" charset="0"/>
                <a:ea typeface="楷体" pitchFamily="49" charset="-122"/>
                <a:cs typeface="Consolas" pitchFamily="49" charset="0"/>
              </a:rPr>
              <a:t>的</a:t>
            </a:r>
            <a:r>
              <a:rPr lang="zh-CN" altLang="pt-BR" sz="2200" dirty="0">
                <a:solidFill>
                  <a:srgbClr val="0000FF"/>
                </a:solidFill>
                <a:latin typeface="Consolas" pitchFamily="49" charset="0"/>
                <a:ea typeface="楷体" pitchFamily="49" charset="-122"/>
                <a:cs typeface="Consolas" pitchFamily="49" charset="0"/>
              </a:rPr>
              <a:t>时间复杂度。</a:t>
            </a:r>
            <a:endParaRPr lang="zh-CN" altLang="en-US" sz="2200" dirty="0">
              <a:solidFill>
                <a:srgbClr val="0000FF"/>
              </a:solidFill>
              <a:latin typeface="Consolas" pitchFamily="49" charset="0"/>
              <a:ea typeface="楷体" pitchFamily="49" charset="-122"/>
              <a:cs typeface="Consolas" pitchFamily="49" charset="0"/>
            </a:endParaRPr>
          </a:p>
        </p:txBody>
      </p:sp>
      <p:sp>
        <p:nvSpPr>
          <p:cNvPr id="39939" name="Text Box 3"/>
          <p:cNvSpPr txBox="1">
            <a:spLocks noChangeArrowheads="1"/>
          </p:cNvSpPr>
          <p:nvPr/>
        </p:nvSpPr>
        <p:spPr bwMode="auto">
          <a:xfrm>
            <a:off x="428596" y="1196975"/>
            <a:ext cx="8178827" cy="1523494"/>
          </a:xfrm>
          <a:prstGeom prst="rect">
            <a:avLst/>
          </a:prstGeom>
          <a:noFill/>
          <a:ln w="9525">
            <a:noFill/>
            <a:miter lim="800000"/>
            <a:headEnd/>
            <a:tailEnd/>
          </a:ln>
        </p:spPr>
        <p:txBody>
          <a:bodyPr wrap="square">
            <a:spAutoFit/>
          </a:bodyPr>
          <a:lstStyle/>
          <a:p>
            <a:pPr>
              <a:lnSpc>
                <a:spcPct val="150000"/>
              </a:lnSpc>
            </a:pPr>
            <a:r>
              <a:rPr lang="zh-CN" altLang="en-US" sz="2200">
                <a:solidFill>
                  <a:srgbClr val="FF0000"/>
                </a:solidFill>
                <a:latin typeface="Consolas" pitchFamily="49" charset="0"/>
                <a:ea typeface="楷体" pitchFamily="49" charset="-122"/>
                <a:cs typeface="Consolas" pitchFamily="49" charset="0"/>
              </a:rPr>
              <a:t>解：</a:t>
            </a:r>
            <a:r>
              <a:rPr lang="zh-CN" altLang="en-US" sz="2000">
                <a:solidFill>
                  <a:srgbClr val="0000FF"/>
                </a:solidFill>
                <a:latin typeface="Consolas" pitchFamily="49" charset="0"/>
                <a:ea typeface="楷体" pitchFamily="49" charset="-122"/>
                <a:cs typeface="Consolas" pitchFamily="49" charset="0"/>
              </a:rPr>
              <a:t>对于求</a:t>
            </a:r>
            <a:r>
              <a:rPr lang="en-US" altLang="zh-CN" sz="2000">
                <a:solidFill>
                  <a:srgbClr val="0000FF"/>
                </a:solidFill>
                <a:latin typeface="Consolas" pitchFamily="49" charset="0"/>
                <a:ea typeface="楷体" pitchFamily="49" charset="-122"/>
                <a:cs typeface="Consolas" pitchFamily="49" charset="0"/>
              </a:rPr>
              <a:t>Fibonacci</a:t>
            </a:r>
            <a:r>
              <a:rPr lang="zh-CN" altLang="en-US" sz="2000">
                <a:solidFill>
                  <a:srgbClr val="0000FF"/>
                </a:solidFill>
                <a:latin typeface="Consolas" pitchFamily="49" charset="0"/>
                <a:ea typeface="楷体" pitchFamily="49" charset="-122"/>
                <a:cs typeface="Consolas" pitchFamily="49" charset="0"/>
              </a:rPr>
              <a:t>数列的递归</a:t>
            </a:r>
            <a:r>
              <a:rPr lang="zh-CN" altLang="en-US" sz="2000" smtClean="0">
                <a:solidFill>
                  <a:srgbClr val="0000FF"/>
                </a:solidFill>
                <a:latin typeface="Consolas" pitchFamily="49" charset="0"/>
                <a:ea typeface="楷体" pitchFamily="49" charset="-122"/>
                <a:cs typeface="Consolas" pitchFamily="49" charset="0"/>
              </a:rPr>
              <a:t>算法，有</a:t>
            </a:r>
            <a:r>
              <a:rPr lang="zh-CN" altLang="en-US" sz="2000">
                <a:solidFill>
                  <a:srgbClr val="0000FF"/>
                </a:solidFill>
                <a:latin typeface="Consolas" pitchFamily="49" charset="0"/>
                <a:ea typeface="楷体" pitchFamily="49" charset="-122"/>
                <a:cs typeface="Consolas" pitchFamily="49" charset="0"/>
              </a:rPr>
              <a:t>以下递归</a:t>
            </a:r>
            <a:r>
              <a:rPr lang="zh-CN" altLang="en-US" sz="2000" smtClean="0">
                <a:solidFill>
                  <a:srgbClr val="0000FF"/>
                </a:solidFill>
                <a:latin typeface="Consolas" pitchFamily="49" charset="0"/>
                <a:ea typeface="楷体" pitchFamily="49" charset="-122"/>
                <a:cs typeface="Consolas" pitchFamily="49" charset="0"/>
              </a:rPr>
              <a:t>关系式</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i="1">
              <a:solidFill>
                <a:srgbClr val="0000FF"/>
              </a:solidFill>
              <a:latin typeface="Consolas" pitchFamily="49" charset="0"/>
              <a:ea typeface="楷体" pitchFamily="49" charset="-122"/>
              <a:cs typeface="Consolas" pitchFamily="49" charset="0"/>
            </a:endParaRPr>
          </a:p>
          <a:p>
            <a:pPr>
              <a:lnSpc>
                <a:spcPct val="150000"/>
              </a:lnSpc>
            </a:pPr>
            <a:r>
              <a:rPr lang="zh-CN" altLang="en-US" sz="2000" i="1">
                <a:solidFill>
                  <a:srgbClr val="0000FF"/>
                </a:solidFill>
                <a:latin typeface="Consolas" pitchFamily="49" charset="0"/>
                <a:ea typeface="楷体" pitchFamily="49" charset="-122"/>
                <a:cs typeface="Consolas" pitchFamily="49" charset="0"/>
              </a:rPr>
              <a:t>　</a:t>
            </a:r>
            <a:r>
              <a:rPr lang="zh-CN" altLang="en-US" sz="2000" i="1">
                <a:solidFill>
                  <a:srgbClr val="9900FF"/>
                </a:solidFill>
                <a:latin typeface="Consolas" pitchFamily="49" charset="0"/>
                <a:ea typeface="楷体" pitchFamily="49" charset="-122"/>
                <a:cs typeface="Consolas" pitchFamily="49" charset="0"/>
              </a:rPr>
              <a:t>　</a:t>
            </a:r>
            <a:r>
              <a:rPr lang="en-US" altLang="zh-CN" sz="2000" i="1">
                <a:solidFill>
                  <a:srgbClr val="9900FF"/>
                </a:solidFill>
                <a:latin typeface="Consolas" pitchFamily="49" charset="0"/>
                <a:ea typeface="楷体" pitchFamily="49" charset="-122"/>
                <a:cs typeface="Consolas" pitchFamily="49" charset="0"/>
              </a:rPr>
              <a:t>f</a:t>
            </a:r>
            <a:r>
              <a:rPr lang="en-US"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)=1			</a:t>
            </a:r>
            <a:r>
              <a:rPr lang="zh-CN" altLang="en-US" sz="2000" smtClean="0">
                <a:solidFill>
                  <a:srgbClr val="9900FF"/>
                </a:solidFill>
                <a:latin typeface="Consolas" pitchFamily="49" charset="0"/>
                <a:ea typeface="楷体" pitchFamily="49" charset="-122"/>
                <a:cs typeface="Consolas" pitchFamily="49" charset="0"/>
              </a:rPr>
              <a:t>当</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=1</a:t>
            </a:r>
            <a:r>
              <a:rPr lang="zh-CN" altLang="en-US" sz="2000">
                <a:solidFill>
                  <a:srgbClr val="9900FF"/>
                </a:solidFill>
                <a:latin typeface="Consolas" pitchFamily="49" charset="0"/>
                <a:ea typeface="楷体" pitchFamily="49" charset="-122"/>
                <a:cs typeface="Consolas" pitchFamily="49" charset="0"/>
              </a:rPr>
              <a:t>或</a:t>
            </a:r>
            <a:r>
              <a:rPr lang="en-US" altLang="zh-CN" sz="2000">
                <a:solidFill>
                  <a:srgbClr val="9900FF"/>
                </a:solidFill>
                <a:latin typeface="Consolas" pitchFamily="49" charset="0"/>
                <a:ea typeface="楷体" pitchFamily="49" charset="-122"/>
                <a:cs typeface="Consolas" pitchFamily="49" charset="0"/>
              </a:rPr>
              <a:t>2</a:t>
            </a:r>
            <a:r>
              <a:rPr lang="zh-CN" altLang="en-US" sz="2000">
                <a:solidFill>
                  <a:srgbClr val="9900FF"/>
                </a:solidFill>
                <a:latin typeface="Consolas" pitchFamily="49" charset="0"/>
                <a:ea typeface="楷体" pitchFamily="49" charset="-122"/>
                <a:cs typeface="Consolas" pitchFamily="49" charset="0"/>
              </a:rPr>
              <a:t>时</a:t>
            </a:r>
            <a:endParaRPr lang="zh-CN" altLang="en-US" sz="2000" i="1">
              <a:solidFill>
                <a:srgbClr val="9900FF"/>
              </a:solidFill>
              <a:latin typeface="Consolas" pitchFamily="49" charset="0"/>
              <a:ea typeface="楷体" pitchFamily="49" charset="-122"/>
              <a:cs typeface="Consolas" pitchFamily="49" charset="0"/>
            </a:endParaRPr>
          </a:p>
          <a:p>
            <a:pPr>
              <a:lnSpc>
                <a:spcPct val="150000"/>
              </a:lnSpc>
            </a:pPr>
            <a:r>
              <a:rPr lang="zh-CN" altLang="en-US" sz="2000" i="1">
                <a:solidFill>
                  <a:srgbClr val="9900FF"/>
                </a:solidFill>
                <a:latin typeface="Consolas" pitchFamily="49" charset="0"/>
                <a:ea typeface="楷体" pitchFamily="49" charset="-122"/>
                <a:cs typeface="Consolas" pitchFamily="49" charset="0"/>
              </a:rPr>
              <a:t>　　</a:t>
            </a:r>
            <a:r>
              <a:rPr lang="en-US" altLang="zh-CN" sz="2000" i="1">
                <a:solidFill>
                  <a:srgbClr val="9900FF"/>
                </a:solidFill>
                <a:latin typeface="Consolas" pitchFamily="49" charset="0"/>
                <a:ea typeface="楷体" pitchFamily="49" charset="-122"/>
                <a:cs typeface="Consolas" pitchFamily="49" charset="0"/>
              </a:rPr>
              <a:t>f</a:t>
            </a:r>
            <a:r>
              <a:rPr lang="en-US"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f</a:t>
            </a:r>
            <a:r>
              <a:rPr lang="en-US"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-1)+</a:t>
            </a:r>
            <a:r>
              <a:rPr lang="en-US" altLang="zh-CN" sz="2000" i="1">
                <a:solidFill>
                  <a:srgbClr val="9900FF"/>
                </a:solidFill>
                <a:latin typeface="Consolas" pitchFamily="49" charset="0"/>
                <a:ea typeface="楷体" pitchFamily="49" charset="-122"/>
                <a:cs typeface="Consolas" pitchFamily="49" charset="0"/>
              </a:rPr>
              <a:t>f</a:t>
            </a:r>
            <a:r>
              <a:rPr lang="en-US"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-2)+1	</a:t>
            </a:r>
            <a:r>
              <a:rPr lang="zh-CN" altLang="en-US" sz="2000" smtClean="0">
                <a:solidFill>
                  <a:srgbClr val="9900FF"/>
                </a:solidFill>
                <a:latin typeface="Consolas" pitchFamily="49" charset="0"/>
                <a:ea typeface="楷体" pitchFamily="49" charset="-122"/>
                <a:cs typeface="Consolas" pitchFamily="49" charset="0"/>
              </a:rPr>
              <a:t>当</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&gt;2</a:t>
            </a:r>
            <a:r>
              <a:rPr lang="zh-CN" altLang="en-US" sz="2000">
                <a:solidFill>
                  <a:srgbClr val="9900FF"/>
                </a:solidFill>
                <a:latin typeface="Consolas" pitchFamily="49" charset="0"/>
                <a:ea typeface="楷体" pitchFamily="49" charset="-122"/>
                <a:cs typeface="Consolas" pitchFamily="49" charset="0"/>
              </a:rPr>
              <a:t>时</a:t>
            </a:r>
          </a:p>
        </p:txBody>
      </p:sp>
      <p:sp>
        <p:nvSpPr>
          <p:cNvPr id="39940" name="Text Box 4"/>
          <p:cNvSpPr txBox="1">
            <a:spLocks noChangeArrowheads="1"/>
          </p:cNvSpPr>
          <p:nvPr/>
        </p:nvSpPr>
        <p:spPr bwMode="auto">
          <a:xfrm>
            <a:off x="357158" y="2730244"/>
            <a:ext cx="8643998" cy="913070"/>
          </a:xfrm>
          <a:prstGeom prst="rect">
            <a:avLst/>
          </a:prstGeom>
          <a:noFill/>
          <a:ln w="9525">
            <a:noFill/>
            <a:miter lim="800000"/>
            <a:headEnd/>
            <a:tailEnd/>
          </a:ln>
        </p:spPr>
        <p:txBody>
          <a:bodyPr wrap="square">
            <a:spAutoFit/>
          </a:bodyPr>
          <a:lstStyle/>
          <a:p>
            <a:pPr>
              <a:lnSpc>
                <a:spcPts val="3200"/>
              </a:lnSpc>
              <a:spcBef>
                <a:spcPct val="50000"/>
              </a:spcBef>
            </a:pPr>
            <a:r>
              <a:rPr lang="zh-CN" altLang="en-US" sz="2200">
                <a:solidFill>
                  <a:srgbClr val="0000FF"/>
                </a:solidFill>
                <a:latin typeface="Consolas" pitchFamily="49" charset="0"/>
                <a:ea typeface="楷体" pitchFamily="49" charset="-122"/>
                <a:cs typeface="Consolas" pitchFamily="49" charset="0"/>
              </a:rPr>
              <a:t> </a:t>
            </a:r>
            <a:r>
              <a:rPr lang="zh-CN" altLang="en-US" sz="2200" smtClean="0">
                <a:solidFill>
                  <a:srgbClr val="0000FF"/>
                </a:solidFill>
                <a:latin typeface="Consolas" pitchFamily="49" charset="0"/>
                <a:ea typeface="楷体" pitchFamily="49" charset="-122"/>
                <a:cs typeface="Consolas" pitchFamily="49" charset="0"/>
              </a:rPr>
              <a:t>  为了</a:t>
            </a:r>
            <a:r>
              <a:rPr lang="zh-CN" altLang="en-US" sz="2200">
                <a:solidFill>
                  <a:srgbClr val="0000FF"/>
                </a:solidFill>
                <a:latin typeface="Consolas" pitchFamily="49" charset="0"/>
                <a:ea typeface="楷体" pitchFamily="49" charset="-122"/>
                <a:cs typeface="Consolas" pitchFamily="49" charset="0"/>
              </a:rPr>
              <a:t>简化</a:t>
            </a:r>
            <a:r>
              <a:rPr lang="zh-CN" altLang="en-US" sz="2200" smtClean="0">
                <a:solidFill>
                  <a:srgbClr val="0000FF"/>
                </a:solidFill>
                <a:latin typeface="Consolas" pitchFamily="49" charset="0"/>
                <a:ea typeface="楷体" pitchFamily="49" charset="-122"/>
                <a:cs typeface="Consolas" pitchFamily="49" charset="0"/>
              </a:rPr>
              <a:t>解，可</a:t>
            </a:r>
            <a:r>
              <a:rPr lang="zh-CN" altLang="en-US" sz="2200">
                <a:solidFill>
                  <a:srgbClr val="0000FF"/>
                </a:solidFill>
                <a:latin typeface="Consolas" pitchFamily="49" charset="0"/>
                <a:ea typeface="楷体" pitchFamily="49" charset="-122"/>
                <a:cs typeface="Consolas" pitchFamily="49" charset="0"/>
              </a:rPr>
              <a:t>以引入额外项</a:t>
            </a:r>
            <a:r>
              <a:rPr lang="en-US" altLang="zh-CN" sz="2200" i="1">
                <a:solidFill>
                  <a:srgbClr val="0000FF"/>
                </a:solidFill>
                <a:latin typeface="Consolas" pitchFamily="49" charset="0"/>
                <a:ea typeface="楷体" pitchFamily="49" charset="-122"/>
                <a:cs typeface="Consolas" pitchFamily="49" charset="0"/>
              </a:rPr>
              <a:t>f</a:t>
            </a:r>
            <a:r>
              <a:rPr lang="en-US" altLang="zh-CN" sz="2200">
                <a:solidFill>
                  <a:srgbClr val="0000FF"/>
                </a:solidFill>
                <a:latin typeface="Consolas" pitchFamily="49" charset="0"/>
                <a:ea typeface="楷体" pitchFamily="49" charset="-122"/>
                <a:cs typeface="Consolas" pitchFamily="49" charset="0"/>
              </a:rPr>
              <a:t>(0)=0</a:t>
            </a:r>
            <a:r>
              <a:rPr lang="zh-CN" altLang="en-US" sz="2200">
                <a:solidFill>
                  <a:srgbClr val="0000FF"/>
                </a:solidFill>
                <a:latin typeface="Consolas" pitchFamily="49" charset="0"/>
                <a:ea typeface="楷体" pitchFamily="49" charset="-122"/>
                <a:cs typeface="Consolas" pitchFamily="49" charset="0"/>
              </a:rPr>
              <a:t>。其特征方程是</a:t>
            </a:r>
            <a:r>
              <a:rPr lang="en-US" altLang="zh-CN" sz="2200" i="1" smtClean="0">
                <a:solidFill>
                  <a:srgbClr val="0000FF"/>
                </a:solidFill>
                <a:latin typeface="Consolas" pitchFamily="49" charset="0"/>
                <a:ea typeface="楷体" pitchFamily="49" charset="-122"/>
                <a:cs typeface="Consolas" pitchFamily="49" charset="0"/>
              </a:rPr>
              <a:t>x</a:t>
            </a:r>
            <a:r>
              <a:rPr lang="en-US" altLang="zh-CN" sz="2200" baseline="30000" smtClean="0">
                <a:solidFill>
                  <a:srgbClr val="0000FF"/>
                </a:solidFill>
                <a:latin typeface="Consolas" pitchFamily="49" charset="0"/>
                <a:ea typeface="楷体" pitchFamily="49" charset="-122"/>
                <a:cs typeface="Consolas" pitchFamily="49" charset="0"/>
              </a:rPr>
              <a:t>2</a:t>
            </a:r>
            <a:r>
              <a:rPr lang="en-US"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x</a:t>
            </a:r>
            <a:r>
              <a:rPr lang="en-US" altLang="zh-CN" sz="2200" smtClean="0">
                <a:solidFill>
                  <a:srgbClr val="0000FF"/>
                </a:solidFill>
                <a:latin typeface="Consolas" pitchFamily="49" charset="0"/>
                <a:ea typeface="楷体" pitchFamily="49" charset="-122"/>
                <a:cs typeface="Consolas" pitchFamily="49" charset="0"/>
              </a:rPr>
              <a:t>-1=0</a:t>
            </a:r>
            <a:r>
              <a:rPr lang="zh-CN" altLang="en-US" sz="2200" smtClean="0">
                <a:solidFill>
                  <a:srgbClr val="0000FF"/>
                </a:solidFill>
                <a:latin typeface="Consolas" pitchFamily="49" charset="0"/>
                <a:ea typeface="楷体" pitchFamily="49" charset="-122"/>
                <a:cs typeface="Consolas" pitchFamily="49" charset="0"/>
              </a:rPr>
              <a:t>，求</a:t>
            </a:r>
            <a:r>
              <a:rPr lang="zh-CN" altLang="en-US" sz="2200">
                <a:solidFill>
                  <a:srgbClr val="0000FF"/>
                </a:solidFill>
                <a:latin typeface="Consolas" pitchFamily="49" charset="0"/>
                <a:ea typeface="楷体" pitchFamily="49" charset="-122"/>
                <a:cs typeface="Consolas" pitchFamily="49" charset="0"/>
              </a:rPr>
              <a:t>得根为：</a:t>
            </a:r>
          </a:p>
        </p:txBody>
      </p:sp>
      <p:sp>
        <p:nvSpPr>
          <p:cNvPr id="6" name="TextBox 5"/>
          <p:cNvSpPr txBox="1"/>
          <p:nvPr/>
        </p:nvSpPr>
        <p:spPr>
          <a:xfrm>
            <a:off x="1214414" y="3786190"/>
            <a:ext cx="5572164" cy="430887"/>
          </a:xfrm>
          <a:prstGeom prst="rect">
            <a:avLst/>
          </a:prstGeom>
          <a:noFill/>
        </p:spPr>
        <p:txBody>
          <a:bodyPr wrap="square" rtlCol="0">
            <a:spAutoFit/>
          </a:bodyPr>
          <a:lstStyle/>
          <a:p>
            <a:r>
              <a:rPr lang="en-US" altLang="zh-CN" sz="2200" i="1" smtClean="0">
                <a:solidFill>
                  <a:srgbClr val="0000FF"/>
                </a:solidFill>
                <a:latin typeface="Consolas" pitchFamily="49" charset="0"/>
                <a:cs typeface="Consolas" pitchFamily="49" charset="0"/>
              </a:rPr>
              <a:t>r</a:t>
            </a:r>
            <a:r>
              <a:rPr lang="en-US" altLang="zh-CN" sz="2200" baseline="-25000" smtClean="0">
                <a:solidFill>
                  <a:srgbClr val="0000FF"/>
                </a:solidFill>
                <a:latin typeface="Consolas" pitchFamily="49" charset="0"/>
                <a:cs typeface="Consolas" pitchFamily="49" charset="0"/>
              </a:rPr>
              <a:t>1</a:t>
            </a:r>
            <a:r>
              <a:rPr lang="en-US" altLang="zh-CN" sz="2200" smtClean="0">
                <a:solidFill>
                  <a:srgbClr val="0000FF"/>
                </a:solidFill>
                <a:latin typeface="Consolas" pitchFamily="49" charset="0"/>
                <a:cs typeface="Consolas" pitchFamily="49" charset="0"/>
              </a:rPr>
              <a:t>=      </a:t>
            </a:r>
            <a:r>
              <a:rPr lang="zh-CN" altLang="zh-CN" sz="2200" smtClean="0">
                <a:solidFill>
                  <a:srgbClr val="0000FF"/>
                </a:solidFill>
                <a:latin typeface="Consolas" pitchFamily="49" charset="0"/>
                <a:cs typeface="Consolas" pitchFamily="49" charset="0"/>
              </a:rPr>
              <a:t>，</a:t>
            </a:r>
            <a:r>
              <a:rPr lang="en-US" altLang="zh-CN" sz="2200" i="1" smtClean="0">
                <a:solidFill>
                  <a:srgbClr val="0000FF"/>
                </a:solidFill>
                <a:latin typeface="Consolas" pitchFamily="49" charset="0"/>
                <a:cs typeface="Consolas" pitchFamily="49" charset="0"/>
              </a:rPr>
              <a:t>r</a:t>
            </a:r>
            <a:r>
              <a:rPr lang="en-US" altLang="zh-CN" sz="2200" baseline="-25000" smtClean="0">
                <a:solidFill>
                  <a:srgbClr val="0000FF"/>
                </a:solidFill>
                <a:latin typeface="Consolas" pitchFamily="49" charset="0"/>
                <a:cs typeface="Consolas" pitchFamily="49" charset="0"/>
              </a:rPr>
              <a:t>2</a:t>
            </a:r>
            <a:r>
              <a:rPr lang="en-US" altLang="zh-CN" sz="2200" smtClean="0">
                <a:solidFill>
                  <a:srgbClr val="0000FF"/>
                </a:solidFill>
                <a:latin typeface="Consolas" pitchFamily="49" charset="0"/>
                <a:cs typeface="Consolas" pitchFamily="49" charset="0"/>
              </a:rPr>
              <a:t>= </a:t>
            </a:r>
            <a:endParaRPr lang="zh-CN" altLang="zh-CN" sz="2200" smtClean="0">
              <a:solidFill>
                <a:srgbClr val="0000FF"/>
              </a:solidFill>
              <a:latin typeface="Consolas" pitchFamily="49" charset="0"/>
              <a:cs typeface="Consolas" pitchFamily="49" charset="0"/>
            </a:endParaRPr>
          </a:p>
        </p:txBody>
      </p:sp>
      <p:sp>
        <p:nvSpPr>
          <p:cNvPr id="118786" name="Rectangle 2"/>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FF"/>
              </a:solidFill>
              <a:latin typeface="Consolas" pitchFamily="49" charset="0"/>
              <a:cs typeface="Consolas" pitchFamily="49" charset="0"/>
            </a:endParaRPr>
          </a:p>
        </p:txBody>
      </p:sp>
      <p:graphicFrame>
        <p:nvGraphicFramePr>
          <p:cNvPr id="118785" name="Object 1"/>
          <p:cNvGraphicFramePr>
            <a:graphicFrameLocks noChangeAspect="1"/>
          </p:cNvGraphicFramePr>
          <p:nvPr/>
        </p:nvGraphicFramePr>
        <p:xfrm>
          <a:off x="1785918" y="3674677"/>
          <a:ext cx="642942" cy="611579"/>
        </p:xfrm>
        <a:graphic>
          <a:graphicData uri="http://schemas.openxmlformats.org/presentationml/2006/ole">
            <p:oleObj spid="_x0000_s118785" r:id="rId3" imgW="393529" imgH="368140" progId="">
              <p:embed/>
            </p:oleObj>
          </a:graphicData>
        </a:graphic>
      </p:graphicFrame>
      <p:sp>
        <p:nvSpPr>
          <p:cNvPr id="118788" name="Rectangle 4"/>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FF"/>
              </a:solidFill>
              <a:latin typeface="Consolas" pitchFamily="49" charset="0"/>
              <a:cs typeface="Consolas" pitchFamily="49" charset="0"/>
            </a:endParaRPr>
          </a:p>
        </p:txBody>
      </p:sp>
      <p:graphicFrame>
        <p:nvGraphicFramePr>
          <p:cNvPr id="118787" name="Object 3"/>
          <p:cNvGraphicFramePr>
            <a:graphicFrameLocks noChangeAspect="1"/>
          </p:cNvGraphicFramePr>
          <p:nvPr/>
        </p:nvGraphicFramePr>
        <p:xfrm>
          <a:off x="3441692" y="3714752"/>
          <a:ext cx="642942" cy="611579"/>
        </p:xfrm>
        <a:graphic>
          <a:graphicData uri="http://schemas.openxmlformats.org/presentationml/2006/ole">
            <p:oleObj spid="_x0000_s118787" r:id="rId4" imgW="393529" imgH="368140" progId="">
              <p:embed/>
            </p:oleObj>
          </a:graphicData>
        </a:graphic>
      </p:graphicFrame>
      <p:sp>
        <p:nvSpPr>
          <p:cNvPr id="11" name="TextBox 10"/>
          <p:cNvSpPr txBox="1"/>
          <p:nvPr/>
        </p:nvSpPr>
        <p:spPr>
          <a:xfrm>
            <a:off x="857224" y="4643446"/>
            <a:ext cx="7215238" cy="430887"/>
          </a:xfrm>
          <a:prstGeom prst="rect">
            <a:avLst/>
          </a:prstGeom>
          <a:noFill/>
        </p:spPr>
        <p:txBody>
          <a:bodyPr wrap="square" rtlCol="0">
            <a:spAutoFit/>
          </a:bodyPr>
          <a:lstStyle/>
          <a:p>
            <a:r>
              <a:rPr lang="zh-CN" altLang="zh-CN" sz="2200" smtClean="0">
                <a:solidFill>
                  <a:srgbClr val="0000FF"/>
                </a:solidFill>
                <a:latin typeface="Consolas" pitchFamily="49" charset="0"/>
                <a:ea typeface="楷体" pitchFamily="49" charset="-122"/>
                <a:cs typeface="Consolas" pitchFamily="49" charset="0"/>
              </a:rPr>
              <a:t>由于</a:t>
            </a:r>
            <a:r>
              <a:rPr lang="pt-BR" altLang="zh-CN" sz="2200" i="1" smtClean="0">
                <a:solidFill>
                  <a:srgbClr val="0000FF"/>
                </a:solidFill>
                <a:latin typeface="Consolas" pitchFamily="49" charset="0"/>
                <a:ea typeface="楷体" pitchFamily="49" charset="-122"/>
                <a:cs typeface="Consolas" pitchFamily="49" charset="0"/>
              </a:rPr>
              <a:t>r</a:t>
            </a:r>
            <a:r>
              <a:rPr lang="pt-BR" altLang="zh-CN" sz="2200" baseline="-25000" smtClean="0">
                <a:solidFill>
                  <a:srgbClr val="0000FF"/>
                </a:solidFill>
                <a:latin typeface="Consolas" pitchFamily="49" charset="0"/>
                <a:ea typeface="楷体" pitchFamily="49" charset="-122"/>
                <a:cs typeface="Consolas" pitchFamily="49" charset="0"/>
              </a:rPr>
              <a:t>1</a:t>
            </a:r>
            <a:r>
              <a:rPr lang="pt-BR" altLang="zh-CN" sz="2200" smtClean="0">
                <a:solidFill>
                  <a:srgbClr val="0000FF"/>
                </a:solidFill>
                <a:latin typeface="Consolas" pitchFamily="49" charset="0"/>
                <a:ea typeface="楷体" pitchFamily="49" charset="-122"/>
                <a:cs typeface="Consolas" pitchFamily="49" charset="0"/>
              </a:rPr>
              <a:t>≠</a:t>
            </a:r>
            <a:r>
              <a:rPr lang="pt-BR" altLang="zh-CN" sz="2200" i="1" smtClean="0">
                <a:solidFill>
                  <a:srgbClr val="0000FF"/>
                </a:solidFill>
                <a:latin typeface="Consolas" pitchFamily="49" charset="0"/>
                <a:ea typeface="楷体" pitchFamily="49" charset="-122"/>
                <a:cs typeface="Consolas" pitchFamily="49" charset="0"/>
              </a:rPr>
              <a:t>r</a:t>
            </a:r>
            <a:r>
              <a:rPr lang="pt-BR" altLang="zh-CN" sz="2200" baseline="-25000" smtClean="0">
                <a:solidFill>
                  <a:srgbClr val="0000FF"/>
                </a:solidFill>
                <a:latin typeface="Consolas" pitchFamily="49" charset="0"/>
                <a:ea typeface="楷体" pitchFamily="49" charset="-122"/>
                <a:cs typeface="Consolas" pitchFamily="49" charset="0"/>
              </a:rPr>
              <a:t>2</a:t>
            </a:r>
            <a:r>
              <a:rPr lang="zh-CN" altLang="zh-CN" sz="2200" smtClean="0">
                <a:solidFill>
                  <a:srgbClr val="0000FF"/>
                </a:solidFill>
                <a:latin typeface="Consolas" pitchFamily="49" charset="0"/>
                <a:ea typeface="楷体" pitchFamily="49" charset="-122"/>
                <a:cs typeface="Consolas" pitchFamily="49" charset="0"/>
              </a:rPr>
              <a:t>，这样递推式的解是</a:t>
            </a:r>
            <a:r>
              <a:rPr lang="en-US" altLang="zh-CN" sz="2200" i="1" smtClean="0">
                <a:solidFill>
                  <a:srgbClr val="0000FF"/>
                </a:solidFill>
                <a:latin typeface="Consolas" pitchFamily="49" charset="0"/>
                <a:ea typeface="楷体" pitchFamily="49" charset="-122"/>
                <a:cs typeface="Consolas" pitchFamily="49" charset="0"/>
              </a:rPr>
              <a:t>f</a:t>
            </a:r>
            <a:r>
              <a:rPr lang="en-US"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)=c</a:t>
            </a:r>
            <a:r>
              <a:rPr lang="en-US" altLang="zh-CN" sz="2200" baseline="-25000" smtClean="0">
                <a:solidFill>
                  <a:srgbClr val="0000FF"/>
                </a:solidFill>
                <a:latin typeface="Consolas" pitchFamily="49" charset="0"/>
                <a:ea typeface="楷体" pitchFamily="49" charset="-122"/>
                <a:cs typeface="Consolas" pitchFamily="49" charset="0"/>
              </a:rPr>
              <a:t>1</a:t>
            </a:r>
            <a:r>
              <a:rPr lang="en-US" altLang="zh-CN" sz="2200" smtClean="0">
                <a:solidFill>
                  <a:srgbClr val="0000FF"/>
                </a:solidFill>
                <a:latin typeface="Consolas" pitchFamily="49" charset="0"/>
                <a:ea typeface="楷体" pitchFamily="49" charset="-122"/>
                <a:cs typeface="Consolas" pitchFamily="49" charset="0"/>
              </a:rPr>
              <a:t>      +c</a:t>
            </a:r>
            <a:r>
              <a:rPr lang="en-US" altLang="zh-CN" sz="2200" baseline="-25000" smtClean="0">
                <a:solidFill>
                  <a:srgbClr val="0000FF"/>
                </a:solidFill>
                <a:latin typeface="Consolas" pitchFamily="49" charset="0"/>
                <a:ea typeface="楷体" pitchFamily="49" charset="-122"/>
                <a:cs typeface="Consolas" pitchFamily="49" charset="0"/>
              </a:rPr>
              <a:t>2</a:t>
            </a:r>
            <a:endParaRPr lang="zh-CN" altLang="en-US" sz="2200" baseline="-25000">
              <a:solidFill>
                <a:srgbClr val="0000FF"/>
              </a:solidFill>
              <a:latin typeface="Consolas" pitchFamily="49" charset="0"/>
              <a:ea typeface="楷体" pitchFamily="49" charset="-122"/>
              <a:cs typeface="Consolas" pitchFamily="49" charset="0"/>
            </a:endParaRPr>
          </a:p>
        </p:txBody>
      </p:sp>
      <p:graphicFrame>
        <p:nvGraphicFramePr>
          <p:cNvPr id="118790" name="Object 6"/>
          <p:cNvGraphicFramePr>
            <a:graphicFrameLocks noChangeAspect="1"/>
          </p:cNvGraphicFramePr>
          <p:nvPr/>
        </p:nvGraphicFramePr>
        <p:xfrm>
          <a:off x="5786446" y="4538148"/>
          <a:ext cx="857256" cy="721899"/>
        </p:xfrm>
        <a:graphic>
          <a:graphicData uri="http://schemas.openxmlformats.org/presentationml/2006/ole">
            <p:oleObj spid="_x0000_s118790" r:id="rId5" imgW="545863" imgH="457002" progId="">
              <p:embed/>
            </p:oleObj>
          </a:graphicData>
        </a:graphic>
      </p:graphicFrame>
      <p:graphicFrame>
        <p:nvGraphicFramePr>
          <p:cNvPr id="118789" name="Object 5"/>
          <p:cNvGraphicFramePr>
            <a:graphicFrameLocks noChangeAspect="1"/>
          </p:cNvGraphicFramePr>
          <p:nvPr/>
        </p:nvGraphicFramePr>
        <p:xfrm>
          <a:off x="7072330" y="4500570"/>
          <a:ext cx="928694" cy="782058"/>
        </p:xfrm>
        <a:graphic>
          <a:graphicData uri="http://schemas.openxmlformats.org/presentationml/2006/ole">
            <p:oleObj spid="_x0000_s118789" r:id="rId6" imgW="545863" imgH="457002" progId="">
              <p:embed/>
            </p:oleObj>
          </a:graphicData>
        </a:graphic>
      </p:graphicFrame>
      <p:sp>
        <p:nvSpPr>
          <p:cNvPr id="118791" name="Rectangle 7"/>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FF"/>
              </a:solidFill>
              <a:latin typeface="Consolas" pitchFamily="49" charset="0"/>
              <a:cs typeface="Consolas" pitchFamily="49" charset="0"/>
            </a:endParaRPr>
          </a:p>
        </p:txBody>
      </p:sp>
      <p:sp>
        <p:nvSpPr>
          <p:cNvPr id="118793" name="Rectangle 9"/>
          <p:cNvSpPr>
            <a:spLocks noChangeArrowheads="1"/>
          </p:cNvSpPr>
          <p:nvPr/>
        </p:nvSpPr>
        <p:spPr bwMode="auto">
          <a:xfrm>
            <a:off x="0" y="914400"/>
            <a:ext cx="255198" cy="24622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000" b="0" i="0" u="none" strike="noStrike" cap="none" normalizeH="0" baseline="0" smtClean="0">
                <a:ln>
                  <a:noFill/>
                </a:ln>
                <a:solidFill>
                  <a:srgbClr val="0000FF"/>
                </a:solidFill>
                <a:effectLst/>
                <a:latin typeface="Consolas" pitchFamily="49" charset="0"/>
                <a:ea typeface="宋体" pitchFamily="2" charset="-122"/>
                <a:cs typeface="Consolas" pitchFamily="49" charset="0"/>
              </a:rPr>
              <a:t> </a:t>
            </a:r>
            <a:endParaRPr kumimoji="0" lang="zh-CN" altLang="zh-CN" sz="1800" b="0" i="0" u="none" strike="noStrike" cap="none" normalizeH="0" baseline="0" smtClean="0">
              <a:ln>
                <a:noFill/>
              </a:ln>
              <a:solidFill>
                <a:srgbClr val="0000FF"/>
              </a:solidFill>
              <a:effectLst/>
              <a:latin typeface="Consolas" pitchFamily="49" charset="0"/>
              <a:ea typeface="宋体" pitchFamily="2" charset="-122"/>
              <a:cs typeface="Consolas" pitchFamily="49"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357298"/>
            <a:ext cx="5857916" cy="430887"/>
          </a:xfrm>
          <a:prstGeom prst="rect">
            <a:avLst/>
          </a:prstGeom>
          <a:noFill/>
        </p:spPr>
        <p:txBody>
          <a:bodyPr wrap="square" rtlCol="0">
            <a:spAutoFit/>
          </a:bodyPr>
          <a:lstStyle/>
          <a:p>
            <a:r>
              <a:rPr lang="zh-CN" altLang="zh-CN" sz="2200" smtClean="0">
                <a:solidFill>
                  <a:srgbClr val="0000FF"/>
                </a:solidFill>
                <a:latin typeface="Consolas" pitchFamily="49" charset="0"/>
                <a:ea typeface="楷体" pitchFamily="49" charset="-122"/>
                <a:cs typeface="Consolas" pitchFamily="49" charset="0"/>
              </a:rPr>
              <a:t>为求</a:t>
            </a:r>
            <a:r>
              <a:rPr lang="en-US" altLang="zh-CN" sz="2200" i="1" smtClean="0">
                <a:solidFill>
                  <a:srgbClr val="0000FF"/>
                </a:solidFill>
                <a:latin typeface="Consolas" pitchFamily="49" charset="0"/>
                <a:ea typeface="楷体" pitchFamily="49" charset="-122"/>
                <a:cs typeface="Consolas" pitchFamily="49" charset="0"/>
              </a:rPr>
              <a:t>c</a:t>
            </a:r>
            <a:r>
              <a:rPr lang="en-US" altLang="zh-CN" sz="2200" baseline="-25000" smtClean="0">
                <a:solidFill>
                  <a:srgbClr val="0000FF"/>
                </a:solidFill>
                <a:latin typeface="Consolas" pitchFamily="49" charset="0"/>
                <a:ea typeface="楷体" pitchFamily="49" charset="-122"/>
                <a:cs typeface="Consolas" pitchFamily="49" charset="0"/>
              </a:rPr>
              <a:t>1</a:t>
            </a:r>
            <a:r>
              <a:rPr lang="zh-CN" altLang="zh-CN" sz="2200" smtClean="0">
                <a:solidFill>
                  <a:srgbClr val="0000FF"/>
                </a:solidFill>
                <a:latin typeface="Consolas" pitchFamily="49" charset="0"/>
                <a:ea typeface="楷体" pitchFamily="49" charset="-122"/>
                <a:cs typeface="Consolas" pitchFamily="49" charset="0"/>
              </a:rPr>
              <a:t>和</a:t>
            </a:r>
            <a:r>
              <a:rPr lang="en-US" altLang="zh-CN" sz="2200" i="1" smtClean="0">
                <a:solidFill>
                  <a:srgbClr val="0000FF"/>
                </a:solidFill>
                <a:latin typeface="Consolas" pitchFamily="49" charset="0"/>
                <a:ea typeface="楷体" pitchFamily="49" charset="-122"/>
                <a:cs typeface="Consolas" pitchFamily="49" charset="0"/>
              </a:rPr>
              <a:t>c</a:t>
            </a:r>
            <a:r>
              <a:rPr lang="en-US" altLang="zh-CN" sz="2200" baseline="-25000" smtClean="0">
                <a:solidFill>
                  <a:srgbClr val="0000FF"/>
                </a:solidFill>
                <a:latin typeface="Consolas" pitchFamily="49" charset="0"/>
                <a:ea typeface="楷体" pitchFamily="49" charset="-122"/>
                <a:cs typeface="Consolas" pitchFamily="49" charset="0"/>
              </a:rPr>
              <a:t>2</a:t>
            </a:r>
            <a:r>
              <a:rPr lang="zh-CN" altLang="zh-CN" sz="2200" smtClean="0">
                <a:solidFill>
                  <a:srgbClr val="0000FF"/>
                </a:solidFill>
                <a:latin typeface="Consolas" pitchFamily="49" charset="0"/>
                <a:ea typeface="楷体" pitchFamily="49" charset="-122"/>
                <a:cs typeface="Consolas" pitchFamily="49" charset="0"/>
              </a:rPr>
              <a:t>，求解下面两个联立方程：</a:t>
            </a:r>
          </a:p>
        </p:txBody>
      </p:sp>
      <p:sp>
        <p:nvSpPr>
          <p:cNvPr id="4" name="TextBox 3"/>
          <p:cNvSpPr txBox="1"/>
          <p:nvPr/>
        </p:nvSpPr>
        <p:spPr>
          <a:xfrm>
            <a:off x="571472" y="2143116"/>
            <a:ext cx="6786610" cy="430887"/>
          </a:xfrm>
          <a:prstGeom prst="rect">
            <a:avLst/>
          </a:prstGeom>
          <a:noFill/>
        </p:spPr>
        <p:txBody>
          <a:bodyPr wrap="square" rtlCol="0">
            <a:spAutoFit/>
          </a:bodyPr>
          <a:lstStyle/>
          <a:p>
            <a:r>
              <a:rPr lang="en-US" altLang="zh-CN" sz="2200" i="1" smtClean="0">
                <a:solidFill>
                  <a:srgbClr val="0000FF"/>
                </a:solidFill>
                <a:latin typeface="Consolas" pitchFamily="49" charset="0"/>
                <a:ea typeface="楷体" pitchFamily="49" charset="-122"/>
                <a:cs typeface="Consolas" pitchFamily="49" charset="0"/>
              </a:rPr>
              <a:t>f</a:t>
            </a:r>
            <a:r>
              <a:rPr lang="en-US" altLang="zh-CN" sz="2200" smtClean="0">
                <a:solidFill>
                  <a:srgbClr val="0000FF"/>
                </a:solidFill>
                <a:latin typeface="Consolas" pitchFamily="49" charset="0"/>
                <a:ea typeface="楷体" pitchFamily="49" charset="-122"/>
                <a:cs typeface="Consolas" pitchFamily="49" charset="0"/>
              </a:rPr>
              <a:t>(0)=0=</a:t>
            </a:r>
            <a:r>
              <a:rPr lang="en-US" altLang="zh-CN" sz="2200" i="1" smtClean="0">
                <a:solidFill>
                  <a:srgbClr val="0000FF"/>
                </a:solidFill>
                <a:latin typeface="Consolas" pitchFamily="49" charset="0"/>
                <a:ea typeface="楷体" pitchFamily="49" charset="-122"/>
                <a:cs typeface="Consolas" pitchFamily="49" charset="0"/>
              </a:rPr>
              <a:t>c</a:t>
            </a:r>
            <a:r>
              <a:rPr lang="en-US" altLang="zh-CN" sz="2200" baseline="-25000" smtClean="0">
                <a:solidFill>
                  <a:srgbClr val="0000FF"/>
                </a:solidFill>
                <a:latin typeface="Consolas" pitchFamily="49" charset="0"/>
                <a:ea typeface="楷体" pitchFamily="49" charset="-122"/>
                <a:cs typeface="Consolas" pitchFamily="49" charset="0"/>
              </a:rPr>
              <a:t>1</a:t>
            </a:r>
            <a:r>
              <a:rPr lang="en-US"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c</a:t>
            </a:r>
            <a:r>
              <a:rPr lang="en-US" altLang="zh-CN" sz="2200" baseline="-25000" smtClean="0">
                <a:solidFill>
                  <a:srgbClr val="0000FF"/>
                </a:solidFill>
                <a:latin typeface="Consolas" pitchFamily="49" charset="0"/>
                <a:ea typeface="楷体" pitchFamily="49" charset="-122"/>
                <a:cs typeface="Consolas" pitchFamily="49" charset="0"/>
              </a:rPr>
              <a:t>2</a:t>
            </a:r>
            <a:r>
              <a:rPr lang="zh-CN"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f</a:t>
            </a:r>
            <a:r>
              <a:rPr lang="en-US" altLang="zh-CN" sz="2200" smtClean="0">
                <a:solidFill>
                  <a:srgbClr val="0000FF"/>
                </a:solidFill>
                <a:latin typeface="Consolas" pitchFamily="49" charset="0"/>
                <a:ea typeface="楷体" pitchFamily="49" charset="-122"/>
                <a:cs typeface="Consolas" pitchFamily="49" charset="0"/>
              </a:rPr>
              <a:t>(1)=1=</a:t>
            </a:r>
            <a:r>
              <a:rPr lang="en-US" altLang="zh-CN" sz="2200" i="1" smtClean="0">
                <a:solidFill>
                  <a:srgbClr val="0000FF"/>
                </a:solidFill>
                <a:latin typeface="Consolas" pitchFamily="49" charset="0"/>
                <a:ea typeface="楷体" pitchFamily="49" charset="-122"/>
                <a:cs typeface="Consolas" pitchFamily="49" charset="0"/>
              </a:rPr>
              <a:t>c</a:t>
            </a:r>
            <a:r>
              <a:rPr lang="en-US" altLang="zh-CN" sz="2200" baseline="-25000" smtClean="0">
                <a:solidFill>
                  <a:srgbClr val="0000FF"/>
                </a:solidFill>
                <a:latin typeface="Consolas" pitchFamily="49" charset="0"/>
                <a:ea typeface="楷体" pitchFamily="49" charset="-122"/>
                <a:cs typeface="Consolas" pitchFamily="49" charset="0"/>
              </a:rPr>
              <a:t>1</a:t>
            </a:r>
            <a:r>
              <a:rPr lang="en-US" altLang="zh-CN" sz="2200" smtClean="0">
                <a:solidFill>
                  <a:srgbClr val="0000FF"/>
                </a:solidFill>
                <a:latin typeface="Consolas" pitchFamily="49" charset="0"/>
                <a:ea typeface="楷体" pitchFamily="49" charset="-122"/>
                <a:cs typeface="Consolas" pitchFamily="49" charset="0"/>
              </a:rPr>
              <a:t>(     )+</a:t>
            </a:r>
            <a:r>
              <a:rPr lang="en-US" altLang="zh-CN" sz="2200" i="1" smtClean="0">
                <a:solidFill>
                  <a:srgbClr val="0000FF"/>
                </a:solidFill>
                <a:latin typeface="Consolas" pitchFamily="49" charset="0"/>
                <a:ea typeface="楷体" pitchFamily="49" charset="-122"/>
                <a:cs typeface="Consolas" pitchFamily="49" charset="0"/>
              </a:rPr>
              <a:t>c</a:t>
            </a:r>
            <a:r>
              <a:rPr lang="en-US" altLang="zh-CN" sz="2200" baseline="-25000" smtClean="0">
                <a:solidFill>
                  <a:srgbClr val="0000FF"/>
                </a:solidFill>
                <a:latin typeface="Consolas" pitchFamily="49" charset="0"/>
                <a:ea typeface="楷体" pitchFamily="49" charset="-122"/>
                <a:cs typeface="Consolas" pitchFamily="49" charset="0"/>
              </a:rPr>
              <a:t>2</a:t>
            </a:r>
            <a:r>
              <a:rPr lang="en-US" altLang="zh-CN" sz="2200" smtClean="0">
                <a:solidFill>
                  <a:srgbClr val="0000FF"/>
                </a:solidFill>
                <a:latin typeface="Consolas" pitchFamily="49" charset="0"/>
                <a:ea typeface="楷体" pitchFamily="49" charset="-122"/>
                <a:cs typeface="Consolas" pitchFamily="49" charset="0"/>
              </a:rPr>
              <a:t>(     )</a:t>
            </a:r>
            <a:endParaRPr lang="zh-CN" altLang="zh-CN" sz="2200" smtClean="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642910" y="3286124"/>
            <a:ext cx="4214842" cy="430887"/>
          </a:xfrm>
          <a:prstGeom prst="rect">
            <a:avLst/>
          </a:prstGeom>
          <a:noFill/>
        </p:spPr>
        <p:txBody>
          <a:bodyPr wrap="square" rtlCol="0">
            <a:spAutoFit/>
          </a:bodyPr>
          <a:lstStyle/>
          <a:p>
            <a:r>
              <a:rPr lang="zh-CN" altLang="zh-CN" sz="2200" smtClean="0">
                <a:solidFill>
                  <a:srgbClr val="0000FF"/>
                </a:solidFill>
                <a:latin typeface="Consolas" pitchFamily="49" charset="0"/>
                <a:ea typeface="楷体" pitchFamily="49" charset="-122"/>
                <a:cs typeface="Consolas" pitchFamily="49" charset="0"/>
              </a:rPr>
              <a:t>求得：</a:t>
            </a:r>
            <a:r>
              <a:rPr lang="en-US" altLang="zh-CN" sz="2200" i="1" smtClean="0">
                <a:solidFill>
                  <a:srgbClr val="0000FF"/>
                </a:solidFill>
                <a:latin typeface="Consolas" pitchFamily="49" charset="0"/>
                <a:ea typeface="楷体" pitchFamily="49" charset="-122"/>
                <a:cs typeface="Consolas" pitchFamily="49" charset="0"/>
              </a:rPr>
              <a:t>c</a:t>
            </a:r>
            <a:r>
              <a:rPr lang="en-US" altLang="zh-CN" sz="2200" baseline="-25000" smtClean="0">
                <a:solidFill>
                  <a:srgbClr val="0000FF"/>
                </a:solidFill>
                <a:latin typeface="Consolas" pitchFamily="49" charset="0"/>
                <a:ea typeface="楷体" pitchFamily="49" charset="-122"/>
                <a:cs typeface="Consolas" pitchFamily="49" charset="0"/>
              </a:rPr>
              <a:t>1</a:t>
            </a: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c</a:t>
            </a:r>
            <a:r>
              <a:rPr lang="en-US" altLang="zh-CN" sz="2200" baseline="-25000" smtClean="0">
                <a:solidFill>
                  <a:srgbClr val="0000FF"/>
                </a:solidFill>
                <a:latin typeface="Consolas" pitchFamily="49" charset="0"/>
                <a:ea typeface="楷体" pitchFamily="49" charset="-122"/>
                <a:cs typeface="Consolas" pitchFamily="49" charset="0"/>
              </a:rPr>
              <a:t>2</a:t>
            </a:r>
            <a:r>
              <a:rPr lang="en-US" altLang="zh-CN" sz="2200" smtClean="0">
                <a:solidFill>
                  <a:srgbClr val="0000FF"/>
                </a:solidFill>
                <a:latin typeface="Consolas" pitchFamily="49" charset="0"/>
                <a:ea typeface="楷体" pitchFamily="49" charset="-122"/>
                <a:cs typeface="Consolas" pitchFamily="49" charset="0"/>
              </a:rPr>
              <a:t>= </a:t>
            </a:r>
            <a:endParaRPr lang="zh-CN" altLang="zh-CN" sz="2200" smtClean="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642910" y="4214818"/>
            <a:ext cx="8001056" cy="1446550"/>
          </a:xfrm>
          <a:prstGeom prst="rect">
            <a:avLst/>
          </a:prstGeom>
          <a:noFill/>
        </p:spPr>
        <p:txBody>
          <a:bodyPr wrap="square" rtlCol="0">
            <a:spAutoFit/>
          </a:bodyPr>
          <a:lstStyle/>
          <a:p>
            <a:r>
              <a:rPr lang="zh-CN" altLang="zh-CN" sz="2200" smtClean="0">
                <a:solidFill>
                  <a:srgbClr val="0000FF"/>
                </a:solidFill>
                <a:latin typeface="Consolas" pitchFamily="49" charset="0"/>
                <a:ea typeface="楷体" pitchFamily="49" charset="-122"/>
                <a:cs typeface="Consolas" pitchFamily="49" charset="0"/>
              </a:rPr>
              <a:t>所以，</a:t>
            </a:r>
            <a:r>
              <a:rPr lang="en-US" altLang="zh-CN" sz="2200" i="1" smtClean="0">
                <a:solidFill>
                  <a:srgbClr val="0000FF"/>
                </a:solidFill>
                <a:latin typeface="Consolas" pitchFamily="49" charset="0"/>
                <a:ea typeface="楷体" pitchFamily="49" charset="-122"/>
                <a:cs typeface="Consolas" pitchFamily="49" charset="0"/>
              </a:rPr>
              <a:t>f</a:t>
            </a:r>
            <a:r>
              <a:rPr lang="en-US" altLang="zh-CN" sz="2200" smtClean="0">
                <a:solidFill>
                  <a:srgbClr val="0000FF"/>
                </a:solidFill>
                <a:latin typeface="Consolas" pitchFamily="49" charset="0"/>
                <a:ea typeface="楷体" pitchFamily="49" charset="-122"/>
                <a:cs typeface="Consolas" pitchFamily="49" charset="0"/>
              </a:rPr>
              <a:t>(</a:t>
            </a:r>
            <a:r>
              <a:rPr lang="en-US" altLang="zh-CN" sz="2200" i="1"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0000FF"/>
                </a:solidFill>
                <a:latin typeface="Consolas" pitchFamily="49" charset="0"/>
                <a:ea typeface="楷体" pitchFamily="49" charset="-122"/>
                <a:cs typeface="Consolas" pitchFamily="49" charset="0"/>
              </a:rPr>
              <a:t>≈</a:t>
            </a:r>
            <a:r>
              <a:rPr lang="en-US" altLang="zh-CN" sz="2200" smtClean="0">
                <a:solidFill>
                  <a:srgbClr val="0000FF"/>
                </a:solidFill>
                <a:latin typeface="Consolas" pitchFamily="49" charset="0"/>
                <a:ea typeface="楷体" pitchFamily="49" charset="-122"/>
                <a:cs typeface="Consolas" pitchFamily="49" charset="0"/>
              </a:rPr>
              <a:t>         =O(φ</a:t>
            </a:r>
            <a:r>
              <a:rPr lang="en-US" altLang="zh-CN" sz="2200" i="1" baseline="30000" smtClean="0">
                <a:solidFill>
                  <a:srgbClr val="0000FF"/>
                </a:solidFill>
                <a:latin typeface="Consolas" pitchFamily="49" charset="0"/>
                <a:ea typeface="楷体" pitchFamily="49" charset="-122"/>
                <a:cs typeface="Consolas" pitchFamily="49" charset="0"/>
              </a:rPr>
              <a:t>n</a:t>
            </a:r>
            <a:r>
              <a:rPr lang="en-US" altLang="zh-CN" sz="2200" smtClean="0">
                <a:solidFill>
                  <a:srgbClr val="0000FF"/>
                </a:solidFill>
                <a:latin typeface="Consolas" pitchFamily="49" charset="0"/>
                <a:ea typeface="楷体" pitchFamily="49" charset="-122"/>
                <a:cs typeface="Consolas" pitchFamily="49" charset="0"/>
              </a:rPr>
              <a:t>)</a:t>
            </a:r>
            <a:r>
              <a:rPr lang="zh-CN" altLang="zh-CN" sz="2200" smtClean="0">
                <a:solidFill>
                  <a:srgbClr val="0000FF"/>
                </a:solidFill>
                <a:latin typeface="Consolas" pitchFamily="49" charset="0"/>
                <a:ea typeface="楷体" pitchFamily="49" charset="-122"/>
                <a:cs typeface="Consolas" pitchFamily="49" charset="0"/>
              </a:rPr>
              <a:t>，</a:t>
            </a:r>
            <a:endParaRPr lang="en-US" altLang="zh-CN" sz="2200" smtClean="0">
              <a:solidFill>
                <a:srgbClr val="0000FF"/>
              </a:solidFill>
              <a:latin typeface="Consolas" pitchFamily="49" charset="0"/>
              <a:ea typeface="楷体" pitchFamily="49" charset="-122"/>
              <a:cs typeface="Consolas" pitchFamily="49" charset="0"/>
            </a:endParaRPr>
          </a:p>
          <a:p>
            <a:endParaRPr lang="en-US" altLang="zh-CN" sz="2200" smtClean="0">
              <a:solidFill>
                <a:srgbClr val="0000FF"/>
              </a:solidFill>
              <a:latin typeface="Consolas" pitchFamily="49" charset="0"/>
              <a:ea typeface="楷体" pitchFamily="49" charset="-122"/>
              <a:cs typeface="Consolas" pitchFamily="49" charset="0"/>
            </a:endParaRPr>
          </a:p>
          <a:p>
            <a:r>
              <a:rPr lang="en-US" altLang="zh-CN" sz="2200" smtClean="0">
                <a:solidFill>
                  <a:srgbClr val="0000FF"/>
                </a:solidFill>
                <a:latin typeface="Consolas" pitchFamily="49" charset="0"/>
                <a:ea typeface="楷体" pitchFamily="49" charset="-122"/>
                <a:cs typeface="Consolas" pitchFamily="49" charset="0"/>
              </a:rPr>
              <a:t>            </a:t>
            </a:r>
          </a:p>
          <a:p>
            <a:r>
              <a:rPr lang="en-US" altLang="zh-CN" sz="2200" smtClean="0">
                <a:solidFill>
                  <a:srgbClr val="0000FF"/>
                </a:solidFill>
                <a:latin typeface="Consolas" pitchFamily="49" charset="0"/>
                <a:ea typeface="楷体" pitchFamily="49" charset="-122"/>
                <a:cs typeface="Consolas" pitchFamily="49" charset="0"/>
              </a:rPr>
              <a:t>     </a:t>
            </a:r>
            <a:r>
              <a:rPr lang="zh-CN" altLang="zh-CN" sz="2200" smtClean="0">
                <a:solidFill>
                  <a:srgbClr val="0000FF"/>
                </a:solidFill>
                <a:latin typeface="Consolas" pitchFamily="49" charset="0"/>
                <a:ea typeface="楷体" pitchFamily="49" charset="-122"/>
                <a:cs typeface="Consolas" pitchFamily="49" charset="0"/>
              </a:rPr>
              <a:t>其中</a:t>
            </a:r>
            <a:r>
              <a:rPr lang="en-US" altLang="zh-CN" sz="2200" smtClean="0">
                <a:solidFill>
                  <a:srgbClr val="0000FF"/>
                </a:solidFill>
                <a:latin typeface="Consolas" pitchFamily="49" charset="0"/>
                <a:ea typeface="楷体" pitchFamily="49" charset="-122"/>
                <a:cs typeface="Consolas" pitchFamily="49" charset="0"/>
              </a:rPr>
              <a:t>φ=      </a:t>
            </a:r>
            <a:r>
              <a:rPr lang="zh-CN" altLang="zh-CN" sz="2200" smtClean="0">
                <a:solidFill>
                  <a:srgbClr val="0000FF"/>
                </a:solidFill>
                <a:latin typeface="Consolas" pitchFamily="49" charset="0"/>
                <a:ea typeface="楷体" pitchFamily="49" charset="-122"/>
                <a:cs typeface="Consolas" pitchFamily="49" charset="0"/>
              </a:rPr>
              <a:t>。</a:t>
            </a:r>
          </a:p>
        </p:txBody>
      </p:sp>
      <p:sp>
        <p:nvSpPr>
          <p:cNvPr id="1177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7763" name="Object 3"/>
          <p:cNvGraphicFramePr>
            <a:graphicFrameLocks noChangeAspect="1"/>
          </p:cNvGraphicFramePr>
          <p:nvPr/>
        </p:nvGraphicFramePr>
        <p:xfrm>
          <a:off x="4214810" y="2071678"/>
          <a:ext cx="714380" cy="679532"/>
        </p:xfrm>
        <a:graphic>
          <a:graphicData uri="http://schemas.openxmlformats.org/presentationml/2006/ole">
            <p:oleObj spid="_x0000_s117763" r:id="rId3" imgW="393529" imgH="368140" progId="">
              <p:embed/>
            </p:oleObj>
          </a:graphicData>
        </a:graphic>
      </p:graphicFrame>
      <p:sp>
        <p:nvSpPr>
          <p:cNvPr id="1177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7765" name="Object 5"/>
          <p:cNvGraphicFramePr>
            <a:graphicFrameLocks noChangeAspect="1"/>
          </p:cNvGraphicFramePr>
          <p:nvPr/>
        </p:nvGraphicFramePr>
        <p:xfrm>
          <a:off x="5715008" y="2071678"/>
          <a:ext cx="675913" cy="642942"/>
        </p:xfrm>
        <a:graphic>
          <a:graphicData uri="http://schemas.openxmlformats.org/presentationml/2006/ole">
            <p:oleObj spid="_x0000_s117765" r:id="rId4" imgW="393529" imgH="368140" progId="">
              <p:embed/>
            </p:oleObj>
          </a:graphicData>
        </a:graphic>
      </p:graphicFrame>
      <p:sp>
        <p:nvSpPr>
          <p:cNvPr id="11776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7767" name="Object 7"/>
          <p:cNvGraphicFramePr>
            <a:graphicFrameLocks noChangeAspect="1"/>
          </p:cNvGraphicFramePr>
          <p:nvPr/>
        </p:nvGraphicFramePr>
        <p:xfrm>
          <a:off x="2071670" y="3186159"/>
          <a:ext cx="428628" cy="696521"/>
        </p:xfrm>
        <a:graphic>
          <a:graphicData uri="http://schemas.openxmlformats.org/presentationml/2006/ole">
            <p:oleObj spid="_x0000_s117767" r:id="rId5" imgW="228600" imgH="368300" progId="">
              <p:embed/>
            </p:oleObj>
          </a:graphicData>
        </a:graphic>
      </p:graphicFrame>
      <p:sp>
        <p:nvSpPr>
          <p:cNvPr id="11777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7769" name="Object 9"/>
          <p:cNvGraphicFramePr>
            <a:graphicFrameLocks noChangeAspect="1"/>
          </p:cNvGraphicFramePr>
          <p:nvPr/>
        </p:nvGraphicFramePr>
        <p:xfrm>
          <a:off x="3357554" y="3214686"/>
          <a:ext cx="641110" cy="714380"/>
        </p:xfrm>
        <a:graphic>
          <a:graphicData uri="http://schemas.openxmlformats.org/presentationml/2006/ole">
            <p:oleObj spid="_x0000_s117769" r:id="rId6" imgW="330200" imgH="368300" progId="">
              <p:embed/>
            </p:oleObj>
          </a:graphicData>
        </a:graphic>
      </p:graphicFrame>
      <p:sp>
        <p:nvSpPr>
          <p:cNvPr id="11777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7771" name="Object 11"/>
          <p:cNvGraphicFramePr>
            <a:graphicFrameLocks noChangeAspect="1"/>
          </p:cNvGraphicFramePr>
          <p:nvPr/>
        </p:nvGraphicFramePr>
        <p:xfrm>
          <a:off x="2409514" y="4071942"/>
          <a:ext cx="2733990" cy="785818"/>
        </p:xfrm>
        <a:graphic>
          <a:graphicData uri="http://schemas.openxmlformats.org/presentationml/2006/ole">
            <p:oleObj spid="_x0000_s117771" r:id="rId7" imgW="1587500" imgH="457200" progId="">
              <p:embed/>
            </p:oleObj>
          </a:graphicData>
        </a:graphic>
      </p:graphicFrame>
      <p:sp>
        <p:nvSpPr>
          <p:cNvPr id="11777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7773" name="Object 13"/>
          <p:cNvGraphicFramePr>
            <a:graphicFrameLocks noChangeAspect="1"/>
          </p:cNvGraphicFramePr>
          <p:nvPr/>
        </p:nvGraphicFramePr>
        <p:xfrm>
          <a:off x="5493254" y="4071942"/>
          <a:ext cx="1293324" cy="785818"/>
        </p:xfrm>
        <a:graphic>
          <a:graphicData uri="http://schemas.openxmlformats.org/presentationml/2006/ole">
            <p:oleObj spid="_x0000_s117773" r:id="rId8" imgW="749300" imgH="457200" progId="">
              <p:embed/>
            </p:oleObj>
          </a:graphicData>
        </a:graphic>
      </p:graphicFrame>
      <p:sp>
        <p:nvSpPr>
          <p:cNvPr id="11777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7775" name="Object 15"/>
          <p:cNvGraphicFramePr>
            <a:graphicFrameLocks noChangeAspect="1"/>
          </p:cNvGraphicFramePr>
          <p:nvPr/>
        </p:nvGraphicFramePr>
        <p:xfrm>
          <a:off x="2428860" y="5143512"/>
          <a:ext cx="785818" cy="747485"/>
        </p:xfrm>
        <a:graphic>
          <a:graphicData uri="http://schemas.openxmlformats.org/presentationml/2006/ole">
            <p:oleObj spid="_x0000_s117775" r:id="rId9" imgW="393529" imgH="368140" progId="">
              <p:embed/>
            </p:oleObj>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79388" y="333375"/>
            <a:ext cx="3749670" cy="457200"/>
          </a:xfrm>
          <a:prstGeom prst="rect">
            <a:avLst/>
          </a:prstGeom>
          <a:solidFill>
            <a:srgbClr val="6600CC"/>
          </a:solidFill>
          <a:ln w="9525">
            <a:noFill/>
            <a:miter lim="800000"/>
            <a:headEnd/>
            <a:tailEnd/>
          </a:ln>
        </p:spPr>
        <p:txBody>
          <a:bodyPr wrap="square">
            <a:spAutoFit/>
          </a:bodyPr>
          <a:lstStyle/>
          <a:p>
            <a:pPr algn="ctr">
              <a:spcBef>
                <a:spcPct val="50000"/>
              </a:spcBef>
            </a:pPr>
            <a:r>
              <a:rPr lang="en-US" altLang="zh-CN" dirty="0">
                <a:solidFill>
                  <a:schemeClr val="bg1"/>
                </a:solidFill>
                <a:latin typeface="Consolas" pitchFamily="49" charset="0"/>
                <a:ea typeface="楷体" pitchFamily="49" charset="-122"/>
                <a:cs typeface="Consolas" pitchFamily="49" charset="0"/>
              </a:rPr>
              <a:t>2. </a:t>
            </a:r>
            <a:r>
              <a:rPr lang="zh-CN" altLang="en-US" dirty="0">
                <a:solidFill>
                  <a:schemeClr val="bg1"/>
                </a:solidFill>
                <a:latin typeface="Consolas" pitchFamily="49" charset="0"/>
                <a:ea typeface="楷体" pitchFamily="49" charset="-122"/>
                <a:cs typeface="Consolas" pitchFamily="49" charset="0"/>
              </a:rPr>
              <a:t>非齐次递推式的求解</a:t>
            </a:r>
          </a:p>
        </p:txBody>
      </p:sp>
      <p:sp>
        <p:nvSpPr>
          <p:cNvPr id="41987" name="Text Box 3"/>
          <p:cNvSpPr txBox="1">
            <a:spLocks noChangeArrowheads="1"/>
          </p:cNvSpPr>
          <p:nvPr/>
        </p:nvSpPr>
        <p:spPr bwMode="auto">
          <a:xfrm>
            <a:off x="611188" y="1844675"/>
            <a:ext cx="7561262" cy="1286845"/>
          </a:xfrm>
          <a:prstGeom prst="rect">
            <a:avLst/>
          </a:prstGeom>
          <a:solidFill>
            <a:schemeClr val="accent1">
              <a:lumMod val="60000"/>
              <a:lumOff val="40000"/>
            </a:schemeClr>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lIns="180000" tIns="180000" bIns="180000">
            <a:spAutoFit/>
          </a:bodyPr>
          <a:lstStyle/>
          <a:p>
            <a:pPr>
              <a:lnSpc>
                <a:spcPct val="150000"/>
              </a:lnSpc>
            </a:pP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a</a:t>
            </a:r>
            <a:r>
              <a:rPr lang="pt-BR" altLang="zh-CN" sz="2000" baseline="-25000" dirty="0">
                <a:solidFill>
                  <a:srgbClr val="0000FF"/>
                </a:solidFill>
                <a:latin typeface="Consolas" pitchFamily="49" charset="0"/>
                <a:ea typeface="楷体" pitchFamily="49" charset="-122"/>
                <a:cs typeface="Consolas" pitchFamily="49" charset="0"/>
              </a:rPr>
              <a:t>1</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-1)+</a:t>
            </a:r>
            <a:r>
              <a:rPr lang="pt-BR" altLang="zh-CN" sz="2000" i="1">
                <a:solidFill>
                  <a:srgbClr val="0000FF"/>
                </a:solidFill>
                <a:latin typeface="Consolas" pitchFamily="49" charset="0"/>
                <a:ea typeface="楷体" pitchFamily="49" charset="-122"/>
                <a:cs typeface="Consolas" pitchFamily="49" charset="0"/>
              </a:rPr>
              <a:t>a</a:t>
            </a:r>
            <a:r>
              <a:rPr lang="pt-BR" altLang="zh-CN" sz="2000" baseline="-25000">
                <a:solidFill>
                  <a:srgbClr val="0000FF"/>
                </a:solidFill>
                <a:latin typeface="Consolas" pitchFamily="49" charset="0"/>
                <a:ea typeface="楷体" pitchFamily="49" charset="-122"/>
                <a:cs typeface="Consolas" pitchFamily="49" charset="0"/>
              </a:rPr>
              <a:t>2</a:t>
            </a:r>
            <a:r>
              <a:rPr lang="pt-BR" altLang="zh-CN" sz="2000" i="1">
                <a:solidFill>
                  <a:srgbClr val="0000FF"/>
                </a:solidFill>
                <a:latin typeface="Consolas" pitchFamily="49" charset="0"/>
                <a:ea typeface="楷体" pitchFamily="49" charset="-122"/>
                <a:cs typeface="Consolas" pitchFamily="49" charset="0"/>
              </a:rPr>
              <a:t>f</a:t>
            </a:r>
            <a:r>
              <a:rPr lang="pt-BR" altLang="zh-CN" sz="2000">
                <a:solidFill>
                  <a:srgbClr val="0000FF"/>
                </a:solidFill>
                <a:latin typeface="Consolas" pitchFamily="49" charset="0"/>
                <a:ea typeface="楷体" pitchFamily="49" charset="-122"/>
                <a:cs typeface="Consolas" pitchFamily="49" charset="0"/>
              </a:rPr>
              <a:t>(</a:t>
            </a:r>
            <a:r>
              <a:rPr lang="pt-BR" altLang="zh-CN" sz="2000" i="1">
                <a:solidFill>
                  <a:srgbClr val="0000FF"/>
                </a:solidFill>
                <a:latin typeface="Consolas" pitchFamily="49" charset="0"/>
                <a:ea typeface="楷体" pitchFamily="49" charset="-122"/>
                <a:cs typeface="Consolas" pitchFamily="49" charset="0"/>
              </a:rPr>
              <a:t>n</a:t>
            </a:r>
            <a:r>
              <a:rPr lang="pt-BR" altLang="zh-CN" sz="2000">
                <a:solidFill>
                  <a:srgbClr val="0000FF"/>
                </a:solidFill>
                <a:latin typeface="Consolas" pitchFamily="49" charset="0"/>
                <a:ea typeface="楷体" pitchFamily="49" charset="-122"/>
                <a:cs typeface="Consolas" pitchFamily="49" charset="0"/>
              </a:rPr>
              <a:t>-2</a:t>
            </a:r>
            <a:r>
              <a:rPr lang="pt-BR" altLang="zh-CN" sz="2000" smtClean="0">
                <a:solidFill>
                  <a:srgbClr val="0000FF"/>
                </a:solidFill>
                <a:latin typeface="Consolas" pitchFamily="49" charset="0"/>
                <a:ea typeface="楷体" pitchFamily="49" charset="-122"/>
                <a:cs typeface="Consolas" pitchFamily="49" charset="0"/>
              </a:rPr>
              <a:t>)+ … +</a:t>
            </a:r>
            <a:r>
              <a:rPr lang="pt-BR" altLang="zh-CN" sz="2000" i="1" dirty="0">
                <a:solidFill>
                  <a:srgbClr val="0000FF"/>
                </a:solidFill>
                <a:latin typeface="Consolas" pitchFamily="49" charset="0"/>
                <a:ea typeface="楷体" pitchFamily="49" charset="-122"/>
                <a:cs typeface="Consolas" pitchFamily="49" charset="0"/>
              </a:rPr>
              <a:t>a</a:t>
            </a:r>
            <a:r>
              <a:rPr lang="pt-BR" altLang="zh-CN" sz="2000" i="1" baseline="-25000" dirty="0">
                <a:solidFill>
                  <a:srgbClr val="0000FF"/>
                </a:solidFill>
                <a:latin typeface="Consolas" pitchFamily="49" charset="0"/>
                <a:ea typeface="楷体" pitchFamily="49" charset="-122"/>
                <a:cs typeface="Consolas" pitchFamily="49" charset="0"/>
              </a:rPr>
              <a:t>k</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k</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g</a:t>
            </a:r>
            <a:r>
              <a:rPr lang="pt-BR" altLang="zh-CN" sz="2000" dirty="0">
                <a:solidFill>
                  <a:srgbClr val="0000FF"/>
                </a:solidFill>
                <a:latin typeface="Consolas" pitchFamily="49" charset="0"/>
                <a:ea typeface="楷体" pitchFamily="49" charset="-122"/>
                <a:cs typeface="Consolas" pitchFamily="49" charset="0"/>
              </a:rPr>
              <a:t>(</a:t>
            </a:r>
            <a:r>
              <a:rPr lang="pt-BR" altLang="zh-CN" sz="2000" i="1" dirty="0">
                <a:solidFill>
                  <a:srgbClr val="0000FF"/>
                </a:solidFill>
                <a:latin typeface="Consolas" pitchFamily="49" charset="0"/>
                <a:ea typeface="楷体" pitchFamily="49" charset="-122"/>
                <a:cs typeface="Consolas" pitchFamily="49" charset="0"/>
              </a:rPr>
              <a:t>n</a:t>
            </a:r>
            <a:r>
              <a:rPr lang="pt-BR" altLang="zh-CN" sz="2000" dirty="0">
                <a:solidFill>
                  <a:srgbClr val="0000FF"/>
                </a:solidFill>
                <a:latin typeface="Consolas" pitchFamily="49" charset="0"/>
                <a:ea typeface="楷体" pitchFamily="49" charset="-122"/>
                <a:cs typeface="Consolas" pitchFamily="49" charset="0"/>
              </a:rPr>
              <a:t>)		(2.7)</a:t>
            </a:r>
            <a:endParaRPr lang="nb-NO" altLang="zh-CN" sz="2000" i="1" dirty="0">
              <a:solidFill>
                <a:srgbClr val="0000FF"/>
              </a:solidFill>
              <a:latin typeface="Consolas" pitchFamily="49" charset="0"/>
              <a:ea typeface="楷体" pitchFamily="49" charset="-122"/>
              <a:cs typeface="Consolas" pitchFamily="49" charset="0"/>
            </a:endParaRPr>
          </a:p>
          <a:p>
            <a:pPr>
              <a:lnSpc>
                <a:spcPct val="150000"/>
              </a:lnSpc>
            </a:pPr>
            <a:r>
              <a:rPr lang="nb-NO" altLang="zh-CN" sz="2000" i="1" dirty="0">
                <a:solidFill>
                  <a:srgbClr val="0000FF"/>
                </a:solidFill>
                <a:latin typeface="Consolas" pitchFamily="49" charset="0"/>
                <a:ea typeface="楷体" pitchFamily="49" charset="-122"/>
                <a:cs typeface="Consolas" pitchFamily="49" charset="0"/>
              </a:rPr>
              <a:t>f</a:t>
            </a:r>
            <a:r>
              <a:rPr lang="nb-NO" altLang="zh-CN" sz="2000" dirty="0">
                <a:solidFill>
                  <a:srgbClr val="0000FF"/>
                </a:solidFill>
                <a:latin typeface="Consolas" pitchFamily="49" charset="0"/>
                <a:ea typeface="楷体" pitchFamily="49"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i</a:t>
            </a:r>
            <a:r>
              <a:rPr lang="nb-NO" altLang="zh-CN" sz="2000" dirty="0">
                <a:solidFill>
                  <a:srgbClr val="0000FF"/>
                </a:solidFill>
                <a:latin typeface="Consolas" pitchFamily="49" charset="0"/>
                <a:ea typeface="楷体" pitchFamily="49"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b</a:t>
            </a:r>
            <a:r>
              <a:rPr lang="nb-NO" altLang="zh-CN" sz="2000" i="1" baseline="-25000" dirty="0">
                <a:solidFill>
                  <a:srgbClr val="0000FF"/>
                </a:solidFill>
                <a:latin typeface="Consolas" pitchFamily="49" charset="0"/>
                <a:ea typeface="楷体" pitchFamily="49" charset="-122"/>
                <a:cs typeface="Consolas" pitchFamily="49" charset="0"/>
              </a:rPr>
              <a:t>i</a:t>
            </a:r>
            <a:r>
              <a:rPr lang="nb-NO" altLang="zh-CN" sz="2000" dirty="0">
                <a:solidFill>
                  <a:srgbClr val="0000FF"/>
                </a:solidFill>
                <a:latin typeface="Consolas" pitchFamily="49" charset="0"/>
                <a:ea typeface="楷体" pitchFamily="49" charset="-122"/>
                <a:cs typeface="Consolas" pitchFamily="49" charset="0"/>
              </a:rPr>
              <a:t>			0≤</a:t>
            </a:r>
            <a:r>
              <a:rPr lang="nb-NO" altLang="zh-CN" sz="2000" i="1" dirty="0">
                <a:solidFill>
                  <a:srgbClr val="0000FF"/>
                </a:solidFill>
                <a:latin typeface="Consolas" pitchFamily="49" charset="0"/>
                <a:ea typeface="楷体" pitchFamily="49" charset="-122"/>
                <a:cs typeface="Consolas" pitchFamily="49" charset="0"/>
              </a:rPr>
              <a:t>i</a:t>
            </a:r>
            <a:r>
              <a:rPr lang="nb-NO" altLang="zh-CN" sz="2000" dirty="0">
                <a:solidFill>
                  <a:srgbClr val="0000FF"/>
                </a:solidFill>
                <a:latin typeface="Consolas" pitchFamily="49" charset="0"/>
                <a:ea typeface="楷体" pitchFamily="49" charset="-122"/>
                <a:cs typeface="Consolas" pitchFamily="49" charset="0"/>
              </a:rPr>
              <a:t>&lt;</a:t>
            </a:r>
            <a:r>
              <a:rPr lang="nb-NO" altLang="zh-CN" sz="2000" i="1" dirty="0">
                <a:solidFill>
                  <a:srgbClr val="0000FF"/>
                </a:solidFill>
                <a:latin typeface="Consolas" pitchFamily="49" charset="0"/>
                <a:ea typeface="楷体" pitchFamily="49" charset="-122"/>
                <a:cs typeface="Consolas" pitchFamily="49" charset="0"/>
              </a:rPr>
              <a:t>k</a:t>
            </a:r>
            <a:endParaRPr lang="nb-NO" altLang="zh-CN" sz="2000" dirty="0">
              <a:solidFill>
                <a:srgbClr val="0000FF"/>
              </a:solidFill>
              <a:latin typeface="Consolas" pitchFamily="49" charset="0"/>
              <a:ea typeface="楷体" pitchFamily="49" charset="-122"/>
              <a:cs typeface="Consolas" pitchFamily="49" charset="0"/>
            </a:endParaRPr>
          </a:p>
        </p:txBody>
      </p:sp>
      <p:sp>
        <p:nvSpPr>
          <p:cNvPr id="41988" name="Text Box 4"/>
          <p:cNvSpPr txBox="1">
            <a:spLocks noChangeArrowheads="1"/>
          </p:cNvSpPr>
          <p:nvPr/>
        </p:nvSpPr>
        <p:spPr bwMode="auto">
          <a:xfrm>
            <a:off x="468313" y="3421262"/>
            <a:ext cx="8280400" cy="1938992"/>
          </a:xfrm>
          <a:prstGeom prst="rect">
            <a:avLst/>
          </a:prstGeom>
          <a:noFill/>
          <a:ln w="9525">
            <a:noFill/>
            <a:miter lim="800000"/>
            <a:headEnd/>
            <a:tailEnd/>
          </a:ln>
        </p:spPr>
        <p:txBody>
          <a:bodyPr>
            <a:spAutoFit/>
          </a:bodyPr>
          <a:lstStyle/>
          <a:p>
            <a:pPr>
              <a:lnSpc>
                <a:spcPct val="150000"/>
              </a:lnSpc>
            </a:pPr>
            <a:r>
              <a:rPr lang="zh-CN" altLang="nb-NO" sz="2000" dirty="0">
                <a:solidFill>
                  <a:srgbClr val="0000FF"/>
                </a:solidFill>
                <a:latin typeface="Consolas" pitchFamily="49" charset="0"/>
                <a:ea typeface="楷体" pitchFamily="49" charset="-122"/>
                <a:cs typeface="Consolas" pitchFamily="49" charset="0"/>
              </a:rPr>
              <a:t>其通解形式如下：</a:t>
            </a:r>
            <a:endParaRPr lang="zh-CN" altLang="en-US" sz="2000" i="1" dirty="0">
              <a:solidFill>
                <a:srgbClr val="0000FF"/>
              </a:solidFill>
              <a:latin typeface="Consolas" pitchFamily="49" charset="0"/>
              <a:ea typeface="楷体" pitchFamily="49" charset="-122"/>
              <a:cs typeface="Consolas" pitchFamily="49" charset="0"/>
            </a:endParaRPr>
          </a:p>
          <a:p>
            <a:pPr>
              <a:lnSpc>
                <a:spcPct val="150000"/>
              </a:lnSpc>
            </a:pPr>
            <a:r>
              <a:rPr lang="zh-CN" altLang="en-US" sz="2000" i="1" dirty="0">
                <a:solidFill>
                  <a:srgbClr val="0000FF"/>
                </a:solidFill>
                <a:latin typeface="Consolas" pitchFamily="49" charset="0"/>
                <a:ea typeface="楷体" pitchFamily="49" charset="-122"/>
                <a:cs typeface="Consolas" pitchFamily="49" charset="0"/>
              </a:rPr>
              <a:t>　　</a:t>
            </a:r>
            <a:r>
              <a:rPr lang="en-US" altLang="zh-CN" sz="2000" i="1" dirty="0">
                <a:solidFill>
                  <a:srgbClr val="CC00CC"/>
                </a:solidFill>
                <a:latin typeface="Consolas" pitchFamily="49" charset="0"/>
                <a:ea typeface="楷体" pitchFamily="49" charset="-122"/>
                <a:cs typeface="Consolas" pitchFamily="49" charset="0"/>
              </a:rPr>
              <a:t>f</a:t>
            </a:r>
            <a:r>
              <a:rPr lang="en-US" altLang="zh-CN" sz="2000" dirty="0">
                <a:solidFill>
                  <a:srgbClr val="CC00CC"/>
                </a:solidFill>
                <a:latin typeface="Consolas" pitchFamily="49" charset="0"/>
                <a:ea typeface="楷体" pitchFamily="49" charset="-122"/>
                <a:cs typeface="Consolas" pitchFamily="49" charset="0"/>
              </a:rPr>
              <a:t>(</a:t>
            </a:r>
            <a:r>
              <a:rPr lang="en-US" altLang="zh-CN" sz="2000" i="1" dirty="0">
                <a:solidFill>
                  <a:srgbClr val="CC00CC"/>
                </a:solidFill>
                <a:latin typeface="Consolas" pitchFamily="49" charset="0"/>
                <a:ea typeface="楷体" pitchFamily="49" charset="-122"/>
                <a:cs typeface="Consolas" pitchFamily="49" charset="0"/>
              </a:rPr>
              <a:t>n</a:t>
            </a:r>
            <a:r>
              <a:rPr lang="en-US" altLang="zh-CN" sz="2000" dirty="0">
                <a:solidFill>
                  <a:srgbClr val="CC00CC"/>
                </a:solidFill>
                <a:latin typeface="Consolas" pitchFamily="49" charset="0"/>
                <a:ea typeface="楷体" pitchFamily="49" charset="-122"/>
                <a:cs typeface="Consolas" pitchFamily="49" charset="0"/>
              </a:rPr>
              <a:t>)=</a:t>
            </a:r>
            <a:r>
              <a:rPr lang="en-US" altLang="zh-CN" sz="2000" i="1" dirty="0">
                <a:solidFill>
                  <a:srgbClr val="CC00CC"/>
                </a:solidFill>
                <a:latin typeface="Consolas" pitchFamily="49" charset="0"/>
                <a:ea typeface="楷体" pitchFamily="49" charset="-122"/>
                <a:cs typeface="Consolas" pitchFamily="49" charset="0"/>
              </a:rPr>
              <a:t>f</a:t>
            </a:r>
            <a:r>
              <a:rPr lang="en-US" altLang="zh-CN" sz="2000" dirty="0">
                <a:solidFill>
                  <a:srgbClr val="CC00CC"/>
                </a:solidFill>
                <a:latin typeface="Consolas" pitchFamily="49" charset="0"/>
                <a:ea typeface="楷体" pitchFamily="49" charset="-122"/>
                <a:cs typeface="Consolas" pitchFamily="49" charset="0"/>
              </a:rPr>
              <a:t>'(</a:t>
            </a:r>
            <a:r>
              <a:rPr lang="en-US" altLang="zh-CN" sz="2000" i="1" dirty="0">
                <a:solidFill>
                  <a:srgbClr val="CC00CC"/>
                </a:solidFill>
                <a:latin typeface="Consolas" pitchFamily="49" charset="0"/>
                <a:ea typeface="楷体" pitchFamily="49" charset="-122"/>
                <a:cs typeface="Consolas" pitchFamily="49" charset="0"/>
              </a:rPr>
              <a:t>n</a:t>
            </a:r>
            <a:r>
              <a:rPr lang="en-US" altLang="zh-CN" sz="2000">
                <a:solidFill>
                  <a:srgbClr val="CC00CC"/>
                </a:solidFill>
                <a:latin typeface="Consolas" pitchFamily="49" charset="0"/>
                <a:ea typeface="楷体" pitchFamily="49" charset="-122"/>
                <a:cs typeface="Consolas" pitchFamily="49" charset="0"/>
              </a:rPr>
              <a:t>)+</a:t>
            </a:r>
            <a:r>
              <a:rPr lang="en-US" altLang="zh-CN" sz="2000" i="1" smtClean="0">
                <a:solidFill>
                  <a:srgbClr val="CC00CC"/>
                </a:solidFill>
                <a:latin typeface="Consolas" pitchFamily="49" charset="0"/>
                <a:ea typeface="楷体" pitchFamily="49" charset="-122"/>
                <a:cs typeface="Consolas" pitchFamily="49" charset="0"/>
              </a:rPr>
              <a:t>f”</a:t>
            </a:r>
            <a:r>
              <a:rPr lang="en-US" altLang="zh-CN" sz="2000" smtClean="0">
                <a:solidFill>
                  <a:srgbClr val="CC00CC"/>
                </a:solidFill>
                <a:latin typeface="Consolas" pitchFamily="49" charset="0"/>
                <a:ea typeface="楷体" pitchFamily="49" charset="-122"/>
                <a:cs typeface="Consolas" pitchFamily="49" charset="0"/>
              </a:rPr>
              <a:t>(</a:t>
            </a:r>
            <a:r>
              <a:rPr lang="en-US" altLang="zh-CN" sz="2000" i="1" dirty="0">
                <a:solidFill>
                  <a:srgbClr val="CC00CC"/>
                </a:solidFill>
                <a:latin typeface="Consolas" pitchFamily="49" charset="0"/>
                <a:ea typeface="楷体" pitchFamily="49" charset="-122"/>
                <a:cs typeface="Consolas" pitchFamily="49" charset="0"/>
              </a:rPr>
              <a:t>n</a:t>
            </a:r>
            <a:r>
              <a:rPr lang="en-US" altLang="zh-CN" sz="2000" dirty="0">
                <a:solidFill>
                  <a:srgbClr val="CC00CC"/>
                </a:solidFill>
                <a:latin typeface="Consolas" pitchFamily="49" charset="0"/>
                <a:ea typeface="楷体" pitchFamily="49" charset="-122"/>
                <a:cs typeface="Consolas" pitchFamily="49" charset="0"/>
              </a:rPr>
              <a:t>)</a:t>
            </a:r>
          </a:p>
          <a:p>
            <a:pPr>
              <a:lnSpc>
                <a:spcPct val="150000"/>
              </a:lnSpc>
            </a:pPr>
            <a:r>
              <a:rPr lang="zh-CN" altLang="en-US" sz="2000">
                <a:solidFill>
                  <a:srgbClr val="0000FF"/>
                </a:solidFill>
                <a:latin typeface="Consolas" pitchFamily="49" charset="0"/>
                <a:ea typeface="楷体" pitchFamily="49" charset="-122"/>
                <a:cs typeface="Consolas" pitchFamily="49" charset="0"/>
              </a:rPr>
              <a:t>其</a:t>
            </a:r>
            <a:r>
              <a:rPr lang="zh-CN" altLang="en-US" sz="2000" smtClean="0">
                <a:solidFill>
                  <a:srgbClr val="0000FF"/>
                </a:solidFill>
                <a:latin typeface="Consolas" pitchFamily="49" charset="0"/>
                <a:ea typeface="楷体" pitchFamily="49" charset="-122"/>
                <a:cs typeface="Consolas" pitchFamily="49" charset="0"/>
              </a:rPr>
              <a:t>中，</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是对应齐次递归方程的</a:t>
            </a:r>
            <a:r>
              <a:rPr lang="zh-CN" altLang="en-US" sz="2000">
                <a:solidFill>
                  <a:srgbClr val="0000FF"/>
                </a:solidFill>
                <a:latin typeface="Consolas" pitchFamily="49" charset="0"/>
                <a:ea typeface="楷体" pitchFamily="49" charset="-122"/>
                <a:cs typeface="Consolas" pitchFamily="49" charset="0"/>
              </a:rPr>
              <a:t>通</a:t>
            </a:r>
            <a:r>
              <a:rPr lang="zh-CN" altLang="en-US" sz="2000" smtClean="0">
                <a:solidFill>
                  <a:srgbClr val="0000FF"/>
                </a:solidFill>
                <a:latin typeface="Consolas" pitchFamily="49" charset="0"/>
                <a:ea typeface="楷体" pitchFamily="49" charset="-122"/>
                <a:cs typeface="Consolas" pitchFamily="49" charset="0"/>
              </a:rPr>
              <a:t>解，</a:t>
            </a:r>
            <a:r>
              <a:rPr lang="en-US" altLang="zh-CN" sz="2000" i="1" smtClean="0">
                <a:solidFill>
                  <a:srgbClr val="0000FF"/>
                </a:solidFill>
                <a:latin typeface="Consolas" pitchFamily="49" charset="0"/>
                <a:ea typeface="楷体" pitchFamily="49" charset="-122"/>
                <a:cs typeface="Consolas" pitchFamily="49" charset="0"/>
              </a:rPr>
              <a:t>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是原非齐次递归方程的特解。</a:t>
            </a:r>
          </a:p>
        </p:txBody>
      </p:sp>
      <p:sp>
        <p:nvSpPr>
          <p:cNvPr id="41989" name="Text Box 5"/>
          <p:cNvSpPr txBox="1">
            <a:spLocks noChangeArrowheads="1"/>
          </p:cNvSpPr>
          <p:nvPr/>
        </p:nvSpPr>
        <p:spPr bwMode="auto">
          <a:xfrm>
            <a:off x="468313" y="1125538"/>
            <a:ext cx="8207375" cy="430887"/>
          </a:xfrm>
          <a:prstGeom prst="rect">
            <a:avLst/>
          </a:prstGeom>
          <a:noFill/>
          <a:ln w="9525">
            <a:noFill/>
            <a:miter lim="800000"/>
            <a:headEnd/>
            <a:tailEnd/>
          </a:ln>
        </p:spPr>
        <p:txBody>
          <a:bodyPr>
            <a:spAutoFit/>
          </a:bodyPr>
          <a:lstStyle/>
          <a:p>
            <a:r>
              <a:rPr lang="zh-CN" altLang="en-US" sz="2200">
                <a:solidFill>
                  <a:srgbClr val="0000FF"/>
                </a:solidFill>
                <a:ea typeface="楷体" pitchFamily="49" charset="-122"/>
                <a:cs typeface="Times New Roman" pitchFamily="18" charset="0"/>
              </a:rPr>
              <a:t>常系数的线性非齐次递推式的一般格式如下：</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290542" y="1000108"/>
            <a:ext cx="8496300" cy="3908762"/>
          </a:xfrm>
          <a:prstGeom prst="rect">
            <a:avLst/>
          </a:prstGeom>
          <a:noFill/>
          <a:ln w="9525">
            <a:noFill/>
            <a:miter lim="800000"/>
            <a:headEnd/>
            <a:tailEnd/>
          </a:ln>
        </p:spPr>
        <p:txBody>
          <a:bodyPr>
            <a:spAutoFit/>
          </a:bodyPr>
          <a:lstStyle/>
          <a:p>
            <a:pPr>
              <a:lnSpc>
                <a:spcPct val="200000"/>
              </a:lnSpc>
            </a:pPr>
            <a:r>
              <a:rPr lang="zh-CN" altLang="en-US" sz="2200" dirty="0">
                <a:solidFill>
                  <a:srgbClr val="0000FF"/>
                </a:solidFill>
                <a:latin typeface="Consolas" pitchFamily="49" charset="0"/>
                <a:ea typeface="楷体" pitchFamily="49" charset="-122"/>
                <a:cs typeface="Consolas" pitchFamily="49" charset="0"/>
              </a:rPr>
              <a:t>　　现在还没有一种寻找特解的有效方法。一般是根据</a:t>
            </a:r>
            <a:r>
              <a:rPr lang="en-US" altLang="zh-CN" sz="2200" i="1" dirty="0">
                <a:solidFill>
                  <a:srgbClr val="0000FF"/>
                </a:solidFill>
                <a:latin typeface="Consolas" pitchFamily="49" charset="0"/>
                <a:ea typeface="楷体" pitchFamily="49" charset="-122"/>
                <a:cs typeface="Consolas" pitchFamily="49" charset="0"/>
              </a:rPr>
              <a:t>g</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的形式来确定特解。</a:t>
            </a:r>
          </a:p>
          <a:p>
            <a:pPr>
              <a:lnSpc>
                <a:spcPct val="200000"/>
              </a:lnSpc>
            </a:pPr>
            <a:r>
              <a:rPr lang="zh-CN" altLang="en-US" sz="2000" dirty="0">
                <a:solidFill>
                  <a:srgbClr val="0000FF"/>
                </a:solidFill>
                <a:latin typeface="Consolas" pitchFamily="49" charset="0"/>
                <a:ea typeface="楷体" pitchFamily="49" charset="-122"/>
                <a:cs typeface="Consolas" pitchFamily="49" charset="0"/>
              </a:rPr>
              <a:t>　　假设</a:t>
            </a:r>
            <a:r>
              <a:rPr lang="en-US" altLang="zh-CN" sz="2000" i="1" dirty="0">
                <a:solidFill>
                  <a:srgbClr val="0000FF"/>
                </a:solidFill>
                <a:latin typeface="Consolas" pitchFamily="49" charset="0"/>
                <a:ea typeface="楷体" pitchFamily="49" charset="-122"/>
                <a:cs typeface="Consolas" pitchFamily="49" charset="0"/>
              </a:rPr>
              <a:t>g</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的</a:t>
            </a:r>
            <a:r>
              <a:rPr lang="en-US" altLang="zh-CN" sz="2000" i="1" dirty="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次多</a:t>
            </a:r>
            <a:r>
              <a:rPr lang="zh-CN" altLang="en-US" sz="2000">
                <a:solidFill>
                  <a:srgbClr val="0000FF"/>
                </a:solidFill>
                <a:latin typeface="Consolas" pitchFamily="49" charset="0"/>
                <a:ea typeface="楷体" pitchFamily="49" charset="-122"/>
                <a:cs typeface="Consolas" pitchFamily="49" charset="0"/>
              </a:rPr>
              <a:t>项</a:t>
            </a:r>
            <a:r>
              <a:rPr lang="zh-CN" altLang="en-US" sz="2000" smtClean="0">
                <a:solidFill>
                  <a:srgbClr val="0000FF"/>
                </a:solidFill>
                <a:latin typeface="Consolas" pitchFamily="49" charset="0"/>
                <a:ea typeface="楷体" pitchFamily="49" charset="-122"/>
                <a:cs typeface="Consolas" pitchFamily="49" charset="0"/>
              </a:rPr>
              <a:t>式，即</a:t>
            </a:r>
            <a:r>
              <a:rPr lang="en-US" altLang="zh-CN" sz="2000" i="1" dirty="0">
                <a:solidFill>
                  <a:srgbClr val="0000FF"/>
                </a:solidFill>
                <a:latin typeface="Consolas" pitchFamily="49" charset="0"/>
                <a:ea typeface="楷体" pitchFamily="49" charset="-122"/>
                <a:cs typeface="Consolas" pitchFamily="49" charset="0"/>
              </a:rPr>
              <a:t>g</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c</a:t>
            </a:r>
            <a:r>
              <a:rPr lang="en-US" altLang="zh-CN" sz="2000" baseline="-25000" dirty="0" err="1">
                <a:solidFill>
                  <a:srgbClr val="0000FF"/>
                </a:solidFill>
                <a:latin typeface="Consolas" pitchFamily="49" charset="0"/>
                <a:ea typeface="楷体" pitchFamily="49" charset="-122"/>
                <a:cs typeface="Consolas" pitchFamily="49" charset="0"/>
              </a:rPr>
              <a:t>0</a:t>
            </a:r>
            <a:r>
              <a:rPr lang="en-US" altLang="zh-CN" sz="2000" i="1" dirty="0" err="1">
                <a:solidFill>
                  <a:srgbClr val="0000FF"/>
                </a:solidFill>
                <a:latin typeface="Consolas" pitchFamily="49" charset="0"/>
                <a:ea typeface="楷体" pitchFamily="49" charset="-122"/>
                <a:cs typeface="Consolas" pitchFamily="49" charset="0"/>
              </a:rPr>
              <a:t>nm</a:t>
            </a:r>
            <a:r>
              <a:rPr lang="en-US"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宋体" pitchFamily="2"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c</a:t>
            </a:r>
            <a:r>
              <a:rPr lang="en-US" altLang="zh-CN" sz="2000" i="1" baseline="-25000" smtClean="0">
                <a:solidFill>
                  <a:srgbClr val="0000FF"/>
                </a:solidFill>
                <a:latin typeface="Consolas" pitchFamily="49" charset="0"/>
                <a:ea typeface="楷体" pitchFamily="49" charset="-122"/>
                <a:cs typeface="Consolas" pitchFamily="49" charset="0"/>
              </a:rPr>
              <a:t>m</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c</a:t>
            </a:r>
            <a:r>
              <a:rPr lang="en-US" altLang="zh-CN" sz="2000" i="1" baseline="-25000" smtClean="0">
                <a:solidFill>
                  <a:srgbClr val="0000FF"/>
                </a:solidFill>
                <a:latin typeface="Consolas" pitchFamily="49" charset="0"/>
                <a:ea typeface="楷体" pitchFamily="49" charset="-122"/>
                <a:cs typeface="Consolas" pitchFamily="49" charset="0"/>
              </a:rPr>
              <a:t>m</a:t>
            </a:r>
            <a:endParaRPr lang="en-US" altLang="zh-CN" sz="2000" smtClean="0">
              <a:solidFill>
                <a:srgbClr val="0000FF"/>
              </a:solidFill>
              <a:latin typeface="Consolas" pitchFamily="49" charset="0"/>
              <a:ea typeface="楷体" pitchFamily="49" charset="-122"/>
              <a:cs typeface="Consolas" pitchFamily="49" charset="0"/>
            </a:endParaRPr>
          </a:p>
          <a:p>
            <a:pPr>
              <a:lnSpc>
                <a:spcPct val="200000"/>
              </a:lnSpc>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则</a:t>
            </a:r>
            <a:r>
              <a:rPr lang="zh-CN" altLang="en-US" sz="2000" dirty="0">
                <a:solidFill>
                  <a:srgbClr val="0000FF"/>
                </a:solidFill>
                <a:latin typeface="Consolas" pitchFamily="49" charset="0"/>
                <a:ea typeface="楷体" pitchFamily="49" charset="-122"/>
                <a:cs typeface="Consolas" pitchFamily="49" charset="0"/>
              </a:rPr>
              <a:t>特</a:t>
            </a:r>
            <a:r>
              <a:rPr lang="zh-CN" altLang="en-US" sz="2000">
                <a:solidFill>
                  <a:srgbClr val="0000FF"/>
                </a:solidFill>
                <a:latin typeface="Consolas" pitchFamily="49" charset="0"/>
                <a:ea typeface="楷体" pitchFamily="49" charset="-122"/>
                <a:cs typeface="Consolas" pitchFamily="49" charset="0"/>
              </a:rPr>
              <a:t>解</a:t>
            </a:r>
            <a:r>
              <a:rPr lang="en-US" altLang="zh-CN" sz="2000" i="1" smtClean="0">
                <a:solidFill>
                  <a:srgbClr val="9900FF"/>
                </a:solidFill>
                <a:latin typeface="Consolas" pitchFamily="49" charset="0"/>
                <a:ea typeface="楷体" pitchFamily="49" charset="-122"/>
                <a:cs typeface="Consolas" pitchFamily="49" charset="0"/>
              </a:rPr>
              <a:t>f</a:t>
            </a:r>
            <a:r>
              <a:rPr lang="en-US" altLang="zh-CN" sz="2000" i="1" smtClean="0">
                <a:solidFill>
                  <a:srgbClr val="9900FF"/>
                </a:solidFill>
                <a:ea typeface="楷体" pitchFamily="49" charset="-122"/>
                <a:cs typeface="Times New Roman" pitchFamily="18" charset="0"/>
              </a:rPr>
              <a:t>”</a:t>
            </a:r>
            <a:r>
              <a:rPr lang="en-US" altLang="zh-CN" sz="2000" smtClean="0">
                <a:solidFill>
                  <a:srgbClr val="9900FF"/>
                </a:solidFill>
                <a:latin typeface="Consolas" pitchFamily="49" charset="0"/>
                <a:ea typeface="楷体" pitchFamily="49" charset="-122"/>
                <a:cs typeface="Consolas" pitchFamily="49" charset="0"/>
              </a:rPr>
              <a:t>(</a:t>
            </a:r>
            <a:r>
              <a:rPr lang="en-US" altLang="zh-CN" sz="2000" i="1" dirty="0">
                <a:solidFill>
                  <a:srgbClr val="9900FF"/>
                </a:solidFill>
                <a:latin typeface="Consolas" pitchFamily="49" charset="0"/>
                <a:ea typeface="楷体" pitchFamily="49" charset="-122"/>
                <a:cs typeface="Consolas" pitchFamily="49" charset="0"/>
              </a:rPr>
              <a:t>n</a:t>
            </a:r>
            <a:r>
              <a:rPr lang="en-US" altLang="zh-CN" sz="2000" dirty="0">
                <a:solidFill>
                  <a:srgbClr val="9900FF"/>
                </a:solidFill>
                <a:latin typeface="Consolas" pitchFamily="49" charset="0"/>
                <a:ea typeface="楷体" pitchFamily="49" charset="-122"/>
                <a:cs typeface="Consolas" pitchFamily="49" charset="0"/>
              </a:rPr>
              <a:t>)=</a:t>
            </a:r>
            <a:r>
              <a:rPr lang="en-US" altLang="zh-CN" sz="2000" i="1" dirty="0" err="1">
                <a:solidFill>
                  <a:srgbClr val="9900FF"/>
                </a:solidFill>
                <a:latin typeface="Consolas" pitchFamily="49" charset="0"/>
                <a:ea typeface="楷体" pitchFamily="49" charset="-122"/>
                <a:cs typeface="Consolas" pitchFamily="49" charset="0"/>
              </a:rPr>
              <a:t>A</a:t>
            </a:r>
            <a:r>
              <a:rPr lang="en-US" altLang="zh-CN" sz="2000" baseline="-25000" dirty="0" err="1">
                <a:solidFill>
                  <a:srgbClr val="9900FF"/>
                </a:solidFill>
                <a:latin typeface="Consolas" pitchFamily="49" charset="0"/>
                <a:ea typeface="楷体" pitchFamily="49" charset="-122"/>
                <a:cs typeface="Consolas" pitchFamily="49" charset="0"/>
              </a:rPr>
              <a:t>0</a:t>
            </a:r>
            <a:r>
              <a:rPr lang="en-US" altLang="zh-CN" sz="2000" i="1" dirty="0" err="1">
                <a:solidFill>
                  <a:srgbClr val="9900FF"/>
                </a:solidFill>
                <a:latin typeface="Consolas" pitchFamily="49" charset="0"/>
                <a:ea typeface="楷体" pitchFamily="49" charset="-122"/>
                <a:cs typeface="Consolas" pitchFamily="49" charset="0"/>
              </a:rPr>
              <a:t>n</a:t>
            </a:r>
            <a:r>
              <a:rPr lang="en-US" altLang="zh-CN" sz="2000" i="1" baseline="30000" dirty="0" err="1">
                <a:solidFill>
                  <a:srgbClr val="9900FF"/>
                </a:solidFill>
                <a:latin typeface="Consolas" pitchFamily="49" charset="0"/>
                <a:ea typeface="楷体" pitchFamily="49" charset="-122"/>
                <a:cs typeface="Consolas" pitchFamily="49" charset="0"/>
              </a:rPr>
              <a:t>m</a:t>
            </a:r>
            <a:r>
              <a:rPr lang="en-US" altLang="zh-CN" sz="2000" dirty="0" err="1">
                <a:solidFill>
                  <a:srgbClr val="9900FF"/>
                </a:solidFill>
                <a:latin typeface="Consolas" pitchFamily="49" charset="0"/>
                <a:ea typeface="楷体" pitchFamily="49" charset="-122"/>
                <a:cs typeface="Consolas" pitchFamily="49" charset="0"/>
              </a:rPr>
              <a:t>+</a:t>
            </a:r>
            <a:r>
              <a:rPr lang="en-US" altLang="zh-CN" sz="2000" i="1" dirty="0" err="1">
                <a:solidFill>
                  <a:srgbClr val="9900FF"/>
                </a:solidFill>
                <a:latin typeface="Consolas" pitchFamily="49" charset="0"/>
                <a:ea typeface="楷体" pitchFamily="49" charset="-122"/>
                <a:cs typeface="Consolas" pitchFamily="49" charset="0"/>
              </a:rPr>
              <a:t>A</a:t>
            </a:r>
            <a:r>
              <a:rPr lang="en-US" altLang="zh-CN" sz="2000" baseline="-25000" dirty="0" err="1">
                <a:solidFill>
                  <a:srgbClr val="9900FF"/>
                </a:solidFill>
                <a:latin typeface="Consolas" pitchFamily="49" charset="0"/>
                <a:ea typeface="楷体" pitchFamily="49" charset="-122"/>
                <a:cs typeface="Consolas" pitchFamily="49" charset="0"/>
              </a:rPr>
              <a:t>1</a:t>
            </a:r>
            <a:r>
              <a:rPr lang="en-US" altLang="zh-CN" sz="2000" i="1" dirty="0" err="1">
                <a:solidFill>
                  <a:srgbClr val="9900FF"/>
                </a:solidFill>
                <a:latin typeface="Consolas" pitchFamily="49" charset="0"/>
                <a:ea typeface="楷体" pitchFamily="49" charset="-122"/>
                <a:cs typeface="Consolas" pitchFamily="49" charset="0"/>
              </a:rPr>
              <a:t>n</a:t>
            </a:r>
            <a:r>
              <a:rPr lang="en-US" altLang="zh-CN" sz="2000" i="1" baseline="30000" dirty="0" err="1">
                <a:solidFill>
                  <a:srgbClr val="9900FF"/>
                </a:solidFill>
                <a:latin typeface="Consolas" pitchFamily="49" charset="0"/>
                <a:ea typeface="楷体" pitchFamily="49" charset="-122"/>
                <a:cs typeface="Consolas" pitchFamily="49" charset="0"/>
              </a:rPr>
              <a:t>m</a:t>
            </a:r>
            <a:r>
              <a:rPr lang="en-US" altLang="zh-CN" sz="2000" baseline="30000" dirty="0">
                <a:solidFill>
                  <a:srgbClr val="9900FF"/>
                </a:solidFill>
                <a:latin typeface="Consolas" pitchFamily="49" charset="0"/>
                <a:ea typeface="楷体" pitchFamily="49" charset="-122"/>
                <a:cs typeface="Consolas" pitchFamily="49" charset="0"/>
              </a:rPr>
              <a:t>-1</a:t>
            </a:r>
            <a:r>
              <a:rPr lang="en-US" altLang="zh-CN" sz="2000" dirty="0">
                <a:solidFill>
                  <a:srgbClr val="9900FF"/>
                </a:solidFill>
                <a:latin typeface="Consolas" pitchFamily="49" charset="0"/>
                <a:ea typeface="楷体" pitchFamily="49" charset="-122"/>
                <a:cs typeface="Consolas" pitchFamily="49" charset="0"/>
              </a:rPr>
              <a:t>+</a:t>
            </a:r>
            <a:r>
              <a:rPr lang="en-US" altLang="zh-CN" sz="2000" dirty="0">
                <a:solidFill>
                  <a:srgbClr val="9900FF"/>
                </a:solidFill>
                <a:latin typeface="Consolas" pitchFamily="49" charset="0"/>
                <a:ea typeface="宋体" pitchFamily="2" charset="-122"/>
                <a:cs typeface="Consolas" pitchFamily="49" charset="0"/>
              </a:rPr>
              <a:t>…</a:t>
            </a:r>
            <a:r>
              <a:rPr lang="en-US" altLang="zh-CN" sz="2000" dirty="0">
                <a:solidFill>
                  <a:srgbClr val="9900FF"/>
                </a:solidFill>
                <a:latin typeface="Consolas" pitchFamily="49" charset="0"/>
                <a:ea typeface="楷体" pitchFamily="49" charset="-122"/>
                <a:cs typeface="Consolas" pitchFamily="49" charset="0"/>
              </a:rPr>
              <a:t>+</a:t>
            </a:r>
            <a:r>
              <a:rPr lang="en-US" altLang="zh-CN" sz="2000" i="1" dirty="0">
                <a:solidFill>
                  <a:srgbClr val="9900FF"/>
                </a:solidFill>
                <a:latin typeface="Consolas" pitchFamily="49" charset="0"/>
                <a:ea typeface="楷体" pitchFamily="49" charset="-122"/>
                <a:cs typeface="Consolas" pitchFamily="49" charset="0"/>
              </a:rPr>
              <a:t>A</a:t>
            </a:r>
            <a:r>
              <a:rPr lang="en-US" altLang="zh-CN" sz="2000" i="1" baseline="-25000" dirty="0">
                <a:solidFill>
                  <a:srgbClr val="9900FF"/>
                </a:solidFill>
                <a:latin typeface="Consolas" pitchFamily="49" charset="0"/>
                <a:ea typeface="楷体" pitchFamily="49" charset="-122"/>
                <a:cs typeface="Consolas" pitchFamily="49" charset="0"/>
              </a:rPr>
              <a:t>m</a:t>
            </a:r>
            <a:r>
              <a:rPr lang="en-US" altLang="zh-CN" sz="2000" baseline="-25000" dirty="0">
                <a:solidFill>
                  <a:srgbClr val="9900FF"/>
                </a:solidFill>
                <a:latin typeface="Consolas" pitchFamily="49" charset="0"/>
                <a:ea typeface="楷体" pitchFamily="49" charset="-122"/>
                <a:cs typeface="Consolas" pitchFamily="49" charset="0"/>
              </a:rPr>
              <a:t>-</a:t>
            </a:r>
            <a:r>
              <a:rPr lang="en-US" altLang="zh-CN" sz="2000" baseline="-25000" dirty="0" err="1">
                <a:solidFill>
                  <a:srgbClr val="9900FF"/>
                </a:solidFill>
                <a:latin typeface="Consolas" pitchFamily="49" charset="0"/>
                <a:ea typeface="楷体" pitchFamily="49" charset="-122"/>
                <a:cs typeface="Consolas" pitchFamily="49" charset="0"/>
              </a:rPr>
              <a:t>1</a:t>
            </a:r>
            <a:r>
              <a:rPr lang="en-US" altLang="zh-CN" sz="2000" i="1" dirty="0" err="1">
                <a:solidFill>
                  <a:srgbClr val="9900FF"/>
                </a:solidFill>
                <a:latin typeface="Consolas" pitchFamily="49" charset="0"/>
                <a:ea typeface="楷体" pitchFamily="49" charset="-122"/>
                <a:cs typeface="Consolas" pitchFamily="49" charset="0"/>
              </a:rPr>
              <a:t>n</a:t>
            </a:r>
            <a:r>
              <a:rPr lang="en-US" altLang="zh-CN" sz="2000" dirty="0" err="1">
                <a:solidFill>
                  <a:srgbClr val="9900FF"/>
                </a:solidFill>
                <a:latin typeface="Consolas" pitchFamily="49" charset="0"/>
                <a:ea typeface="楷体" pitchFamily="49" charset="-122"/>
                <a:cs typeface="Consolas" pitchFamily="49" charset="0"/>
              </a:rPr>
              <a:t>+</a:t>
            </a:r>
            <a:r>
              <a:rPr lang="en-US" altLang="zh-CN" sz="2000" i="1" dirty="0" err="1">
                <a:solidFill>
                  <a:srgbClr val="9900FF"/>
                </a:solidFill>
                <a:latin typeface="Consolas" pitchFamily="49" charset="0"/>
                <a:ea typeface="楷体" pitchFamily="49" charset="-122"/>
                <a:cs typeface="Consolas" pitchFamily="49" charset="0"/>
              </a:rPr>
              <a:t>A</a:t>
            </a:r>
            <a:r>
              <a:rPr lang="en-US" altLang="zh-CN" sz="2000" i="1" baseline="-25000" dirty="0" err="1">
                <a:solidFill>
                  <a:srgbClr val="99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a:t>
            </a:r>
          </a:p>
          <a:p>
            <a:pPr>
              <a:lnSpc>
                <a:spcPct val="200000"/>
              </a:lnSpc>
            </a:pPr>
            <a:r>
              <a:rPr lang="zh-CN" altLang="en-US" sz="2000" dirty="0">
                <a:solidFill>
                  <a:srgbClr val="0000FF"/>
                </a:solidFill>
                <a:latin typeface="Consolas" pitchFamily="49" charset="0"/>
                <a:ea typeface="楷体" pitchFamily="49" charset="-122"/>
                <a:cs typeface="Consolas" pitchFamily="49" charset="0"/>
              </a:rPr>
              <a:t>　　代入原递归方程求出</a:t>
            </a:r>
            <a:r>
              <a:rPr lang="en-US" altLang="zh-CN" sz="2000" i="1" dirty="0" err="1">
                <a:solidFill>
                  <a:srgbClr val="0000FF"/>
                </a:solidFill>
                <a:latin typeface="Consolas" pitchFamily="49" charset="0"/>
                <a:ea typeface="楷体" pitchFamily="49" charset="-122"/>
                <a:cs typeface="Consolas" pitchFamily="49" charset="0"/>
              </a:rPr>
              <a:t>A</a:t>
            </a:r>
            <a:r>
              <a:rPr lang="en-US" altLang="zh-CN" sz="2000" baseline="-25000" dirty="0" err="1">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err="1">
                <a:solidFill>
                  <a:srgbClr val="0000FF"/>
                </a:solidFill>
                <a:latin typeface="Consolas" pitchFamily="49" charset="0"/>
                <a:ea typeface="楷体" pitchFamily="49" charset="-122"/>
                <a:cs typeface="Consolas" pitchFamily="49" charset="0"/>
              </a:rPr>
              <a:t>A</a:t>
            </a:r>
            <a:r>
              <a:rPr lang="en-US" altLang="zh-CN" sz="2000" baseline="-25000" dirty="0" err="1">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宋体" pitchFamily="2"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A</a:t>
            </a:r>
            <a:r>
              <a:rPr lang="en-US" altLang="zh-CN" sz="2000" i="1" baseline="-25000" dirty="0">
                <a:solidFill>
                  <a:srgbClr val="0000FF"/>
                </a:solidFill>
                <a:latin typeface="Consolas" pitchFamily="49" charset="0"/>
                <a:ea typeface="楷体" pitchFamily="49" charset="-122"/>
                <a:cs typeface="Consolas" pitchFamily="49" charset="0"/>
              </a:rPr>
              <a:t>m</a:t>
            </a:r>
            <a:r>
              <a:rPr lang="zh-CN" altLang="en-US" sz="2000" dirty="0">
                <a:solidFill>
                  <a:srgbClr val="0000FF"/>
                </a:solidFill>
                <a:latin typeface="Consolas" pitchFamily="49" charset="0"/>
                <a:ea typeface="楷体" pitchFamily="49" charset="-122"/>
                <a:cs typeface="Consolas" pitchFamily="49" charset="0"/>
              </a:rPr>
              <a:t>。</a:t>
            </a:r>
          </a:p>
          <a:p>
            <a:pPr>
              <a:lnSpc>
                <a:spcPct val="200000"/>
              </a:lnSpc>
            </a:pPr>
            <a:r>
              <a:rPr lang="zh-CN" altLang="en-US" sz="2000" dirty="0">
                <a:solidFill>
                  <a:srgbClr val="0000FF"/>
                </a:solidFill>
                <a:latin typeface="Consolas" pitchFamily="49" charset="0"/>
                <a:ea typeface="楷体" pitchFamily="49" charset="-122"/>
                <a:cs typeface="Consolas" pitchFamily="49" charset="0"/>
              </a:rPr>
              <a:t>　　再代入初始条件（</a:t>
            </a:r>
            <a:r>
              <a:rPr lang="nb-NO" altLang="zh-CN" sz="2000" i="1" dirty="0">
                <a:solidFill>
                  <a:srgbClr val="0000FF"/>
                </a:solidFill>
                <a:latin typeface="Consolas" pitchFamily="49" charset="0"/>
                <a:ea typeface="楷体" pitchFamily="49" charset="-122"/>
                <a:cs typeface="Consolas" pitchFamily="49" charset="0"/>
              </a:rPr>
              <a:t>f</a:t>
            </a:r>
            <a:r>
              <a:rPr lang="nb-NO" altLang="zh-CN" sz="2000" dirty="0">
                <a:solidFill>
                  <a:srgbClr val="0000FF"/>
                </a:solidFill>
                <a:latin typeface="Consolas" pitchFamily="49" charset="0"/>
                <a:ea typeface="楷体" pitchFamily="49"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i</a:t>
            </a:r>
            <a:r>
              <a:rPr lang="nb-NO" altLang="zh-CN" sz="2000">
                <a:solidFill>
                  <a:srgbClr val="0000FF"/>
                </a:solidFill>
                <a:latin typeface="Consolas" pitchFamily="49" charset="0"/>
                <a:ea typeface="楷体" pitchFamily="49" charset="-122"/>
                <a:cs typeface="Consolas" pitchFamily="49" charset="0"/>
              </a:rPr>
              <a:t>)=</a:t>
            </a:r>
            <a:r>
              <a:rPr lang="nb-NO" altLang="zh-CN" sz="2000" i="1" smtClean="0">
                <a:solidFill>
                  <a:srgbClr val="0000FF"/>
                </a:solidFill>
                <a:latin typeface="Consolas" pitchFamily="49" charset="0"/>
                <a:ea typeface="楷体" pitchFamily="49" charset="-122"/>
                <a:cs typeface="Consolas" pitchFamily="49" charset="0"/>
              </a:rPr>
              <a:t>b</a:t>
            </a:r>
            <a:r>
              <a:rPr lang="nb-NO" altLang="zh-CN" sz="2000" i="1" baseline="-25000" smtClean="0">
                <a:solidFill>
                  <a:srgbClr val="0000FF"/>
                </a:solidFill>
                <a:latin typeface="Consolas" pitchFamily="49" charset="0"/>
                <a:ea typeface="楷体" pitchFamily="49" charset="-122"/>
                <a:cs typeface="Consolas" pitchFamily="49" charset="0"/>
              </a:rPr>
              <a:t>i</a:t>
            </a:r>
            <a:r>
              <a:rPr lang="zh-CN" altLang="en-US" sz="2000" smtClean="0">
                <a:solidFill>
                  <a:srgbClr val="0000FF"/>
                </a:solidFill>
                <a:latin typeface="Consolas" pitchFamily="49" charset="0"/>
                <a:ea typeface="楷体" pitchFamily="49" charset="-122"/>
                <a:cs typeface="Consolas" pitchFamily="49" charset="0"/>
              </a:rPr>
              <a:t>，</a:t>
            </a:r>
            <a:r>
              <a:rPr lang="nb-NO" altLang="zh-CN" sz="2000" smtClean="0">
                <a:solidFill>
                  <a:srgbClr val="0000FF"/>
                </a:solidFill>
                <a:latin typeface="Consolas" pitchFamily="49" charset="0"/>
                <a:ea typeface="楷体" pitchFamily="49" charset="-122"/>
                <a:cs typeface="Consolas" pitchFamily="49" charset="0"/>
              </a:rPr>
              <a:t>0</a:t>
            </a:r>
            <a:r>
              <a:rPr lang="nb-NO" altLang="zh-CN" sz="2000" dirty="0">
                <a:solidFill>
                  <a:srgbClr val="0000FF"/>
                </a:solidFill>
                <a:latin typeface="Consolas" pitchFamily="49" charset="0"/>
                <a:ea typeface="宋体" pitchFamily="2"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i</a:t>
            </a:r>
            <a:r>
              <a:rPr lang="nb-NO" altLang="zh-CN" sz="2000" dirty="0">
                <a:solidFill>
                  <a:srgbClr val="0000FF"/>
                </a:solidFill>
                <a:latin typeface="Consolas" pitchFamily="49" charset="0"/>
                <a:ea typeface="楷体" pitchFamily="49" charset="-122"/>
                <a:cs typeface="Consolas" pitchFamily="49" charset="0"/>
              </a:rPr>
              <a:t>&lt;</a:t>
            </a:r>
            <a:r>
              <a:rPr lang="nb-NO" altLang="zh-CN" sz="2000" i="1" dirty="0">
                <a:solidFill>
                  <a:srgbClr val="0000FF"/>
                </a:solidFill>
                <a:latin typeface="Consolas" pitchFamily="49" charset="0"/>
                <a:ea typeface="楷体" pitchFamily="49" charset="-122"/>
                <a:cs typeface="Consolas" pitchFamily="49" charset="0"/>
              </a:rPr>
              <a:t>k</a:t>
            </a:r>
            <a:r>
              <a:rPr lang="zh-CN" altLang="nb-NO" sz="2000" dirty="0">
                <a:solidFill>
                  <a:srgbClr val="0000FF"/>
                </a:solidFill>
                <a:latin typeface="Consolas" pitchFamily="49" charset="0"/>
                <a:ea typeface="楷体" pitchFamily="49" charset="-122"/>
                <a:cs typeface="Consolas" pitchFamily="49" charset="0"/>
              </a:rPr>
              <a:t>）求出系数得到最终通解。</a:t>
            </a:r>
            <a:endParaRPr lang="zh-CN" altLang="en-US" sz="2000" dirty="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323850" y="404813"/>
            <a:ext cx="8208963" cy="943528"/>
          </a:xfrm>
          <a:prstGeom prst="rect">
            <a:avLst/>
          </a:prstGeom>
          <a:solidFill>
            <a:schemeClr val="accent1">
              <a:lumMod val="20000"/>
              <a:lumOff val="80000"/>
            </a:schemeClr>
          </a:solidFill>
          <a:ln w="9525">
            <a:noFill/>
            <a:miter lim="800000"/>
            <a:headEnd/>
            <a:tailEnd/>
          </a:ln>
        </p:spPr>
        <p:txBody>
          <a:bodyPr>
            <a:spAutoFit/>
          </a:bodyPr>
          <a:lstStyle/>
          <a:p>
            <a:pPr>
              <a:lnSpc>
                <a:spcPct val="150000"/>
              </a:lnSpc>
              <a:spcBef>
                <a:spcPct val="50000"/>
              </a:spcBef>
            </a:pPr>
            <a:r>
              <a:rPr lang="zh-CN" altLang="en-US" sz="2000" smtClean="0">
                <a:solidFill>
                  <a:srgbClr val="0000FF"/>
                </a:solidFill>
                <a:latin typeface="楷体" pitchFamily="49" charset="-122"/>
                <a:ea typeface="楷体" pitchFamily="49" charset="-122"/>
              </a:rPr>
              <a:t>    有些情况下非齐次递推式的系数不一定是常系数。</a:t>
            </a:r>
            <a:r>
              <a:rPr lang="zh-CN" altLang="en-US" sz="2000" smtClean="0">
                <a:solidFill>
                  <a:srgbClr val="0000FF"/>
                </a:solidFill>
                <a:latin typeface="楷体" pitchFamily="49" charset="-122"/>
                <a:ea typeface="楷体" pitchFamily="49" charset="-122"/>
                <a:cs typeface="Consolas" pitchFamily="49" charset="0"/>
              </a:rPr>
              <a:t>下面</a:t>
            </a:r>
            <a:r>
              <a:rPr lang="zh-CN" altLang="en-US" sz="2000" dirty="0">
                <a:solidFill>
                  <a:srgbClr val="0000FF"/>
                </a:solidFill>
                <a:latin typeface="楷体" pitchFamily="49" charset="-122"/>
                <a:ea typeface="楷体" pitchFamily="49" charset="-122"/>
                <a:cs typeface="Consolas" pitchFamily="49" charset="0"/>
              </a:rPr>
              <a:t>仅讨论几种简单且常用的非齐次递推式的求解过程。</a:t>
            </a:r>
          </a:p>
        </p:txBody>
      </p:sp>
      <p:sp>
        <p:nvSpPr>
          <p:cNvPr id="4" name="TextBox 3"/>
          <p:cNvSpPr txBox="1"/>
          <p:nvPr/>
        </p:nvSpPr>
        <p:spPr>
          <a:xfrm>
            <a:off x="500034" y="2357430"/>
            <a:ext cx="7858180" cy="1938992"/>
          </a:xfrm>
          <a:prstGeom prst="rect">
            <a:avLst/>
          </a:prstGeom>
          <a:noFill/>
        </p:spPr>
        <p:txBody>
          <a:bodyPr wrap="square" rtlCol="0">
            <a:spAutoFit/>
          </a:bodyPr>
          <a:lstStyle/>
          <a:p>
            <a:pPr>
              <a:lnSpc>
                <a:spcPct val="200000"/>
              </a:lnSpc>
            </a:pPr>
            <a:r>
              <a:rPr lang="zh-CN" altLang="zh-CN" sz="2000" smtClean="0">
                <a:solidFill>
                  <a:srgbClr val="0000FF"/>
                </a:solidFill>
                <a:latin typeface="Consolas" pitchFamily="49" charset="0"/>
                <a:ea typeface="楷体" pitchFamily="49" charset="-122"/>
                <a:cs typeface="Consolas" pitchFamily="49" charset="0"/>
              </a:rPr>
              <a:t>其中</a:t>
            </a:r>
            <a:r>
              <a:rPr lang="pt-BR" altLang="zh-CN" sz="2000" i="1" smtClean="0">
                <a:solidFill>
                  <a:srgbClr val="0000FF"/>
                </a:solidFill>
                <a:latin typeface="Consolas" pitchFamily="49" charset="0"/>
                <a:ea typeface="楷体" pitchFamily="49" charset="-122"/>
                <a:cs typeface="Consolas" pitchFamily="49" charset="0"/>
              </a:rPr>
              <a:t>g</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pt-BR"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是另一个序列。通过递推关系容易推出（</a:t>
            </a:r>
            <a:r>
              <a:rPr lang="pt-BR" altLang="zh-CN" sz="2000" smtClean="0">
                <a:solidFill>
                  <a:srgbClr val="0000FF"/>
                </a:solidFill>
                <a:latin typeface="Consolas" pitchFamily="49" charset="0"/>
                <a:ea typeface="楷体" pitchFamily="49" charset="-122"/>
                <a:cs typeface="Consolas" pitchFamily="49" charset="0"/>
              </a:rPr>
              <a:t>2.8</a:t>
            </a:r>
            <a:r>
              <a:rPr lang="zh-CN" altLang="zh-CN" sz="2000" smtClean="0">
                <a:solidFill>
                  <a:srgbClr val="0000FF"/>
                </a:solidFill>
                <a:latin typeface="Consolas" pitchFamily="49" charset="0"/>
                <a:ea typeface="楷体" pitchFamily="49" charset="-122"/>
                <a:cs typeface="Consolas" pitchFamily="49" charset="0"/>
              </a:rPr>
              <a:t>）的解是</a:t>
            </a:r>
          </a:p>
          <a:p>
            <a:pPr>
              <a:lnSpc>
                <a:spcPct val="200000"/>
              </a:lnSpc>
            </a:pPr>
            <a:r>
              <a:rPr lang="pt-BR" altLang="zh-CN" sz="2000" i="1" smtClean="0">
                <a:solidFill>
                  <a:srgbClr val="0000FF"/>
                </a:solidFill>
                <a:latin typeface="Consolas" pitchFamily="49" charset="0"/>
                <a:ea typeface="楷体" pitchFamily="49" charset="-122"/>
                <a:cs typeface="Consolas" pitchFamily="49" charset="0"/>
              </a:rPr>
              <a:t>	f</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(0)+ </a:t>
            </a:r>
            <a:endParaRPr lang="zh-CN" altLang="zh-CN" sz="2000" smtClean="0">
              <a:solidFill>
                <a:srgbClr val="0000FF"/>
              </a:solidFill>
              <a:latin typeface="Consolas" pitchFamily="49" charset="0"/>
              <a:ea typeface="楷体" pitchFamily="49" charset="-122"/>
              <a:cs typeface="Consolas" pitchFamily="49" charset="0"/>
            </a:endParaRPr>
          </a:p>
          <a:p>
            <a:pPr>
              <a:lnSpc>
                <a:spcPct val="200000"/>
              </a:lnSpc>
            </a:pPr>
            <a:r>
              <a:rPr lang="zh-CN" altLang="zh-CN" sz="2000" smtClean="0">
                <a:solidFill>
                  <a:srgbClr val="0000FF"/>
                </a:solidFill>
                <a:latin typeface="Consolas" pitchFamily="49" charset="0"/>
                <a:ea typeface="楷体" pitchFamily="49" charset="-122"/>
                <a:cs typeface="Consolas" pitchFamily="49" charset="0"/>
              </a:rPr>
              <a:t>例如，递推式</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pt-BR" altLang="zh-CN" sz="2000" smtClean="0">
                <a:solidFill>
                  <a:srgbClr val="0000FF"/>
                </a:solidFill>
                <a:latin typeface="Consolas" pitchFamily="49" charset="0"/>
                <a:ea typeface="楷体" pitchFamily="49" charset="-122"/>
                <a:cs typeface="Consolas" pitchFamily="49" charset="0"/>
              </a:rPr>
              <a:t>-1)+1</a:t>
            </a:r>
            <a:r>
              <a:rPr lang="zh-CN" altLang="zh-CN" sz="2000" smtClean="0">
                <a:solidFill>
                  <a:srgbClr val="0000FF"/>
                </a:solidFill>
                <a:latin typeface="Consolas" pitchFamily="49" charset="0"/>
                <a:ea typeface="楷体" pitchFamily="49" charset="-122"/>
                <a:cs typeface="Consolas" pitchFamily="49" charset="0"/>
              </a:rPr>
              <a:t>，且</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(0)=0</a:t>
            </a:r>
            <a:r>
              <a:rPr lang="zh-CN" altLang="zh-CN" sz="2000" smtClean="0">
                <a:solidFill>
                  <a:srgbClr val="0000FF"/>
                </a:solidFill>
                <a:latin typeface="Consolas" pitchFamily="49" charset="0"/>
                <a:ea typeface="楷体" pitchFamily="49" charset="-122"/>
                <a:cs typeface="Consolas" pitchFamily="49" charset="0"/>
              </a:rPr>
              <a:t>的解是</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a:t>
            </a:r>
          </a:p>
        </p:txBody>
      </p:sp>
      <p:sp>
        <p:nvSpPr>
          <p:cNvPr id="114690" name="Rectangle 2"/>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aphicFrame>
        <p:nvGraphicFramePr>
          <p:cNvPr id="114689" name="Object 1"/>
          <p:cNvGraphicFramePr>
            <a:graphicFrameLocks noChangeAspect="1"/>
          </p:cNvGraphicFramePr>
          <p:nvPr/>
        </p:nvGraphicFramePr>
        <p:xfrm>
          <a:off x="2959094" y="3000372"/>
          <a:ext cx="755650" cy="685800"/>
        </p:xfrm>
        <a:graphic>
          <a:graphicData uri="http://schemas.openxmlformats.org/presentationml/2006/ole">
            <p:oleObj spid="_x0000_s114689" name="Equation" r:id="rId3" imgW="469800" imgH="431640" progId="">
              <p:embed/>
            </p:oleObj>
          </a:graphicData>
        </a:graphic>
      </p:graphicFrame>
      <p:sp>
        <p:nvSpPr>
          <p:cNvPr id="6" name="TextBox 5"/>
          <p:cNvSpPr txBox="1"/>
          <p:nvPr/>
        </p:nvSpPr>
        <p:spPr>
          <a:xfrm>
            <a:off x="571472" y="1643050"/>
            <a:ext cx="7786742" cy="598589"/>
          </a:xfrm>
          <a:prstGeom prst="rect">
            <a:avLst/>
          </a:prstGeom>
          <a:solidFill>
            <a:schemeClr val="accent6">
              <a:lumMod val="20000"/>
              <a:lumOff val="8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wrap="square" tIns="144000" bIns="144000" rtlCol="0">
            <a:spAutoFit/>
          </a:bodyPr>
          <a:lstStyle/>
          <a:p>
            <a:r>
              <a:rPr lang="zh-CN" altLang="zh-CN" sz="2000" smtClean="0">
                <a:solidFill>
                  <a:srgbClr val="FF0000"/>
                </a:solidFill>
                <a:latin typeface="Consolas" pitchFamily="49" charset="0"/>
                <a:ea typeface="楷体" pitchFamily="49" charset="-122"/>
                <a:cs typeface="Consolas" pitchFamily="49" charset="0"/>
              </a:rPr>
              <a:t>（</a:t>
            </a:r>
            <a:r>
              <a:rPr lang="pt-BR" altLang="zh-CN" sz="2000" smtClean="0">
                <a:solidFill>
                  <a:srgbClr val="FF0000"/>
                </a:solidFill>
                <a:latin typeface="Consolas" pitchFamily="49" charset="0"/>
                <a:ea typeface="楷体" pitchFamily="49" charset="-122"/>
                <a:cs typeface="Consolas" pitchFamily="49" charset="0"/>
              </a:rPr>
              <a:t>1</a:t>
            </a:r>
            <a:r>
              <a:rPr lang="zh-CN"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f</a:t>
            </a:r>
            <a:r>
              <a:rPr lang="pt-BR"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n</a:t>
            </a:r>
            <a:r>
              <a:rPr lang="pt-BR"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f</a:t>
            </a:r>
            <a:r>
              <a:rPr lang="pt-BR"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n</a:t>
            </a:r>
            <a:r>
              <a:rPr lang="pt-BR" altLang="zh-CN" sz="2000" smtClean="0">
                <a:solidFill>
                  <a:srgbClr val="FF0000"/>
                </a:solidFill>
                <a:latin typeface="Consolas" pitchFamily="49" charset="0"/>
                <a:ea typeface="楷体" pitchFamily="49" charset="-122"/>
                <a:cs typeface="Consolas" pitchFamily="49" charset="0"/>
              </a:rPr>
              <a:t>-1)+</a:t>
            </a:r>
            <a:r>
              <a:rPr lang="pt-BR" altLang="zh-CN" sz="2000" i="1" smtClean="0">
                <a:solidFill>
                  <a:srgbClr val="FF0000"/>
                </a:solidFill>
                <a:latin typeface="Consolas" pitchFamily="49" charset="0"/>
                <a:ea typeface="楷体" pitchFamily="49" charset="-122"/>
                <a:cs typeface="Consolas" pitchFamily="49" charset="0"/>
              </a:rPr>
              <a:t>g</a:t>
            </a:r>
            <a:r>
              <a:rPr lang="pt-BR"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n</a:t>
            </a:r>
            <a:r>
              <a:rPr lang="pt-BR"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n</a:t>
            </a:r>
            <a:r>
              <a:rPr lang="zh-CN" altLang="zh-CN" sz="2000" smtClean="0">
                <a:solidFill>
                  <a:srgbClr val="FF0000"/>
                </a:solidFill>
                <a:latin typeface="Consolas" pitchFamily="49" charset="0"/>
                <a:ea typeface="宋体" pitchFamily="2" charset="-122"/>
                <a:cs typeface="Consolas" pitchFamily="49" charset="0"/>
              </a:rPr>
              <a:t>≥</a:t>
            </a:r>
            <a:r>
              <a:rPr lang="pt-BR" altLang="zh-CN" sz="2000" smtClean="0">
                <a:solidFill>
                  <a:srgbClr val="FF0000"/>
                </a:solidFill>
                <a:latin typeface="Consolas" pitchFamily="49" charset="0"/>
                <a:ea typeface="楷体" pitchFamily="49" charset="-122"/>
                <a:cs typeface="Consolas" pitchFamily="49" charset="0"/>
              </a:rPr>
              <a:t>1</a:t>
            </a:r>
            <a:r>
              <a:rPr lang="zh-CN" altLang="zh-CN" sz="2000" smtClean="0">
                <a:solidFill>
                  <a:srgbClr val="FF0000"/>
                </a:solidFill>
                <a:latin typeface="Consolas" pitchFamily="49" charset="0"/>
                <a:ea typeface="楷体" pitchFamily="49" charset="-122"/>
                <a:cs typeface="Consolas" pitchFamily="49" charset="0"/>
              </a:rPr>
              <a:t>）且</a:t>
            </a:r>
            <a:r>
              <a:rPr lang="pt-BR" altLang="zh-CN" sz="2000" i="1" smtClean="0">
                <a:solidFill>
                  <a:srgbClr val="FF0000"/>
                </a:solidFill>
                <a:latin typeface="Consolas" pitchFamily="49" charset="0"/>
                <a:ea typeface="楷体" pitchFamily="49" charset="-122"/>
                <a:cs typeface="Consolas" pitchFamily="49" charset="0"/>
              </a:rPr>
              <a:t>f</a:t>
            </a:r>
            <a:r>
              <a:rPr lang="pt-BR" altLang="zh-CN" sz="2000" smtClean="0">
                <a:solidFill>
                  <a:srgbClr val="FF0000"/>
                </a:solidFill>
                <a:latin typeface="Consolas" pitchFamily="49" charset="0"/>
                <a:ea typeface="楷体" pitchFamily="49" charset="-122"/>
                <a:cs typeface="Consolas" pitchFamily="49" charset="0"/>
              </a:rPr>
              <a:t>(0)=0	</a:t>
            </a:r>
            <a:r>
              <a:rPr lang="zh-CN" altLang="zh-CN" sz="2000" smtClean="0">
                <a:solidFill>
                  <a:srgbClr val="FF0000"/>
                </a:solidFill>
                <a:latin typeface="Consolas" pitchFamily="49" charset="0"/>
                <a:ea typeface="楷体" pitchFamily="49" charset="-122"/>
                <a:cs typeface="Consolas" pitchFamily="49" charset="0"/>
              </a:rPr>
              <a:t>（</a:t>
            </a:r>
            <a:r>
              <a:rPr lang="pt-BR" altLang="zh-CN" sz="2000" smtClean="0">
                <a:solidFill>
                  <a:srgbClr val="FF0000"/>
                </a:solidFill>
                <a:latin typeface="Consolas" pitchFamily="49" charset="0"/>
                <a:ea typeface="楷体" pitchFamily="49" charset="-122"/>
                <a:cs typeface="Consolas" pitchFamily="49" charset="0"/>
              </a:rPr>
              <a:t>2.8</a:t>
            </a:r>
            <a:r>
              <a:rPr lang="zh-CN" altLang="zh-CN" sz="2000" smtClean="0">
                <a:solidFill>
                  <a:srgbClr val="FF0000"/>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2000240"/>
            <a:ext cx="8001056" cy="1938992"/>
          </a:xfrm>
          <a:prstGeom prst="rect">
            <a:avLst/>
          </a:prstGeom>
          <a:noFill/>
        </p:spPr>
        <p:txBody>
          <a:bodyPr wrap="square" rtlCol="0">
            <a:spAutoFit/>
          </a:bodyPr>
          <a:lstStyle/>
          <a:p>
            <a:pPr>
              <a:lnSpc>
                <a:spcPct val="200000"/>
              </a:lnSpc>
            </a:pPr>
            <a:r>
              <a:rPr lang="zh-CN" altLang="zh-CN" sz="2000" smtClean="0">
                <a:solidFill>
                  <a:srgbClr val="0000FF"/>
                </a:solidFill>
                <a:latin typeface="Consolas" pitchFamily="49" charset="0"/>
                <a:ea typeface="楷体" pitchFamily="49" charset="-122"/>
                <a:cs typeface="Consolas" pitchFamily="49" charset="0"/>
              </a:rPr>
              <a:t>通过递推关系推出（</a:t>
            </a:r>
            <a:r>
              <a:rPr lang="pt-BR" altLang="zh-CN" sz="2000" smtClean="0">
                <a:solidFill>
                  <a:srgbClr val="0000FF"/>
                </a:solidFill>
                <a:latin typeface="Consolas" pitchFamily="49" charset="0"/>
                <a:ea typeface="楷体" pitchFamily="49" charset="-122"/>
                <a:cs typeface="Consolas" pitchFamily="49" charset="0"/>
              </a:rPr>
              <a:t>2.9</a:t>
            </a:r>
            <a:r>
              <a:rPr lang="zh-CN" altLang="zh-CN" sz="2000" smtClean="0">
                <a:solidFill>
                  <a:srgbClr val="0000FF"/>
                </a:solidFill>
                <a:latin typeface="Consolas" pitchFamily="49" charset="0"/>
                <a:ea typeface="楷体" pitchFamily="49" charset="-122"/>
                <a:cs typeface="Consolas" pitchFamily="49" charset="0"/>
              </a:rPr>
              <a:t>）的解是</a:t>
            </a:r>
          </a:p>
          <a:p>
            <a:pPr>
              <a:lnSpc>
                <a:spcPct val="200000"/>
              </a:lnSpc>
            </a:pPr>
            <a:r>
              <a:rPr lang="pt-BR" altLang="zh-CN" sz="2000" i="1" smtClean="0">
                <a:solidFill>
                  <a:srgbClr val="0000FF"/>
                </a:solidFill>
                <a:latin typeface="Consolas" pitchFamily="49" charset="0"/>
                <a:ea typeface="楷体" pitchFamily="49" charset="-122"/>
                <a:cs typeface="Consolas" pitchFamily="49" charset="0"/>
              </a:rPr>
              <a:t>	</a:t>
            </a:r>
            <a:r>
              <a:rPr lang="pt-BR" altLang="zh-CN" sz="2000" i="1" smtClean="0">
                <a:solidFill>
                  <a:srgbClr val="9900FF"/>
                </a:solidFill>
                <a:latin typeface="Consolas" pitchFamily="49" charset="0"/>
                <a:ea typeface="楷体" pitchFamily="49" charset="-122"/>
                <a:cs typeface="Consolas" pitchFamily="49" charset="0"/>
              </a:rPr>
              <a:t>f</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g</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g</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-1) </a:t>
            </a:r>
            <a:r>
              <a:rPr lang="zh-CN" altLang="zh-CN" sz="2000" smtClean="0">
                <a:solidFill>
                  <a:srgbClr val="9900FF"/>
                </a:solidFill>
                <a:latin typeface="Consolas" pitchFamily="49" charset="0"/>
                <a:ea typeface="楷体" pitchFamily="49" charset="-122"/>
                <a:cs typeface="Consolas" pitchFamily="49" charset="0"/>
              </a:rPr>
              <a:t>…</a:t>
            </a:r>
            <a:r>
              <a:rPr lang="en-US" altLang="zh-CN" sz="2000" smtClean="0">
                <a:solidFill>
                  <a:srgbClr val="9900FF"/>
                </a:solidFill>
                <a:latin typeface="Consolas" pitchFamily="49" charset="0"/>
                <a:ea typeface="楷体" pitchFamily="49" charset="-122"/>
                <a:cs typeface="Consolas" pitchFamily="49" charset="0"/>
              </a:rPr>
              <a:t> </a:t>
            </a:r>
            <a:r>
              <a:rPr lang="pt-BR" altLang="zh-CN" sz="2000" i="1" smtClean="0">
                <a:solidFill>
                  <a:srgbClr val="9900FF"/>
                </a:solidFill>
                <a:latin typeface="Consolas" pitchFamily="49" charset="0"/>
                <a:ea typeface="楷体" pitchFamily="49" charset="-122"/>
                <a:cs typeface="Consolas" pitchFamily="49" charset="0"/>
              </a:rPr>
              <a:t>g</a:t>
            </a:r>
            <a:r>
              <a:rPr lang="pt-BR" altLang="zh-CN" sz="2000" smtClean="0">
                <a:solidFill>
                  <a:srgbClr val="9900FF"/>
                </a:solidFill>
                <a:latin typeface="Consolas" pitchFamily="49" charset="0"/>
                <a:ea typeface="楷体" pitchFamily="49" charset="-122"/>
                <a:cs typeface="Consolas" pitchFamily="49" charset="0"/>
              </a:rPr>
              <a:t>(1)</a:t>
            </a:r>
            <a:r>
              <a:rPr lang="pt-BR" altLang="zh-CN" sz="2000" i="1" smtClean="0">
                <a:solidFill>
                  <a:srgbClr val="9900FF"/>
                </a:solidFill>
                <a:latin typeface="Consolas" pitchFamily="49" charset="0"/>
                <a:ea typeface="楷体" pitchFamily="49" charset="-122"/>
                <a:cs typeface="Consolas" pitchFamily="49" charset="0"/>
              </a:rPr>
              <a:t>f</a:t>
            </a:r>
            <a:r>
              <a:rPr lang="pt-BR" altLang="zh-CN" sz="2000" smtClean="0">
                <a:solidFill>
                  <a:srgbClr val="9900FF"/>
                </a:solidFill>
                <a:latin typeface="Consolas" pitchFamily="49" charset="0"/>
                <a:ea typeface="楷体" pitchFamily="49" charset="-122"/>
                <a:cs typeface="Consolas" pitchFamily="49" charset="0"/>
              </a:rPr>
              <a:t>(0)</a:t>
            </a:r>
            <a:endParaRPr lang="zh-CN" altLang="zh-CN" sz="2000" smtClean="0">
              <a:solidFill>
                <a:srgbClr val="9900FF"/>
              </a:solidFill>
              <a:latin typeface="Consolas" pitchFamily="49" charset="0"/>
              <a:ea typeface="楷体" pitchFamily="49" charset="-122"/>
              <a:cs typeface="Consolas" pitchFamily="49" charset="0"/>
            </a:endParaRPr>
          </a:p>
          <a:p>
            <a:pPr>
              <a:lnSpc>
                <a:spcPct val="200000"/>
              </a:lnSpc>
            </a:pPr>
            <a:r>
              <a:rPr lang="zh-CN" altLang="zh-CN" sz="2000" smtClean="0">
                <a:solidFill>
                  <a:srgbClr val="0000FF"/>
                </a:solidFill>
                <a:latin typeface="Consolas" pitchFamily="49" charset="0"/>
                <a:ea typeface="楷体" pitchFamily="49" charset="-122"/>
                <a:cs typeface="Consolas" pitchFamily="49" charset="0"/>
              </a:rPr>
              <a:t>例如，递推式</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nf</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pt-BR"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，且</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(0)=1</a:t>
            </a:r>
            <a:r>
              <a:rPr lang="zh-CN" altLang="zh-CN" sz="2000" smtClean="0">
                <a:solidFill>
                  <a:srgbClr val="0000FF"/>
                </a:solidFill>
                <a:latin typeface="Consolas" pitchFamily="49" charset="0"/>
                <a:ea typeface="楷体" pitchFamily="49" charset="-122"/>
                <a:cs typeface="Consolas" pitchFamily="49" charset="0"/>
              </a:rPr>
              <a:t>的解是</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pt-BR"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p:txBody>
      </p:sp>
      <p:sp>
        <p:nvSpPr>
          <p:cNvPr id="4" name="TextBox 3"/>
          <p:cNvSpPr txBox="1"/>
          <p:nvPr/>
        </p:nvSpPr>
        <p:spPr>
          <a:xfrm>
            <a:off x="714348" y="1285860"/>
            <a:ext cx="7715304" cy="598589"/>
          </a:xfrm>
          <a:prstGeom prst="rect">
            <a:avLst/>
          </a:prstGeom>
          <a:solidFill>
            <a:schemeClr val="accent4">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tIns="144000" bIns="144000" rtlCol="0">
            <a:spAutoFit/>
          </a:bodyPr>
          <a:lstStyle/>
          <a:p>
            <a:r>
              <a:rPr lang="zh-CN" altLang="zh-CN" sz="2000" smtClean="0">
                <a:solidFill>
                  <a:srgbClr val="FF0000"/>
                </a:solidFill>
                <a:latin typeface="Consolas" pitchFamily="49" charset="0"/>
                <a:ea typeface="楷体" pitchFamily="49" charset="-122"/>
                <a:cs typeface="Consolas" pitchFamily="49" charset="0"/>
              </a:rPr>
              <a:t>（</a:t>
            </a:r>
            <a:r>
              <a:rPr lang="pt-BR" altLang="zh-CN" sz="2000" smtClean="0">
                <a:solidFill>
                  <a:srgbClr val="FF0000"/>
                </a:solidFill>
                <a:latin typeface="Consolas" pitchFamily="49" charset="0"/>
                <a:ea typeface="楷体" pitchFamily="49" charset="-122"/>
                <a:cs typeface="Consolas" pitchFamily="49" charset="0"/>
              </a:rPr>
              <a:t>2</a:t>
            </a:r>
            <a:r>
              <a:rPr lang="zh-CN"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f</a:t>
            </a:r>
            <a:r>
              <a:rPr lang="pt-BR"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n</a:t>
            </a:r>
            <a:r>
              <a:rPr lang="pt-BR"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g</a:t>
            </a:r>
            <a:r>
              <a:rPr lang="pt-BR"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n</a:t>
            </a:r>
            <a:r>
              <a:rPr lang="pt-BR"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f</a:t>
            </a:r>
            <a:r>
              <a:rPr lang="pt-BR"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n</a:t>
            </a:r>
            <a:r>
              <a:rPr lang="pt-BR" altLang="zh-CN" sz="2000" smtClean="0">
                <a:solidFill>
                  <a:srgbClr val="FF0000"/>
                </a:solidFill>
                <a:latin typeface="Consolas" pitchFamily="49" charset="0"/>
                <a:ea typeface="楷体" pitchFamily="49" charset="-122"/>
                <a:cs typeface="Consolas" pitchFamily="49" charset="0"/>
              </a:rPr>
              <a:t>-1)</a:t>
            </a:r>
            <a:r>
              <a:rPr lang="zh-CN"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n</a:t>
            </a:r>
            <a:r>
              <a:rPr lang="zh-CN" altLang="zh-CN" sz="2000" smtClean="0">
                <a:solidFill>
                  <a:srgbClr val="FF0000"/>
                </a:solidFill>
                <a:latin typeface="Consolas" pitchFamily="49" charset="0"/>
                <a:ea typeface="宋体" pitchFamily="2" charset="-122"/>
                <a:cs typeface="Consolas" pitchFamily="49" charset="0"/>
              </a:rPr>
              <a:t>≥</a:t>
            </a:r>
            <a:r>
              <a:rPr lang="pt-BR" altLang="zh-CN" sz="2000" smtClean="0">
                <a:solidFill>
                  <a:srgbClr val="FF0000"/>
                </a:solidFill>
                <a:latin typeface="Consolas" pitchFamily="49" charset="0"/>
                <a:ea typeface="楷体" pitchFamily="49" charset="-122"/>
                <a:cs typeface="Consolas" pitchFamily="49" charset="0"/>
              </a:rPr>
              <a:t>1</a:t>
            </a:r>
            <a:r>
              <a:rPr lang="zh-CN" altLang="zh-CN" sz="2000" smtClean="0">
                <a:solidFill>
                  <a:srgbClr val="FF0000"/>
                </a:solidFill>
                <a:latin typeface="Consolas" pitchFamily="49" charset="0"/>
                <a:ea typeface="楷体" pitchFamily="49" charset="-122"/>
                <a:cs typeface="Consolas" pitchFamily="49" charset="0"/>
              </a:rPr>
              <a:t>）且</a:t>
            </a:r>
            <a:r>
              <a:rPr lang="pt-BR" altLang="zh-CN" sz="2000" i="1" smtClean="0">
                <a:solidFill>
                  <a:srgbClr val="FF0000"/>
                </a:solidFill>
                <a:latin typeface="Consolas" pitchFamily="49" charset="0"/>
                <a:ea typeface="楷体" pitchFamily="49" charset="-122"/>
                <a:cs typeface="Consolas" pitchFamily="49" charset="0"/>
              </a:rPr>
              <a:t>f</a:t>
            </a:r>
            <a:r>
              <a:rPr lang="pt-BR" altLang="zh-CN" sz="2000" smtClean="0">
                <a:solidFill>
                  <a:srgbClr val="FF0000"/>
                </a:solidFill>
                <a:latin typeface="Consolas" pitchFamily="49" charset="0"/>
                <a:ea typeface="楷体" pitchFamily="49" charset="-122"/>
                <a:cs typeface="Consolas" pitchFamily="49" charset="0"/>
              </a:rPr>
              <a:t>(0)=1	</a:t>
            </a:r>
            <a:r>
              <a:rPr lang="zh-CN" altLang="en-US" sz="2000" smtClean="0">
                <a:solidFill>
                  <a:srgbClr val="FF0000"/>
                </a:solidFill>
                <a:latin typeface="Consolas" pitchFamily="49" charset="0"/>
                <a:ea typeface="楷体" pitchFamily="49" charset="-122"/>
                <a:cs typeface="Consolas" pitchFamily="49" charset="0"/>
              </a:rPr>
              <a:t>（</a:t>
            </a:r>
            <a:r>
              <a:rPr lang="pt-BR" altLang="zh-CN" sz="2000" smtClean="0">
                <a:solidFill>
                  <a:srgbClr val="FF0000"/>
                </a:solidFill>
                <a:latin typeface="Consolas" pitchFamily="49" charset="0"/>
                <a:ea typeface="楷体" pitchFamily="49" charset="-122"/>
                <a:cs typeface="Consolas" pitchFamily="49" charset="0"/>
              </a:rPr>
              <a:t>2.9</a:t>
            </a:r>
            <a:r>
              <a:rPr lang="zh-CN" altLang="zh-CN" sz="2000" smtClean="0">
                <a:solidFill>
                  <a:srgbClr val="FF0000"/>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715050"/>
            <a:ext cx="8143932" cy="4247317"/>
          </a:xfrm>
          <a:prstGeom prst="rect">
            <a:avLst/>
          </a:prstGeom>
          <a:noFill/>
        </p:spPr>
        <p:txBody>
          <a:bodyPr wrap="square" rtlCol="0">
            <a:spAutoFit/>
          </a:bodyPr>
          <a:lstStyle/>
          <a:p>
            <a:pPr>
              <a:lnSpc>
                <a:spcPct val="150000"/>
              </a:lnSpc>
            </a:pPr>
            <a:r>
              <a:rPr lang="zh-CN" altLang="zh-CN" sz="2000" smtClean="0">
                <a:solidFill>
                  <a:srgbClr val="0000FF"/>
                </a:solidFill>
                <a:latin typeface="Consolas" pitchFamily="49" charset="0"/>
                <a:ea typeface="楷体" pitchFamily="49" charset="-122"/>
                <a:cs typeface="Consolas" pitchFamily="49" charset="0"/>
              </a:rPr>
              <a:t>其求解过程如下：</a:t>
            </a:r>
            <a:endParaRPr lang="en-US" altLang="zh-CN" sz="2000" smtClean="0">
              <a:solidFill>
                <a:srgbClr val="0000FF"/>
              </a:solidFill>
              <a:latin typeface="Consolas" pitchFamily="49" charset="0"/>
              <a:ea typeface="楷体" pitchFamily="49" charset="-122"/>
              <a:cs typeface="Consolas" pitchFamily="49" charset="0"/>
            </a:endParaRPr>
          </a:p>
          <a:p>
            <a:pPr>
              <a:lnSpc>
                <a:spcPct val="150000"/>
              </a:lnSpc>
            </a:pPr>
            <a:r>
              <a:rPr lang="pt-BR" sz="2000" i="1" smtClean="0">
                <a:solidFill>
                  <a:srgbClr val="0000FF"/>
                </a:solidFill>
                <a:latin typeface="Consolas" pitchFamily="49" charset="0"/>
                <a:ea typeface="楷体" pitchFamily="49" charset="-122"/>
                <a:cs typeface="Consolas" pitchFamily="49" charset="0"/>
              </a:rPr>
              <a:t>   f</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 = </a:t>
            </a:r>
            <a:r>
              <a:rPr lang="pt-BR" sz="2000" i="1" smtClean="0">
                <a:solidFill>
                  <a:srgbClr val="0000FF"/>
                </a:solidFill>
                <a:latin typeface="Consolas" pitchFamily="49" charset="0"/>
                <a:ea typeface="楷体" pitchFamily="49" charset="-122"/>
                <a:cs typeface="Consolas" pitchFamily="49" charset="0"/>
              </a:rPr>
              <a:t>nf</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-1)+</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-1)</a:t>
            </a:r>
            <a:r>
              <a:rPr lang="pt-BR" sz="2000" i="1" smtClean="0">
                <a:solidFill>
                  <a:srgbClr val="0000FF"/>
                </a:solidFill>
                <a:latin typeface="Consolas" pitchFamily="49" charset="0"/>
                <a:ea typeface="楷体" pitchFamily="49" charset="-122"/>
                <a:cs typeface="Consolas" pitchFamily="49" charset="0"/>
              </a:rPr>
              <a:t>f</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-2)+(</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-1)!]+</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a:t>
            </a:r>
          </a:p>
          <a:p>
            <a:pPr>
              <a:lnSpc>
                <a:spcPct val="150000"/>
              </a:lnSpc>
            </a:pPr>
            <a:r>
              <a:rPr lang="pt-BR" sz="2000" smtClean="0">
                <a:solidFill>
                  <a:srgbClr val="0000FF"/>
                </a:solidFill>
                <a:latin typeface="Consolas" pitchFamily="49" charset="0"/>
                <a:ea typeface="楷体" pitchFamily="49" charset="-122"/>
                <a:cs typeface="Consolas" pitchFamily="49" charset="0"/>
              </a:rPr>
              <a:t>        = </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-1)</a:t>
            </a:r>
            <a:r>
              <a:rPr lang="pt-BR" sz="2000" i="1" smtClean="0">
                <a:solidFill>
                  <a:srgbClr val="0000FF"/>
                </a:solidFill>
                <a:latin typeface="Consolas" pitchFamily="49" charset="0"/>
                <a:ea typeface="楷体" pitchFamily="49" charset="-122"/>
                <a:cs typeface="Consolas" pitchFamily="49" charset="0"/>
              </a:rPr>
              <a:t>f</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-2)+2</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 = </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a:t>
            </a:r>
            <a:r>
              <a:rPr lang="pt-BR" sz="2000" smtClean="0">
                <a:solidFill>
                  <a:srgbClr val="FF00FF"/>
                </a:solidFill>
                <a:latin typeface="Consolas" pitchFamily="49" charset="0"/>
                <a:ea typeface="楷体" pitchFamily="49" charset="-122"/>
                <a:cs typeface="Consolas" pitchFamily="49" charset="0"/>
              </a:rPr>
              <a:t>(</a:t>
            </a:r>
            <a:r>
              <a:rPr lang="pt-BR" sz="2000" i="1" smtClean="0">
                <a:solidFill>
                  <a:srgbClr val="FF00FF"/>
                </a:solidFill>
                <a:latin typeface="Consolas" pitchFamily="49" charset="0"/>
                <a:ea typeface="楷体" pitchFamily="49" charset="-122"/>
                <a:cs typeface="Consolas" pitchFamily="49" charset="0"/>
              </a:rPr>
              <a:t>f</a:t>
            </a:r>
            <a:r>
              <a:rPr lang="pt-BR" sz="2000" smtClean="0">
                <a:solidFill>
                  <a:srgbClr val="FF00FF"/>
                </a:solidFill>
                <a:latin typeface="Consolas" pitchFamily="49" charset="0"/>
                <a:ea typeface="楷体" pitchFamily="49" charset="-122"/>
                <a:cs typeface="Consolas" pitchFamily="49" charset="0"/>
              </a:rPr>
              <a:t>(</a:t>
            </a:r>
            <a:r>
              <a:rPr lang="pt-BR" sz="2000" i="1" smtClean="0">
                <a:solidFill>
                  <a:srgbClr val="FF00FF"/>
                </a:solidFill>
                <a:latin typeface="Consolas" pitchFamily="49" charset="0"/>
                <a:ea typeface="楷体" pitchFamily="49" charset="-122"/>
                <a:cs typeface="Consolas" pitchFamily="49" charset="0"/>
              </a:rPr>
              <a:t>n</a:t>
            </a:r>
            <a:r>
              <a:rPr lang="pt-BR" sz="2000" smtClean="0">
                <a:solidFill>
                  <a:srgbClr val="FF00FF"/>
                </a:solidFill>
                <a:latin typeface="Consolas" pitchFamily="49" charset="0"/>
                <a:ea typeface="楷体" pitchFamily="49" charset="-122"/>
                <a:cs typeface="Consolas" pitchFamily="49" charset="0"/>
              </a:rPr>
              <a:t>-2)/(</a:t>
            </a:r>
            <a:r>
              <a:rPr lang="pt-BR" sz="2000" i="1" smtClean="0">
                <a:solidFill>
                  <a:srgbClr val="FF00FF"/>
                </a:solidFill>
                <a:latin typeface="Consolas" pitchFamily="49" charset="0"/>
                <a:ea typeface="楷体" pitchFamily="49" charset="-122"/>
                <a:cs typeface="Consolas" pitchFamily="49" charset="0"/>
              </a:rPr>
              <a:t>n</a:t>
            </a:r>
            <a:r>
              <a:rPr lang="pt-BR" sz="2000" smtClean="0">
                <a:solidFill>
                  <a:srgbClr val="FF00FF"/>
                </a:solidFill>
                <a:latin typeface="Consolas" pitchFamily="49" charset="0"/>
                <a:ea typeface="楷体" pitchFamily="49" charset="-122"/>
                <a:cs typeface="Consolas" pitchFamily="49" charset="0"/>
              </a:rPr>
              <a:t>-2)!+2)</a:t>
            </a:r>
          </a:p>
          <a:p>
            <a:pPr>
              <a:lnSpc>
                <a:spcPct val="150000"/>
              </a:lnSpc>
            </a:pPr>
            <a:r>
              <a:rPr lang="zh-CN" altLang="en-US" sz="2000" smtClean="0">
                <a:solidFill>
                  <a:srgbClr val="0000FF"/>
                </a:solidFill>
                <a:latin typeface="Consolas" pitchFamily="49" charset="0"/>
                <a:ea typeface="楷体" pitchFamily="49" charset="-122"/>
                <a:cs typeface="Consolas" pitchFamily="49" charset="0"/>
              </a:rPr>
              <a:t>构造一个辅助函数</a:t>
            </a:r>
            <a:r>
              <a:rPr lang="pt-BR" sz="2000" i="1" smtClean="0">
                <a:solidFill>
                  <a:srgbClr val="0000FF"/>
                </a:solidFill>
                <a:latin typeface="Consolas" pitchFamily="49" charset="0"/>
                <a:ea typeface="楷体" pitchFamily="49" charset="-122"/>
                <a:cs typeface="Consolas" pitchFamily="49" charset="0"/>
              </a:rPr>
              <a:t>f</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，令</a:t>
            </a:r>
            <a:r>
              <a:rPr lang="pt-BR" sz="2000" i="1" smtClean="0">
                <a:solidFill>
                  <a:srgbClr val="0000FF"/>
                </a:solidFill>
                <a:latin typeface="Consolas" pitchFamily="49" charset="0"/>
                <a:ea typeface="楷体" pitchFamily="49" charset="-122"/>
                <a:cs typeface="Consolas" pitchFamily="49" charset="0"/>
              </a:rPr>
              <a:t>f</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f</a:t>
            </a:r>
            <a:r>
              <a:rPr lang="pt-BR"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n</a:t>
            </a:r>
            <a:r>
              <a:rPr lang="pt-BR"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r>
              <a:rPr lang="pt-BR" sz="2000" i="1" smtClean="0">
                <a:solidFill>
                  <a:srgbClr val="0000FF"/>
                </a:solidFill>
                <a:latin typeface="Consolas" pitchFamily="49" charset="0"/>
                <a:ea typeface="楷体" pitchFamily="49" charset="-122"/>
                <a:cs typeface="Consolas" pitchFamily="49" charset="0"/>
              </a:rPr>
              <a:t>f</a:t>
            </a:r>
            <a:r>
              <a:rPr lang="pt-BR" sz="2000" smtClean="0">
                <a:solidFill>
                  <a:srgbClr val="0000FF"/>
                </a:solidFill>
                <a:latin typeface="Consolas" pitchFamily="49" charset="0"/>
                <a:ea typeface="楷体" pitchFamily="49" charset="-122"/>
                <a:cs typeface="Consolas" pitchFamily="49" charset="0"/>
              </a:rPr>
              <a:t>(0)=</a:t>
            </a:r>
            <a:r>
              <a:rPr lang="pt-BR" sz="2000" i="1" smtClean="0">
                <a:solidFill>
                  <a:srgbClr val="0000FF"/>
                </a:solidFill>
                <a:latin typeface="Consolas" pitchFamily="49" charset="0"/>
                <a:ea typeface="楷体" pitchFamily="49" charset="-122"/>
                <a:cs typeface="Consolas" pitchFamily="49" charset="0"/>
              </a:rPr>
              <a:t>f</a:t>
            </a:r>
            <a:r>
              <a:rPr lang="pt-BR" sz="2000" smtClean="0">
                <a:solidFill>
                  <a:srgbClr val="0000FF"/>
                </a:solidFill>
                <a:latin typeface="Consolas" pitchFamily="49" charset="0"/>
                <a:ea typeface="楷体" pitchFamily="49" charset="-122"/>
                <a:cs typeface="Consolas" pitchFamily="49" charset="0"/>
              </a:rPr>
              <a:t>'(0)=0</a:t>
            </a:r>
            <a:r>
              <a:rPr lang="zh-CN" altLang="en-US" sz="2000" smtClean="0">
                <a:solidFill>
                  <a:srgbClr val="0000FF"/>
                </a:solidFill>
                <a:latin typeface="Consolas" pitchFamily="49" charset="0"/>
                <a:ea typeface="楷体" pitchFamily="49" charset="-122"/>
                <a:cs typeface="Consolas" pitchFamily="49" charset="0"/>
              </a:rPr>
              <a:t>，代入</a:t>
            </a:r>
            <a:r>
              <a:rPr lang="pt-BR" sz="2000" smtClean="0">
                <a:solidFill>
                  <a:srgbClr val="0000FF"/>
                </a:solidFill>
                <a:latin typeface="Consolas" pitchFamily="49" charset="0"/>
                <a:ea typeface="楷体" pitchFamily="49" charset="-122"/>
                <a:cs typeface="Consolas" pitchFamily="49" charset="0"/>
              </a:rPr>
              <a:t> </a:t>
            </a:r>
            <a:r>
              <a:rPr lang="pt-BR" altLang="zh-CN" sz="2000" smtClean="0">
                <a:solidFill>
                  <a:srgbClr val="0000FF"/>
                </a:solidFill>
                <a:latin typeface="Consolas" pitchFamily="49" charset="0"/>
                <a:ea typeface="楷体" pitchFamily="49" charset="-122"/>
                <a:cs typeface="Consolas" pitchFamily="49" charset="0"/>
              </a:rPr>
              <a:t>(2.10)</a:t>
            </a:r>
            <a:r>
              <a:rPr lang="zh-CN" altLang="zh-CN" sz="2000" smtClean="0">
                <a:solidFill>
                  <a:srgbClr val="0000FF"/>
                </a:solidFill>
                <a:latin typeface="Consolas" pitchFamily="49" charset="0"/>
                <a:ea typeface="楷体" pitchFamily="49" charset="-122"/>
                <a:cs typeface="Consolas" pitchFamily="49" charset="0"/>
              </a:rPr>
              <a:t>式有</a:t>
            </a:r>
          </a:p>
          <a:p>
            <a:pPr>
              <a:lnSpc>
                <a:spcPct val="150000"/>
              </a:lnSpc>
            </a:pPr>
            <a:r>
              <a:rPr lang="pt-BR" altLang="zh-CN" sz="2000" i="1" smtClean="0">
                <a:solidFill>
                  <a:srgbClr val="9900FF"/>
                </a:solidFill>
                <a:latin typeface="Consolas" pitchFamily="49" charset="0"/>
                <a:ea typeface="楷体" pitchFamily="49" charset="-122"/>
                <a:cs typeface="Consolas" pitchFamily="49" charset="0"/>
              </a:rPr>
              <a:t>        n</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f</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-1)!</a:t>
            </a:r>
            <a:r>
              <a:rPr lang="pt-BR" altLang="zh-CN" sz="2000" i="1" smtClean="0">
                <a:solidFill>
                  <a:srgbClr val="9900FF"/>
                </a:solidFill>
                <a:latin typeface="Consolas" pitchFamily="49" charset="0"/>
                <a:ea typeface="楷体" pitchFamily="49" charset="-122"/>
                <a:cs typeface="Consolas" pitchFamily="49" charset="0"/>
              </a:rPr>
              <a:t>f</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-1)+</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a:t>
            </a:r>
            <a:endParaRPr lang="zh-CN" altLang="zh-CN" sz="2000" smtClean="0">
              <a:solidFill>
                <a:srgbClr val="9900FF"/>
              </a:solidFill>
              <a:latin typeface="Consolas" pitchFamily="49" charset="0"/>
              <a:ea typeface="楷体" pitchFamily="49" charset="-122"/>
              <a:cs typeface="Consolas" pitchFamily="49" charset="0"/>
            </a:endParaRPr>
          </a:p>
          <a:p>
            <a:pPr>
              <a:lnSpc>
                <a:spcPct val="150000"/>
              </a:lnSpc>
            </a:pPr>
            <a:r>
              <a:rPr lang="zh-CN" altLang="zh-CN" sz="2000" smtClean="0">
                <a:solidFill>
                  <a:srgbClr val="0000FF"/>
                </a:solidFill>
                <a:latin typeface="Consolas" pitchFamily="49" charset="0"/>
                <a:ea typeface="楷体" pitchFamily="49" charset="-122"/>
                <a:cs typeface="Consolas" pitchFamily="49" charset="0"/>
              </a:rPr>
              <a:t>简化为：</a:t>
            </a:r>
            <a:r>
              <a:rPr lang="pt-BR" altLang="zh-CN" sz="2000" i="1" smtClean="0">
                <a:solidFill>
                  <a:srgbClr val="9900FF"/>
                </a:solidFill>
                <a:latin typeface="Consolas" pitchFamily="49" charset="0"/>
                <a:ea typeface="楷体" pitchFamily="49" charset="-122"/>
                <a:cs typeface="Consolas" pitchFamily="49" charset="0"/>
              </a:rPr>
              <a:t>f</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 = </a:t>
            </a:r>
            <a:r>
              <a:rPr lang="pt-BR" altLang="zh-CN" sz="2000" i="1" smtClean="0">
                <a:solidFill>
                  <a:srgbClr val="9900FF"/>
                </a:solidFill>
                <a:latin typeface="Consolas" pitchFamily="49" charset="0"/>
                <a:ea typeface="楷体" pitchFamily="49" charset="-122"/>
                <a:cs typeface="Consolas" pitchFamily="49" charset="0"/>
              </a:rPr>
              <a:t>f</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-1)+1</a:t>
            </a:r>
            <a:endParaRPr lang="zh-CN" altLang="zh-CN" sz="2000" smtClean="0">
              <a:solidFill>
                <a:srgbClr val="9900FF"/>
              </a:solidFill>
              <a:latin typeface="Consolas" pitchFamily="49" charset="0"/>
              <a:ea typeface="楷体" pitchFamily="49" charset="-122"/>
              <a:cs typeface="Consolas" pitchFamily="49" charset="0"/>
            </a:endParaRPr>
          </a:p>
          <a:p>
            <a:pPr>
              <a:lnSpc>
                <a:spcPct val="150000"/>
              </a:lnSpc>
            </a:pPr>
            <a:r>
              <a:rPr lang="zh-CN" altLang="zh-CN" sz="2000" smtClean="0">
                <a:solidFill>
                  <a:srgbClr val="0000FF"/>
                </a:solidFill>
                <a:latin typeface="Consolas" pitchFamily="49" charset="0"/>
                <a:ea typeface="楷体" pitchFamily="49" charset="-122"/>
                <a:cs typeface="Consolas" pitchFamily="49" charset="0"/>
              </a:rPr>
              <a:t>它的解为：</a:t>
            </a:r>
            <a:r>
              <a:rPr lang="pt-BR" altLang="zh-CN" sz="2000" i="1" smtClean="0">
                <a:solidFill>
                  <a:srgbClr val="9900FF"/>
                </a:solidFill>
                <a:latin typeface="Consolas" pitchFamily="49" charset="0"/>
                <a:ea typeface="楷体" pitchFamily="49" charset="-122"/>
                <a:cs typeface="Consolas" pitchFamily="49" charset="0"/>
              </a:rPr>
              <a:t>f</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 = </a:t>
            </a:r>
            <a:r>
              <a:rPr lang="pt-BR" altLang="zh-CN" sz="2000" i="1" smtClean="0">
                <a:solidFill>
                  <a:srgbClr val="9900FF"/>
                </a:solidFill>
                <a:latin typeface="Consolas" pitchFamily="49" charset="0"/>
                <a:ea typeface="楷体" pitchFamily="49" charset="-122"/>
                <a:cs typeface="Consolas" pitchFamily="49" charset="0"/>
              </a:rPr>
              <a:t>f</a:t>
            </a:r>
            <a:r>
              <a:rPr lang="pt-BR" altLang="zh-CN" sz="2000" smtClean="0">
                <a:solidFill>
                  <a:srgbClr val="9900FF"/>
                </a:solidFill>
                <a:latin typeface="Consolas" pitchFamily="49" charset="0"/>
                <a:ea typeface="楷体" pitchFamily="49" charset="-122"/>
                <a:cs typeface="Consolas" pitchFamily="49" charset="0"/>
              </a:rPr>
              <a:t>'(0)+     = 0+</a:t>
            </a:r>
            <a:r>
              <a:rPr lang="pt-BR" altLang="zh-CN" sz="2000" i="1" smtClean="0">
                <a:solidFill>
                  <a:srgbClr val="9900FF"/>
                </a:solidFill>
                <a:latin typeface="Consolas" pitchFamily="49" charset="0"/>
                <a:ea typeface="楷体" pitchFamily="49" charset="-122"/>
                <a:cs typeface="Consolas" pitchFamily="49" charset="0"/>
              </a:rPr>
              <a:t>n </a:t>
            </a:r>
            <a:r>
              <a:rPr lang="pt-BR" altLang="zh-CN" sz="2000" smtClean="0">
                <a:solidFill>
                  <a:srgbClr val="9900FF"/>
                </a:solidFill>
                <a:latin typeface="Consolas" pitchFamily="49" charset="0"/>
                <a:ea typeface="楷体" pitchFamily="49" charset="-122"/>
                <a:cs typeface="Consolas" pitchFamily="49" charset="0"/>
              </a:rPr>
              <a:t>= </a:t>
            </a:r>
            <a:r>
              <a:rPr lang="pt-BR" altLang="zh-CN" sz="2000" i="1" smtClean="0">
                <a:solidFill>
                  <a:srgbClr val="9900FF"/>
                </a:solidFill>
                <a:latin typeface="Consolas" pitchFamily="49" charset="0"/>
                <a:ea typeface="楷体" pitchFamily="49" charset="-122"/>
                <a:cs typeface="Consolas" pitchFamily="49" charset="0"/>
              </a:rPr>
              <a:t>n</a:t>
            </a:r>
            <a:endParaRPr lang="zh-CN" altLang="zh-CN" sz="2000" smtClean="0">
              <a:solidFill>
                <a:srgbClr val="9900FF"/>
              </a:solidFill>
              <a:latin typeface="Consolas" pitchFamily="49" charset="0"/>
              <a:ea typeface="楷体" pitchFamily="49" charset="-122"/>
              <a:cs typeface="Consolas" pitchFamily="49" charset="0"/>
            </a:endParaRPr>
          </a:p>
          <a:p>
            <a:pPr>
              <a:lnSpc>
                <a:spcPct val="150000"/>
              </a:lnSpc>
            </a:pPr>
            <a:r>
              <a:rPr lang="zh-CN" altLang="zh-CN" sz="2000" smtClean="0">
                <a:solidFill>
                  <a:srgbClr val="0000FF"/>
                </a:solidFill>
                <a:latin typeface="Consolas" pitchFamily="49" charset="0"/>
                <a:ea typeface="楷体" pitchFamily="49" charset="-122"/>
                <a:cs typeface="Consolas" pitchFamily="49" charset="0"/>
              </a:rPr>
              <a:t>因此，</a:t>
            </a:r>
            <a:r>
              <a:rPr lang="pt-BR" altLang="zh-CN" sz="2000" i="1" smtClean="0">
                <a:solidFill>
                  <a:srgbClr val="9900FF"/>
                </a:solidFill>
                <a:latin typeface="Consolas" pitchFamily="49" charset="0"/>
                <a:ea typeface="楷体" pitchFamily="49" charset="-122"/>
                <a:cs typeface="Consolas" pitchFamily="49" charset="0"/>
              </a:rPr>
              <a:t>f</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 = </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f</a:t>
            </a:r>
            <a:r>
              <a:rPr lang="en-US" altLang="zh-CN" sz="2000" smtClean="0">
                <a:solidFill>
                  <a:srgbClr val="9900FF"/>
                </a:solidFill>
                <a:latin typeface="Consolas" pitchFamily="49" charset="0"/>
                <a:ea typeface="楷体" pitchFamily="49" charset="-122"/>
                <a:cs typeface="Consolas" pitchFamily="49" charset="0"/>
              </a:rPr>
              <a:t>'</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 = </a:t>
            </a:r>
            <a:r>
              <a:rPr lang="pt-BR" altLang="zh-CN" sz="2000" i="1" smtClean="0">
                <a:solidFill>
                  <a:srgbClr val="9900FF"/>
                </a:solidFill>
                <a:latin typeface="Consolas" pitchFamily="49" charset="0"/>
                <a:ea typeface="楷体" pitchFamily="49" charset="-122"/>
                <a:cs typeface="Consolas" pitchFamily="49" charset="0"/>
              </a:rPr>
              <a:t>nn</a:t>
            </a:r>
            <a:r>
              <a:rPr lang="pt-BR" altLang="zh-CN" sz="2000" smtClean="0">
                <a:solidFill>
                  <a:srgbClr val="99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1126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2641" name="Object 1"/>
          <p:cNvGraphicFramePr>
            <a:graphicFrameLocks noChangeAspect="1"/>
          </p:cNvGraphicFramePr>
          <p:nvPr/>
        </p:nvGraphicFramePr>
        <p:xfrm>
          <a:off x="3832220" y="4924436"/>
          <a:ext cx="428628" cy="605991"/>
        </p:xfrm>
        <a:graphic>
          <a:graphicData uri="http://schemas.openxmlformats.org/presentationml/2006/ole">
            <p:oleObj spid="_x0000_s112641" r:id="rId3" imgW="279279" imgH="393529" progId="">
              <p:embed/>
            </p:oleObj>
          </a:graphicData>
        </a:graphic>
      </p:graphicFrame>
      <p:sp>
        <p:nvSpPr>
          <p:cNvPr id="5" name="TextBox 4"/>
          <p:cNvSpPr txBox="1"/>
          <p:nvPr/>
        </p:nvSpPr>
        <p:spPr>
          <a:xfrm>
            <a:off x="428596" y="973023"/>
            <a:ext cx="7715304" cy="598589"/>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tIns="144000" bIns="144000" rtlCol="0">
            <a:spAutoFit/>
          </a:bodyPr>
          <a:lstStyle/>
          <a:p>
            <a:r>
              <a:rPr lang="zh-CN" altLang="zh-CN" sz="2000" smtClean="0">
                <a:solidFill>
                  <a:srgbClr val="FF0000"/>
                </a:solidFill>
                <a:latin typeface="Consolas" pitchFamily="49" charset="0"/>
                <a:ea typeface="楷体" pitchFamily="49" charset="-122"/>
                <a:cs typeface="Consolas" pitchFamily="49" charset="0"/>
              </a:rPr>
              <a:t>（</a:t>
            </a:r>
            <a:r>
              <a:rPr lang="pt-BR" altLang="zh-CN" sz="2000" smtClean="0">
                <a:solidFill>
                  <a:srgbClr val="FF0000"/>
                </a:solidFill>
                <a:latin typeface="Consolas" pitchFamily="49" charset="0"/>
                <a:ea typeface="楷体" pitchFamily="49" charset="-122"/>
                <a:cs typeface="Consolas" pitchFamily="49" charset="0"/>
              </a:rPr>
              <a:t>3</a:t>
            </a:r>
            <a:r>
              <a:rPr lang="zh-CN"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f</a:t>
            </a:r>
            <a:r>
              <a:rPr lang="pt-BR"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n</a:t>
            </a:r>
            <a:r>
              <a:rPr lang="pt-BR"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nf</a:t>
            </a:r>
            <a:r>
              <a:rPr lang="pt-BR"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n</a:t>
            </a:r>
            <a:r>
              <a:rPr lang="pt-BR" altLang="zh-CN" sz="2000" smtClean="0">
                <a:solidFill>
                  <a:srgbClr val="FF0000"/>
                </a:solidFill>
                <a:latin typeface="Consolas" pitchFamily="49" charset="0"/>
                <a:ea typeface="楷体" pitchFamily="49" charset="-122"/>
                <a:cs typeface="Consolas" pitchFamily="49" charset="0"/>
              </a:rPr>
              <a:t>-1)+</a:t>
            </a:r>
            <a:r>
              <a:rPr lang="pt-BR" altLang="zh-CN" sz="2000" i="1" smtClean="0">
                <a:solidFill>
                  <a:srgbClr val="FF0000"/>
                </a:solidFill>
                <a:latin typeface="Consolas" pitchFamily="49" charset="0"/>
                <a:ea typeface="楷体" pitchFamily="49" charset="-122"/>
                <a:cs typeface="Consolas" pitchFamily="49" charset="0"/>
              </a:rPr>
              <a:t>n</a:t>
            </a:r>
            <a:r>
              <a:rPr lang="pt-BR"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FF0000"/>
                </a:solidFill>
                <a:latin typeface="Consolas" pitchFamily="49" charset="0"/>
                <a:ea typeface="楷体" pitchFamily="49" charset="-122"/>
                <a:cs typeface="Consolas" pitchFamily="49" charset="0"/>
              </a:rPr>
              <a:t>（</a:t>
            </a:r>
            <a:r>
              <a:rPr lang="pt-BR" altLang="zh-CN" sz="2000" i="1" smtClean="0">
                <a:solidFill>
                  <a:srgbClr val="FF0000"/>
                </a:solidFill>
                <a:latin typeface="Consolas" pitchFamily="49" charset="0"/>
                <a:ea typeface="楷体" pitchFamily="49" charset="-122"/>
                <a:cs typeface="Consolas" pitchFamily="49" charset="0"/>
              </a:rPr>
              <a:t>n</a:t>
            </a:r>
            <a:r>
              <a:rPr lang="zh-CN" altLang="zh-CN" sz="2000" smtClean="0">
                <a:solidFill>
                  <a:srgbClr val="FF0000"/>
                </a:solidFill>
                <a:latin typeface="Consolas" pitchFamily="49" charset="0"/>
                <a:ea typeface="宋体" pitchFamily="2" charset="-122"/>
                <a:cs typeface="Consolas" pitchFamily="49" charset="0"/>
              </a:rPr>
              <a:t>≥</a:t>
            </a:r>
            <a:r>
              <a:rPr lang="pt-BR" altLang="zh-CN" sz="2000" smtClean="0">
                <a:solidFill>
                  <a:srgbClr val="FF0000"/>
                </a:solidFill>
                <a:latin typeface="Consolas" pitchFamily="49" charset="0"/>
                <a:ea typeface="楷体" pitchFamily="49" charset="-122"/>
                <a:cs typeface="Consolas" pitchFamily="49" charset="0"/>
              </a:rPr>
              <a:t>1</a:t>
            </a:r>
            <a:r>
              <a:rPr lang="zh-CN" altLang="zh-CN" sz="2000" smtClean="0">
                <a:solidFill>
                  <a:srgbClr val="FF0000"/>
                </a:solidFill>
                <a:latin typeface="Consolas" pitchFamily="49" charset="0"/>
                <a:ea typeface="楷体" pitchFamily="49" charset="-122"/>
                <a:cs typeface="Consolas" pitchFamily="49" charset="0"/>
              </a:rPr>
              <a:t>）且</a:t>
            </a:r>
            <a:r>
              <a:rPr lang="pt-BR" altLang="zh-CN" sz="2000" i="1" smtClean="0">
                <a:solidFill>
                  <a:srgbClr val="FF0000"/>
                </a:solidFill>
                <a:latin typeface="Consolas" pitchFamily="49" charset="0"/>
                <a:ea typeface="楷体" pitchFamily="49" charset="-122"/>
                <a:cs typeface="Consolas" pitchFamily="49" charset="0"/>
              </a:rPr>
              <a:t>f</a:t>
            </a:r>
            <a:r>
              <a:rPr lang="pt-BR" altLang="zh-CN" sz="2000" smtClean="0">
                <a:solidFill>
                  <a:srgbClr val="FF0000"/>
                </a:solidFill>
                <a:latin typeface="Consolas" pitchFamily="49" charset="0"/>
                <a:ea typeface="楷体" pitchFamily="49" charset="-122"/>
                <a:cs typeface="Consolas" pitchFamily="49" charset="0"/>
              </a:rPr>
              <a:t>(0)=0		</a:t>
            </a:r>
            <a:r>
              <a:rPr lang="zh-CN" altLang="zh-CN" sz="2000" smtClean="0">
                <a:solidFill>
                  <a:srgbClr val="FF0000"/>
                </a:solidFill>
                <a:latin typeface="Consolas" pitchFamily="49" charset="0"/>
                <a:ea typeface="楷体" pitchFamily="49" charset="-122"/>
                <a:cs typeface="Consolas" pitchFamily="49" charset="0"/>
              </a:rPr>
              <a:t>（</a:t>
            </a:r>
            <a:r>
              <a:rPr lang="pt-BR" altLang="zh-CN" sz="2000" smtClean="0">
                <a:solidFill>
                  <a:srgbClr val="FF0000"/>
                </a:solidFill>
                <a:latin typeface="Consolas" pitchFamily="49" charset="0"/>
                <a:ea typeface="楷体" pitchFamily="49" charset="-122"/>
                <a:cs typeface="Consolas" pitchFamily="49" charset="0"/>
              </a:rPr>
              <a:t>2.10</a:t>
            </a:r>
            <a:r>
              <a:rPr lang="zh-CN" altLang="zh-CN" sz="2000" smtClean="0">
                <a:solidFill>
                  <a:srgbClr val="FF0000"/>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11264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857224" y="1285860"/>
            <a:ext cx="7143800" cy="2183638"/>
          </a:xfrm>
          <a:prstGeom prst="rect">
            <a:avLst/>
          </a:prstGeom>
          <a:solidFill>
            <a:schemeClr val="accent5">
              <a:lumMod val="20000"/>
              <a:lumOff val="80000"/>
            </a:schemeClr>
          </a:solidFill>
          <a:ln>
            <a:headEnd/>
            <a:tailEnd/>
          </a:ln>
        </p:spPr>
        <p:style>
          <a:lnRef idx="1">
            <a:schemeClr val="accent3"/>
          </a:lnRef>
          <a:fillRef idx="2">
            <a:schemeClr val="accent3"/>
          </a:fillRef>
          <a:effectRef idx="1">
            <a:schemeClr val="accent3"/>
          </a:effectRef>
          <a:fontRef idx="minor">
            <a:schemeClr val="dk1"/>
          </a:fontRef>
        </p:style>
        <p:txBody>
          <a:bodyPr wrap="square" lIns="180000" tIns="144000" rIns="180000" bIns="144000">
            <a:spAutoFit/>
          </a:bodyPr>
          <a:lstStyle/>
          <a:p>
            <a:pPr>
              <a:lnSpc>
                <a:spcPct val="150000"/>
              </a:lnSpc>
            </a:pPr>
            <a:r>
              <a:rPr lang="en-US" altLang="zh-CN" sz="2200" dirty="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smtClean="0">
                <a:solidFill>
                  <a:srgbClr val="FF0000"/>
                </a:solidFill>
                <a:latin typeface="Consolas" pitchFamily="49" charset="0"/>
                <a:ea typeface="楷体" pitchFamily="49" charset="-122"/>
                <a:cs typeface="Consolas" pitchFamily="49" charset="0"/>
              </a:rPr>
              <a:t>2.14】</a:t>
            </a:r>
            <a:r>
              <a:rPr lang="zh-CN" altLang="en-US" sz="2000" dirty="0">
                <a:solidFill>
                  <a:srgbClr val="0000FF"/>
                </a:solidFill>
                <a:latin typeface="Consolas" pitchFamily="49" charset="0"/>
                <a:ea typeface="楷体" pitchFamily="49" charset="-122"/>
                <a:cs typeface="Consolas" pitchFamily="49" charset="0"/>
              </a:rPr>
              <a:t>求以下非齐次方程的解：</a:t>
            </a:r>
            <a:endParaRPr lang="zh-CN" altLang="en-US" sz="2000" i="1" dirty="0">
              <a:solidFill>
                <a:srgbClr val="0000FF"/>
              </a:solidFill>
              <a:latin typeface="Consolas" pitchFamily="49" charset="0"/>
              <a:ea typeface="楷体" pitchFamily="49" charset="-122"/>
              <a:cs typeface="Consolas" pitchFamily="49" charset="0"/>
            </a:endParaRPr>
          </a:p>
          <a:p>
            <a:pPr>
              <a:lnSpc>
                <a:spcPct val="150000"/>
              </a:lnSpc>
            </a:pPr>
            <a:r>
              <a:rPr lang="en-US" altLang="zh-CN" sz="2000" i="1" smtClean="0">
                <a:solidFill>
                  <a:srgbClr val="0000FF"/>
                </a:solidFill>
                <a:latin typeface="Consolas" pitchFamily="49" charset="0"/>
                <a:ea typeface="楷体" pitchFamily="49" charset="-122"/>
                <a:cs typeface="Consolas" pitchFamily="49" charset="0"/>
              </a:rPr>
              <a:t>    f</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en-US" altLang="zh-CN" sz="2000" dirty="0" err="1">
                <a:solidFill>
                  <a:srgbClr val="0000FF"/>
                </a:solidFill>
                <a:latin typeface="Consolas" pitchFamily="49" charset="0"/>
                <a:ea typeface="楷体" pitchFamily="49" charset="-122"/>
                <a:cs typeface="Consolas" pitchFamily="49" charset="0"/>
              </a:rPr>
              <a:t>7</a:t>
            </a:r>
            <a:r>
              <a:rPr lang="en-US" altLang="zh-CN" sz="2000" i="1" dirty="0" err="1">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a:t>
            </a:r>
            <a:r>
              <a:rPr lang="en-US" altLang="zh-CN" sz="2000" dirty="0" err="1">
                <a:solidFill>
                  <a:srgbClr val="0000FF"/>
                </a:solidFill>
                <a:latin typeface="Consolas" pitchFamily="49" charset="0"/>
                <a:ea typeface="楷体" pitchFamily="49" charset="-122"/>
                <a:cs typeface="Consolas" pitchFamily="49" charset="0"/>
              </a:rPr>
              <a:t>10</a:t>
            </a:r>
            <a:r>
              <a:rPr lang="en-US" altLang="zh-CN" sz="2000" i="1" dirty="0" err="1">
                <a:solidFill>
                  <a:srgbClr val="0000FF"/>
                </a:solidFill>
                <a:latin typeface="Consolas" pitchFamily="49" charset="0"/>
                <a:ea typeface="楷体" pitchFamily="49" charset="-122"/>
                <a:cs typeface="Consolas" pitchFamily="49" charset="0"/>
              </a:rPr>
              <a:t>f</a:t>
            </a:r>
            <a:r>
              <a:rPr lang="en-US" altLang="zh-CN"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-2)+</a:t>
            </a:r>
            <a:r>
              <a:rPr lang="en-US" altLang="zh-CN" sz="2000" dirty="0" err="1">
                <a:solidFill>
                  <a:srgbClr val="0000FF"/>
                </a:solidFill>
                <a:latin typeface="Consolas" pitchFamily="49" charset="0"/>
                <a:ea typeface="楷体" pitchFamily="49" charset="-122"/>
                <a:cs typeface="Consolas" pitchFamily="49" charset="0"/>
              </a:rPr>
              <a:t>4</a:t>
            </a:r>
            <a:r>
              <a:rPr lang="en-US" altLang="zh-CN" sz="2000" i="1" dirty="0" err="1">
                <a:solidFill>
                  <a:srgbClr val="0000FF"/>
                </a:solidFill>
                <a:latin typeface="Consolas" pitchFamily="49" charset="0"/>
                <a:ea typeface="楷体" pitchFamily="49" charset="-122"/>
                <a:cs typeface="Consolas" pitchFamily="49" charset="0"/>
              </a:rPr>
              <a:t>n</a:t>
            </a:r>
            <a:r>
              <a:rPr lang="en-US" altLang="zh-CN" sz="2000" baseline="30000" dirty="0" err="1">
                <a:solidFill>
                  <a:srgbClr val="0000FF"/>
                </a:solidFill>
                <a:latin typeface="Consolas" pitchFamily="49" charset="0"/>
                <a:ea typeface="楷体" pitchFamily="49" charset="-122"/>
                <a:cs typeface="Consolas" pitchFamily="49" charset="0"/>
              </a:rPr>
              <a:t>2</a:t>
            </a:r>
            <a:endParaRPr lang="en-US" altLang="zh-CN" sz="2000" i="1" baseline="30000" dirty="0">
              <a:solidFill>
                <a:srgbClr val="0000FF"/>
              </a:solidFill>
              <a:latin typeface="Consolas" pitchFamily="49" charset="0"/>
              <a:ea typeface="楷体" pitchFamily="49" charset="-122"/>
              <a:cs typeface="Consolas" pitchFamily="49" charset="0"/>
            </a:endParaRPr>
          </a:p>
          <a:p>
            <a:pPr>
              <a:lnSpc>
                <a:spcPct val="150000"/>
              </a:lnSpc>
            </a:pPr>
            <a:r>
              <a:rPr lang="en-US" altLang="zh-CN" sz="2000" i="1" smtClean="0">
                <a:solidFill>
                  <a:srgbClr val="0000FF"/>
                </a:solidFill>
                <a:latin typeface="Consolas" pitchFamily="49" charset="0"/>
                <a:ea typeface="楷体" pitchFamily="49" charset="-122"/>
                <a:cs typeface="Consolas" pitchFamily="49" charset="0"/>
              </a:rPr>
              <a:t>    f</a:t>
            </a:r>
            <a:r>
              <a:rPr lang="en-US" altLang="zh-CN" sz="2000" smtClean="0">
                <a:solidFill>
                  <a:srgbClr val="0000FF"/>
                </a:solidFill>
                <a:latin typeface="Consolas" pitchFamily="49" charset="0"/>
                <a:ea typeface="楷体" pitchFamily="49" charset="-122"/>
                <a:cs typeface="Consolas" pitchFamily="49" charset="0"/>
              </a:rPr>
              <a:t>(0</a:t>
            </a:r>
            <a:r>
              <a:rPr lang="en-US" altLang="zh-CN" sz="2000" dirty="0">
                <a:solidFill>
                  <a:srgbClr val="0000FF"/>
                </a:solidFill>
                <a:latin typeface="Consolas" pitchFamily="49" charset="0"/>
                <a:ea typeface="楷体" pitchFamily="49" charset="-122"/>
                <a:cs typeface="Consolas" pitchFamily="49" charset="0"/>
              </a:rPr>
              <a:t>)=1</a:t>
            </a:r>
            <a:endParaRPr lang="en-US" altLang="zh-CN" sz="2000" i="1" dirty="0">
              <a:solidFill>
                <a:srgbClr val="0000FF"/>
              </a:solidFill>
              <a:latin typeface="Consolas" pitchFamily="49" charset="0"/>
              <a:ea typeface="楷体" pitchFamily="49" charset="-122"/>
              <a:cs typeface="Consolas" pitchFamily="49" charset="0"/>
            </a:endParaRPr>
          </a:p>
          <a:p>
            <a:pPr>
              <a:lnSpc>
                <a:spcPct val="150000"/>
              </a:lnSpc>
            </a:pPr>
            <a:r>
              <a:rPr lang="en-US" altLang="zh-CN" sz="2000" i="1" smtClean="0">
                <a:solidFill>
                  <a:srgbClr val="0000FF"/>
                </a:solidFill>
                <a:latin typeface="Consolas" pitchFamily="49" charset="0"/>
                <a:ea typeface="楷体" pitchFamily="49" charset="-122"/>
                <a:cs typeface="Consolas" pitchFamily="49" charset="0"/>
              </a:rPr>
              <a:t>    f</a:t>
            </a:r>
            <a:r>
              <a:rPr lang="en-US" altLang="zh-CN" sz="2000" smtClean="0">
                <a:solidFill>
                  <a:srgbClr val="0000FF"/>
                </a:solidFill>
                <a:latin typeface="Consolas" pitchFamily="49" charset="0"/>
                <a:ea typeface="楷体" pitchFamily="49" charset="-122"/>
                <a:cs typeface="Consolas" pitchFamily="49" charset="0"/>
              </a:rPr>
              <a:t>(1</a:t>
            </a:r>
            <a:r>
              <a:rPr lang="en-US" altLang="zh-CN" sz="2000" dirty="0">
                <a:solidFill>
                  <a:srgbClr val="0000FF"/>
                </a:solidFill>
                <a:latin typeface="Consolas" pitchFamily="49" charset="0"/>
                <a:ea typeface="楷体" pitchFamily="49" charset="-122"/>
                <a:cs typeface="Consolas" pitchFamily="49" charset="0"/>
              </a:rPr>
              <a:t>)=2</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642910" y="285728"/>
            <a:ext cx="4000528" cy="1323439"/>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lIns="216000">
            <a:spAutoFit/>
          </a:bodyPr>
          <a:lstStyle/>
          <a:p>
            <a:pPr>
              <a:lnSpc>
                <a:spcPts val="3200"/>
              </a:lnSpc>
            </a:pPr>
            <a:r>
              <a:rPr lang="en-US" altLang="zh-CN" sz="1800" i="1" smtClean="0">
                <a:solidFill>
                  <a:srgbClr val="0000FF"/>
                </a:solidFill>
                <a:latin typeface="Consolas" pitchFamily="49" charset="0"/>
                <a:ea typeface="楷体" pitchFamily="49" charset="-122"/>
                <a:cs typeface="Consolas" pitchFamily="49" charset="0"/>
              </a:rPr>
              <a:t>f</a:t>
            </a:r>
            <a:r>
              <a:rPr lang="en-US" altLang="zh-CN" sz="1800" smtClean="0">
                <a:solidFill>
                  <a:srgbClr val="0000FF"/>
                </a:solidFill>
                <a:latin typeface="Consolas" pitchFamily="49" charset="0"/>
                <a:ea typeface="楷体" pitchFamily="49" charset="-122"/>
                <a:cs typeface="Consolas" pitchFamily="49" charset="0"/>
              </a:rPr>
              <a:t>(</a:t>
            </a:r>
            <a:r>
              <a:rPr lang="en-US" altLang="zh-CN" sz="1800" i="1" smtClean="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a:t>
            </a:r>
            <a:r>
              <a:rPr lang="en-US" altLang="zh-CN" sz="1800" dirty="0" err="1">
                <a:solidFill>
                  <a:srgbClr val="0000FF"/>
                </a:solidFill>
                <a:latin typeface="Consolas" pitchFamily="49" charset="0"/>
                <a:ea typeface="楷体" pitchFamily="49" charset="-122"/>
                <a:cs typeface="Consolas" pitchFamily="49" charset="0"/>
              </a:rPr>
              <a:t>7</a:t>
            </a:r>
            <a:r>
              <a:rPr lang="en-US" altLang="zh-CN" sz="1800" i="1" dirty="0" err="1">
                <a:solidFill>
                  <a:srgbClr val="0000FF"/>
                </a:solidFill>
                <a:latin typeface="Consolas" pitchFamily="49" charset="0"/>
                <a:ea typeface="楷体" pitchFamily="49" charset="-122"/>
                <a:cs typeface="Consolas" pitchFamily="49" charset="0"/>
              </a:rPr>
              <a:t>f</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-1)-</a:t>
            </a:r>
            <a:r>
              <a:rPr lang="en-US" altLang="zh-CN" sz="1800" dirty="0" err="1">
                <a:solidFill>
                  <a:srgbClr val="0000FF"/>
                </a:solidFill>
                <a:latin typeface="Consolas" pitchFamily="49" charset="0"/>
                <a:ea typeface="楷体" pitchFamily="49" charset="-122"/>
                <a:cs typeface="Consolas" pitchFamily="49" charset="0"/>
              </a:rPr>
              <a:t>10</a:t>
            </a:r>
            <a:r>
              <a:rPr lang="en-US" altLang="zh-CN" sz="1800" i="1" dirty="0" err="1">
                <a:solidFill>
                  <a:srgbClr val="0000FF"/>
                </a:solidFill>
                <a:latin typeface="Consolas" pitchFamily="49" charset="0"/>
                <a:ea typeface="楷体" pitchFamily="49" charset="-122"/>
                <a:cs typeface="Consolas" pitchFamily="49" charset="0"/>
              </a:rPr>
              <a:t>f</a:t>
            </a:r>
            <a:r>
              <a:rPr lang="en-US" altLang="zh-CN" sz="1800" dirty="0">
                <a:solidFill>
                  <a:srgbClr val="0000FF"/>
                </a:solidFill>
                <a:latin typeface="Consolas" pitchFamily="49" charset="0"/>
                <a:ea typeface="楷体" pitchFamily="49" charset="-122"/>
                <a:cs typeface="Consolas" pitchFamily="49" charset="0"/>
              </a:rPr>
              <a:t>(</a:t>
            </a:r>
            <a:r>
              <a:rPr lang="en-US" altLang="zh-CN" sz="1800" i="1" dirty="0">
                <a:solidFill>
                  <a:srgbClr val="0000FF"/>
                </a:solidFill>
                <a:latin typeface="Consolas" pitchFamily="49" charset="0"/>
                <a:ea typeface="楷体" pitchFamily="49" charset="-122"/>
                <a:cs typeface="Consolas" pitchFamily="49" charset="0"/>
              </a:rPr>
              <a:t>n</a:t>
            </a:r>
            <a:r>
              <a:rPr lang="en-US" altLang="zh-CN" sz="1800" dirty="0">
                <a:solidFill>
                  <a:srgbClr val="0000FF"/>
                </a:solidFill>
                <a:latin typeface="Consolas" pitchFamily="49" charset="0"/>
                <a:ea typeface="楷体" pitchFamily="49" charset="-122"/>
                <a:cs typeface="Consolas" pitchFamily="49" charset="0"/>
              </a:rPr>
              <a:t>-2)+</a:t>
            </a:r>
            <a:r>
              <a:rPr lang="en-US" altLang="zh-CN" sz="1800" dirty="0" err="1">
                <a:solidFill>
                  <a:srgbClr val="0000FF"/>
                </a:solidFill>
                <a:latin typeface="Consolas" pitchFamily="49" charset="0"/>
                <a:ea typeface="楷体" pitchFamily="49" charset="-122"/>
                <a:cs typeface="Consolas" pitchFamily="49" charset="0"/>
              </a:rPr>
              <a:t>4</a:t>
            </a:r>
            <a:r>
              <a:rPr lang="en-US" altLang="zh-CN" sz="1800" i="1" dirty="0" err="1">
                <a:solidFill>
                  <a:srgbClr val="0000FF"/>
                </a:solidFill>
                <a:latin typeface="Consolas" pitchFamily="49" charset="0"/>
                <a:ea typeface="楷体" pitchFamily="49" charset="-122"/>
                <a:cs typeface="Consolas" pitchFamily="49" charset="0"/>
              </a:rPr>
              <a:t>n</a:t>
            </a:r>
            <a:r>
              <a:rPr lang="en-US" altLang="zh-CN" sz="1800" baseline="30000" dirty="0" err="1">
                <a:solidFill>
                  <a:srgbClr val="0000FF"/>
                </a:solidFill>
                <a:latin typeface="Consolas" pitchFamily="49" charset="0"/>
                <a:ea typeface="楷体" pitchFamily="49" charset="-122"/>
                <a:cs typeface="Consolas" pitchFamily="49" charset="0"/>
              </a:rPr>
              <a:t>2</a:t>
            </a:r>
            <a:endParaRPr lang="en-US" altLang="zh-CN" sz="1800" i="1" baseline="30000" dirty="0">
              <a:solidFill>
                <a:srgbClr val="0000FF"/>
              </a:solidFill>
              <a:latin typeface="Consolas" pitchFamily="49" charset="0"/>
              <a:ea typeface="楷体" pitchFamily="49" charset="-122"/>
              <a:cs typeface="Consolas" pitchFamily="49" charset="0"/>
            </a:endParaRPr>
          </a:p>
          <a:p>
            <a:pPr>
              <a:lnSpc>
                <a:spcPts val="3200"/>
              </a:lnSpc>
            </a:pPr>
            <a:r>
              <a:rPr lang="en-US" altLang="zh-CN" sz="1800" i="1" dirty="0">
                <a:solidFill>
                  <a:srgbClr val="0000FF"/>
                </a:solidFill>
                <a:latin typeface="Consolas" pitchFamily="49" charset="0"/>
                <a:ea typeface="楷体" pitchFamily="49" charset="-122"/>
                <a:cs typeface="Consolas" pitchFamily="49" charset="0"/>
              </a:rPr>
              <a:t>f</a:t>
            </a:r>
            <a:r>
              <a:rPr lang="en-US" altLang="zh-CN" sz="1800" dirty="0">
                <a:solidFill>
                  <a:srgbClr val="0000FF"/>
                </a:solidFill>
                <a:latin typeface="Consolas" pitchFamily="49" charset="0"/>
                <a:ea typeface="楷体" pitchFamily="49" charset="-122"/>
                <a:cs typeface="Consolas" pitchFamily="49" charset="0"/>
              </a:rPr>
              <a:t>(0)=1</a:t>
            </a:r>
            <a:endParaRPr lang="en-US" altLang="zh-CN" sz="1800" i="1" dirty="0">
              <a:solidFill>
                <a:srgbClr val="0000FF"/>
              </a:solidFill>
              <a:latin typeface="Consolas" pitchFamily="49" charset="0"/>
              <a:ea typeface="楷体" pitchFamily="49" charset="-122"/>
              <a:cs typeface="Consolas" pitchFamily="49" charset="0"/>
            </a:endParaRPr>
          </a:p>
          <a:p>
            <a:pPr>
              <a:lnSpc>
                <a:spcPts val="3200"/>
              </a:lnSpc>
            </a:pPr>
            <a:r>
              <a:rPr lang="en-US" altLang="zh-CN" sz="1800" i="1" dirty="0">
                <a:solidFill>
                  <a:srgbClr val="0000FF"/>
                </a:solidFill>
                <a:latin typeface="Consolas" pitchFamily="49" charset="0"/>
                <a:ea typeface="楷体" pitchFamily="49" charset="-122"/>
                <a:cs typeface="Consolas" pitchFamily="49" charset="0"/>
              </a:rPr>
              <a:t>f</a:t>
            </a:r>
            <a:r>
              <a:rPr lang="en-US" altLang="zh-CN" sz="1800" dirty="0">
                <a:solidFill>
                  <a:srgbClr val="0000FF"/>
                </a:solidFill>
                <a:latin typeface="Consolas" pitchFamily="49" charset="0"/>
                <a:ea typeface="楷体" pitchFamily="49" charset="-122"/>
                <a:cs typeface="Consolas" pitchFamily="49" charset="0"/>
              </a:rPr>
              <a:t>(1)=2</a:t>
            </a:r>
          </a:p>
        </p:txBody>
      </p:sp>
      <p:sp>
        <p:nvSpPr>
          <p:cNvPr id="47107" name="Text Box 3"/>
          <p:cNvSpPr txBox="1">
            <a:spLocks noChangeArrowheads="1"/>
          </p:cNvSpPr>
          <p:nvPr/>
        </p:nvSpPr>
        <p:spPr bwMode="auto">
          <a:xfrm>
            <a:off x="250825" y="1857364"/>
            <a:ext cx="8893175" cy="3785652"/>
          </a:xfrm>
          <a:prstGeom prst="rect">
            <a:avLst/>
          </a:prstGeom>
          <a:noFill/>
          <a:ln w="9525">
            <a:noFill/>
            <a:miter lim="800000"/>
            <a:headEnd/>
            <a:tailEnd/>
          </a:ln>
        </p:spPr>
        <p:txBody>
          <a:bodyPr>
            <a:spAutoFit/>
          </a:bodyPr>
          <a:lstStyle/>
          <a:p>
            <a:pPr>
              <a:lnSpc>
                <a:spcPts val="3200"/>
              </a:lnSpc>
            </a:pPr>
            <a:r>
              <a:rPr lang="zh-CN" altLang="en-US" sz="2200">
                <a:latin typeface="Consolas" pitchFamily="49" charset="0"/>
                <a:ea typeface="楷体" pitchFamily="49" charset="-122"/>
                <a:cs typeface="Consolas" pitchFamily="49" charset="0"/>
              </a:rPr>
              <a:t>　　</a:t>
            </a:r>
            <a:r>
              <a:rPr lang="zh-CN" altLang="en-US" sz="2200">
                <a:solidFill>
                  <a:srgbClr val="FF0000"/>
                </a:solidFill>
                <a:latin typeface="Consolas" pitchFamily="49" charset="0"/>
                <a:ea typeface="楷体" pitchFamily="49" charset="-122"/>
                <a:cs typeface="Consolas" pitchFamily="49" charset="0"/>
              </a:rPr>
              <a:t>解：</a:t>
            </a:r>
            <a:r>
              <a:rPr lang="zh-CN" altLang="en-US" sz="2000">
                <a:solidFill>
                  <a:srgbClr val="0000FF"/>
                </a:solidFill>
                <a:latin typeface="Consolas" pitchFamily="49" charset="0"/>
                <a:ea typeface="楷体" pitchFamily="49" charset="-122"/>
                <a:cs typeface="Consolas" pitchFamily="49" charset="0"/>
              </a:rPr>
              <a:t>对应的齐次方程为：</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)=7</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-1)-10</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，其</a:t>
            </a:r>
            <a:r>
              <a:rPr lang="zh-CN" altLang="en-US" sz="2000">
                <a:solidFill>
                  <a:srgbClr val="0000FF"/>
                </a:solidFill>
                <a:latin typeface="Consolas" pitchFamily="49" charset="0"/>
                <a:ea typeface="楷体" pitchFamily="49" charset="-122"/>
                <a:cs typeface="Consolas" pitchFamily="49" charset="0"/>
              </a:rPr>
              <a:t>特征方程为：</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30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-7</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+10=0</a:t>
            </a:r>
            <a:r>
              <a:rPr lang="zh-CN" altLang="en-US" sz="2000" smtClean="0">
                <a:solidFill>
                  <a:srgbClr val="0000FF"/>
                </a:solidFill>
                <a:latin typeface="Consolas" pitchFamily="49" charset="0"/>
                <a:ea typeface="楷体" pitchFamily="49" charset="-122"/>
                <a:cs typeface="Consolas" pitchFamily="49" charset="0"/>
              </a:rPr>
              <a:t>，求</a:t>
            </a:r>
            <a:r>
              <a:rPr lang="zh-CN" altLang="en-US" sz="2000">
                <a:solidFill>
                  <a:srgbClr val="0000FF"/>
                </a:solidFill>
                <a:latin typeface="Consolas" pitchFamily="49" charset="0"/>
                <a:ea typeface="楷体" pitchFamily="49" charset="-122"/>
                <a:cs typeface="Consolas" pitchFamily="49" charset="0"/>
              </a:rPr>
              <a:t>得其特征根为：</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1</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q</a:t>
            </a:r>
            <a:r>
              <a:rPr lang="en-US" altLang="zh-CN" sz="2000" baseline="-25000" smtClean="0">
                <a:solidFill>
                  <a:srgbClr val="0000FF"/>
                </a:solidFill>
                <a:latin typeface="Consolas" pitchFamily="49" charset="0"/>
                <a:ea typeface="楷体" pitchFamily="49" charset="-122"/>
                <a:cs typeface="Consolas" pitchFamily="49" charset="0"/>
              </a:rPr>
              <a:t>2</a:t>
            </a:r>
            <a:r>
              <a:rPr lang="en-US" altLang="zh-CN" sz="2000" smtClean="0">
                <a:solidFill>
                  <a:srgbClr val="0000FF"/>
                </a:solidFill>
                <a:latin typeface="Consolas" pitchFamily="49" charset="0"/>
                <a:ea typeface="楷体" pitchFamily="49" charset="-122"/>
                <a:cs typeface="Consolas" pitchFamily="49" charset="0"/>
              </a:rPr>
              <a:t>=5</a:t>
            </a:r>
            <a:r>
              <a:rPr lang="zh-CN" altLang="en-US" sz="2000">
                <a:solidFill>
                  <a:srgbClr val="0000FF"/>
                </a:solidFill>
                <a:latin typeface="Consolas" pitchFamily="49" charset="0"/>
                <a:ea typeface="楷体" pitchFamily="49" charset="-122"/>
                <a:cs typeface="Consolas" pitchFamily="49" charset="0"/>
              </a:rPr>
              <a:t>。所以对应的齐次递归方程的通解为</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c</a:t>
            </a:r>
            <a:r>
              <a:rPr lang="en-US" altLang="zh-CN" sz="2000" baseline="-25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2</a:t>
            </a:r>
            <a:r>
              <a:rPr lang="en-US" altLang="zh-CN" sz="2000" i="1" baseline="30000">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c</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5</a:t>
            </a:r>
            <a:r>
              <a:rPr lang="en-US" altLang="zh-CN" sz="2000" i="1" baseline="30000">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a:t>
            </a:r>
          </a:p>
          <a:p>
            <a:pPr>
              <a:lnSpc>
                <a:spcPts val="3200"/>
              </a:lnSpc>
            </a:pPr>
            <a:r>
              <a:rPr lang="zh-CN" altLang="en-US" sz="2000">
                <a:solidFill>
                  <a:srgbClr val="0000FF"/>
                </a:solidFill>
                <a:latin typeface="Consolas" pitchFamily="49" charset="0"/>
                <a:ea typeface="楷体" pitchFamily="49" charset="-122"/>
                <a:cs typeface="Consolas" pitchFamily="49" charset="0"/>
              </a:rPr>
              <a:t>　　由于</a:t>
            </a:r>
            <a:r>
              <a:rPr lang="en-US" altLang="zh-CN" sz="2000" i="1">
                <a:solidFill>
                  <a:srgbClr val="0000FF"/>
                </a:solidFill>
                <a:latin typeface="Consolas" pitchFamily="49" charset="0"/>
                <a:ea typeface="楷体" pitchFamily="49" charset="-122"/>
                <a:cs typeface="Consolas" pitchFamily="49" charset="0"/>
              </a:rPr>
              <a:t>g</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baseline="30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，则</a:t>
            </a:r>
            <a:r>
              <a:rPr lang="zh-CN" altLang="en-US" sz="2000">
                <a:solidFill>
                  <a:srgbClr val="0000FF"/>
                </a:solidFill>
                <a:latin typeface="Consolas" pitchFamily="49" charset="0"/>
                <a:ea typeface="楷体" pitchFamily="49" charset="-122"/>
                <a:cs typeface="Consolas" pitchFamily="49" charset="0"/>
              </a:rPr>
              <a:t>令非齐式递归方程的特解为　　</a:t>
            </a:r>
          </a:p>
          <a:p>
            <a:pPr>
              <a:lnSpc>
                <a:spcPts val="3200"/>
              </a:lnSpc>
            </a:pPr>
            <a:r>
              <a:rPr lang="zh-CN" altLang="en-US" sz="2000">
                <a:solidFill>
                  <a:srgbClr val="0000FF"/>
                </a:solidFill>
                <a:latin typeface="Consolas" pitchFamily="49" charset="0"/>
                <a:ea typeface="楷体" pitchFamily="49" charset="-122"/>
                <a:cs typeface="Consolas" pitchFamily="49" charset="0"/>
              </a:rPr>
              <a:t>　</a:t>
            </a:r>
            <a:r>
              <a:rPr lang="zh-CN" altLang="en-US" sz="2000">
                <a:solidFill>
                  <a:srgbClr val="9900FF"/>
                </a:solidFill>
                <a:latin typeface="Consolas" pitchFamily="49" charset="0"/>
                <a:ea typeface="楷体" pitchFamily="49" charset="-122"/>
                <a:cs typeface="Consolas" pitchFamily="49" charset="0"/>
              </a:rPr>
              <a:t>　</a:t>
            </a:r>
            <a:r>
              <a:rPr lang="en-US" altLang="zh-CN" sz="2000" i="1">
                <a:solidFill>
                  <a:srgbClr val="9900FF"/>
                </a:solidFill>
                <a:latin typeface="Consolas" pitchFamily="49" charset="0"/>
                <a:ea typeface="楷体" pitchFamily="49" charset="-122"/>
                <a:cs typeface="Consolas" pitchFamily="49" charset="0"/>
              </a:rPr>
              <a:t>f</a:t>
            </a:r>
            <a:r>
              <a:rPr lang="en-US"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a:t>
            </a:r>
            <a:r>
              <a:rPr lang="en-US" altLang="zh-CN" sz="2000" i="1" smtClean="0">
                <a:solidFill>
                  <a:srgbClr val="9900FF"/>
                </a:solidFill>
                <a:latin typeface="Consolas" pitchFamily="49" charset="0"/>
                <a:ea typeface="楷体" pitchFamily="49" charset="-122"/>
                <a:cs typeface="Consolas" pitchFamily="49" charset="0"/>
              </a:rPr>
              <a:t>A</a:t>
            </a:r>
            <a:r>
              <a:rPr lang="en-US" altLang="zh-CN" sz="2000" baseline="-25000" smtClean="0">
                <a:solidFill>
                  <a:srgbClr val="9900FF"/>
                </a:solidFill>
                <a:latin typeface="Consolas" pitchFamily="49" charset="0"/>
                <a:ea typeface="楷体" pitchFamily="49" charset="-122"/>
                <a:cs typeface="Consolas" pitchFamily="49" charset="0"/>
              </a:rPr>
              <a:t>0</a:t>
            </a:r>
            <a:r>
              <a:rPr lang="en-US" altLang="zh-CN" sz="2000" i="1" smtClean="0">
                <a:solidFill>
                  <a:srgbClr val="9900FF"/>
                </a:solidFill>
                <a:latin typeface="Consolas" pitchFamily="49" charset="0"/>
                <a:ea typeface="楷体" pitchFamily="49" charset="-122"/>
                <a:cs typeface="Consolas" pitchFamily="49" charset="0"/>
              </a:rPr>
              <a:t>n</a:t>
            </a:r>
            <a:r>
              <a:rPr lang="en-US" altLang="zh-CN" sz="2000" baseline="30000" smtClean="0">
                <a:solidFill>
                  <a:srgbClr val="9900FF"/>
                </a:solidFill>
                <a:latin typeface="Consolas" pitchFamily="49" charset="0"/>
                <a:ea typeface="楷体" pitchFamily="49" charset="-122"/>
                <a:cs typeface="Consolas" pitchFamily="49" charset="0"/>
              </a:rPr>
              <a:t>2</a:t>
            </a:r>
            <a:r>
              <a:rPr lang="en-US" altLang="zh-CN" sz="2000" smtClean="0">
                <a:solidFill>
                  <a:srgbClr val="9900FF"/>
                </a:solidFill>
                <a:latin typeface="Consolas" pitchFamily="49" charset="0"/>
                <a:ea typeface="楷体" pitchFamily="49" charset="-122"/>
                <a:cs typeface="Consolas" pitchFamily="49" charset="0"/>
              </a:rPr>
              <a:t>+</a:t>
            </a:r>
            <a:r>
              <a:rPr lang="en-US" altLang="zh-CN" sz="2000" i="1" smtClean="0">
                <a:solidFill>
                  <a:srgbClr val="9900FF"/>
                </a:solidFill>
                <a:latin typeface="Consolas" pitchFamily="49" charset="0"/>
                <a:ea typeface="楷体" pitchFamily="49" charset="-122"/>
                <a:cs typeface="Consolas" pitchFamily="49" charset="0"/>
              </a:rPr>
              <a:t>A</a:t>
            </a:r>
            <a:r>
              <a:rPr lang="en-US" altLang="zh-CN" sz="2000" baseline="-25000" smtClean="0">
                <a:solidFill>
                  <a:srgbClr val="9900FF"/>
                </a:solidFill>
                <a:latin typeface="Consolas" pitchFamily="49" charset="0"/>
                <a:ea typeface="楷体" pitchFamily="49" charset="-122"/>
                <a:cs typeface="Consolas" pitchFamily="49" charset="0"/>
              </a:rPr>
              <a:t>1</a:t>
            </a:r>
            <a:r>
              <a:rPr lang="en-US" altLang="zh-CN" sz="2000" i="1" smtClean="0">
                <a:solidFill>
                  <a:srgbClr val="9900FF"/>
                </a:solidFill>
                <a:latin typeface="Consolas" pitchFamily="49" charset="0"/>
                <a:ea typeface="楷体" pitchFamily="49" charset="-122"/>
                <a:cs typeface="Consolas" pitchFamily="49" charset="0"/>
              </a:rPr>
              <a:t>n</a:t>
            </a:r>
            <a:r>
              <a:rPr lang="en-US" altLang="zh-CN" sz="2000" smtClean="0">
                <a:solidFill>
                  <a:srgbClr val="9900FF"/>
                </a:solidFill>
                <a:latin typeface="Consolas" pitchFamily="49" charset="0"/>
                <a:ea typeface="楷体" pitchFamily="49" charset="-122"/>
                <a:cs typeface="Consolas" pitchFamily="49" charset="0"/>
              </a:rPr>
              <a:t>+</a:t>
            </a:r>
            <a:r>
              <a:rPr lang="en-US" altLang="zh-CN" sz="2000" i="1" smtClean="0">
                <a:solidFill>
                  <a:srgbClr val="9900FF"/>
                </a:solidFill>
                <a:latin typeface="Consolas" pitchFamily="49" charset="0"/>
                <a:ea typeface="楷体" pitchFamily="49" charset="-122"/>
                <a:cs typeface="Consolas" pitchFamily="49" charset="0"/>
              </a:rPr>
              <a:t>A</a:t>
            </a:r>
            <a:r>
              <a:rPr lang="en-US" altLang="zh-CN" sz="2000" baseline="-25000" smtClean="0">
                <a:solidFill>
                  <a:srgbClr val="9900FF"/>
                </a:solidFill>
                <a:latin typeface="Consolas" pitchFamily="49" charset="0"/>
                <a:ea typeface="楷体" pitchFamily="49" charset="-122"/>
                <a:cs typeface="Consolas" pitchFamily="49" charset="0"/>
              </a:rPr>
              <a:t>2</a:t>
            </a:r>
            <a:endParaRPr lang="zh-CN" altLang="en-US" sz="2000">
              <a:solidFill>
                <a:srgbClr val="9900FF"/>
              </a:solidFill>
              <a:latin typeface="Consolas" pitchFamily="49" charset="0"/>
              <a:ea typeface="楷体" pitchFamily="49" charset="-122"/>
              <a:cs typeface="Consolas" pitchFamily="49" charset="0"/>
            </a:endParaRPr>
          </a:p>
          <a:p>
            <a:pPr>
              <a:lnSpc>
                <a:spcPts val="3200"/>
              </a:lnSpc>
            </a:pPr>
            <a:r>
              <a:rPr lang="zh-CN" altLang="en-US" sz="2000">
                <a:solidFill>
                  <a:srgbClr val="0000FF"/>
                </a:solidFill>
                <a:latin typeface="Consolas" pitchFamily="49" charset="0"/>
                <a:ea typeface="楷体" pitchFamily="49" charset="-122"/>
                <a:cs typeface="Consolas" pitchFamily="49" charset="0"/>
              </a:rPr>
              <a:t>代入原递归方</a:t>
            </a:r>
            <a:r>
              <a:rPr lang="zh-CN" altLang="en-US" sz="2000" smtClean="0">
                <a:solidFill>
                  <a:srgbClr val="0000FF"/>
                </a:solidFill>
                <a:latin typeface="Consolas" pitchFamily="49" charset="0"/>
                <a:ea typeface="楷体" pitchFamily="49" charset="-122"/>
                <a:cs typeface="Consolas" pitchFamily="49" charset="0"/>
              </a:rPr>
              <a:t>程，得</a:t>
            </a:r>
            <a:r>
              <a:rPr lang="zh-CN" altLang="en-US" sz="2000">
                <a:solidFill>
                  <a:srgbClr val="0000FF"/>
                </a:solidFill>
                <a:latin typeface="Consolas" pitchFamily="49" charset="0"/>
                <a:ea typeface="楷体" pitchFamily="49" charset="-122"/>
                <a:cs typeface="Consolas" pitchFamily="49" charset="0"/>
              </a:rPr>
              <a:t>：</a:t>
            </a:r>
            <a:endParaRPr lang="zh-CN" altLang="pt-BR" sz="2000" i="1">
              <a:solidFill>
                <a:srgbClr val="0000FF"/>
              </a:solidFill>
              <a:latin typeface="Consolas" pitchFamily="49" charset="0"/>
              <a:ea typeface="楷体" pitchFamily="49" charset="-122"/>
              <a:cs typeface="Consolas" pitchFamily="49" charset="0"/>
            </a:endParaRPr>
          </a:p>
          <a:p>
            <a:pPr>
              <a:lnSpc>
                <a:spcPts val="3200"/>
              </a:lnSpc>
            </a:pPr>
            <a:r>
              <a:rPr lang="zh-CN" altLang="pt-BR" sz="2000" i="1">
                <a:solidFill>
                  <a:srgbClr val="0000FF"/>
                </a:solidFill>
                <a:latin typeface="Consolas" pitchFamily="49" charset="0"/>
                <a:ea typeface="楷体" pitchFamily="49" charset="-122"/>
                <a:cs typeface="Consolas" pitchFamily="49" charset="0"/>
              </a:rPr>
              <a:t>　　</a:t>
            </a:r>
            <a:r>
              <a:rPr lang="pt-BR" altLang="zh-CN" sz="2000" i="1" smtClean="0">
                <a:solidFill>
                  <a:srgbClr val="9900FF"/>
                </a:solidFill>
                <a:latin typeface="Consolas" pitchFamily="49" charset="0"/>
                <a:ea typeface="楷体" pitchFamily="49" charset="-122"/>
                <a:cs typeface="Consolas" pitchFamily="49" charset="0"/>
              </a:rPr>
              <a:t>A</a:t>
            </a:r>
            <a:r>
              <a:rPr lang="pt-BR" altLang="zh-CN" sz="2000" baseline="-25000" smtClean="0">
                <a:solidFill>
                  <a:srgbClr val="9900FF"/>
                </a:solidFill>
                <a:latin typeface="Consolas" pitchFamily="49" charset="0"/>
                <a:ea typeface="楷体" pitchFamily="49" charset="-122"/>
                <a:cs typeface="Consolas" pitchFamily="49" charset="0"/>
              </a:rPr>
              <a:t>0</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baseline="30000" smtClean="0">
                <a:solidFill>
                  <a:srgbClr val="9900FF"/>
                </a:solidFill>
                <a:latin typeface="Consolas" pitchFamily="49" charset="0"/>
                <a:ea typeface="楷体" pitchFamily="49" charset="-122"/>
                <a:cs typeface="Consolas" pitchFamily="49" charset="0"/>
              </a:rPr>
              <a:t>2</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A</a:t>
            </a:r>
            <a:r>
              <a:rPr lang="pt-BR" altLang="zh-CN" sz="2000" baseline="-25000" smtClean="0">
                <a:solidFill>
                  <a:srgbClr val="9900FF"/>
                </a:solidFill>
                <a:latin typeface="Consolas" pitchFamily="49" charset="0"/>
                <a:ea typeface="楷体" pitchFamily="49" charset="-122"/>
                <a:cs typeface="Consolas" pitchFamily="49" charset="0"/>
              </a:rPr>
              <a:t>1</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A</a:t>
            </a:r>
            <a:r>
              <a:rPr lang="pt-BR" altLang="zh-CN" sz="2000" baseline="-25000" smtClean="0">
                <a:solidFill>
                  <a:srgbClr val="9900FF"/>
                </a:solidFill>
                <a:latin typeface="Consolas" pitchFamily="49" charset="0"/>
                <a:ea typeface="楷体" pitchFamily="49" charset="-122"/>
                <a:cs typeface="Consolas" pitchFamily="49" charset="0"/>
              </a:rPr>
              <a:t>2</a:t>
            </a:r>
            <a:r>
              <a:rPr lang="pt-BR" altLang="zh-CN" sz="2000" smtClean="0">
                <a:solidFill>
                  <a:srgbClr val="9900FF"/>
                </a:solidFill>
                <a:latin typeface="Consolas" pitchFamily="49" charset="0"/>
                <a:ea typeface="楷体" pitchFamily="49" charset="-122"/>
                <a:cs typeface="Consolas" pitchFamily="49" charset="0"/>
              </a:rPr>
              <a:t>=7[</a:t>
            </a:r>
            <a:r>
              <a:rPr lang="pt-BR" altLang="zh-CN" sz="2000" i="1" smtClean="0">
                <a:solidFill>
                  <a:srgbClr val="9900FF"/>
                </a:solidFill>
                <a:latin typeface="Consolas" pitchFamily="49" charset="0"/>
                <a:ea typeface="楷体" pitchFamily="49" charset="-122"/>
                <a:cs typeface="Consolas" pitchFamily="49" charset="0"/>
              </a:rPr>
              <a:t>A</a:t>
            </a:r>
            <a:r>
              <a:rPr lang="pt-BR" altLang="zh-CN" sz="2000" baseline="-25000" smtClean="0">
                <a:solidFill>
                  <a:srgbClr val="9900FF"/>
                </a:solidFill>
                <a:latin typeface="Consolas" pitchFamily="49" charset="0"/>
                <a:ea typeface="楷体" pitchFamily="49" charset="-122"/>
                <a:cs typeface="Consolas" pitchFamily="49" charset="0"/>
              </a:rPr>
              <a:t>0</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1)</a:t>
            </a:r>
            <a:r>
              <a:rPr lang="pt-BR" altLang="zh-CN" sz="2000" baseline="30000" smtClean="0">
                <a:solidFill>
                  <a:srgbClr val="9900FF"/>
                </a:solidFill>
                <a:latin typeface="Consolas" pitchFamily="49" charset="0"/>
                <a:ea typeface="楷体" pitchFamily="49" charset="-122"/>
                <a:cs typeface="Consolas" pitchFamily="49" charset="0"/>
              </a:rPr>
              <a:t>2</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A</a:t>
            </a:r>
            <a:r>
              <a:rPr lang="pt-BR" altLang="zh-CN" sz="2000" baseline="-25000" smtClean="0">
                <a:solidFill>
                  <a:srgbClr val="9900FF"/>
                </a:solidFill>
                <a:latin typeface="Consolas" pitchFamily="49" charset="0"/>
                <a:ea typeface="楷体" pitchFamily="49" charset="-122"/>
                <a:cs typeface="Consolas" pitchFamily="49" charset="0"/>
              </a:rPr>
              <a:t>1</a:t>
            </a:r>
            <a:r>
              <a:rPr lang="pt-BR" altLang="zh-CN" sz="2000" smtClean="0">
                <a:solidFill>
                  <a:srgbClr val="9900FF"/>
                </a:solidFill>
                <a:latin typeface="Consolas" pitchFamily="49" charset="0"/>
                <a:ea typeface="楷体" pitchFamily="49" charset="-122"/>
                <a:cs typeface="Consolas" pitchFamily="49" charset="0"/>
              </a:rPr>
              <a:t>(</a:t>
            </a:r>
            <a:r>
              <a:rPr lang="pt-BR" altLang="zh-CN" sz="2000" i="1" smtClean="0">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-1</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2</a:t>
            </a:r>
            <a:r>
              <a:rPr lang="pt-BR" altLang="zh-CN" sz="2000">
                <a:solidFill>
                  <a:srgbClr val="9900FF"/>
                </a:solidFill>
                <a:latin typeface="Consolas" pitchFamily="49" charset="0"/>
                <a:ea typeface="楷体" pitchFamily="49" charset="-122"/>
                <a:cs typeface="Consolas" pitchFamily="49" charset="0"/>
              </a:rPr>
              <a:t>]-10[</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0</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n</a:t>
            </a:r>
            <a:r>
              <a:rPr lang="pt-BR" altLang="zh-CN" sz="2000">
                <a:solidFill>
                  <a:srgbClr val="9900FF"/>
                </a:solidFill>
                <a:latin typeface="Consolas" pitchFamily="49" charset="0"/>
                <a:ea typeface="楷体" pitchFamily="49" charset="-122"/>
                <a:cs typeface="Consolas" pitchFamily="49" charset="0"/>
              </a:rPr>
              <a:t>-2)</a:t>
            </a:r>
            <a:r>
              <a:rPr lang="pt-BR" altLang="zh-CN" sz="2000" baseline="30000">
                <a:solidFill>
                  <a:srgbClr val="9900FF"/>
                </a:solidFill>
                <a:latin typeface="Consolas" pitchFamily="49" charset="0"/>
                <a:ea typeface="楷体" pitchFamily="49" charset="-122"/>
                <a:cs typeface="Consolas" pitchFamily="49" charset="0"/>
              </a:rPr>
              <a:t>2</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1</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n</a:t>
            </a:r>
            <a:r>
              <a:rPr lang="pt-BR" altLang="zh-CN" sz="2000">
                <a:solidFill>
                  <a:srgbClr val="9900FF"/>
                </a:solidFill>
                <a:latin typeface="Consolas" pitchFamily="49" charset="0"/>
                <a:ea typeface="楷体" pitchFamily="49" charset="-122"/>
                <a:cs typeface="Consolas" pitchFamily="49" charset="0"/>
              </a:rPr>
              <a:t>-2)+</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2</a:t>
            </a:r>
            <a:r>
              <a:rPr lang="pt-BR" altLang="zh-CN" sz="2000">
                <a:solidFill>
                  <a:srgbClr val="9900FF"/>
                </a:solidFill>
                <a:latin typeface="Consolas" pitchFamily="49" charset="0"/>
                <a:ea typeface="楷体" pitchFamily="49" charset="-122"/>
                <a:cs typeface="Consolas" pitchFamily="49" charset="0"/>
              </a:rPr>
              <a:t>]+4</a:t>
            </a:r>
            <a:r>
              <a:rPr lang="pt-BR" altLang="zh-CN" sz="2000" i="1">
                <a:solidFill>
                  <a:srgbClr val="9900FF"/>
                </a:solidFill>
                <a:latin typeface="Consolas" pitchFamily="49" charset="0"/>
                <a:ea typeface="楷体" pitchFamily="49" charset="-122"/>
                <a:cs typeface="Consolas" pitchFamily="49" charset="0"/>
              </a:rPr>
              <a:t>n</a:t>
            </a:r>
            <a:r>
              <a:rPr lang="pt-BR" altLang="zh-CN" sz="2000" baseline="30000">
                <a:solidFill>
                  <a:srgbClr val="9900FF"/>
                </a:solidFill>
                <a:latin typeface="Consolas" pitchFamily="49" charset="0"/>
                <a:ea typeface="楷体" pitchFamily="49" charset="-122"/>
                <a:cs typeface="Consolas" pitchFamily="49" charset="0"/>
              </a:rPr>
              <a:t>2</a:t>
            </a:r>
          </a:p>
          <a:p>
            <a:pPr>
              <a:lnSpc>
                <a:spcPts val="3200"/>
              </a:lnSpc>
            </a:pPr>
            <a:r>
              <a:rPr lang="zh-CN" altLang="pt-BR" sz="2000">
                <a:solidFill>
                  <a:srgbClr val="0000FF"/>
                </a:solidFill>
                <a:latin typeface="Consolas" pitchFamily="49" charset="0"/>
                <a:ea typeface="楷体" pitchFamily="49" charset="-122"/>
                <a:cs typeface="Consolas" pitchFamily="49" charset="0"/>
              </a:rPr>
              <a:t>　　化简后得到：</a:t>
            </a:r>
          </a:p>
          <a:p>
            <a:pPr>
              <a:lnSpc>
                <a:spcPts val="3200"/>
              </a:lnSpc>
            </a:pPr>
            <a:r>
              <a:rPr lang="zh-CN" altLang="pt-BR" sz="2000">
                <a:solidFill>
                  <a:srgbClr val="0000FF"/>
                </a:solidFill>
                <a:latin typeface="Consolas" pitchFamily="49" charset="0"/>
                <a:ea typeface="楷体" pitchFamily="49" charset="-122"/>
                <a:cs typeface="Consolas" pitchFamily="49" charset="0"/>
              </a:rPr>
              <a:t>　　</a:t>
            </a:r>
            <a:r>
              <a:rPr lang="pt-BR" altLang="zh-CN" sz="2000">
                <a:solidFill>
                  <a:srgbClr val="9900FF"/>
                </a:solidFill>
                <a:latin typeface="Consolas" pitchFamily="49" charset="0"/>
                <a:ea typeface="楷体" pitchFamily="49" charset="-122"/>
                <a:cs typeface="Consolas" pitchFamily="49" charset="0"/>
              </a:rPr>
              <a:t>4</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0</a:t>
            </a:r>
            <a:r>
              <a:rPr lang="pt-BR" altLang="zh-CN" sz="2000" i="1">
                <a:solidFill>
                  <a:srgbClr val="9900FF"/>
                </a:solidFill>
                <a:latin typeface="Consolas" pitchFamily="49" charset="0"/>
                <a:ea typeface="楷体" pitchFamily="49" charset="-122"/>
                <a:cs typeface="Consolas" pitchFamily="49" charset="0"/>
              </a:rPr>
              <a:t>n</a:t>
            </a:r>
            <a:r>
              <a:rPr lang="pt-BR" altLang="zh-CN" sz="2000" baseline="30000">
                <a:solidFill>
                  <a:srgbClr val="9900FF"/>
                </a:solidFill>
                <a:latin typeface="Consolas" pitchFamily="49" charset="0"/>
                <a:ea typeface="楷体" pitchFamily="49" charset="-122"/>
                <a:cs typeface="Consolas" pitchFamily="49" charset="0"/>
              </a:rPr>
              <a:t>2</a:t>
            </a:r>
            <a:r>
              <a:rPr lang="pt-BR" altLang="zh-CN" sz="2000">
                <a:solidFill>
                  <a:srgbClr val="9900FF"/>
                </a:solidFill>
                <a:latin typeface="Consolas" pitchFamily="49" charset="0"/>
                <a:ea typeface="楷体" pitchFamily="49" charset="-122"/>
                <a:cs typeface="Consolas" pitchFamily="49" charset="0"/>
              </a:rPr>
              <a:t>+(-26</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0</a:t>
            </a:r>
            <a:r>
              <a:rPr lang="pt-BR" altLang="zh-CN" sz="2000">
                <a:solidFill>
                  <a:srgbClr val="9900FF"/>
                </a:solidFill>
                <a:latin typeface="Consolas" pitchFamily="49" charset="0"/>
                <a:ea typeface="楷体" pitchFamily="49" charset="-122"/>
                <a:cs typeface="Consolas" pitchFamily="49" charset="0"/>
              </a:rPr>
              <a:t>+4</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1</a:t>
            </a:r>
            <a:r>
              <a:rPr lang="pt-BR" altLang="zh-CN" sz="200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n</a:t>
            </a:r>
            <a:r>
              <a:rPr lang="pt-BR" altLang="zh-CN" sz="2000">
                <a:solidFill>
                  <a:srgbClr val="9900FF"/>
                </a:solidFill>
                <a:latin typeface="Consolas" pitchFamily="49" charset="0"/>
                <a:ea typeface="楷体" pitchFamily="49" charset="-122"/>
                <a:cs typeface="Consolas" pitchFamily="49" charset="0"/>
              </a:rPr>
              <a:t>+33</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0</a:t>
            </a:r>
            <a:r>
              <a:rPr lang="pt-BR" altLang="zh-CN" sz="2000">
                <a:solidFill>
                  <a:srgbClr val="9900FF"/>
                </a:solidFill>
                <a:latin typeface="Consolas" pitchFamily="49" charset="0"/>
                <a:ea typeface="楷体" pitchFamily="49" charset="-122"/>
                <a:cs typeface="Consolas" pitchFamily="49" charset="0"/>
              </a:rPr>
              <a:t>-13</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1</a:t>
            </a:r>
            <a:r>
              <a:rPr lang="pt-BR" altLang="zh-CN" sz="2000">
                <a:solidFill>
                  <a:srgbClr val="9900FF"/>
                </a:solidFill>
                <a:latin typeface="Consolas" pitchFamily="49" charset="0"/>
                <a:ea typeface="楷体" pitchFamily="49" charset="-122"/>
                <a:cs typeface="Consolas" pitchFamily="49" charset="0"/>
              </a:rPr>
              <a:t>+4</a:t>
            </a:r>
            <a:r>
              <a:rPr lang="pt-BR" altLang="zh-CN" sz="2000" i="1">
                <a:solidFill>
                  <a:srgbClr val="9900FF"/>
                </a:solidFill>
                <a:latin typeface="Consolas" pitchFamily="49" charset="0"/>
                <a:ea typeface="楷体" pitchFamily="49" charset="-122"/>
                <a:cs typeface="Consolas" pitchFamily="49" charset="0"/>
              </a:rPr>
              <a:t>A</a:t>
            </a:r>
            <a:r>
              <a:rPr lang="pt-BR" altLang="zh-CN" sz="2000" baseline="-25000">
                <a:solidFill>
                  <a:srgbClr val="9900FF"/>
                </a:solidFill>
                <a:latin typeface="Consolas" pitchFamily="49" charset="0"/>
                <a:ea typeface="楷体" pitchFamily="49" charset="-122"/>
                <a:cs typeface="Consolas" pitchFamily="49" charset="0"/>
              </a:rPr>
              <a:t>2</a:t>
            </a:r>
            <a:r>
              <a:rPr lang="pt-BR" altLang="zh-CN" sz="2000">
                <a:solidFill>
                  <a:srgbClr val="9900FF"/>
                </a:solidFill>
                <a:latin typeface="Consolas" pitchFamily="49" charset="0"/>
                <a:ea typeface="楷体" pitchFamily="49" charset="-122"/>
                <a:cs typeface="Consolas" pitchFamily="49" charset="0"/>
              </a:rPr>
              <a:t>=4</a:t>
            </a:r>
            <a:r>
              <a:rPr lang="pt-BR" altLang="zh-CN" sz="2000" i="1">
                <a:solidFill>
                  <a:srgbClr val="9900FF"/>
                </a:solidFill>
                <a:latin typeface="Consolas" pitchFamily="49" charset="0"/>
                <a:ea typeface="楷体" pitchFamily="49" charset="-122"/>
                <a:cs typeface="Consolas" pitchFamily="49" charset="0"/>
              </a:rPr>
              <a:t>n</a:t>
            </a:r>
            <a:r>
              <a:rPr lang="pt-BR" altLang="zh-CN" sz="2000" baseline="30000">
                <a:solidFill>
                  <a:srgbClr val="9900FF"/>
                </a:solidFill>
                <a:latin typeface="Consolas" pitchFamily="49" charset="0"/>
                <a:ea typeface="楷体" pitchFamily="49" charset="-122"/>
                <a:cs typeface="Consolas" pitchFamily="49" charset="0"/>
              </a:rPr>
              <a:t>2</a:t>
            </a:r>
            <a:endParaRPr lang="en-US" altLang="zh-CN" sz="2000" baseline="30000">
              <a:solidFill>
                <a:srgbClr val="99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395288" y="404813"/>
            <a:ext cx="8280400" cy="4654992"/>
          </a:xfrm>
          <a:prstGeom prst="rect">
            <a:avLst/>
          </a:prstGeom>
          <a:solidFill>
            <a:schemeClr val="bg2"/>
          </a:solidFill>
          <a:ln w="9525">
            <a:noFill/>
            <a:miter lim="800000"/>
            <a:headEnd/>
            <a:tailEnd/>
          </a:ln>
        </p:spPr>
        <p:txBody>
          <a:bodyPr>
            <a:spAutoFit/>
          </a:bodyPr>
          <a:lstStyle/>
          <a:p>
            <a:pPr>
              <a:lnSpc>
                <a:spcPct val="150000"/>
              </a:lnSpc>
            </a:pPr>
            <a:r>
              <a:rPr lang="zh-CN" altLang="pt-BR" sz="2000" dirty="0">
                <a:solidFill>
                  <a:srgbClr val="0000FF"/>
                </a:solidFill>
                <a:latin typeface="Consolas" pitchFamily="49" charset="0"/>
                <a:ea typeface="楷体" pitchFamily="49" charset="-122"/>
                <a:cs typeface="Consolas" pitchFamily="49" charset="0"/>
              </a:rPr>
              <a:t>由此得到联立方程：</a:t>
            </a:r>
          </a:p>
          <a:p>
            <a:pPr>
              <a:lnSpc>
                <a:spcPct val="150000"/>
              </a:lnSpc>
            </a:pPr>
            <a:r>
              <a:rPr lang="zh-CN" altLang="pt-BR" sz="2000" dirty="0">
                <a:latin typeface="Consolas" pitchFamily="49" charset="0"/>
                <a:ea typeface="楷体" pitchFamily="49" charset="-122"/>
                <a:cs typeface="Consolas" pitchFamily="49" charset="0"/>
              </a:rPr>
              <a:t>　　</a:t>
            </a:r>
            <a:r>
              <a:rPr lang="pt-BR" altLang="zh-CN" sz="2000" dirty="0">
                <a:solidFill>
                  <a:srgbClr val="CC3300"/>
                </a:solidFill>
                <a:latin typeface="Consolas" pitchFamily="49" charset="0"/>
                <a:ea typeface="楷体" pitchFamily="49" charset="-122"/>
                <a:cs typeface="Consolas" pitchFamily="49" charset="0"/>
              </a:rPr>
              <a:t>4</a:t>
            </a:r>
            <a:r>
              <a:rPr lang="pt-BR" altLang="zh-CN" sz="2000" i="1" dirty="0">
                <a:solidFill>
                  <a:srgbClr val="CC3300"/>
                </a:solidFill>
                <a:latin typeface="Consolas" pitchFamily="49" charset="0"/>
                <a:ea typeface="楷体" pitchFamily="49" charset="-122"/>
                <a:cs typeface="Consolas" pitchFamily="49" charset="0"/>
              </a:rPr>
              <a:t>A</a:t>
            </a:r>
            <a:r>
              <a:rPr lang="pt-BR" altLang="zh-CN" sz="2000" baseline="-25000" dirty="0">
                <a:solidFill>
                  <a:srgbClr val="CC3300"/>
                </a:solidFill>
                <a:latin typeface="Consolas" pitchFamily="49" charset="0"/>
                <a:ea typeface="楷体" pitchFamily="49" charset="-122"/>
                <a:cs typeface="Consolas" pitchFamily="49" charset="0"/>
              </a:rPr>
              <a:t>0</a:t>
            </a:r>
            <a:r>
              <a:rPr lang="pt-BR" altLang="zh-CN" sz="2000" dirty="0">
                <a:solidFill>
                  <a:srgbClr val="CC3300"/>
                </a:solidFill>
                <a:latin typeface="Consolas" pitchFamily="49" charset="0"/>
                <a:ea typeface="楷体" pitchFamily="49" charset="-122"/>
                <a:cs typeface="Consolas" pitchFamily="49" charset="0"/>
              </a:rPr>
              <a:t>=4</a:t>
            </a:r>
          </a:p>
          <a:p>
            <a:pPr>
              <a:lnSpc>
                <a:spcPct val="150000"/>
              </a:lnSpc>
            </a:pPr>
            <a:r>
              <a:rPr lang="zh-CN" altLang="pt-BR" sz="2000" dirty="0">
                <a:solidFill>
                  <a:srgbClr val="CC3300"/>
                </a:solidFill>
                <a:latin typeface="Consolas" pitchFamily="49" charset="0"/>
                <a:ea typeface="楷体" pitchFamily="49" charset="-122"/>
                <a:cs typeface="Consolas" pitchFamily="49" charset="0"/>
              </a:rPr>
              <a:t>　　</a:t>
            </a:r>
            <a:r>
              <a:rPr lang="pt-BR" altLang="zh-CN" sz="2000" dirty="0">
                <a:solidFill>
                  <a:srgbClr val="CC3300"/>
                </a:solidFill>
                <a:latin typeface="Consolas" pitchFamily="49" charset="0"/>
                <a:ea typeface="楷体" pitchFamily="49" charset="-122"/>
                <a:cs typeface="Consolas" pitchFamily="49" charset="0"/>
              </a:rPr>
              <a:t>-26</a:t>
            </a:r>
            <a:r>
              <a:rPr lang="pt-BR" altLang="zh-CN" sz="2000" i="1" dirty="0">
                <a:solidFill>
                  <a:srgbClr val="CC3300"/>
                </a:solidFill>
                <a:latin typeface="Consolas" pitchFamily="49" charset="0"/>
                <a:ea typeface="楷体" pitchFamily="49" charset="-122"/>
                <a:cs typeface="Consolas" pitchFamily="49" charset="0"/>
              </a:rPr>
              <a:t>A</a:t>
            </a:r>
            <a:r>
              <a:rPr lang="pt-BR" altLang="zh-CN" sz="2000" baseline="-25000" dirty="0">
                <a:solidFill>
                  <a:srgbClr val="CC3300"/>
                </a:solidFill>
                <a:latin typeface="Consolas" pitchFamily="49" charset="0"/>
                <a:ea typeface="楷体" pitchFamily="49" charset="-122"/>
                <a:cs typeface="Consolas" pitchFamily="49" charset="0"/>
              </a:rPr>
              <a:t>0</a:t>
            </a:r>
            <a:r>
              <a:rPr lang="pt-BR" altLang="zh-CN" sz="2000" dirty="0">
                <a:solidFill>
                  <a:srgbClr val="CC3300"/>
                </a:solidFill>
                <a:latin typeface="Consolas" pitchFamily="49" charset="0"/>
                <a:ea typeface="楷体" pitchFamily="49" charset="-122"/>
                <a:cs typeface="Consolas" pitchFamily="49" charset="0"/>
              </a:rPr>
              <a:t>+4</a:t>
            </a:r>
            <a:r>
              <a:rPr lang="pt-BR" altLang="zh-CN" sz="2000" i="1" dirty="0">
                <a:solidFill>
                  <a:srgbClr val="CC3300"/>
                </a:solidFill>
                <a:latin typeface="Consolas" pitchFamily="49" charset="0"/>
                <a:ea typeface="楷体" pitchFamily="49" charset="-122"/>
                <a:cs typeface="Consolas" pitchFamily="49" charset="0"/>
              </a:rPr>
              <a:t>A</a:t>
            </a:r>
            <a:r>
              <a:rPr lang="pt-BR" altLang="zh-CN" sz="2000" baseline="-25000" dirty="0">
                <a:solidFill>
                  <a:srgbClr val="CC3300"/>
                </a:solidFill>
                <a:latin typeface="Consolas" pitchFamily="49" charset="0"/>
                <a:ea typeface="楷体" pitchFamily="49" charset="-122"/>
                <a:cs typeface="Consolas" pitchFamily="49" charset="0"/>
              </a:rPr>
              <a:t>1</a:t>
            </a:r>
            <a:r>
              <a:rPr lang="pt-BR" altLang="zh-CN" sz="2000" dirty="0">
                <a:solidFill>
                  <a:srgbClr val="CC3300"/>
                </a:solidFill>
                <a:latin typeface="Consolas" pitchFamily="49" charset="0"/>
                <a:ea typeface="楷体" pitchFamily="49" charset="-122"/>
                <a:cs typeface="Consolas" pitchFamily="49" charset="0"/>
              </a:rPr>
              <a:t>=0</a:t>
            </a:r>
          </a:p>
          <a:p>
            <a:pPr>
              <a:lnSpc>
                <a:spcPct val="150000"/>
              </a:lnSpc>
            </a:pPr>
            <a:r>
              <a:rPr lang="zh-CN" altLang="pt-BR" sz="2000" dirty="0">
                <a:solidFill>
                  <a:srgbClr val="CC3300"/>
                </a:solidFill>
                <a:latin typeface="Consolas" pitchFamily="49" charset="0"/>
                <a:ea typeface="楷体" pitchFamily="49" charset="-122"/>
                <a:cs typeface="Consolas" pitchFamily="49" charset="0"/>
              </a:rPr>
              <a:t>　　</a:t>
            </a:r>
            <a:r>
              <a:rPr lang="pt-BR" altLang="zh-CN" sz="2000" dirty="0">
                <a:solidFill>
                  <a:srgbClr val="CC3300"/>
                </a:solidFill>
                <a:latin typeface="Consolas" pitchFamily="49" charset="0"/>
                <a:ea typeface="楷体" pitchFamily="49" charset="-122"/>
                <a:cs typeface="Consolas" pitchFamily="49" charset="0"/>
              </a:rPr>
              <a:t>33</a:t>
            </a:r>
            <a:r>
              <a:rPr lang="pt-BR" altLang="zh-CN" sz="2000" i="1" dirty="0">
                <a:solidFill>
                  <a:srgbClr val="CC3300"/>
                </a:solidFill>
                <a:latin typeface="Consolas" pitchFamily="49" charset="0"/>
                <a:ea typeface="楷体" pitchFamily="49" charset="-122"/>
                <a:cs typeface="Consolas" pitchFamily="49" charset="0"/>
              </a:rPr>
              <a:t>A</a:t>
            </a:r>
            <a:r>
              <a:rPr lang="pt-BR" altLang="zh-CN" sz="2000" baseline="-25000" dirty="0">
                <a:solidFill>
                  <a:srgbClr val="CC3300"/>
                </a:solidFill>
                <a:latin typeface="Consolas" pitchFamily="49" charset="0"/>
                <a:ea typeface="楷体" pitchFamily="49" charset="-122"/>
                <a:cs typeface="Consolas" pitchFamily="49" charset="0"/>
              </a:rPr>
              <a:t>0</a:t>
            </a:r>
            <a:r>
              <a:rPr lang="pt-BR" altLang="zh-CN" sz="2000" dirty="0">
                <a:solidFill>
                  <a:srgbClr val="CC3300"/>
                </a:solidFill>
                <a:latin typeface="Consolas" pitchFamily="49" charset="0"/>
                <a:ea typeface="楷体" pitchFamily="49" charset="-122"/>
                <a:cs typeface="Consolas" pitchFamily="49" charset="0"/>
              </a:rPr>
              <a:t>-13</a:t>
            </a:r>
            <a:r>
              <a:rPr lang="pt-BR" altLang="zh-CN" sz="2000" i="1" dirty="0">
                <a:solidFill>
                  <a:srgbClr val="CC3300"/>
                </a:solidFill>
                <a:latin typeface="Consolas" pitchFamily="49" charset="0"/>
                <a:ea typeface="楷体" pitchFamily="49" charset="-122"/>
                <a:cs typeface="Consolas" pitchFamily="49" charset="0"/>
              </a:rPr>
              <a:t>A</a:t>
            </a:r>
            <a:r>
              <a:rPr lang="pt-BR" altLang="zh-CN" sz="2000" baseline="-25000" dirty="0">
                <a:solidFill>
                  <a:srgbClr val="CC3300"/>
                </a:solidFill>
                <a:latin typeface="Consolas" pitchFamily="49" charset="0"/>
                <a:ea typeface="楷体" pitchFamily="49" charset="-122"/>
                <a:cs typeface="Consolas" pitchFamily="49" charset="0"/>
              </a:rPr>
              <a:t>1</a:t>
            </a:r>
            <a:r>
              <a:rPr lang="pt-BR" altLang="zh-CN" sz="2000" dirty="0">
                <a:solidFill>
                  <a:srgbClr val="CC3300"/>
                </a:solidFill>
                <a:latin typeface="Consolas" pitchFamily="49" charset="0"/>
                <a:ea typeface="楷体" pitchFamily="49" charset="-122"/>
                <a:cs typeface="Consolas" pitchFamily="49" charset="0"/>
              </a:rPr>
              <a:t>+4</a:t>
            </a:r>
            <a:r>
              <a:rPr lang="pt-BR" altLang="zh-CN" sz="2000" i="1" dirty="0">
                <a:solidFill>
                  <a:srgbClr val="CC3300"/>
                </a:solidFill>
                <a:latin typeface="Consolas" pitchFamily="49" charset="0"/>
                <a:ea typeface="楷体" pitchFamily="49" charset="-122"/>
                <a:cs typeface="Consolas" pitchFamily="49" charset="0"/>
              </a:rPr>
              <a:t>A</a:t>
            </a:r>
            <a:r>
              <a:rPr lang="pt-BR" altLang="zh-CN" sz="2000" baseline="-25000" dirty="0">
                <a:solidFill>
                  <a:srgbClr val="CC3300"/>
                </a:solidFill>
                <a:latin typeface="Consolas" pitchFamily="49" charset="0"/>
                <a:ea typeface="楷体" pitchFamily="49" charset="-122"/>
                <a:cs typeface="Consolas" pitchFamily="49" charset="0"/>
              </a:rPr>
              <a:t>2</a:t>
            </a:r>
            <a:r>
              <a:rPr lang="pt-BR" altLang="zh-CN" sz="2000" dirty="0">
                <a:solidFill>
                  <a:srgbClr val="CC3300"/>
                </a:solidFill>
                <a:latin typeface="Consolas" pitchFamily="49" charset="0"/>
                <a:ea typeface="楷体" pitchFamily="49" charset="-122"/>
                <a:cs typeface="Consolas" pitchFamily="49" charset="0"/>
              </a:rPr>
              <a:t>=0</a:t>
            </a:r>
          </a:p>
          <a:p>
            <a:pPr>
              <a:lnSpc>
                <a:spcPct val="150000"/>
              </a:lnSpc>
            </a:pPr>
            <a:r>
              <a:rPr lang="zh-CN" altLang="pt-BR" sz="2000" dirty="0">
                <a:solidFill>
                  <a:srgbClr val="0000FF"/>
                </a:solidFill>
                <a:latin typeface="Consolas" pitchFamily="49" charset="0"/>
                <a:ea typeface="楷体" pitchFamily="49" charset="-122"/>
                <a:cs typeface="Consolas" pitchFamily="49" charset="0"/>
              </a:rPr>
              <a:t>求得</a:t>
            </a:r>
            <a:r>
              <a:rPr lang="zh-CN" altLang="pt-BR" sz="200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A</a:t>
            </a:r>
            <a:r>
              <a:rPr lang="pt-BR" altLang="zh-CN" sz="2000" baseline="-25000" smtClean="0">
                <a:solidFill>
                  <a:srgbClr val="0000FF"/>
                </a:solidFill>
                <a:latin typeface="Consolas" pitchFamily="49" charset="0"/>
                <a:ea typeface="楷体" pitchFamily="49" charset="-122"/>
                <a:cs typeface="Consolas" pitchFamily="49" charset="0"/>
              </a:rPr>
              <a:t>0</a:t>
            </a:r>
            <a:r>
              <a:rPr lang="pt-BR"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A</a:t>
            </a:r>
            <a:r>
              <a:rPr lang="pt-BR" altLang="zh-CN" sz="2000" baseline="-25000" smtClean="0">
                <a:solidFill>
                  <a:srgbClr val="0000FF"/>
                </a:solidFill>
                <a:latin typeface="Consolas" pitchFamily="49" charset="0"/>
                <a:ea typeface="楷体" pitchFamily="49" charset="-122"/>
                <a:cs typeface="Consolas" pitchFamily="49" charset="0"/>
              </a:rPr>
              <a:t>1</a:t>
            </a:r>
            <a:r>
              <a:rPr lang="pt-BR" altLang="zh-CN" sz="2000" smtClean="0">
                <a:solidFill>
                  <a:srgbClr val="0000FF"/>
                </a:solidFill>
                <a:latin typeface="Consolas" pitchFamily="49" charset="0"/>
                <a:ea typeface="楷体" pitchFamily="49" charset="-122"/>
                <a:cs typeface="Consolas" pitchFamily="49" charset="0"/>
              </a:rPr>
              <a:t>=13/2</a:t>
            </a:r>
            <a:r>
              <a:rPr lang="zh-CN" altLang="en-US"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A</a:t>
            </a:r>
            <a:r>
              <a:rPr lang="pt-BR" altLang="zh-CN" sz="2000" baseline="-25000" smtClean="0">
                <a:solidFill>
                  <a:srgbClr val="0000FF"/>
                </a:solidFill>
                <a:latin typeface="Consolas" pitchFamily="49" charset="0"/>
                <a:ea typeface="楷体" pitchFamily="49" charset="-122"/>
                <a:cs typeface="Consolas" pitchFamily="49" charset="0"/>
              </a:rPr>
              <a:t>2</a:t>
            </a:r>
            <a:r>
              <a:rPr lang="pt-BR" altLang="zh-CN" sz="2000" smtClean="0">
                <a:solidFill>
                  <a:srgbClr val="0000FF"/>
                </a:solidFill>
                <a:latin typeface="Consolas" pitchFamily="49" charset="0"/>
                <a:ea typeface="楷体" pitchFamily="49" charset="-122"/>
                <a:cs typeface="Consolas" pitchFamily="49" charset="0"/>
              </a:rPr>
              <a:t>=103/8</a:t>
            </a:r>
            <a:endParaRPr lang="pt-BR" altLang="zh-CN" sz="2000" dirty="0">
              <a:solidFill>
                <a:srgbClr val="0000FF"/>
              </a:solidFill>
              <a:latin typeface="Consolas" pitchFamily="49" charset="0"/>
              <a:ea typeface="楷体" pitchFamily="49" charset="-122"/>
              <a:cs typeface="Consolas" pitchFamily="49" charset="0"/>
            </a:endParaRPr>
          </a:p>
          <a:p>
            <a:pPr>
              <a:lnSpc>
                <a:spcPct val="150000"/>
              </a:lnSpc>
            </a:pPr>
            <a:r>
              <a:rPr lang="zh-CN" altLang="pt-BR" sz="2000" dirty="0">
                <a:solidFill>
                  <a:srgbClr val="0000FF"/>
                </a:solidFill>
                <a:latin typeface="Consolas" pitchFamily="49" charset="0"/>
                <a:ea typeface="楷体" pitchFamily="49" charset="-122"/>
                <a:cs typeface="Consolas" pitchFamily="49" charset="0"/>
              </a:rPr>
              <a:t>所以非齐次递归方程的通解为：</a:t>
            </a:r>
            <a:endParaRPr lang="zh-CN" altLang="pt-BR" sz="2000" i="1" dirty="0">
              <a:solidFill>
                <a:srgbClr val="0000FF"/>
              </a:solidFill>
              <a:latin typeface="Consolas" pitchFamily="49" charset="0"/>
              <a:ea typeface="楷体" pitchFamily="49" charset="-122"/>
              <a:cs typeface="Consolas" pitchFamily="49" charset="0"/>
            </a:endParaRPr>
          </a:p>
          <a:p>
            <a:pPr>
              <a:lnSpc>
                <a:spcPct val="150000"/>
              </a:lnSpc>
            </a:pPr>
            <a:r>
              <a:rPr lang="zh-CN" altLang="pt-BR" sz="2000" i="1" dirty="0">
                <a:solidFill>
                  <a:srgbClr val="0000FF"/>
                </a:solidFill>
                <a:latin typeface="Consolas" pitchFamily="49" charset="0"/>
                <a:ea typeface="楷体" pitchFamily="49" charset="-122"/>
                <a:cs typeface="Consolas" pitchFamily="49" charset="0"/>
              </a:rPr>
              <a:t>　　</a:t>
            </a:r>
            <a:r>
              <a:rPr lang="pt-BR" altLang="zh-CN" sz="2000" i="1" dirty="0">
                <a:solidFill>
                  <a:srgbClr val="9900FF"/>
                </a:solidFill>
                <a:latin typeface="Consolas" pitchFamily="49" charset="0"/>
                <a:ea typeface="楷体" pitchFamily="49" charset="-122"/>
                <a:cs typeface="Consolas" pitchFamily="49" charset="0"/>
              </a:rPr>
              <a:t>f</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f</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n</a:t>
            </a:r>
            <a:r>
              <a:rPr lang="pt-BR" altLang="zh-CN" sz="2000" dirty="0">
                <a:solidFill>
                  <a:srgbClr val="9900FF"/>
                </a:solidFill>
                <a:latin typeface="Consolas" pitchFamily="49" charset="0"/>
                <a:ea typeface="楷体" pitchFamily="49" charset="-122"/>
                <a:cs typeface="Consolas" pitchFamily="49" charset="0"/>
              </a:rPr>
              <a:t>)+</a:t>
            </a:r>
            <a:r>
              <a:rPr lang="pt-BR" altLang="zh-CN" sz="2000" i="1" dirty="0">
                <a:solidFill>
                  <a:srgbClr val="9900FF"/>
                </a:solidFill>
                <a:latin typeface="Consolas" pitchFamily="49" charset="0"/>
                <a:ea typeface="楷体" pitchFamily="49" charset="-122"/>
                <a:cs typeface="Consolas" pitchFamily="49" charset="0"/>
              </a:rPr>
              <a:t>f</a:t>
            </a:r>
            <a:r>
              <a:rPr lang="pt-BR" altLang="zh-CN" sz="2000" dirty="0">
                <a:solidFill>
                  <a:srgbClr val="9900FF"/>
                </a:solidFill>
                <a:latin typeface="Consolas" pitchFamily="49" charset="0"/>
                <a:ea typeface="楷体" pitchFamily="49" charset="-122"/>
                <a:cs typeface="Consolas" pitchFamily="49" charset="0"/>
              </a:rPr>
              <a:t>''(</a:t>
            </a:r>
            <a:r>
              <a:rPr lang="pt-BR" altLang="zh-CN" sz="2000" i="1">
                <a:solidFill>
                  <a:srgbClr val="9900FF"/>
                </a:solidFill>
                <a:latin typeface="Consolas" pitchFamily="49" charset="0"/>
                <a:ea typeface="楷体" pitchFamily="49" charset="-122"/>
                <a:cs typeface="Consolas" pitchFamily="49" charset="0"/>
              </a:rPr>
              <a:t>n</a:t>
            </a:r>
            <a:r>
              <a:rPr lang="pt-BR" altLang="zh-CN" sz="2000" smtClean="0">
                <a:solidFill>
                  <a:srgbClr val="9900FF"/>
                </a:solidFill>
                <a:latin typeface="Consolas" pitchFamily="49" charset="0"/>
                <a:ea typeface="楷体" pitchFamily="49" charset="-122"/>
                <a:cs typeface="Consolas" pitchFamily="49" charset="0"/>
              </a:rPr>
              <a:t>)=</a:t>
            </a:r>
            <a:r>
              <a:rPr lang="en-US" altLang="zh-CN" sz="2000" i="1" smtClean="0">
                <a:solidFill>
                  <a:srgbClr val="9900FF"/>
                </a:solidFill>
                <a:latin typeface="Consolas" pitchFamily="49" charset="0"/>
                <a:ea typeface="楷体" pitchFamily="49" charset="-122"/>
                <a:cs typeface="Consolas" pitchFamily="49" charset="0"/>
              </a:rPr>
              <a:t>c</a:t>
            </a:r>
            <a:r>
              <a:rPr lang="en-US" altLang="zh-CN" sz="2000" baseline="-25000" smtClean="0">
                <a:solidFill>
                  <a:srgbClr val="9900FF"/>
                </a:solidFill>
                <a:latin typeface="Consolas" pitchFamily="49" charset="0"/>
                <a:ea typeface="楷体" pitchFamily="49" charset="-122"/>
                <a:cs typeface="Consolas" pitchFamily="49" charset="0"/>
              </a:rPr>
              <a:t>1</a:t>
            </a:r>
            <a:r>
              <a:rPr lang="en-US" altLang="zh-CN" sz="2000" smtClean="0">
                <a:solidFill>
                  <a:srgbClr val="9900FF"/>
                </a:solidFill>
                <a:latin typeface="Consolas" pitchFamily="49" charset="0"/>
                <a:ea typeface="楷体" pitchFamily="49" charset="-122"/>
                <a:cs typeface="Consolas" pitchFamily="49" charset="0"/>
              </a:rPr>
              <a:t>2</a:t>
            </a:r>
            <a:r>
              <a:rPr lang="en-US" altLang="zh-CN" sz="2000" i="1" baseline="30000" smtClean="0">
                <a:solidFill>
                  <a:srgbClr val="9900FF"/>
                </a:solidFill>
                <a:latin typeface="Consolas" pitchFamily="49" charset="0"/>
                <a:ea typeface="楷体" pitchFamily="49" charset="-122"/>
                <a:cs typeface="Consolas" pitchFamily="49" charset="0"/>
              </a:rPr>
              <a:t>n</a:t>
            </a:r>
            <a:r>
              <a:rPr lang="en-US" altLang="zh-CN" sz="2000" smtClean="0">
                <a:solidFill>
                  <a:srgbClr val="9900FF"/>
                </a:solidFill>
                <a:latin typeface="Consolas" pitchFamily="49" charset="0"/>
                <a:ea typeface="楷体" pitchFamily="49" charset="-122"/>
                <a:cs typeface="Consolas" pitchFamily="49" charset="0"/>
              </a:rPr>
              <a:t>+</a:t>
            </a:r>
            <a:r>
              <a:rPr lang="en-US" altLang="zh-CN" sz="2000" i="1" smtClean="0">
                <a:solidFill>
                  <a:srgbClr val="9900FF"/>
                </a:solidFill>
                <a:latin typeface="Consolas" pitchFamily="49" charset="0"/>
                <a:ea typeface="楷体" pitchFamily="49" charset="-122"/>
                <a:cs typeface="Consolas" pitchFamily="49" charset="0"/>
              </a:rPr>
              <a:t>c</a:t>
            </a:r>
            <a:r>
              <a:rPr lang="en-US" altLang="zh-CN" sz="2000" baseline="-25000" smtClean="0">
                <a:solidFill>
                  <a:srgbClr val="9900FF"/>
                </a:solidFill>
                <a:latin typeface="Consolas" pitchFamily="49" charset="0"/>
                <a:ea typeface="楷体" pitchFamily="49" charset="-122"/>
                <a:cs typeface="Consolas" pitchFamily="49" charset="0"/>
              </a:rPr>
              <a:t>2</a:t>
            </a:r>
            <a:r>
              <a:rPr lang="en-US" altLang="zh-CN" sz="2000" smtClean="0">
                <a:solidFill>
                  <a:srgbClr val="9900FF"/>
                </a:solidFill>
                <a:latin typeface="Consolas" pitchFamily="49" charset="0"/>
                <a:ea typeface="楷体" pitchFamily="49" charset="-122"/>
                <a:cs typeface="Consolas" pitchFamily="49" charset="0"/>
              </a:rPr>
              <a:t>5</a:t>
            </a:r>
            <a:r>
              <a:rPr lang="en-US" altLang="zh-CN" sz="2000" i="1" baseline="30000" smtClean="0">
                <a:solidFill>
                  <a:srgbClr val="9900FF"/>
                </a:solidFill>
                <a:latin typeface="Consolas" pitchFamily="49" charset="0"/>
                <a:ea typeface="楷体" pitchFamily="49" charset="-122"/>
                <a:cs typeface="Consolas" pitchFamily="49" charset="0"/>
              </a:rPr>
              <a:t>n</a:t>
            </a:r>
            <a:r>
              <a:rPr lang="en-US" altLang="zh-CN" sz="2000" smtClean="0">
                <a:solidFill>
                  <a:srgbClr val="9900FF"/>
                </a:solidFill>
                <a:latin typeface="Consolas" pitchFamily="49" charset="0"/>
                <a:ea typeface="楷体" pitchFamily="49" charset="-122"/>
                <a:cs typeface="Consolas" pitchFamily="49" charset="0"/>
              </a:rPr>
              <a:t>+</a:t>
            </a:r>
            <a:r>
              <a:rPr lang="en-US" altLang="zh-CN" sz="2000" i="1" smtClean="0">
                <a:solidFill>
                  <a:srgbClr val="9900FF"/>
                </a:solidFill>
                <a:latin typeface="Consolas" pitchFamily="49" charset="0"/>
                <a:ea typeface="楷体" pitchFamily="49" charset="-122"/>
                <a:cs typeface="Consolas" pitchFamily="49" charset="0"/>
              </a:rPr>
              <a:t>n</a:t>
            </a:r>
            <a:r>
              <a:rPr lang="en-US" altLang="zh-CN" sz="2000" baseline="30000" smtClean="0">
                <a:solidFill>
                  <a:srgbClr val="9900FF"/>
                </a:solidFill>
                <a:latin typeface="Consolas" pitchFamily="49" charset="0"/>
                <a:ea typeface="楷体" pitchFamily="49" charset="-122"/>
                <a:cs typeface="Consolas" pitchFamily="49" charset="0"/>
              </a:rPr>
              <a:t>2</a:t>
            </a:r>
            <a:r>
              <a:rPr lang="en-US" altLang="zh-CN" sz="2000" smtClean="0">
                <a:solidFill>
                  <a:srgbClr val="9900FF"/>
                </a:solidFill>
                <a:latin typeface="Consolas" pitchFamily="49" charset="0"/>
                <a:ea typeface="楷体" pitchFamily="49" charset="-122"/>
                <a:cs typeface="Consolas" pitchFamily="49" charset="0"/>
              </a:rPr>
              <a:t>+13</a:t>
            </a:r>
            <a:r>
              <a:rPr lang="en-US" altLang="zh-CN" sz="2000" i="1" smtClean="0">
                <a:solidFill>
                  <a:srgbClr val="9900FF"/>
                </a:solidFill>
                <a:latin typeface="Consolas" pitchFamily="49" charset="0"/>
                <a:ea typeface="楷体" pitchFamily="49" charset="-122"/>
                <a:cs typeface="Consolas" pitchFamily="49" charset="0"/>
              </a:rPr>
              <a:t>n</a:t>
            </a:r>
            <a:r>
              <a:rPr lang="en-US" altLang="zh-CN" sz="2000" smtClean="0">
                <a:solidFill>
                  <a:srgbClr val="9900FF"/>
                </a:solidFill>
                <a:latin typeface="Consolas" pitchFamily="49" charset="0"/>
                <a:ea typeface="楷体" pitchFamily="49" charset="-122"/>
                <a:cs typeface="Consolas" pitchFamily="49" charset="0"/>
              </a:rPr>
              <a:t>/2+103/8</a:t>
            </a:r>
            <a:endParaRPr lang="pt-BR" altLang="zh-CN" sz="2000" dirty="0">
              <a:solidFill>
                <a:srgbClr val="9900FF"/>
              </a:solidFill>
              <a:latin typeface="Consolas" pitchFamily="49" charset="0"/>
              <a:ea typeface="楷体" pitchFamily="49" charset="-122"/>
              <a:cs typeface="Consolas" pitchFamily="49" charset="0"/>
            </a:endParaRPr>
          </a:p>
          <a:p>
            <a:pPr>
              <a:lnSpc>
                <a:spcPct val="150000"/>
              </a:lnSpc>
            </a:pPr>
            <a:r>
              <a:rPr lang="zh-CN" altLang="pt-BR" sz="2000" dirty="0">
                <a:solidFill>
                  <a:srgbClr val="0000FF"/>
                </a:solidFill>
                <a:latin typeface="Consolas" pitchFamily="49" charset="0"/>
                <a:ea typeface="楷体" pitchFamily="49" charset="-122"/>
                <a:cs typeface="Consolas" pitchFamily="49" charset="0"/>
              </a:rPr>
              <a:t>代入初始条件</a:t>
            </a:r>
            <a:r>
              <a:rPr lang="pt-BR" altLang="zh-CN" sz="2000" i="1" dirty="0">
                <a:solidFill>
                  <a:srgbClr val="0000FF"/>
                </a:solidFill>
                <a:latin typeface="Consolas" pitchFamily="49" charset="0"/>
                <a:ea typeface="楷体" pitchFamily="49" charset="-122"/>
                <a:cs typeface="Consolas" pitchFamily="49" charset="0"/>
              </a:rPr>
              <a:t>f</a:t>
            </a:r>
            <a:r>
              <a:rPr lang="pt-BR" altLang="zh-CN" sz="2000" dirty="0">
                <a:solidFill>
                  <a:srgbClr val="0000FF"/>
                </a:solidFill>
                <a:latin typeface="Consolas" pitchFamily="49" charset="0"/>
                <a:ea typeface="楷体" pitchFamily="49" charset="-122"/>
                <a:cs typeface="Consolas" pitchFamily="49" charset="0"/>
              </a:rPr>
              <a:t>(0</a:t>
            </a:r>
            <a:r>
              <a:rPr lang="pt-BR" altLang="zh-CN" sz="2000">
                <a:solidFill>
                  <a:srgbClr val="0000FF"/>
                </a:solidFill>
                <a:latin typeface="Consolas" pitchFamily="49" charset="0"/>
                <a:ea typeface="楷体" pitchFamily="49" charset="-122"/>
                <a:cs typeface="Consolas" pitchFamily="49" charset="0"/>
              </a:rPr>
              <a:t>)=</a:t>
            </a:r>
            <a:r>
              <a:rPr lang="pt-BR" altLang="zh-CN" sz="2000" smtClean="0">
                <a:solidFill>
                  <a:srgbClr val="0000FF"/>
                </a:solidFill>
                <a:latin typeface="Consolas" pitchFamily="49" charset="0"/>
                <a:ea typeface="楷体" pitchFamily="49" charset="-122"/>
                <a:cs typeface="Consolas" pitchFamily="49" charset="0"/>
              </a:rPr>
              <a:t>1</a:t>
            </a:r>
            <a:r>
              <a:rPr lang="zh-CN" altLang="en-US"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f</a:t>
            </a:r>
            <a:r>
              <a:rPr lang="pt-BR" altLang="zh-CN" sz="2000" smtClean="0">
                <a:solidFill>
                  <a:srgbClr val="0000FF"/>
                </a:solidFill>
                <a:latin typeface="Consolas" pitchFamily="49" charset="0"/>
                <a:ea typeface="楷体" pitchFamily="49" charset="-122"/>
                <a:cs typeface="Consolas" pitchFamily="49" charset="0"/>
              </a:rPr>
              <a:t>(1</a:t>
            </a:r>
            <a:r>
              <a:rPr lang="pt-BR" altLang="zh-CN" sz="2000">
                <a:solidFill>
                  <a:srgbClr val="0000FF"/>
                </a:solidFill>
                <a:latin typeface="Consolas" pitchFamily="49" charset="0"/>
                <a:ea typeface="楷体" pitchFamily="49" charset="-122"/>
                <a:cs typeface="Consolas" pitchFamily="49" charset="0"/>
              </a:rPr>
              <a:t>)=</a:t>
            </a:r>
            <a:r>
              <a:rPr lang="pt-BR"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a:t>
            </a:r>
            <a:r>
              <a:rPr lang="zh-CN" altLang="pt-BR" sz="2000" smtClean="0">
                <a:solidFill>
                  <a:srgbClr val="0000FF"/>
                </a:solidFill>
                <a:latin typeface="Consolas" pitchFamily="49" charset="0"/>
                <a:ea typeface="楷体" pitchFamily="49" charset="-122"/>
                <a:cs typeface="Consolas" pitchFamily="49" charset="0"/>
              </a:rPr>
              <a:t>求</a:t>
            </a:r>
            <a:r>
              <a:rPr lang="zh-CN" altLang="pt-BR" sz="2000" dirty="0">
                <a:solidFill>
                  <a:srgbClr val="0000FF"/>
                </a:solidFill>
                <a:latin typeface="Consolas" pitchFamily="49" charset="0"/>
                <a:ea typeface="楷体" pitchFamily="49" charset="-122"/>
                <a:cs typeface="Consolas" pitchFamily="49" charset="0"/>
              </a:rPr>
              <a:t>得</a:t>
            </a:r>
            <a:r>
              <a:rPr lang="pt-BR" altLang="zh-CN" sz="2000" i="1" dirty="0">
                <a:solidFill>
                  <a:srgbClr val="0000FF"/>
                </a:solidFill>
                <a:latin typeface="Consolas" pitchFamily="49" charset="0"/>
                <a:ea typeface="楷体" pitchFamily="49" charset="-122"/>
                <a:cs typeface="Consolas" pitchFamily="49" charset="0"/>
              </a:rPr>
              <a:t>c</a:t>
            </a:r>
            <a:r>
              <a:rPr lang="pt-BR" altLang="zh-CN" sz="2000" baseline="-25000" dirty="0">
                <a:solidFill>
                  <a:srgbClr val="0000FF"/>
                </a:solidFill>
                <a:latin typeface="Consolas" pitchFamily="49" charset="0"/>
                <a:ea typeface="楷体" pitchFamily="49" charset="-122"/>
                <a:cs typeface="Consolas" pitchFamily="49" charset="0"/>
              </a:rPr>
              <a:t>1</a:t>
            </a:r>
            <a:r>
              <a:rPr lang="pt-BR" altLang="zh-CN" sz="2000">
                <a:solidFill>
                  <a:srgbClr val="0000FF"/>
                </a:solidFill>
                <a:latin typeface="Consolas" pitchFamily="49" charset="0"/>
                <a:ea typeface="楷体" pitchFamily="49" charset="-122"/>
                <a:cs typeface="Consolas" pitchFamily="49" charset="0"/>
              </a:rPr>
              <a:t>=-</a:t>
            </a:r>
            <a:r>
              <a:rPr lang="pt-BR" altLang="zh-CN" sz="2000" smtClean="0">
                <a:solidFill>
                  <a:srgbClr val="0000FF"/>
                </a:solidFill>
                <a:latin typeface="Consolas" pitchFamily="49" charset="0"/>
                <a:ea typeface="楷体" pitchFamily="49" charset="-122"/>
                <a:cs typeface="Consolas" pitchFamily="49" charset="0"/>
              </a:rPr>
              <a:t>41/3</a:t>
            </a:r>
            <a:r>
              <a:rPr lang="zh-CN" altLang="en-US"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c</a:t>
            </a:r>
            <a:r>
              <a:rPr lang="pt-BR" altLang="zh-CN" sz="2000" baseline="-25000" smtClean="0">
                <a:solidFill>
                  <a:srgbClr val="0000FF"/>
                </a:solidFill>
                <a:latin typeface="Consolas" pitchFamily="49" charset="0"/>
                <a:ea typeface="楷体" pitchFamily="49" charset="-122"/>
                <a:cs typeface="Consolas" pitchFamily="49" charset="0"/>
              </a:rPr>
              <a:t>2</a:t>
            </a:r>
            <a:r>
              <a:rPr lang="pt-BR" altLang="zh-CN" sz="2000" smtClean="0">
                <a:solidFill>
                  <a:srgbClr val="0000FF"/>
                </a:solidFill>
                <a:latin typeface="Consolas" pitchFamily="49" charset="0"/>
                <a:ea typeface="楷体" pitchFamily="49" charset="-122"/>
                <a:cs typeface="Consolas" pitchFamily="49" charset="0"/>
              </a:rPr>
              <a:t>=43/24</a:t>
            </a:r>
            <a:r>
              <a:rPr lang="zh-CN" altLang="pt-BR" sz="2000" dirty="0">
                <a:solidFill>
                  <a:srgbClr val="0000FF"/>
                </a:solidFill>
                <a:latin typeface="Consolas" pitchFamily="49" charset="0"/>
                <a:ea typeface="楷体" pitchFamily="49" charset="-122"/>
                <a:cs typeface="Consolas" pitchFamily="49" charset="0"/>
              </a:rPr>
              <a:t>。</a:t>
            </a:r>
          </a:p>
          <a:p>
            <a:pPr>
              <a:lnSpc>
                <a:spcPct val="150000"/>
              </a:lnSpc>
            </a:pPr>
            <a:r>
              <a:rPr lang="zh-CN" altLang="pt-BR" sz="2000" dirty="0">
                <a:solidFill>
                  <a:srgbClr val="0000FF"/>
                </a:solidFill>
                <a:latin typeface="Consolas" pitchFamily="49" charset="0"/>
                <a:ea typeface="楷体" pitchFamily="49" charset="-122"/>
                <a:cs typeface="Consolas" pitchFamily="49" charset="0"/>
              </a:rPr>
              <a:t>最后非齐次递归方程的通解为：</a:t>
            </a:r>
            <a:endParaRPr lang="zh-CN" altLang="pt-BR" sz="2000" i="1" dirty="0">
              <a:solidFill>
                <a:srgbClr val="0000FF"/>
              </a:solidFill>
              <a:latin typeface="Consolas" pitchFamily="49" charset="0"/>
              <a:ea typeface="楷体" pitchFamily="49" charset="-122"/>
              <a:cs typeface="Consolas" pitchFamily="49" charset="0"/>
            </a:endParaRPr>
          </a:p>
          <a:p>
            <a:pPr>
              <a:lnSpc>
                <a:spcPct val="150000"/>
              </a:lnSpc>
            </a:pPr>
            <a:r>
              <a:rPr lang="zh-CN" altLang="pt-BR" sz="2000" i="1" dirty="0">
                <a:latin typeface="Consolas" pitchFamily="49" charset="0"/>
                <a:ea typeface="楷体" pitchFamily="49" charset="-122"/>
                <a:cs typeface="Consolas" pitchFamily="49" charset="0"/>
              </a:rPr>
              <a:t>　　</a:t>
            </a:r>
            <a:r>
              <a:rPr lang="pt-BR" altLang="zh-CN" sz="2000" i="1" dirty="0">
                <a:solidFill>
                  <a:srgbClr val="CC3300"/>
                </a:solidFill>
                <a:latin typeface="Consolas" pitchFamily="49" charset="0"/>
                <a:ea typeface="楷体" pitchFamily="49" charset="-122"/>
                <a:cs typeface="Consolas" pitchFamily="49" charset="0"/>
              </a:rPr>
              <a:t>f</a:t>
            </a:r>
            <a:r>
              <a:rPr lang="pt-BR" altLang="zh-CN" sz="2000" dirty="0">
                <a:solidFill>
                  <a:srgbClr val="CC3300"/>
                </a:solidFill>
                <a:latin typeface="Consolas" pitchFamily="49" charset="0"/>
                <a:ea typeface="楷体" pitchFamily="49" charset="-122"/>
                <a:cs typeface="Consolas" pitchFamily="49" charset="0"/>
              </a:rPr>
              <a:t>(</a:t>
            </a:r>
            <a:r>
              <a:rPr lang="pt-BR" altLang="zh-CN" sz="2000" i="1" dirty="0">
                <a:solidFill>
                  <a:srgbClr val="CC3300"/>
                </a:solidFill>
                <a:latin typeface="Consolas" pitchFamily="49" charset="0"/>
                <a:ea typeface="楷体" pitchFamily="49" charset="-122"/>
                <a:cs typeface="Consolas" pitchFamily="49" charset="0"/>
              </a:rPr>
              <a:t>n</a:t>
            </a:r>
            <a:r>
              <a:rPr lang="pt-BR" altLang="zh-CN" sz="2000" dirty="0">
                <a:solidFill>
                  <a:srgbClr val="CC3300"/>
                </a:solidFill>
                <a:latin typeface="Consolas" pitchFamily="49" charset="0"/>
                <a:ea typeface="楷体" pitchFamily="49" charset="-122"/>
                <a:cs typeface="Consolas" pitchFamily="49" charset="0"/>
              </a:rPr>
              <a:t>)=-41/3×</a:t>
            </a:r>
            <a:r>
              <a:rPr lang="en-US" altLang="zh-CN" sz="2000" dirty="0" err="1">
                <a:solidFill>
                  <a:srgbClr val="CC3300"/>
                </a:solidFill>
                <a:latin typeface="Consolas" pitchFamily="49" charset="0"/>
                <a:ea typeface="楷体" pitchFamily="49" charset="-122"/>
                <a:cs typeface="Consolas" pitchFamily="49" charset="0"/>
              </a:rPr>
              <a:t>2</a:t>
            </a:r>
            <a:r>
              <a:rPr lang="en-US" altLang="zh-CN" sz="2000" i="1" baseline="30000" dirty="0" err="1">
                <a:solidFill>
                  <a:srgbClr val="CC3300"/>
                </a:solidFill>
                <a:latin typeface="Consolas" pitchFamily="49" charset="0"/>
                <a:ea typeface="楷体" pitchFamily="49" charset="-122"/>
                <a:cs typeface="Consolas" pitchFamily="49" charset="0"/>
              </a:rPr>
              <a:t>n</a:t>
            </a:r>
            <a:r>
              <a:rPr lang="en-US" altLang="zh-CN" sz="2000" dirty="0" err="1">
                <a:solidFill>
                  <a:srgbClr val="CC3300"/>
                </a:solidFill>
                <a:latin typeface="Consolas" pitchFamily="49" charset="0"/>
                <a:ea typeface="楷体" pitchFamily="49" charset="-122"/>
                <a:cs typeface="Consolas" pitchFamily="49" charset="0"/>
              </a:rPr>
              <a:t>+43</a:t>
            </a:r>
            <a:r>
              <a:rPr lang="en-US" altLang="zh-CN" sz="2000" dirty="0">
                <a:solidFill>
                  <a:srgbClr val="CC3300"/>
                </a:solidFill>
                <a:latin typeface="Consolas" pitchFamily="49" charset="0"/>
                <a:ea typeface="楷体" pitchFamily="49" charset="-122"/>
                <a:cs typeface="Consolas" pitchFamily="49" charset="0"/>
              </a:rPr>
              <a:t>/24</a:t>
            </a:r>
            <a:r>
              <a:rPr lang="pt-BR" altLang="zh-CN" sz="2000" dirty="0">
                <a:solidFill>
                  <a:srgbClr val="CC3300"/>
                </a:solidFill>
                <a:latin typeface="Consolas" pitchFamily="49" charset="0"/>
                <a:ea typeface="楷体" pitchFamily="49" charset="-122"/>
                <a:cs typeface="Consolas" pitchFamily="49" charset="0"/>
              </a:rPr>
              <a:t>×</a:t>
            </a:r>
            <a:r>
              <a:rPr lang="en-US" altLang="zh-CN" sz="2000" dirty="0" err="1">
                <a:solidFill>
                  <a:srgbClr val="CC3300"/>
                </a:solidFill>
                <a:latin typeface="Consolas" pitchFamily="49" charset="0"/>
                <a:ea typeface="楷体" pitchFamily="49" charset="-122"/>
                <a:cs typeface="Consolas" pitchFamily="49" charset="0"/>
              </a:rPr>
              <a:t>5</a:t>
            </a:r>
            <a:r>
              <a:rPr lang="en-US" altLang="zh-CN" sz="2000" i="1" baseline="30000" dirty="0" err="1">
                <a:solidFill>
                  <a:srgbClr val="CC3300"/>
                </a:solidFill>
                <a:latin typeface="Consolas" pitchFamily="49" charset="0"/>
                <a:ea typeface="楷体" pitchFamily="49" charset="-122"/>
                <a:cs typeface="Consolas" pitchFamily="49" charset="0"/>
              </a:rPr>
              <a:t>n</a:t>
            </a:r>
            <a:r>
              <a:rPr lang="en-US" altLang="zh-CN" sz="2000" dirty="0" err="1">
                <a:solidFill>
                  <a:srgbClr val="CC3300"/>
                </a:solidFill>
                <a:latin typeface="Consolas" pitchFamily="49" charset="0"/>
                <a:ea typeface="楷体" pitchFamily="49" charset="-122"/>
                <a:cs typeface="Consolas" pitchFamily="49" charset="0"/>
              </a:rPr>
              <a:t>+</a:t>
            </a:r>
            <a:r>
              <a:rPr lang="en-US" altLang="zh-CN" sz="2000" i="1" dirty="0" err="1">
                <a:solidFill>
                  <a:srgbClr val="CC3300"/>
                </a:solidFill>
                <a:latin typeface="Consolas" pitchFamily="49" charset="0"/>
                <a:ea typeface="楷体" pitchFamily="49" charset="-122"/>
                <a:cs typeface="Consolas" pitchFamily="49" charset="0"/>
              </a:rPr>
              <a:t>n</a:t>
            </a:r>
            <a:r>
              <a:rPr lang="en-US" altLang="zh-CN" sz="2000" baseline="30000" dirty="0" err="1">
                <a:solidFill>
                  <a:srgbClr val="CC3300"/>
                </a:solidFill>
                <a:latin typeface="Consolas" pitchFamily="49" charset="0"/>
                <a:ea typeface="楷体" pitchFamily="49" charset="-122"/>
                <a:cs typeface="Consolas" pitchFamily="49" charset="0"/>
              </a:rPr>
              <a:t>2</a:t>
            </a:r>
            <a:r>
              <a:rPr lang="en-US" altLang="zh-CN" sz="2000" dirty="0" err="1">
                <a:solidFill>
                  <a:srgbClr val="CC3300"/>
                </a:solidFill>
                <a:latin typeface="Consolas" pitchFamily="49" charset="0"/>
                <a:ea typeface="楷体" pitchFamily="49" charset="-122"/>
                <a:cs typeface="Consolas" pitchFamily="49" charset="0"/>
              </a:rPr>
              <a:t>+13</a:t>
            </a:r>
            <a:r>
              <a:rPr lang="en-US" altLang="zh-CN" sz="2000" i="1" dirty="0" err="1">
                <a:solidFill>
                  <a:srgbClr val="CC3300"/>
                </a:solidFill>
                <a:latin typeface="Consolas" pitchFamily="49" charset="0"/>
                <a:ea typeface="楷体" pitchFamily="49" charset="-122"/>
                <a:cs typeface="Consolas" pitchFamily="49" charset="0"/>
              </a:rPr>
              <a:t>n</a:t>
            </a:r>
            <a:r>
              <a:rPr lang="en-US" altLang="zh-CN" sz="2000" dirty="0">
                <a:solidFill>
                  <a:srgbClr val="CC3300"/>
                </a:solidFill>
                <a:latin typeface="Consolas" pitchFamily="49" charset="0"/>
                <a:ea typeface="楷体" pitchFamily="49" charset="-122"/>
                <a:cs typeface="Consolas" pitchFamily="49" charset="0"/>
              </a:rPr>
              <a:t>/2+103/8</a:t>
            </a:r>
            <a:r>
              <a:rPr lang="zh-CN" altLang="en-US" sz="2000" dirty="0">
                <a:solidFill>
                  <a:srgbClr val="CC3300"/>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spDef>
      <a:spPr>
        <a:ln>
          <a:solidFill>
            <a:srgbClr val="00B0F0"/>
          </a:solidFill>
          <a:prstDash val="dash"/>
          <a:tailEnd type="arrow"/>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a:tailEnd type="arrow"/>
        </a:ln>
      </a:spPr>
      <a:bodyPr/>
      <a:lstStyle/>
      <a:style>
        <a:lnRef idx="2">
          <a:schemeClr val="dk1"/>
        </a:lnRef>
        <a:fillRef idx="0">
          <a:schemeClr val="dk1"/>
        </a:fillRef>
        <a:effectRef idx="1">
          <a:schemeClr val="dk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Trek</Template>
  <TotalTime>1506</TotalTime>
  <Words>6477</Words>
  <Application>Microsoft Office PowerPoint</Application>
  <PresentationFormat>全屏显示(4:3)</PresentationFormat>
  <Paragraphs>822</Paragraphs>
  <Slides>111</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111</vt:i4>
      </vt:variant>
    </vt:vector>
  </HeadingPairs>
  <TitlesOfParts>
    <vt:vector size="115" baseType="lpstr">
      <vt:lpstr>跋涉</vt:lpstr>
      <vt:lpstr>图片</vt:lpstr>
      <vt:lpstr>公式</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Administrator</cp:lastModifiedBy>
  <cp:revision>413</cp:revision>
  <dcterms:created xsi:type="dcterms:W3CDTF">2012-11-28T00:02:12Z</dcterms:created>
  <dcterms:modified xsi:type="dcterms:W3CDTF">2019-07-08T23:03:53Z</dcterms:modified>
</cp:coreProperties>
</file>