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5"/>
  </p:notesMasterIdLst>
  <p:sldIdLst>
    <p:sldId id="257" r:id="rId2"/>
    <p:sldId id="290" r:id="rId3"/>
    <p:sldId id="291" r:id="rId4"/>
    <p:sldId id="371" r:id="rId5"/>
    <p:sldId id="292" r:id="rId6"/>
    <p:sldId id="293" r:id="rId7"/>
    <p:sldId id="373" r:id="rId8"/>
    <p:sldId id="294" r:id="rId9"/>
    <p:sldId id="295" r:id="rId10"/>
    <p:sldId id="296" r:id="rId11"/>
    <p:sldId id="463" r:id="rId12"/>
    <p:sldId id="464" r:id="rId13"/>
    <p:sldId id="297" r:id="rId14"/>
    <p:sldId id="465" r:id="rId15"/>
    <p:sldId id="298" r:id="rId16"/>
    <p:sldId id="299" r:id="rId17"/>
    <p:sldId id="375" r:id="rId18"/>
    <p:sldId id="300" r:id="rId19"/>
    <p:sldId id="301" r:id="rId20"/>
    <p:sldId id="302" r:id="rId21"/>
    <p:sldId id="303" r:id="rId22"/>
    <p:sldId id="304" r:id="rId23"/>
    <p:sldId id="305" r:id="rId24"/>
    <p:sldId id="306" r:id="rId25"/>
    <p:sldId id="307" r:id="rId26"/>
    <p:sldId id="308" r:id="rId27"/>
    <p:sldId id="467" r:id="rId28"/>
    <p:sldId id="468" r:id="rId29"/>
    <p:sldId id="466" r:id="rId30"/>
    <p:sldId id="309" r:id="rId31"/>
    <p:sldId id="310" r:id="rId32"/>
    <p:sldId id="311" r:id="rId33"/>
    <p:sldId id="312" r:id="rId34"/>
    <p:sldId id="376" r:id="rId35"/>
    <p:sldId id="313" r:id="rId36"/>
    <p:sldId id="315" r:id="rId37"/>
    <p:sldId id="316" r:id="rId38"/>
    <p:sldId id="317" r:id="rId39"/>
    <p:sldId id="318" r:id="rId40"/>
    <p:sldId id="319" r:id="rId41"/>
    <p:sldId id="320" r:id="rId42"/>
    <p:sldId id="321" r:id="rId43"/>
    <p:sldId id="322" r:id="rId44"/>
    <p:sldId id="323" r:id="rId45"/>
    <p:sldId id="324" r:id="rId46"/>
    <p:sldId id="482" r:id="rId47"/>
    <p:sldId id="325" r:id="rId48"/>
    <p:sldId id="364" r:id="rId49"/>
    <p:sldId id="326" r:id="rId50"/>
    <p:sldId id="327" r:id="rId51"/>
    <p:sldId id="328" r:id="rId52"/>
    <p:sldId id="329" r:id="rId53"/>
    <p:sldId id="470" r:id="rId54"/>
    <p:sldId id="471" r:id="rId55"/>
    <p:sldId id="472" r:id="rId56"/>
    <p:sldId id="473" r:id="rId57"/>
    <p:sldId id="474" r:id="rId58"/>
    <p:sldId id="475" r:id="rId59"/>
    <p:sldId id="476" r:id="rId60"/>
    <p:sldId id="477" r:id="rId61"/>
    <p:sldId id="330" r:id="rId62"/>
    <p:sldId id="478" r:id="rId63"/>
    <p:sldId id="332" r:id="rId64"/>
    <p:sldId id="365" r:id="rId65"/>
    <p:sldId id="366" r:id="rId66"/>
    <p:sldId id="367" r:id="rId67"/>
    <p:sldId id="368" r:id="rId68"/>
    <p:sldId id="369" r:id="rId69"/>
    <p:sldId id="370" r:id="rId70"/>
    <p:sldId id="333" r:id="rId71"/>
    <p:sldId id="334" r:id="rId72"/>
    <p:sldId id="480" r:id="rId73"/>
    <p:sldId id="377" r:id="rId74"/>
    <p:sldId id="378" r:id="rId75"/>
    <p:sldId id="451" r:id="rId76"/>
    <p:sldId id="379" r:id="rId77"/>
    <p:sldId id="481" r:id="rId78"/>
    <p:sldId id="380" r:id="rId79"/>
    <p:sldId id="385" r:id="rId80"/>
    <p:sldId id="386" r:id="rId81"/>
    <p:sldId id="387" r:id="rId82"/>
    <p:sldId id="388" r:id="rId83"/>
    <p:sldId id="389" r:id="rId84"/>
    <p:sldId id="390" r:id="rId85"/>
    <p:sldId id="452" r:id="rId86"/>
    <p:sldId id="391" r:id="rId87"/>
    <p:sldId id="392" r:id="rId88"/>
    <p:sldId id="393" r:id="rId89"/>
    <p:sldId id="394" r:id="rId90"/>
    <p:sldId id="395" r:id="rId91"/>
    <p:sldId id="397" r:id="rId92"/>
    <p:sldId id="398" r:id="rId93"/>
    <p:sldId id="399" r:id="rId94"/>
    <p:sldId id="453" r:id="rId95"/>
    <p:sldId id="454" r:id="rId96"/>
    <p:sldId id="400" r:id="rId97"/>
    <p:sldId id="401" r:id="rId98"/>
    <p:sldId id="402" r:id="rId99"/>
    <p:sldId id="411" r:id="rId100"/>
    <p:sldId id="412" r:id="rId101"/>
    <p:sldId id="413" r:id="rId102"/>
    <p:sldId id="455" r:id="rId103"/>
    <p:sldId id="479" r:id="rId104"/>
    <p:sldId id="414" r:id="rId105"/>
    <p:sldId id="415" r:id="rId106"/>
    <p:sldId id="416" r:id="rId107"/>
    <p:sldId id="456" r:id="rId108"/>
    <p:sldId id="418" r:id="rId109"/>
    <p:sldId id="419" r:id="rId110"/>
    <p:sldId id="420" r:id="rId111"/>
    <p:sldId id="421" r:id="rId112"/>
    <p:sldId id="422" r:id="rId113"/>
    <p:sldId id="423" r:id="rId114"/>
    <p:sldId id="424" r:id="rId115"/>
    <p:sldId id="425" r:id="rId116"/>
    <p:sldId id="426" r:id="rId117"/>
    <p:sldId id="427" r:id="rId118"/>
    <p:sldId id="428" r:id="rId119"/>
    <p:sldId id="429" r:id="rId120"/>
    <p:sldId id="430" r:id="rId121"/>
    <p:sldId id="431" r:id="rId122"/>
    <p:sldId id="432" r:id="rId123"/>
    <p:sldId id="433" r:id="rId124"/>
    <p:sldId id="434" r:id="rId125"/>
    <p:sldId id="435" r:id="rId126"/>
    <p:sldId id="436" r:id="rId127"/>
    <p:sldId id="437" r:id="rId128"/>
    <p:sldId id="438" r:id="rId129"/>
    <p:sldId id="457" r:id="rId130"/>
    <p:sldId id="439" r:id="rId131"/>
    <p:sldId id="440" r:id="rId132"/>
    <p:sldId id="458" r:id="rId133"/>
    <p:sldId id="459" r:id="rId134"/>
    <p:sldId id="460" r:id="rId135"/>
    <p:sldId id="444" r:id="rId136"/>
    <p:sldId id="445" r:id="rId137"/>
    <p:sldId id="446" r:id="rId138"/>
    <p:sldId id="447" r:id="rId139"/>
    <p:sldId id="448" r:id="rId140"/>
    <p:sldId id="449" r:id="rId141"/>
    <p:sldId id="462" r:id="rId142"/>
    <p:sldId id="461" r:id="rId143"/>
    <p:sldId id="450" r:id="rId144"/>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6600"/>
    <a:srgbClr val="0000FF"/>
    <a:srgbClr val="9900FF"/>
    <a:srgbClr val="0033CC"/>
    <a:srgbClr val="FF0000"/>
    <a:srgbClr val="CC3300"/>
    <a:srgbClr val="FF9900"/>
    <a:srgbClr val="996633"/>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solidFill>
                  <a:schemeClr val="tx1"/>
                </a:solidFill>
                <a:latin typeface="Arial" charset="0"/>
                <a:ea typeface="宋体" pitchFamily="2" charset="-122"/>
              </a:defRPr>
            </a:lvl1pPr>
          </a:lstStyle>
          <a:p>
            <a:pPr>
              <a:defRPr/>
            </a:pPr>
            <a:endParaRPr lang="en-US" altLang="zh-CN"/>
          </a:p>
        </p:txBody>
      </p:sp>
      <p:sp>
        <p:nvSpPr>
          <p:cNvPr id="259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latin typeface="Arial" charset="0"/>
                <a:ea typeface="宋体" pitchFamily="2" charset="-122"/>
              </a:defRPr>
            </a:lvl1pPr>
          </a:lstStyle>
          <a:p>
            <a:pPr>
              <a:defRPr/>
            </a:pPr>
            <a:endParaRPr lang="en-US" altLang="zh-CN"/>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59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59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solidFill>
                  <a:schemeClr val="tx1"/>
                </a:solidFill>
                <a:latin typeface="Arial" charset="0"/>
                <a:ea typeface="宋体" pitchFamily="2" charset="-122"/>
              </a:defRPr>
            </a:lvl1pPr>
          </a:lstStyle>
          <a:p>
            <a:pPr>
              <a:defRPr/>
            </a:pPr>
            <a:endParaRPr lang="en-US" altLang="zh-CN"/>
          </a:p>
        </p:txBody>
      </p:sp>
      <p:sp>
        <p:nvSpPr>
          <p:cNvPr id="259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latin typeface="Arial" charset="0"/>
                <a:ea typeface="宋体" pitchFamily="2" charset="-122"/>
              </a:defRPr>
            </a:lvl1pPr>
          </a:lstStyle>
          <a:p>
            <a:pPr>
              <a:defRPr/>
            </a:pPr>
            <a:fld id="{505CCF71-A0AB-4FFD-875E-09D037BDCD9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505CCF71-A0AB-4FFD-875E-09D037BDCD99}" type="slidenum">
              <a:rPr lang="en-US" altLang="zh-CN" smtClean="0"/>
              <a:pPr>
                <a:defRPr/>
              </a:pPr>
              <a:t>64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F1FAFB49-4021-42DD-B7A9-22DBFAB0735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6145ECF9-53DC-4B22-905B-5E451A65D33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14449C4-0211-418F-98EF-94E60F39167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BF4E10A1-AB16-4259-9456-C4A1958D390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31CCAB2A-8A96-46E7-BC1E-3177FB4064BC}"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2C77A9C7-9754-48B6-9813-37508ED1D00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78B26589-6737-46CB-A2B3-305341F7CB2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69563E67-9FE2-4404-A968-897B7040D00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97278590-10AC-43D6-9568-CFA51842C15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3D37FC58-F75E-4073-BA66-9ABD90B40BC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8019F795-9F47-48FF-8EEC-1C39BC491C7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3557" name="文本占位符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68001CB8-F883-4621-B30F-721D87D11A7B}" type="slidenum">
              <a:rPr lang="en-US" altLang="zh-CN"/>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90"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descr="信纸"/>
          <p:cNvSpPr txBox="1">
            <a:spLocks noChangeArrowheads="1"/>
          </p:cNvSpPr>
          <p:nvPr/>
        </p:nvSpPr>
        <p:spPr bwMode="auto">
          <a:xfrm>
            <a:off x="1928794" y="357166"/>
            <a:ext cx="4714908" cy="701675"/>
          </a:xfrm>
          <a:prstGeom prst="rect">
            <a:avLst/>
          </a:prstGeom>
          <a:blipFill dpi="0" rotWithShape="1">
            <a:blip r:embed="rId2" cstate="print"/>
            <a:srcRect/>
            <a:tile tx="0" ty="0" sx="100000" sy="100000" flip="none" algn="tl"/>
          </a:blip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第</a:t>
            </a:r>
            <a:r>
              <a:rPr lang="en-US" altLang="zh-CN"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9</a:t>
            </a: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章 </a:t>
            </a:r>
            <a:r>
              <a:rPr lang="zh-CN" altLang="en-US"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图算</a:t>
            </a: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mj-ea"/>
                <a:cs typeface="Consolas" pitchFamily="49" charset="0"/>
              </a:rPr>
              <a:t>法设计</a:t>
            </a:r>
          </a:p>
        </p:txBody>
      </p:sp>
      <p:sp>
        <p:nvSpPr>
          <p:cNvPr id="4" name="TextBox 3"/>
          <p:cNvSpPr txBox="1"/>
          <p:nvPr/>
        </p:nvSpPr>
        <p:spPr>
          <a:xfrm>
            <a:off x="2285984" y="1571612"/>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9.1 </a:t>
            </a:r>
            <a:r>
              <a:rPr lang="zh-CN" altLang="zh-CN" sz="2800" smtClean="0">
                <a:solidFill>
                  <a:srgbClr val="FF0000"/>
                </a:solidFill>
                <a:latin typeface="Consolas" pitchFamily="49" charset="0"/>
                <a:ea typeface="叶根友毛笔行书2.0版" pitchFamily="2" charset="-122"/>
                <a:cs typeface="Consolas" pitchFamily="49" charset="0"/>
              </a:rPr>
              <a:t>求图的最小生成树</a:t>
            </a:r>
          </a:p>
        </p:txBody>
      </p:sp>
      <p:sp>
        <p:nvSpPr>
          <p:cNvPr id="5" name="TextBox 4"/>
          <p:cNvSpPr txBox="1"/>
          <p:nvPr/>
        </p:nvSpPr>
        <p:spPr>
          <a:xfrm>
            <a:off x="2285984" y="2428868"/>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9.2 </a:t>
            </a:r>
            <a:r>
              <a:rPr lang="zh-CN" altLang="zh-CN" sz="2800" smtClean="0">
                <a:solidFill>
                  <a:srgbClr val="FF0000"/>
                </a:solidFill>
                <a:latin typeface="Consolas" pitchFamily="49" charset="0"/>
                <a:ea typeface="叶根友毛笔行书2.0版" pitchFamily="2" charset="-122"/>
                <a:cs typeface="Consolas" pitchFamily="49" charset="0"/>
              </a:rPr>
              <a:t>求图的最短路径</a:t>
            </a:r>
          </a:p>
        </p:txBody>
      </p:sp>
      <p:sp>
        <p:nvSpPr>
          <p:cNvPr id="6" name="TextBox 5"/>
          <p:cNvSpPr txBox="1"/>
          <p:nvPr/>
        </p:nvSpPr>
        <p:spPr>
          <a:xfrm>
            <a:off x="2285984" y="3286124"/>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9.3 </a:t>
            </a:r>
            <a:r>
              <a:rPr lang="zh-CN" altLang="zh-CN" sz="2800" smtClean="0">
                <a:solidFill>
                  <a:srgbClr val="FF0000"/>
                </a:solidFill>
                <a:latin typeface="Consolas" pitchFamily="49" charset="0"/>
                <a:ea typeface="叶根友毛笔行书2.0版" pitchFamily="2" charset="-122"/>
                <a:cs typeface="Consolas" pitchFamily="49" charset="0"/>
              </a:rPr>
              <a:t>求解旅行商问题</a:t>
            </a:r>
          </a:p>
        </p:txBody>
      </p:sp>
      <p:sp>
        <p:nvSpPr>
          <p:cNvPr id="7" name="TextBox 6"/>
          <p:cNvSpPr txBox="1"/>
          <p:nvPr/>
        </p:nvSpPr>
        <p:spPr>
          <a:xfrm>
            <a:off x="2285984" y="4071942"/>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9.4 </a:t>
            </a:r>
            <a:r>
              <a:rPr lang="zh-CN" altLang="zh-CN" sz="2800" smtClean="0">
                <a:solidFill>
                  <a:srgbClr val="FF0000"/>
                </a:solidFill>
                <a:latin typeface="Consolas" pitchFamily="49" charset="0"/>
                <a:ea typeface="叶根友毛笔行书2.0版" pitchFamily="2" charset="-122"/>
                <a:cs typeface="Consolas" pitchFamily="49" charset="0"/>
              </a:rPr>
              <a:t>网络流</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23851" y="333375"/>
            <a:ext cx="4176712"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3. </a:t>
            </a:r>
            <a:r>
              <a:rPr lang="zh-CN" altLang="en-US">
                <a:solidFill>
                  <a:schemeClr val="bg1"/>
                </a:solidFill>
                <a:latin typeface="Consolas" pitchFamily="49" charset="0"/>
                <a:ea typeface="楷体" pitchFamily="49" charset="-122"/>
                <a:cs typeface="Consolas" pitchFamily="49" charset="0"/>
              </a:rPr>
              <a:t>普里姆算法的正确性证明</a:t>
            </a:r>
          </a:p>
        </p:txBody>
      </p:sp>
      <p:sp>
        <p:nvSpPr>
          <p:cNvPr id="63491" name="Text Box 3"/>
          <p:cNvSpPr txBox="1">
            <a:spLocks noChangeArrowheads="1"/>
          </p:cNvSpPr>
          <p:nvPr/>
        </p:nvSpPr>
        <p:spPr bwMode="auto">
          <a:xfrm>
            <a:off x="428596" y="1428736"/>
            <a:ext cx="8424863" cy="2018117"/>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普里姆算法是一种贪心算法。对于带权连通无向图</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，采用通过对算法步骤的归纳来证明普里姆算法的正确性。</a:t>
            </a: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微软雅黑" pitchFamily="34" charset="-122"/>
                <a:cs typeface="Consolas" pitchFamily="49" charset="0"/>
              </a:rPr>
              <a:t>定理</a:t>
            </a:r>
            <a:r>
              <a:rPr lang="en-US" altLang="zh-CN" sz="2200" smtClean="0">
                <a:solidFill>
                  <a:srgbClr val="FF0000"/>
                </a:solidFill>
                <a:latin typeface="Consolas" pitchFamily="49" charset="0"/>
                <a:ea typeface="微软雅黑" pitchFamily="34" charset="-122"/>
                <a:cs typeface="Consolas" pitchFamily="49" charset="0"/>
              </a:rPr>
              <a:t>9.1  </a:t>
            </a:r>
            <a:r>
              <a:rPr lang="zh-CN" altLang="zh-CN" sz="2000" smtClean="0">
                <a:solidFill>
                  <a:srgbClr val="0000FF"/>
                </a:solidFill>
                <a:latin typeface="Consolas" pitchFamily="49" charset="0"/>
                <a:ea typeface="楷体" pitchFamily="49" charset="-122"/>
                <a:cs typeface="Consolas" pitchFamily="49" charset="0"/>
              </a:rPr>
              <a:t>对于任意正整数</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，存在一棵最小生成树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包含</a:t>
            </a:r>
            <a:r>
              <a:rPr lang="en-US" altLang="zh-CN" sz="2000" smtClean="0">
                <a:solidFill>
                  <a:srgbClr val="0000FF"/>
                </a:solidFill>
                <a:latin typeface="Consolas" pitchFamily="49" charset="0"/>
                <a:ea typeface="楷体" pitchFamily="49" charset="-122"/>
                <a:cs typeface="Consolas" pitchFamily="49" charset="0"/>
              </a:rPr>
              <a:t>Prim</a:t>
            </a:r>
            <a:r>
              <a:rPr lang="zh-CN" altLang="zh-CN" sz="2000" smtClean="0">
                <a:solidFill>
                  <a:srgbClr val="0000FF"/>
                </a:solidFill>
                <a:latin typeface="Consolas" pitchFamily="49" charset="0"/>
                <a:ea typeface="楷体" pitchFamily="49" charset="-122"/>
                <a:cs typeface="Consolas" pitchFamily="49" charset="0"/>
              </a:rPr>
              <a:t>算法前</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步选择的边。</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2"/>
          <p:cNvSpPr txBox="1">
            <a:spLocks noChangeArrowheads="1"/>
          </p:cNvSpPr>
          <p:nvPr/>
        </p:nvSpPr>
        <p:spPr bwMode="auto">
          <a:xfrm>
            <a:off x="500034" y="1428736"/>
            <a:ext cx="8064500" cy="1015663"/>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定义在边集合</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上的一个函数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为网络</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上的一个</a:t>
            </a:r>
            <a:r>
              <a:rPr lang="zh-CN" altLang="zh-CN" sz="2000" smtClean="0">
                <a:solidFill>
                  <a:srgbClr val="FF0000"/>
                </a:solidFill>
                <a:latin typeface="Consolas" pitchFamily="49" charset="0"/>
                <a:ea typeface="楷体" pitchFamily="49" charset="-122"/>
                <a:cs typeface="Consolas" pitchFamily="49" charset="0"/>
              </a:rPr>
              <a:t>流量函数</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flow function</a:t>
            </a:r>
            <a:r>
              <a:rPr lang="zh-CN" altLang="zh-CN" sz="2000" smtClean="0">
                <a:solidFill>
                  <a:srgbClr val="0000FF"/>
                </a:solidFill>
                <a:latin typeface="Consolas" pitchFamily="49" charset="0"/>
                <a:ea typeface="楷体" pitchFamily="49" charset="-122"/>
                <a:cs typeface="Consolas" pitchFamily="49" charset="0"/>
              </a:rPr>
              <a:t>），满足以下条件：</a:t>
            </a:r>
          </a:p>
        </p:txBody>
      </p:sp>
      <p:sp>
        <p:nvSpPr>
          <p:cNvPr id="13317" name="Rectangle 4"/>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7" name="TextBox 6"/>
          <p:cNvSpPr txBox="1"/>
          <p:nvPr/>
        </p:nvSpPr>
        <p:spPr>
          <a:xfrm>
            <a:off x="642910" y="2571744"/>
            <a:ext cx="7929618" cy="3522466"/>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marL="457200" indent="-457200">
              <a:lnSpc>
                <a:spcPct val="150000"/>
              </a:lnSpc>
              <a:buBlip>
                <a:blip r:embed="rId2"/>
              </a:buBlip>
            </a:pPr>
            <a:r>
              <a:rPr lang="zh-CN" altLang="zh-CN" sz="2000" smtClean="0">
                <a:solidFill>
                  <a:srgbClr val="C00000"/>
                </a:solidFill>
                <a:latin typeface="Consolas" pitchFamily="49" charset="0"/>
                <a:ea typeface="楷体" pitchFamily="49" charset="-122"/>
                <a:cs typeface="Consolas" pitchFamily="49" charset="0"/>
              </a:rPr>
              <a:t>容量限制</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capacity constraints</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中的任意两个顶点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，满足</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，即一条边的流量不能超过它的容量。</a:t>
            </a:r>
            <a:r>
              <a:rPr lang="en-US" altLang="zh-CN" sz="2000" smtClean="0">
                <a:solidFill>
                  <a:srgbClr val="0000FF"/>
                </a:solidFill>
                <a:latin typeface="Consolas" pitchFamily="49" charset="0"/>
                <a:ea typeface="楷体" pitchFamily="49" charset="-122"/>
                <a:cs typeface="Consolas" pitchFamily="49" charset="0"/>
              </a:rPr>
              <a:t> </a:t>
            </a:r>
            <a:endParaRPr lang="zh-CN"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zh-CN" sz="2000" smtClean="0">
                <a:solidFill>
                  <a:srgbClr val="C00000"/>
                </a:solidFill>
                <a:latin typeface="Consolas" pitchFamily="49" charset="0"/>
                <a:ea typeface="楷体" pitchFamily="49" charset="-122"/>
                <a:cs typeface="Consolas" pitchFamily="49" charset="0"/>
              </a:rPr>
              <a:t>斜对称</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skew symmetry</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中的任意两个顶点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，满足</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的流量必须是</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的流量的相反值。</a:t>
            </a:r>
          </a:p>
          <a:p>
            <a:pPr marL="457200" indent="-457200">
              <a:lnSpc>
                <a:spcPct val="150000"/>
              </a:lnSpc>
              <a:buBlip>
                <a:blip r:embed="rId2"/>
              </a:buBlip>
            </a:pPr>
            <a:r>
              <a:rPr lang="zh-CN" altLang="zh-CN" sz="2000" smtClean="0">
                <a:solidFill>
                  <a:srgbClr val="C00000"/>
                </a:solidFill>
                <a:latin typeface="Consolas" pitchFamily="49" charset="0"/>
                <a:ea typeface="楷体" pitchFamily="49" charset="-122"/>
                <a:cs typeface="Consolas" pitchFamily="49" charset="0"/>
              </a:rPr>
              <a:t>流守恒</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flow conservation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中的非</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其他任意两个顶点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，满足，即顶点的净流量（出去的总流量减去进来的总流量）是零。</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00034" y="1142984"/>
            <a:ext cx="8208963" cy="553998"/>
          </a:xfrm>
          <a:prstGeom prst="rect">
            <a:avLst/>
          </a:prstGeom>
          <a:noFill/>
          <a:ln w="9525">
            <a:noFill/>
            <a:miter lim="800000"/>
            <a:headEnd/>
            <a:tailEnd/>
          </a:ln>
        </p:spPr>
        <p:txBody>
          <a:bodyPr>
            <a:spAutoFit/>
          </a:bodyPr>
          <a:lstStyle/>
          <a:p>
            <a:pPr>
              <a:lnSpc>
                <a:spcPct val="150000"/>
              </a:lnSpc>
              <a:spcBef>
                <a:spcPct val="50000"/>
              </a:spcBef>
            </a:pPr>
            <a:r>
              <a:rPr lang="zh-CN" altLang="zh-CN" sz="2000" smtClean="0">
                <a:solidFill>
                  <a:srgbClr val="0000FF"/>
                </a:solidFill>
                <a:latin typeface="Consolas" pitchFamily="49" charset="0"/>
                <a:ea typeface="楷体" pitchFamily="49" charset="-122"/>
                <a:cs typeface="Consolas" pitchFamily="49" charset="0"/>
              </a:rPr>
              <a:t>满足上述条件的流量函数称为</a:t>
            </a:r>
            <a:r>
              <a:rPr lang="zh-CN" altLang="zh-CN" sz="2000" smtClean="0">
                <a:solidFill>
                  <a:srgbClr val="FF0000"/>
                </a:solidFill>
                <a:latin typeface="微软雅黑" pitchFamily="34" charset="-122"/>
                <a:ea typeface="微软雅黑" pitchFamily="34" charset="-122"/>
                <a:cs typeface="Consolas" pitchFamily="49" charset="0"/>
              </a:rPr>
              <a:t>网络流</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network-flows</a:t>
            </a:r>
            <a:r>
              <a:rPr lang="zh-CN" altLang="zh-CN" sz="2000" smtClean="0">
                <a:solidFill>
                  <a:srgbClr val="0000FF"/>
                </a:solidFill>
                <a:latin typeface="Consolas" pitchFamily="49" charset="0"/>
                <a:ea typeface="楷体" pitchFamily="49" charset="-122"/>
                <a:cs typeface="Consolas" pitchFamily="49" charset="0"/>
              </a:rPr>
              <a:t>），简称为</a:t>
            </a:r>
            <a:r>
              <a:rPr lang="zh-CN" altLang="zh-CN" sz="2000" smtClean="0">
                <a:solidFill>
                  <a:srgbClr val="FF0000"/>
                </a:solidFill>
                <a:latin typeface="微软雅黑" pitchFamily="34" charset="-122"/>
                <a:ea typeface="微软雅黑" pitchFamily="34" charset="-122"/>
                <a:cs typeface="Consolas" pitchFamily="49" charset="0"/>
              </a:rPr>
              <a:t>流</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3" name="组合 2"/>
          <p:cNvGrpSpPr/>
          <p:nvPr/>
        </p:nvGrpSpPr>
        <p:grpSpPr>
          <a:xfrm>
            <a:off x="500034" y="2285992"/>
            <a:ext cx="3571900" cy="2000264"/>
            <a:chOff x="2357422" y="4071942"/>
            <a:chExt cx="4789156" cy="2286016"/>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714612" y="5643579"/>
              <a:ext cx="50485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endParaRPr lang="zh-CN" altLang="en-US" sz="1600">
                <a:solidFill>
                  <a:srgbClr val="0000FF"/>
                </a:solidFill>
                <a:latin typeface="Consolas" pitchFamily="49" charset="0"/>
                <a:cs typeface="Consolas" pitchFamily="49" charset="0"/>
              </a:endParaRPr>
            </a:p>
          </p:txBody>
        </p:sp>
        <p:sp>
          <p:nvSpPr>
            <p:cNvPr id="24" name="TextBox 23"/>
            <p:cNvSpPr txBox="1"/>
            <p:nvPr/>
          </p:nvSpPr>
          <p:spPr>
            <a:xfrm>
              <a:off x="5715008" y="4929197"/>
              <a:ext cx="37795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sp>
          <p:nvSpPr>
            <p:cNvPr id="25" name="TextBox 24"/>
            <p:cNvSpPr txBox="1"/>
            <p:nvPr/>
          </p:nvSpPr>
          <p:spPr>
            <a:xfrm>
              <a:off x="2786050" y="4500570"/>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26" name="TextBox 25"/>
            <p:cNvSpPr txBox="1"/>
            <p:nvPr/>
          </p:nvSpPr>
          <p:spPr>
            <a:xfrm>
              <a:off x="3428992" y="5072074"/>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3987796" y="4824422"/>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8" name="TextBox 27"/>
            <p:cNvSpPr txBox="1"/>
            <p:nvPr/>
          </p:nvSpPr>
          <p:spPr>
            <a:xfrm>
              <a:off x="4000496" y="5357827"/>
              <a:ext cx="14287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4572000" y="6072206"/>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6500826" y="5715016"/>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6429388" y="4429132"/>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5072066" y="4581532"/>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643438" y="4071942"/>
              <a:ext cx="14287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5143504" y="5572140"/>
              <a:ext cx="142876" cy="28575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grpSp>
      <p:grpSp>
        <p:nvGrpSpPr>
          <p:cNvPr id="35" name="组合 34"/>
          <p:cNvGrpSpPr/>
          <p:nvPr/>
        </p:nvGrpSpPr>
        <p:grpSpPr>
          <a:xfrm>
            <a:off x="4929190" y="2285994"/>
            <a:ext cx="3714776" cy="1996451"/>
            <a:chOff x="2165856" y="4071943"/>
            <a:chExt cx="4980722" cy="2281658"/>
          </a:xfrm>
        </p:grpSpPr>
        <p:sp>
          <p:nvSpPr>
            <p:cNvPr id="36" name="椭圆 35"/>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37" name="椭圆 36"/>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8" name="椭圆 37"/>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9" name="椭圆 38"/>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0" name="椭圆 39"/>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1" name="椭圆 40"/>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42" name="椭圆 41"/>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43" name="直接箭头连接符 42"/>
            <p:cNvCxnSpPr>
              <a:stCxn id="36" idx="7"/>
              <a:endCxn id="37"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直接箭头连接符 43"/>
            <p:cNvCxnSpPr>
              <a:stCxn id="37" idx="6"/>
              <a:endCxn id="39"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直接箭头连接符 44"/>
            <p:cNvCxnSpPr>
              <a:stCxn id="36" idx="5"/>
              <a:endCxn id="38"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38" idx="6"/>
              <a:endCxn id="40"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39" idx="6"/>
              <a:endCxn id="42"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0" idx="6"/>
              <a:endCxn id="42"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38" idx="0"/>
              <a:endCxn id="37"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37" idx="5"/>
              <a:endCxn id="41"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38" idx="7"/>
              <a:endCxn id="41"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1" idx="7"/>
              <a:endCxn id="39"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1" idx="6"/>
              <a:endCxn id="42"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0" idx="1"/>
              <a:endCxn id="41"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56" name="TextBox 55"/>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57" name="TextBox 56"/>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58" name="TextBox 57"/>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59" name="TextBox 58"/>
            <p:cNvSpPr txBox="1"/>
            <p:nvPr/>
          </p:nvSpPr>
          <p:spPr>
            <a:xfrm>
              <a:off x="3794169" y="4824422"/>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0" name="TextBox 59"/>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61" name="TextBox 60"/>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3" name="TextBox 62"/>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4847783" y="4581532"/>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5" name="TextBox 64"/>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4943566" y="5601168"/>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
        <p:nvSpPr>
          <p:cNvPr id="67" name="右箭头 66"/>
          <p:cNvSpPr/>
          <p:nvPr/>
        </p:nvSpPr>
        <p:spPr>
          <a:xfrm>
            <a:off x="4286248" y="3214686"/>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8" name="TextBox 67"/>
          <p:cNvSpPr txBox="1"/>
          <p:nvPr/>
        </p:nvSpPr>
        <p:spPr>
          <a:xfrm>
            <a:off x="6357950" y="4572008"/>
            <a:ext cx="1428760" cy="400110"/>
          </a:xfrm>
          <a:prstGeom prst="rect">
            <a:avLst/>
          </a:prstGeom>
          <a:noFill/>
        </p:spPr>
        <p:txBody>
          <a:bodyPr wrap="square" rtlCol="0">
            <a:spAutoFit/>
          </a:bodyPr>
          <a:lstStyle/>
          <a:p>
            <a:r>
              <a:rPr lang="en-US" altLang="zh-CN" sz="2000" i="1" smtClean="0">
                <a:solidFill>
                  <a:srgbClr val="FF0000"/>
                </a:solidFill>
                <a:latin typeface="Consolas" pitchFamily="49" charset="0"/>
                <a:ea typeface="楷体" pitchFamily="49" charset="-122"/>
                <a:cs typeface="Consolas" pitchFamily="49" charset="0"/>
              </a:rPr>
              <a:t>f</a:t>
            </a:r>
            <a:r>
              <a:rPr lang="zh-CN" altLang="en-US" sz="2000" smtClean="0">
                <a:solidFill>
                  <a:srgbClr val="0000FF"/>
                </a:solidFill>
                <a:latin typeface="Consolas" pitchFamily="49" charset="0"/>
                <a:ea typeface="楷体" pitchFamily="49" charset="-122"/>
                <a:cs typeface="Consolas" pitchFamily="49" charset="0"/>
              </a:rPr>
              <a:t>为</a:t>
            </a:r>
            <a:r>
              <a:rPr lang="zh-CN" altLang="zh-CN" sz="2000" smtClean="0">
                <a:solidFill>
                  <a:srgbClr val="0000FF"/>
                </a:solidFill>
                <a:latin typeface="Consolas" pitchFamily="49" charset="0"/>
                <a:ea typeface="楷体" pitchFamily="49" charset="-122"/>
                <a:cs typeface="Consolas" pitchFamily="49" charset="0"/>
              </a:rPr>
              <a:t>网络流</a:t>
            </a:r>
            <a:endParaRPr lang="zh-CN" altLang="en-US" sz="2000">
              <a:latin typeface="Consolas" pitchFamily="49" charset="0"/>
              <a:cs typeface="Consolas" pitchFamily="49" charset="0"/>
            </a:endParaRPr>
          </a:p>
        </p:txBody>
      </p:sp>
      <p:sp>
        <p:nvSpPr>
          <p:cNvPr id="69" name="TextBox 68"/>
          <p:cNvSpPr txBox="1"/>
          <p:nvPr/>
        </p:nvSpPr>
        <p:spPr>
          <a:xfrm>
            <a:off x="1571604" y="4572008"/>
            <a:ext cx="142876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一个</a:t>
            </a:r>
            <a:r>
              <a:rPr lang="zh-CN" altLang="zh-CN" sz="2000" smtClean="0">
                <a:solidFill>
                  <a:srgbClr val="0000FF"/>
                </a:solidFill>
                <a:latin typeface="Consolas" pitchFamily="49" charset="0"/>
                <a:ea typeface="楷体" pitchFamily="49" charset="-122"/>
                <a:cs typeface="Consolas" pitchFamily="49" charset="0"/>
              </a:rPr>
              <a:t>网络</a:t>
            </a:r>
            <a:endParaRPr lang="zh-CN" altLang="en-US" sz="200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571744"/>
            <a:ext cx="8143932" cy="188500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由于流过网络的流量具有一定的方向，边的方向就是流量流过的方向，每一条边上的流量应小于其容量，中间点的流入量总和等于其流出量总和，对于起点和终点，总输出流量等于总输入流量。满足这些条件的流</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称为可行流，</a:t>
            </a:r>
            <a:r>
              <a:rPr lang="zh-CN" altLang="zh-CN" sz="2000" smtClean="0">
                <a:solidFill>
                  <a:srgbClr val="C00000"/>
                </a:solidFill>
                <a:latin typeface="Consolas" pitchFamily="49" charset="0"/>
                <a:ea typeface="楷体" pitchFamily="49" charset="-122"/>
                <a:cs typeface="Consolas" pitchFamily="49" charset="0"/>
              </a:rPr>
              <a:t>可行流总是存在的</a:t>
            </a:r>
            <a:r>
              <a:rPr lang="zh-CN" altLang="zh-CN" sz="2000" smtClean="0">
                <a:solidFill>
                  <a:srgbClr val="0000FF"/>
                </a:solidFill>
                <a:latin typeface="Consolas" pitchFamily="49" charset="0"/>
                <a:ea typeface="楷体" pitchFamily="49" charset="-122"/>
                <a:cs typeface="Consolas" pitchFamily="49" charset="0"/>
              </a:rPr>
              <a:t>。</a:t>
            </a:r>
          </a:p>
        </p:txBody>
      </p:sp>
      <p:grpSp>
        <p:nvGrpSpPr>
          <p:cNvPr id="3" name="组合 2"/>
          <p:cNvGrpSpPr/>
          <p:nvPr/>
        </p:nvGrpSpPr>
        <p:grpSpPr>
          <a:xfrm>
            <a:off x="2143108" y="285728"/>
            <a:ext cx="3714776" cy="1996452"/>
            <a:chOff x="2165856" y="4071942"/>
            <a:chExt cx="4980722" cy="2281659"/>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5715008" y="4929197"/>
              <a:ext cx="665305"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3027904" y="5072074"/>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429389" y="4429130"/>
              <a:ext cx="71718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643438" y="4071942"/>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2571744"/>
            <a:ext cx="8143932"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如果所有的边的流量均取</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，即对于所有的顶点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，称此可行流为</a:t>
            </a:r>
            <a:r>
              <a:rPr lang="zh-CN" altLang="zh-CN" sz="2000" smtClean="0">
                <a:solidFill>
                  <a:srgbClr val="C00000"/>
                </a:solidFill>
                <a:latin typeface="Consolas" pitchFamily="49" charset="0"/>
                <a:ea typeface="楷体" pitchFamily="49" charset="-122"/>
                <a:cs typeface="Consolas" pitchFamily="49" charset="0"/>
              </a:rPr>
              <a:t>零流</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zero flow</a:t>
            </a:r>
            <a:r>
              <a:rPr lang="zh-CN" altLang="zh-CN" sz="2000" smtClean="0">
                <a:solidFill>
                  <a:srgbClr val="0000FF"/>
                </a:solidFill>
                <a:latin typeface="Consolas" pitchFamily="49" charset="0"/>
                <a:ea typeface="楷体" pitchFamily="49" charset="-122"/>
                <a:cs typeface="Consolas" pitchFamily="49" charset="0"/>
              </a:rPr>
              <a:t>），这样的零流一定是可行流。</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如果某一条边的流量</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)=c(</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，则称流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a:t>
            </a:r>
            <a:r>
              <a:rPr lang="zh-CN" altLang="zh-CN" sz="2000" smtClean="0">
                <a:solidFill>
                  <a:srgbClr val="C00000"/>
                </a:solidFill>
                <a:latin typeface="Consolas" pitchFamily="49" charset="0"/>
                <a:ea typeface="楷体" pitchFamily="49" charset="-122"/>
                <a:cs typeface="Consolas" pitchFamily="49" charset="0"/>
              </a:rPr>
              <a:t>饱和流</a:t>
            </a:r>
            <a:r>
              <a:rPr lang="zh-CN" altLang="zh-CN" sz="2000" smtClean="0">
                <a:solidFill>
                  <a:srgbClr val="0000FF"/>
                </a:solidFill>
                <a:latin typeface="Consolas" pitchFamily="49" charset="0"/>
                <a:ea typeface="楷体" pitchFamily="49" charset="-122"/>
                <a:cs typeface="Consolas" pitchFamily="49" charset="0"/>
              </a:rPr>
              <a:t>，否则为</a:t>
            </a:r>
            <a:r>
              <a:rPr lang="zh-CN" altLang="zh-CN" sz="2000" smtClean="0">
                <a:solidFill>
                  <a:srgbClr val="C00000"/>
                </a:solidFill>
                <a:latin typeface="Consolas" pitchFamily="49" charset="0"/>
                <a:ea typeface="楷体" pitchFamily="49" charset="-122"/>
                <a:cs typeface="Consolas" pitchFamily="49" charset="0"/>
              </a:rPr>
              <a:t>非饱和流</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的边称为非零流边。</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最大网络流问题就是求一个这样的可行流</a:t>
            </a:r>
            <a:r>
              <a:rPr lang="en-US" altLang="zh-CN" sz="2000" i="1"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a:t>
            </a:r>
            <a:r>
              <a:rPr lang="zh-CN" altLang="zh-CN" sz="20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，其流量达到最大。</a:t>
            </a:r>
          </a:p>
        </p:txBody>
      </p:sp>
      <p:grpSp>
        <p:nvGrpSpPr>
          <p:cNvPr id="3" name="组合 2"/>
          <p:cNvGrpSpPr/>
          <p:nvPr/>
        </p:nvGrpSpPr>
        <p:grpSpPr>
          <a:xfrm>
            <a:off x="2143108" y="285728"/>
            <a:ext cx="3714776" cy="1996452"/>
            <a:chOff x="2165856" y="4071942"/>
            <a:chExt cx="4980722" cy="2281659"/>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5715008" y="4929197"/>
              <a:ext cx="665305"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3027904" y="5072074"/>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429389" y="4429130"/>
              <a:ext cx="71718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643438" y="4071942"/>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500034" y="1714488"/>
            <a:ext cx="7848600" cy="2554545"/>
          </a:xfrm>
          <a:prstGeom prst="rect">
            <a:avLst/>
          </a:prstGeom>
          <a:noFill/>
          <a:ln w="9525">
            <a:noFill/>
            <a:miter lim="800000"/>
            <a:headEnd/>
            <a:tailEnd/>
          </a:ln>
        </p:spPr>
        <p:txBody>
          <a:bodyPr>
            <a:spAutoFit/>
          </a:bodyPr>
          <a:lstStyle/>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流</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的值定义为</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，即从起点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出发的总流（这里记号</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表示流的值，并表示绝对值）</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200000"/>
              </a:lnSpc>
              <a:spcBef>
                <a:spcPts val="0"/>
              </a:spcBef>
            </a:pPr>
            <a:r>
              <a:rPr lang="en-US" altLang="zh-CN" sz="2000" smtClean="0">
                <a:solidFill>
                  <a:srgbClr val="FF0000"/>
                </a:solidFill>
                <a:latin typeface="Consolas" pitchFamily="49" charset="0"/>
                <a:ea typeface="楷体" pitchFamily="49" charset="-122"/>
                <a:cs typeface="Consolas" pitchFamily="49" charset="0"/>
              </a:rPr>
              <a:t>    </a:t>
            </a:r>
            <a:r>
              <a:rPr lang="zh-CN" altLang="en-US" sz="2000" smtClean="0">
                <a:solidFill>
                  <a:srgbClr val="FF0000"/>
                </a:solidFill>
                <a:latin typeface="Consolas" pitchFamily="49" charset="0"/>
                <a:ea typeface="楷体" pitchFamily="49" charset="-122"/>
                <a:cs typeface="Consolas" pitchFamily="49" charset="0"/>
              </a:rPr>
              <a:t>在</a:t>
            </a:r>
            <a:r>
              <a:rPr lang="zh-CN" altLang="en-US" sz="2000" dirty="0">
                <a:solidFill>
                  <a:srgbClr val="FF0000"/>
                </a:solidFill>
                <a:latin typeface="Consolas" pitchFamily="49" charset="0"/>
                <a:ea typeface="楷体" pitchFamily="49" charset="-122"/>
                <a:cs typeface="Consolas" pitchFamily="49" charset="0"/>
              </a:rPr>
              <a:t>最大流问题中，给出一个具有起点</a:t>
            </a:r>
            <a:r>
              <a:rPr lang="en-US" altLang="zh-CN" sz="2000" i="1" dirty="0">
                <a:solidFill>
                  <a:srgbClr val="FF0000"/>
                </a:solidFill>
                <a:latin typeface="Consolas" pitchFamily="49" charset="0"/>
                <a:ea typeface="楷体" pitchFamily="49" charset="-122"/>
                <a:cs typeface="Consolas" pitchFamily="49" charset="0"/>
              </a:rPr>
              <a:t>s</a:t>
            </a:r>
            <a:r>
              <a:rPr lang="zh-CN" altLang="en-US" sz="2000" dirty="0">
                <a:solidFill>
                  <a:srgbClr val="FF0000"/>
                </a:solidFill>
                <a:latin typeface="Consolas" pitchFamily="49" charset="0"/>
                <a:ea typeface="楷体" pitchFamily="49" charset="-122"/>
                <a:cs typeface="Consolas" pitchFamily="49" charset="0"/>
              </a:rPr>
              <a:t>和终点</a:t>
            </a:r>
            <a:r>
              <a:rPr lang="en-US" altLang="zh-CN" sz="2000" i="1" dirty="0">
                <a:solidFill>
                  <a:srgbClr val="FF0000"/>
                </a:solidFill>
                <a:latin typeface="Consolas" pitchFamily="49" charset="0"/>
                <a:ea typeface="楷体" pitchFamily="49" charset="-122"/>
                <a:cs typeface="Consolas" pitchFamily="49" charset="0"/>
              </a:rPr>
              <a:t>t</a:t>
            </a:r>
            <a:r>
              <a:rPr lang="zh-CN" altLang="en-US" sz="2000" dirty="0">
                <a:solidFill>
                  <a:srgbClr val="FF0000"/>
                </a:solidFill>
                <a:latin typeface="Consolas" pitchFamily="49" charset="0"/>
                <a:ea typeface="楷体" pitchFamily="49" charset="-122"/>
                <a:cs typeface="Consolas" pitchFamily="49" charset="0"/>
              </a:rPr>
              <a:t>的网络</a:t>
            </a:r>
            <a:r>
              <a:rPr lang="en-US" altLang="zh-CN" sz="2000" dirty="0">
                <a:solidFill>
                  <a:srgbClr val="FF0000"/>
                </a:solidFill>
                <a:latin typeface="Consolas" pitchFamily="49" charset="0"/>
                <a:ea typeface="楷体" pitchFamily="49" charset="-122"/>
                <a:cs typeface="Consolas" pitchFamily="49" charset="0"/>
              </a:rPr>
              <a:t>G</a:t>
            </a:r>
            <a:r>
              <a:rPr lang="zh-CN" altLang="en-US" sz="2000" dirty="0">
                <a:solidFill>
                  <a:srgbClr val="FF0000"/>
                </a:solidFill>
                <a:latin typeface="Consolas" pitchFamily="49" charset="0"/>
                <a:ea typeface="楷体" pitchFamily="49" charset="-122"/>
                <a:cs typeface="Consolas" pitchFamily="49" charset="0"/>
              </a:rPr>
              <a:t>，从中找出从</a:t>
            </a:r>
            <a:r>
              <a:rPr lang="en-US" altLang="zh-CN" sz="2000" i="1" dirty="0">
                <a:solidFill>
                  <a:srgbClr val="FF0000"/>
                </a:solidFill>
                <a:latin typeface="Consolas" pitchFamily="49" charset="0"/>
                <a:ea typeface="楷体" pitchFamily="49" charset="-122"/>
                <a:cs typeface="Consolas" pitchFamily="49" charset="0"/>
              </a:rPr>
              <a:t>s</a:t>
            </a:r>
            <a:r>
              <a:rPr lang="zh-CN" altLang="en-US" sz="2000" dirty="0">
                <a:solidFill>
                  <a:srgbClr val="FF0000"/>
                </a:solidFill>
                <a:latin typeface="Consolas" pitchFamily="49" charset="0"/>
                <a:ea typeface="楷体" pitchFamily="49" charset="-122"/>
                <a:cs typeface="Consolas" pitchFamily="49" charset="0"/>
              </a:rPr>
              <a:t>到</a:t>
            </a:r>
            <a:r>
              <a:rPr lang="en-US" altLang="zh-CN" sz="2000" i="1" dirty="0">
                <a:solidFill>
                  <a:srgbClr val="FF0000"/>
                </a:solidFill>
                <a:latin typeface="Consolas" pitchFamily="49" charset="0"/>
                <a:ea typeface="楷体" pitchFamily="49" charset="-122"/>
                <a:cs typeface="Consolas" pitchFamily="49" charset="0"/>
              </a:rPr>
              <a:t>t</a:t>
            </a:r>
            <a:r>
              <a:rPr lang="zh-CN" altLang="en-US" sz="2000" dirty="0">
                <a:solidFill>
                  <a:srgbClr val="FF0000"/>
                </a:solidFill>
                <a:latin typeface="Consolas" pitchFamily="49" charset="0"/>
                <a:ea typeface="楷体" pitchFamily="49" charset="-122"/>
                <a:cs typeface="Consolas" pitchFamily="49" charset="0"/>
              </a:rPr>
              <a:t>的最大值流。</a:t>
            </a:r>
          </a:p>
        </p:txBody>
      </p:sp>
      <p:sp>
        <p:nvSpPr>
          <p:cNvPr id="14340" name="Rectangle 4"/>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3"/>
          <p:cNvGraphicFramePr>
            <a:graphicFrameLocks noChangeAspect="1"/>
          </p:cNvGraphicFramePr>
          <p:nvPr/>
        </p:nvGraphicFramePr>
        <p:xfrm>
          <a:off x="3378192" y="1857364"/>
          <a:ext cx="1008063" cy="639763"/>
        </p:xfrm>
        <a:graphic>
          <a:graphicData uri="http://schemas.openxmlformats.org/presentationml/2006/ole">
            <p:oleObj spid="_x0000_s91138" name="公式" r:id="rId3" imgW="494870" imgH="317225" progId="">
              <p:embed/>
            </p:oleObj>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14282" y="1571612"/>
            <a:ext cx="8642350" cy="2862322"/>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给定一个网络</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，其流量函数为</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对应的</a:t>
            </a:r>
            <a:r>
              <a:rPr lang="zh-CN" altLang="zh-CN" sz="2000" smtClean="0">
                <a:solidFill>
                  <a:srgbClr val="FF0000"/>
                </a:solidFill>
                <a:latin typeface="Consolas" pitchFamily="49" charset="0"/>
                <a:ea typeface="楷体" pitchFamily="49" charset="-122"/>
                <a:cs typeface="Consolas" pitchFamily="49" charset="0"/>
              </a:rPr>
              <a:t>残留网络</a:t>
            </a:r>
            <a:r>
              <a:rPr lang="zh-CN" altLang="zh-CN" sz="2000" smtClean="0">
                <a:solidFill>
                  <a:srgbClr val="0000FF"/>
                </a:solidFill>
                <a:latin typeface="Consolas" pitchFamily="49" charset="0"/>
                <a:ea typeface="楷体" pitchFamily="49" charset="-122"/>
                <a:cs typeface="Consolas" pitchFamily="49" charset="0"/>
              </a:rPr>
              <a:t>或者</a:t>
            </a:r>
            <a:r>
              <a:rPr lang="zh-CN" altLang="zh-CN" sz="2000" smtClean="0">
                <a:solidFill>
                  <a:srgbClr val="FF0000"/>
                </a:solidFill>
                <a:latin typeface="Consolas" pitchFamily="49" charset="0"/>
                <a:ea typeface="楷体" pitchFamily="49" charset="-122"/>
                <a:cs typeface="Consolas" pitchFamily="49" charset="0"/>
              </a:rPr>
              <a:t>剩余网络</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i="1" baseline="-25000"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i="1" baseline="-25000"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中的边称为</a:t>
            </a:r>
            <a:r>
              <a:rPr lang="zh-CN" altLang="zh-CN" sz="2000" smtClean="0">
                <a:solidFill>
                  <a:srgbClr val="FF0000"/>
                </a:solidFill>
                <a:latin typeface="微软雅黑" pitchFamily="34" charset="-122"/>
                <a:ea typeface="微软雅黑" pitchFamily="34" charset="-122"/>
                <a:cs typeface="Consolas" pitchFamily="49" charset="0"/>
              </a:rPr>
              <a:t>残留边</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若</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中有边</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且</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，则对应的残留边</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的流量</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（表示从顶点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可以增加的最大额外网络流量），若</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中有边</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且</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，则对应的残留边</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的流量</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（表示从顶点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可以减少的最大额外网络流量）。</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5366" name="Rectangle 6"/>
          <p:cNvSpPr>
            <a:spLocks noChangeArrowheads="1"/>
          </p:cNvSpPr>
          <p:nvPr/>
        </p:nvSpPr>
        <p:spPr bwMode="auto">
          <a:xfrm>
            <a:off x="0" y="29337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 name="Rectangle 5"/>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9" name="组合 8"/>
          <p:cNvGrpSpPr/>
          <p:nvPr/>
        </p:nvGrpSpPr>
        <p:grpSpPr>
          <a:xfrm>
            <a:off x="2214546" y="214291"/>
            <a:ext cx="3714776" cy="1996451"/>
            <a:chOff x="2165856" y="4071943"/>
            <a:chExt cx="4980722" cy="2281658"/>
          </a:xfrm>
        </p:grpSpPr>
        <p:sp>
          <p:nvSpPr>
            <p:cNvPr id="10" name="椭圆 9"/>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11" name="椭圆 10"/>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1" idx="6"/>
              <a:endCxn id="13"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0" idx="5"/>
              <a:endCxn id="12"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2" idx="6"/>
              <a:endCxn id="14"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3" idx="6"/>
              <a:endCxn id="16"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4" idx="6"/>
              <a:endCxn id="16"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2" idx="0"/>
              <a:endCxn id="11"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1" idx="5"/>
              <a:endCxn id="15"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2" idx="7"/>
              <a:endCxn id="15"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5" idx="7"/>
              <a:endCxn id="13"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15" idx="6"/>
              <a:endCxn id="16"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4" idx="1"/>
              <a:endCxn id="15"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3794169" y="482442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3794169" y="5357825"/>
              <a:ext cx="670482"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572000" y="6072206"/>
              <a:ext cx="65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7" name="TextBox 36"/>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8" name="TextBox 37"/>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9" name="TextBox 38"/>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40" name="TextBox 39"/>
            <p:cNvSpPr txBox="1"/>
            <p:nvPr/>
          </p:nvSpPr>
          <p:spPr>
            <a:xfrm>
              <a:off x="4847783"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
        <p:nvSpPr>
          <p:cNvPr id="73" name="下箭头 72"/>
          <p:cNvSpPr/>
          <p:nvPr/>
        </p:nvSpPr>
        <p:spPr>
          <a:xfrm>
            <a:off x="3929058" y="2285992"/>
            <a:ext cx="285752" cy="500066"/>
          </a:xfrm>
          <a:prstGeom prst="down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102" name="组合 101"/>
          <p:cNvGrpSpPr/>
          <p:nvPr/>
        </p:nvGrpSpPr>
        <p:grpSpPr>
          <a:xfrm>
            <a:off x="1785918" y="2857495"/>
            <a:ext cx="4643470" cy="2778458"/>
            <a:chOff x="1785918" y="3071810"/>
            <a:chExt cx="4643470" cy="2778458"/>
          </a:xfrm>
        </p:grpSpPr>
        <p:sp>
          <p:nvSpPr>
            <p:cNvPr id="42" name="椭圆 41"/>
            <p:cNvSpPr/>
            <p:nvPr/>
          </p:nvSpPr>
          <p:spPr>
            <a:xfrm>
              <a:off x="1785918" y="4211006"/>
              <a:ext cx="349049" cy="495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43" name="椭圆 42"/>
            <p:cNvSpPr/>
            <p:nvPr/>
          </p:nvSpPr>
          <p:spPr>
            <a:xfrm>
              <a:off x="2824891" y="313943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44" name="椭圆 43"/>
            <p:cNvSpPr/>
            <p:nvPr/>
          </p:nvSpPr>
          <p:spPr>
            <a:xfrm>
              <a:off x="2824891" y="5144767"/>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45" name="椭圆 44"/>
            <p:cNvSpPr/>
            <p:nvPr/>
          </p:nvSpPr>
          <p:spPr>
            <a:xfrm>
              <a:off x="5038642" y="313943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6" name="椭圆 45"/>
            <p:cNvSpPr/>
            <p:nvPr/>
          </p:nvSpPr>
          <p:spPr>
            <a:xfrm>
              <a:off x="5038642" y="5144767"/>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7" name="椭圆 46"/>
            <p:cNvSpPr/>
            <p:nvPr/>
          </p:nvSpPr>
          <p:spPr>
            <a:xfrm>
              <a:off x="3933128" y="4211006"/>
              <a:ext cx="349049" cy="495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48" name="椭圆 47"/>
            <p:cNvSpPr/>
            <p:nvPr/>
          </p:nvSpPr>
          <p:spPr>
            <a:xfrm>
              <a:off x="6080339" y="4211006"/>
              <a:ext cx="349049" cy="495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49" name="直接箭头连接符 48"/>
            <p:cNvCxnSpPr>
              <a:stCxn id="42" idx="7"/>
              <a:endCxn id="43" idx="2"/>
            </p:cNvCxnSpPr>
            <p:nvPr/>
          </p:nvCxnSpPr>
          <p:spPr>
            <a:xfrm rot="5400000" flipH="1" flipV="1">
              <a:off x="2006090" y="3464697"/>
              <a:ext cx="896562" cy="7410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3" idx="6"/>
              <a:endCxn id="45" idx="2"/>
            </p:cNvCxnSpPr>
            <p:nvPr/>
          </p:nvCxnSpPr>
          <p:spPr>
            <a:xfrm>
              <a:off x="3173940" y="3386936"/>
              <a:ext cx="1864702" cy="1984"/>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2" idx="5"/>
              <a:endCxn id="44" idx="2"/>
            </p:cNvCxnSpPr>
            <p:nvPr/>
          </p:nvCxnSpPr>
          <p:spPr>
            <a:xfrm rot="16200000" flipH="1">
              <a:off x="2074994" y="4642369"/>
              <a:ext cx="758752" cy="7410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4" idx="6"/>
              <a:endCxn id="46" idx="2"/>
            </p:cNvCxnSpPr>
            <p:nvPr/>
          </p:nvCxnSpPr>
          <p:spPr>
            <a:xfrm>
              <a:off x="3173940" y="5392267"/>
              <a:ext cx="1864702" cy="19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5" idx="6"/>
              <a:endCxn id="48" idx="1"/>
            </p:cNvCxnSpPr>
            <p:nvPr/>
          </p:nvCxnSpPr>
          <p:spPr>
            <a:xfrm>
              <a:off x="5387690" y="3386936"/>
              <a:ext cx="743766" cy="896562"/>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6" idx="6"/>
              <a:endCxn id="48" idx="3"/>
            </p:cNvCxnSpPr>
            <p:nvPr/>
          </p:nvCxnSpPr>
          <p:spPr>
            <a:xfrm flipV="1">
              <a:off x="5387690" y="4633515"/>
              <a:ext cx="743766" cy="758752"/>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5" name="直接箭头连接符 54"/>
            <p:cNvCxnSpPr/>
            <p:nvPr/>
          </p:nvCxnSpPr>
          <p:spPr>
            <a:xfrm rot="5400000" flipH="1" flipV="1">
              <a:off x="2174531" y="4389824"/>
              <a:ext cx="1510330" cy="15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43" idx="5"/>
              <a:endCxn id="47" idx="1"/>
            </p:cNvCxnSpPr>
            <p:nvPr/>
          </p:nvCxnSpPr>
          <p:spPr>
            <a:xfrm rot="16200000" flipH="1">
              <a:off x="3192757" y="3492009"/>
              <a:ext cx="721553" cy="861423"/>
            </a:xfrm>
            <a:prstGeom prst="straightConnector1">
              <a:avLst/>
            </a:prstGeom>
            <a:ln>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44" idx="7"/>
              <a:endCxn id="47" idx="3"/>
            </p:cNvCxnSpPr>
            <p:nvPr/>
          </p:nvCxnSpPr>
          <p:spPr>
            <a:xfrm rot="5400000" flipH="1" flipV="1">
              <a:off x="3261663" y="4494674"/>
              <a:ext cx="583743" cy="8614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p:nvPr/>
          </p:nvCxnSpPr>
          <p:spPr>
            <a:xfrm rot="5400000" flipH="1" flipV="1">
              <a:off x="4274233" y="3430434"/>
              <a:ext cx="721553" cy="8586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直接箭头连接符 58"/>
            <p:cNvCxnSpPr/>
            <p:nvPr/>
          </p:nvCxnSpPr>
          <p:spPr>
            <a:xfrm>
              <a:off x="4282178" y="4382307"/>
              <a:ext cx="1798161" cy="19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p:nvPr/>
          </p:nvCxnSpPr>
          <p:spPr>
            <a:xfrm rot="16200000" flipV="1">
              <a:off x="4406639" y="4432537"/>
              <a:ext cx="583743" cy="8586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2171683" y="4925387"/>
              <a:ext cx="185739"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5214942" y="4032411"/>
              <a:ext cx="173576"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3" name="TextBox 62"/>
            <p:cNvSpPr txBox="1"/>
            <p:nvPr/>
          </p:nvSpPr>
          <p:spPr>
            <a:xfrm>
              <a:off x="2214546" y="3680667"/>
              <a:ext cx="27860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2571736" y="3925254"/>
              <a:ext cx="164307" cy="250033"/>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2750331" y="4175287"/>
              <a:ext cx="178595" cy="250032"/>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3933128" y="5604047"/>
              <a:ext cx="210244"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5803279" y="5014686"/>
              <a:ext cx="197481"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5805453" y="3571876"/>
              <a:ext cx="195307"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486276" y="3610528"/>
              <a:ext cx="15716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71" name="TextBox 70"/>
            <p:cNvSpPr txBox="1"/>
            <p:nvPr/>
          </p:nvSpPr>
          <p:spPr>
            <a:xfrm>
              <a:off x="4145269" y="3071810"/>
              <a:ext cx="212417"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72" name="TextBox 71"/>
            <p:cNvSpPr txBox="1"/>
            <p:nvPr/>
          </p:nvSpPr>
          <p:spPr>
            <a:xfrm>
              <a:off x="4714876" y="4675353"/>
              <a:ext cx="13573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cxnSp>
          <p:nvCxnSpPr>
            <p:cNvPr id="75" name="直接箭头连接符 74"/>
            <p:cNvCxnSpPr>
              <a:stCxn id="43" idx="3"/>
              <a:endCxn id="42" idx="6"/>
            </p:cNvCxnSpPr>
            <p:nvPr/>
          </p:nvCxnSpPr>
          <p:spPr>
            <a:xfrm rot="5400000">
              <a:off x="2057207" y="3639704"/>
              <a:ext cx="896562" cy="741042"/>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9" name="直接箭头连接符 78"/>
            <p:cNvCxnSpPr>
              <a:stCxn id="44" idx="1"/>
              <a:endCxn id="42" idx="6"/>
            </p:cNvCxnSpPr>
            <p:nvPr/>
          </p:nvCxnSpPr>
          <p:spPr>
            <a:xfrm rot="16200000" flipV="1">
              <a:off x="2126112" y="4467361"/>
              <a:ext cx="758752" cy="741042"/>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1" name="TextBox 80"/>
            <p:cNvSpPr txBox="1"/>
            <p:nvPr/>
          </p:nvSpPr>
          <p:spPr>
            <a:xfrm>
              <a:off x="2457435" y="4537923"/>
              <a:ext cx="257177"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cxnSp>
          <p:nvCxnSpPr>
            <p:cNvPr id="85" name="直接箭头连接符 84"/>
            <p:cNvCxnSpPr/>
            <p:nvPr/>
          </p:nvCxnSpPr>
          <p:spPr>
            <a:xfrm rot="5400000">
              <a:off x="2269651" y="4389601"/>
              <a:ext cx="1510331"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6" name="TextBox 85"/>
            <p:cNvSpPr txBox="1"/>
            <p:nvPr/>
          </p:nvSpPr>
          <p:spPr>
            <a:xfrm>
              <a:off x="3107521" y="4175287"/>
              <a:ext cx="178595"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87" name="TextBox 86"/>
            <p:cNvSpPr txBox="1"/>
            <p:nvPr/>
          </p:nvSpPr>
          <p:spPr>
            <a:xfrm>
              <a:off x="3548849" y="3641883"/>
              <a:ext cx="178595"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88" name="TextBox 87"/>
            <p:cNvSpPr txBox="1"/>
            <p:nvPr/>
          </p:nvSpPr>
          <p:spPr>
            <a:xfrm>
              <a:off x="3393273" y="4656146"/>
              <a:ext cx="178595"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cxnSp>
          <p:nvCxnSpPr>
            <p:cNvPr id="90" name="直接箭头连接符 89"/>
            <p:cNvCxnSpPr>
              <a:stCxn id="46" idx="3"/>
              <a:endCxn id="44" idx="5"/>
            </p:cNvCxnSpPr>
            <p:nvPr/>
          </p:nvCxnSpPr>
          <p:spPr>
            <a:xfrm rot="5400000">
              <a:off x="4106291" y="4583808"/>
              <a:ext cx="1588" cy="196693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1" name="TextBox 90"/>
            <p:cNvSpPr txBox="1"/>
            <p:nvPr/>
          </p:nvSpPr>
          <p:spPr>
            <a:xfrm>
              <a:off x="3929058" y="5103981"/>
              <a:ext cx="210244"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93" name="直接箭头连接符 92"/>
            <p:cNvCxnSpPr/>
            <p:nvPr/>
          </p:nvCxnSpPr>
          <p:spPr>
            <a:xfrm>
              <a:off x="4231060" y="4658915"/>
              <a:ext cx="833299" cy="57104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5" name="TextBox 94"/>
            <p:cNvSpPr txBox="1"/>
            <p:nvPr/>
          </p:nvSpPr>
          <p:spPr>
            <a:xfrm>
              <a:off x="4487862" y="4929198"/>
              <a:ext cx="13573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97" name="直接箭头连接符 96"/>
            <p:cNvCxnSpPr/>
            <p:nvPr/>
          </p:nvCxnSpPr>
          <p:spPr>
            <a:xfrm rot="5400000">
              <a:off x="4325034" y="3544172"/>
              <a:ext cx="721552" cy="858699"/>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98" name="TextBox 97"/>
            <p:cNvSpPr txBox="1"/>
            <p:nvPr/>
          </p:nvSpPr>
          <p:spPr>
            <a:xfrm>
              <a:off x="4772028" y="3889535"/>
              <a:ext cx="15716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100" name="直接箭头连接符 99"/>
            <p:cNvCxnSpPr/>
            <p:nvPr/>
          </p:nvCxnSpPr>
          <p:spPr>
            <a:xfrm rot="10800000">
              <a:off x="4282177" y="4496606"/>
              <a:ext cx="1798162"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01" name="TextBox 100"/>
            <p:cNvSpPr txBox="1"/>
            <p:nvPr/>
          </p:nvSpPr>
          <p:spPr>
            <a:xfrm>
              <a:off x="5193767" y="4572008"/>
              <a:ext cx="173576"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grpSp>
      <p:sp>
        <p:nvSpPr>
          <p:cNvPr id="103" name="TextBox 102"/>
          <p:cNvSpPr txBox="1"/>
          <p:nvPr/>
        </p:nvSpPr>
        <p:spPr>
          <a:xfrm>
            <a:off x="428596" y="5715016"/>
            <a:ext cx="8358246" cy="861774"/>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若</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中的一个流，</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i="1" baseline="-25000"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是由</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导出的残留网络，</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i="1" baseline="-25000"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中的一个流，则</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中一个流，且其值</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857496"/>
            <a:ext cx="8072494"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μ</a:t>
            </a:r>
            <a:r>
              <a:rPr lang="zh-CN" altLang="zh-CN" sz="2000" smtClean="0">
                <a:solidFill>
                  <a:srgbClr val="0000FF"/>
                </a:solidFill>
                <a:latin typeface="Consolas" pitchFamily="49" charset="0"/>
                <a:ea typeface="楷体" pitchFamily="49" charset="-122"/>
                <a:cs typeface="Consolas" pitchFamily="49" charset="0"/>
              </a:rPr>
              <a:t>是网络</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中的一条从顶点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的一条路径，在路径中与路径的方向一致的边称为</a:t>
            </a:r>
            <a:r>
              <a:rPr lang="zh-CN" altLang="zh-CN" sz="2000" smtClean="0">
                <a:solidFill>
                  <a:srgbClr val="FF0000"/>
                </a:solidFill>
                <a:latin typeface="微软雅黑" pitchFamily="34" charset="-122"/>
                <a:ea typeface="微软雅黑" pitchFamily="34" charset="-122"/>
                <a:cs typeface="Consolas" pitchFamily="49" charset="0"/>
              </a:rPr>
              <a:t>前向边</a:t>
            </a:r>
            <a:r>
              <a:rPr lang="zh-CN" altLang="zh-CN" sz="2000" smtClean="0">
                <a:solidFill>
                  <a:srgbClr val="0000FF"/>
                </a:solidFill>
                <a:latin typeface="Consolas" pitchFamily="49" charset="0"/>
                <a:ea typeface="楷体" pitchFamily="49" charset="-122"/>
                <a:cs typeface="Consolas" pitchFamily="49" charset="0"/>
              </a:rPr>
              <a:t>（为可以增加流量的边），其集合记为</a:t>
            </a:r>
            <a:r>
              <a:rPr lang="en-US" altLang="zh-CN" sz="2000" i="1" smtClean="0">
                <a:solidFill>
                  <a:srgbClr val="0000FF"/>
                </a:solidFill>
                <a:latin typeface="Consolas" pitchFamily="49" charset="0"/>
                <a:ea typeface="楷体" pitchFamily="49" charset="-122"/>
                <a:cs typeface="Consolas" pitchFamily="49" charset="0"/>
              </a:rPr>
              <a:t>μ</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在路径中与路径的方向相反的边称为</a:t>
            </a:r>
            <a:r>
              <a:rPr lang="zh-CN" altLang="zh-CN" sz="2000" smtClean="0">
                <a:solidFill>
                  <a:srgbClr val="FF0000"/>
                </a:solidFill>
                <a:latin typeface="微软雅黑" pitchFamily="34" charset="-122"/>
                <a:ea typeface="微软雅黑" pitchFamily="34" charset="-122"/>
                <a:cs typeface="Consolas" pitchFamily="49" charset="0"/>
              </a:rPr>
              <a:t>后向边</a:t>
            </a:r>
            <a:r>
              <a:rPr lang="zh-CN" altLang="zh-CN" sz="2000" smtClean="0">
                <a:solidFill>
                  <a:srgbClr val="0000FF"/>
                </a:solidFill>
                <a:latin typeface="Consolas" pitchFamily="49" charset="0"/>
                <a:ea typeface="楷体" pitchFamily="49" charset="-122"/>
                <a:cs typeface="Consolas" pitchFamily="49" charset="0"/>
              </a:rPr>
              <a:t>（为可以减少流量的边），其集合记为</a:t>
            </a:r>
            <a:r>
              <a:rPr lang="en-US" altLang="zh-CN" sz="2000" i="1" smtClean="0">
                <a:solidFill>
                  <a:srgbClr val="0000FF"/>
                </a:solidFill>
                <a:latin typeface="Consolas" pitchFamily="49" charset="0"/>
                <a:ea typeface="楷体" pitchFamily="49" charset="-122"/>
                <a:cs typeface="Consolas" pitchFamily="49" charset="0"/>
              </a:rPr>
              <a:t>μ</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grpSp>
        <p:nvGrpSpPr>
          <p:cNvPr id="3" name="组合 2"/>
          <p:cNvGrpSpPr/>
          <p:nvPr/>
        </p:nvGrpSpPr>
        <p:grpSpPr>
          <a:xfrm>
            <a:off x="2214546" y="214291"/>
            <a:ext cx="3714776" cy="1996451"/>
            <a:chOff x="2165856" y="4071943"/>
            <a:chExt cx="4980722" cy="2281658"/>
          </a:xfrm>
        </p:grpSpPr>
        <p:sp>
          <p:nvSpPr>
            <p:cNvPr id="4" name="椭圆 3"/>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688222" y="4389298"/>
              <a:ext cx="717249" cy="764291"/>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3788992" y="6017082"/>
              <a:ext cx="1923206" cy="1588"/>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6072198" y="5410081"/>
              <a:ext cx="767101" cy="607001"/>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3004860" y="5214950"/>
              <a:ext cx="1208264" cy="1588"/>
            </a:xfrm>
            <a:prstGeom prst="straightConnector1">
              <a:avLst/>
            </a:prstGeom>
            <a:ln>
              <a:solidFill>
                <a:srgbClr val="9900FF"/>
              </a:solidFill>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9"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7"/>
              <a:endCxn id="9"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7"/>
              <a:endCxn id="7"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9" idx="6"/>
              <a:endCxn id="10"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8" idx="1"/>
              <a:endCxn id="9"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794169" y="482442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5357825"/>
              <a:ext cx="670482"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4572000" y="6072206"/>
              <a:ext cx="65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847783"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cxnSp>
        <p:nvCxnSpPr>
          <p:cNvPr id="36" name="直接箭头连接符 35"/>
          <p:cNvCxnSpPr/>
          <p:nvPr/>
        </p:nvCxnSpPr>
        <p:spPr>
          <a:xfrm rot="5400000" flipH="1" flipV="1">
            <a:off x="3214678" y="2428868"/>
            <a:ext cx="100013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428596" y="1428736"/>
            <a:ext cx="8424862" cy="2554545"/>
          </a:xfrm>
          <a:prstGeom prst="rect">
            <a:avLst/>
          </a:prstGeom>
          <a:noFill/>
          <a:ln w="9525">
            <a:noFill/>
            <a:miter lim="800000"/>
            <a:headEnd/>
            <a:tailEnd/>
          </a:ln>
        </p:spPr>
        <p:txBody>
          <a:bodyPr>
            <a:spAutoFit/>
          </a:bodyPr>
          <a:lstStyle/>
          <a:p>
            <a:pPr>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为网络</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上一个可行流，</a:t>
            </a:r>
            <a:r>
              <a:rPr lang="en-US" altLang="zh-CN" sz="2000" i="1" smtClean="0">
                <a:solidFill>
                  <a:srgbClr val="0000FF"/>
                </a:solidFill>
                <a:latin typeface="Consolas" pitchFamily="49" charset="0"/>
                <a:ea typeface="楷体" pitchFamily="49" charset="-122"/>
                <a:cs typeface="Consolas" pitchFamily="49" charset="0"/>
              </a:rPr>
              <a:t>μ</a:t>
            </a:r>
            <a:r>
              <a:rPr lang="zh-CN" altLang="zh-CN" sz="2000" smtClean="0">
                <a:solidFill>
                  <a:srgbClr val="0000FF"/>
                </a:solidFill>
                <a:latin typeface="Consolas" pitchFamily="49" charset="0"/>
                <a:ea typeface="楷体" pitchFamily="49" charset="-122"/>
                <a:cs typeface="Consolas" pitchFamily="49" charset="0"/>
              </a:rPr>
              <a:t>是网络流</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中从起点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的一条路径，若该路径上的边的流量满足条件：</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μ</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μ</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 &gt;0</a:t>
            </a:r>
            <a:r>
              <a:rPr lang="zh-CN" altLang="zh-CN" sz="2000" smtClean="0">
                <a:solidFill>
                  <a:srgbClr val="0000FF"/>
                </a:solidFill>
                <a:latin typeface="Consolas" pitchFamily="49" charset="0"/>
                <a:ea typeface="楷体" pitchFamily="49" charset="-122"/>
                <a:cs typeface="Consolas" pitchFamily="49" charset="0"/>
              </a:rPr>
              <a:t>，则称</a:t>
            </a:r>
            <a:r>
              <a:rPr lang="en-US" altLang="zh-CN" sz="2000" i="1" smtClean="0">
                <a:solidFill>
                  <a:srgbClr val="0000FF"/>
                </a:solidFill>
                <a:latin typeface="Consolas" pitchFamily="49" charset="0"/>
                <a:ea typeface="楷体" pitchFamily="49" charset="-122"/>
                <a:cs typeface="Consolas" pitchFamily="49" charset="0"/>
              </a:rPr>
              <a:t>μ</a:t>
            </a:r>
            <a:r>
              <a:rPr lang="zh-CN" altLang="zh-CN" sz="2000" smtClean="0">
                <a:solidFill>
                  <a:srgbClr val="0000FF"/>
                </a:solidFill>
                <a:latin typeface="Consolas" pitchFamily="49" charset="0"/>
                <a:ea typeface="楷体" pitchFamily="49" charset="-122"/>
                <a:cs typeface="Consolas" pitchFamily="49" charset="0"/>
              </a:rPr>
              <a:t>是一条关于可行流</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的</a:t>
            </a:r>
            <a:r>
              <a:rPr lang="zh-CN" altLang="zh-CN" sz="2000" smtClean="0">
                <a:solidFill>
                  <a:srgbClr val="FF0000"/>
                </a:solidFill>
                <a:latin typeface="Consolas" pitchFamily="49" charset="0"/>
                <a:ea typeface="楷体" pitchFamily="49" charset="-122"/>
                <a:cs typeface="Consolas" pitchFamily="49" charset="0"/>
              </a:rPr>
              <a:t>增广路径</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augmenting path</a:t>
            </a:r>
            <a:r>
              <a:rPr lang="zh-CN" altLang="zh-CN" sz="2000" smtClean="0">
                <a:solidFill>
                  <a:srgbClr val="0000FF"/>
                </a:solidFill>
                <a:latin typeface="Consolas" pitchFamily="49" charset="0"/>
                <a:ea typeface="楷体" pitchFamily="49" charset="-122"/>
                <a:cs typeface="Consolas" pitchFamily="49" charset="0"/>
              </a:rPr>
              <a:t>），记为</a:t>
            </a:r>
            <a:r>
              <a:rPr lang="en-US" altLang="zh-CN" sz="2000" i="1" smtClean="0">
                <a:solidFill>
                  <a:srgbClr val="0000FF"/>
                </a:solidFill>
                <a:latin typeface="Consolas" pitchFamily="49" charset="0"/>
                <a:ea typeface="楷体" pitchFamily="49" charset="-122"/>
                <a:cs typeface="Consolas" pitchFamily="49" charset="0"/>
              </a:rPr>
              <a:t>μ</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395288" y="476250"/>
            <a:ext cx="2881312"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9.4.2 </a:t>
            </a:r>
            <a:r>
              <a:rPr lang="zh-CN" altLang="en-US" sz="2800" dirty="0">
                <a:solidFill>
                  <a:srgbClr val="FF0000"/>
                </a:solidFill>
                <a:latin typeface="Consolas" pitchFamily="49" charset="0"/>
                <a:ea typeface="微软雅黑" pitchFamily="34" charset="-122"/>
                <a:cs typeface="Consolas" pitchFamily="49" charset="0"/>
              </a:rPr>
              <a:t>求最大流</a:t>
            </a:r>
          </a:p>
        </p:txBody>
      </p:sp>
      <p:sp>
        <p:nvSpPr>
          <p:cNvPr id="59395" name="Text Box 3"/>
          <p:cNvSpPr txBox="1">
            <a:spLocks noChangeArrowheads="1"/>
          </p:cNvSpPr>
          <p:nvPr/>
        </p:nvSpPr>
        <p:spPr bwMode="auto">
          <a:xfrm>
            <a:off x="214282" y="1428736"/>
            <a:ext cx="8643998" cy="2092881"/>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常用的求网络最大流的算法是福特（</a:t>
            </a:r>
            <a:r>
              <a:rPr lang="en-US" altLang="zh-CN" sz="2000" dirty="0">
                <a:solidFill>
                  <a:srgbClr val="0000FF"/>
                </a:solidFill>
                <a:latin typeface="Consolas" pitchFamily="49" charset="0"/>
                <a:ea typeface="楷体" pitchFamily="49" charset="-122"/>
                <a:cs typeface="Consolas" pitchFamily="49" charset="0"/>
              </a:rPr>
              <a:t>Ford</a:t>
            </a:r>
            <a:r>
              <a:rPr lang="zh-CN" altLang="en-US" sz="2000" dirty="0">
                <a:solidFill>
                  <a:srgbClr val="0000FF"/>
                </a:solidFill>
                <a:latin typeface="Consolas" pitchFamily="49" charset="0"/>
                <a:ea typeface="楷体" pitchFamily="49" charset="-122"/>
                <a:cs typeface="Consolas" pitchFamily="49" charset="0"/>
              </a:rPr>
              <a:t>）和富尔克逊（</a:t>
            </a:r>
            <a:r>
              <a:rPr lang="en-US" altLang="zh-CN" sz="2000" dirty="0" err="1">
                <a:solidFill>
                  <a:srgbClr val="0000FF"/>
                </a:solidFill>
                <a:latin typeface="Consolas" pitchFamily="49" charset="0"/>
                <a:ea typeface="楷体" pitchFamily="49" charset="-122"/>
                <a:cs typeface="Consolas" pitchFamily="49" charset="0"/>
              </a:rPr>
              <a:t>Fulkserson</a:t>
            </a:r>
            <a:r>
              <a:rPr lang="zh-CN" altLang="en-US" sz="2000" dirty="0">
                <a:solidFill>
                  <a:srgbClr val="0000FF"/>
                </a:solidFill>
                <a:latin typeface="Consolas" pitchFamily="49" charset="0"/>
                <a:ea typeface="楷体" pitchFamily="49" charset="-122"/>
                <a:cs typeface="Consolas" pitchFamily="49" charset="0"/>
              </a:rPr>
              <a:t>）标号算法，它是一种图上迭代计算方法</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该</a:t>
            </a:r>
            <a:r>
              <a:rPr lang="zh-CN" altLang="en-US" sz="2000" dirty="0">
                <a:solidFill>
                  <a:srgbClr val="0000FF"/>
                </a:solidFill>
                <a:latin typeface="Consolas" pitchFamily="49" charset="0"/>
                <a:ea typeface="楷体" pitchFamily="49" charset="-122"/>
                <a:cs typeface="Consolas" pitchFamily="49" charset="0"/>
              </a:rPr>
              <a:t>算法首先给出一个初始可行流（可以是零流），通过标号找出</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条增广路径，</a:t>
            </a:r>
            <a:r>
              <a:rPr lang="zh-CN" altLang="en-US" sz="2000" dirty="0">
                <a:solidFill>
                  <a:srgbClr val="0000FF"/>
                </a:solidFill>
                <a:latin typeface="Consolas" pitchFamily="49" charset="0"/>
                <a:ea typeface="楷体" pitchFamily="49" charset="-122"/>
                <a:cs typeface="Consolas" pitchFamily="49" charset="0"/>
              </a:rPr>
              <a:t>然后</a:t>
            </a:r>
            <a:r>
              <a:rPr lang="zh-CN" altLang="en-US" sz="2000">
                <a:solidFill>
                  <a:srgbClr val="0000FF"/>
                </a:solidFill>
                <a:latin typeface="Consolas" pitchFamily="49" charset="0"/>
                <a:ea typeface="楷体" pitchFamily="49" charset="-122"/>
                <a:cs typeface="Consolas" pitchFamily="49" charset="0"/>
              </a:rPr>
              <a:t>调</a:t>
            </a:r>
            <a:r>
              <a:rPr lang="zh-CN" altLang="en-US" sz="2000" smtClean="0">
                <a:solidFill>
                  <a:srgbClr val="0000FF"/>
                </a:solidFill>
                <a:latin typeface="Consolas" pitchFamily="49" charset="0"/>
                <a:ea typeface="楷体" pitchFamily="49" charset="-122"/>
                <a:cs typeface="Consolas" pitchFamily="49" charset="0"/>
              </a:rPr>
              <a:t>整增广路径上</a:t>
            </a:r>
            <a:r>
              <a:rPr lang="zh-CN" altLang="en-US" sz="2000" dirty="0">
                <a:solidFill>
                  <a:srgbClr val="0000FF"/>
                </a:solidFill>
                <a:latin typeface="Consolas" pitchFamily="49" charset="0"/>
                <a:ea typeface="楷体" pitchFamily="49" charset="-122"/>
                <a:cs typeface="Consolas" pitchFamily="49" charset="0"/>
              </a:rPr>
              <a:t>的流量，得到更大的流量。</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071546"/>
            <a:ext cx="8215370" cy="433965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黑体" pitchFamily="49" charset="-122"/>
                <a:cs typeface="Consolas" pitchFamily="49" charset="0"/>
              </a:rPr>
              <a:t>证明：</a:t>
            </a:r>
            <a:endParaRPr lang="en-US" altLang="zh-CN" sz="2200" smtClean="0">
              <a:solidFill>
                <a:srgbClr val="FF0000"/>
              </a:solidFill>
              <a:latin typeface="Consolas" pitchFamily="49" charset="0"/>
              <a:ea typeface="黑体" pitchFamily="49" charset="-122"/>
              <a:cs typeface="Consolas" pitchFamily="49" charset="0"/>
            </a:endParaRPr>
          </a:p>
          <a:p>
            <a:pPr>
              <a:lnSpc>
                <a:spcPct val="150000"/>
              </a:lnSpc>
            </a:pPr>
            <a:r>
              <a:rPr lang="en-US" altLang="zh-CN" sz="2200" smtClean="0">
                <a:solidFill>
                  <a:srgbClr val="FF0000"/>
                </a:solidFill>
                <a:latin typeface="Consolas" pitchFamily="49" charset="0"/>
                <a:ea typeface="黑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时，用反证法证明存在一棵最小生成树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包含</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是所有关联顶点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的边中权最小的。</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令</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为一棵最小生成树，假如</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不包含</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，那么根据命题</a:t>
            </a:r>
            <a:r>
              <a:rPr lang="en-US" altLang="zh-CN" sz="2000" smtClean="0">
                <a:solidFill>
                  <a:srgbClr val="0000FF"/>
                </a:solidFill>
                <a:latin typeface="Consolas" pitchFamily="49" charset="0"/>
                <a:ea typeface="楷体" pitchFamily="49" charset="-122"/>
                <a:cs typeface="Consolas" pitchFamily="49" charset="0"/>
              </a:rPr>
              <a:t>9.1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含有一个回路，设这个回路中关联顶点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的边是</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令：</a:t>
            </a:r>
          </a:p>
          <a:p>
            <a:pPr>
              <a:lnSpc>
                <a:spcPct val="150000"/>
              </a:lnSpc>
            </a:pPr>
            <a:r>
              <a:rPr lang="en-US" altLang="zh-CN" sz="2000" i="1" smtClean="0">
                <a:solidFill>
                  <a:srgbClr val="C00000"/>
                </a:solidFill>
                <a:latin typeface="Consolas" pitchFamily="49" charset="0"/>
                <a:ea typeface="楷体" pitchFamily="49" charset="-122"/>
                <a:cs typeface="Consolas" pitchFamily="49" charset="0"/>
              </a:rPr>
              <a:t>     T</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T</a:t>
            </a:r>
            <a:r>
              <a:rPr lang="en-US" altLang="zh-CN" sz="2000" smtClean="0">
                <a:solidFill>
                  <a:srgbClr val="C00000"/>
                </a:solidFill>
                <a:latin typeface="Consolas" pitchFamily="49" charset="0"/>
                <a:ea typeface="楷体" pitchFamily="49" charset="-122"/>
                <a:cs typeface="Consolas" pitchFamily="49" charset="0"/>
              </a:rPr>
              <a:t>-{(0</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j</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{(0</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i</a:t>
            </a:r>
            <a:r>
              <a:rPr lang="en-US" altLang="zh-CN" sz="2000" smtClean="0">
                <a:solidFill>
                  <a:srgbClr val="C00000"/>
                </a:solidFill>
                <a:latin typeface="Consolas" pitchFamily="49" charset="0"/>
                <a:ea typeface="楷体" pitchFamily="49" charset="-122"/>
                <a:cs typeface="Consolas" pitchFamily="49" charset="0"/>
              </a:rPr>
              <a:t>)}</a:t>
            </a:r>
            <a:endParaRPr lang="zh-CN" altLang="zh-CN" sz="2000" smtClean="0">
              <a:solidFill>
                <a:srgbClr val="C00000"/>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也是一棵生成树，并且所有边权值和更小（除非</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与</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的权相同），与</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为一棵最小生成树矛盾。</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68313" y="404813"/>
            <a:ext cx="4464050" cy="457200"/>
          </a:xfrm>
          <a:prstGeom prst="rect">
            <a:avLst/>
          </a:prstGeom>
          <a:solidFill>
            <a:srgbClr val="9900FF"/>
          </a:solidFill>
          <a:ln w="9525">
            <a:noFill/>
            <a:miter lim="800000"/>
            <a:headEnd/>
            <a:tailEnd/>
          </a:ln>
        </p:spPr>
        <p:txBody>
          <a:bodyPr>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福特</a:t>
            </a:r>
            <a:r>
              <a:rPr lang="en-US" altLang="zh-CN">
                <a:solidFill>
                  <a:schemeClr val="bg1"/>
                </a:solidFill>
                <a:latin typeface="Consolas" pitchFamily="49" charset="0"/>
                <a:ea typeface="楷体" pitchFamily="49" charset="-122"/>
                <a:cs typeface="Consolas" pitchFamily="49" charset="0"/>
              </a:rPr>
              <a:t>-</a:t>
            </a:r>
            <a:r>
              <a:rPr lang="zh-CN" altLang="en-US">
                <a:solidFill>
                  <a:schemeClr val="bg1"/>
                </a:solidFill>
                <a:latin typeface="Consolas" pitchFamily="49" charset="0"/>
                <a:ea typeface="楷体" pitchFamily="49" charset="-122"/>
                <a:cs typeface="Consolas" pitchFamily="49" charset="0"/>
              </a:rPr>
              <a:t>富尔克逊算法的步骤</a:t>
            </a:r>
          </a:p>
        </p:txBody>
      </p:sp>
      <p:sp>
        <p:nvSpPr>
          <p:cNvPr id="60419" name="Text Box 3"/>
          <p:cNvSpPr txBox="1">
            <a:spLocks noChangeArrowheads="1"/>
          </p:cNvSpPr>
          <p:nvPr/>
        </p:nvSpPr>
        <p:spPr bwMode="auto">
          <a:xfrm>
            <a:off x="357158" y="1142984"/>
            <a:ext cx="4752975"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福特</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富尔克逊算法的步骤如下：</a:t>
            </a:r>
          </a:p>
        </p:txBody>
      </p:sp>
      <p:sp>
        <p:nvSpPr>
          <p:cNvPr id="60420" name="Text Box 4"/>
          <p:cNvSpPr txBox="1">
            <a:spLocks noChangeArrowheads="1"/>
          </p:cNvSpPr>
          <p:nvPr/>
        </p:nvSpPr>
        <p:spPr bwMode="auto">
          <a:xfrm>
            <a:off x="500034" y="1643050"/>
            <a:ext cx="8280400" cy="419533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a:lnSpc>
                <a:spcPct val="150000"/>
              </a:lnSpc>
            </a:pPr>
            <a:r>
              <a:rPr lang="en-US" altLang="zh-CN" sz="2000" dirty="0">
                <a:solidFill>
                  <a:srgbClr val="C00000"/>
                </a:solidFill>
                <a:latin typeface="Consolas" pitchFamily="49" charset="0"/>
                <a:ea typeface="楷体" pitchFamily="49" charset="-122"/>
                <a:cs typeface="Consolas" pitchFamily="49" charset="0"/>
              </a:rPr>
              <a:t>1. </a:t>
            </a:r>
            <a:r>
              <a:rPr lang="zh-CN" altLang="en-US" sz="2000" dirty="0">
                <a:solidFill>
                  <a:srgbClr val="C00000"/>
                </a:solidFill>
                <a:latin typeface="Consolas" pitchFamily="49" charset="0"/>
                <a:ea typeface="楷体" pitchFamily="49" charset="-122"/>
                <a:cs typeface="Consolas" pitchFamily="49" charset="0"/>
              </a:rPr>
              <a:t>找出一个可行流，例如所有边的流量</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err="1">
                <a:solidFill>
                  <a:srgbClr val="C00000"/>
                </a:solidFill>
                <a:latin typeface="Consolas" pitchFamily="49" charset="0"/>
                <a:ea typeface="楷体" pitchFamily="49" charset="-122"/>
                <a:cs typeface="Consolas" pitchFamily="49" charset="0"/>
              </a:rPr>
              <a:t>f</a:t>
            </a:r>
            <a:r>
              <a:rPr lang="en-US" altLang="zh-CN" sz="2000" i="1" baseline="-25000" dirty="0" err="1">
                <a:solidFill>
                  <a:srgbClr val="C00000"/>
                </a:solidFill>
                <a:latin typeface="Consolas" pitchFamily="49" charset="0"/>
                <a:ea typeface="楷体" pitchFamily="49" charset="-122"/>
                <a:cs typeface="Consolas" pitchFamily="49" charset="0"/>
              </a:rPr>
              <a:t>i</a:t>
            </a:r>
            <a:r>
              <a:rPr lang="en-US" altLang="zh-CN" sz="2000" baseline="-25000" dirty="0" err="1">
                <a:solidFill>
                  <a:srgbClr val="C00000"/>
                </a:solidFill>
                <a:latin typeface="Consolas" pitchFamily="49" charset="0"/>
                <a:ea typeface="楷体" pitchFamily="49" charset="-122"/>
                <a:cs typeface="Consolas" pitchFamily="49" charset="0"/>
              </a:rPr>
              <a:t>,</a:t>
            </a:r>
            <a:r>
              <a:rPr lang="en-US" altLang="zh-CN" sz="2000" i="1" baseline="-25000" dirty="0" err="1">
                <a:solidFill>
                  <a:srgbClr val="C00000"/>
                </a:solidFill>
                <a:latin typeface="Consolas" pitchFamily="49" charset="0"/>
                <a:ea typeface="楷体" pitchFamily="49" charset="-122"/>
                <a:cs typeface="Consolas" pitchFamily="49" charset="0"/>
              </a:rPr>
              <a:t>j</a:t>
            </a:r>
            <a:r>
              <a:rPr lang="en-US" altLang="zh-CN" sz="2000" dirty="0">
                <a:solidFill>
                  <a:srgbClr val="C00000"/>
                </a:solidFill>
                <a:latin typeface="Consolas" pitchFamily="49" charset="0"/>
                <a:ea typeface="楷体" pitchFamily="49" charset="-122"/>
                <a:cs typeface="Consolas" pitchFamily="49" charset="0"/>
              </a:rPr>
              <a:t>=0}</a:t>
            </a:r>
            <a:r>
              <a:rPr lang="zh-CN" altLang="en-US" sz="2000" dirty="0">
                <a:solidFill>
                  <a:srgbClr val="C00000"/>
                </a:solidFill>
                <a:latin typeface="Consolas" pitchFamily="49" charset="0"/>
                <a:ea typeface="楷体" pitchFamily="49" charset="-122"/>
                <a:cs typeface="Consolas" pitchFamily="49" charset="0"/>
              </a:rPr>
              <a:t>。</a:t>
            </a:r>
          </a:p>
          <a:p>
            <a:pPr>
              <a:lnSpc>
                <a:spcPct val="150000"/>
              </a:lnSpc>
            </a:pPr>
            <a:r>
              <a:rPr lang="en-US" altLang="zh-CN" sz="2000" dirty="0">
                <a:solidFill>
                  <a:srgbClr val="C00000"/>
                </a:solidFill>
                <a:latin typeface="Consolas" pitchFamily="49" charset="0"/>
                <a:ea typeface="楷体" pitchFamily="49" charset="-122"/>
                <a:cs typeface="Consolas" pitchFamily="49" charset="0"/>
              </a:rPr>
              <a:t>2. </a:t>
            </a:r>
            <a:r>
              <a:rPr lang="zh-CN" altLang="en-US" sz="2000" dirty="0">
                <a:solidFill>
                  <a:srgbClr val="C00000"/>
                </a:solidFill>
                <a:latin typeface="Consolas" pitchFamily="49" charset="0"/>
                <a:ea typeface="楷体" pitchFamily="49" charset="-122"/>
                <a:cs typeface="Consolas" pitchFamily="49" charset="0"/>
              </a:rPr>
              <a:t>对顶点进行标号找</a:t>
            </a:r>
            <a:r>
              <a:rPr lang="zh-CN" altLang="en-US" sz="2000">
                <a:solidFill>
                  <a:srgbClr val="C00000"/>
                </a:solidFill>
                <a:latin typeface="Consolas" pitchFamily="49" charset="0"/>
                <a:ea typeface="楷体" pitchFamily="49" charset="-122"/>
                <a:cs typeface="Consolas" pitchFamily="49" charset="0"/>
              </a:rPr>
              <a:t>一</a:t>
            </a:r>
            <a:r>
              <a:rPr lang="zh-CN" altLang="en-US" sz="2000" smtClean="0">
                <a:solidFill>
                  <a:srgbClr val="C00000"/>
                </a:solidFill>
                <a:latin typeface="Consolas" pitchFamily="49" charset="0"/>
                <a:ea typeface="楷体" pitchFamily="49" charset="-122"/>
                <a:cs typeface="Consolas" pitchFamily="49" charset="0"/>
              </a:rPr>
              <a:t>条增广路径：</a:t>
            </a:r>
            <a:endParaRPr lang="zh-CN" altLang="en-US" sz="2000" dirty="0">
              <a:solidFill>
                <a:srgbClr val="C00000"/>
              </a:solidFill>
              <a:latin typeface="Consolas" pitchFamily="49" charset="0"/>
              <a:ea typeface="楷体" pitchFamily="49" charset="-122"/>
              <a:cs typeface="Consolas" pitchFamily="49" charset="0"/>
            </a:endParaRPr>
          </a:p>
          <a:p>
            <a:pPr>
              <a:lnSpc>
                <a:spcPct val="1500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）起点</a:t>
            </a:r>
            <a:r>
              <a:rPr lang="en-US" altLang="zh-CN" sz="1800" i="1" dirty="0">
                <a:solidFill>
                  <a:srgbClr val="0000FF"/>
                </a:solidFill>
                <a:latin typeface="Consolas" pitchFamily="49" charset="0"/>
                <a:ea typeface="楷体" pitchFamily="49" charset="-122"/>
                <a:cs typeface="Consolas" pitchFamily="49" charset="0"/>
              </a:rPr>
              <a:t>s</a:t>
            </a:r>
            <a:r>
              <a:rPr lang="zh-CN" altLang="en-US" sz="1800" dirty="0">
                <a:solidFill>
                  <a:srgbClr val="0000FF"/>
                </a:solidFill>
                <a:latin typeface="Consolas" pitchFamily="49" charset="0"/>
                <a:ea typeface="楷体" pitchFamily="49" charset="-122"/>
                <a:cs typeface="Consolas" pitchFamily="49" charset="0"/>
              </a:rPr>
              <a:t>标号为</a:t>
            </a:r>
            <a:r>
              <a:rPr lang="en-US" altLang="zh-CN" sz="1800" dirty="0">
                <a:solidFill>
                  <a:srgbClr val="0000FF"/>
                </a:solidFill>
                <a:latin typeface="Consolas" pitchFamily="49" charset="0"/>
                <a:ea typeface="楷体" pitchFamily="49" charset="-122"/>
                <a:cs typeface="Consolas" pitchFamily="49" charset="0"/>
              </a:rPr>
              <a:t>(0,∞)</a:t>
            </a:r>
            <a:r>
              <a:rPr lang="zh-CN" altLang="en-US" sz="1800" dirty="0">
                <a:solidFill>
                  <a:srgbClr val="0000FF"/>
                </a:solidFill>
                <a:latin typeface="Consolas" pitchFamily="49" charset="0"/>
                <a:ea typeface="楷体" pitchFamily="49" charset="-122"/>
                <a:cs typeface="Consolas" pitchFamily="49" charset="0"/>
              </a:rPr>
              <a:t>。</a:t>
            </a:r>
          </a:p>
          <a:p>
            <a:pPr>
              <a:lnSpc>
                <a:spcPct val="1500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）选一个已标号的顶点</a:t>
            </a:r>
            <a:r>
              <a:rPr lang="en-US" altLang="zh-CN" sz="1800" i="1" dirty="0">
                <a:solidFill>
                  <a:srgbClr val="0000FF"/>
                </a:solidFill>
                <a:latin typeface="Consolas" pitchFamily="49" charset="0"/>
                <a:ea typeface="楷体" pitchFamily="49" charset="-122"/>
                <a:cs typeface="Consolas" pitchFamily="49" charset="0"/>
              </a:rPr>
              <a:t>u</a:t>
            </a:r>
            <a:r>
              <a:rPr lang="zh-CN" altLang="en-US" sz="1800" dirty="0">
                <a:solidFill>
                  <a:srgbClr val="0000FF"/>
                </a:solidFill>
                <a:latin typeface="Consolas" pitchFamily="49" charset="0"/>
                <a:ea typeface="楷体" pitchFamily="49" charset="-122"/>
                <a:cs typeface="Consolas" pitchFamily="49" charset="0"/>
              </a:rPr>
              <a:t>，找它的一个相邻顶点</a:t>
            </a:r>
            <a:r>
              <a:rPr lang="en-US" altLang="zh-CN" sz="1800" i="1" dirty="0">
                <a:solidFill>
                  <a:srgbClr val="0000FF"/>
                </a:solidFill>
                <a:latin typeface="Consolas" pitchFamily="49" charset="0"/>
                <a:ea typeface="楷体" pitchFamily="49" charset="-122"/>
                <a:cs typeface="Consolas" pitchFamily="49" charset="0"/>
              </a:rPr>
              <a:t>v</a:t>
            </a:r>
            <a:r>
              <a:rPr lang="zh-CN" altLang="en-US" sz="1800" dirty="0">
                <a:solidFill>
                  <a:srgbClr val="0000FF"/>
                </a:solidFill>
                <a:latin typeface="Consolas" pitchFamily="49" charset="0"/>
                <a:ea typeface="楷体" pitchFamily="49" charset="-122"/>
                <a:cs typeface="Consolas" pitchFamily="49" charset="0"/>
              </a:rPr>
              <a:t>：若</a:t>
            </a:r>
            <a:r>
              <a:rPr lang="en-US" altLang="zh-CN" sz="1800" dirty="0">
                <a:solidFill>
                  <a:srgbClr val="0000FF"/>
                </a:solidFill>
                <a:latin typeface="Consolas" pitchFamily="49" charset="0"/>
                <a:ea typeface="楷体" pitchFamily="49" charset="-122"/>
                <a:cs typeface="Consolas" pitchFamily="49" charset="0"/>
              </a:rPr>
              <a:t>&lt;</a:t>
            </a:r>
            <a:r>
              <a:rPr lang="en-US" altLang="zh-CN" sz="1800" i="1" dirty="0" err="1">
                <a:solidFill>
                  <a:srgbClr val="0000FF"/>
                </a:solidFill>
                <a:latin typeface="Consolas" pitchFamily="49" charset="0"/>
                <a:ea typeface="楷体" pitchFamily="49" charset="-122"/>
                <a:cs typeface="Consolas" pitchFamily="49" charset="0"/>
              </a:rPr>
              <a:t>u</a:t>
            </a:r>
            <a:r>
              <a:rPr lang="en-US" altLang="zh-CN" sz="1800" dirty="0" err="1">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&gt;</a:t>
            </a:r>
            <a:r>
              <a:rPr lang="zh-CN" altLang="en-US" sz="1800" dirty="0">
                <a:solidFill>
                  <a:srgbClr val="0000FF"/>
                </a:solidFill>
                <a:latin typeface="Consolas" pitchFamily="49" charset="0"/>
                <a:ea typeface="楷体" pitchFamily="49" charset="-122"/>
                <a:cs typeface="Consolas" pitchFamily="49" charset="0"/>
              </a:rPr>
              <a:t>是一条前向边且</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u</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&lt;</a:t>
            </a:r>
            <a:r>
              <a:rPr lang="en-US" altLang="zh-CN" sz="1800" i="1" dirty="0" err="1">
                <a:solidFill>
                  <a:srgbClr val="0000FF"/>
                </a:solidFill>
                <a:latin typeface="Consolas" pitchFamily="49" charset="0"/>
                <a:ea typeface="楷体" pitchFamily="49" charset="-122"/>
                <a:cs typeface="Consolas" pitchFamily="49" charset="0"/>
              </a:rPr>
              <a:t>c</a:t>
            </a:r>
            <a:r>
              <a:rPr lang="en-US" altLang="zh-CN" sz="1800" i="1" baseline="-25000" dirty="0" err="1">
                <a:solidFill>
                  <a:srgbClr val="0000FF"/>
                </a:solidFill>
                <a:latin typeface="Consolas" pitchFamily="49" charset="0"/>
                <a:ea typeface="楷体" pitchFamily="49" charset="-122"/>
                <a:cs typeface="Consolas" pitchFamily="49" charset="0"/>
              </a:rPr>
              <a:t>u</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zh-CN" altLang="en-US" sz="1800" dirty="0">
                <a:solidFill>
                  <a:srgbClr val="0000FF"/>
                </a:solidFill>
                <a:latin typeface="Consolas" pitchFamily="49" charset="0"/>
                <a:ea typeface="楷体" pitchFamily="49" charset="-122"/>
                <a:cs typeface="Consolas" pitchFamily="49" charset="0"/>
              </a:rPr>
              <a:t>，则令</a:t>
            </a:r>
            <a:r>
              <a:rPr lang="zh-CN" altLang="en-US" sz="1800" dirty="0">
                <a:solidFill>
                  <a:srgbClr val="0000FF"/>
                </a:solidFill>
                <a:latin typeface="Consolas" pitchFamily="49" charset="0"/>
                <a:ea typeface="楷体" pitchFamily="49" charset="-122"/>
                <a:cs typeface="Consolas" pitchFamily="49" charset="0"/>
                <a:sym typeface="Symbol" pitchFamily="18" charset="2"/>
              </a:rPr>
              <a:t></a:t>
            </a:r>
            <a:r>
              <a:rPr lang="en-US" altLang="zh-CN" sz="1800" i="1" baseline="-25000" dirty="0">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c</a:t>
            </a:r>
            <a:r>
              <a:rPr lang="en-US" altLang="zh-CN" sz="1800" i="1" baseline="-25000" dirty="0" err="1">
                <a:solidFill>
                  <a:srgbClr val="0000FF"/>
                </a:solidFill>
                <a:latin typeface="Consolas" pitchFamily="49" charset="0"/>
                <a:ea typeface="楷体" pitchFamily="49" charset="-122"/>
                <a:cs typeface="Consolas" pitchFamily="49" charset="0"/>
              </a:rPr>
              <a:t>u</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dirty="0" err="1">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u</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zh-CN" altLang="en-US" sz="1800" dirty="0">
                <a:solidFill>
                  <a:srgbClr val="0000FF"/>
                </a:solidFill>
                <a:latin typeface="Consolas" pitchFamily="49" charset="0"/>
                <a:ea typeface="楷体" pitchFamily="49" charset="-122"/>
                <a:cs typeface="Consolas" pitchFamily="49" charset="0"/>
              </a:rPr>
              <a:t>，则顶点</a:t>
            </a:r>
            <a:r>
              <a:rPr lang="en-US" altLang="zh-CN" sz="1800" i="1" dirty="0">
                <a:solidFill>
                  <a:srgbClr val="0000FF"/>
                </a:solidFill>
                <a:latin typeface="Consolas" pitchFamily="49" charset="0"/>
                <a:ea typeface="楷体" pitchFamily="49" charset="-122"/>
                <a:cs typeface="Consolas" pitchFamily="49" charset="0"/>
              </a:rPr>
              <a:t>v</a:t>
            </a:r>
            <a:r>
              <a:rPr lang="zh-CN" altLang="en-US" sz="1800" dirty="0">
                <a:solidFill>
                  <a:srgbClr val="0000FF"/>
                </a:solidFill>
                <a:latin typeface="Consolas" pitchFamily="49" charset="0"/>
                <a:ea typeface="楷体" pitchFamily="49" charset="-122"/>
                <a:cs typeface="Consolas" pitchFamily="49" charset="0"/>
              </a:rPr>
              <a:t>标记为</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u</a:t>
            </a:r>
            <a:r>
              <a:rPr lang="en-US" altLang="zh-CN" sz="1800" dirty="0" err="1">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sym typeface="Symbol" pitchFamily="18" charset="2"/>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；若</a:t>
            </a:r>
            <a:r>
              <a:rPr lang="en-US" altLang="zh-CN" sz="1800" dirty="0">
                <a:solidFill>
                  <a:srgbClr val="0000FF"/>
                </a:solidFill>
                <a:latin typeface="Consolas" pitchFamily="49" charset="0"/>
                <a:ea typeface="楷体" pitchFamily="49" charset="-122"/>
                <a:cs typeface="Consolas" pitchFamily="49" charset="0"/>
              </a:rPr>
              <a:t>&lt;</a:t>
            </a:r>
            <a:r>
              <a:rPr lang="en-US" altLang="zh-CN" sz="1800" i="1" dirty="0" err="1">
                <a:solidFill>
                  <a:srgbClr val="0000FF"/>
                </a:solidFill>
                <a:latin typeface="Consolas" pitchFamily="49" charset="0"/>
                <a:ea typeface="楷体" pitchFamily="49" charset="-122"/>
                <a:cs typeface="Consolas" pitchFamily="49" charset="0"/>
              </a:rPr>
              <a:t>u</a:t>
            </a:r>
            <a:r>
              <a:rPr lang="en-US" altLang="zh-CN" sz="1800" dirty="0" err="1">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&gt;</a:t>
            </a:r>
            <a:r>
              <a:rPr lang="zh-CN" altLang="en-US" sz="1800" dirty="0">
                <a:solidFill>
                  <a:srgbClr val="0000FF"/>
                </a:solidFill>
                <a:latin typeface="Consolas" pitchFamily="49" charset="0"/>
                <a:ea typeface="楷体" pitchFamily="49" charset="-122"/>
                <a:cs typeface="Consolas" pitchFamily="49" charset="0"/>
              </a:rPr>
              <a:t>是一条反向边且</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&gt;0</a:t>
            </a:r>
            <a:r>
              <a:rPr lang="zh-CN" altLang="en-US" sz="1800" dirty="0">
                <a:solidFill>
                  <a:srgbClr val="0000FF"/>
                </a:solidFill>
                <a:latin typeface="Consolas" pitchFamily="49" charset="0"/>
                <a:ea typeface="楷体" pitchFamily="49" charset="-122"/>
                <a:cs typeface="Consolas" pitchFamily="49" charset="0"/>
              </a:rPr>
              <a:t>，则令</a:t>
            </a:r>
            <a:r>
              <a:rPr lang="zh-CN" altLang="en-US" sz="1800" dirty="0">
                <a:solidFill>
                  <a:srgbClr val="0000FF"/>
                </a:solidFill>
                <a:latin typeface="Consolas" pitchFamily="49" charset="0"/>
                <a:ea typeface="楷体" pitchFamily="49" charset="-122"/>
                <a:cs typeface="Consolas" pitchFamily="49" charset="0"/>
                <a:sym typeface="Symbol" pitchFamily="18" charset="2"/>
              </a:rPr>
              <a:t></a:t>
            </a:r>
            <a:r>
              <a:rPr lang="en-US" altLang="zh-CN" sz="1800" i="1" baseline="-25000" dirty="0">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u</a:t>
            </a:r>
            <a:r>
              <a:rPr lang="zh-CN" altLang="en-US" sz="1800" dirty="0">
                <a:solidFill>
                  <a:srgbClr val="0000FF"/>
                </a:solidFill>
                <a:latin typeface="Consolas" pitchFamily="49" charset="0"/>
                <a:ea typeface="楷体" pitchFamily="49" charset="-122"/>
                <a:cs typeface="Consolas" pitchFamily="49" charset="0"/>
              </a:rPr>
              <a:t>，则顶点</a:t>
            </a:r>
            <a:r>
              <a:rPr lang="en-US" altLang="zh-CN" sz="1800" i="1" dirty="0">
                <a:solidFill>
                  <a:srgbClr val="0000FF"/>
                </a:solidFill>
                <a:latin typeface="Consolas" pitchFamily="49" charset="0"/>
                <a:ea typeface="楷体" pitchFamily="49" charset="-122"/>
                <a:cs typeface="Consolas" pitchFamily="49" charset="0"/>
              </a:rPr>
              <a:t>v</a:t>
            </a:r>
            <a:r>
              <a:rPr lang="zh-CN" altLang="en-US" sz="1800" dirty="0">
                <a:solidFill>
                  <a:srgbClr val="0000FF"/>
                </a:solidFill>
                <a:latin typeface="Consolas" pitchFamily="49" charset="0"/>
                <a:ea typeface="楷体" pitchFamily="49" charset="-122"/>
                <a:cs typeface="Consolas" pitchFamily="49" charset="0"/>
              </a:rPr>
              <a:t>标记为</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u</a:t>
            </a:r>
            <a:r>
              <a:rPr lang="en-US" altLang="zh-CN" sz="1800" dirty="0" err="1">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sym typeface="Symbol" pitchFamily="18" charset="2"/>
              </a:rPr>
              <a:t></a:t>
            </a:r>
            <a:r>
              <a:rPr lang="en-US" altLang="zh-CN" sz="1800" i="1" baseline="-25000" dirty="0" err="1">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a:t>
            </a:r>
          </a:p>
          <a:p>
            <a:pPr>
              <a:lnSpc>
                <a:spcPct val="150000"/>
              </a:lnSpc>
            </a:pPr>
            <a:r>
              <a:rPr lang="zh-CN" altLang="en-US" sz="1800" dirty="0">
                <a:solidFill>
                  <a:srgbClr val="0000FF"/>
                </a:solidFill>
                <a:latin typeface="Consolas" pitchFamily="49" charset="0"/>
                <a:ea typeface="楷体" pitchFamily="49" charset="-122"/>
                <a:cs typeface="Consolas" pitchFamily="49" charset="0"/>
              </a:rPr>
              <a:t>　　当终点已标号时，说明已找到</a:t>
            </a:r>
            <a:r>
              <a:rPr lang="zh-CN" altLang="en-US" sz="1800">
                <a:solidFill>
                  <a:srgbClr val="0000FF"/>
                </a:solidFill>
                <a:latin typeface="Consolas" pitchFamily="49" charset="0"/>
                <a:ea typeface="楷体" pitchFamily="49" charset="-122"/>
                <a:cs typeface="Consolas" pitchFamily="49" charset="0"/>
              </a:rPr>
              <a:t>一</a:t>
            </a:r>
            <a:r>
              <a:rPr lang="zh-CN" altLang="en-US" sz="1800" smtClean="0">
                <a:solidFill>
                  <a:srgbClr val="0000FF"/>
                </a:solidFill>
                <a:latin typeface="Consolas" pitchFamily="49" charset="0"/>
                <a:ea typeface="楷体" pitchFamily="49" charset="-122"/>
                <a:cs typeface="Consolas" pitchFamily="49" charset="0"/>
              </a:rPr>
              <a:t>条增广路径</a:t>
            </a:r>
            <a:r>
              <a:rPr lang="en-US" altLang="zh-CN" sz="1800" i="1" smtClean="0">
                <a:solidFill>
                  <a:srgbClr val="0000FF"/>
                </a:solidFill>
                <a:latin typeface="Consolas" pitchFamily="49" charset="0"/>
                <a:ea typeface="楷体" pitchFamily="49" charset="-122"/>
                <a:cs typeface="Consolas" pitchFamily="49" charset="0"/>
              </a:rPr>
              <a:t>μ</a:t>
            </a:r>
            <a:r>
              <a:rPr lang="zh-CN" altLang="en-US" sz="1800" dirty="0">
                <a:solidFill>
                  <a:srgbClr val="0000FF"/>
                </a:solidFill>
                <a:latin typeface="Consolas" pitchFamily="49" charset="0"/>
                <a:ea typeface="楷体" pitchFamily="49" charset="-122"/>
                <a:cs typeface="Consolas" pitchFamily="49" charset="0"/>
              </a:rPr>
              <a:t>，依据终点</a:t>
            </a:r>
            <a:r>
              <a:rPr lang="en-US" altLang="zh-CN" sz="1800" i="1" dirty="0">
                <a:solidFill>
                  <a:srgbClr val="0000FF"/>
                </a:solidFill>
                <a:latin typeface="Consolas" pitchFamily="49" charset="0"/>
                <a:ea typeface="楷体" pitchFamily="49" charset="-122"/>
                <a:cs typeface="Consolas" pitchFamily="49" charset="0"/>
              </a:rPr>
              <a:t>t</a:t>
            </a:r>
            <a:r>
              <a:rPr lang="zh-CN" altLang="en-US" sz="1800" dirty="0">
                <a:solidFill>
                  <a:srgbClr val="0000FF"/>
                </a:solidFill>
                <a:latin typeface="Consolas" pitchFamily="49" charset="0"/>
                <a:ea typeface="楷体" pitchFamily="49" charset="-122"/>
                <a:cs typeface="Consolas" pitchFamily="49" charset="0"/>
              </a:rPr>
              <a:t>的标号反向推出</a:t>
            </a:r>
            <a:r>
              <a:rPr lang="zh-CN" altLang="en-US" sz="1800">
                <a:solidFill>
                  <a:srgbClr val="0000FF"/>
                </a:solidFill>
                <a:latin typeface="Consolas" pitchFamily="49" charset="0"/>
                <a:ea typeface="楷体" pitchFamily="49" charset="-122"/>
                <a:cs typeface="Consolas" pitchFamily="49" charset="0"/>
              </a:rPr>
              <a:t>一</a:t>
            </a:r>
            <a:r>
              <a:rPr lang="zh-CN" altLang="en-US" sz="1800" smtClean="0">
                <a:solidFill>
                  <a:srgbClr val="0000FF"/>
                </a:solidFill>
                <a:latin typeface="Consolas" pitchFamily="49" charset="0"/>
                <a:ea typeface="楷体" pitchFamily="49" charset="-122"/>
                <a:cs typeface="Consolas" pitchFamily="49" charset="0"/>
              </a:rPr>
              <a:t>条增广路径</a:t>
            </a:r>
            <a:r>
              <a:rPr lang="en-US" altLang="zh-CN" sz="1800" i="1" smtClean="0">
                <a:solidFill>
                  <a:srgbClr val="0000FF"/>
                </a:solidFill>
                <a:latin typeface="Consolas" pitchFamily="49" charset="0"/>
                <a:ea typeface="楷体" pitchFamily="49" charset="-122"/>
                <a:cs typeface="Consolas" pitchFamily="49" charset="0"/>
              </a:rPr>
              <a:t>μ</a:t>
            </a:r>
            <a:r>
              <a:rPr lang="zh-CN" altLang="en-US" sz="1800" dirty="0">
                <a:solidFill>
                  <a:srgbClr val="0000FF"/>
                </a:solidFill>
                <a:latin typeface="Consolas" pitchFamily="49" charset="0"/>
                <a:ea typeface="楷体" pitchFamily="49" charset="-122"/>
                <a:cs typeface="Consolas" pitchFamily="49" charset="0"/>
              </a:rPr>
              <a:t>。当终点</a:t>
            </a:r>
            <a:r>
              <a:rPr lang="en-US" altLang="zh-CN" sz="1800" i="1" dirty="0">
                <a:solidFill>
                  <a:srgbClr val="0000FF"/>
                </a:solidFill>
                <a:latin typeface="Consolas" pitchFamily="49" charset="0"/>
                <a:ea typeface="楷体" pitchFamily="49" charset="-122"/>
                <a:cs typeface="Consolas" pitchFamily="49" charset="0"/>
              </a:rPr>
              <a:t>t</a:t>
            </a:r>
            <a:r>
              <a:rPr lang="zh-CN" altLang="en-US" sz="1800" dirty="0">
                <a:solidFill>
                  <a:srgbClr val="0000FF"/>
                </a:solidFill>
                <a:latin typeface="Consolas" pitchFamily="49" charset="0"/>
                <a:ea typeface="楷体" pitchFamily="49" charset="-122"/>
                <a:cs typeface="Consolas" pitchFamily="49" charset="0"/>
              </a:rPr>
              <a:t>不能得到标号时，说明不</a:t>
            </a:r>
            <a:r>
              <a:rPr lang="zh-CN" altLang="en-US" sz="1800">
                <a:solidFill>
                  <a:srgbClr val="0000FF"/>
                </a:solidFill>
                <a:latin typeface="Consolas" pitchFamily="49" charset="0"/>
                <a:ea typeface="楷体" pitchFamily="49" charset="-122"/>
                <a:cs typeface="Consolas" pitchFamily="49" charset="0"/>
              </a:rPr>
              <a:t>存</a:t>
            </a:r>
            <a:r>
              <a:rPr lang="zh-CN" altLang="en-US" sz="1800" smtClean="0">
                <a:solidFill>
                  <a:srgbClr val="0000FF"/>
                </a:solidFill>
                <a:latin typeface="Consolas" pitchFamily="49" charset="0"/>
                <a:ea typeface="楷体" pitchFamily="49" charset="-122"/>
                <a:cs typeface="Consolas" pitchFamily="49" charset="0"/>
              </a:rPr>
              <a:t>在增广路径，</a:t>
            </a:r>
            <a:r>
              <a:rPr lang="zh-CN" altLang="en-US" sz="1800" dirty="0">
                <a:solidFill>
                  <a:srgbClr val="0000FF"/>
                </a:solidFill>
                <a:latin typeface="Consolas" pitchFamily="49" charset="0"/>
                <a:ea typeface="楷体" pitchFamily="49" charset="-122"/>
                <a:cs typeface="Consolas" pitchFamily="49" charset="0"/>
              </a:rPr>
              <a:t>当前流即为最大流，算法结束。</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68313" y="333375"/>
            <a:ext cx="8351837" cy="437575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216000" tIns="216000" bIns="216000">
            <a:spAutoFit/>
          </a:bodyPr>
          <a:lstStyle/>
          <a:p>
            <a:pPr>
              <a:lnSpc>
                <a:spcPct val="200000"/>
              </a:lnSpc>
            </a:pPr>
            <a:r>
              <a:rPr lang="en-US" altLang="zh-CN" sz="2000" dirty="0">
                <a:solidFill>
                  <a:srgbClr val="C00000"/>
                </a:solidFill>
                <a:latin typeface="Consolas" pitchFamily="49" charset="0"/>
                <a:ea typeface="楷体" pitchFamily="49" charset="-122"/>
                <a:cs typeface="Consolas" pitchFamily="49" charset="0"/>
              </a:rPr>
              <a:t>3. </a:t>
            </a:r>
            <a:r>
              <a:rPr lang="zh-CN" altLang="en-US" sz="2000" dirty="0">
                <a:solidFill>
                  <a:srgbClr val="C00000"/>
                </a:solidFill>
                <a:latin typeface="Consolas" pitchFamily="49" charset="0"/>
                <a:ea typeface="楷体" pitchFamily="49" charset="-122"/>
                <a:cs typeface="Consolas" pitchFamily="49" charset="0"/>
              </a:rPr>
              <a:t>调整流量</a:t>
            </a:r>
          </a:p>
          <a:p>
            <a:pPr>
              <a:lnSpc>
                <a:spcPct val="2000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求增广路径上</a:t>
            </a:r>
            <a:r>
              <a:rPr lang="zh-CN" altLang="en-US" sz="1800" dirty="0">
                <a:solidFill>
                  <a:srgbClr val="0000FF"/>
                </a:solidFill>
                <a:latin typeface="Consolas" pitchFamily="49" charset="0"/>
                <a:ea typeface="楷体" pitchFamily="49" charset="-122"/>
                <a:cs typeface="Consolas" pitchFamily="49" charset="0"/>
              </a:rPr>
              <a:t>各顶点标号的最小值，</a:t>
            </a:r>
            <a:r>
              <a:rPr lang="zh-CN" altLang="en-US" sz="1800">
                <a:solidFill>
                  <a:srgbClr val="0000FF"/>
                </a:solidFill>
                <a:latin typeface="Consolas" pitchFamily="49" charset="0"/>
                <a:ea typeface="楷体" pitchFamily="49" charset="-122"/>
                <a:cs typeface="Consolas" pitchFamily="49" charset="0"/>
              </a:rPr>
              <a:t>得到</a:t>
            </a:r>
            <a:r>
              <a:rPr lang="zh-CN" altLang="en-US" sz="1800" smtClean="0">
                <a:solidFill>
                  <a:srgbClr val="0000FF"/>
                </a:solidFill>
                <a:latin typeface="Consolas" pitchFamily="49" charset="0"/>
                <a:ea typeface="楷体" pitchFamily="49" charset="-122"/>
                <a:cs typeface="Consolas" pitchFamily="49" charset="0"/>
                <a:sym typeface="Symbol" pitchFamily="18" charset="2"/>
              </a:rPr>
              <a:t> </a:t>
            </a:r>
            <a:r>
              <a:rPr lang="en-US" altLang="zh-CN" sz="1800" smtClean="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endParaRPr lang="zh-CN" altLang="en-US" sz="1800" dirty="0">
              <a:solidFill>
                <a:srgbClr val="0000FF"/>
              </a:solidFill>
              <a:latin typeface="Consolas" pitchFamily="49" charset="0"/>
              <a:ea typeface="楷体" pitchFamily="49" charset="-122"/>
              <a:cs typeface="Consolas" pitchFamily="49" charset="0"/>
            </a:endParaRPr>
          </a:p>
          <a:p>
            <a:pPr>
              <a:lnSpc>
                <a:spcPct val="2000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）调整流量：只</a:t>
            </a:r>
            <a:r>
              <a:rPr lang="zh-CN" altLang="en-US" sz="1800">
                <a:solidFill>
                  <a:srgbClr val="0000FF"/>
                </a:solidFill>
                <a:latin typeface="Consolas" pitchFamily="49" charset="0"/>
                <a:ea typeface="楷体" pitchFamily="49" charset="-122"/>
                <a:cs typeface="Consolas" pitchFamily="49" charset="0"/>
              </a:rPr>
              <a:t>调</a:t>
            </a:r>
            <a:r>
              <a:rPr lang="zh-CN" altLang="en-US" sz="1800" smtClean="0">
                <a:solidFill>
                  <a:srgbClr val="0000FF"/>
                </a:solidFill>
                <a:latin typeface="Consolas" pitchFamily="49" charset="0"/>
                <a:ea typeface="楷体" pitchFamily="49" charset="-122"/>
                <a:cs typeface="Consolas" pitchFamily="49" charset="0"/>
              </a:rPr>
              <a:t>整增广路径</a:t>
            </a:r>
            <a:r>
              <a:rPr lang="en-US" altLang="zh-CN" sz="1800" smtClean="0">
                <a:solidFill>
                  <a:srgbClr val="0000FF"/>
                </a:solidFill>
                <a:latin typeface="Consolas" pitchFamily="49" charset="0"/>
                <a:ea typeface="楷体" pitchFamily="49" charset="-122"/>
                <a:cs typeface="Consolas" pitchFamily="49" charset="0"/>
              </a:rPr>
              <a:t>μ</a:t>
            </a:r>
            <a:r>
              <a:rPr lang="zh-CN" altLang="en-US" sz="1800" dirty="0">
                <a:solidFill>
                  <a:srgbClr val="0000FF"/>
                </a:solidFill>
                <a:latin typeface="Consolas" pitchFamily="49" charset="0"/>
                <a:ea typeface="楷体" pitchFamily="49" charset="-122"/>
                <a:cs typeface="Consolas" pitchFamily="49" charset="0"/>
              </a:rPr>
              <a:t>上各边的流量，其他边的流量不变。</a:t>
            </a:r>
            <a:r>
              <a:rPr lang="zh-CN" altLang="en-US" sz="1800">
                <a:solidFill>
                  <a:srgbClr val="0000FF"/>
                </a:solidFill>
                <a:latin typeface="Consolas" pitchFamily="49" charset="0"/>
                <a:ea typeface="楷体" pitchFamily="49" charset="-122"/>
                <a:cs typeface="Consolas" pitchFamily="49" charset="0"/>
              </a:rPr>
              <a:t>调</a:t>
            </a:r>
            <a:r>
              <a:rPr lang="zh-CN" altLang="en-US" sz="1800" smtClean="0">
                <a:solidFill>
                  <a:srgbClr val="0000FF"/>
                </a:solidFill>
                <a:latin typeface="Consolas" pitchFamily="49" charset="0"/>
                <a:ea typeface="楷体" pitchFamily="49" charset="-122"/>
                <a:cs typeface="Consolas" pitchFamily="49" charset="0"/>
              </a:rPr>
              <a:t>整增广路径</a:t>
            </a:r>
            <a:r>
              <a:rPr lang="en-US" altLang="zh-CN" sz="1800" smtClean="0">
                <a:solidFill>
                  <a:srgbClr val="0000FF"/>
                </a:solidFill>
                <a:latin typeface="Consolas" pitchFamily="49" charset="0"/>
                <a:ea typeface="楷体" pitchFamily="49" charset="-122"/>
                <a:cs typeface="Consolas" pitchFamily="49" charset="0"/>
              </a:rPr>
              <a:t>μ</a:t>
            </a:r>
            <a:r>
              <a:rPr lang="zh-CN" altLang="en-US" sz="1800" dirty="0">
                <a:solidFill>
                  <a:srgbClr val="0000FF"/>
                </a:solidFill>
                <a:latin typeface="Consolas" pitchFamily="49" charset="0"/>
                <a:ea typeface="楷体" pitchFamily="49" charset="-122"/>
                <a:cs typeface="Consolas" pitchFamily="49" charset="0"/>
              </a:rPr>
              <a:t>上各边流量的方式是：</a:t>
            </a:r>
          </a:p>
          <a:p>
            <a:pPr>
              <a:lnSpc>
                <a:spcPct val="200000"/>
              </a:lnSpc>
            </a:pPr>
            <a:r>
              <a:rPr lang="zh-CN" altLang="en-US" sz="1800" dirty="0">
                <a:solidFill>
                  <a:srgbClr val="0000FF"/>
                </a:solidFill>
                <a:latin typeface="Consolas" pitchFamily="49" charset="0"/>
                <a:ea typeface="楷体" pitchFamily="49" charset="-122"/>
                <a:cs typeface="Consolas" pitchFamily="49" charset="0"/>
              </a:rPr>
              <a:t>　　若边</a:t>
            </a:r>
            <a:r>
              <a:rPr lang="en-US" altLang="zh-CN" sz="1800" dirty="0">
                <a:solidFill>
                  <a:srgbClr val="0000FF"/>
                </a:solidFill>
                <a:latin typeface="Consolas" pitchFamily="49" charset="0"/>
                <a:ea typeface="楷体" pitchFamily="49" charset="-122"/>
                <a:cs typeface="Consolas" pitchFamily="49" charset="0"/>
              </a:rPr>
              <a:t>&lt;</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err="1">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j</a:t>
            </a:r>
            <a:r>
              <a:rPr lang="en-US" altLang="zh-CN" sz="1800" dirty="0">
                <a:solidFill>
                  <a:srgbClr val="0000FF"/>
                </a:solidFill>
                <a:latin typeface="Consolas" pitchFamily="49" charset="0"/>
                <a:ea typeface="楷体" pitchFamily="49" charset="-122"/>
                <a:cs typeface="Consolas" pitchFamily="49" charset="0"/>
              </a:rPr>
              <a:t>&gt;∈μ</a:t>
            </a:r>
            <a:r>
              <a:rPr lang="en-US" altLang="zh-CN" sz="1800" baseline="300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，则</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i</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j</a:t>
            </a:r>
            <a:r>
              <a:rPr lang="zh-CN" altLang="en-US" sz="1800" dirty="0">
                <a:solidFill>
                  <a:srgbClr val="0000FF"/>
                </a:solidFill>
                <a:latin typeface="Consolas" pitchFamily="49" charset="0"/>
                <a:ea typeface="楷体" pitchFamily="49" charset="-122"/>
                <a:cs typeface="Consolas" pitchFamily="49" charset="0"/>
              </a:rPr>
              <a:t>增大</a:t>
            </a:r>
            <a:r>
              <a:rPr lang="zh-CN" altLang="en-US" sz="1800" dirty="0">
                <a:solidFill>
                  <a:srgbClr val="0000FF"/>
                </a:solidFill>
                <a:latin typeface="Consolas" pitchFamily="49" charset="0"/>
                <a:ea typeface="楷体" pitchFamily="49" charset="-122"/>
                <a:cs typeface="Consolas" pitchFamily="49" charset="0"/>
                <a:sym typeface="Symbol" pitchFamily="18" charset="2"/>
              </a:rPr>
              <a:t></a:t>
            </a:r>
            <a:r>
              <a:rPr lang="zh-CN" altLang="en-US" sz="1800" dirty="0">
                <a:solidFill>
                  <a:srgbClr val="0000FF"/>
                </a:solidFill>
                <a:latin typeface="Consolas" pitchFamily="49" charset="0"/>
                <a:ea typeface="楷体" pitchFamily="49" charset="-122"/>
                <a:cs typeface="Consolas" pitchFamily="49" charset="0"/>
              </a:rPr>
              <a:t>；若边</a:t>
            </a:r>
            <a:r>
              <a:rPr lang="en-US" altLang="zh-CN" sz="1800" dirty="0">
                <a:solidFill>
                  <a:srgbClr val="0000FF"/>
                </a:solidFill>
                <a:latin typeface="Consolas" pitchFamily="49" charset="0"/>
                <a:ea typeface="楷体" pitchFamily="49" charset="-122"/>
                <a:cs typeface="Consolas" pitchFamily="49" charset="0"/>
              </a:rPr>
              <a:t>&lt;</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err="1">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j</a:t>
            </a:r>
            <a:r>
              <a:rPr lang="en-US" altLang="zh-CN" sz="1800" dirty="0">
                <a:solidFill>
                  <a:srgbClr val="0000FF"/>
                </a:solidFill>
                <a:latin typeface="Consolas" pitchFamily="49" charset="0"/>
                <a:ea typeface="楷体" pitchFamily="49" charset="-122"/>
                <a:cs typeface="Consolas" pitchFamily="49" charset="0"/>
              </a:rPr>
              <a:t>&gt;∈μ</a:t>
            </a:r>
            <a:r>
              <a:rPr lang="en-US" altLang="zh-CN" sz="1800" baseline="300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，则</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i="1" baseline="-25000" dirty="0" err="1">
                <a:solidFill>
                  <a:srgbClr val="0000FF"/>
                </a:solidFill>
                <a:latin typeface="Consolas" pitchFamily="49" charset="0"/>
                <a:ea typeface="楷体" pitchFamily="49" charset="-122"/>
                <a:cs typeface="Consolas" pitchFamily="49" charset="0"/>
              </a:rPr>
              <a:t>i</a:t>
            </a:r>
            <a:r>
              <a:rPr lang="en-US" altLang="zh-CN" sz="1800" baseline="-25000" dirty="0" err="1">
                <a:solidFill>
                  <a:srgbClr val="0000FF"/>
                </a:solidFill>
                <a:latin typeface="Consolas" pitchFamily="49" charset="0"/>
                <a:ea typeface="楷体" pitchFamily="49" charset="-122"/>
                <a:cs typeface="Consolas" pitchFamily="49" charset="0"/>
              </a:rPr>
              <a:t>,</a:t>
            </a:r>
            <a:r>
              <a:rPr lang="en-US" altLang="zh-CN" sz="1800" i="1" baseline="-25000" dirty="0" err="1">
                <a:solidFill>
                  <a:srgbClr val="0000FF"/>
                </a:solidFill>
                <a:latin typeface="Consolas" pitchFamily="49" charset="0"/>
                <a:ea typeface="楷体" pitchFamily="49" charset="-122"/>
                <a:cs typeface="Consolas" pitchFamily="49" charset="0"/>
              </a:rPr>
              <a:t>j</a:t>
            </a:r>
            <a:r>
              <a:rPr lang="zh-CN" altLang="en-US" sz="1800" dirty="0">
                <a:solidFill>
                  <a:srgbClr val="0000FF"/>
                </a:solidFill>
                <a:latin typeface="Consolas" pitchFamily="49" charset="0"/>
                <a:ea typeface="楷体" pitchFamily="49" charset="-122"/>
                <a:cs typeface="Consolas" pitchFamily="49" charset="0"/>
              </a:rPr>
              <a:t>减少</a:t>
            </a:r>
            <a:r>
              <a:rPr lang="zh-CN" altLang="en-US" sz="1800" dirty="0">
                <a:solidFill>
                  <a:srgbClr val="0000FF"/>
                </a:solidFill>
                <a:latin typeface="Consolas" pitchFamily="49" charset="0"/>
                <a:ea typeface="楷体" pitchFamily="49" charset="-122"/>
                <a:cs typeface="Consolas" pitchFamily="49" charset="0"/>
                <a:sym typeface="Symbol" pitchFamily="18" charset="2"/>
              </a:rPr>
              <a:t></a:t>
            </a:r>
            <a:r>
              <a:rPr lang="zh-CN" altLang="en-US" sz="1800" dirty="0">
                <a:solidFill>
                  <a:srgbClr val="0000FF"/>
                </a:solidFill>
                <a:latin typeface="Consolas" pitchFamily="49" charset="0"/>
                <a:ea typeface="楷体" pitchFamily="49" charset="-122"/>
                <a:cs typeface="Consolas" pitchFamily="49" charset="0"/>
              </a:rPr>
              <a:t>。</a:t>
            </a:r>
          </a:p>
          <a:p>
            <a:pPr>
              <a:lnSpc>
                <a:spcPct val="200000"/>
              </a:lnSpc>
            </a:pPr>
            <a:r>
              <a:rPr lang="zh-CN" altLang="en-US" sz="1800" dirty="0">
                <a:solidFill>
                  <a:srgbClr val="0000FF"/>
                </a:solidFill>
                <a:latin typeface="Consolas" pitchFamily="49" charset="0"/>
                <a:ea typeface="楷体" pitchFamily="49" charset="-122"/>
                <a:cs typeface="Consolas" pitchFamily="49" charset="0"/>
              </a:rPr>
              <a:t>得到新的可行流</a:t>
            </a:r>
            <a:r>
              <a:rPr lang="en-US" altLang="zh-CN" sz="1800" i="1" dirty="0">
                <a:solidFill>
                  <a:srgbClr val="0000FF"/>
                </a:solidFill>
                <a:latin typeface="Consolas" pitchFamily="49" charset="0"/>
                <a:ea typeface="楷体" pitchFamily="49" charset="-122"/>
                <a:cs typeface="Consolas" pitchFamily="49" charset="0"/>
              </a:rPr>
              <a:t>f</a:t>
            </a:r>
            <a:r>
              <a:rPr lang="zh-CN" altLang="en-US" sz="1800" dirty="0">
                <a:solidFill>
                  <a:srgbClr val="0000FF"/>
                </a:solidFill>
                <a:latin typeface="Consolas" pitchFamily="49" charset="0"/>
                <a:ea typeface="楷体" pitchFamily="49" charset="-122"/>
                <a:cs typeface="Consolas" pitchFamily="49" charset="0"/>
              </a:rPr>
              <a:t>，去掉标号，返回第</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步从起点</a:t>
            </a:r>
            <a:r>
              <a:rPr lang="en-US" altLang="zh-CN" sz="1800" i="1" dirty="0">
                <a:solidFill>
                  <a:srgbClr val="0000FF"/>
                </a:solidFill>
                <a:latin typeface="Consolas" pitchFamily="49" charset="0"/>
                <a:ea typeface="楷体" pitchFamily="49" charset="-122"/>
                <a:cs typeface="Consolas" pitchFamily="49" charset="0"/>
              </a:rPr>
              <a:t>s</a:t>
            </a:r>
            <a:r>
              <a:rPr lang="zh-CN" altLang="en-US" sz="1800" dirty="0">
                <a:solidFill>
                  <a:srgbClr val="0000FF"/>
                </a:solidFill>
                <a:latin typeface="Consolas" pitchFamily="49" charset="0"/>
                <a:ea typeface="楷体" pitchFamily="49" charset="-122"/>
                <a:cs typeface="Consolas" pitchFamily="49" charset="0"/>
              </a:rPr>
              <a:t>出发重新标号</a:t>
            </a:r>
            <a:r>
              <a:rPr lang="zh-CN" altLang="en-US" sz="1800">
                <a:solidFill>
                  <a:srgbClr val="0000FF"/>
                </a:solidFill>
                <a:latin typeface="Consolas" pitchFamily="49" charset="0"/>
                <a:ea typeface="楷体" pitchFamily="49" charset="-122"/>
                <a:cs typeface="Consolas" pitchFamily="49" charset="0"/>
              </a:rPr>
              <a:t>寻</a:t>
            </a:r>
            <a:r>
              <a:rPr lang="zh-CN" altLang="en-US" sz="1800" smtClean="0">
                <a:solidFill>
                  <a:srgbClr val="0000FF"/>
                </a:solidFill>
                <a:latin typeface="Consolas" pitchFamily="49" charset="0"/>
                <a:ea typeface="楷体" pitchFamily="49" charset="-122"/>
                <a:cs typeface="Consolas" pitchFamily="49" charset="0"/>
              </a:rPr>
              <a:t>找增广路径，</a:t>
            </a:r>
            <a:r>
              <a:rPr lang="zh-CN" altLang="en-US" sz="1800" dirty="0">
                <a:solidFill>
                  <a:srgbClr val="0000FF"/>
                </a:solidFill>
                <a:latin typeface="Consolas" pitchFamily="49" charset="0"/>
                <a:ea typeface="楷体" pitchFamily="49" charset="-122"/>
                <a:cs typeface="Consolas" pitchFamily="49" charset="0"/>
              </a:rPr>
              <a:t>直到找</a:t>
            </a:r>
            <a:r>
              <a:rPr lang="zh-CN" altLang="en-US" sz="1800">
                <a:solidFill>
                  <a:srgbClr val="0000FF"/>
                </a:solidFill>
                <a:latin typeface="Consolas" pitchFamily="49" charset="0"/>
                <a:ea typeface="楷体" pitchFamily="49" charset="-122"/>
                <a:cs typeface="Consolas" pitchFamily="49" charset="0"/>
              </a:rPr>
              <a:t>不</a:t>
            </a:r>
            <a:r>
              <a:rPr lang="zh-CN" altLang="en-US" sz="1800" smtClean="0">
                <a:solidFill>
                  <a:srgbClr val="0000FF"/>
                </a:solidFill>
                <a:latin typeface="Consolas" pitchFamily="49" charset="0"/>
                <a:ea typeface="楷体" pitchFamily="49" charset="-122"/>
                <a:cs typeface="Consolas" pitchFamily="49" charset="0"/>
              </a:rPr>
              <a:t>到增广路径为</a:t>
            </a:r>
            <a:r>
              <a:rPr lang="zh-CN" altLang="en-US" sz="1800" dirty="0">
                <a:solidFill>
                  <a:srgbClr val="0000FF"/>
                </a:solidFill>
                <a:latin typeface="Consolas" pitchFamily="49" charset="0"/>
                <a:ea typeface="楷体" pitchFamily="49" charset="-122"/>
                <a:cs typeface="Consolas" pitchFamily="49" charset="0"/>
              </a:rPr>
              <a:t>止。</a:t>
            </a:r>
          </a:p>
        </p:txBody>
      </p:sp>
      <p:sp>
        <p:nvSpPr>
          <p:cNvPr id="18436"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4" name="Object 3"/>
          <p:cNvGraphicFramePr>
            <a:graphicFrameLocks noChangeAspect="1"/>
          </p:cNvGraphicFramePr>
          <p:nvPr/>
        </p:nvGraphicFramePr>
        <p:xfrm>
          <a:off x="6357950" y="1200558"/>
          <a:ext cx="1128730" cy="585368"/>
        </p:xfrm>
        <a:graphic>
          <a:graphicData uri="http://schemas.openxmlformats.org/presentationml/2006/ole">
            <p:oleObj spid="_x0000_s95234" name="Equation" r:id="rId3" imgW="609480" imgH="317160" progId="">
              <p:embed/>
            </p:oleObj>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214282" y="428604"/>
            <a:ext cx="8497888" cy="1061829"/>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9.3</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对于</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图所示的网络容量和网络流，起点</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，终点</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，给出求其最大流的过程。</a:t>
            </a:r>
            <a:endParaRPr lang="zh-CN" altLang="zh-CN" sz="2000">
              <a:solidFill>
                <a:srgbClr val="0000FF"/>
              </a:solidFill>
              <a:latin typeface="Consolas" pitchFamily="49" charset="0"/>
              <a:ea typeface="楷体" pitchFamily="49" charset="-122"/>
              <a:cs typeface="Consolas" pitchFamily="49" charset="0"/>
            </a:endParaRPr>
          </a:p>
        </p:txBody>
      </p:sp>
      <p:sp>
        <p:nvSpPr>
          <p:cNvPr id="19460" name="Rectangle 4"/>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9461" name="Text Box 5"/>
          <p:cNvSpPr txBox="1">
            <a:spLocks noChangeArrowheads="1"/>
          </p:cNvSpPr>
          <p:nvPr/>
        </p:nvSpPr>
        <p:spPr bwMode="auto">
          <a:xfrm>
            <a:off x="214282" y="3500438"/>
            <a:ext cx="8643998" cy="2862322"/>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）第</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次迭代：</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DFS</a:t>
            </a:r>
            <a:r>
              <a:rPr lang="zh-CN" altLang="zh-CN" sz="2000" smtClean="0">
                <a:solidFill>
                  <a:srgbClr val="0000FF"/>
                </a:solidFill>
                <a:latin typeface="Consolas" pitchFamily="49" charset="0"/>
                <a:ea typeface="楷体" pitchFamily="49" charset="-122"/>
                <a:cs typeface="Consolas" pitchFamily="49" charset="0"/>
              </a:rPr>
              <a:t>得到增广路径访问顶点序列为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，各顶点标记为：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，求得增广路径为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=MIN{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7}=2</a:t>
            </a:r>
            <a:r>
              <a:rPr lang="zh-CN" altLang="zh-CN" sz="2000" smtClean="0">
                <a:solidFill>
                  <a:srgbClr val="0000FF"/>
                </a:solidFill>
                <a:latin typeface="Consolas" pitchFamily="49" charset="0"/>
                <a:ea typeface="楷体" pitchFamily="49" charset="-122"/>
                <a:cs typeface="Consolas" pitchFamily="49" charset="0"/>
              </a:rPr>
              <a:t>，调整该增广路径上的各边：调整流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8</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grpSp>
        <p:nvGrpSpPr>
          <p:cNvPr id="6" name="组合 5"/>
          <p:cNvGrpSpPr/>
          <p:nvPr/>
        </p:nvGrpSpPr>
        <p:grpSpPr>
          <a:xfrm>
            <a:off x="2571736" y="1357299"/>
            <a:ext cx="3714776" cy="1996451"/>
            <a:chOff x="2165856" y="4071943"/>
            <a:chExt cx="4980722" cy="2281658"/>
          </a:xfrm>
        </p:grpSpPr>
        <p:sp>
          <p:nvSpPr>
            <p:cNvPr id="7" name="椭圆 6"/>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8" name="椭圆 7"/>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4" name="直接箭头连接符 13"/>
            <p:cNvCxnSpPr>
              <a:stCxn id="7" idx="7"/>
              <a:endCxn id="8"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10"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3"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6"/>
              <a:endCxn id="13"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0"/>
              <a:endCxn id="8"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5"/>
              <a:endCxn id="12"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9" idx="7"/>
              <a:endCxn id="12"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2" idx="7"/>
              <a:endCxn id="10"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2" idx="6"/>
              <a:endCxn id="13"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1" idx="1"/>
              <a:endCxn id="12"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058639" y="5072073"/>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6500826" y="5715017"/>
              <a:ext cx="645752"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847783" y="4581532"/>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7" name="TextBox 36"/>
            <p:cNvSpPr txBox="1"/>
            <p:nvPr/>
          </p:nvSpPr>
          <p:spPr>
            <a:xfrm>
              <a:off x="4943566" y="5601167"/>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571472" y="2643182"/>
            <a:ext cx="8135938" cy="2862322"/>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次迭代：在（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）基础上采用</a:t>
            </a:r>
            <a:r>
              <a:rPr lang="en-US" altLang="zh-CN" sz="2000" smtClean="0">
                <a:solidFill>
                  <a:srgbClr val="0000FF"/>
                </a:solidFill>
                <a:latin typeface="Consolas" pitchFamily="49" charset="0"/>
                <a:ea typeface="楷体" pitchFamily="49" charset="-122"/>
                <a:cs typeface="Consolas" pitchFamily="49" charset="0"/>
              </a:rPr>
              <a:t>DFS</a:t>
            </a:r>
            <a:r>
              <a:rPr lang="zh-CN" altLang="zh-CN" sz="2000" smtClean="0">
                <a:solidFill>
                  <a:srgbClr val="0000FF"/>
                </a:solidFill>
                <a:latin typeface="Consolas" pitchFamily="49" charset="0"/>
                <a:ea typeface="楷体" pitchFamily="49" charset="-122"/>
                <a:cs typeface="Consolas" pitchFamily="49" charset="0"/>
              </a:rPr>
              <a:t>得到增广路径访问顶点序列为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，各顶点标记为：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求得的增广路径为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=MIN{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5}=1</a:t>
            </a:r>
            <a:r>
              <a:rPr lang="zh-CN" altLang="zh-CN" sz="2000" smtClean="0">
                <a:solidFill>
                  <a:srgbClr val="0000FF"/>
                </a:solidFill>
                <a:latin typeface="Consolas" pitchFamily="49" charset="0"/>
                <a:ea typeface="楷体" pitchFamily="49" charset="-122"/>
                <a:cs typeface="Consolas" pitchFamily="49" charset="0"/>
              </a:rPr>
              <a:t>，调整该增广路径上的各边：调整流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2500298" y="285729"/>
            <a:ext cx="3714776" cy="1996451"/>
            <a:chOff x="2165856" y="4071943"/>
            <a:chExt cx="4980722" cy="2281658"/>
          </a:xfrm>
        </p:grpSpPr>
        <p:sp>
          <p:nvSpPr>
            <p:cNvPr id="5" name="椭圆 4"/>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6" name="椭圆 5"/>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2" name="直接箭头连接符 11"/>
            <p:cNvCxnSpPr>
              <a:stCxn id="5" idx="7"/>
              <a:endCxn id="6"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5"/>
              <a:endCxn id="7"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9"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1"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0"/>
              <a:endCxn id="6"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5"/>
              <a:endCxn id="10"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7"/>
              <a:endCxn id="10"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7"/>
              <a:endCxn id="8"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1"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9" idx="1"/>
              <a:endCxn id="10"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5715008" y="4929198"/>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4824422"/>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4572000" y="6072206"/>
              <a:ext cx="65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847783" y="4581532"/>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847783"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428596" y="2500306"/>
            <a:ext cx="8280400" cy="2862322"/>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次迭代：在（</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）基础上采用</a:t>
            </a:r>
            <a:r>
              <a:rPr lang="en-US" altLang="zh-CN" sz="2000" smtClean="0">
                <a:solidFill>
                  <a:srgbClr val="0000FF"/>
                </a:solidFill>
                <a:latin typeface="Consolas" pitchFamily="49" charset="0"/>
                <a:ea typeface="楷体" pitchFamily="49" charset="-122"/>
                <a:cs typeface="Consolas" pitchFamily="49" charset="0"/>
              </a:rPr>
              <a:t>DFS</a:t>
            </a:r>
            <a:r>
              <a:rPr lang="zh-CN" altLang="zh-CN" sz="2000" smtClean="0">
                <a:solidFill>
                  <a:srgbClr val="0000FF"/>
                </a:solidFill>
                <a:latin typeface="Consolas" pitchFamily="49" charset="0"/>
                <a:ea typeface="楷体" pitchFamily="49" charset="-122"/>
                <a:cs typeface="Consolas" pitchFamily="49" charset="0"/>
              </a:rPr>
              <a:t>得到增广路径访问顶点序列为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，各顶点标记为：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求得的增广路径为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=MIN{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4}=1</a:t>
            </a:r>
            <a:r>
              <a:rPr lang="zh-CN" altLang="zh-CN" sz="2000" smtClean="0">
                <a:solidFill>
                  <a:srgbClr val="0000FF"/>
                </a:solidFill>
                <a:latin typeface="Consolas" pitchFamily="49" charset="0"/>
                <a:ea typeface="楷体" pitchFamily="49" charset="-122"/>
                <a:cs typeface="Consolas" pitchFamily="49" charset="0"/>
              </a:rPr>
              <a:t>，调整该增广路径上的各边：调整流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8</a:t>
            </a:r>
            <a:r>
              <a:rPr lang="zh-CN" altLang="zh-CN" sz="2000" smtClean="0">
                <a:solidFill>
                  <a:srgbClr val="0000FF"/>
                </a:solidFill>
                <a:latin typeface="Consolas" pitchFamily="49" charset="0"/>
                <a:ea typeface="楷体" pitchFamily="49" charset="-122"/>
                <a:cs typeface="Consolas" pitchFamily="49" charset="0"/>
              </a:rPr>
              <a:t>，调整流</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12</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2500298" y="285729"/>
            <a:ext cx="3714776" cy="1996451"/>
            <a:chOff x="2165856" y="4071943"/>
            <a:chExt cx="4980722" cy="2281658"/>
          </a:xfrm>
        </p:grpSpPr>
        <p:sp>
          <p:nvSpPr>
            <p:cNvPr id="5" name="椭圆 4"/>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6" name="椭圆 5"/>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2" name="直接箭头连接符 11"/>
            <p:cNvCxnSpPr>
              <a:stCxn id="5" idx="7"/>
              <a:endCxn id="6"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5"/>
              <a:endCxn id="7"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9"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1"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1"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7" idx="0"/>
              <a:endCxn id="6"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6" idx="5"/>
              <a:endCxn id="10"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7"/>
              <a:endCxn id="10"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7"/>
              <a:endCxn id="8"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1"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9" idx="1"/>
              <a:endCxn id="10"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5715008" y="4929197"/>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3027904" y="5072073"/>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794169" y="4824421"/>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794169" y="5357825"/>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643438" y="4071943"/>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3"/>
          <p:cNvSpPr txBox="1">
            <a:spLocks noChangeArrowheads="1"/>
          </p:cNvSpPr>
          <p:nvPr/>
        </p:nvSpPr>
        <p:spPr bwMode="auto">
          <a:xfrm>
            <a:off x="357158" y="3357562"/>
            <a:ext cx="8064500" cy="1938992"/>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次迭代：在（</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）基础上采用</a:t>
            </a:r>
            <a:r>
              <a:rPr lang="en-US" altLang="zh-CN" sz="2000" smtClean="0">
                <a:solidFill>
                  <a:srgbClr val="0000FF"/>
                </a:solidFill>
                <a:latin typeface="Consolas" pitchFamily="49" charset="0"/>
                <a:ea typeface="楷体" pitchFamily="49" charset="-122"/>
                <a:cs typeface="Consolas" pitchFamily="49" charset="0"/>
              </a:rPr>
              <a:t>DFS</a:t>
            </a:r>
            <a:r>
              <a:rPr lang="zh-CN" altLang="zh-CN" sz="2000" smtClean="0">
                <a:solidFill>
                  <a:srgbClr val="0000FF"/>
                </a:solidFill>
                <a:latin typeface="Consolas" pitchFamily="49" charset="0"/>
                <a:ea typeface="楷体" pitchFamily="49" charset="-122"/>
                <a:cs typeface="Consolas" pitchFamily="49" charset="0"/>
              </a:rPr>
              <a:t>得到增广路径访问顶点序列为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，顶点</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没有标记，不再存在增广路径。</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此时求出的</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即为最大流，该最大流</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右</a:t>
            </a:r>
            <a:r>
              <a:rPr lang="zh-CN" altLang="zh-CN" sz="2000" smtClean="0">
                <a:solidFill>
                  <a:srgbClr val="0000FF"/>
                </a:solidFill>
                <a:latin typeface="Consolas" pitchFamily="49" charset="0"/>
                <a:ea typeface="楷体" pitchFamily="49" charset="-122"/>
                <a:cs typeface="Consolas" pitchFamily="49" charset="0"/>
              </a:rPr>
              <a:t>图所示，</a:t>
            </a:r>
            <a:r>
              <a:rPr lang="zh-CN" altLang="zh-CN" sz="2000" smtClean="0">
                <a:solidFill>
                  <a:srgbClr val="FF0000"/>
                </a:solidFill>
                <a:latin typeface="Consolas" pitchFamily="49" charset="0"/>
                <a:ea typeface="楷体" pitchFamily="49" charset="-122"/>
                <a:cs typeface="Consolas" pitchFamily="49" charset="0"/>
              </a:rPr>
              <a:t>最大流量</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(0</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a:t>
            </a:r>
            <a:r>
              <a:rPr lang="en-US" altLang="zh-CN" sz="2000" i="1" smtClean="0">
                <a:solidFill>
                  <a:srgbClr val="FF0000"/>
                </a:solidFill>
                <a:latin typeface="Consolas" pitchFamily="49" charset="0"/>
                <a:ea typeface="楷体" pitchFamily="49" charset="-122"/>
                <a:cs typeface="Consolas" pitchFamily="49" charset="0"/>
              </a:rPr>
              <a:t>f</a:t>
            </a:r>
            <a:r>
              <a:rPr lang="en-US" altLang="zh-CN" sz="2000" smtClean="0">
                <a:solidFill>
                  <a:srgbClr val="FF0000"/>
                </a:solidFill>
                <a:latin typeface="Consolas" pitchFamily="49" charset="0"/>
                <a:ea typeface="楷体" pitchFamily="49" charset="-122"/>
                <a:cs typeface="Consolas" pitchFamily="49" charset="0"/>
              </a:rPr>
              <a:t>(0</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2)=8+12=20</a:t>
            </a:r>
            <a:r>
              <a:rPr lang="zh-CN" altLang="zh-CN" sz="2000" smtClean="0">
                <a:solidFill>
                  <a:srgbClr val="FF0000"/>
                </a:solidFill>
                <a:latin typeface="Consolas" pitchFamily="49" charset="0"/>
                <a:ea typeface="楷体" pitchFamily="49" charset="-122"/>
                <a:cs typeface="Consolas" pitchFamily="49" charset="0"/>
              </a:rPr>
              <a:t>。</a:t>
            </a:r>
            <a:endParaRPr lang="zh-CN" altLang="zh-CN" sz="2000">
              <a:solidFill>
                <a:srgbClr val="FF0000"/>
              </a:solidFill>
              <a:latin typeface="Consolas" pitchFamily="49" charset="0"/>
              <a:ea typeface="楷体" pitchFamily="49" charset="-122"/>
              <a:cs typeface="Consolas" pitchFamily="49" charset="0"/>
            </a:endParaRPr>
          </a:p>
        </p:txBody>
      </p:sp>
      <p:sp>
        <p:nvSpPr>
          <p:cNvPr id="22533" name="Rectangle 5"/>
          <p:cNvSpPr>
            <a:spLocks noChangeArrowheads="1"/>
          </p:cNvSpPr>
          <p:nvPr/>
        </p:nvSpPr>
        <p:spPr bwMode="auto">
          <a:xfrm>
            <a:off x="0" y="2943225"/>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2534" name="AutoShape 6"/>
          <p:cNvSpPr>
            <a:spLocks noChangeArrowheads="1"/>
          </p:cNvSpPr>
          <p:nvPr/>
        </p:nvSpPr>
        <p:spPr bwMode="auto">
          <a:xfrm>
            <a:off x="4214810" y="1643050"/>
            <a:ext cx="431800" cy="433388"/>
          </a:xfrm>
          <a:prstGeom prst="rightArrow">
            <a:avLst>
              <a:gd name="adj1" fmla="val 50000"/>
              <a:gd name="adj2" fmla="val 25000"/>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7" name="组合 6"/>
          <p:cNvGrpSpPr/>
          <p:nvPr/>
        </p:nvGrpSpPr>
        <p:grpSpPr>
          <a:xfrm>
            <a:off x="285720" y="785794"/>
            <a:ext cx="3714776" cy="1996452"/>
            <a:chOff x="2165856" y="4071942"/>
            <a:chExt cx="4980722" cy="2281659"/>
          </a:xfrm>
        </p:grpSpPr>
        <p:sp>
          <p:nvSpPr>
            <p:cNvPr id="8" name="椭圆 7"/>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9" name="椭圆 8"/>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5" name="直接箭头连接符 14"/>
            <p:cNvCxnSpPr>
              <a:stCxn id="8" idx="7"/>
              <a:endCxn id="9"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6"/>
              <a:endCxn id="11"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5"/>
              <a:endCxn id="10"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2"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6"/>
              <a:endCxn id="14"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2" idx="6"/>
              <a:endCxn id="14"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0" idx="0"/>
              <a:endCxn id="9"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9" idx="5"/>
              <a:endCxn id="13"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0" idx="7"/>
              <a:endCxn id="13"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3" idx="7"/>
              <a:endCxn id="11"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13" idx="6"/>
              <a:endCxn id="14"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2" idx="1"/>
              <a:endCxn id="13"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165856" y="5643579"/>
              <a:ext cx="86204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5715008" y="4929197"/>
              <a:ext cx="76108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3794169" y="4824421"/>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3794169" y="5357825"/>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4572000"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6429389" y="4429130"/>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7" name="TextBox 36"/>
            <p:cNvSpPr txBox="1"/>
            <p:nvPr/>
          </p:nvSpPr>
          <p:spPr>
            <a:xfrm>
              <a:off x="4643438" y="4071942"/>
              <a:ext cx="68326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8" name="TextBox 37"/>
            <p:cNvSpPr txBox="1"/>
            <p:nvPr/>
          </p:nvSpPr>
          <p:spPr>
            <a:xfrm>
              <a:off x="4847783" y="560116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grpSp>
      <p:grpSp>
        <p:nvGrpSpPr>
          <p:cNvPr id="39" name="组合 38"/>
          <p:cNvGrpSpPr/>
          <p:nvPr/>
        </p:nvGrpSpPr>
        <p:grpSpPr>
          <a:xfrm>
            <a:off x="4786314" y="714357"/>
            <a:ext cx="3643338" cy="1996451"/>
            <a:chOff x="2261639" y="4071943"/>
            <a:chExt cx="4884939" cy="2281658"/>
          </a:xfrm>
        </p:grpSpPr>
        <p:sp>
          <p:nvSpPr>
            <p:cNvPr id="40" name="椭圆 39"/>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41" name="椭圆 40"/>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42" name="椭圆 41"/>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43" name="椭圆 42"/>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4" name="椭圆 43"/>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5" name="椭圆 44"/>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46" name="椭圆 45"/>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47" name="直接箭头连接符 46"/>
            <p:cNvCxnSpPr>
              <a:stCxn id="40" idx="7"/>
              <a:endCxn id="41"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1" idx="6"/>
              <a:endCxn id="43"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40" idx="5"/>
              <a:endCxn id="42"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2" idx="6"/>
              <a:endCxn id="44"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3" idx="6"/>
              <a:endCxn id="46"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4" idx="6"/>
              <a:endCxn id="46"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a:stCxn id="42" idx="0"/>
              <a:endCxn id="41"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接箭头连接符 53"/>
            <p:cNvCxnSpPr>
              <a:stCxn id="41" idx="5"/>
              <a:endCxn id="45"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直接箭头连接符 54"/>
            <p:cNvCxnSpPr>
              <a:stCxn id="42" idx="7"/>
              <a:endCxn id="45"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45" idx="7"/>
              <a:endCxn id="43"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45" idx="6"/>
              <a:endCxn id="46"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44" idx="1"/>
              <a:endCxn id="45"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2261639" y="5643579"/>
              <a:ext cx="766265"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12</a:t>
              </a:r>
              <a:endParaRPr lang="zh-CN" altLang="en-US" sz="1600">
                <a:solidFill>
                  <a:srgbClr val="FF0000"/>
                </a:solidFill>
                <a:latin typeface="Consolas" pitchFamily="49" charset="0"/>
                <a:cs typeface="Consolas" pitchFamily="49" charset="0"/>
              </a:endParaRPr>
            </a:p>
          </p:txBody>
        </p:sp>
        <p:sp>
          <p:nvSpPr>
            <p:cNvPr id="60" name="TextBox 59"/>
            <p:cNvSpPr txBox="1"/>
            <p:nvPr/>
          </p:nvSpPr>
          <p:spPr>
            <a:xfrm>
              <a:off x="5422482" y="4929198"/>
              <a:ext cx="670482"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1" name="TextBox 60"/>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3123687" y="5072074"/>
              <a:ext cx="44818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3" name="TextBox 62"/>
            <p:cNvSpPr txBox="1"/>
            <p:nvPr/>
          </p:nvSpPr>
          <p:spPr>
            <a:xfrm>
              <a:off x="3794169" y="4824422"/>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3794169" y="5357825"/>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5" name="TextBox 64"/>
            <p:cNvSpPr txBox="1"/>
            <p:nvPr/>
          </p:nvSpPr>
          <p:spPr>
            <a:xfrm>
              <a:off x="4571999" y="6072206"/>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6500826" y="5715017"/>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6429389" y="4429132"/>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4847783" y="4581530"/>
              <a:ext cx="574697"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4643438" y="4071943"/>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943566" y="5601168"/>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sp>
        <p:nvSpPr>
          <p:cNvPr id="72" name="任意多边形 71"/>
          <p:cNvSpPr/>
          <p:nvPr/>
        </p:nvSpPr>
        <p:spPr>
          <a:xfrm>
            <a:off x="7713133" y="711200"/>
            <a:ext cx="478367" cy="2019300"/>
          </a:xfrm>
          <a:custGeom>
            <a:avLst/>
            <a:gdLst>
              <a:gd name="connsiteX0" fmla="*/ 262467 w 478367"/>
              <a:gd name="connsiteY0" fmla="*/ 0 h 2019300"/>
              <a:gd name="connsiteX1" fmla="*/ 33867 w 478367"/>
              <a:gd name="connsiteY1" fmla="*/ 546100 h 2019300"/>
              <a:gd name="connsiteX2" fmla="*/ 59267 w 478367"/>
              <a:gd name="connsiteY2" fmla="*/ 1308100 h 2019300"/>
              <a:gd name="connsiteX3" fmla="*/ 325967 w 478367"/>
              <a:gd name="connsiteY3" fmla="*/ 1866900 h 2019300"/>
              <a:gd name="connsiteX4" fmla="*/ 478367 w 478367"/>
              <a:gd name="connsiteY4" fmla="*/ 2019300 h 201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367" h="2019300">
                <a:moveTo>
                  <a:pt x="262467" y="0"/>
                </a:moveTo>
                <a:cubicBezTo>
                  <a:pt x="165100" y="164041"/>
                  <a:pt x="67734" y="328083"/>
                  <a:pt x="33867" y="546100"/>
                </a:cubicBezTo>
                <a:cubicBezTo>
                  <a:pt x="0" y="764117"/>
                  <a:pt x="10584" y="1087967"/>
                  <a:pt x="59267" y="1308100"/>
                </a:cubicBezTo>
                <a:cubicBezTo>
                  <a:pt x="107950" y="1528233"/>
                  <a:pt x="256117" y="1748367"/>
                  <a:pt x="325967" y="1866900"/>
                </a:cubicBezTo>
                <a:cubicBezTo>
                  <a:pt x="395817" y="1985433"/>
                  <a:pt x="437092" y="2002366"/>
                  <a:pt x="478367" y="2019300"/>
                </a:cubicBezTo>
              </a:path>
            </a:pathLst>
          </a:cu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95288" y="333375"/>
            <a:ext cx="4248150"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福特</a:t>
            </a:r>
            <a:r>
              <a:rPr lang="en-US" altLang="zh-CN">
                <a:solidFill>
                  <a:schemeClr val="bg1"/>
                </a:solidFill>
                <a:latin typeface="Consolas" pitchFamily="49" charset="0"/>
                <a:ea typeface="楷体" pitchFamily="49" charset="-122"/>
                <a:cs typeface="Consolas" pitchFamily="49" charset="0"/>
              </a:rPr>
              <a:t>-</a:t>
            </a:r>
            <a:r>
              <a:rPr lang="zh-CN" altLang="en-US">
                <a:solidFill>
                  <a:schemeClr val="bg1"/>
                </a:solidFill>
                <a:latin typeface="Consolas" pitchFamily="49" charset="0"/>
                <a:ea typeface="楷体" pitchFamily="49" charset="-122"/>
                <a:cs typeface="Consolas" pitchFamily="49" charset="0"/>
              </a:rPr>
              <a:t>富尔克逊算法设计</a:t>
            </a:r>
          </a:p>
        </p:txBody>
      </p:sp>
      <p:sp>
        <p:nvSpPr>
          <p:cNvPr id="61443" name="Text Box 3"/>
          <p:cNvSpPr txBox="1">
            <a:spLocks noChangeArrowheads="1"/>
          </p:cNvSpPr>
          <p:nvPr/>
        </p:nvSpPr>
        <p:spPr bwMode="auto">
          <a:xfrm>
            <a:off x="428596" y="1285860"/>
            <a:ext cx="7993062" cy="2462084"/>
          </a:xfrm>
          <a:prstGeom prst="rect">
            <a:avLst/>
          </a:prstGeom>
          <a:noFill/>
          <a:ln w="9525">
            <a:noFill/>
            <a:miter lim="800000"/>
            <a:headEnd/>
            <a:tailEnd/>
          </a:ln>
        </p:spPr>
        <p:txBody>
          <a:bodyPr>
            <a:spAutoFit/>
          </a:bodyPr>
          <a:lstStyle/>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网络</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的容量和初始可行流分别采用二维数组</a:t>
            </a:r>
            <a:r>
              <a:rPr lang="en-US" altLang="zh-CN" sz="2000" i="1"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表示。</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采用深度优先遍历方法求从起点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到终点</a:t>
            </a:r>
            <a:r>
              <a:rPr lang="en-US" altLang="zh-CN" sz="2000" i="1">
                <a:solidFill>
                  <a:srgbClr val="0000FF"/>
                </a:solidFill>
                <a:latin typeface="Consolas" pitchFamily="49" charset="0"/>
                <a:ea typeface="楷体" pitchFamily="49" charset="-122"/>
                <a:cs typeface="Consolas" pitchFamily="49" charset="0"/>
              </a:rPr>
              <a:t>t</a:t>
            </a:r>
            <a:r>
              <a:rPr lang="zh-CN" altLang="en-US" sz="2000" smtClean="0">
                <a:solidFill>
                  <a:srgbClr val="0000FF"/>
                </a:solidFill>
                <a:latin typeface="Consolas" pitchFamily="49" charset="0"/>
                <a:ea typeface="楷体" pitchFamily="49" charset="-122"/>
                <a:cs typeface="Consolas" pitchFamily="49" charset="0"/>
              </a:rPr>
              <a:t>的增广路径，</a:t>
            </a:r>
            <a:r>
              <a:rPr lang="zh-CN" altLang="en-US" sz="2000" dirty="0">
                <a:solidFill>
                  <a:srgbClr val="0000FF"/>
                </a:solidFill>
                <a:latin typeface="Consolas" pitchFamily="49" charset="0"/>
                <a:ea typeface="楷体" pitchFamily="49" charset="-122"/>
                <a:cs typeface="Consolas" pitchFamily="49" charset="0"/>
              </a:rPr>
              <a:t>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的标记为</a:t>
            </a:r>
            <a:r>
              <a:rPr lang="en-US" altLang="zh-CN" sz="2000" dirty="0">
                <a:solidFill>
                  <a:srgbClr val="0000FF"/>
                </a:solidFill>
                <a:latin typeface="Consolas" pitchFamily="49" charset="0"/>
                <a:ea typeface="楷体" pitchFamily="49" charset="-122"/>
                <a:cs typeface="Consolas" pitchFamily="49" charset="0"/>
              </a:rPr>
              <a:t>(p[</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p[</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表示顶点</a:t>
            </a:r>
            <a:r>
              <a:rPr lang="en-US" altLang="zh-CN" sz="2000" i="1" err="1">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在增广路径上的前驱顶</a:t>
            </a:r>
            <a:r>
              <a:rPr lang="zh-CN" altLang="en-US" sz="2000" dirty="0">
                <a:solidFill>
                  <a:srgbClr val="0000FF"/>
                </a:solidFill>
                <a:latin typeface="Consolas" pitchFamily="49" charset="0"/>
                <a:ea typeface="楷体" pitchFamily="49" charset="-122"/>
                <a:cs typeface="Consolas" pitchFamily="49" charset="0"/>
              </a:rPr>
              <a:t>点，如果为反向边，</a:t>
            </a:r>
            <a:r>
              <a:rPr lang="en-US" altLang="zh-CN" sz="2000" dirty="0">
                <a:solidFill>
                  <a:srgbClr val="0000FF"/>
                </a:solidFill>
                <a:latin typeface="Consolas" pitchFamily="49" charset="0"/>
                <a:ea typeface="楷体" pitchFamily="49" charset="-122"/>
                <a:cs typeface="Consolas" pitchFamily="49" charset="0"/>
              </a:rPr>
              <a:t>p[</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a:t>
            </a:r>
            <a:r>
              <a:rPr lang="zh-CN" altLang="en-US" sz="2000">
                <a:solidFill>
                  <a:srgbClr val="0000FF"/>
                </a:solidFill>
                <a:latin typeface="Consolas" pitchFamily="49" charset="0"/>
                <a:ea typeface="楷体" pitchFamily="49" charset="-122"/>
                <a:cs typeface="Consolas" pitchFamily="49" charset="0"/>
              </a:rPr>
              <a:t>示</a:t>
            </a:r>
            <a:r>
              <a:rPr lang="zh-CN" altLang="en-US" sz="2000" smtClean="0">
                <a:solidFill>
                  <a:srgbClr val="0000FF"/>
                </a:solidFill>
                <a:latin typeface="Consolas" pitchFamily="49" charset="0"/>
                <a:ea typeface="楷体" pitchFamily="49" charset="-122"/>
                <a:cs typeface="Consolas" pitchFamily="49" charset="0"/>
              </a:rPr>
              <a:t>的前驱结</a:t>
            </a:r>
            <a:r>
              <a:rPr lang="zh-CN" altLang="en-US" sz="2000" dirty="0">
                <a:solidFill>
                  <a:srgbClr val="0000FF"/>
                </a:solidFill>
                <a:latin typeface="Consolas" pitchFamily="49" charset="0"/>
                <a:ea typeface="楷体" pitchFamily="49" charset="-122"/>
                <a:cs typeface="Consolas" pitchFamily="49" charset="0"/>
              </a:rPr>
              <a:t>点前加上一个负号。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250825" y="404813"/>
            <a:ext cx="8353425" cy="479549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int n=7,s=0,t=n-1;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分别表示起点、终点和顶点个数</a:t>
            </a:r>
          </a:p>
          <a:p>
            <a:r>
              <a:rPr lang="en-US" altLang="zh-CN" sz="1800" smtClean="0">
                <a:solidFill>
                  <a:srgbClr val="0000FF"/>
                </a:solidFill>
                <a:latin typeface="Consolas" pitchFamily="49" charset="0"/>
                <a:ea typeface="楷体" pitchFamily="49" charset="-122"/>
                <a:cs typeface="Consolas" pitchFamily="49" charset="0"/>
              </a:rPr>
              <a:t>int f[][MAXV]={{0,6,10,INF,INF,INF,INF},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一个网络流</a:t>
            </a:r>
          </a:p>
          <a:p>
            <a:r>
              <a:rPr lang="en-US" altLang="zh-CN" sz="1800" smtClean="0">
                <a:solidFill>
                  <a:srgbClr val="0000FF"/>
                </a:solidFill>
                <a:latin typeface="Consolas" pitchFamily="49" charset="0"/>
                <a:ea typeface="楷体" pitchFamily="49" charset="-122"/>
                <a:cs typeface="Consolas" pitchFamily="49" charset="0"/>
              </a:rPr>
              <a:t>	{INF,0,INF,3,6,INF,INF},{INF,3,0,0,INF,7,INF},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{INF,INF,INF,0,1,1,3},{INF,INF,INF,INF,0,INF,7},</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{INF,INF,INF,1,INF,0,6},{INF,INF,INF,INF,INF,INF,0}};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int c[][MAXV]={{0,8,14,INF,INF,INF,INF},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一个网络流容量</a:t>
            </a:r>
          </a:p>
          <a:p>
            <a:r>
              <a:rPr lang="en-US" altLang="zh-CN" sz="1800" smtClean="0">
                <a:solidFill>
                  <a:srgbClr val="0000FF"/>
                </a:solidFill>
                <a:latin typeface="Consolas" pitchFamily="49" charset="0"/>
                <a:ea typeface="楷体" pitchFamily="49" charset="-122"/>
                <a:cs typeface="Consolas" pitchFamily="49" charset="0"/>
              </a:rPr>
              <a:t>	{INF,0,INF,3,6,INF,INF},{INF,5,0,3,INF,8,INF},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{INF,INF,INF,0,4,3,10},{INF,INF,INF,INF,0,INF,7},</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{INF,INF,INF,3,INF,0,6},{INF,INF,INF,INF,INF,INF,0}};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求解结果表示</a:t>
            </a:r>
          </a:p>
          <a:p>
            <a:r>
              <a:rPr lang="en-US" altLang="zh-CN" sz="1800" smtClean="0">
                <a:solidFill>
                  <a:srgbClr val="0000FF"/>
                </a:solidFill>
                <a:latin typeface="Consolas" pitchFamily="49" charset="0"/>
                <a:ea typeface="楷体" pitchFamily="49" charset="-122"/>
                <a:cs typeface="Consolas" pitchFamily="49" charset="0"/>
              </a:rPr>
              <a:t>int maxf=0;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最大流量</a:t>
            </a: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求解过程表示</a:t>
            </a:r>
          </a:p>
          <a:p>
            <a:r>
              <a:rPr lang="en-US" altLang="zh-CN" sz="1800" smtClean="0">
                <a:solidFill>
                  <a:srgbClr val="0000FF"/>
                </a:solidFill>
                <a:latin typeface="Consolas" pitchFamily="49" charset="0"/>
                <a:ea typeface="楷体" pitchFamily="49" charset="-122"/>
                <a:cs typeface="Consolas" pitchFamily="49" charset="0"/>
              </a:rPr>
              <a:t>int pre[MAXV];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int a[MAXV];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int visited[MAXV];</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214282" y="285728"/>
            <a:ext cx="8572560" cy="6107790"/>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08000">
            <a:spAutoFit/>
          </a:bodyPr>
          <a:lstStyle/>
          <a:p>
            <a:r>
              <a:rPr lang="en-US" altLang="zh-CN" sz="1800" smtClean="0">
                <a:solidFill>
                  <a:srgbClr val="FF0000"/>
                </a:solidFill>
                <a:latin typeface="Consolas" pitchFamily="49" charset="0"/>
                <a:ea typeface="楷体" pitchFamily="49" charset="-122"/>
                <a:cs typeface="Consolas" pitchFamily="49" charset="0"/>
              </a:rPr>
              <a:t>void DFS(int u)			//</a:t>
            </a:r>
            <a:r>
              <a:rPr lang="zh-CN" altLang="zh-CN" sz="1800" smtClean="0">
                <a:solidFill>
                  <a:srgbClr val="FF0000"/>
                </a:solidFill>
                <a:latin typeface="Consolas" pitchFamily="49" charset="0"/>
                <a:ea typeface="楷体" pitchFamily="49" charset="-122"/>
                <a:cs typeface="Consolas" pitchFamily="49" charset="0"/>
              </a:rPr>
              <a:t>从顶点</a:t>
            </a:r>
            <a:r>
              <a:rPr lang="en-US" altLang="zh-CN" sz="1800" smtClean="0">
                <a:solidFill>
                  <a:srgbClr val="FF0000"/>
                </a:solidFill>
                <a:latin typeface="Consolas" pitchFamily="49" charset="0"/>
                <a:ea typeface="楷体" pitchFamily="49" charset="-122"/>
                <a:cs typeface="Consolas" pitchFamily="49" charset="0"/>
              </a:rPr>
              <a:t>u</a:t>
            </a:r>
            <a:r>
              <a:rPr lang="zh-CN" altLang="zh-CN" sz="1800" smtClean="0">
                <a:solidFill>
                  <a:srgbClr val="FF0000"/>
                </a:solidFill>
                <a:latin typeface="Consolas" pitchFamily="49" charset="0"/>
                <a:ea typeface="楷体" pitchFamily="49" charset="-122"/>
                <a:cs typeface="Consolas" pitchFamily="49" charset="0"/>
              </a:rPr>
              <a:t>出发求一条增广路径</a:t>
            </a:r>
          </a:p>
          <a:p>
            <a:r>
              <a:rPr lang="en-US" altLang="zh-CN" sz="1800" smtClean="0">
                <a:solidFill>
                  <a:srgbClr val="0000FF"/>
                </a:solidFill>
                <a:latin typeface="Consolas" pitchFamily="49" charset="0"/>
                <a:ea typeface="楷体" pitchFamily="49" charset="-122"/>
                <a:cs typeface="Consolas" pitchFamily="49" charset="0"/>
              </a:rPr>
              <a:t>{  int 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(visited[t]==1)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若终点已标记，返回</a:t>
            </a:r>
          </a:p>
          <a:p>
            <a:r>
              <a:rPr lang="en-US" altLang="zh-CN" sz="1800" smtClean="0">
                <a:solidFill>
                  <a:srgbClr val="0000FF"/>
                </a:solidFill>
                <a:latin typeface="Consolas" pitchFamily="49" charset="0"/>
                <a:ea typeface="楷体" pitchFamily="49" charset="-122"/>
                <a:cs typeface="Consolas" pitchFamily="49" charset="0"/>
              </a:rPr>
              <a:t>      return;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visited[u]=1;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置已访问标志</a:t>
            </a:r>
          </a:p>
          <a:p>
            <a:r>
              <a:rPr lang="en-US" altLang="zh-CN" sz="1800" smtClean="0">
                <a:solidFill>
                  <a:srgbClr val="0000FF"/>
                </a:solidFill>
                <a:latin typeface="Consolas" pitchFamily="49" charset="0"/>
                <a:ea typeface="楷体" pitchFamily="49" charset="-122"/>
                <a:cs typeface="Consolas" pitchFamily="49" charset="0"/>
              </a:rPr>
              <a:t>   for (v=1;v&lt;=t;v++)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遍历前向边</a:t>
            </a:r>
          </a:p>
          <a:p>
            <a:r>
              <a:rPr lang="en-US" altLang="zh-CN" sz="1800" smtClean="0">
                <a:solidFill>
                  <a:srgbClr val="0000FF"/>
                </a:solidFill>
                <a:latin typeface="Consolas" pitchFamily="49" charset="0"/>
                <a:ea typeface="楷体" pitchFamily="49" charset="-122"/>
                <a:cs typeface="Consolas" pitchFamily="49" charset="0"/>
              </a:rPr>
              <a:t>   {  if (c[u][v]&gt;0 &amp;&amp; c[u][v]!=INF &amp;&amp; visited[v]==0 &amp;&amp; </a:t>
            </a:r>
          </a:p>
          <a:p>
            <a:r>
              <a:rPr lang="en-US" altLang="zh-CN" sz="1800" smtClean="0">
                <a:solidFill>
                  <a:srgbClr val="0000FF"/>
                </a:solidFill>
                <a:latin typeface="Consolas" pitchFamily="49" charset="0"/>
                <a:ea typeface="楷体" pitchFamily="49" charset="-122"/>
                <a:cs typeface="Consolas" pitchFamily="49" charset="0"/>
              </a:rPr>
              <a:t>		c[u][v]&gt;f[u][v])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a[v]=c[u][v]-f[u][v];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pre[v]=u;</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DFS(v);</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(v=1;v&lt;=t;v++)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遍历后向边</a:t>
            </a:r>
          </a:p>
          <a:p>
            <a:r>
              <a:rPr lang="en-US" altLang="zh-CN" sz="1800" smtClean="0">
                <a:solidFill>
                  <a:srgbClr val="0000FF"/>
                </a:solidFill>
                <a:latin typeface="Consolas" pitchFamily="49" charset="0"/>
                <a:ea typeface="楷体" pitchFamily="49" charset="-122"/>
                <a:cs typeface="Consolas" pitchFamily="49" charset="0"/>
              </a:rPr>
              <a:t>   {  if (c[v][u]&gt;0 &amp;&amp; c[v][u]!=INF &amp;&amp; visited[v]==0 &amp;&amp; f[v][u]&gt;0)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a[v]=f[v][u];</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pre[v]=-u;</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DFS(v);</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23850" y="404813"/>
            <a:ext cx="8424863" cy="5764994"/>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void argument(int pre[])		//</a:t>
            </a:r>
            <a:r>
              <a:rPr lang="zh-CN" altLang="zh-CN" sz="1800" smtClean="0">
                <a:solidFill>
                  <a:srgbClr val="FF0000"/>
                </a:solidFill>
                <a:latin typeface="Consolas" pitchFamily="49" charset="0"/>
                <a:ea typeface="楷体" pitchFamily="49" charset="-122"/>
                <a:cs typeface="Consolas" pitchFamily="49" charset="0"/>
              </a:rPr>
              <a:t>调整</a:t>
            </a:r>
            <a:r>
              <a:rPr lang="en-US" altLang="zh-CN" sz="1800" smtClean="0">
                <a:solidFill>
                  <a:srgbClr val="FF0000"/>
                </a:solidFill>
                <a:latin typeface="Consolas" pitchFamily="49" charset="0"/>
                <a:ea typeface="楷体" pitchFamily="49" charset="-122"/>
                <a:cs typeface="Consolas" pitchFamily="49" charset="0"/>
              </a:rPr>
              <a:t>pre</a:t>
            </a:r>
            <a:r>
              <a:rPr lang="zh-CN" altLang="zh-CN" sz="1800" smtClean="0">
                <a:solidFill>
                  <a:srgbClr val="FF0000"/>
                </a:solidFill>
                <a:latin typeface="Consolas" pitchFamily="49" charset="0"/>
                <a:ea typeface="楷体" pitchFamily="49" charset="-122"/>
                <a:cs typeface="Consolas" pitchFamily="49" charset="0"/>
              </a:rPr>
              <a:t>指定路径的流量</a:t>
            </a:r>
          </a:p>
          <a:p>
            <a:r>
              <a:rPr lang="en-US" altLang="zh-CN" sz="1800" smtClean="0">
                <a:solidFill>
                  <a:srgbClr val="0000FF"/>
                </a:solidFill>
                <a:latin typeface="Consolas" pitchFamily="49" charset="0"/>
                <a:ea typeface="楷体" pitchFamily="49" charset="-122"/>
                <a:cs typeface="Consolas" pitchFamily="49" charset="0"/>
              </a:rPr>
              <a:t>{  int u,v,min=INF;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(v=s;v&lt;=t;v++)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(a[v]!=0 &amp;&amp; a[v]&lt;min)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min=a[v];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求最小调整流量</a:t>
            </a:r>
          </a:p>
          <a:p>
            <a:r>
              <a:rPr lang="en-US" altLang="zh-CN" sz="1800" smtClean="0">
                <a:solidFill>
                  <a:srgbClr val="0000FF"/>
                </a:solidFill>
                <a:latin typeface="Consolas" pitchFamily="49" charset="0"/>
                <a:ea typeface="楷体" pitchFamily="49" charset="-122"/>
                <a:cs typeface="Consolas" pitchFamily="49" charset="0"/>
              </a:rPr>
              <a:t>   u=t; v=pre[u];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从路径的终点开始调整</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while (true)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if (v&gt;=0)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调整前向边</a:t>
            </a:r>
          </a:p>
          <a:p>
            <a:r>
              <a:rPr lang="en-US" altLang="zh-CN" sz="1800" smtClean="0">
                <a:solidFill>
                  <a:srgbClr val="0000FF"/>
                </a:solidFill>
                <a:latin typeface="Consolas" pitchFamily="49" charset="0"/>
                <a:ea typeface="楷体" pitchFamily="49" charset="-122"/>
                <a:cs typeface="Consolas" pitchFamily="49" charset="0"/>
              </a:rPr>
              <a:t>      {  f[v][u]+=min;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u=v;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调整后向边</a:t>
            </a:r>
          </a:p>
          <a:p>
            <a:r>
              <a:rPr lang="en-US" altLang="zh-CN" sz="1800" smtClean="0">
                <a:solidFill>
                  <a:srgbClr val="0000FF"/>
                </a:solidFill>
                <a:latin typeface="Consolas" pitchFamily="49" charset="0"/>
                <a:ea typeface="楷体" pitchFamily="49" charset="-122"/>
                <a:cs typeface="Consolas" pitchFamily="49" charset="0"/>
              </a:rPr>
              <a:t>      {  f[u][-v]-=min;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u=-v;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(u==s) break;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到达起点结束</a:t>
            </a:r>
          </a:p>
          <a:p>
            <a:r>
              <a:rPr lang="en-US" altLang="zh-CN" sz="1800" smtClean="0">
                <a:solidFill>
                  <a:srgbClr val="0000FF"/>
                </a:solidFill>
                <a:latin typeface="Consolas" pitchFamily="49" charset="0"/>
                <a:ea typeface="楷体" pitchFamily="49" charset="-122"/>
                <a:cs typeface="Consolas" pitchFamily="49" charset="0"/>
              </a:rPr>
              <a:t>      v=pre[u];</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500174"/>
            <a:ext cx="8072494" cy="101566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）假设算法进行了</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步，生成树的边为</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，这些边的</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个端点构成集合</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，并且存在</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的一棵最小生成树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包含这些边。</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57158" y="714356"/>
            <a:ext cx="8496300" cy="4620647"/>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44000" bIns="180000">
            <a:spAutoFit/>
          </a:bodyPr>
          <a:lstStyle/>
          <a:p>
            <a:r>
              <a:rPr lang="en-US" altLang="zh-CN" sz="1800" smtClean="0">
                <a:solidFill>
                  <a:srgbClr val="FF0000"/>
                </a:solidFill>
                <a:latin typeface="Consolas" pitchFamily="49" charset="0"/>
                <a:ea typeface="楷体" pitchFamily="49" charset="-122"/>
                <a:cs typeface="Consolas" pitchFamily="49" charset="0"/>
              </a:rPr>
              <a:t>void FordFulkerson()		//</a:t>
            </a:r>
            <a:r>
              <a:rPr lang="zh-CN" altLang="zh-CN" sz="1800" smtClean="0">
                <a:solidFill>
                  <a:srgbClr val="FF0000"/>
                </a:solidFill>
                <a:latin typeface="Consolas" pitchFamily="49" charset="0"/>
                <a:ea typeface="楷体" pitchFamily="49" charset="-122"/>
                <a:cs typeface="Consolas" pitchFamily="49" charset="0"/>
              </a:rPr>
              <a:t>求最大流的福特</a:t>
            </a: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富尔克逊算法</a:t>
            </a:r>
          </a:p>
          <a:p>
            <a:r>
              <a:rPr lang="en-US" altLang="zh-CN" sz="1800" smtClean="0">
                <a:solidFill>
                  <a:srgbClr val="0000FF"/>
                </a:solidFill>
                <a:latin typeface="Consolas" pitchFamily="49" charset="0"/>
                <a:ea typeface="楷体" pitchFamily="49" charset="-122"/>
                <a:cs typeface="Consolas" pitchFamily="49" charset="0"/>
              </a:rPr>
              <a:t>{  while (true)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memset(visited,0,sizeof(visited));</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memset(pre,-1,sizeof(pre));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memset(a,0,sizeof(a));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pre[s]=0; a[s]=INF;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DFS(s)</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(visited[t]==0)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没有标记终点时退出循环</a:t>
            </a:r>
          </a:p>
          <a:p>
            <a:r>
              <a:rPr lang="en-US" altLang="zh-CN" sz="1800" smtClean="0">
                <a:solidFill>
                  <a:srgbClr val="0000FF"/>
                </a:solidFill>
                <a:latin typeface="Consolas" pitchFamily="49" charset="0"/>
                <a:ea typeface="楷体" pitchFamily="49" charset="-122"/>
                <a:cs typeface="Consolas" pitchFamily="49" charset="0"/>
              </a:rPr>
              <a:t>         break;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argument(pre);</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(int v=1;v&lt;=t;v++)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从起点流出的流量和为最大流量</a:t>
            </a:r>
          </a:p>
          <a:p>
            <a:r>
              <a:rPr lang="en-US" altLang="zh-CN" sz="1800" smtClean="0">
                <a:solidFill>
                  <a:srgbClr val="0000FF"/>
                </a:solidFill>
                <a:latin typeface="Consolas" pitchFamily="49" charset="0"/>
                <a:ea typeface="楷体" pitchFamily="49" charset="-122"/>
                <a:cs typeface="Consolas" pitchFamily="49" charset="0"/>
              </a:rPr>
              <a:t>     if (c[s][v]!=0 &amp;&amp; c[s][v]!=INF)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maxf+=f[s][v];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57158" y="1571612"/>
            <a:ext cx="8424862" cy="1931170"/>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若网络</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个顶点和</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条边，</a:t>
            </a:r>
            <a:r>
              <a:rPr lang="en-US" altLang="zh-CN" sz="2000" smtClean="0">
                <a:solidFill>
                  <a:srgbClr val="0000FF"/>
                </a:solidFill>
                <a:latin typeface="Consolas" pitchFamily="49" charset="0"/>
                <a:ea typeface="楷体" pitchFamily="49" charset="-122"/>
                <a:cs typeface="Consolas" pitchFamily="49" charset="0"/>
              </a:rPr>
              <a:t>FordFulkerson()</a:t>
            </a:r>
            <a:r>
              <a:rPr lang="zh-CN" altLang="zh-CN" sz="2000" smtClean="0">
                <a:solidFill>
                  <a:srgbClr val="0000FF"/>
                </a:solidFill>
                <a:latin typeface="Consolas" pitchFamily="49" charset="0"/>
                <a:ea typeface="楷体" pitchFamily="49" charset="-122"/>
                <a:cs typeface="Consolas" pitchFamily="49" charset="0"/>
              </a:rPr>
              <a:t>算法中，找一条增广路径的时间为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，调整流量的时间为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表示算法找到的最大流，迭代次数最多为</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，所以该算法的时间复杂度为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611188" y="404813"/>
            <a:ext cx="3240087"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9.4.3 </a:t>
            </a:r>
            <a:r>
              <a:rPr lang="zh-CN" altLang="en-US" sz="2800" dirty="0">
                <a:solidFill>
                  <a:srgbClr val="FF0000"/>
                </a:solidFill>
                <a:latin typeface="Consolas" pitchFamily="49" charset="0"/>
                <a:ea typeface="微软雅黑" pitchFamily="34" charset="-122"/>
                <a:cs typeface="Consolas" pitchFamily="49" charset="0"/>
              </a:rPr>
              <a:t>割集与割量</a:t>
            </a:r>
          </a:p>
        </p:txBody>
      </p:sp>
      <p:sp>
        <p:nvSpPr>
          <p:cNvPr id="67587" name="Text Box 3"/>
          <p:cNvSpPr txBox="1">
            <a:spLocks noChangeArrowheads="1"/>
          </p:cNvSpPr>
          <p:nvPr/>
        </p:nvSpPr>
        <p:spPr bwMode="auto">
          <a:xfrm>
            <a:off x="539750" y="1412875"/>
            <a:ext cx="8208963" cy="3323987"/>
          </a:xfrm>
          <a:prstGeom prst="rect">
            <a:avLst/>
          </a:prstGeom>
          <a:noFill/>
          <a:ln w="9525">
            <a:noFill/>
            <a:miter lim="800000"/>
            <a:headEnd/>
            <a:tailEnd/>
          </a:ln>
        </p:spPr>
        <p:txBody>
          <a:bodyPr>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　　网络</a:t>
            </a:r>
            <a:r>
              <a:rPr lang="en-US" altLang="zh-CN" sz="2000">
                <a:solidFill>
                  <a:srgbClr val="0000FF"/>
                </a:solidFill>
                <a:latin typeface="Consolas" pitchFamily="49" charset="0"/>
                <a:ea typeface="楷体" pitchFamily="49" charset="-122"/>
                <a:cs typeface="Consolas" pitchFamily="49" charset="0"/>
              </a:rPr>
              <a:t>G=(V,E)</a:t>
            </a:r>
            <a:r>
              <a:rPr lang="zh-CN" altLang="en-US" sz="2000">
                <a:solidFill>
                  <a:srgbClr val="0000FF"/>
                </a:solidFill>
                <a:latin typeface="Consolas" pitchFamily="49" charset="0"/>
                <a:ea typeface="楷体" pitchFamily="49" charset="-122"/>
                <a:cs typeface="Consolas" pitchFamily="49" charset="0"/>
              </a:rPr>
              <a:t>的割集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的一个划分，将</a:t>
            </a:r>
            <a:r>
              <a:rPr lang="en-US" altLang="zh-CN" sz="200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划分为</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T=V-S</a:t>
            </a:r>
            <a:r>
              <a:rPr lang="zh-CN" altLang="en-US" sz="2000">
                <a:solidFill>
                  <a:srgbClr val="0000FF"/>
                </a:solidFill>
                <a:latin typeface="Consolas" pitchFamily="49" charset="0"/>
                <a:ea typeface="楷体" pitchFamily="49" charset="-122"/>
                <a:cs typeface="Consolas" pitchFamily="49" charset="0"/>
              </a:rPr>
              <a:t>两个部分，使得起点</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，终点</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a:t>
            </a:r>
            <a:r>
              <a:rPr lang="zh-CN" altLang="en-US" sz="2000">
                <a:solidFill>
                  <a:srgbClr val="FF00FF"/>
                </a:solidFill>
                <a:latin typeface="Consolas" pitchFamily="49" charset="0"/>
                <a:ea typeface="楷体" pitchFamily="49" charset="-122"/>
                <a:cs typeface="Consolas" pitchFamily="49" charset="0"/>
              </a:rPr>
              <a:t>割集</a:t>
            </a:r>
            <a:r>
              <a:rPr lang="zh-CN" altLang="en-US" sz="2000">
                <a:solidFill>
                  <a:srgbClr val="0000FF"/>
                </a:solidFill>
                <a:latin typeface="Consolas" pitchFamily="49" charset="0"/>
                <a:ea typeface="楷体" pitchFamily="49" charset="-122"/>
                <a:cs typeface="Consolas" pitchFamily="49" charset="0"/>
              </a:rPr>
              <a:t>是指一端在</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中另一端在</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中所有边构成的集合。一个网络的割集可能有很多。</a:t>
            </a:r>
          </a:p>
          <a:p>
            <a:pPr>
              <a:lnSpc>
                <a:spcPct val="150000"/>
              </a:lnSpc>
            </a:pPr>
            <a:r>
              <a:rPr lang="zh-CN" altLang="en-US" sz="2000">
                <a:solidFill>
                  <a:srgbClr val="0000FF"/>
                </a:solidFill>
                <a:latin typeface="Consolas" pitchFamily="49" charset="0"/>
                <a:ea typeface="楷体" pitchFamily="49" charset="-122"/>
                <a:cs typeface="Consolas" pitchFamily="49" charset="0"/>
              </a:rPr>
              <a:t>　　对于一个网络，</a:t>
            </a:r>
            <a:r>
              <a:rPr lang="zh-CN" altLang="en-US" sz="2000">
                <a:solidFill>
                  <a:srgbClr val="FF00FF"/>
                </a:solidFill>
                <a:latin typeface="Consolas" pitchFamily="49" charset="0"/>
                <a:ea typeface="楷体" pitchFamily="49" charset="-122"/>
                <a:cs typeface="Consolas" pitchFamily="49" charset="0"/>
              </a:rPr>
              <a:t>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的容量即割量是</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中所有边的容量之和，用</a:t>
            </a:r>
            <a:r>
              <a:rPr lang="en-US" altLang="zh-CN" sz="2000">
                <a:solidFill>
                  <a:srgbClr val="0000FF"/>
                </a:solidFill>
                <a:latin typeface="Consolas" pitchFamily="49" charset="0"/>
                <a:ea typeface="楷体" pitchFamily="49" charset="-122"/>
                <a:cs typeface="Consolas" pitchFamily="49" charset="0"/>
              </a:rPr>
              <a:t>c(S,T)</a:t>
            </a:r>
            <a:r>
              <a:rPr lang="zh-CN" altLang="en-US" sz="2000">
                <a:solidFill>
                  <a:srgbClr val="0000FF"/>
                </a:solidFill>
                <a:latin typeface="Consolas" pitchFamily="49" charset="0"/>
                <a:ea typeface="楷体" pitchFamily="49" charset="-122"/>
                <a:cs typeface="Consolas" pitchFamily="49" charset="0"/>
              </a:rPr>
              <a:t>表示。</a:t>
            </a:r>
          </a:p>
          <a:p>
            <a:pPr>
              <a:lnSpc>
                <a:spcPct val="150000"/>
              </a:lnSpc>
            </a:pPr>
            <a:r>
              <a:rPr lang="zh-CN" altLang="en-US" sz="2000">
                <a:solidFill>
                  <a:srgbClr val="0000FF"/>
                </a:solidFill>
                <a:latin typeface="Consolas" pitchFamily="49" charset="0"/>
                <a:ea typeface="楷体" pitchFamily="49" charset="-122"/>
                <a:cs typeface="Consolas" pitchFamily="49" charset="0"/>
              </a:rPr>
              <a:t>　　如果</a:t>
            </a: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是一个流，则穿过割集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的净流量为从</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的流量之和减去从</a:t>
            </a:r>
            <a:r>
              <a:rPr lang="en-US" altLang="zh-CN" sz="2000">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的流量之和，用</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表示。</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250825" y="2565400"/>
            <a:ext cx="8208963" cy="2462084"/>
          </a:xfrm>
          <a:prstGeom prst="rect">
            <a:avLst/>
          </a:prstGeom>
          <a:noFill/>
          <a:ln w="9525">
            <a:noFill/>
            <a:miter lim="800000"/>
            <a:headEnd/>
            <a:tailEnd/>
          </a:ln>
        </p:spPr>
        <p:txBody>
          <a:bodyPr>
            <a:spAutoFit/>
          </a:bodyPr>
          <a:lstStyle/>
          <a:p>
            <a:pPr>
              <a:lnSpc>
                <a:spcPct val="200000"/>
              </a:lnSpc>
              <a:spcBef>
                <a:spcPts val="0"/>
              </a:spcBef>
            </a:pPr>
            <a:r>
              <a:rPr lang="zh-CN" altLang="en-US" sz="2000">
                <a:solidFill>
                  <a:srgbClr val="0000FF"/>
                </a:solidFill>
                <a:latin typeface="Consolas" pitchFamily="49" charset="0"/>
                <a:ea typeface="楷体" pitchFamily="49" charset="-122"/>
                <a:cs typeface="Consolas" pitchFamily="49" charset="0"/>
              </a:rPr>
              <a:t>　　例如，对于</a:t>
            </a:r>
            <a:r>
              <a:rPr lang="zh-CN" altLang="en-US" sz="2000" smtClean="0">
                <a:solidFill>
                  <a:srgbClr val="0000FF"/>
                </a:solidFill>
                <a:latin typeface="Consolas" pitchFamily="49" charset="0"/>
                <a:ea typeface="楷体" pitchFamily="49" charset="-122"/>
                <a:cs typeface="Consolas" pitchFamily="49" charset="0"/>
              </a:rPr>
              <a:t>如上图表</a:t>
            </a:r>
            <a:r>
              <a:rPr lang="zh-CN" altLang="en-US" sz="2000">
                <a:solidFill>
                  <a:srgbClr val="0000FF"/>
                </a:solidFill>
                <a:latin typeface="Consolas" pitchFamily="49" charset="0"/>
                <a:ea typeface="楷体" pitchFamily="49" charset="-122"/>
                <a:cs typeface="Consolas" pitchFamily="49" charset="0"/>
              </a:rPr>
              <a:t>示的网络</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和流</a:t>
            </a: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中，设对于割集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，设</a:t>
            </a:r>
            <a:r>
              <a:rPr lang="en-US" altLang="zh-CN" sz="2000">
                <a:solidFill>
                  <a:srgbClr val="0000FF"/>
                </a:solidFill>
                <a:latin typeface="Consolas" pitchFamily="49" charset="0"/>
                <a:ea typeface="楷体" pitchFamily="49" charset="-122"/>
                <a:cs typeface="Consolas" pitchFamily="49" charset="0"/>
              </a:rPr>
              <a:t>S={</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,1,2,3}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T={4,5,</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，则有　　</a:t>
            </a:r>
          </a:p>
          <a:p>
            <a:pPr>
              <a:lnSpc>
                <a:spcPct val="200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c(S,T)=c(1,4)+c(3,4)+c(3,t)+c(2,5)=6+4+10+8=28</a:t>
            </a:r>
            <a:r>
              <a:rPr lang="zh-CN" altLang="en-US" sz="2000">
                <a:solidFill>
                  <a:srgbClr val="0000FF"/>
                </a:solidFill>
                <a:latin typeface="Consolas" pitchFamily="49" charset="0"/>
                <a:ea typeface="楷体" pitchFamily="49" charset="-122"/>
                <a:cs typeface="Consolas" pitchFamily="49" charset="0"/>
              </a:rPr>
              <a:t>，该割集的净流</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(1,4)+</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(3,4)+</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(3,5)+</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(2,5)=6+1+7+(-2)+8=20</a:t>
            </a:r>
            <a:r>
              <a:rPr lang="zh-CN" altLang="en-US" sz="2000">
                <a:solidFill>
                  <a:srgbClr val="0000FF"/>
                </a:solidFill>
                <a:latin typeface="Consolas" pitchFamily="49" charset="0"/>
                <a:ea typeface="楷体" pitchFamily="49" charset="-122"/>
                <a:cs typeface="Consolas" pitchFamily="49" charset="0"/>
              </a:rPr>
              <a:t>。</a:t>
            </a:r>
          </a:p>
        </p:txBody>
      </p:sp>
      <p:grpSp>
        <p:nvGrpSpPr>
          <p:cNvPr id="5" name="组合 4"/>
          <p:cNvGrpSpPr/>
          <p:nvPr/>
        </p:nvGrpSpPr>
        <p:grpSpPr>
          <a:xfrm>
            <a:off x="2214546" y="357166"/>
            <a:ext cx="3714776" cy="1996450"/>
            <a:chOff x="2165856" y="4071942"/>
            <a:chExt cx="4980722" cy="2281657"/>
          </a:xfrm>
        </p:grpSpPr>
        <p:sp>
          <p:nvSpPr>
            <p:cNvPr id="6" name="椭圆 5"/>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7" name="椭圆 6"/>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3" name="直接箭头连接符 12"/>
            <p:cNvCxnSpPr>
              <a:stCxn id="6" idx="7"/>
              <a:endCxn id="7"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5"/>
              <a:endCxn id="8"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9" idx="6"/>
              <a:endCxn id="12"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0" idx="6"/>
              <a:endCxn id="12"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8" idx="0"/>
              <a:endCxn id="7"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7" idx="5"/>
              <a:endCxn id="11"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7"/>
              <a:endCxn id="11"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1" idx="7"/>
              <a:endCxn id="9"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1" idx="6"/>
              <a:endCxn id="12"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0" idx="1"/>
              <a:endCxn id="11"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2165856" y="5643579"/>
              <a:ext cx="957831"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14,</a:t>
              </a:r>
              <a:r>
                <a:rPr lang="en-US" altLang="zh-CN" sz="1600" smtClean="0">
                  <a:solidFill>
                    <a:srgbClr val="FF0000"/>
                  </a:solidFill>
                  <a:latin typeface="Consolas" pitchFamily="49" charset="0"/>
                  <a:cs typeface="Consolas" pitchFamily="49" charset="0"/>
                </a:rPr>
                <a:t>12</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5422482" y="4929197"/>
              <a:ext cx="766265"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27" name="TextBox 26"/>
            <p:cNvSpPr txBox="1"/>
            <p:nvPr/>
          </p:nvSpPr>
          <p:spPr>
            <a:xfrm>
              <a:off x="2548988" y="4500571"/>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28" name="TextBox 27"/>
            <p:cNvSpPr txBox="1"/>
            <p:nvPr/>
          </p:nvSpPr>
          <p:spPr>
            <a:xfrm>
              <a:off x="3027904" y="5072074"/>
              <a:ext cx="543964"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794169" y="4824422"/>
              <a:ext cx="47891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3794169" y="5357827"/>
              <a:ext cx="57469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4464651" y="6072204"/>
              <a:ext cx="563133"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8,</a:t>
              </a:r>
              <a:r>
                <a:rPr lang="en-US" altLang="zh-CN" sz="1600" smtClean="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32" name="TextBox 31"/>
            <p:cNvSpPr txBox="1"/>
            <p:nvPr/>
          </p:nvSpPr>
          <p:spPr>
            <a:xfrm>
              <a:off x="6500826" y="5715016"/>
              <a:ext cx="549969"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6429389" y="4429130"/>
              <a:ext cx="62140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7,</a:t>
              </a:r>
              <a:r>
                <a:rPr lang="en-US" altLang="zh-CN" sz="1600" smtClean="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767973" y="4581531"/>
              <a:ext cx="558726"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35" name="TextBox 34"/>
            <p:cNvSpPr txBox="1"/>
            <p:nvPr/>
          </p:nvSpPr>
          <p:spPr>
            <a:xfrm>
              <a:off x="4464651" y="4071942"/>
              <a:ext cx="587478"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r>
                <a:rPr lang="en-US" altLang="zh-CN" sz="1600" smtClean="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6" name="TextBox 35"/>
            <p:cNvSpPr txBox="1"/>
            <p:nvPr/>
          </p:nvSpPr>
          <p:spPr>
            <a:xfrm>
              <a:off x="4752000" y="5601167"/>
              <a:ext cx="534380" cy="281395"/>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cxnSp>
        <p:nvCxnSpPr>
          <p:cNvPr id="38" name="直接连接符 37"/>
          <p:cNvCxnSpPr/>
          <p:nvPr/>
        </p:nvCxnSpPr>
        <p:spPr>
          <a:xfrm rot="5400000">
            <a:off x="3500430" y="1357298"/>
            <a:ext cx="214314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39750" y="1423524"/>
            <a:ext cx="78486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如果</a:t>
            </a: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是具有起点</a:t>
            </a:r>
            <a:r>
              <a:rPr lang="en-US" altLang="zh-CN" sz="2000" i="1">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和终点</a:t>
            </a:r>
            <a:r>
              <a:rPr lang="en-US" altLang="zh-CN" sz="2000" i="1">
                <a:solidFill>
                  <a:srgbClr val="0000FF"/>
                </a:solidFill>
                <a:latin typeface="Consolas" pitchFamily="49" charset="0"/>
                <a:ea typeface="楷体" pitchFamily="49" charset="-122"/>
                <a:cs typeface="Consolas" pitchFamily="49" charset="0"/>
              </a:rPr>
              <a:t>t</a:t>
            </a:r>
            <a:r>
              <a:rPr lang="zh-CN" altLang="en-US" sz="2000">
                <a:solidFill>
                  <a:srgbClr val="0000FF"/>
                </a:solidFill>
                <a:latin typeface="Consolas" pitchFamily="49" charset="0"/>
                <a:ea typeface="楷体" pitchFamily="49" charset="-122"/>
                <a:cs typeface="Consolas" pitchFamily="49" charset="0"/>
              </a:rPr>
              <a:t>的一个流，则以下条件是等价的：</a:t>
            </a:r>
          </a:p>
        </p:txBody>
      </p:sp>
      <p:sp>
        <p:nvSpPr>
          <p:cNvPr id="68611" name="Text Box 3"/>
          <p:cNvSpPr txBox="1">
            <a:spLocks noChangeArrowheads="1"/>
          </p:cNvSpPr>
          <p:nvPr/>
        </p:nvSpPr>
        <p:spPr bwMode="auto">
          <a:xfrm>
            <a:off x="714348" y="2143116"/>
            <a:ext cx="6388118" cy="174851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marL="342900" indent="-342900">
              <a:lnSpc>
                <a:spcPct val="150000"/>
              </a:lnSpc>
              <a:buFontTx/>
              <a:buBlip>
                <a:blip r:embed="rId2"/>
              </a:buBlip>
            </a:pPr>
            <a:r>
              <a:rPr lang="en-US" altLang="zh-CN" sz="2000" i="1">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的最大流。</a:t>
            </a:r>
          </a:p>
          <a:p>
            <a:pPr marL="342900" indent="-342900">
              <a:lnSpc>
                <a:spcPct val="150000"/>
              </a:lnSpc>
              <a:buFontTx/>
              <a:buBlip>
                <a:blip r:embed="rId2"/>
              </a:buBlip>
            </a:pPr>
            <a:r>
              <a:rPr lang="zh-CN" altLang="en-US" sz="2000">
                <a:solidFill>
                  <a:srgbClr val="0000FF"/>
                </a:solidFill>
                <a:latin typeface="Consolas" pitchFamily="49" charset="0"/>
                <a:ea typeface="楷体" pitchFamily="49" charset="-122"/>
                <a:cs typeface="Consolas" pitchFamily="49" charset="0"/>
              </a:rPr>
              <a:t>残留网络</a:t>
            </a:r>
            <a:r>
              <a:rPr lang="en-US" altLang="zh-CN" sz="2000">
                <a:solidFill>
                  <a:srgbClr val="0000FF"/>
                </a:solidFill>
                <a:latin typeface="Consolas" pitchFamily="49" charset="0"/>
                <a:ea typeface="楷体" pitchFamily="49" charset="-122"/>
                <a:cs typeface="Consolas" pitchFamily="49" charset="0"/>
              </a:rPr>
              <a:t>G</a:t>
            </a:r>
            <a:r>
              <a:rPr lang="en-US" altLang="zh-CN" sz="2000" i="1" baseline="-25000">
                <a:solidFill>
                  <a:srgbClr val="0000FF"/>
                </a:solidFill>
                <a:latin typeface="Consolas" pitchFamily="49" charset="0"/>
                <a:ea typeface="楷体" pitchFamily="49" charset="-122"/>
                <a:cs typeface="Consolas" pitchFamily="49" charset="0"/>
              </a:rPr>
              <a:t>f</a:t>
            </a:r>
            <a:r>
              <a:rPr lang="zh-CN" altLang="en-US" sz="2000">
                <a:solidFill>
                  <a:srgbClr val="0000FF"/>
                </a:solidFill>
                <a:latin typeface="Consolas" pitchFamily="49" charset="0"/>
                <a:ea typeface="楷体" pitchFamily="49" charset="-122"/>
                <a:cs typeface="Consolas" pitchFamily="49" charset="0"/>
              </a:rPr>
              <a:t>中不包</a:t>
            </a:r>
            <a:r>
              <a:rPr lang="zh-CN" altLang="en-US" sz="2000" smtClean="0">
                <a:solidFill>
                  <a:srgbClr val="0000FF"/>
                </a:solidFill>
                <a:latin typeface="Consolas" pitchFamily="49" charset="0"/>
                <a:ea typeface="楷体" pitchFamily="49" charset="-122"/>
                <a:cs typeface="Consolas" pitchFamily="49" charset="0"/>
              </a:rPr>
              <a:t>含增广路径。</a:t>
            </a:r>
            <a:endParaRPr lang="zh-CN" altLang="en-US" sz="2000">
              <a:solidFill>
                <a:srgbClr val="0000FF"/>
              </a:solidFill>
              <a:latin typeface="Consolas" pitchFamily="49" charset="0"/>
              <a:ea typeface="楷体" pitchFamily="49" charset="-122"/>
              <a:cs typeface="Consolas" pitchFamily="49" charset="0"/>
            </a:endParaRPr>
          </a:p>
          <a:p>
            <a:pPr marL="342900" indent="-342900">
              <a:lnSpc>
                <a:spcPct val="150000"/>
              </a:lnSpc>
              <a:buFontTx/>
              <a:buBlip>
                <a:blip r:embed="rId2"/>
              </a:buBlip>
            </a:pPr>
            <a:r>
              <a:rPr lang="zh-CN" altLang="en-US" sz="2000">
                <a:solidFill>
                  <a:srgbClr val="0000FF"/>
                </a:solidFill>
                <a:latin typeface="Consolas" pitchFamily="49" charset="0"/>
                <a:ea typeface="楷体" pitchFamily="49" charset="-122"/>
                <a:cs typeface="Consolas" pitchFamily="49" charset="0"/>
              </a:rPr>
              <a:t>对</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的某个割集</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(S,T)=</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(S,T)</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84213" y="476250"/>
            <a:ext cx="4459291"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9.4.4 </a:t>
            </a:r>
            <a:r>
              <a:rPr lang="zh-CN" altLang="en-US" sz="2800" dirty="0">
                <a:solidFill>
                  <a:srgbClr val="FF0000"/>
                </a:solidFill>
                <a:latin typeface="Consolas" pitchFamily="49" charset="0"/>
                <a:ea typeface="微软雅黑" pitchFamily="34" charset="-122"/>
                <a:cs typeface="Consolas" pitchFamily="49" charset="0"/>
              </a:rPr>
              <a:t>求最小费用最大流</a:t>
            </a:r>
          </a:p>
        </p:txBody>
      </p:sp>
      <p:sp>
        <p:nvSpPr>
          <p:cNvPr id="69635" name="Text Box 3"/>
          <p:cNvSpPr txBox="1">
            <a:spLocks noChangeArrowheads="1"/>
          </p:cNvSpPr>
          <p:nvPr/>
        </p:nvSpPr>
        <p:spPr bwMode="auto">
          <a:xfrm>
            <a:off x="642910" y="1428736"/>
            <a:ext cx="7920037" cy="4308744"/>
          </a:xfrm>
          <a:prstGeom prst="rect">
            <a:avLst/>
          </a:prstGeom>
          <a:noFill/>
          <a:ln w="9525">
            <a:noFill/>
            <a:miter lim="800000"/>
            <a:headEnd/>
            <a:tailEnd/>
          </a:ln>
        </p:spPr>
        <p:txBody>
          <a:bodyPr>
            <a:spAutoFit/>
          </a:bodyPr>
          <a:lstStyle/>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在给定的网络</a:t>
            </a:r>
            <a:r>
              <a:rPr lang="en-US" altLang="zh-CN" sz="2000" dirty="0">
                <a:solidFill>
                  <a:srgbClr val="0000FF"/>
                </a:solidFill>
                <a:latin typeface="Consolas" pitchFamily="49" charset="0"/>
                <a:ea typeface="楷体" pitchFamily="49" charset="-122"/>
                <a:cs typeface="Consolas" pitchFamily="49" charset="0"/>
              </a:rPr>
              <a:t>G=(</a:t>
            </a:r>
            <a:r>
              <a:rPr lang="en-US" altLang="zh-CN" sz="2000" dirty="0" err="1">
                <a:solidFill>
                  <a:srgbClr val="0000FF"/>
                </a:solidFill>
                <a:latin typeface="Consolas" pitchFamily="49" charset="0"/>
                <a:ea typeface="楷体" pitchFamily="49" charset="-122"/>
                <a:cs typeface="Consolas" pitchFamily="49" charset="0"/>
              </a:rPr>
              <a:t>V,E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中，对每条边</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u</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，除了给出其容量</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i="1" baseline="-25000" dirty="0" err="1">
                <a:solidFill>
                  <a:srgbClr val="0000FF"/>
                </a:solidFill>
                <a:latin typeface="Consolas" pitchFamily="49" charset="0"/>
                <a:ea typeface="楷体" pitchFamily="49" charset="-122"/>
                <a:cs typeface="Consolas" pitchFamily="49" charset="0"/>
              </a:rPr>
              <a:t>u</a:t>
            </a:r>
            <a:r>
              <a:rPr lang="en-US" altLang="zh-CN" sz="2000" baseline="-25000" dirty="0" err="1">
                <a:solidFill>
                  <a:srgbClr val="0000FF"/>
                </a:solidFill>
                <a:latin typeface="Consolas" pitchFamily="49" charset="0"/>
                <a:ea typeface="楷体" pitchFamily="49" charset="-122"/>
                <a:cs typeface="Consolas" pitchFamily="49" charset="0"/>
              </a:rPr>
              <a:t>,</a:t>
            </a:r>
            <a:r>
              <a:rPr lang="en-US" altLang="zh-CN" sz="2000" i="1" baseline="-25000" dirty="0" err="1">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外，还给出单位流量的费用</a:t>
            </a:r>
            <a:r>
              <a:rPr lang="en-US" altLang="zh-CN" sz="2000" i="1" dirty="0" err="1">
                <a:solidFill>
                  <a:srgbClr val="0000FF"/>
                </a:solidFill>
                <a:latin typeface="Consolas" pitchFamily="49" charset="0"/>
                <a:ea typeface="楷体" pitchFamily="49" charset="-122"/>
                <a:cs typeface="Consolas" pitchFamily="49" charset="0"/>
              </a:rPr>
              <a:t>b</a:t>
            </a:r>
            <a:r>
              <a:rPr lang="en-US" altLang="zh-CN" sz="2000" i="1" baseline="-25000" dirty="0" err="1">
                <a:solidFill>
                  <a:srgbClr val="0000FF"/>
                </a:solidFill>
                <a:latin typeface="Consolas" pitchFamily="49" charset="0"/>
                <a:ea typeface="楷体" pitchFamily="49" charset="-122"/>
                <a:cs typeface="Consolas" pitchFamily="49" charset="0"/>
              </a:rPr>
              <a:t>u</a:t>
            </a:r>
            <a:r>
              <a:rPr lang="en-US" altLang="zh-CN" sz="2000" baseline="-25000" dirty="0" err="1">
                <a:solidFill>
                  <a:srgbClr val="0000FF"/>
                </a:solidFill>
                <a:latin typeface="Consolas" pitchFamily="49" charset="0"/>
                <a:ea typeface="楷体" pitchFamily="49" charset="-122"/>
                <a:cs typeface="Consolas" pitchFamily="49" charset="0"/>
              </a:rPr>
              <a:t>,</a:t>
            </a:r>
            <a:r>
              <a:rPr lang="en-US" altLang="zh-CN" sz="2000" i="1" baseline="-25000" dirty="0" err="1">
                <a:solidFill>
                  <a:srgbClr val="0000FF"/>
                </a:solidFill>
                <a:latin typeface="Consolas" pitchFamily="49" charset="0"/>
                <a:ea typeface="楷体" pitchFamily="49" charset="-122"/>
                <a:cs typeface="Consolas" pitchFamily="49" charset="0"/>
              </a:rPr>
              <a:t>v</a:t>
            </a:r>
            <a:r>
              <a:rPr lang="en-US" altLang="zh-CN" sz="2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当最大流不唯一时，在这些最大流中求一个</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，使流</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的总费用达到最小，这便是最小费用最大流问题。</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006600"/>
                </a:solidFill>
                <a:latin typeface="Consolas" pitchFamily="49" charset="0"/>
                <a:ea typeface="楷体" pitchFamily="49" charset="-122"/>
                <a:cs typeface="Consolas" pitchFamily="49" charset="0"/>
              </a:rPr>
              <a:t>　例如</a:t>
            </a:r>
            <a:r>
              <a:rPr lang="en-US" altLang="zh-CN" sz="2000" i="1" dirty="0">
                <a:solidFill>
                  <a:srgbClr val="006600"/>
                </a:solidFill>
                <a:latin typeface="Consolas" pitchFamily="49" charset="0"/>
                <a:ea typeface="楷体" pitchFamily="49" charset="-122"/>
                <a:cs typeface="Consolas" pitchFamily="49" charset="0"/>
              </a:rPr>
              <a:t>n</a:t>
            </a:r>
            <a:r>
              <a:rPr lang="zh-CN" altLang="en-US" sz="2000" dirty="0">
                <a:solidFill>
                  <a:srgbClr val="006600"/>
                </a:solidFill>
                <a:latin typeface="Consolas" pitchFamily="49" charset="0"/>
                <a:ea typeface="楷体" pitchFamily="49" charset="-122"/>
                <a:cs typeface="Consolas" pitchFamily="49" charset="0"/>
              </a:rPr>
              <a:t>辆卡车要运送物品，从</a:t>
            </a:r>
            <a:r>
              <a:rPr lang="en-US" altLang="zh-CN" sz="2000" i="1" dirty="0">
                <a:solidFill>
                  <a:srgbClr val="006600"/>
                </a:solidFill>
                <a:latin typeface="Consolas" pitchFamily="49" charset="0"/>
                <a:ea typeface="楷体" pitchFamily="49" charset="-122"/>
                <a:cs typeface="Consolas" pitchFamily="49" charset="0"/>
              </a:rPr>
              <a:t>s</a:t>
            </a:r>
            <a:r>
              <a:rPr lang="zh-CN" altLang="en-US" sz="2000" dirty="0">
                <a:solidFill>
                  <a:srgbClr val="006600"/>
                </a:solidFill>
                <a:latin typeface="Consolas" pitchFamily="49" charset="0"/>
                <a:ea typeface="楷体" pitchFamily="49" charset="-122"/>
                <a:cs typeface="Consolas" pitchFamily="49" charset="0"/>
              </a:rPr>
              <a:t>地到</a:t>
            </a:r>
            <a:r>
              <a:rPr lang="en-US" altLang="zh-CN" sz="2000" i="1" dirty="0">
                <a:solidFill>
                  <a:srgbClr val="006600"/>
                </a:solidFill>
                <a:latin typeface="Consolas" pitchFamily="49" charset="0"/>
                <a:ea typeface="楷体" pitchFamily="49" charset="-122"/>
                <a:cs typeface="Consolas" pitchFamily="49" charset="0"/>
              </a:rPr>
              <a:t>t</a:t>
            </a:r>
            <a:r>
              <a:rPr lang="zh-CN" altLang="en-US" sz="2000" dirty="0">
                <a:solidFill>
                  <a:srgbClr val="006600"/>
                </a:solidFill>
                <a:latin typeface="Consolas" pitchFamily="49" charset="0"/>
                <a:ea typeface="楷体" pitchFamily="49" charset="-122"/>
                <a:cs typeface="Consolas" pitchFamily="49" charset="0"/>
              </a:rPr>
              <a:t>地，由于每条路段都有不同的路费要缴纳，每条路能容纳的车的数量有限制，最小费用最大流问题指如何分配卡车的出发路径可以达到费用最低，物品又能全部送到。</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95289" y="333375"/>
            <a:ext cx="4176712"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求最小费用最大流的步骤</a:t>
            </a:r>
          </a:p>
        </p:txBody>
      </p:sp>
      <p:sp>
        <p:nvSpPr>
          <p:cNvPr id="70659" name="Text Box 3"/>
          <p:cNvSpPr txBox="1">
            <a:spLocks noChangeArrowheads="1"/>
          </p:cNvSpPr>
          <p:nvPr/>
        </p:nvSpPr>
        <p:spPr bwMode="auto">
          <a:xfrm>
            <a:off x="357158" y="1214422"/>
            <a:ext cx="8501122" cy="4654992"/>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求最小费用最大流的方法之一是采用和前面介绍的最大流算法思路相类似，一般首先给出零流作为初始流。这个流的费用为零，当然是最小费用的。</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然后寻找一条起点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至终点</a:t>
            </a:r>
            <a:r>
              <a:rPr lang="en-US" altLang="zh-CN" sz="2000" i="1">
                <a:solidFill>
                  <a:srgbClr val="0000FF"/>
                </a:solidFill>
                <a:latin typeface="Consolas" pitchFamily="49" charset="0"/>
                <a:ea typeface="楷体" pitchFamily="49" charset="-122"/>
                <a:cs typeface="Consolas" pitchFamily="49" charset="0"/>
              </a:rPr>
              <a:t>t</a:t>
            </a:r>
            <a:r>
              <a:rPr lang="zh-CN" altLang="en-US" sz="2000" smtClean="0">
                <a:solidFill>
                  <a:srgbClr val="0000FF"/>
                </a:solidFill>
                <a:latin typeface="Consolas" pitchFamily="49" charset="0"/>
                <a:ea typeface="楷体" pitchFamily="49" charset="-122"/>
                <a:cs typeface="Consolas" pitchFamily="49" charset="0"/>
              </a:rPr>
              <a:t>的增广路径，</a:t>
            </a:r>
            <a:r>
              <a:rPr lang="zh-CN" altLang="en-US" sz="2000" dirty="0">
                <a:solidFill>
                  <a:srgbClr val="0000FF"/>
                </a:solidFill>
                <a:latin typeface="Consolas" pitchFamily="49" charset="0"/>
                <a:ea typeface="楷体" pitchFamily="49" charset="-122"/>
                <a:cs typeface="Consolas" pitchFamily="49" charset="0"/>
              </a:rPr>
              <a:t>但要求</a:t>
            </a:r>
            <a:r>
              <a:rPr lang="zh-CN" altLang="en-US" sz="2000">
                <a:solidFill>
                  <a:srgbClr val="0000FF"/>
                </a:solidFill>
                <a:latin typeface="Consolas" pitchFamily="49" charset="0"/>
                <a:ea typeface="楷体" pitchFamily="49" charset="-122"/>
                <a:cs typeface="Consolas" pitchFamily="49" charset="0"/>
              </a:rPr>
              <a:t>这</a:t>
            </a:r>
            <a:r>
              <a:rPr lang="zh-CN" altLang="en-US" sz="2000" smtClean="0">
                <a:solidFill>
                  <a:srgbClr val="0000FF"/>
                </a:solidFill>
                <a:latin typeface="Consolas" pitchFamily="49" charset="0"/>
                <a:ea typeface="楷体" pitchFamily="49" charset="-122"/>
                <a:cs typeface="Consolas" pitchFamily="49" charset="0"/>
              </a:rPr>
              <a:t>条增广路径必</a:t>
            </a:r>
            <a:r>
              <a:rPr lang="zh-CN" altLang="en-US" sz="2000" dirty="0">
                <a:solidFill>
                  <a:srgbClr val="0000FF"/>
                </a:solidFill>
                <a:latin typeface="Consolas" pitchFamily="49" charset="0"/>
                <a:ea typeface="楷体" pitchFamily="49" charset="-122"/>
                <a:cs typeface="Consolas" pitchFamily="49" charset="0"/>
              </a:rPr>
              <a:t>须是</a:t>
            </a:r>
            <a:r>
              <a:rPr lang="zh-CN" altLang="en-US" sz="2000">
                <a:solidFill>
                  <a:srgbClr val="0000FF"/>
                </a:solidFill>
                <a:latin typeface="Consolas" pitchFamily="49" charset="0"/>
                <a:ea typeface="楷体" pitchFamily="49" charset="-122"/>
                <a:cs typeface="Consolas" pitchFamily="49" charset="0"/>
              </a:rPr>
              <a:t>所</a:t>
            </a:r>
            <a:r>
              <a:rPr lang="zh-CN" altLang="en-US" sz="2000" smtClean="0">
                <a:solidFill>
                  <a:srgbClr val="0000FF"/>
                </a:solidFill>
                <a:latin typeface="Consolas" pitchFamily="49" charset="0"/>
                <a:ea typeface="楷体" pitchFamily="49" charset="-122"/>
                <a:cs typeface="Consolas" pitchFamily="49" charset="0"/>
              </a:rPr>
              <a:t>有增广路径中</a:t>
            </a:r>
            <a:r>
              <a:rPr lang="zh-CN" altLang="en-US" sz="2000" dirty="0">
                <a:solidFill>
                  <a:srgbClr val="0000FF"/>
                </a:solidFill>
                <a:latin typeface="Consolas" pitchFamily="49" charset="0"/>
                <a:ea typeface="楷体" pitchFamily="49" charset="-122"/>
                <a:cs typeface="Consolas" pitchFamily="49" charset="0"/>
              </a:rPr>
              <a:t>费用最小的一条。</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006600"/>
                </a:solidFill>
                <a:latin typeface="Consolas" pitchFamily="49" charset="0"/>
                <a:ea typeface="楷体" pitchFamily="49" charset="-122"/>
                <a:cs typeface="Consolas" pitchFamily="49" charset="0"/>
              </a:rPr>
              <a:t>如果能</a:t>
            </a:r>
            <a:r>
              <a:rPr lang="zh-CN" altLang="en-US" sz="2000">
                <a:solidFill>
                  <a:srgbClr val="006600"/>
                </a:solidFill>
                <a:latin typeface="Consolas" pitchFamily="49" charset="0"/>
                <a:ea typeface="楷体" pitchFamily="49" charset="-122"/>
                <a:cs typeface="Consolas" pitchFamily="49" charset="0"/>
              </a:rPr>
              <a:t>找</a:t>
            </a:r>
            <a:r>
              <a:rPr lang="zh-CN" altLang="en-US" sz="2000" smtClean="0">
                <a:solidFill>
                  <a:srgbClr val="006600"/>
                </a:solidFill>
                <a:latin typeface="Consolas" pitchFamily="49" charset="0"/>
                <a:ea typeface="楷体" pitchFamily="49" charset="-122"/>
                <a:cs typeface="Consolas" pitchFamily="49" charset="0"/>
              </a:rPr>
              <a:t>出增广路径，</a:t>
            </a:r>
            <a:r>
              <a:rPr lang="zh-CN" altLang="en-US" sz="2000">
                <a:solidFill>
                  <a:srgbClr val="006600"/>
                </a:solidFill>
                <a:latin typeface="Consolas" pitchFamily="49" charset="0"/>
                <a:ea typeface="楷体" pitchFamily="49" charset="-122"/>
                <a:cs typeface="Consolas" pitchFamily="49" charset="0"/>
              </a:rPr>
              <a:t>则</a:t>
            </a:r>
            <a:r>
              <a:rPr lang="zh-CN" altLang="en-US" sz="2000" smtClean="0">
                <a:solidFill>
                  <a:srgbClr val="006600"/>
                </a:solidFill>
                <a:latin typeface="Consolas" pitchFamily="49" charset="0"/>
                <a:ea typeface="楷体" pitchFamily="49" charset="-122"/>
                <a:cs typeface="Consolas" pitchFamily="49" charset="0"/>
              </a:rPr>
              <a:t>在增广路径上</a:t>
            </a:r>
            <a:r>
              <a:rPr lang="zh-CN" altLang="en-US" sz="2000" dirty="0">
                <a:solidFill>
                  <a:srgbClr val="006600"/>
                </a:solidFill>
                <a:latin typeface="Consolas" pitchFamily="49" charset="0"/>
                <a:ea typeface="楷体" pitchFamily="49" charset="-122"/>
                <a:cs typeface="Consolas" pitchFamily="49" charset="0"/>
              </a:rPr>
              <a:t>增流，得出新流。将这个流做为初始流看待，继续</a:t>
            </a:r>
            <a:r>
              <a:rPr lang="zh-CN" altLang="en-US" sz="2000">
                <a:solidFill>
                  <a:srgbClr val="006600"/>
                </a:solidFill>
                <a:latin typeface="Consolas" pitchFamily="49" charset="0"/>
                <a:ea typeface="楷体" pitchFamily="49" charset="-122"/>
                <a:cs typeface="Consolas" pitchFamily="49" charset="0"/>
              </a:rPr>
              <a:t>寻</a:t>
            </a:r>
            <a:r>
              <a:rPr lang="zh-CN" altLang="en-US" sz="2000" smtClean="0">
                <a:solidFill>
                  <a:srgbClr val="006600"/>
                </a:solidFill>
                <a:latin typeface="Consolas" pitchFamily="49" charset="0"/>
                <a:ea typeface="楷体" pitchFamily="49" charset="-122"/>
                <a:cs typeface="Consolas" pitchFamily="49" charset="0"/>
              </a:rPr>
              <a:t>找增广路径增</a:t>
            </a:r>
            <a:r>
              <a:rPr lang="zh-CN" altLang="en-US" sz="2000" dirty="0">
                <a:solidFill>
                  <a:srgbClr val="006600"/>
                </a:solidFill>
                <a:latin typeface="Consolas" pitchFamily="49" charset="0"/>
                <a:ea typeface="楷体" pitchFamily="49" charset="-122"/>
                <a:cs typeface="Consolas" pitchFamily="49" charset="0"/>
              </a:rPr>
              <a:t>流。这样迭代下去，直至找</a:t>
            </a:r>
            <a:r>
              <a:rPr lang="zh-CN" altLang="en-US" sz="2000">
                <a:solidFill>
                  <a:srgbClr val="006600"/>
                </a:solidFill>
                <a:latin typeface="Consolas" pitchFamily="49" charset="0"/>
                <a:ea typeface="楷体" pitchFamily="49" charset="-122"/>
                <a:cs typeface="Consolas" pitchFamily="49" charset="0"/>
              </a:rPr>
              <a:t>不</a:t>
            </a:r>
            <a:r>
              <a:rPr lang="zh-CN" altLang="en-US" sz="2000" smtClean="0">
                <a:solidFill>
                  <a:srgbClr val="006600"/>
                </a:solidFill>
                <a:latin typeface="Consolas" pitchFamily="49" charset="0"/>
                <a:ea typeface="楷体" pitchFamily="49" charset="-122"/>
                <a:cs typeface="Consolas" pitchFamily="49" charset="0"/>
              </a:rPr>
              <a:t>出增广路径，</a:t>
            </a:r>
            <a:r>
              <a:rPr lang="zh-CN" altLang="en-US" sz="2000" dirty="0">
                <a:solidFill>
                  <a:srgbClr val="006600"/>
                </a:solidFill>
                <a:latin typeface="Consolas" pitchFamily="49" charset="0"/>
                <a:ea typeface="楷体" pitchFamily="49" charset="-122"/>
                <a:cs typeface="Consolas" pitchFamily="49" charset="0"/>
              </a:rPr>
              <a:t>这时的流即为最小费用最大流。这一算法思路的特点是保持解的最优性（每次得到的新流都是费用最小的流），而逐渐向可行解靠近（直至最大流时才是一个可行解）。</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684213" y="476250"/>
            <a:ext cx="7777162"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采用这种迭代法求最小费用最大流的步骤如下：</a:t>
            </a:r>
          </a:p>
        </p:txBody>
      </p:sp>
      <p:sp>
        <p:nvSpPr>
          <p:cNvPr id="24580" name="Text Box 4"/>
          <p:cNvSpPr txBox="1">
            <a:spLocks noChangeArrowheads="1"/>
          </p:cNvSpPr>
          <p:nvPr/>
        </p:nvSpPr>
        <p:spPr bwMode="auto">
          <a:xfrm>
            <a:off x="395288" y="1125538"/>
            <a:ext cx="8137525" cy="221017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216000" tIns="144000" bIns="216000">
            <a:spAutoFit/>
          </a:bodyPr>
          <a:lstStyle/>
          <a:p>
            <a:pPr>
              <a:lnSpc>
                <a:spcPct val="150000"/>
              </a:lnSpc>
            </a:pPr>
            <a:r>
              <a:rPr lang="zh-CN" altLang="en-US"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1. </a:t>
            </a:r>
            <a:r>
              <a:rPr lang="zh-CN" altLang="en-US" sz="2000" dirty="0">
                <a:solidFill>
                  <a:srgbClr val="FF00FF"/>
                </a:solidFill>
                <a:latin typeface="Consolas" pitchFamily="49" charset="0"/>
                <a:ea typeface="楷体" pitchFamily="49" charset="-122"/>
                <a:cs typeface="Consolas" pitchFamily="49" charset="0"/>
              </a:rPr>
              <a:t>取</a:t>
            </a:r>
            <a:r>
              <a:rPr lang="en-US" altLang="zh-CN" sz="2000" i="1" dirty="0">
                <a:solidFill>
                  <a:srgbClr val="FF00FF"/>
                </a:solidFill>
                <a:latin typeface="Consolas" pitchFamily="49" charset="0"/>
                <a:ea typeface="楷体" pitchFamily="49" charset="-122"/>
                <a:cs typeface="Consolas" pitchFamily="49" charset="0"/>
              </a:rPr>
              <a:t>k</a:t>
            </a:r>
            <a:r>
              <a:rPr lang="en-US" altLang="zh-CN" sz="2000" dirty="0">
                <a:solidFill>
                  <a:srgbClr val="FF00FF"/>
                </a:solidFill>
                <a:latin typeface="Consolas" pitchFamily="49" charset="0"/>
                <a:ea typeface="楷体" pitchFamily="49" charset="-122"/>
                <a:cs typeface="Consolas" pitchFamily="49" charset="0"/>
              </a:rPr>
              <a:t>=0</a:t>
            </a:r>
            <a:r>
              <a:rPr lang="zh-CN" altLang="en-US"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f</a:t>
            </a:r>
            <a:r>
              <a:rPr lang="en-US" altLang="zh-CN" sz="2000" dirty="0">
                <a:solidFill>
                  <a:srgbClr val="FF00FF"/>
                </a:solidFill>
                <a:latin typeface="Consolas" pitchFamily="49" charset="0"/>
                <a:ea typeface="楷体" pitchFamily="49" charset="-122"/>
                <a:cs typeface="Consolas" pitchFamily="49" charset="0"/>
              </a:rPr>
              <a:t>(0)=0</a:t>
            </a:r>
            <a:r>
              <a:rPr lang="zh-CN" altLang="en-US"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f</a:t>
            </a:r>
            <a:r>
              <a:rPr lang="en-US" altLang="zh-CN" sz="2000" dirty="0">
                <a:solidFill>
                  <a:srgbClr val="FF00FF"/>
                </a:solidFill>
                <a:latin typeface="Consolas" pitchFamily="49" charset="0"/>
                <a:ea typeface="楷体" pitchFamily="49" charset="-122"/>
                <a:cs typeface="Consolas" pitchFamily="49" charset="0"/>
              </a:rPr>
              <a:t>(0)</a:t>
            </a:r>
            <a:r>
              <a:rPr lang="zh-CN" altLang="en-US" sz="2000" dirty="0">
                <a:solidFill>
                  <a:srgbClr val="FF00FF"/>
                </a:solidFill>
                <a:latin typeface="Consolas" pitchFamily="49" charset="0"/>
                <a:ea typeface="楷体" pitchFamily="49" charset="-122"/>
                <a:cs typeface="Consolas" pitchFamily="49" charset="0"/>
              </a:rPr>
              <a:t>是零流中费用最小的流。</a:t>
            </a:r>
          </a:p>
          <a:p>
            <a:pPr>
              <a:lnSpc>
                <a:spcPct val="150000"/>
              </a:lnSpc>
            </a:pPr>
            <a:r>
              <a:rPr lang="zh-CN" altLang="en-US"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2. </a:t>
            </a:r>
            <a:r>
              <a:rPr lang="zh-CN" altLang="en-US" sz="2000" dirty="0">
                <a:solidFill>
                  <a:srgbClr val="FF00FF"/>
                </a:solidFill>
                <a:latin typeface="Consolas" pitchFamily="49" charset="0"/>
                <a:ea typeface="楷体" pitchFamily="49" charset="-122"/>
                <a:cs typeface="Consolas" pitchFamily="49" charset="0"/>
              </a:rPr>
              <a:t>构造一个赋权有向图</a:t>
            </a:r>
            <a:r>
              <a:rPr lang="en-US" altLang="zh-CN" sz="2000" dirty="0">
                <a:solidFill>
                  <a:srgbClr val="FF00FF"/>
                </a:solidFill>
                <a:latin typeface="Consolas" pitchFamily="49" charset="0"/>
                <a:ea typeface="楷体" pitchFamily="49" charset="-122"/>
                <a:cs typeface="Consolas" pitchFamily="49" charset="0"/>
              </a:rPr>
              <a:t>W(</a:t>
            </a:r>
            <a:r>
              <a:rPr lang="en-US" altLang="zh-CN" sz="2000" i="1" dirty="0">
                <a:solidFill>
                  <a:srgbClr val="FF00FF"/>
                </a:solidFill>
                <a:latin typeface="Consolas" pitchFamily="49" charset="0"/>
                <a:ea typeface="楷体" pitchFamily="49" charset="-122"/>
                <a:cs typeface="Consolas" pitchFamily="49" charset="0"/>
              </a:rPr>
              <a:t>f</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k</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，它的顶点与原来的网络</a:t>
            </a:r>
            <a:r>
              <a:rPr lang="en-US" altLang="zh-CN" sz="2000" dirty="0">
                <a:solidFill>
                  <a:srgbClr val="FF00FF"/>
                </a:solidFill>
                <a:latin typeface="Consolas" pitchFamily="49" charset="0"/>
                <a:ea typeface="楷体" pitchFamily="49" charset="-122"/>
                <a:cs typeface="Consolas" pitchFamily="49" charset="0"/>
              </a:rPr>
              <a:t>G</a:t>
            </a:r>
            <a:r>
              <a:rPr lang="zh-CN" altLang="en-US" sz="2000" dirty="0">
                <a:solidFill>
                  <a:srgbClr val="FF00FF"/>
                </a:solidFill>
                <a:latin typeface="Consolas" pitchFamily="49" charset="0"/>
                <a:ea typeface="楷体" pitchFamily="49" charset="-122"/>
                <a:cs typeface="Consolas" pitchFamily="49" charset="0"/>
              </a:rPr>
              <a:t>的顶点相同，但把</a:t>
            </a:r>
            <a:r>
              <a:rPr lang="en-US" altLang="zh-CN" sz="2000" dirty="0">
                <a:solidFill>
                  <a:srgbClr val="FF00FF"/>
                </a:solidFill>
                <a:latin typeface="Consolas" pitchFamily="49" charset="0"/>
                <a:ea typeface="楷体" pitchFamily="49" charset="-122"/>
                <a:cs typeface="Consolas" pitchFamily="49" charset="0"/>
              </a:rPr>
              <a:t>G</a:t>
            </a:r>
            <a:r>
              <a:rPr lang="zh-CN" altLang="en-US" sz="2000" dirty="0">
                <a:solidFill>
                  <a:srgbClr val="FF00FF"/>
                </a:solidFill>
                <a:latin typeface="Consolas" pitchFamily="49" charset="0"/>
                <a:ea typeface="楷体" pitchFamily="49" charset="-122"/>
                <a:cs typeface="Consolas" pitchFamily="49" charset="0"/>
              </a:rPr>
              <a:t>中的每一条边</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i</a:t>
            </a:r>
            <a:r>
              <a:rPr lang="en-US" altLang="zh-CN" sz="2000" dirty="0" err="1">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j</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变成两个方向相反的边</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i</a:t>
            </a:r>
            <a:r>
              <a:rPr lang="en-US" altLang="zh-CN" sz="2000" dirty="0" err="1">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j</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和</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j</a:t>
            </a:r>
            <a:r>
              <a:rPr lang="en-US" altLang="zh-CN" sz="2000" dirty="0" err="1">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i</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，两边的权分别为</a:t>
            </a:r>
            <a:r>
              <a:rPr lang="en-US" altLang="zh-CN" sz="2000" i="1" dirty="0" err="1">
                <a:solidFill>
                  <a:srgbClr val="FF00FF"/>
                </a:solidFill>
                <a:latin typeface="Consolas" pitchFamily="49" charset="0"/>
                <a:ea typeface="楷体" pitchFamily="49" charset="-122"/>
                <a:cs typeface="Consolas" pitchFamily="49" charset="0"/>
              </a:rPr>
              <a:t>w</a:t>
            </a:r>
            <a:r>
              <a:rPr lang="en-US" altLang="zh-CN" sz="2000" i="1" baseline="-25000" dirty="0" err="1">
                <a:solidFill>
                  <a:srgbClr val="FF00FF"/>
                </a:solidFill>
                <a:latin typeface="Consolas" pitchFamily="49" charset="0"/>
                <a:ea typeface="楷体" pitchFamily="49" charset="-122"/>
                <a:cs typeface="Consolas" pitchFamily="49" charset="0"/>
              </a:rPr>
              <a:t>i</a:t>
            </a:r>
            <a:r>
              <a:rPr lang="en-US" altLang="zh-CN" sz="2000" baseline="-25000" dirty="0" err="1">
                <a:solidFill>
                  <a:srgbClr val="FF00FF"/>
                </a:solidFill>
                <a:latin typeface="Consolas" pitchFamily="49" charset="0"/>
                <a:ea typeface="楷体" pitchFamily="49" charset="-122"/>
                <a:cs typeface="Consolas" pitchFamily="49" charset="0"/>
              </a:rPr>
              <a:t>,</a:t>
            </a:r>
            <a:r>
              <a:rPr lang="en-US" altLang="zh-CN" sz="2000" i="1" baseline="-25000" dirty="0" err="1">
                <a:solidFill>
                  <a:srgbClr val="FF00FF"/>
                </a:solidFill>
                <a:latin typeface="Consolas" pitchFamily="49" charset="0"/>
                <a:ea typeface="楷体" pitchFamily="49" charset="-122"/>
                <a:cs typeface="Consolas" pitchFamily="49" charset="0"/>
              </a:rPr>
              <a:t>j</a:t>
            </a:r>
            <a:r>
              <a:rPr lang="zh-CN" altLang="en-US" sz="2000" dirty="0">
                <a:solidFill>
                  <a:srgbClr val="FF00FF"/>
                </a:solidFill>
                <a:latin typeface="Consolas" pitchFamily="49" charset="0"/>
                <a:ea typeface="楷体" pitchFamily="49" charset="-122"/>
                <a:cs typeface="Consolas" pitchFamily="49" charset="0"/>
              </a:rPr>
              <a:t>和</a:t>
            </a:r>
            <a:r>
              <a:rPr lang="en-US" altLang="zh-CN" sz="2000" i="1" dirty="0" err="1">
                <a:solidFill>
                  <a:srgbClr val="FF00FF"/>
                </a:solidFill>
                <a:latin typeface="Consolas" pitchFamily="49" charset="0"/>
                <a:ea typeface="楷体" pitchFamily="49" charset="-122"/>
                <a:cs typeface="Consolas" pitchFamily="49" charset="0"/>
              </a:rPr>
              <a:t>w</a:t>
            </a:r>
            <a:r>
              <a:rPr lang="en-US" altLang="zh-CN" sz="2000" i="1" baseline="-25000" dirty="0" err="1">
                <a:solidFill>
                  <a:srgbClr val="FF00FF"/>
                </a:solidFill>
                <a:latin typeface="Consolas" pitchFamily="49" charset="0"/>
                <a:ea typeface="楷体" pitchFamily="49" charset="-122"/>
                <a:cs typeface="Consolas" pitchFamily="49" charset="0"/>
              </a:rPr>
              <a:t>j</a:t>
            </a:r>
            <a:r>
              <a:rPr lang="en-US" altLang="zh-CN" sz="2000" baseline="-25000" dirty="0" err="1">
                <a:solidFill>
                  <a:srgbClr val="FF00FF"/>
                </a:solidFill>
                <a:latin typeface="Consolas" pitchFamily="49" charset="0"/>
                <a:ea typeface="楷体" pitchFamily="49" charset="-122"/>
                <a:cs typeface="Consolas" pitchFamily="49" charset="0"/>
              </a:rPr>
              <a:t>,</a:t>
            </a:r>
            <a:r>
              <a:rPr lang="en-US" altLang="zh-CN" sz="2000" i="1" baseline="-25000" dirty="0" err="1">
                <a:solidFill>
                  <a:srgbClr val="FF00FF"/>
                </a:solidFill>
                <a:latin typeface="Consolas" pitchFamily="49" charset="0"/>
                <a:ea typeface="楷体" pitchFamily="49" charset="-122"/>
                <a:cs typeface="Consolas" pitchFamily="49" charset="0"/>
              </a:rPr>
              <a:t>i</a:t>
            </a:r>
            <a:r>
              <a:rPr lang="zh-CN" altLang="en-US" sz="2000" dirty="0">
                <a:solidFill>
                  <a:srgbClr val="FF00FF"/>
                </a:solidFill>
                <a:latin typeface="Consolas" pitchFamily="49" charset="0"/>
                <a:ea typeface="楷体" pitchFamily="49" charset="-122"/>
                <a:cs typeface="Consolas" pitchFamily="49" charset="0"/>
              </a:rPr>
              <a:t>：</a:t>
            </a:r>
          </a:p>
        </p:txBody>
      </p:sp>
      <p:pic>
        <p:nvPicPr>
          <p:cNvPr id="101379" name="Picture 3"/>
          <p:cNvPicPr>
            <a:picLocks noChangeAspect="1" noChangeArrowheads="1"/>
          </p:cNvPicPr>
          <p:nvPr/>
        </p:nvPicPr>
        <p:blipFill>
          <a:blip r:embed="rId2" cstate="print"/>
          <a:srcRect/>
          <a:stretch>
            <a:fillRect/>
          </a:stretch>
        </p:blipFill>
        <p:spPr bwMode="auto">
          <a:xfrm>
            <a:off x="1071538" y="3714752"/>
            <a:ext cx="6699471" cy="121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323850" y="404813"/>
            <a:ext cx="8280400" cy="517064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3. </a:t>
            </a:r>
            <a:r>
              <a:rPr lang="zh-CN" altLang="en-US" sz="2000" dirty="0">
                <a:solidFill>
                  <a:srgbClr val="FF00FF"/>
                </a:solidFill>
                <a:latin typeface="Consolas" pitchFamily="49" charset="0"/>
                <a:ea typeface="楷体" pitchFamily="49" charset="-122"/>
                <a:cs typeface="Consolas" pitchFamily="49" charset="0"/>
              </a:rPr>
              <a:t>采用最短路径算法，在赋权有向图</a:t>
            </a:r>
            <a:r>
              <a:rPr lang="en-US" altLang="zh-CN" sz="2000" dirty="0">
                <a:solidFill>
                  <a:srgbClr val="FF00FF"/>
                </a:solidFill>
                <a:latin typeface="Consolas" pitchFamily="49" charset="0"/>
                <a:ea typeface="楷体" pitchFamily="49" charset="-122"/>
                <a:cs typeface="Consolas" pitchFamily="49" charset="0"/>
              </a:rPr>
              <a:t>W(</a:t>
            </a:r>
            <a:r>
              <a:rPr lang="en-US" altLang="zh-CN" sz="2000" i="1" dirty="0">
                <a:solidFill>
                  <a:srgbClr val="FF00FF"/>
                </a:solidFill>
                <a:latin typeface="Consolas" pitchFamily="49" charset="0"/>
                <a:ea typeface="楷体" pitchFamily="49" charset="-122"/>
                <a:cs typeface="Consolas" pitchFamily="49" charset="0"/>
              </a:rPr>
              <a:t>f</a:t>
            </a:r>
            <a:r>
              <a:rPr lang="en-US" altLang="zh-CN" sz="2000" dirty="0">
                <a:solidFill>
                  <a:srgbClr val="FF00FF"/>
                </a:solidFill>
                <a:latin typeface="Consolas" pitchFamily="49" charset="0"/>
                <a:ea typeface="楷体" pitchFamily="49" charset="-122"/>
                <a:cs typeface="Consolas" pitchFamily="49" charset="0"/>
              </a:rPr>
              <a:t>(</a:t>
            </a:r>
            <a:r>
              <a:rPr lang="en-US" altLang="zh-CN" sz="2000" i="1" dirty="0">
                <a:solidFill>
                  <a:srgbClr val="FF00FF"/>
                </a:solidFill>
                <a:latin typeface="Consolas" pitchFamily="49" charset="0"/>
                <a:ea typeface="楷体" pitchFamily="49" charset="-122"/>
                <a:cs typeface="Consolas" pitchFamily="49" charset="0"/>
              </a:rPr>
              <a:t>k</a:t>
            </a:r>
            <a:r>
              <a:rPr lang="en-US" altLang="zh-CN" sz="2000" dirty="0">
                <a:solidFill>
                  <a:srgbClr val="FF00FF"/>
                </a:solidFill>
                <a:latin typeface="Consolas" pitchFamily="49" charset="0"/>
                <a:ea typeface="楷体" pitchFamily="49" charset="-122"/>
                <a:cs typeface="Consolas" pitchFamily="49" charset="0"/>
              </a:rPr>
              <a:t>))</a:t>
            </a:r>
            <a:r>
              <a:rPr lang="zh-CN" altLang="en-US" sz="2000" dirty="0">
                <a:solidFill>
                  <a:srgbClr val="FF00FF"/>
                </a:solidFill>
                <a:latin typeface="Consolas" pitchFamily="49" charset="0"/>
                <a:ea typeface="楷体" pitchFamily="49" charset="-122"/>
                <a:cs typeface="Consolas" pitchFamily="49" charset="0"/>
              </a:rPr>
              <a:t>中找出起点</a:t>
            </a:r>
            <a:r>
              <a:rPr lang="en-US" altLang="zh-CN" sz="2000" i="1" dirty="0">
                <a:solidFill>
                  <a:srgbClr val="FF00FF"/>
                </a:solidFill>
                <a:latin typeface="Consolas" pitchFamily="49" charset="0"/>
                <a:ea typeface="楷体" pitchFamily="49" charset="-122"/>
                <a:cs typeface="Consolas" pitchFamily="49" charset="0"/>
              </a:rPr>
              <a:t>s</a:t>
            </a:r>
            <a:r>
              <a:rPr lang="zh-CN" altLang="en-US" sz="2000" dirty="0">
                <a:solidFill>
                  <a:srgbClr val="FF00FF"/>
                </a:solidFill>
                <a:latin typeface="Consolas" pitchFamily="49" charset="0"/>
                <a:ea typeface="楷体" pitchFamily="49" charset="-122"/>
                <a:cs typeface="Consolas" pitchFamily="49" charset="0"/>
              </a:rPr>
              <a:t>到终点</a:t>
            </a:r>
            <a:r>
              <a:rPr lang="en-US" altLang="zh-CN" sz="2000" i="1" dirty="0">
                <a:solidFill>
                  <a:srgbClr val="FF00FF"/>
                </a:solidFill>
                <a:latin typeface="Consolas" pitchFamily="49" charset="0"/>
                <a:ea typeface="楷体" pitchFamily="49" charset="-122"/>
                <a:cs typeface="Consolas" pitchFamily="49" charset="0"/>
              </a:rPr>
              <a:t>t</a:t>
            </a:r>
            <a:r>
              <a:rPr lang="zh-CN" altLang="en-US" sz="2000" dirty="0">
                <a:solidFill>
                  <a:srgbClr val="FF00FF"/>
                </a:solidFill>
                <a:latin typeface="Consolas" pitchFamily="49" charset="0"/>
                <a:ea typeface="楷体" pitchFamily="49" charset="-122"/>
                <a:cs typeface="Consolas" pitchFamily="49" charset="0"/>
              </a:rPr>
              <a:t>的最短路径，此时分为以下两种情况：</a:t>
            </a:r>
          </a:p>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）若不存在最短路径，则</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就是最小费用最大流，算法结束。</a:t>
            </a:r>
          </a:p>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）若存在最短路径，记为</a:t>
            </a:r>
            <a:r>
              <a:rPr lang="en-US" altLang="zh-CN" sz="2000" dirty="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，则</a:t>
            </a:r>
            <a:r>
              <a:rPr lang="en-US" altLang="zh-CN" sz="2000" dirty="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是原网络中的</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个增广路径，在增广路径</a:t>
            </a:r>
            <a:r>
              <a:rPr lang="en-US" altLang="zh-CN" sz="2000" smtClean="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上对</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进行如下调整：</a:t>
            </a:r>
          </a:p>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① </a:t>
            </a:r>
            <a:r>
              <a:rPr lang="zh-CN" altLang="en-US" sz="2000" smtClean="0">
                <a:solidFill>
                  <a:srgbClr val="0000FF"/>
                </a:solidFill>
                <a:latin typeface="Consolas" pitchFamily="49" charset="0"/>
                <a:ea typeface="楷体" pitchFamily="49" charset="-122"/>
                <a:cs typeface="Consolas" pitchFamily="49" charset="0"/>
              </a:rPr>
              <a:t>求增广路径</a:t>
            </a:r>
            <a:r>
              <a:rPr lang="en-US" altLang="zh-CN" sz="2000" smtClean="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上各边的最小值，得到</a:t>
            </a:r>
          </a:p>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MIN</a:t>
            </a:r>
            <a:r>
              <a:rPr lang="en-US" altLang="zh-CN" sz="2000" smtClean="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lnSpc>
                <a:spcPts val="3600"/>
              </a:lnSpc>
            </a:pPr>
            <a:r>
              <a:rPr lang="zh-CN" altLang="en-US" sz="2000" dirty="0">
                <a:solidFill>
                  <a:srgbClr val="0000FF"/>
                </a:solidFill>
                <a:latin typeface="Consolas" pitchFamily="49" charset="0"/>
                <a:ea typeface="楷体" pitchFamily="49" charset="-122"/>
                <a:cs typeface="Consolas" pitchFamily="49" charset="0"/>
              </a:rPr>
              <a:t>　　② 调整流量：只</a:t>
            </a:r>
            <a:r>
              <a:rPr lang="zh-CN" altLang="en-US" sz="2000">
                <a:solidFill>
                  <a:srgbClr val="0000FF"/>
                </a:solidFill>
                <a:latin typeface="Consolas" pitchFamily="49" charset="0"/>
                <a:ea typeface="楷体" pitchFamily="49" charset="-122"/>
                <a:cs typeface="Consolas" pitchFamily="49" charset="0"/>
              </a:rPr>
              <a:t>调</a:t>
            </a:r>
            <a:r>
              <a:rPr lang="zh-CN" altLang="en-US" sz="2000" smtClean="0">
                <a:solidFill>
                  <a:srgbClr val="0000FF"/>
                </a:solidFill>
                <a:latin typeface="Consolas" pitchFamily="49" charset="0"/>
                <a:ea typeface="楷体" pitchFamily="49" charset="-122"/>
                <a:cs typeface="Consolas" pitchFamily="49" charset="0"/>
              </a:rPr>
              <a:t>整增广路径</a:t>
            </a:r>
            <a:r>
              <a:rPr lang="en-US" altLang="zh-CN" sz="2000" smtClean="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上各边的流量，其他边的流量不变。</a:t>
            </a:r>
            <a:r>
              <a:rPr lang="zh-CN" altLang="en-US" sz="2000">
                <a:solidFill>
                  <a:srgbClr val="0000FF"/>
                </a:solidFill>
                <a:latin typeface="Consolas" pitchFamily="49" charset="0"/>
                <a:ea typeface="楷体" pitchFamily="49" charset="-122"/>
                <a:cs typeface="Consolas" pitchFamily="49" charset="0"/>
              </a:rPr>
              <a:t>调</a:t>
            </a:r>
            <a:r>
              <a:rPr lang="zh-CN" altLang="en-US" sz="2000" smtClean="0">
                <a:solidFill>
                  <a:srgbClr val="0000FF"/>
                </a:solidFill>
                <a:latin typeface="Consolas" pitchFamily="49" charset="0"/>
                <a:ea typeface="楷体" pitchFamily="49" charset="-122"/>
                <a:cs typeface="Consolas" pitchFamily="49" charset="0"/>
              </a:rPr>
              <a:t>整增广路径</a:t>
            </a:r>
            <a:r>
              <a:rPr lang="en-US" altLang="zh-CN" sz="2000" smtClean="0">
                <a:solidFill>
                  <a:srgbClr val="0000FF"/>
                </a:solidFill>
                <a:latin typeface="Consolas" pitchFamily="49" charset="0"/>
                <a:ea typeface="楷体" pitchFamily="49" charset="-122"/>
                <a:cs typeface="Consolas" pitchFamily="49" charset="0"/>
              </a:rPr>
              <a:t>μ</a:t>
            </a:r>
            <a:r>
              <a:rPr lang="zh-CN" altLang="en-US" sz="2000" dirty="0">
                <a:solidFill>
                  <a:srgbClr val="0000FF"/>
                </a:solidFill>
                <a:latin typeface="Consolas" pitchFamily="49" charset="0"/>
                <a:ea typeface="楷体" pitchFamily="49" charset="-122"/>
                <a:cs typeface="Consolas" pitchFamily="49" charset="0"/>
              </a:rPr>
              <a:t>上各边流量的方式是：若边</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j</a:t>
            </a:r>
            <a:r>
              <a:rPr lang="en-US" altLang="zh-CN" sz="2000" dirty="0">
                <a:solidFill>
                  <a:srgbClr val="0000FF"/>
                </a:solidFill>
                <a:latin typeface="Consolas" pitchFamily="49" charset="0"/>
                <a:ea typeface="楷体" pitchFamily="49" charset="-122"/>
                <a:cs typeface="Consolas" pitchFamily="49" charset="0"/>
              </a:rPr>
              <a:t>&gt;∈μ</a:t>
            </a:r>
            <a:r>
              <a:rPr lang="en-US" altLang="zh-CN" sz="2000" baseline="30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，则增大</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；若边</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j</a:t>
            </a:r>
            <a:r>
              <a:rPr lang="en-US" altLang="zh-CN" sz="2000" dirty="0">
                <a:solidFill>
                  <a:srgbClr val="0000FF"/>
                </a:solidFill>
                <a:latin typeface="Consolas" pitchFamily="49" charset="0"/>
                <a:ea typeface="楷体" pitchFamily="49" charset="-122"/>
                <a:cs typeface="Consolas" pitchFamily="49" charset="0"/>
              </a:rPr>
              <a:t>&gt;∈μ</a:t>
            </a:r>
            <a:r>
              <a:rPr lang="en-US" altLang="zh-CN" sz="2000" baseline="30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，则减少</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。从而得到一个新的可行流</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lnSpc>
                <a:spcPts val="36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4. </a:t>
            </a:r>
            <a:r>
              <a:rPr lang="zh-CN" altLang="en-US" sz="2000" dirty="0">
                <a:solidFill>
                  <a:srgbClr val="0000FF"/>
                </a:solidFill>
                <a:latin typeface="Consolas" pitchFamily="49" charset="0"/>
                <a:ea typeface="楷体" pitchFamily="49" charset="-122"/>
                <a:cs typeface="Consolas" pitchFamily="49" charset="0"/>
              </a:rPr>
              <a:t>令</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，转第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步。</a:t>
            </a:r>
          </a:p>
        </p:txBody>
      </p:sp>
      <p:sp>
        <p:nvSpPr>
          <p:cNvPr id="25604"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5602" name="Object 3"/>
          <p:cNvGraphicFramePr>
            <a:graphicFrameLocks noChangeAspect="1"/>
          </p:cNvGraphicFramePr>
          <p:nvPr/>
        </p:nvGraphicFramePr>
        <p:xfrm>
          <a:off x="2481265" y="3214686"/>
          <a:ext cx="2447925" cy="523875"/>
        </p:xfrm>
        <a:graphic>
          <a:graphicData uri="http://schemas.openxmlformats.org/presentationml/2006/ole">
            <p:oleObj spid="_x0000_s102402" name="公式" r:id="rId3" imgW="1117600" imgH="241300" progId="">
              <p:embed/>
            </p:oleObj>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71546"/>
            <a:ext cx="8358246" cy="1469505"/>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9.4</a:t>
            </a:r>
            <a:r>
              <a:rPr lang="zh-CN" altLang="zh-CN" sz="2200" smtClean="0">
                <a:solidFill>
                  <a:srgbClr val="FF0000"/>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图所示的网络，起点</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，终点</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，边</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的权为</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)&gt;</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表示容量，</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表示单位流量费用。给出求最小费用最大流的过程。</a:t>
            </a:r>
          </a:p>
        </p:txBody>
      </p:sp>
      <p:grpSp>
        <p:nvGrpSpPr>
          <p:cNvPr id="42" name="组合 41"/>
          <p:cNvGrpSpPr/>
          <p:nvPr/>
        </p:nvGrpSpPr>
        <p:grpSpPr>
          <a:xfrm>
            <a:off x="1857356" y="3071810"/>
            <a:ext cx="3571900" cy="1996451"/>
            <a:chOff x="1857356" y="3071810"/>
            <a:chExt cx="3571900" cy="1996451"/>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4" idx="7"/>
              <a:endCxn id="5"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6"/>
              <a:endCxn id="7"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4" idx="5"/>
              <a:endCxn id="6"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8"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6"/>
              <a:endCxn id="10" idx="1"/>
            </p:cNvCxnSpPr>
            <p:nvPr/>
          </p:nvCxnSpPr>
          <p:spPr>
            <a:xfrm>
              <a:off x="4627950" y="3370076"/>
              <a:ext cx="572128" cy="6275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8" idx="6"/>
              <a:endCxn id="10"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0"/>
              <a:endCxn id="5"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000232" y="4446991"/>
              <a:ext cx="357190"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5" name="TextBox 24"/>
            <p:cNvSpPr txBox="1"/>
            <p:nvPr/>
          </p:nvSpPr>
          <p:spPr>
            <a:xfrm>
              <a:off x="2000232" y="3446859"/>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6" name="TextBox 25"/>
            <p:cNvSpPr txBox="1"/>
            <p:nvPr/>
          </p:nvSpPr>
          <p:spPr>
            <a:xfrm>
              <a:off x="2357422" y="3946925"/>
              <a:ext cx="405705"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9" name="TextBox 28"/>
            <p:cNvSpPr txBox="1"/>
            <p:nvPr/>
          </p:nvSpPr>
          <p:spPr>
            <a:xfrm>
              <a:off x="3509056" y="4822040"/>
              <a:ext cx="491440"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30" name="TextBox 29"/>
            <p:cNvSpPr txBox="1"/>
            <p:nvPr/>
          </p:nvSpPr>
          <p:spPr>
            <a:xfrm>
              <a:off x="4947634" y="4509500"/>
              <a:ext cx="410184"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31" name="TextBox 30"/>
            <p:cNvSpPr txBox="1"/>
            <p:nvPr/>
          </p:nvSpPr>
          <p:spPr>
            <a:xfrm>
              <a:off x="4894354" y="3384350"/>
              <a:ext cx="53490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33" name="TextBox 32"/>
            <p:cNvSpPr txBox="1"/>
            <p:nvPr/>
          </p:nvSpPr>
          <p:spPr>
            <a:xfrm>
              <a:off x="3562337" y="3071810"/>
              <a:ext cx="509597"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34" name="TextBox 33"/>
            <p:cNvSpPr txBox="1"/>
            <p:nvPr/>
          </p:nvSpPr>
          <p:spPr>
            <a:xfrm>
              <a:off x="4071934" y="3714752"/>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37" name="直接箭头连接符 36"/>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3214678" y="4040035"/>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500034" y="1142984"/>
            <a:ext cx="7856563" cy="1477328"/>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）算法第</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步选择了顶点</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中顶点的边的权值最小，设这条边为</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i="1" baseline="-25000" smtClean="0">
                <a:solidFill>
                  <a:srgbClr val="0000FF"/>
                </a:solidFill>
                <a:latin typeface="Consolas" pitchFamily="49" charset="0"/>
                <a:ea typeface="楷体" pitchFamily="49" charset="-122"/>
                <a:cs typeface="Consolas" pitchFamily="49" charset="0"/>
              </a:rPr>
              <a:t>l</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不含有边</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添加到</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中形成一个回路，如</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a:t>
            </a:r>
            <a:r>
              <a:rPr lang="zh-CN" altLang="en-US" sz="2000" smtClean="0">
                <a:solidFill>
                  <a:srgbClr val="0000FF"/>
                </a:solidFill>
                <a:latin typeface="Consolas" pitchFamily="49" charset="0"/>
                <a:ea typeface="楷体" pitchFamily="49" charset="-122"/>
                <a:cs typeface="Consolas" pitchFamily="49" charset="0"/>
              </a:rPr>
              <a:t>：</a:t>
            </a:r>
            <a:endParaRPr lang="zh-CN" altLang="zh-CN" sz="2000" smtClean="0">
              <a:solidFill>
                <a:srgbClr val="0000FF"/>
              </a:solidFill>
              <a:latin typeface="Consolas" pitchFamily="49" charset="0"/>
              <a:ea typeface="楷体" pitchFamily="49" charset="-122"/>
              <a:cs typeface="Consolas" pitchFamily="49" charset="0"/>
            </a:endParaRPr>
          </a:p>
        </p:txBody>
      </p:sp>
      <p:grpSp>
        <p:nvGrpSpPr>
          <p:cNvPr id="31" name="组合 30"/>
          <p:cNvGrpSpPr/>
          <p:nvPr/>
        </p:nvGrpSpPr>
        <p:grpSpPr>
          <a:xfrm>
            <a:off x="2143108" y="3357562"/>
            <a:ext cx="4572032" cy="2143140"/>
            <a:chOff x="2143108" y="3357562"/>
            <a:chExt cx="4572032" cy="2143140"/>
          </a:xfrm>
        </p:grpSpPr>
        <p:sp>
          <p:nvSpPr>
            <p:cNvPr id="23" name="椭圆 22"/>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i</a:t>
              </a:r>
              <a:r>
                <a:rPr lang="en-US" altLang="zh-CN" sz="2000" i="1" baseline="-25000" smtClean="0">
                  <a:solidFill>
                    <a:schemeClr val="bg1"/>
                  </a:solidFill>
                  <a:latin typeface="Consolas" pitchFamily="49" charset="0"/>
                  <a:cs typeface="Consolas" pitchFamily="49" charset="0"/>
                </a:rPr>
                <a:t>l</a:t>
              </a:r>
              <a:endParaRPr lang="zh-CN" altLang="en-US" sz="2000" i="1" baseline="-25000">
                <a:solidFill>
                  <a:schemeClr val="bg1"/>
                </a:solidFill>
                <a:latin typeface="Consolas" pitchFamily="49" charset="0"/>
                <a:cs typeface="Consolas" pitchFamily="49" charset="0"/>
              </a:endParaRPr>
            </a:p>
          </p:txBody>
        </p:sp>
        <p:sp>
          <p:nvSpPr>
            <p:cNvPr id="24" name="椭圆 23"/>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i</a:t>
              </a:r>
              <a:r>
                <a:rPr lang="en-US" altLang="zh-CN" sz="2000" i="1" baseline="-25000" smtClean="0">
                  <a:solidFill>
                    <a:srgbClr val="0000FF"/>
                  </a:solidFill>
                  <a:latin typeface="Consolas" pitchFamily="49" charset="0"/>
                  <a:cs typeface="Consolas" pitchFamily="49" charset="0"/>
                </a:rPr>
                <a:t>k</a:t>
              </a:r>
              <a:endParaRPr lang="zh-CN" altLang="en-US" sz="2000" i="1" baseline="-25000">
                <a:solidFill>
                  <a:srgbClr val="0000FF"/>
                </a:solidFill>
                <a:latin typeface="Consolas" pitchFamily="49" charset="0"/>
                <a:cs typeface="Consolas" pitchFamily="49" charset="0"/>
              </a:endParaRPr>
            </a:p>
          </p:txBody>
        </p:sp>
        <p:cxnSp>
          <p:nvCxnSpPr>
            <p:cNvPr id="25" name="直接连接符 24"/>
            <p:cNvCxnSpPr>
              <a:stCxn id="23" idx="6"/>
              <a:endCxn id="24"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rot="21138762">
              <a:off x="4027694" y="3585846"/>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i="1" baseline="-25000" smtClean="0">
                  <a:solidFill>
                    <a:srgbClr val="0000FF"/>
                  </a:solidFill>
                  <a:latin typeface="Consolas" pitchFamily="49" charset="0"/>
                  <a:cs typeface="Consolas" pitchFamily="49" charset="0"/>
                </a:rPr>
                <a:t>k</a:t>
              </a:r>
              <a:endParaRPr lang="zh-CN" altLang="en-US" sz="1800" i="1" baseline="-25000">
                <a:solidFill>
                  <a:srgbClr val="0000FF"/>
                </a:solidFill>
                <a:latin typeface="Consolas" pitchFamily="49" charset="0"/>
                <a:cs typeface="Consolas" pitchFamily="49" charset="0"/>
              </a:endParaRPr>
            </a:p>
          </p:txBody>
        </p:sp>
        <p:sp>
          <p:nvSpPr>
            <p:cNvPr id="27" name="椭圆 26"/>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8" name="椭圆 27"/>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9" name="TextBox 28"/>
            <p:cNvSpPr txBox="1"/>
            <p:nvPr/>
          </p:nvSpPr>
          <p:spPr>
            <a:xfrm>
              <a:off x="2143108" y="3357562"/>
              <a:ext cx="428628"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U</a:t>
              </a:r>
              <a:endParaRPr lang="zh-CN" altLang="en-US" sz="2200">
                <a:solidFill>
                  <a:srgbClr val="0000FF"/>
                </a:solidFill>
                <a:latin typeface="Consolas" pitchFamily="49" charset="0"/>
                <a:cs typeface="Consolas" pitchFamily="49" charset="0"/>
              </a:endParaRPr>
            </a:p>
          </p:txBody>
        </p:sp>
        <p:sp>
          <p:nvSpPr>
            <p:cNvPr id="30" name="TextBox 29"/>
            <p:cNvSpPr txBox="1"/>
            <p:nvPr/>
          </p:nvSpPr>
          <p:spPr>
            <a:xfrm>
              <a:off x="6000760" y="3798332"/>
              <a:ext cx="714380"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V-U</a:t>
              </a:r>
              <a:endParaRPr lang="zh-CN" altLang="en-US" sz="2200">
                <a:solidFill>
                  <a:srgbClr val="0000FF"/>
                </a:solidFill>
                <a:latin typeface="Consolas" pitchFamily="49" charset="0"/>
                <a:cs typeface="Consolas" pitchFamily="49" charset="0"/>
              </a:endParaRPr>
            </a:p>
          </p:txBody>
        </p:sp>
        <p:sp>
          <p:nvSpPr>
            <p:cNvPr id="13" name="椭圆 12"/>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x</a:t>
              </a:r>
              <a:endParaRPr lang="zh-CN" altLang="en-US" sz="2000" i="1" baseline="-25000">
                <a:solidFill>
                  <a:schemeClr val="bg1"/>
                </a:solidFill>
                <a:latin typeface="Consolas" pitchFamily="49" charset="0"/>
                <a:cs typeface="Consolas" pitchFamily="49" charset="0"/>
              </a:endParaRPr>
            </a:p>
          </p:txBody>
        </p:sp>
        <p:sp>
          <p:nvSpPr>
            <p:cNvPr id="14" name="椭圆 13"/>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baseline="-25000">
                <a:solidFill>
                  <a:srgbClr val="0000FF"/>
                </a:solidFill>
                <a:latin typeface="Consolas" pitchFamily="49" charset="0"/>
                <a:cs typeface="Consolas" pitchFamily="49" charset="0"/>
              </a:endParaRPr>
            </a:p>
          </p:txBody>
        </p:sp>
        <p:sp>
          <p:nvSpPr>
            <p:cNvPr id="15" name="TextBox 14"/>
            <p:cNvSpPr txBox="1"/>
            <p:nvPr/>
          </p:nvSpPr>
          <p:spPr>
            <a:xfrm rot="21371623">
              <a:off x="4023050" y="4959524"/>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i="1" baseline="-25000" smtClean="0">
                  <a:solidFill>
                    <a:srgbClr val="0000FF"/>
                  </a:solidFill>
                  <a:latin typeface="Consolas" pitchFamily="49" charset="0"/>
                  <a:cs typeface="Consolas" pitchFamily="49" charset="0"/>
                </a:rPr>
                <a:t>'</a:t>
              </a:r>
              <a:endParaRPr lang="zh-CN" altLang="en-US" sz="1800" i="1" baseline="-25000">
                <a:solidFill>
                  <a:srgbClr val="0000FF"/>
                </a:solidFill>
                <a:latin typeface="Consolas" pitchFamily="49" charset="0"/>
                <a:cs typeface="Consolas" pitchFamily="49" charset="0"/>
              </a:endParaRPr>
            </a:p>
          </p:txBody>
        </p:sp>
        <p:cxnSp>
          <p:nvCxnSpPr>
            <p:cNvPr id="17" name="直接连接符 16"/>
            <p:cNvCxnSpPr>
              <a:stCxn id="13" idx="6"/>
              <a:endCxn id="14"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椭圆 20"/>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500034" y="3286124"/>
            <a:ext cx="8280400" cy="1523494"/>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首先初始化最大流量</a:t>
            </a:r>
            <a:r>
              <a:rPr lang="en-US" altLang="zh-CN" sz="2000" smtClean="0">
                <a:solidFill>
                  <a:srgbClr val="0000FF"/>
                </a:solidFill>
                <a:latin typeface="Consolas" pitchFamily="49" charset="0"/>
                <a:ea typeface="楷体" pitchFamily="49" charset="-122"/>
                <a:cs typeface="Consolas" pitchFamily="49" charset="0"/>
              </a:rPr>
              <a:t>maxf=0</a:t>
            </a:r>
            <a:r>
              <a:rPr lang="zh-CN" altLang="zh-CN" sz="2000" smtClean="0">
                <a:solidFill>
                  <a:srgbClr val="0000FF"/>
                </a:solidFill>
                <a:latin typeface="Consolas" pitchFamily="49" charset="0"/>
                <a:ea typeface="楷体" pitchFamily="49" charset="-122"/>
                <a:cs typeface="Consolas" pitchFamily="49" charset="0"/>
              </a:rPr>
              <a:t>，最大流最小费用</a:t>
            </a:r>
            <a:r>
              <a:rPr lang="en-US" altLang="zh-CN" sz="2000" smtClean="0">
                <a:solidFill>
                  <a:srgbClr val="0000FF"/>
                </a:solidFill>
                <a:latin typeface="Consolas" pitchFamily="49" charset="0"/>
                <a:ea typeface="楷体" pitchFamily="49" charset="-122"/>
                <a:cs typeface="Consolas" pitchFamily="49" charset="0"/>
              </a:rPr>
              <a:t>mincost=0</a:t>
            </a:r>
            <a:r>
              <a:rPr lang="zh-CN" altLang="zh-CN" sz="2000" smtClean="0">
                <a:solidFill>
                  <a:srgbClr val="0000FF"/>
                </a:solidFill>
                <a:latin typeface="Consolas" pitchFamily="49" charset="0"/>
                <a:ea typeface="楷体" pitchFamily="49" charset="-122"/>
                <a:cs typeface="Consolas" pitchFamily="49" charset="0"/>
              </a:rPr>
              <a:t>，求</a:t>
            </a:r>
            <a:r>
              <a:rPr lang="en-US" altLang="zh-CN" sz="2000" smtClean="0">
                <a:solidFill>
                  <a:srgbClr val="0000FF"/>
                </a:solidFill>
                <a:latin typeface="Consolas" pitchFamily="49" charset="0"/>
                <a:ea typeface="楷体" pitchFamily="49" charset="-122"/>
                <a:cs typeface="Consolas" pitchFamily="49" charset="0"/>
              </a:rPr>
              <a:t>maxf</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mincost</a:t>
            </a:r>
            <a:r>
              <a:rPr lang="zh-CN" altLang="zh-CN" sz="2000" smtClean="0">
                <a:solidFill>
                  <a:srgbClr val="0000FF"/>
                </a:solidFill>
                <a:latin typeface="Consolas" pitchFamily="49" charset="0"/>
                <a:ea typeface="楷体" pitchFamily="49" charset="-122"/>
                <a:cs typeface="Consolas" pitchFamily="49" charset="0"/>
              </a:rPr>
              <a:t>的过程如下：</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，取</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为初始可行流（即从零流开始调整）。</a:t>
            </a:r>
            <a:endParaRPr lang="zh-CN" altLang="zh-CN" sz="2000">
              <a:solidFill>
                <a:srgbClr val="0000FF"/>
              </a:solidFill>
              <a:latin typeface="Consolas" pitchFamily="49" charset="0"/>
              <a:ea typeface="楷体" pitchFamily="49" charset="-122"/>
              <a:cs typeface="Consolas" pitchFamily="49" charset="0"/>
            </a:endParaRPr>
          </a:p>
        </p:txBody>
      </p:sp>
      <p:grpSp>
        <p:nvGrpSpPr>
          <p:cNvPr id="52" name="组合 51"/>
          <p:cNvGrpSpPr/>
          <p:nvPr/>
        </p:nvGrpSpPr>
        <p:grpSpPr>
          <a:xfrm>
            <a:off x="2000232" y="1043451"/>
            <a:ext cx="3571900" cy="1996451"/>
            <a:chOff x="1857356" y="3071810"/>
            <a:chExt cx="3571900" cy="1996451"/>
          </a:xfrm>
        </p:grpSpPr>
        <p:sp>
          <p:nvSpPr>
            <p:cNvPr id="53" name="椭圆 52"/>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4" name="椭圆 53"/>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55" name="椭圆 54"/>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56" name="椭圆 55"/>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7" name="椭圆 56"/>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58" name="椭圆 57"/>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59" name="直接箭头连接符 58"/>
            <p:cNvCxnSpPr>
              <a:stCxn id="53" idx="7"/>
              <a:endCxn id="54"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54" idx="6"/>
              <a:endCxn id="56"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3" idx="5"/>
              <a:endCxn id="55"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55" idx="6"/>
              <a:endCxn id="57"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直接箭头连接符 62"/>
            <p:cNvCxnSpPr>
              <a:stCxn id="56" idx="6"/>
              <a:endCxn id="58" idx="1"/>
            </p:cNvCxnSpPr>
            <p:nvPr/>
          </p:nvCxnSpPr>
          <p:spPr>
            <a:xfrm>
              <a:off x="4627950" y="3370076"/>
              <a:ext cx="572128" cy="6275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直接箭头连接符 63"/>
            <p:cNvCxnSpPr>
              <a:stCxn id="57" idx="6"/>
              <a:endCxn id="58"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直接箭头连接符 64"/>
            <p:cNvCxnSpPr>
              <a:stCxn id="55" idx="0"/>
              <a:endCxn id="54"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000232" y="4446991"/>
              <a:ext cx="357190"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2000232" y="3446859"/>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2357422" y="3946925"/>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3509056" y="4822040"/>
              <a:ext cx="491440"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947634" y="4509500"/>
              <a:ext cx="48162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71" name="TextBox 70"/>
            <p:cNvSpPr txBox="1"/>
            <p:nvPr/>
          </p:nvSpPr>
          <p:spPr>
            <a:xfrm>
              <a:off x="4894354" y="3384350"/>
              <a:ext cx="534902"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72" name="TextBox 71"/>
            <p:cNvSpPr txBox="1"/>
            <p:nvPr/>
          </p:nvSpPr>
          <p:spPr>
            <a:xfrm>
              <a:off x="3562337" y="3071810"/>
              <a:ext cx="509597"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73" name="TextBox 72"/>
            <p:cNvSpPr txBox="1"/>
            <p:nvPr/>
          </p:nvSpPr>
          <p:spPr>
            <a:xfrm>
              <a:off x="4071934" y="3714752"/>
              <a:ext cx="357190"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74" name="直接箭头连接符 73"/>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直接箭头连接符 74"/>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3286116" y="4040035"/>
              <a:ext cx="428628" cy="246221"/>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1,</a:t>
              </a:r>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571480"/>
            <a:ext cx="8215370" cy="1938992"/>
          </a:xfrm>
          <a:prstGeom prst="rect">
            <a:avLst/>
          </a:prstGeom>
          <a:solidFill>
            <a:schemeClr val="accent5">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）构造一个赋权有向图</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左</a:t>
            </a:r>
            <a:r>
              <a:rPr lang="zh-CN" altLang="zh-CN" sz="2000" smtClean="0">
                <a:solidFill>
                  <a:srgbClr val="0000FF"/>
                </a:solidFill>
                <a:latin typeface="Consolas" pitchFamily="49" charset="0"/>
                <a:ea typeface="楷体" pitchFamily="49" charset="-122"/>
                <a:cs typeface="Consolas" pitchFamily="49" charset="0"/>
              </a:rPr>
              <a:t>图所示，求出其中从起点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的最短路径为</a:t>
            </a:r>
            <a:r>
              <a:rPr lang="en-US" altLang="zh-CN" sz="2000" smtClean="0">
                <a:solidFill>
                  <a:srgbClr val="0000FF"/>
                </a:solidFill>
                <a:latin typeface="Consolas" pitchFamily="49" charset="0"/>
                <a:ea typeface="楷体" pitchFamily="49" charset="-122"/>
                <a:cs typeface="Consolas" pitchFamily="49" charset="0"/>
              </a:rPr>
              <a:t>0→1→3→5</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求出该路径上的最小调整量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[3][5]</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[1][3]</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[0][1]</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，得到的</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右</a:t>
            </a:r>
            <a:r>
              <a:rPr lang="zh-CN" altLang="zh-CN" sz="2000" smtClean="0">
                <a:solidFill>
                  <a:srgbClr val="0000FF"/>
                </a:solidFill>
                <a:latin typeface="Consolas" pitchFamily="49" charset="0"/>
                <a:ea typeface="楷体" pitchFamily="49" charset="-122"/>
                <a:cs typeface="Consolas" pitchFamily="49" charset="0"/>
              </a:rPr>
              <a:t>图所示。</a:t>
            </a:r>
          </a:p>
        </p:txBody>
      </p:sp>
      <p:grpSp>
        <p:nvGrpSpPr>
          <p:cNvPr id="49" name="组合 48"/>
          <p:cNvGrpSpPr/>
          <p:nvPr/>
        </p:nvGrpSpPr>
        <p:grpSpPr>
          <a:xfrm>
            <a:off x="500034" y="2714621"/>
            <a:ext cx="3571900" cy="2000263"/>
            <a:chOff x="1857356" y="3071811"/>
            <a:chExt cx="3571900" cy="2000263"/>
          </a:xfrm>
        </p:grpSpPr>
        <p:sp>
          <p:nvSpPr>
            <p:cNvPr id="50" name="椭圆 49"/>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1" name="椭圆 50"/>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52" name="椭圆 51"/>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53" name="椭圆 52"/>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4" name="椭圆 53"/>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55" name="椭圆 54"/>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56" name="直接箭头连接符 55"/>
            <p:cNvCxnSpPr>
              <a:stCxn id="50" idx="7"/>
              <a:endCxn id="51" idx="2"/>
            </p:cNvCxnSpPr>
            <p:nvPr/>
          </p:nvCxnSpPr>
          <p:spPr>
            <a:xfrm rot="5400000" flipH="1" flipV="1">
              <a:off x="2057754" y="3398857"/>
              <a:ext cx="627593" cy="570032"/>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51" idx="6"/>
              <a:endCxn id="53" idx="2"/>
            </p:cNvCxnSpPr>
            <p:nvPr/>
          </p:nvCxnSpPr>
          <p:spPr>
            <a:xfrm>
              <a:off x="2925065" y="3370076"/>
              <a:ext cx="1434386" cy="1389"/>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50" idx="5"/>
              <a:endCxn id="52"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直接箭头连接符 58"/>
            <p:cNvCxnSpPr>
              <a:stCxn id="52" idx="6"/>
              <a:endCxn id="54"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a:stCxn id="53" idx="6"/>
              <a:endCxn id="55" idx="1"/>
            </p:cNvCxnSpPr>
            <p:nvPr/>
          </p:nvCxnSpPr>
          <p:spPr>
            <a:xfrm>
              <a:off x="4627950" y="3370076"/>
              <a:ext cx="572128" cy="627593"/>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4" idx="6"/>
              <a:endCxn id="55"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52" idx="0"/>
              <a:endCxn id="51"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64" name="TextBox 63"/>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5" name="TextBox 64"/>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66" name="TextBox 65"/>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67" name="TextBox 66"/>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68" name="TextBox 67"/>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9" name="TextBox 68"/>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70" name="TextBox 69"/>
            <p:cNvSpPr txBox="1"/>
            <p:nvPr/>
          </p:nvSpPr>
          <p:spPr>
            <a:xfrm>
              <a:off x="4214811" y="371475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71" name="直接箭头连接符 70"/>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直接箭头连接符 71"/>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grpSp>
        <p:nvGrpSpPr>
          <p:cNvPr id="99" name="组合 98"/>
          <p:cNvGrpSpPr/>
          <p:nvPr/>
        </p:nvGrpSpPr>
        <p:grpSpPr>
          <a:xfrm>
            <a:off x="4786314" y="2643182"/>
            <a:ext cx="3571900" cy="2000263"/>
            <a:chOff x="1857356" y="3071811"/>
            <a:chExt cx="3571900" cy="2000263"/>
          </a:xfrm>
        </p:grpSpPr>
        <p:sp>
          <p:nvSpPr>
            <p:cNvPr id="100" name="椭圆 99"/>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101" name="椭圆 100"/>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02" name="椭圆 101"/>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03" name="椭圆 102"/>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4" name="椭圆 103"/>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5" name="椭圆 104"/>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06" name="直接箭头连接符 105"/>
            <p:cNvCxnSpPr>
              <a:stCxn id="100" idx="7"/>
              <a:endCxn id="101" idx="2"/>
            </p:cNvCxnSpPr>
            <p:nvPr/>
          </p:nvCxnSpPr>
          <p:spPr>
            <a:xfrm rot="5400000" flipH="1" flipV="1">
              <a:off x="2057754" y="3398857"/>
              <a:ext cx="627593" cy="570032"/>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07" name="直接箭头连接符 106"/>
            <p:cNvCxnSpPr>
              <a:stCxn id="101" idx="6"/>
              <a:endCxn id="103" idx="2"/>
            </p:cNvCxnSpPr>
            <p:nvPr/>
          </p:nvCxnSpPr>
          <p:spPr>
            <a:xfrm>
              <a:off x="2925065" y="3370076"/>
              <a:ext cx="1434386" cy="1389"/>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08" name="直接箭头连接符 107"/>
            <p:cNvCxnSpPr>
              <a:stCxn id="100" idx="5"/>
              <a:endCxn id="102"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9" name="直接箭头连接符 108"/>
            <p:cNvCxnSpPr>
              <a:stCxn id="102" idx="6"/>
              <a:endCxn id="104" idx="2"/>
            </p:cNvCxnSpPr>
            <p:nvPr/>
          </p:nvCxnSpPr>
          <p:spPr>
            <a:xfrm>
              <a:off x="2925065" y="4773807"/>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0" name="直接箭头连接符 109"/>
            <p:cNvCxnSpPr>
              <a:stCxn id="103" idx="6"/>
              <a:endCxn id="105" idx="1"/>
            </p:cNvCxnSpPr>
            <p:nvPr/>
          </p:nvCxnSpPr>
          <p:spPr>
            <a:xfrm>
              <a:off x="4627950" y="3370076"/>
              <a:ext cx="572128" cy="627593"/>
            </a:xfrm>
            <a:prstGeom prst="straightConnector1">
              <a:avLst/>
            </a:prstGeom>
            <a:ln>
              <a:solidFill>
                <a:srgbClr val="00B050"/>
              </a:solidFill>
              <a:tailEnd type="arrow"/>
            </a:ln>
          </p:spPr>
          <p:style>
            <a:lnRef idx="2">
              <a:schemeClr val="dk1"/>
            </a:lnRef>
            <a:fillRef idx="0">
              <a:schemeClr val="dk1"/>
            </a:fillRef>
            <a:effectRef idx="1">
              <a:schemeClr val="dk1"/>
            </a:effectRef>
            <a:fontRef idx="minor">
              <a:schemeClr val="tx1"/>
            </a:fontRef>
          </p:style>
        </p:cxnSp>
        <p:cxnSp>
          <p:nvCxnSpPr>
            <p:cNvPr id="111" name="直接箭头连接符 110"/>
            <p:cNvCxnSpPr>
              <a:stCxn id="104" idx="6"/>
              <a:endCxn id="105"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2" name="直接箭头连接符 111"/>
            <p:cNvCxnSpPr>
              <a:stCxn id="102" idx="0"/>
              <a:endCxn id="101"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4" name="TextBox 113"/>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15" name="TextBox 114"/>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6" name="TextBox 115"/>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7" name="TextBox 116"/>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118" name="TextBox 117"/>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19" name="TextBox 118"/>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20" name="TextBox 119"/>
            <p:cNvSpPr txBox="1"/>
            <p:nvPr/>
          </p:nvSpPr>
          <p:spPr>
            <a:xfrm>
              <a:off x="4214811" y="371475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cxnSp>
          <p:nvCxnSpPr>
            <p:cNvPr id="121" name="直接箭头连接符 120"/>
            <p:cNvCxnSpPr/>
            <p:nvPr/>
          </p:nvCxnSpPr>
          <p:spPr>
            <a:xfrm rot="5400000" flipH="1" flipV="1">
              <a:off x="3965086" y="4071942"/>
              <a:ext cx="105723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2" name="直接箭头连接符 121"/>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3" name="TextBox 122"/>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124" name="TextBox 123"/>
          <p:cNvSpPr txBox="1"/>
          <p:nvPr/>
        </p:nvSpPr>
        <p:spPr>
          <a:xfrm>
            <a:off x="1928794" y="4802198"/>
            <a:ext cx="100013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125" name="TextBox 124"/>
          <p:cNvSpPr txBox="1"/>
          <p:nvPr/>
        </p:nvSpPr>
        <p:spPr>
          <a:xfrm>
            <a:off x="6286512" y="4802198"/>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cs typeface="Consolas" pitchFamily="49" charset="0"/>
            </a:endParaRPr>
          </a:p>
        </p:txBody>
      </p:sp>
      <p:sp>
        <p:nvSpPr>
          <p:cNvPr id="126" name="TextBox 125"/>
          <p:cNvSpPr txBox="1"/>
          <p:nvPr/>
        </p:nvSpPr>
        <p:spPr>
          <a:xfrm>
            <a:off x="357158" y="5429264"/>
            <a:ext cx="8643998" cy="874727"/>
          </a:xfrm>
          <a:prstGeom prst="rect">
            <a:avLst/>
          </a:prstGeom>
          <a:noFill/>
        </p:spPr>
        <p:txBody>
          <a:bodyPr wrap="square" rtlCol="0">
            <a:spAutoFit/>
          </a:bodyPr>
          <a:lstStyle/>
          <a:p>
            <a:pPr>
              <a:lnSpc>
                <a:spcPct val="150000"/>
              </a:lnSpc>
            </a:pP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maxf+=</a:t>
            </a:r>
            <a:r>
              <a:rPr lang="en-US" altLang="zh-CN" sz="1800" i="1" smtClean="0">
                <a:solidFill>
                  <a:srgbClr val="0000FF"/>
                </a:solidFill>
                <a:latin typeface="Consolas" pitchFamily="49" charset="0"/>
                <a:ea typeface="楷体" pitchFamily="49" charset="-122"/>
                <a:cs typeface="Consolas" pitchFamily="49" charset="0"/>
                <a:sym typeface="Symbol"/>
              </a:rPr>
              <a:t></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maxf=3</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mincost+=</a:t>
            </a:r>
            <a:r>
              <a:rPr lang="en-US" altLang="zh-CN" sz="1800" i="1" smtClean="0">
                <a:solidFill>
                  <a:srgbClr val="0000FF"/>
                </a:solidFill>
                <a:latin typeface="Consolas" pitchFamily="49" charset="0"/>
                <a:ea typeface="楷体" pitchFamily="49" charset="-122"/>
                <a:cs typeface="Consolas" pitchFamily="49" charset="0"/>
                <a:sym typeface="Symbol"/>
              </a:rPr>
              <a: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[0][1]+</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[1][3]+</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[3][5])=3*(1+3+2)=18</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mincost=18</a:t>
            </a:r>
            <a:r>
              <a:rPr lang="zh-CN" altLang="zh-CN" sz="1800" smtClean="0">
                <a:solidFill>
                  <a:srgbClr val="0000FF"/>
                </a:solidFill>
                <a:latin typeface="Consolas" pitchFamily="49" charset="0"/>
                <a:ea typeface="楷体" pitchFamily="49" charset="-122"/>
                <a:cs typeface="Consolas" pitchFamily="49" charset="0"/>
              </a:rPr>
              <a:t>。</a:t>
            </a:r>
          </a:p>
        </p:txBody>
      </p:sp>
      <p:sp>
        <p:nvSpPr>
          <p:cNvPr id="127" name="右箭头 126"/>
          <p:cNvSpPr/>
          <p:nvPr/>
        </p:nvSpPr>
        <p:spPr>
          <a:xfrm>
            <a:off x="4286248" y="3571876"/>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358246"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，构造一个赋权有向图</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左</a:t>
            </a:r>
            <a:r>
              <a:rPr lang="zh-CN" altLang="zh-CN" sz="2000" smtClean="0">
                <a:solidFill>
                  <a:srgbClr val="0000FF"/>
                </a:solidFill>
                <a:latin typeface="Consolas" pitchFamily="49" charset="0"/>
                <a:ea typeface="楷体" pitchFamily="49" charset="-122"/>
                <a:cs typeface="Consolas" pitchFamily="49" charset="0"/>
              </a:rPr>
              <a:t>图所示，求出其中从起点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的最短路径为</a:t>
            </a:r>
            <a:r>
              <a:rPr lang="en-US" altLang="zh-CN" sz="2000" smtClean="0">
                <a:solidFill>
                  <a:srgbClr val="0000FF"/>
                </a:solidFill>
                <a:latin typeface="Consolas" pitchFamily="49" charset="0"/>
                <a:ea typeface="楷体" pitchFamily="49" charset="-122"/>
                <a:cs typeface="Consolas" pitchFamily="49" charset="0"/>
              </a:rPr>
              <a:t>0→1→2→4→3→5</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求出该路径上的最小调整量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[3][5]</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[4][3]</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[2][4]</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[1][2]</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[0][1]</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，得到的</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右</a:t>
            </a:r>
            <a:r>
              <a:rPr lang="zh-CN" altLang="zh-CN" sz="2000" smtClean="0">
                <a:solidFill>
                  <a:srgbClr val="0000FF"/>
                </a:solidFill>
                <a:latin typeface="Consolas" pitchFamily="49" charset="0"/>
                <a:ea typeface="楷体" pitchFamily="49" charset="-122"/>
                <a:cs typeface="Consolas" pitchFamily="49" charset="0"/>
              </a:rPr>
              <a:t>图所示。</a:t>
            </a:r>
          </a:p>
        </p:txBody>
      </p:sp>
      <p:grpSp>
        <p:nvGrpSpPr>
          <p:cNvPr id="3" name="组合 2"/>
          <p:cNvGrpSpPr/>
          <p:nvPr/>
        </p:nvGrpSpPr>
        <p:grpSpPr>
          <a:xfrm>
            <a:off x="630210" y="2643183"/>
            <a:ext cx="3571900" cy="2000263"/>
            <a:chOff x="1857356" y="3071811"/>
            <a:chExt cx="3571900" cy="2000263"/>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0" name="直接箭头连接符 9"/>
            <p:cNvCxnSpPr/>
            <p:nvPr/>
          </p:nvCxnSpPr>
          <p:spPr>
            <a:xfrm rot="5400000" flipH="1" flipV="1">
              <a:off x="2032354" y="3373457"/>
              <a:ext cx="627593"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5" idx="6"/>
              <a:endCxn id="7" idx="2"/>
            </p:cNvCxnSpPr>
            <p:nvPr/>
          </p:nvCxnSpPr>
          <p:spPr>
            <a:xfrm>
              <a:off x="2925065" y="3370076"/>
              <a:ext cx="1434386" cy="1389"/>
            </a:xfrm>
            <a:prstGeom prst="straightConnector1">
              <a:avLst/>
            </a:prstGeom>
            <a:ln>
              <a:solidFill>
                <a:srgbClr val="0033CC"/>
              </a:solidFill>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solidFill>
                <a:srgbClr val="006600"/>
              </a:solidFill>
              <a:headEnd type="arrow"/>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8" name="TextBox 17"/>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19" name="TextBox 18"/>
            <p:cNvSpPr txBox="1"/>
            <p:nvPr/>
          </p:nvSpPr>
          <p:spPr>
            <a:xfrm>
              <a:off x="2857488"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0" name="TextBox 19"/>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3" name="TextBox 22"/>
            <p:cNvSpPr txBox="1"/>
            <p:nvPr/>
          </p:nvSpPr>
          <p:spPr>
            <a:xfrm>
              <a:off x="3562337" y="3071811"/>
              <a:ext cx="295283"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4298948" y="3897159"/>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41692"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grpSp>
        <p:nvGrpSpPr>
          <p:cNvPr id="28" name="组合 27"/>
          <p:cNvGrpSpPr/>
          <p:nvPr/>
        </p:nvGrpSpPr>
        <p:grpSpPr>
          <a:xfrm>
            <a:off x="4929190" y="2571744"/>
            <a:ext cx="3571900" cy="2000263"/>
            <a:chOff x="1857356" y="3071811"/>
            <a:chExt cx="3571900" cy="2000263"/>
          </a:xfrm>
        </p:grpSpPr>
        <p:sp>
          <p:nvSpPr>
            <p:cNvPr id="29" name="椭圆 28"/>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30" name="椭圆 29"/>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4" name="椭圆 33"/>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35" name="直接箭头连接符 34"/>
            <p:cNvCxnSpPr>
              <a:stCxn id="29" idx="7"/>
              <a:endCxn id="30" idx="2"/>
            </p:cNvCxnSpPr>
            <p:nvPr/>
          </p:nvCxnSpPr>
          <p:spPr>
            <a:xfrm rot="5400000" flipH="1" flipV="1">
              <a:off x="2057754" y="3398857"/>
              <a:ext cx="627593"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30" idx="6"/>
              <a:endCxn id="32"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9" idx="5"/>
              <a:endCxn id="31" idx="2"/>
            </p:cNvCxnSpPr>
            <p:nvPr/>
          </p:nvCxnSpPr>
          <p:spPr>
            <a:xfrm rot="16200000" flipH="1">
              <a:off x="2105987" y="4223227"/>
              <a:ext cx="531126"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31" idx="6"/>
              <a:endCxn id="33"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32" idx="6"/>
              <a:endCxn id="34"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3" idx="6"/>
              <a:endCxn id="34"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1" idx="0"/>
              <a:endCxn id="30" idx="4"/>
            </p:cNvCxnSpPr>
            <p:nvPr/>
          </p:nvCxnSpPr>
          <p:spPr>
            <a:xfrm rot="5400000" flipH="1" flipV="1">
              <a:off x="2262200" y="4072044"/>
              <a:ext cx="1057231" cy="1184"/>
            </a:xfrm>
            <a:prstGeom prst="straightConnector1">
              <a:avLst/>
            </a:prstGeom>
            <a:ln>
              <a:solidFill>
                <a:srgbClr val="006600"/>
              </a:solidFill>
              <a:headEnd type="arrow"/>
              <a:tailEnd type="none"/>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43" name="TextBox 42"/>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44" name="TextBox 43"/>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5" name="TextBox 44"/>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6" name="TextBox 45"/>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47" name="TextBox 46"/>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48" name="TextBox 47"/>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49" name="TextBox 48"/>
            <p:cNvSpPr txBox="1"/>
            <p:nvPr/>
          </p:nvSpPr>
          <p:spPr>
            <a:xfrm>
              <a:off x="4298948" y="3897160"/>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50" name="直接箭头连接符 49"/>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53" name="TextBox 52"/>
          <p:cNvSpPr txBox="1"/>
          <p:nvPr/>
        </p:nvSpPr>
        <p:spPr>
          <a:xfrm>
            <a:off x="2071670" y="4730760"/>
            <a:ext cx="100013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54" name="TextBox 53"/>
          <p:cNvSpPr txBox="1"/>
          <p:nvPr/>
        </p:nvSpPr>
        <p:spPr>
          <a:xfrm>
            <a:off x="6429388" y="4730760"/>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cs typeface="Consolas" pitchFamily="49" charset="0"/>
            </a:endParaRPr>
          </a:p>
        </p:txBody>
      </p:sp>
      <p:sp>
        <p:nvSpPr>
          <p:cNvPr id="55" name="右箭头 54"/>
          <p:cNvSpPr/>
          <p:nvPr/>
        </p:nvSpPr>
        <p:spPr>
          <a:xfrm>
            <a:off x="4429124" y="3500438"/>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57" name="直接箭头连接符 56"/>
          <p:cNvCxnSpPr/>
          <p:nvPr/>
        </p:nvCxnSpPr>
        <p:spPr>
          <a:xfrm rot="5400000">
            <a:off x="857229" y="3029234"/>
            <a:ext cx="627593" cy="570032"/>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55676" y="3325655"/>
            <a:ext cx="201614" cy="492443"/>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60" name="直接箭头连接符 59"/>
          <p:cNvCxnSpPr>
            <a:stCxn id="9" idx="2"/>
            <a:endCxn id="7" idx="5"/>
          </p:cNvCxnSpPr>
          <p:nvPr/>
        </p:nvCxnSpPr>
        <p:spPr>
          <a:xfrm rot="10800000">
            <a:off x="3361483" y="3063955"/>
            <a:ext cx="572128" cy="627593"/>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428992" y="3357563"/>
            <a:ext cx="214314" cy="492443"/>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2" name="TextBox 61"/>
          <p:cNvSpPr txBox="1"/>
          <p:nvPr/>
        </p:nvSpPr>
        <p:spPr>
          <a:xfrm>
            <a:off x="71406" y="5214950"/>
            <a:ext cx="9072594" cy="1290225"/>
          </a:xfrm>
          <a:prstGeom prst="rect">
            <a:avLst/>
          </a:prstGeom>
          <a:noFill/>
        </p:spPr>
        <p:txBody>
          <a:bodyPr wrap="square" rtlCol="0">
            <a:spAutoFit/>
          </a:bodyPr>
          <a:lstStyle/>
          <a:p>
            <a:pPr>
              <a:lnSpc>
                <a:spcPct val="150000"/>
              </a:lnSpc>
            </a:pP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maxf+=</a:t>
            </a:r>
            <a:r>
              <a:rPr lang="en-US" altLang="zh-CN" sz="1800" i="1" smtClean="0">
                <a:solidFill>
                  <a:srgbClr val="0000FF"/>
                </a:solidFill>
                <a:latin typeface="Consolas" pitchFamily="49" charset="0"/>
                <a:ea typeface="楷体" pitchFamily="49" charset="-122"/>
                <a:cs typeface="Consolas" pitchFamily="49" charset="0"/>
                <a:sym typeface="Symbol"/>
              </a:rPr>
              <a:t></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maxf=3+1=4</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mincost+=</a:t>
            </a:r>
            <a:r>
              <a:rPr lang="en-US" altLang="zh-CN" sz="1800" i="1" smtClean="0">
                <a:solidFill>
                  <a:srgbClr val="0000FF"/>
                </a:solidFill>
                <a:latin typeface="Consolas" pitchFamily="49" charset="0"/>
                <a:ea typeface="楷体" pitchFamily="49" charset="-122"/>
                <a:cs typeface="Consolas" pitchFamily="49" charset="0"/>
                <a:sym typeface="Symbol"/>
              </a:rPr>
              <a: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[0][1]+</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[1][2]+</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[2][4]+</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[4][3]+</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[3][5])=1*(1+1+4+1+2)=18</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mincost=27</a:t>
            </a:r>
            <a:r>
              <a:rPr lang="zh-CN" altLang="zh-CN" sz="18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643998"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，构造一个赋权有向图</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左</a:t>
            </a:r>
            <a:r>
              <a:rPr lang="zh-CN" altLang="zh-CN" sz="2000" smtClean="0">
                <a:solidFill>
                  <a:srgbClr val="0000FF"/>
                </a:solidFill>
                <a:latin typeface="Consolas" pitchFamily="49" charset="0"/>
                <a:ea typeface="楷体" pitchFamily="49" charset="-122"/>
                <a:cs typeface="Consolas" pitchFamily="49" charset="0"/>
              </a:rPr>
              <a:t>图所示，求出其中从起点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的最短路径为</a:t>
            </a:r>
            <a:r>
              <a:rPr lang="en-US" altLang="zh-CN" sz="2000" smtClean="0">
                <a:solidFill>
                  <a:srgbClr val="0000FF"/>
                </a:solidFill>
                <a:latin typeface="Consolas" pitchFamily="49" charset="0"/>
                <a:ea typeface="楷体" pitchFamily="49" charset="-122"/>
                <a:cs typeface="Consolas" pitchFamily="49" charset="0"/>
              </a:rPr>
              <a:t>0→2→4→3→5</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求出该路径上的最小调整量</a:t>
            </a:r>
            <a:r>
              <a:rPr lang="en-US" altLang="zh-CN" sz="2000" i="1" smtClean="0">
                <a:solidFill>
                  <a:srgbClr val="0000FF"/>
                </a:solidFill>
                <a:latin typeface="Consolas" pitchFamily="49" charset="0"/>
                <a:ea typeface="楷体" pitchFamily="49" charset="-122"/>
                <a:cs typeface="Consolas" pitchFamily="49" charset="0"/>
                <a:sym typeface="Symbol"/>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[3][5]</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[4][3]</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[2][4]</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[0][2]</a:t>
            </a:r>
            <a:r>
              <a:rPr lang="zh-CN" altLang="zh-CN" sz="2000" smtClean="0">
                <a:solidFill>
                  <a:srgbClr val="0000FF"/>
                </a:solidFill>
                <a:latin typeface="Consolas" pitchFamily="49" charset="0"/>
                <a:ea typeface="楷体" pitchFamily="49" charset="-122"/>
                <a:cs typeface="Consolas" pitchFamily="49" charset="0"/>
              </a:rPr>
              <a:t>调整为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，得到的</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右</a:t>
            </a:r>
            <a:r>
              <a:rPr lang="zh-CN" altLang="zh-CN" sz="2000" smtClean="0">
                <a:solidFill>
                  <a:srgbClr val="0000FF"/>
                </a:solidFill>
                <a:latin typeface="Consolas" pitchFamily="49" charset="0"/>
                <a:ea typeface="楷体" pitchFamily="49" charset="-122"/>
                <a:cs typeface="Consolas" pitchFamily="49" charset="0"/>
              </a:rPr>
              <a:t>图所示。</a:t>
            </a:r>
          </a:p>
        </p:txBody>
      </p:sp>
      <p:grpSp>
        <p:nvGrpSpPr>
          <p:cNvPr id="3" name="组合 2"/>
          <p:cNvGrpSpPr/>
          <p:nvPr/>
        </p:nvGrpSpPr>
        <p:grpSpPr>
          <a:xfrm>
            <a:off x="630210" y="2643183"/>
            <a:ext cx="3571900" cy="2242672"/>
            <a:chOff x="1857356" y="3071811"/>
            <a:chExt cx="3571900" cy="2242672"/>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1" name="直接箭头连接符 10"/>
            <p:cNvCxnSpPr>
              <a:stCxn id="5" idx="6"/>
              <a:endCxn id="7" idx="2"/>
            </p:cNvCxnSpPr>
            <p:nvPr/>
          </p:nvCxnSpPr>
          <p:spPr>
            <a:xfrm>
              <a:off x="2925065" y="3370076"/>
              <a:ext cx="1434386" cy="1389"/>
            </a:xfrm>
            <a:prstGeom prst="straightConnector1">
              <a:avLst/>
            </a:prstGeom>
            <a:ln>
              <a:solidFill>
                <a:srgbClr val="0033CC"/>
              </a:solidFill>
              <a:prstDash val="dash"/>
              <a:headEnd type="arrow"/>
              <a:tailEnd type="none"/>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a:off x="2925065" y="47103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solidFill>
                <a:srgbClr val="0000FF"/>
              </a:solidFill>
              <a:prstDash val="dash"/>
              <a:headEnd type="none"/>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19" name="TextBox 18"/>
            <p:cNvSpPr txBox="1"/>
            <p:nvPr/>
          </p:nvSpPr>
          <p:spPr>
            <a:xfrm>
              <a:off x="2857488" y="3946925"/>
              <a:ext cx="2270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0" name="TextBox 19"/>
            <p:cNvSpPr txBox="1"/>
            <p:nvPr/>
          </p:nvSpPr>
          <p:spPr>
            <a:xfrm>
              <a:off x="3509056" y="4822040"/>
              <a:ext cx="205688" cy="492443"/>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3" name="TextBox 22"/>
            <p:cNvSpPr txBox="1"/>
            <p:nvPr/>
          </p:nvSpPr>
          <p:spPr>
            <a:xfrm>
              <a:off x="3562337" y="3071811"/>
              <a:ext cx="295283"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4298948" y="3897159"/>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41692"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grpSp>
      <p:grpSp>
        <p:nvGrpSpPr>
          <p:cNvPr id="28" name="组合 27"/>
          <p:cNvGrpSpPr/>
          <p:nvPr/>
        </p:nvGrpSpPr>
        <p:grpSpPr>
          <a:xfrm>
            <a:off x="4929190" y="2571744"/>
            <a:ext cx="3571900" cy="2000263"/>
            <a:chOff x="1857356" y="3071811"/>
            <a:chExt cx="3571900" cy="2000263"/>
          </a:xfrm>
        </p:grpSpPr>
        <p:sp>
          <p:nvSpPr>
            <p:cNvPr id="29" name="椭圆 28"/>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30" name="椭圆 29"/>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4" name="椭圆 33"/>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35" name="直接箭头连接符 34"/>
            <p:cNvCxnSpPr>
              <a:stCxn id="29" idx="7"/>
              <a:endCxn id="30"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30" idx="6"/>
              <a:endCxn id="32"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9" idx="5"/>
              <a:endCxn id="31"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31" idx="6"/>
              <a:endCxn id="33"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32" idx="6"/>
              <a:endCxn id="34"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3" idx="6"/>
              <a:endCxn id="34"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1" idx="0"/>
              <a:endCxn id="30"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3" name="TextBox 42"/>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44" name="TextBox 43"/>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5" name="TextBox 44"/>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46" name="TextBox 45"/>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47" name="TextBox 46"/>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48" name="TextBox 47"/>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49" name="TextBox 48"/>
            <p:cNvSpPr txBox="1"/>
            <p:nvPr/>
          </p:nvSpPr>
          <p:spPr>
            <a:xfrm>
              <a:off x="4298948" y="3897160"/>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cxnSp>
          <p:nvCxnSpPr>
            <p:cNvPr id="50" name="直接箭头连接符 49"/>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53" name="TextBox 52"/>
          <p:cNvSpPr txBox="1"/>
          <p:nvPr/>
        </p:nvSpPr>
        <p:spPr>
          <a:xfrm>
            <a:off x="2071670" y="4730760"/>
            <a:ext cx="100013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54" name="TextBox 53"/>
          <p:cNvSpPr txBox="1"/>
          <p:nvPr/>
        </p:nvSpPr>
        <p:spPr>
          <a:xfrm>
            <a:off x="6429388" y="4730760"/>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55" name="右箭头 54"/>
          <p:cNvSpPr/>
          <p:nvPr/>
        </p:nvSpPr>
        <p:spPr>
          <a:xfrm>
            <a:off x="4429124" y="3500438"/>
            <a:ext cx="357190" cy="285752"/>
          </a:xfrm>
          <a:prstGeom prst="rightArrow">
            <a:avLst/>
          </a:prstGeom>
          <a:ln>
            <a:tailEnd type="arrow"/>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56" name="直接箭头连接符 55"/>
          <p:cNvCxnSpPr/>
          <p:nvPr/>
        </p:nvCxnSpPr>
        <p:spPr>
          <a:xfrm rot="5400000">
            <a:off x="831829" y="3003834"/>
            <a:ext cx="627593" cy="570032"/>
          </a:xfrm>
          <a:prstGeom prst="straightConnector1">
            <a:avLst/>
          </a:prstGeom>
          <a:ln w="28575">
            <a:solidFill>
              <a:srgbClr val="0033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130276" y="3300255"/>
            <a:ext cx="201614" cy="492443"/>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cxnSp>
        <p:nvCxnSpPr>
          <p:cNvPr id="58" name="直接箭头连接符 57"/>
          <p:cNvCxnSpPr>
            <a:stCxn id="9" idx="2"/>
            <a:endCxn id="7" idx="5"/>
          </p:cNvCxnSpPr>
          <p:nvPr/>
        </p:nvCxnSpPr>
        <p:spPr>
          <a:xfrm rot="10800000">
            <a:off x="3361483" y="3063955"/>
            <a:ext cx="572128" cy="627593"/>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428992" y="3357563"/>
            <a:ext cx="214314" cy="492443"/>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60" name="TextBox 59"/>
          <p:cNvSpPr txBox="1"/>
          <p:nvPr/>
        </p:nvSpPr>
        <p:spPr>
          <a:xfrm>
            <a:off x="2294610" y="4000504"/>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cxnSp>
        <p:nvCxnSpPr>
          <p:cNvPr id="62" name="直接箭头连接符 61"/>
          <p:cNvCxnSpPr/>
          <p:nvPr/>
        </p:nvCxnSpPr>
        <p:spPr>
          <a:xfrm rot="5400000">
            <a:off x="2451626" y="3671485"/>
            <a:ext cx="1588" cy="1440000"/>
          </a:xfrm>
          <a:prstGeom prst="straightConnector1">
            <a:avLst/>
          </a:prstGeom>
          <a:ln w="28575">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406" y="5143512"/>
            <a:ext cx="8929718" cy="1338828"/>
          </a:xfrm>
          <a:prstGeom prst="rect">
            <a:avLst/>
          </a:prstGeom>
          <a:noFill/>
        </p:spPr>
        <p:txBody>
          <a:bodyPr wrap="square" rtlCol="0">
            <a:spAutoFit/>
          </a:bodyPr>
          <a:lstStyle/>
          <a:p>
            <a:pPr>
              <a:lnSpc>
                <a:spcPct val="150000"/>
              </a:lnSpc>
            </a:pP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maxf+=</a:t>
            </a:r>
            <a:r>
              <a:rPr lang="en-US" altLang="zh-CN" sz="1800" i="1" smtClean="0">
                <a:solidFill>
                  <a:srgbClr val="0000FF"/>
                </a:solidFill>
                <a:latin typeface="Consolas" pitchFamily="49" charset="0"/>
                <a:ea typeface="楷体" pitchFamily="49" charset="-122"/>
                <a:cs typeface="Consolas" pitchFamily="49" charset="0"/>
                <a:sym typeface="Symbol"/>
              </a:rPr>
              <a:t></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maxf=5</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执行</a:t>
            </a:r>
            <a:r>
              <a:rPr lang="en-US" altLang="zh-CN" sz="1800" smtClean="0">
                <a:solidFill>
                  <a:srgbClr val="0000FF"/>
                </a:solidFill>
                <a:latin typeface="Consolas" pitchFamily="49" charset="0"/>
                <a:ea typeface="楷体" pitchFamily="49" charset="-122"/>
                <a:cs typeface="Consolas" pitchFamily="49" charset="0"/>
              </a:rPr>
              <a:t>mincost+=</a:t>
            </a:r>
            <a:r>
              <a:rPr lang="en-US" altLang="zh-CN" sz="1800" i="1" smtClean="0">
                <a:solidFill>
                  <a:srgbClr val="0000FF"/>
                </a:solidFill>
                <a:latin typeface="Consolas" pitchFamily="49" charset="0"/>
                <a:ea typeface="楷体" pitchFamily="49" charset="-122"/>
                <a:cs typeface="Consolas" pitchFamily="49" charset="0"/>
                <a:sym typeface="Symbol"/>
              </a:rPr>
              <a: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[0][2]+</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[2][4]+</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[4][3]+</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[3][5])=1*(3+4+1+2)=10</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mincost=37</a:t>
            </a:r>
            <a:r>
              <a:rPr lang="zh-CN" altLang="zh-CN" sz="18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143932" cy="101566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，再构造一个赋权有向图</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，此时找不出从起点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的路径，算法结束，</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图即为最小费用最大流。</a:t>
            </a:r>
          </a:p>
        </p:txBody>
      </p:sp>
      <p:grpSp>
        <p:nvGrpSpPr>
          <p:cNvPr id="3" name="组合 2"/>
          <p:cNvGrpSpPr/>
          <p:nvPr/>
        </p:nvGrpSpPr>
        <p:grpSpPr>
          <a:xfrm>
            <a:off x="1928794" y="2000240"/>
            <a:ext cx="3571900" cy="2000263"/>
            <a:chOff x="1857356" y="3071811"/>
            <a:chExt cx="3571900" cy="2000263"/>
          </a:xfrm>
        </p:grpSpPr>
        <p:sp>
          <p:nvSpPr>
            <p:cNvPr id="4" name="椭圆 3"/>
            <p:cNvSpPr/>
            <p:nvPr/>
          </p:nvSpPr>
          <p:spPr>
            <a:xfrm>
              <a:off x="1857356"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5" name="椭圆 4"/>
            <p:cNvSpPr/>
            <p:nvPr/>
          </p:nvSpPr>
          <p:spPr>
            <a:xfrm>
              <a:off x="2656566"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656566"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4359451" y="3196826"/>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359451" y="4600557"/>
              <a:ext cx="268499" cy="3465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160757" y="3946925"/>
              <a:ext cx="268499" cy="3465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cxnSp>
          <p:nvCxnSpPr>
            <p:cNvPr id="10" name="直接箭头连接符 9"/>
            <p:cNvCxnSpPr>
              <a:stCxn id="4" idx="7"/>
              <a:endCxn id="5" idx="2"/>
            </p:cNvCxnSpPr>
            <p:nvPr/>
          </p:nvCxnSpPr>
          <p:spPr>
            <a:xfrm rot="5400000" flipH="1" flipV="1">
              <a:off x="2057754" y="3398857"/>
              <a:ext cx="627593" cy="570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5" idx="6"/>
              <a:endCxn id="7" idx="2"/>
            </p:cNvCxnSpPr>
            <p:nvPr/>
          </p:nvCxnSpPr>
          <p:spPr>
            <a:xfrm>
              <a:off x="2925065" y="3370076"/>
              <a:ext cx="1434386" cy="13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5"/>
              <a:endCxn id="6" idx="2"/>
            </p:cNvCxnSpPr>
            <p:nvPr/>
          </p:nvCxnSpPr>
          <p:spPr>
            <a:xfrm rot="16200000" flipH="1">
              <a:off x="2105987" y="4223227"/>
              <a:ext cx="531126" cy="570032"/>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6"/>
              <a:endCxn id="8" idx="2"/>
            </p:cNvCxnSpPr>
            <p:nvPr/>
          </p:nvCxnSpPr>
          <p:spPr>
            <a:xfrm>
              <a:off x="2925065" y="4773807"/>
              <a:ext cx="1434386" cy="1389"/>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6"/>
              <a:endCxn id="9" idx="1"/>
            </p:cNvCxnSpPr>
            <p:nvPr/>
          </p:nvCxnSpPr>
          <p:spPr>
            <a:xfrm>
              <a:off x="4627950" y="3370076"/>
              <a:ext cx="572128" cy="627593"/>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6"/>
              <a:endCxn id="9" idx="3"/>
            </p:cNvCxnSpPr>
            <p:nvPr/>
          </p:nvCxnSpPr>
          <p:spPr>
            <a:xfrm flipV="1">
              <a:off x="4627950" y="4242681"/>
              <a:ext cx="572128" cy="5311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6" idx="0"/>
              <a:endCxn id="5" idx="4"/>
            </p:cNvCxnSpPr>
            <p:nvPr/>
          </p:nvCxnSpPr>
          <p:spPr>
            <a:xfrm rot="5400000" flipH="1" flipV="1">
              <a:off x="2262200" y="4072044"/>
              <a:ext cx="1057231" cy="1184"/>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143108" y="4468663"/>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18" name="TextBox 17"/>
            <p:cNvSpPr txBox="1"/>
            <p:nvPr/>
          </p:nvSpPr>
          <p:spPr>
            <a:xfrm>
              <a:off x="2143108" y="3446859"/>
              <a:ext cx="214314"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19" name="TextBox 18"/>
            <p:cNvSpPr txBox="1"/>
            <p:nvPr/>
          </p:nvSpPr>
          <p:spPr>
            <a:xfrm>
              <a:off x="2571736" y="394692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20" name="TextBox 19"/>
            <p:cNvSpPr txBox="1"/>
            <p:nvPr/>
          </p:nvSpPr>
          <p:spPr>
            <a:xfrm>
              <a:off x="3509056" y="4822040"/>
              <a:ext cx="205688" cy="250034"/>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1" name="TextBox 20"/>
            <p:cNvSpPr txBox="1"/>
            <p:nvPr/>
          </p:nvSpPr>
          <p:spPr>
            <a:xfrm>
              <a:off x="4947634" y="4509500"/>
              <a:ext cx="195870"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sp>
          <p:nvSpPr>
            <p:cNvPr id="22" name="TextBox 21"/>
            <p:cNvSpPr txBox="1"/>
            <p:nvPr/>
          </p:nvSpPr>
          <p:spPr>
            <a:xfrm>
              <a:off x="4965792" y="3384350"/>
              <a:ext cx="177712"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23" name="TextBox 22"/>
            <p:cNvSpPr txBox="1"/>
            <p:nvPr/>
          </p:nvSpPr>
          <p:spPr>
            <a:xfrm>
              <a:off x="3562337" y="3071811"/>
              <a:ext cx="152407"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4" name="TextBox 23"/>
            <p:cNvSpPr txBox="1"/>
            <p:nvPr/>
          </p:nvSpPr>
          <p:spPr>
            <a:xfrm>
              <a:off x="4298948" y="3897160"/>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cxnSp>
          <p:nvCxnSpPr>
            <p:cNvPr id="25" name="直接箭头连接符 24"/>
            <p:cNvCxnSpPr/>
            <p:nvPr/>
          </p:nvCxnSpPr>
          <p:spPr>
            <a:xfrm rot="5400000" flipH="1" flipV="1">
              <a:off x="3965086" y="4071942"/>
              <a:ext cx="1057231"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16200000" flipV="1">
              <a:off x="3062899" y="3315428"/>
              <a:ext cx="1158719" cy="15130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286117" y="4040035"/>
              <a:ext cx="142876" cy="246221"/>
            </a:xfrm>
            <a:prstGeom prst="rect">
              <a:avLst/>
            </a:prstGeom>
            <a:noFill/>
          </p:spPr>
          <p:txBody>
            <a:bodyPr wrap="square" lIns="0" tIns="0" rIns="0" bIns="0" rtlCol="0">
              <a:spAutoFit/>
            </a:bodyPr>
            <a:lstStyle/>
            <a:p>
              <a:r>
                <a:rPr lang="en-US" altLang="zh-CN" sz="1600" smtClean="0">
                  <a:solidFill>
                    <a:srgbClr val="FF0000"/>
                  </a:solidFill>
                  <a:latin typeface="Consolas" pitchFamily="49" charset="0"/>
                  <a:cs typeface="Consolas" pitchFamily="49" charset="0"/>
                </a:rPr>
                <a:t>0</a:t>
              </a:r>
              <a:endParaRPr lang="zh-CN" altLang="en-US" sz="1600">
                <a:solidFill>
                  <a:srgbClr val="FF0000"/>
                </a:solidFill>
                <a:latin typeface="Consolas" pitchFamily="49" charset="0"/>
                <a:cs typeface="Consolas" pitchFamily="49" charset="0"/>
              </a:endParaRPr>
            </a:p>
          </p:txBody>
        </p:sp>
      </p:grpSp>
      <p:sp>
        <p:nvSpPr>
          <p:cNvPr id="28" name="TextBox 27"/>
          <p:cNvSpPr txBox="1"/>
          <p:nvPr/>
        </p:nvSpPr>
        <p:spPr>
          <a:xfrm>
            <a:off x="3428992" y="4159256"/>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29" name="TextBox 28"/>
          <p:cNvSpPr txBox="1"/>
          <p:nvPr/>
        </p:nvSpPr>
        <p:spPr>
          <a:xfrm>
            <a:off x="1428728" y="4857760"/>
            <a:ext cx="4500594"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最后得到</a:t>
            </a:r>
            <a:r>
              <a:rPr lang="en-US" altLang="zh-CN" sz="2000" smtClean="0">
                <a:solidFill>
                  <a:srgbClr val="0000FF"/>
                </a:solidFill>
                <a:latin typeface="Consolas" pitchFamily="49" charset="0"/>
                <a:ea typeface="楷体" pitchFamily="49" charset="-122"/>
                <a:cs typeface="Consolas" pitchFamily="49" charset="0"/>
              </a:rPr>
              <a:t>maxf=5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mincost=37</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30" name="左弧形箭头 29"/>
          <p:cNvSpPr/>
          <p:nvPr/>
        </p:nvSpPr>
        <p:spPr>
          <a:xfrm>
            <a:off x="1000100" y="4143380"/>
            <a:ext cx="285752" cy="928694"/>
          </a:xfrm>
          <a:prstGeom prst="curvedRightArrow">
            <a:avLst/>
          </a:prstGeom>
          <a:ln>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95288" y="549275"/>
            <a:ext cx="4391026"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求最小费用最大流算法设计</a:t>
            </a:r>
          </a:p>
        </p:txBody>
      </p:sp>
      <p:sp>
        <p:nvSpPr>
          <p:cNvPr id="75779" name="Text Box 3"/>
          <p:cNvSpPr txBox="1">
            <a:spLocks noChangeArrowheads="1"/>
          </p:cNvSpPr>
          <p:nvPr/>
        </p:nvSpPr>
        <p:spPr bwMode="auto">
          <a:xfrm>
            <a:off x="468313" y="1628775"/>
            <a:ext cx="8280400"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由于赋权有向图</a:t>
            </a:r>
            <a:r>
              <a:rPr lang="en-US" altLang="zh-CN" sz="2000"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中可能存在负权</a:t>
            </a:r>
            <a:r>
              <a:rPr lang="zh-CN" altLang="en-US" sz="2000">
                <a:solidFill>
                  <a:srgbClr val="0000FF"/>
                </a:solidFill>
                <a:latin typeface="Consolas" pitchFamily="49" charset="0"/>
                <a:ea typeface="楷体" pitchFamily="49" charset="-122"/>
                <a:cs typeface="Consolas" pitchFamily="49" charset="0"/>
              </a:rPr>
              <a:t>边</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可以采用贝尔曼</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福特算法或者</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算法求起点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到终点</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的最短路径。</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14282" y="714356"/>
            <a:ext cx="8643998" cy="5336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ts val="26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n=6,s=0,t=n-1;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分别表示起点、终点和顶点个数</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c[MAXV][MAXV]={{0,4,5,INF,INF,INF},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一个网络流容量</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	{INF,0,1,3,INF,INF},{INF,INF,0,INF,2,INF},</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{INF,INF,INF,0,INF,5},{INF,1,INF,3,0,2},</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{INF,INF,INF,INF,INF,0}};</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b[MAXV][MAXV]={{0,1,3,INF,INF,INF},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一个网络流单位流量费用</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	{INF,0,1,3,INF,INF},{INF,INF,0,INF,4,INF},</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{INF,INF,INF,0,INF,2},{INF,2,INF,1,0,4},</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{INF,INF,INF,INF,INF,0}};</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求解结果表示</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w[MAXV][MAXV];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一个赋权图</a:t>
            </a:r>
            <a:r>
              <a:rPr lang="en-US" altLang="zh-CN" sz="1800" smtClean="0">
                <a:solidFill>
                  <a:srgbClr val="00B0F0"/>
                </a:solidFill>
                <a:latin typeface="Consolas" pitchFamily="49" charset="0"/>
                <a:ea typeface="楷体" pitchFamily="49" charset="-122"/>
                <a:cs typeface="Consolas" pitchFamily="49" charset="0"/>
              </a:rPr>
              <a:t>w</a:t>
            </a:r>
            <a:endParaRPr lang="zh-CN" altLang="zh-CN" sz="1800" smtClean="0">
              <a:solidFill>
                <a:srgbClr val="00B0F0"/>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f[MAXV][MAXV];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网络流</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a:t>
            </a:r>
            <a:r>
              <a:rPr lang="en-US" altLang="zh-CN" sz="1800" smtClean="0">
                <a:solidFill>
                  <a:srgbClr val="C00000"/>
                </a:solidFill>
                <a:latin typeface="Consolas" pitchFamily="49" charset="0"/>
                <a:ea typeface="楷体" pitchFamily="49" charset="-122"/>
                <a:cs typeface="Consolas" pitchFamily="49" charset="0"/>
              </a:rPr>
              <a:t>maxf=0</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最大流量</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a:t>
            </a:r>
            <a:r>
              <a:rPr lang="en-US" altLang="zh-CN" sz="1800" smtClean="0">
                <a:solidFill>
                  <a:srgbClr val="C00000"/>
                </a:solidFill>
                <a:latin typeface="Consolas" pitchFamily="49" charset="0"/>
                <a:ea typeface="楷体" pitchFamily="49" charset="-122"/>
                <a:cs typeface="Consolas" pitchFamily="49" charset="0"/>
              </a:rPr>
              <a:t>mincost=0</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最大流最小费用</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50825" y="260350"/>
            <a:ext cx="8321703" cy="6457492"/>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void Createw()			//</a:t>
            </a:r>
            <a:r>
              <a:rPr lang="zh-CN" altLang="zh-CN" sz="1800" smtClean="0">
                <a:solidFill>
                  <a:srgbClr val="FF0000"/>
                </a:solidFill>
                <a:latin typeface="Consolas" pitchFamily="49" charset="0"/>
                <a:ea typeface="楷体" pitchFamily="49" charset="-122"/>
                <a:cs typeface="Consolas" pitchFamily="49" charset="0"/>
              </a:rPr>
              <a:t>由</a:t>
            </a:r>
            <a:r>
              <a:rPr lang="en-US" altLang="zh-CN" sz="1800" smtClean="0">
                <a:solidFill>
                  <a:srgbClr val="FF0000"/>
                </a:solidFill>
                <a:latin typeface="Consolas" pitchFamily="49" charset="0"/>
                <a:ea typeface="楷体" pitchFamily="49" charset="-122"/>
                <a:cs typeface="Consolas" pitchFamily="49" charset="0"/>
              </a:rPr>
              <a:t>c</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b</a:t>
            </a:r>
            <a:r>
              <a:rPr lang="zh-CN" altLang="zh-CN" sz="1800" smtClean="0">
                <a:solidFill>
                  <a:srgbClr val="FF0000"/>
                </a:solidFill>
                <a:latin typeface="Consolas" pitchFamily="49" charset="0"/>
                <a:ea typeface="楷体" pitchFamily="49" charset="-122"/>
                <a:cs typeface="Consolas" pitchFamily="49" charset="0"/>
              </a:rPr>
              <a:t>和</a:t>
            </a:r>
            <a:r>
              <a:rPr lang="en-US" altLang="zh-CN" sz="1800" smtClean="0">
                <a:solidFill>
                  <a:srgbClr val="FF0000"/>
                </a:solidFill>
                <a:latin typeface="Consolas" pitchFamily="49" charset="0"/>
                <a:ea typeface="楷体" pitchFamily="49" charset="-122"/>
                <a:cs typeface="Consolas" pitchFamily="49" charset="0"/>
              </a:rPr>
              <a:t>f</a:t>
            </a:r>
            <a:r>
              <a:rPr lang="zh-CN" altLang="zh-CN" sz="1800" smtClean="0">
                <a:solidFill>
                  <a:srgbClr val="FF0000"/>
                </a:solidFill>
                <a:latin typeface="Consolas" pitchFamily="49" charset="0"/>
                <a:ea typeface="楷体" pitchFamily="49" charset="-122"/>
                <a:cs typeface="Consolas" pitchFamily="49" charset="0"/>
              </a:rPr>
              <a:t>构造赋权图</a:t>
            </a:r>
            <a:r>
              <a:rPr lang="en-US" altLang="zh-CN" sz="1800" smtClean="0">
                <a:solidFill>
                  <a:srgbClr val="FF0000"/>
                </a:solidFill>
                <a:latin typeface="Consolas" pitchFamily="49" charset="0"/>
                <a:ea typeface="楷体" pitchFamily="49" charset="-122"/>
                <a:cs typeface="Consolas" pitchFamily="49" charset="0"/>
              </a:rPr>
              <a:t>w</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i,j;</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(i=0;i&lt;n;i++)		</a:t>
            </a:r>
            <a:r>
              <a:rPr lang="en-US" altLang="zh-CN" sz="1800" smtClean="0">
                <a:solidFill>
                  <a:srgbClr val="00B0F0"/>
                </a:solidFill>
                <a:latin typeface="Consolas" pitchFamily="49" charset="0"/>
                <a:ea typeface="楷体" pitchFamily="49" charset="-122"/>
                <a:cs typeface="Consolas" pitchFamily="49" charset="0"/>
              </a:rPr>
              <a:t>//w</a:t>
            </a:r>
            <a:r>
              <a:rPr lang="zh-CN" altLang="zh-CN" sz="1800" smtClean="0">
                <a:solidFill>
                  <a:srgbClr val="00B0F0"/>
                </a:solidFill>
                <a:latin typeface="Consolas" pitchFamily="49" charset="0"/>
                <a:ea typeface="楷体" pitchFamily="49" charset="-122"/>
                <a:cs typeface="Consolas" pitchFamily="49" charset="0"/>
              </a:rPr>
              <a:t>数组元素初始化</a:t>
            </a:r>
          </a:p>
          <a:p>
            <a:r>
              <a:rPr lang="en-US" altLang="zh-CN" sz="1800" smtClean="0">
                <a:solidFill>
                  <a:srgbClr val="0000FF"/>
                </a:solidFill>
                <a:latin typeface="Consolas" pitchFamily="49" charset="0"/>
                <a:ea typeface="楷体" pitchFamily="49" charset="-122"/>
                <a:cs typeface="Consolas" pitchFamily="49" charset="0"/>
              </a:rPr>
              <a:t>      for (j=0;j&lt;n;j++)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w[i][j]=INF;</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(i=0;i&lt;n;i++)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(j=0;j&lt;n;j++)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if (c[i][j]!=0 &amp;&amp; c[i][j]&lt;INF)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if (f[i][j]&lt;c[i][j])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w[i][j]=b[i][j];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if (f[i][j]==c[i][j])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w[i][j]=INF;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(f[i][j]&gt;0)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w[j][i]=-b[i][j];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if (f[i][j]==0)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w[j][i]=INF;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if (i==j)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w[i][j]=0;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79388" y="333375"/>
            <a:ext cx="8640762" cy="6496307"/>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44000" tIns="108000" bIns="72000">
            <a:spAutoFit/>
          </a:bodyPr>
          <a:lstStyle/>
          <a:p>
            <a:pPr>
              <a:lnSpc>
                <a:spcPts val="2000"/>
              </a:lnSpc>
            </a:pPr>
            <a:r>
              <a:rPr lang="en-US" altLang="zh-CN" sz="1800" smtClean="0">
                <a:solidFill>
                  <a:srgbClr val="FF0000"/>
                </a:solidFill>
                <a:latin typeface="Consolas" pitchFamily="49" charset="0"/>
                <a:ea typeface="楷体" pitchFamily="49" charset="-122"/>
                <a:cs typeface="Consolas" pitchFamily="49" charset="0"/>
              </a:rPr>
              <a:t>bool BellmanFord(int path[])	//</a:t>
            </a:r>
            <a:r>
              <a:rPr lang="zh-CN" altLang="zh-CN" sz="1800" smtClean="0">
                <a:solidFill>
                  <a:srgbClr val="FF0000"/>
                </a:solidFill>
                <a:latin typeface="Consolas" pitchFamily="49" charset="0"/>
                <a:ea typeface="楷体" pitchFamily="49" charset="-122"/>
                <a:cs typeface="Consolas" pitchFamily="49" charset="0"/>
              </a:rPr>
              <a:t>对</a:t>
            </a:r>
            <a:r>
              <a:rPr lang="en-US" altLang="zh-CN" sz="1800" smtClean="0">
                <a:solidFill>
                  <a:srgbClr val="FF0000"/>
                </a:solidFill>
                <a:latin typeface="Consolas" pitchFamily="49" charset="0"/>
                <a:ea typeface="楷体" pitchFamily="49" charset="-122"/>
                <a:cs typeface="Consolas" pitchFamily="49" charset="0"/>
              </a:rPr>
              <a:t>w</a:t>
            </a:r>
            <a:r>
              <a:rPr lang="zh-CN" altLang="zh-CN" sz="1800" smtClean="0">
                <a:solidFill>
                  <a:srgbClr val="FF0000"/>
                </a:solidFill>
                <a:latin typeface="Consolas" pitchFamily="49" charset="0"/>
                <a:ea typeface="楷体" pitchFamily="49" charset="-122"/>
                <a:cs typeface="Consolas" pitchFamily="49" charset="0"/>
              </a:rPr>
              <a:t>求从</a:t>
            </a:r>
            <a:r>
              <a:rPr lang="en-US" altLang="zh-CN" sz="1800" smtClean="0">
                <a:solidFill>
                  <a:srgbClr val="FF0000"/>
                </a:solidFill>
                <a:latin typeface="Consolas" pitchFamily="49" charset="0"/>
                <a:ea typeface="楷体" pitchFamily="49" charset="-122"/>
                <a:cs typeface="Consolas" pitchFamily="49" charset="0"/>
              </a:rPr>
              <a:t>s</a:t>
            </a:r>
            <a:r>
              <a:rPr lang="zh-CN" altLang="zh-CN" sz="1800" smtClean="0">
                <a:solidFill>
                  <a:srgbClr val="FF0000"/>
                </a:solidFill>
                <a:latin typeface="Consolas" pitchFamily="49" charset="0"/>
                <a:ea typeface="楷体" pitchFamily="49" charset="-122"/>
                <a:cs typeface="Consolas" pitchFamily="49" charset="0"/>
              </a:rPr>
              <a:t>到</a:t>
            </a:r>
            <a:r>
              <a:rPr lang="en-US" altLang="zh-CN" sz="1800" smtClean="0">
                <a:solidFill>
                  <a:srgbClr val="FF0000"/>
                </a:solidFill>
                <a:latin typeface="Consolas" pitchFamily="49" charset="0"/>
                <a:ea typeface="楷体" pitchFamily="49" charset="-122"/>
                <a:cs typeface="Consolas" pitchFamily="49" charset="0"/>
              </a:rPr>
              <a:t>t</a:t>
            </a:r>
            <a:r>
              <a:rPr lang="zh-CN" altLang="zh-CN" sz="1800" smtClean="0">
                <a:solidFill>
                  <a:srgbClr val="FF0000"/>
                </a:solidFill>
                <a:latin typeface="Consolas" pitchFamily="49" charset="0"/>
                <a:ea typeface="楷体" pitchFamily="49" charset="-122"/>
                <a:cs typeface="Consolas" pitchFamily="49" charset="0"/>
              </a:rPr>
              <a:t>的最短路径</a:t>
            </a:r>
            <a:r>
              <a:rPr lang="en-US" altLang="zh-CN" sz="1800" smtClean="0">
                <a:solidFill>
                  <a:srgbClr val="FF0000"/>
                </a:solidFill>
                <a:latin typeface="Consolas" pitchFamily="49" charset="0"/>
                <a:ea typeface="楷体" pitchFamily="49" charset="-122"/>
                <a:cs typeface="Consolas" pitchFamily="49" charset="0"/>
              </a:rPr>
              <a:t>path</a:t>
            </a:r>
            <a:endParaRPr lang="zh-CN" altLang="zh-CN" sz="1800" smtClean="0">
              <a:solidFill>
                <a:srgbClr val="FF0000"/>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int dist[MAXV];		</a:t>
            </a:r>
            <a:r>
              <a:rPr lang="en-US" altLang="zh-CN" sz="1800" smtClean="0">
                <a:solidFill>
                  <a:srgbClr val="00B0F0"/>
                </a:solidFill>
                <a:latin typeface="Consolas" pitchFamily="49" charset="0"/>
                <a:ea typeface="楷体" pitchFamily="49" charset="-122"/>
                <a:cs typeface="Consolas" pitchFamily="49" charset="0"/>
              </a:rPr>
              <a:t>//dist[i]</a:t>
            </a:r>
            <a:r>
              <a:rPr lang="zh-CN" altLang="zh-CN" sz="1800" smtClean="0">
                <a:solidFill>
                  <a:srgbClr val="00B0F0"/>
                </a:solidFill>
                <a:latin typeface="Consolas" pitchFamily="49" charset="0"/>
                <a:ea typeface="楷体" pitchFamily="49" charset="-122"/>
                <a:cs typeface="Consolas" pitchFamily="49" charset="0"/>
              </a:rPr>
              <a:t>存放</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到顶点</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的最短路径长度</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for (int i=0;i&lt;n;i++)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初始化</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  dist[i]=w[s][i];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对</a:t>
            </a:r>
            <a:r>
              <a:rPr lang="en-US" altLang="zh-CN" sz="1800" smtClean="0">
                <a:solidFill>
                  <a:srgbClr val="00B0F0"/>
                </a:solidFill>
                <a:latin typeface="Consolas" pitchFamily="49" charset="0"/>
                <a:ea typeface="楷体" pitchFamily="49" charset="-122"/>
                <a:cs typeface="Consolas" pitchFamily="49" charset="0"/>
              </a:rPr>
              <a:t>dist</a:t>
            </a:r>
            <a:r>
              <a:rPr lang="en-US" altLang="zh-CN" sz="1800" baseline="30000" smtClean="0">
                <a:solidFill>
                  <a:srgbClr val="00B0F0"/>
                </a:solidFill>
                <a:latin typeface="Consolas" pitchFamily="49" charset="0"/>
                <a:ea typeface="楷体" pitchFamily="49" charset="-122"/>
                <a:cs typeface="Consolas" pitchFamily="49" charset="0"/>
              </a:rPr>
              <a:t>1</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初始化</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if (i!=s &amp;&amp; dist[i]&lt;INF) </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path[i]=s;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对</a:t>
            </a:r>
            <a:r>
              <a:rPr lang="en-US" altLang="zh-CN" sz="1800" smtClean="0">
                <a:solidFill>
                  <a:srgbClr val="00B0F0"/>
                </a:solidFill>
                <a:latin typeface="Consolas" pitchFamily="49" charset="0"/>
                <a:ea typeface="楷体" pitchFamily="49" charset="-122"/>
                <a:cs typeface="Consolas" pitchFamily="49" charset="0"/>
              </a:rPr>
              <a:t>path</a:t>
            </a:r>
            <a:r>
              <a:rPr lang="en-US" altLang="zh-CN" sz="1800" baseline="30000" smtClean="0">
                <a:solidFill>
                  <a:srgbClr val="00B0F0"/>
                </a:solidFill>
                <a:latin typeface="Consolas" pitchFamily="49" charset="0"/>
                <a:ea typeface="楷体" pitchFamily="49" charset="-122"/>
                <a:cs typeface="Consolas" pitchFamily="49" charset="0"/>
              </a:rPr>
              <a:t>1</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初始化</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else </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path[i]=-1;</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(int k=2;k&lt;n;k++)</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  for (int u=0;u&lt;n; u++)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修改每个顶点的</a:t>
            </a:r>
            <a:r>
              <a:rPr lang="en-US" altLang="zh-CN" sz="1800" smtClean="0">
                <a:solidFill>
                  <a:srgbClr val="00B0F0"/>
                </a:solidFill>
                <a:latin typeface="Consolas" pitchFamily="49" charset="0"/>
                <a:ea typeface="楷体" pitchFamily="49" charset="-122"/>
                <a:cs typeface="Consolas" pitchFamily="49" charset="0"/>
              </a:rPr>
              <a:t>dist[u]</a:t>
            </a:r>
            <a:r>
              <a:rPr lang="zh-CN" altLang="zh-CN" sz="1800" smtClean="0">
                <a:solidFill>
                  <a:srgbClr val="00B0F0"/>
                </a:solidFill>
                <a:latin typeface="Consolas" pitchFamily="49" charset="0"/>
                <a:ea typeface="楷体" pitchFamily="49" charset="-122"/>
                <a:cs typeface="Consolas" pitchFamily="49" charset="0"/>
              </a:rPr>
              <a:t>和</a:t>
            </a:r>
            <a:r>
              <a:rPr lang="en-US" altLang="zh-CN" sz="1800" smtClean="0">
                <a:solidFill>
                  <a:srgbClr val="00B0F0"/>
                </a:solidFill>
                <a:latin typeface="Consolas" pitchFamily="49" charset="0"/>
                <a:ea typeface="楷体" pitchFamily="49" charset="-122"/>
                <a:cs typeface="Consolas" pitchFamily="49" charset="0"/>
              </a:rPr>
              <a:t>path[u]</a:t>
            </a:r>
            <a:endParaRPr lang="zh-CN" altLang="zh-CN" sz="1800" smtClean="0">
              <a:solidFill>
                <a:srgbClr val="00B0F0"/>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  if (u!=s)</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  for (int i=0;i&lt;n;i++)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考虑其他每个顶点</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  if (w[i][u]&lt;INF &amp;&amp; dist[u]&gt;dist[i]+w[i][u])</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  dist[u]=dist[i]+w[i][u];</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path[u]=i;</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2000"/>
              </a:lnSpc>
            </a:pPr>
            <a:r>
              <a:rPr lang="en-US" altLang="zh-CN" sz="1800" smtClean="0">
                <a:solidFill>
                  <a:srgbClr val="0000FF"/>
                </a:solidFill>
                <a:latin typeface="Consolas" pitchFamily="49" charset="0"/>
                <a:ea typeface="楷体" pitchFamily="49" charset="-122"/>
                <a:cs typeface="Consolas" pitchFamily="49" charset="0"/>
              </a:rPr>
              <a:t>   if (path[t]==-1) return false;				</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   else return true;</a:t>
            </a:r>
          </a:p>
          <a:p>
            <a:pPr>
              <a:lnSpc>
                <a:spcPts val="2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95288" y="260350"/>
            <a:ext cx="8280400" cy="548799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int Getargpathmin(int path[])	</a:t>
            </a: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由</a:t>
            </a:r>
            <a:r>
              <a:rPr lang="en-US" altLang="zh-CN" sz="1800" smtClean="0">
                <a:solidFill>
                  <a:srgbClr val="FF0000"/>
                </a:solidFill>
                <a:latin typeface="Consolas" pitchFamily="49" charset="0"/>
                <a:ea typeface="楷体" pitchFamily="49" charset="-122"/>
                <a:cs typeface="Consolas" pitchFamily="49" charset="0"/>
              </a:rPr>
              <a:t>c</a:t>
            </a:r>
            <a:r>
              <a:rPr lang="zh-CN" altLang="zh-CN" sz="1800" smtClean="0">
                <a:solidFill>
                  <a:srgbClr val="FF0000"/>
                </a:solidFill>
                <a:latin typeface="Consolas" pitchFamily="49" charset="0"/>
                <a:ea typeface="楷体" pitchFamily="49" charset="-122"/>
                <a:cs typeface="Consolas" pitchFamily="49" charset="0"/>
              </a:rPr>
              <a:t>和</a:t>
            </a:r>
            <a:r>
              <a:rPr lang="en-US" altLang="zh-CN" sz="1800" smtClean="0">
                <a:solidFill>
                  <a:srgbClr val="FF0000"/>
                </a:solidFill>
                <a:latin typeface="Consolas" pitchFamily="49" charset="0"/>
                <a:ea typeface="楷体" pitchFamily="49" charset="-122"/>
                <a:cs typeface="Consolas" pitchFamily="49" charset="0"/>
              </a:rPr>
              <a:t>f</a:t>
            </a:r>
            <a:r>
              <a:rPr lang="zh-CN" altLang="zh-CN" sz="1800" smtClean="0">
                <a:solidFill>
                  <a:srgbClr val="FF0000"/>
                </a:solidFill>
                <a:latin typeface="Consolas" pitchFamily="49" charset="0"/>
                <a:ea typeface="楷体" pitchFamily="49" charset="-122"/>
                <a:cs typeface="Consolas" pitchFamily="49" charset="0"/>
              </a:rPr>
              <a:t>求</a:t>
            </a:r>
            <a:r>
              <a:rPr lang="en-US" altLang="zh-CN" sz="1800" smtClean="0">
                <a:solidFill>
                  <a:srgbClr val="FF0000"/>
                </a:solidFill>
                <a:latin typeface="Consolas" pitchFamily="49" charset="0"/>
                <a:ea typeface="楷体" pitchFamily="49" charset="-122"/>
                <a:cs typeface="Consolas" pitchFamily="49" charset="0"/>
              </a:rPr>
              <a:t>path</a:t>
            </a:r>
            <a:r>
              <a:rPr lang="zh-CN" altLang="zh-CN" sz="1800" smtClean="0">
                <a:solidFill>
                  <a:srgbClr val="FF0000"/>
                </a:solidFill>
                <a:latin typeface="Consolas" pitchFamily="49" charset="0"/>
                <a:ea typeface="楷体" pitchFamily="49" charset="-122"/>
                <a:cs typeface="Consolas" pitchFamily="49" charset="0"/>
              </a:rPr>
              <a:t>上的最小调整量</a:t>
            </a:r>
            <a:r>
              <a:rPr lang="en-US" altLang="zh-CN" sz="1800" smtClean="0">
                <a:solidFill>
                  <a:srgbClr val="FF0000"/>
                </a:solidFill>
                <a:latin typeface="Consolas" pitchFamily="49" charset="0"/>
                <a:ea typeface="楷体" pitchFamily="49" charset="-122"/>
                <a:cs typeface="Consolas" pitchFamily="49" charset="0"/>
              </a:rPr>
              <a:t>min</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i,j,min=INF;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j=t; i=path[j];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从终点</a:t>
            </a:r>
            <a:r>
              <a:rPr lang="en-US" altLang="zh-CN" sz="1800" smtClean="0">
                <a:solidFill>
                  <a:srgbClr val="00B0F0"/>
                </a:solidFill>
                <a:latin typeface="Consolas" pitchFamily="49" charset="0"/>
                <a:ea typeface="楷体" pitchFamily="49" charset="-122"/>
                <a:cs typeface="Consolas" pitchFamily="49" charset="0"/>
              </a:rPr>
              <a:t>t</a:t>
            </a:r>
            <a:r>
              <a:rPr lang="zh-CN" altLang="zh-CN" sz="1800" smtClean="0">
                <a:solidFill>
                  <a:srgbClr val="00B0F0"/>
                </a:solidFill>
                <a:latin typeface="Consolas" pitchFamily="49" charset="0"/>
                <a:ea typeface="楷体" pitchFamily="49" charset="-122"/>
                <a:cs typeface="Consolas" pitchFamily="49" charset="0"/>
              </a:rPr>
              <a:t>向前调整</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while (true)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if (c[i][j]&gt;0 &amp;&amp; c[i][j]&lt;INF)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处理前向边</a:t>
            </a:r>
          </a:p>
          <a:p>
            <a:r>
              <a:rPr lang="en-US" altLang="zh-CN" sz="1800" smtClean="0">
                <a:solidFill>
                  <a:srgbClr val="0000FF"/>
                </a:solidFill>
                <a:latin typeface="Consolas" pitchFamily="49" charset="0"/>
                <a:ea typeface="楷体" pitchFamily="49" charset="-122"/>
                <a:cs typeface="Consolas" pitchFamily="49" charset="0"/>
              </a:rPr>
              <a:t>      {  if (c[i][j]-f[i][j]&lt;min)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min=c[i][j]-f[i][j];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(c[j][i]&gt;0 &amp;&amp; c[j][i]&lt;INF)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处理后向边</a:t>
            </a:r>
          </a:p>
          <a:p>
            <a:r>
              <a:rPr lang="en-US" altLang="zh-CN" sz="1800" smtClean="0">
                <a:solidFill>
                  <a:srgbClr val="0000FF"/>
                </a:solidFill>
                <a:latin typeface="Consolas" pitchFamily="49" charset="0"/>
                <a:ea typeface="楷体" pitchFamily="49" charset="-122"/>
                <a:cs typeface="Consolas" pitchFamily="49" charset="0"/>
              </a:rPr>
              <a:t>      {  if (f[j][i]&lt;min)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min=f[j][i];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(i==s) break;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当到达起点时退出循环</a:t>
            </a:r>
          </a:p>
          <a:p>
            <a:r>
              <a:rPr lang="en-US" altLang="zh-CN" sz="1800" smtClean="0">
                <a:solidFill>
                  <a:srgbClr val="0000FF"/>
                </a:solidFill>
                <a:latin typeface="Consolas" pitchFamily="49" charset="0"/>
                <a:ea typeface="楷体" pitchFamily="49" charset="-122"/>
                <a:cs typeface="Consolas" pitchFamily="49" charset="0"/>
              </a:rPr>
              <a:t>      j=i; i=path[j];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min;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357158" y="2593930"/>
            <a:ext cx="8429684" cy="2554545"/>
          </a:xfrm>
          <a:prstGeom prst="rect">
            <a:avLst/>
          </a:prstGeom>
          <a:noFill/>
          <a:ln w="9525">
            <a:noFill/>
            <a:miter lim="800000"/>
            <a:headEnd/>
            <a:tailEnd/>
          </a:ln>
        </p:spPr>
        <p:txBody>
          <a:bodyPr wrap="square">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这个回路一定有连接</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与</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中顶点的边</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替换</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得到树</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a:t>
            </a:r>
          </a:p>
          <a:p>
            <a:pPr>
              <a:lnSpc>
                <a:spcPts val="3200"/>
              </a:lnSpc>
            </a:pPr>
            <a:r>
              <a:rPr lang="en-US" altLang="zh-CN" sz="2000" i="1" smtClean="0">
                <a:solidFill>
                  <a:srgbClr val="C00000"/>
                </a:solidFill>
                <a:latin typeface="Consolas" pitchFamily="49" charset="0"/>
                <a:ea typeface="楷体" pitchFamily="49" charset="-122"/>
                <a:cs typeface="Consolas" pitchFamily="49" charset="0"/>
              </a:rPr>
              <a:t>     T</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T</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i="1" baseline="-25000" smtClean="0">
                <a:solidFill>
                  <a:srgbClr val="C00000"/>
                </a:solidFill>
                <a:latin typeface="Consolas" pitchFamily="49" charset="0"/>
                <a:ea typeface="楷体" pitchFamily="49" charset="-122"/>
                <a:cs typeface="Consolas" pitchFamily="49" charset="0"/>
              </a:rPr>
              <a:t>k</a:t>
            </a:r>
            <a:r>
              <a:rPr lang="en-US" altLang="zh-CN" sz="2000" smtClean="0">
                <a:solidFill>
                  <a:srgbClr val="C00000"/>
                </a:solidFill>
                <a:latin typeface="Consolas" pitchFamily="49" charset="0"/>
                <a:ea typeface="楷体" pitchFamily="49" charset="-122"/>
                <a:cs typeface="Consolas" pitchFamily="49" charset="0"/>
              </a:rPr>
              <a:t>}</a:t>
            </a:r>
          </a:p>
          <a:p>
            <a:pPr>
              <a:lnSpc>
                <a:spcPts val="3200"/>
              </a:lnSpc>
            </a:pP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也是一棵生成树，包含边</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，并且</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所有边权值和更小（除非</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与</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的权相同），与</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为一棵最小生成树矛盾。定理即证。</a:t>
            </a:r>
          </a:p>
          <a:p>
            <a:pPr>
              <a:lnSpc>
                <a:spcPts val="3200"/>
              </a:lnSpc>
            </a:pPr>
            <a:r>
              <a:rPr lang="en-US" altLang="zh-CN" sz="2000" smtClean="0">
                <a:solidFill>
                  <a:srgbClr val="006600"/>
                </a:solidFill>
                <a:latin typeface="Consolas" pitchFamily="49" charset="0"/>
                <a:ea typeface="微软雅黑" pitchFamily="34" charset="-122"/>
                <a:cs typeface="Consolas" pitchFamily="49" charset="0"/>
              </a:rPr>
              <a:t>    </a:t>
            </a:r>
            <a:r>
              <a:rPr lang="zh-CN" altLang="zh-CN" sz="2000" smtClean="0">
                <a:solidFill>
                  <a:srgbClr val="006600"/>
                </a:solidFill>
                <a:latin typeface="Consolas" pitchFamily="49" charset="0"/>
                <a:ea typeface="微软雅黑" pitchFamily="34" charset="-122"/>
                <a:cs typeface="Consolas" pitchFamily="49" charset="0"/>
              </a:rPr>
              <a:t>当</a:t>
            </a:r>
            <a:r>
              <a:rPr lang="en-US" altLang="zh-CN" sz="2000" i="1" smtClean="0">
                <a:solidFill>
                  <a:srgbClr val="006600"/>
                </a:solidFill>
                <a:latin typeface="Consolas" pitchFamily="49" charset="0"/>
                <a:ea typeface="微软雅黑" pitchFamily="34" charset="-122"/>
                <a:cs typeface="Consolas" pitchFamily="49" charset="0"/>
              </a:rPr>
              <a:t>k</a:t>
            </a:r>
            <a:r>
              <a:rPr lang="en-US"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n</a:t>
            </a:r>
            <a:r>
              <a:rPr lang="zh-CN" altLang="zh-CN" sz="2000" smtClean="0">
                <a:solidFill>
                  <a:srgbClr val="006600"/>
                </a:solidFill>
                <a:latin typeface="Consolas" pitchFamily="49" charset="0"/>
                <a:ea typeface="微软雅黑" pitchFamily="34" charset="-122"/>
                <a:cs typeface="Consolas" pitchFamily="49" charset="0"/>
              </a:rPr>
              <a:t>时，</a:t>
            </a:r>
            <a:r>
              <a:rPr lang="en-US" altLang="zh-CN" sz="2000" i="1" smtClean="0">
                <a:solidFill>
                  <a:srgbClr val="006600"/>
                </a:solidFill>
                <a:latin typeface="Consolas" pitchFamily="49" charset="0"/>
                <a:ea typeface="微软雅黑" pitchFamily="34" charset="-122"/>
                <a:cs typeface="Consolas" pitchFamily="49" charset="0"/>
              </a:rPr>
              <a:t>U</a:t>
            </a:r>
            <a:r>
              <a:rPr lang="zh-CN" altLang="zh-CN" sz="2000" smtClean="0">
                <a:solidFill>
                  <a:srgbClr val="006600"/>
                </a:solidFill>
                <a:latin typeface="Consolas" pitchFamily="49" charset="0"/>
                <a:ea typeface="微软雅黑" pitchFamily="34" charset="-122"/>
                <a:cs typeface="Consolas" pitchFamily="49" charset="0"/>
              </a:rPr>
              <a:t>包含</a:t>
            </a:r>
            <a:r>
              <a:rPr lang="en-US" altLang="zh-CN" sz="2000" i="1" smtClean="0">
                <a:solidFill>
                  <a:srgbClr val="006600"/>
                </a:solidFill>
                <a:latin typeface="Consolas" pitchFamily="49" charset="0"/>
                <a:ea typeface="微软雅黑" pitchFamily="34" charset="-122"/>
                <a:cs typeface="Consolas" pitchFamily="49" charset="0"/>
              </a:rPr>
              <a:t>G</a:t>
            </a:r>
            <a:r>
              <a:rPr lang="zh-CN" altLang="zh-CN" sz="2000" smtClean="0">
                <a:solidFill>
                  <a:srgbClr val="006600"/>
                </a:solidFill>
                <a:latin typeface="Consolas" pitchFamily="49" charset="0"/>
                <a:ea typeface="微软雅黑" pitchFamily="34" charset="-122"/>
                <a:cs typeface="Consolas" pitchFamily="49" charset="0"/>
              </a:rPr>
              <a:t>中所有顶点，由普里姆算法构造的</a:t>
            </a:r>
            <a:r>
              <a:rPr lang="en-US" altLang="zh-CN" sz="2000" i="1" smtClean="0">
                <a:solidFill>
                  <a:srgbClr val="006600"/>
                </a:solidFill>
                <a:latin typeface="Consolas" pitchFamily="49" charset="0"/>
                <a:ea typeface="微软雅黑" pitchFamily="34" charset="-122"/>
                <a:cs typeface="Consolas" pitchFamily="49" charset="0"/>
              </a:rPr>
              <a:t>T</a:t>
            </a:r>
            <a:r>
              <a:rPr lang="en-US" altLang="zh-CN" sz="2000" smtClean="0">
                <a:solidFill>
                  <a:srgbClr val="006600"/>
                </a:solidFill>
                <a:latin typeface="Consolas" pitchFamily="49" charset="0"/>
                <a:ea typeface="微软雅黑" pitchFamily="34" charset="-122"/>
                <a:cs typeface="Consolas" pitchFamily="49" charset="0"/>
              </a:rPr>
              <a:t>=</a:t>
            </a:r>
            <a:r>
              <a:rPr lang="zh-CN"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U</a:t>
            </a:r>
            <a:r>
              <a:rPr lang="zh-CN" altLang="zh-CN"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TE</a:t>
            </a:r>
            <a:r>
              <a:rPr lang="zh-CN" altLang="zh-CN" sz="2000" smtClean="0">
                <a:solidFill>
                  <a:srgbClr val="006600"/>
                </a:solidFill>
                <a:latin typeface="Consolas" pitchFamily="49" charset="0"/>
                <a:ea typeface="微软雅黑" pitchFamily="34" charset="-122"/>
                <a:cs typeface="Consolas" pitchFamily="49" charset="0"/>
              </a:rPr>
              <a:t>）就是</a:t>
            </a:r>
            <a:r>
              <a:rPr lang="en-US" altLang="zh-CN" sz="2000" i="1" smtClean="0">
                <a:solidFill>
                  <a:srgbClr val="006600"/>
                </a:solidFill>
                <a:latin typeface="Consolas" pitchFamily="49" charset="0"/>
                <a:ea typeface="微软雅黑" pitchFamily="34" charset="-122"/>
                <a:cs typeface="Consolas" pitchFamily="49" charset="0"/>
              </a:rPr>
              <a:t>G</a:t>
            </a:r>
            <a:r>
              <a:rPr lang="zh-CN" altLang="zh-CN" sz="2000" smtClean="0">
                <a:solidFill>
                  <a:srgbClr val="006600"/>
                </a:solidFill>
                <a:latin typeface="Consolas" pitchFamily="49" charset="0"/>
                <a:ea typeface="微软雅黑" pitchFamily="34" charset="-122"/>
                <a:cs typeface="Consolas" pitchFamily="49" charset="0"/>
              </a:rPr>
              <a:t>的最小生成树。</a:t>
            </a:r>
          </a:p>
        </p:txBody>
      </p:sp>
      <p:sp>
        <p:nvSpPr>
          <p:cNvPr id="11268" name="Rectangle 4"/>
          <p:cNvSpPr>
            <a:spLocks noChangeArrowheads="1"/>
          </p:cNvSpPr>
          <p:nvPr/>
        </p:nvSpPr>
        <p:spPr bwMode="auto">
          <a:xfrm>
            <a:off x="0" y="29337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13" name="组合 12"/>
          <p:cNvGrpSpPr/>
          <p:nvPr/>
        </p:nvGrpSpPr>
        <p:grpSpPr>
          <a:xfrm>
            <a:off x="1857356" y="285728"/>
            <a:ext cx="4572032" cy="2143140"/>
            <a:chOff x="2143108" y="3357562"/>
            <a:chExt cx="4572032" cy="2143140"/>
          </a:xfrm>
        </p:grpSpPr>
        <p:sp>
          <p:nvSpPr>
            <p:cNvPr id="14" name="椭圆 13"/>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i</a:t>
              </a:r>
              <a:r>
                <a:rPr lang="en-US" altLang="zh-CN" sz="2000" i="1" baseline="-25000" smtClean="0">
                  <a:solidFill>
                    <a:schemeClr val="bg1"/>
                  </a:solidFill>
                  <a:latin typeface="Consolas" pitchFamily="49" charset="0"/>
                  <a:cs typeface="Consolas" pitchFamily="49" charset="0"/>
                </a:rPr>
                <a:t>l</a:t>
              </a:r>
              <a:endParaRPr lang="zh-CN" altLang="en-US" sz="2000" i="1" baseline="-25000">
                <a:solidFill>
                  <a:schemeClr val="bg1"/>
                </a:solidFill>
                <a:latin typeface="Consolas" pitchFamily="49" charset="0"/>
                <a:cs typeface="Consolas" pitchFamily="49" charset="0"/>
              </a:endParaRPr>
            </a:p>
          </p:txBody>
        </p:sp>
        <p:sp>
          <p:nvSpPr>
            <p:cNvPr id="15" name="椭圆 14"/>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i</a:t>
              </a:r>
              <a:r>
                <a:rPr lang="en-US" altLang="zh-CN" sz="2000" i="1" baseline="-25000" smtClean="0">
                  <a:solidFill>
                    <a:srgbClr val="0000FF"/>
                  </a:solidFill>
                  <a:latin typeface="Consolas" pitchFamily="49" charset="0"/>
                  <a:cs typeface="Consolas" pitchFamily="49" charset="0"/>
                </a:rPr>
                <a:t>k</a:t>
              </a:r>
              <a:endParaRPr lang="zh-CN" altLang="en-US" sz="2000" i="1" baseline="-25000">
                <a:solidFill>
                  <a:srgbClr val="0000FF"/>
                </a:solidFill>
                <a:latin typeface="Consolas" pitchFamily="49" charset="0"/>
                <a:cs typeface="Consolas" pitchFamily="49" charset="0"/>
              </a:endParaRPr>
            </a:p>
          </p:txBody>
        </p:sp>
        <p:cxnSp>
          <p:nvCxnSpPr>
            <p:cNvPr id="16" name="直接连接符 15"/>
            <p:cNvCxnSpPr>
              <a:stCxn id="14" idx="6"/>
              <a:endCxn id="15"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21138762">
              <a:off x="4027694" y="3585846"/>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i="1" baseline="-25000" smtClean="0">
                  <a:solidFill>
                    <a:srgbClr val="0000FF"/>
                  </a:solidFill>
                  <a:latin typeface="Consolas" pitchFamily="49" charset="0"/>
                  <a:cs typeface="Consolas" pitchFamily="49" charset="0"/>
                </a:rPr>
                <a:t>k</a:t>
              </a:r>
              <a:endParaRPr lang="zh-CN" altLang="en-US" sz="1800" i="1" baseline="-25000">
                <a:solidFill>
                  <a:srgbClr val="0000FF"/>
                </a:solidFill>
                <a:latin typeface="Consolas" pitchFamily="49" charset="0"/>
                <a:cs typeface="Consolas" pitchFamily="49" charset="0"/>
              </a:endParaRPr>
            </a:p>
          </p:txBody>
        </p:sp>
        <p:sp>
          <p:nvSpPr>
            <p:cNvPr id="18" name="椭圆 17"/>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椭圆 18"/>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2143108" y="3357562"/>
              <a:ext cx="428628"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U</a:t>
              </a:r>
              <a:endParaRPr lang="zh-CN" altLang="en-US" sz="2200">
                <a:solidFill>
                  <a:srgbClr val="0000FF"/>
                </a:solidFill>
                <a:latin typeface="Consolas" pitchFamily="49" charset="0"/>
                <a:cs typeface="Consolas" pitchFamily="49" charset="0"/>
              </a:endParaRPr>
            </a:p>
          </p:txBody>
        </p:sp>
        <p:sp>
          <p:nvSpPr>
            <p:cNvPr id="21" name="TextBox 20"/>
            <p:cNvSpPr txBox="1"/>
            <p:nvPr/>
          </p:nvSpPr>
          <p:spPr>
            <a:xfrm>
              <a:off x="6000760" y="3798332"/>
              <a:ext cx="714380"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V-U</a:t>
              </a:r>
              <a:endParaRPr lang="zh-CN" altLang="en-US" sz="2200">
                <a:solidFill>
                  <a:srgbClr val="0000FF"/>
                </a:solidFill>
                <a:latin typeface="Consolas" pitchFamily="49" charset="0"/>
                <a:cs typeface="Consolas" pitchFamily="49" charset="0"/>
              </a:endParaRPr>
            </a:p>
          </p:txBody>
        </p:sp>
        <p:sp>
          <p:nvSpPr>
            <p:cNvPr id="22" name="椭圆 21"/>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x</a:t>
              </a:r>
              <a:endParaRPr lang="zh-CN" altLang="en-US" sz="2000" i="1" baseline="-25000">
                <a:solidFill>
                  <a:schemeClr val="bg1"/>
                </a:solidFill>
                <a:latin typeface="Consolas" pitchFamily="49" charset="0"/>
                <a:cs typeface="Consolas" pitchFamily="49" charset="0"/>
              </a:endParaRPr>
            </a:p>
          </p:txBody>
        </p:sp>
        <p:sp>
          <p:nvSpPr>
            <p:cNvPr id="31" name="椭圆 30"/>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baseline="-25000">
                <a:solidFill>
                  <a:srgbClr val="0000FF"/>
                </a:solidFill>
                <a:latin typeface="Consolas" pitchFamily="49" charset="0"/>
                <a:cs typeface="Consolas" pitchFamily="49" charset="0"/>
              </a:endParaRPr>
            </a:p>
          </p:txBody>
        </p:sp>
        <p:sp>
          <p:nvSpPr>
            <p:cNvPr id="32" name="TextBox 31"/>
            <p:cNvSpPr txBox="1"/>
            <p:nvPr/>
          </p:nvSpPr>
          <p:spPr>
            <a:xfrm rot="21371623">
              <a:off x="4023050" y="4730350"/>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i="1" baseline="-25000" smtClean="0">
                  <a:solidFill>
                    <a:srgbClr val="0000FF"/>
                  </a:solidFill>
                  <a:latin typeface="Consolas" pitchFamily="49" charset="0"/>
                  <a:cs typeface="Consolas" pitchFamily="49" charset="0"/>
                </a:rPr>
                <a:t>'</a:t>
              </a:r>
              <a:endParaRPr lang="zh-CN" altLang="en-US" sz="1800" i="1" baseline="-25000">
                <a:solidFill>
                  <a:srgbClr val="0000FF"/>
                </a:solidFill>
                <a:latin typeface="Consolas" pitchFamily="49" charset="0"/>
                <a:cs typeface="Consolas" pitchFamily="49" charset="0"/>
              </a:endParaRPr>
            </a:p>
          </p:txBody>
        </p:sp>
        <p:cxnSp>
          <p:nvCxnSpPr>
            <p:cNvPr id="33" name="直接连接符 32"/>
            <p:cNvCxnSpPr>
              <a:stCxn id="22" idx="6"/>
              <a:endCxn id="31"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5" name="任意多边形 34"/>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6" name="椭圆 35"/>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23850" y="508396"/>
            <a:ext cx="8605868" cy="5487995"/>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void argument(int path[],int min)</a:t>
            </a: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根据最小调整量</a:t>
            </a:r>
            <a:r>
              <a:rPr lang="en-US" altLang="zh-CN" sz="1800" smtClean="0">
                <a:solidFill>
                  <a:srgbClr val="FF0000"/>
                </a:solidFill>
                <a:latin typeface="Consolas" pitchFamily="49" charset="0"/>
                <a:ea typeface="楷体" pitchFamily="49" charset="-122"/>
                <a:cs typeface="Consolas" pitchFamily="49" charset="0"/>
              </a:rPr>
              <a:t>min</a:t>
            </a:r>
            <a:r>
              <a:rPr lang="zh-CN" altLang="zh-CN" sz="1800" smtClean="0">
                <a:solidFill>
                  <a:srgbClr val="FF0000"/>
                </a:solidFill>
                <a:latin typeface="Consolas" pitchFamily="49" charset="0"/>
                <a:ea typeface="楷体" pitchFamily="49" charset="-122"/>
                <a:cs typeface="Consolas" pitchFamily="49" charset="0"/>
              </a:rPr>
              <a:t>对</a:t>
            </a:r>
            <a:r>
              <a:rPr lang="en-US" altLang="zh-CN" sz="1800" smtClean="0">
                <a:solidFill>
                  <a:srgbClr val="FF0000"/>
                </a:solidFill>
                <a:latin typeface="Consolas" pitchFamily="49" charset="0"/>
                <a:ea typeface="楷体" pitchFamily="49" charset="-122"/>
                <a:cs typeface="Consolas" pitchFamily="49" charset="0"/>
              </a:rPr>
              <a:t>f</a:t>
            </a:r>
            <a:r>
              <a:rPr lang="zh-CN" altLang="zh-CN" sz="1800" smtClean="0">
                <a:solidFill>
                  <a:srgbClr val="FF0000"/>
                </a:solidFill>
                <a:latin typeface="Consolas" pitchFamily="49" charset="0"/>
                <a:ea typeface="楷体" pitchFamily="49" charset="-122"/>
                <a:cs typeface="Consolas" pitchFamily="49" charset="0"/>
              </a:rPr>
              <a:t>中</a:t>
            </a:r>
            <a:r>
              <a:rPr lang="en-US" altLang="zh-CN" sz="1800" smtClean="0">
                <a:solidFill>
                  <a:srgbClr val="FF0000"/>
                </a:solidFill>
                <a:latin typeface="Consolas" pitchFamily="49" charset="0"/>
                <a:ea typeface="楷体" pitchFamily="49" charset="-122"/>
                <a:cs typeface="Consolas" pitchFamily="49" charset="0"/>
              </a:rPr>
              <a:t>path</a:t>
            </a:r>
            <a:r>
              <a:rPr lang="zh-CN" altLang="zh-CN" sz="1800" smtClean="0">
                <a:solidFill>
                  <a:srgbClr val="FF0000"/>
                </a:solidFill>
                <a:latin typeface="Consolas" pitchFamily="49" charset="0"/>
                <a:ea typeface="楷体" pitchFamily="49" charset="-122"/>
                <a:cs typeface="Consolas" pitchFamily="49" charset="0"/>
              </a:rPr>
              <a:t>上的流量进行调整</a:t>
            </a:r>
          </a:p>
          <a:p>
            <a:r>
              <a:rPr lang="en-US" altLang="zh-CN" sz="1800" smtClean="0">
                <a:solidFill>
                  <a:srgbClr val="0000FF"/>
                </a:solidFill>
                <a:latin typeface="Consolas" pitchFamily="49" charset="0"/>
                <a:ea typeface="楷体" pitchFamily="49" charset="-122"/>
                <a:cs typeface="Consolas" pitchFamily="49" charset="0"/>
              </a:rPr>
              <a:t>{  int 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j=t,i=path[j];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maxf+=min;</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while (true)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if (c[i][j]&gt;0 &amp;&amp; c[i][j]&lt;INF)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前向边调整</a:t>
            </a:r>
          </a:p>
          <a:p>
            <a:r>
              <a:rPr lang="en-US" altLang="zh-CN" sz="1800" smtClean="0">
                <a:solidFill>
                  <a:srgbClr val="0000FF"/>
                </a:solidFill>
                <a:latin typeface="Consolas" pitchFamily="49" charset="0"/>
                <a:ea typeface="楷体" pitchFamily="49" charset="-122"/>
                <a:cs typeface="Consolas" pitchFamily="49" charset="0"/>
              </a:rPr>
              <a:t>      {  f[i][j]+=min;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mincost+=min*b[i][j];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累计最小费用</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(c[j][i]&gt;0 &amp;&amp; c[j][i]&lt;INF)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后向边调整</a:t>
            </a:r>
          </a:p>
          <a:p>
            <a:r>
              <a:rPr lang="en-US" altLang="zh-CN" sz="1800" smtClean="0">
                <a:solidFill>
                  <a:srgbClr val="0000FF"/>
                </a:solidFill>
                <a:latin typeface="Consolas" pitchFamily="49" charset="0"/>
                <a:ea typeface="楷体" pitchFamily="49" charset="-122"/>
                <a:cs typeface="Consolas" pitchFamily="49" charset="0"/>
              </a:rPr>
              <a:t>      {  f[j][i]-=min;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mincost+=-min*b[j][i];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累计最小费用</a:t>
            </a:r>
            <a:r>
              <a:rPr lang="en-US" altLang="zh-CN" sz="1800" smtClean="0">
                <a:solidFill>
                  <a:srgbClr val="00B0F0"/>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出现反悔的情况</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(i==s) break;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当到达起点时退出循环</a:t>
            </a:r>
          </a:p>
          <a:p>
            <a:r>
              <a:rPr lang="en-US" altLang="zh-CN" sz="1800" smtClean="0">
                <a:solidFill>
                  <a:srgbClr val="0000FF"/>
                </a:solidFill>
                <a:latin typeface="Consolas" pitchFamily="49" charset="0"/>
                <a:ea typeface="楷体" pitchFamily="49" charset="-122"/>
                <a:cs typeface="Consolas" pitchFamily="49" charset="0"/>
              </a:rPr>
              <a:t>      j=i; i=path[j];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71546"/>
            <a:ext cx="8001056" cy="396450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void FordFulkerson()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求最小费用最大流</a:t>
            </a:r>
            <a:r>
              <a:rPr lang="en-US" altLang="zh-CN" sz="1800" smtClean="0">
                <a:solidFill>
                  <a:srgbClr val="00B0F0"/>
                </a:solidFill>
                <a:latin typeface="Consolas" pitchFamily="49" charset="0"/>
                <a:ea typeface="楷体" pitchFamily="49" charset="-122"/>
                <a:cs typeface="Consolas" pitchFamily="49" charset="0"/>
              </a:rPr>
              <a:t>f</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k=0;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path[MAXV],min;</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while (true)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FF0000"/>
                </a:solidFill>
                <a:latin typeface="Consolas" pitchFamily="49" charset="0"/>
                <a:ea typeface="楷体" pitchFamily="49" charset="-122"/>
                <a:cs typeface="Consolas" pitchFamily="49" charset="0"/>
              </a:rPr>
              <a:t>Createw();</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a:t>
            </a:r>
            <a:r>
              <a:rPr lang="en-US" altLang="zh-CN" sz="1800" smtClean="0">
                <a:solidFill>
                  <a:srgbClr val="FF0000"/>
                </a:solidFill>
                <a:latin typeface="Consolas" pitchFamily="49" charset="0"/>
                <a:ea typeface="楷体" pitchFamily="49" charset="-122"/>
                <a:cs typeface="Consolas" pitchFamily="49" charset="0"/>
              </a:rPr>
              <a:t>BellmanFord(path)</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FF0000"/>
                </a:solidFill>
                <a:latin typeface="Consolas" pitchFamily="49" charset="0"/>
                <a:ea typeface="楷体" pitchFamily="49" charset="-122"/>
                <a:cs typeface="Consolas" pitchFamily="49" charset="0"/>
              </a:rPr>
              <a:t>min=Getargpathmin(path);</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FF0000"/>
                </a:solidFill>
                <a:latin typeface="Consolas" pitchFamily="49" charset="0"/>
                <a:ea typeface="楷体" pitchFamily="49" charset="-122"/>
                <a:cs typeface="Consolas" pitchFamily="49" charset="0"/>
              </a:rPr>
              <a:t>         argument(path,min);</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break;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7929618" cy="1523494"/>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对于具有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条边的网络，每次采用贝尔曼</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福特算法求最小增广路径的时间为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表示算法找到的最大流，迭代次数最多为</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30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，所以上述算法的时间复杂度为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拼图"/>
          <p:cNvPicPr>
            <a:picLocks noChangeAspect="1" noChangeArrowheads="1"/>
          </p:cNvPicPr>
          <p:nvPr/>
        </p:nvPicPr>
        <p:blipFill>
          <a:blip r:embed="rId2" cstate="print"/>
          <a:srcRect/>
          <a:stretch>
            <a:fillRect/>
          </a:stretch>
        </p:blipFill>
        <p:spPr bwMode="auto">
          <a:xfrm>
            <a:off x="1908175" y="1335101"/>
            <a:ext cx="5753100" cy="4094163"/>
          </a:xfrm>
          <a:prstGeom prst="rect">
            <a:avLst/>
          </a:prstGeom>
          <a:noFill/>
          <a:ln w="9525">
            <a:noFill/>
            <a:miter lim="800000"/>
            <a:headEnd/>
            <a:tailEnd/>
          </a:ln>
        </p:spPr>
      </p:pic>
      <p:pic>
        <p:nvPicPr>
          <p:cNvPr id="4" name="Picture 2" descr="动物主题,摄影,Y51125,模型,动物_创意图片_Getty Images China"/>
          <p:cNvPicPr>
            <a:picLocks noChangeAspect="1" noChangeArrowheads="1"/>
          </p:cNvPicPr>
          <p:nvPr/>
        </p:nvPicPr>
        <p:blipFill>
          <a:blip r:embed="rId3" cstate="print">
            <a:clrChange>
              <a:clrFrom>
                <a:srgbClr val="F3F3F5"/>
              </a:clrFrom>
              <a:clrTo>
                <a:srgbClr val="F3F3F5">
                  <a:alpha val="0"/>
                </a:srgbClr>
              </a:clrTo>
            </a:clrChange>
            <a:lum bright="10000"/>
          </a:blip>
          <a:srcRect l="45454"/>
          <a:stretch>
            <a:fillRect/>
          </a:stretch>
        </p:blipFill>
        <p:spPr bwMode="auto">
          <a:xfrm>
            <a:off x="642910" y="977903"/>
            <a:ext cx="2743200"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539750" y="404813"/>
            <a:ext cx="403225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9.3.3 </a:t>
            </a:r>
            <a:r>
              <a:rPr lang="zh-CN" altLang="en-US" sz="2800" smtClean="0">
                <a:solidFill>
                  <a:srgbClr val="FF0000"/>
                </a:solidFill>
                <a:latin typeface="Consolas" pitchFamily="49" charset="0"/>
                <a:ea typeface="微软雅黑" pitchFamily="34" charset="-122"/>
                <a:cs typeface="Consolas" pitchFamily="49" charset="0"/>
              </a:rPr>
              <a:t>克鲁斯卡尔</a:t>
            </a:r>
            <a:r>
              <a:rPr lang="zh-CN" altLang="en-US" sz="2800" dirty="0">
                <a:solidFill>
                  <a:srgbClr val="FF0000"/>
                </a:solidFill>
                <a:latin typeface="Consolas" pitchFamily="49" charset="0"/>
                <a:ea typeface="微软雅黑" pitchFamily="34" charset="-122"/>
                <a:cs typeface="Consolas" pitchFamily="49" charset="0"/>
              </a:rPr>
              <a:t>算法</a:t>
            </a:r>
          </a:p>
        </p:txBody>
      </p:sp>
      <p:sp>
        <p:nvSpPr>
          <p:cNvPr id="64515" name="Text Box 3"/>
          <p:cNvSpPr txBox="1">
            <a:spLocks noChangeArrowheads="1"/>
          </p:cNvSpPr>
          <p:nvPr/>
        </p:nvSpPr>
        <p:spPr bwMode="auto">
          <a:xfrm>
            <a:off x="250825" y="1341438"/>
            <a:ext cx="5964249"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克鲁斯卡尔算法构造最小生成树的过程</a:t>
            </a:r>
          </a:p>
        </p:txBody>
      </p:sp>
      <p:sp>
        <p:nvSpPr>
          <p:cNvPr id="64516" name="Text Box 4"/>
          <p:cNvSpPr txBox="1">
            <a:spLocks noChangeArrowheads="1"/>
          </p:cNvSpPr>
          <p:nvPr/>
        </p:nvSpPr>
        <p:spPr bwMode="auto">
          <a:xfrm>
            <a:off x="285720" y="2133600"/>
            <a:ext cx="8462993" cy="1282274"/>
          </a:xfrm>
          <a:prstGeom prst="rect">
            <a:avLst/>
          </a:prstGeom>
          <a:noFill/>
          <a:ln w="9525">
            <a:noFill/>
            <a:miter lim="800000"/>
            <a:headEnd/>
            <a:tailEnd/>
          </a:ln>
        </p:spPr>
        <p:txBody>
          <a:bodyPr wrap="square">
            <a:spAutoFit/>
          </a:bodyPr>
          <a:lstStyle/>
          <a:p>
            <a:pPr>
              <a:lnSpc>
                <a:spcPts val="3200"/>
              </a:lnSpc>
            </a:pPr>
            <a:r>
              <a:rPr lang="zh-CN" altLang="en-US" sz="2000">
                <a:solidFill>
                  <a:srgbClr val="0000FF"/>
                </a:solidFill>
                <a:latin typeface="Consolas" pitchFamily="49" charset="0"/>
                <a:ea typeface="楷体" pitchFamily="49" charset="-122"/>
                <a:cs typeface="Consolas" pitchFamily="49" charset="0"/>
              </a:rPr>
              <a:t>　　克鲁斯卡尔（</a:t>
            </a:r>
            <a:r>
              <a:rPr lang="en-US" altLang="zh-CN" sz="2000">
                <a:solidFill>
                  <a:srgbClr val="0000FF"/>
                </a:solidFill>
                <a:latin typeface="Consolas" pitchFamily="49" charset="0"/>
                <a:ea typeface="楷体" pitchFamily="49" charset="-122"/>
                <a:cs typeface="Consolas" pitchFamily="49" charset="0"/>
              </a:rPr>
              <a:t>Kruskal</a:t>
            </a:r>
            <a:r>
              <a:rPr lang="zh-CN" altLang="en-US" sz="2000">
                <a:solidFill>
                  <a:srgbClr val="0000FF"/>
                </a:solidFill>
                <a:latin typeface="Consolas" pitchFamily="49" charset="0"/>
                <a:ea typeface="楷体" pitchFamily="49" charset="-122"/>
                <a:cs typeface="Consolas" pitchFamily="49" charset="0"/>
              </a:rPr>
              <a:t>）算法是一种按权值的递增次序选择合适的边来构造最小生成树的方法。假设</a:t>
            </a:r>
            <a:r>
              <a:rPr lang="en-US" altLang="zh-CN" sz="200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是一个具有</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个顶点</a:t>
            </a:r>
            <a:r>
              <a:rPr lang="en-US" altLang="zh-CN" sz="2000" i="1">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条边的带权连通无向</a:t>
            </a:r>
            <a:r>
              <a:rPr lang="zh-CN" altLang="en-US" sz="2000" smtClean="0">
                <a:solidFill>
                  <a:srgbClr val="0000FF"/>
                </a:solidFill>
                <a:latin typeface="Consolas" pitchFamily="49" charset="0"/>
                <a:ea typeface="楷体" pitchFamily="49" charset="-122"/>
                <a:cs typeface="Consolas" pitchFamily="49" charset="0"/>
              </a:rPr>
              <a:t>图，</a:t>
            </a:r>
            <a:r>
              <a:rPr lang="en-US" altLang="zh-CN" sz="2000" smtClean="0">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的最小生成</a:t>
            </a:r>
            <a:r>
              <a:rPr lang="zh-CN" altLang="en-US" sz="2000" smtClean="0">
                <a:solidFill>
                  <a:srgbClr val="0000FF"/>
                </a:solidFill>
                <a:latin typeface="Consolas" pitchFamily="49" charset="0"/>
                <a:ea typeface="楷体" pitchFamily="49" charset="-122"/>
                <a:cs typeface="Consolas" pitchFamily="49" charset="0"/>
              </a:rPr>
              <a:t>树，则</a:t>
            </a:r>
            <a:r>
              <a:rPr lang="zh-CN" altLang="en-US" sz="2000">
                <a:solidFill>
                  <a:srgbClr val="0000FF"/>
                </a:solidFill>
                <a:latin typeface="Consolas" pitchFamily="49" charset="0"/>
                <a:ea typeface="楷体" pitchFamily="49" charset="-122"/>
                <a:cs typeface="Consolas" pitchFamily="49" charset="0"/>
              </a:rPr>
              <a:t>构造最小生成树的步骤如下</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428596" y="3500438"/>
            <a:ext cx="8001056"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rtlCol="0">
            <a:spAutoFit/>
          </a:bodyPr>
          <a:lstStyle/>
          <a:p>
            <a:pPr>
              <a:lnSpc>
                <a:spcPct val="150000"/>
              </a:lnSpc>
            </a:pPr>
            <a:r>
              <a:rPr lang="zh-CN" altLang="en-US" sz="2000" smtClean="0">
                <a:solidFill>
                  <a:srgbClr val="006600"/>
                </a:solidFill>
                <a:latin typeface="Consolas" pitchFamily="49" charset="0"/>
                <a:ea typeface="楷体" pitchFamily="49" charset="-122"/>
                <a:cs typeface="Consolas" pitchFamily="49" charset="0"/>
              </a:rPr>
              <a:t>　　① 置</a:t>
            </a:r>
            <a:r>
              <a:rPr lang="en-US" altLang="zh-CN" sz="2000" smtClean="0">
                <a:solidFill>
                  <a:srgbClr val="006600"/>
                </a:solidFill>
                <a:latin typeface="Consolas" pitchFamily="49" charset="0"/>
                <a:ea typeface="楷体" pitchFamily="49" charset="-122"/>
                <a:cs typeface="Consolas" pitchFamily="49" charset="0"/>
              </a:rPr>
              <a:t>U</a:t>
            </a:r>
            <a:r>
              <a:rPr lang="zh-CN" altLang="en-US" sz="2000" smtClean="0">
                <a:solidFill>
                  <a:srgbClr val="006600"/>
                </a:solidFill>
                <a:latin typeface="Consolas" pitchFamily="49" charset="0"/>
                <a:ea typeface="楷体" pitchFamily="49" charset="-122"/>
                <a:cs typeface="Consolas" pitchFamily="49" charset="0"/>
              </a:rPr>
              <a:t>的初值等于</a:t>
            </a:r>
            <a:r>
              <a:rPr lang="en-US" altLang="zh-CN" sz="2000" smtClean="0">
                <a:solidFill>
                  <a:srgbClr val="006600"/>
                </a:solidFill>
                <a:latin typeface="Consolas" pitchFamily="49" charset="0"/>
                <a:ea typeface="楷体" pitchFamily="49" charset="-122"/>
                <a:cs typeface="Consolas" pitchFamily="49" charset="0"/>
              </a:rPr>
              <a:t>V</a:t>
            </a:r>
            <a:r>
              <a:rPr lang="zh-CN" altLang="en-US" sz="2000" smtClean="0">
                <a:solidFill>
                  <a:srgbClr val="006600"/>
                </a:solidFill>
                <a:latin typeface="Consolas" pitchFamily="49" charset="0"/>
                <a:ea typeface="楷体" pitchFamily="49" charset="-122"/>
                <a:cs typeface="Consolas" pitchFamily="49" charset="0"/>
              </a:rPr>
              <a:t>（即包含有</a:t>
            </a:r>
            <a:r>
              <a:rPr lang="en-US" altLang="zh-CN" sz="2000" smtClean="0">
                <a:solidFill>
                  <a:srgbClr val="006600"/>
                </a:solidFill>
                <a:latin typeface="Consolas" pitchFamily="49" charset="0"/>
                <a:ea typeface="楷体" pitchFamily="49" charset="-122"/>
                <a:cs typeface="Consolas" pitchFamily="49" charset="0"/>
              </a:rPr>
              <a:t>G</a:t>
            </a:r>
            <a:r>
              <a:rPr lang="zh-CN" altLang="en-US" sz="2000" smtClean="0">
                <a:solidFill>
                  <a:srgbClr val="006600"/>
                </a:solidFill>
                <a:latin typeface="Consolas" pitchFamily="49" charset="0"/>
                <a:ea typeface="楷体" pitchFamily="49" charset="-122"/>
                <a:cs typeface="Consolas" pitchFamily="49" charset="0"/>
              </a:rPr>
              <a:t>中的全部顶点），</a:t>
            </a:r>
            <a:r>
              <a:rPr lang="en-US" altLang="zh-CN" sz="2000" smtClean="0">
                <a:solidFill>
                  <a:srgbClr val="006600"/>
                </a:solidFill>
                <a:latin typeface="Consolas" pitchFamily="49" charset="0"/>
                <a:ea typeface="楷体" pitchFamily="49" charset="-122"/>
                <a:cs typeface="Consolas" pitchFamily="49" charset="0"/>
              </a:rPr>
              <a:t>TE</a:t>
            </a:r>
            <a:r>
              <a:rPr lang="zh-CN" altLang="en-US" sz="2000" smtClean="0">
                <a:solidFill>
                  <a:srgbClr val="006600"/>
                </a:solidFill>
                <a:latin typeface="Consolas" pitchFamily="49" charset="0"/>
                <a:ea typeface="楷体" pitchFamily="49" charset="-122"/>
                <a:cs typeface="Consolas" pitchFamily="49" charset="0"/>
              </a:rPr>
              <a:t>的初值为空集（即图</a:t>
            </a:r>
            <a:r>
              <a:rPr lang="en-US" altLang="zh-CN" sz="2000" smtClean="0">
                <a:solidFill>
                  <a:srgbClr val="006600"/>
                </a:solidFill>
                <a:latin typeface="Consolas" pitchFamily="49" charset="0"/>
                <a:ea typeface="楷体" pitchFamily="49" charset="-122"/>
                <a:cs typeface="Consolas" pitchFamily="49" charset="0"/>
              </a:rPr>
              <a:t>T</a:t>
            </a:r>
            <a:r>
              <a:rPr lang="zh-CN" altLang="en-US" sz="2000" smtClean="0">
                <a:solidFill>
                  <a:srgbClr val="006600"/>
                </a:solidFill>
                <a:latin typeface="Consolas" pitchFamily="49" charset="0"/>
                <a:ea typeface="楷体" pitchFamily="49" charset="-122"/>
                <a:cs typeface="Consolas" pitchFamily="49" charset="0"/>
              </a:rPr>
              <a:t>中每一个顶点都构成一个分量）。</a:t>
            </a:r>
          </a:p>
          <a:p>
            <a:pPr>
              <a:lnSpc>
                <a:spcPct val="150000"/>
              </a:lnSpc>
            </a:pPr>
            <a:r>
              <a:rPr lang="zh-CN" altLang="en-US" sz="2000" smtClean="0">
                <a:solidFill>
                  <a:srgbClr val="006600"/>
                </a:solidFill>
                <a:latin typeface="Consolas" pitchFamily="49" charset="0"/>
                <a:ea typeface="楷体" pitchFamily="49" charset="-122"/>
                <a:cs typeface="Consolas" pitchFamily="49" charset="0"/>
              </a:rPr>
              <a:t>　　② 将图</a:t>
            </a:r>
            <a:r>
              <a:rPr lang="en-US" altLang="zh-CN" sz="2000" smtClean="0">
                <a:solidFill>
                  <a:srgbClr val="006600"/>
                </a:solidFill>
                <a:latin typeface="Consolas" pitchFamily="49" charset="0"/>
                <a:ea typeface="楷体" pitchFamily="49" charset="-122"/>
                <a:cs typeface="Consolas" pitchFamily="49" charset="0"/>
              </a:rPr>
              <a:t>G</a:t>
            </a:r>
            <a:r>
              <a:rPr lang="zh-CN" altLang="en-US" sz="2000" smtClean="0">
                <a:solidFill>
                  <a:srgbClr val="006600"/>
                </a:solidFill>
                <a:latin typeface="Consolas" pitchFamily="49" charset="0"/>
                <a:ea typeface="楷体" pitchFamily="49" charset="-122"/>
                <a:cs typeface="Consolas" pitchFamily="49" charset="0"/>
              </a:rPr>
              <a:t>中的边按权值从小到大的顺序依次选取：若选取的边未使生成树</a:t>
            </a:r>
            <a:r>
              <a:rPr lang="en-US" altLang="zh-CN" sz="2000" smtClean="0">
                <a:solidFill>
                  <a:srgbClr val="006600"/>
                </a:solidFill>
                <a:latin typeface="Consolas" pitchFamily="49" charset="0"/>
                <a:ea typeface="楷体" pitchFamily="49" charset="-122"/>
                <a:cs typeface="Consolas" pitchFamily="49" charset="0"/>
              </a:rPr>
              <a:t>T</a:t>
            </a:r>
            <a:r>
              <a:rPr lang="zh-CN" altLang="en-US" sz="2000" smtClean="0">
                <a:solidFill>
                  <a:srgbClr val="006600"/>
                </a:solidFill>
                <a:latin typeface="Consolas" pitchFamily="49" charset="0"/>
                <a:ea typeface="楷体" pitchFamily="49" charset="-122"/>
                <a:cs typeface="Consolas" pitchFamily="49" charset="0"/>
              </a:rPr>
              <a:t>形成回路，则加入</a:t>
            </a:r>
            <a:r>
              <a:rPr lang="en-US" altLang="zh-CN" sz="2000" smtClean="0">
                <a:solidFill>
                  <a:srgbClr val="006600"/>
                </a:solidFill>
                <a:latin typeface="Consolas" pitchFamily="49" charset="0"/>
                <a:ea typeface="楷体" pitchFamily="49" charset="-122"/>
                <a:cs typeface="Consolas" pitchFamily="49" charset="0"/>
              </a:rPr>
              <a:t>TE</a:t>
            </a:r>
            <a:r>
              <a:rPr lang="zh-CN" altLang="en-US" sz="2000" smtClean="0">
                <a:solidFill>
                  <a:srgbClr val="006600"/>
                </a:solidFill>
                <a:latin typeface="Consolas" pitchFamily="49" charset="0"/>
                <a:ea typeface="楷体" pitchFamily="49" charset="-122"/>
                <a:cs typeface="Consolas" pitchFamily="49" charset="0"/>
              </a:rPr>
              <a:t>；否则舍弃，直到</a:t>
            </a:r>
            <a:r>
              <a:rPr lang="en-US" altLang="zh-CN" sz="2000" smtClean="0">
                <a:solidFill>
                  <a:srgbClr val="006600"/>
                </a:solidFill>
                <a:latin typeface="Consolas" pitchFamily="49" charset="0"/>
                <a:ea typeface="楷体" pitchFamily="49" charset="-122"/>
                <a:cs typeface="Consolas" pitchFamily="49" charset="0"/>
              </a:rPr>
              <a:t>TE</a:t>
            </a:r>
            <a:r>
              <a:rPr lang="zh-CN" altLang="en-US" sz="2000" smtClean="0">
                <a:solidFill>
                  <a:srgbClr val="006600"/>
                </a:solidFill>
                <a:latin typeface="Consolas" pitchFamily="49" charset="0"/>
                <a:ea typeface="楷体" pitchFamily="49" charset="-122"/>
                <a:cs typeface="Consolas" pitchFamily="49" charset="0"/>
              </a:rPr>
              <a:t>中包含</a:t>
            </a:r>
            <a:r>
              <a:rPr lang="en-US" altLang="zh-CN" sz="2000" i="1" smtClean="0">
                <a:solidFill>
                  <a:srgbClr val="006600"/>
                </a:solidFill>
                <a:latin typeface="Consolas" pitchFamily="49" charset="0"/>
                <a:ea typeface="楷体" pitchFamily="49" charset="-122"/>
                <a:cs typeface="Consolas" pitchFamily="49" charset="0"/>
              </a:rPr>
              <a:t>n</a:t>
            </a:r>
            <a:r>
              <a:rPr lang="en-US" altLang="zh-CN" sz="2000" smtClean="0">
                <a:solidFill>
                  <a:srgbClr val="006600"/>
                </a:solidFill>
                <a:latin typeface="Consolas" pitchFamily="49" charset="0"/>
                <a:ea typeface="楷体" pitchFamily="49" charset="-122"/>
                <a:cs typeface="Consolas" pitchFamily="49" charset="0"/>
              </a:rPr>
              <a:t>-1</a:t>
            </a:r>
            <a:r>
              <a:rPr lang="zh-CN" altLang="en-US" sz="2000" smtClean="0">
                <a:solidFill>
                  <a:srgbClr val="006600"/>
                </a:solidFill>
                <a:latin typeface="Consolas" pitchFamily="49" charset="0"/>
                <a:ea typeface="楷体" pitchFamily="49" charset="-122"/>
                <a:cs typeface="Consolas" pitchFamily="49" charset="0"/>
              </a:rPr>
              <a:t>条边为止。</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42910" y="1785926"/>
            <a:ext cx="3214710" cy="2155282"/>
            <a:chOff x="285720" y="1785926"/>
            <a:chExt cx="3214710" cy="2155282"/>
          </a:xfrm>
        </p:grpSpPr>
        <p:sp>
          <p:nvSpPr>
            <p:cNvPr id="7" name="椭圆 6"/>
            <p:cNvSpPr/>
            <p:nvPr/>
          </p:nvSpPr>
          <p:spPr>
            <a:xfrm>
              <a:off x="285720"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100010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00010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2357422"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2357422"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171448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314324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14" name="直接连接符 13"/>
            <p:cNvCxnSpPr>
              <a:stCxn id="7" idx="7"/>
              <a:endCxn id="8" idx="3"/>
            </p:cNvCxnSpPr>
            <p:nvPr/>
          </p:nvCxnSpPr>
          <p:spPr>
            <a:xfrm rot="5400000" flipH="1" flipV="1">
              <a:off x="615858"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8" idx="6"/>
              <a:endCxn id="10" idx="2"/>
            </p:cNvCxnSpPr>
            <p:nvPr/>
          </p:nvCxnSpPr>
          <p:spPr>
            <a:xfrm>
              <a:off x="1357290"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p:cNvCxnSpPr>
              <a:stCxn id="12" idx="7"/>
              <a:endCxn id="10" idx="3"/>
            </p:cNvCxnSpPr>
            <p:nvPr/>
          </p:nvCxnSpPr>
          <p:spPr>
            <a:xfrm rot="5400000" flipH="1" flipV="1">
              <a:off x="2008899"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12" idx="3"/>
              <a:endCxn id="9" idx="7"/>
            </p:cNvCxnSpPr>
            <p:nvPr/>
          </p:nvCxnSpPr>
          <p:spPr>
            <a:xfrm rot="5400000">
              <a:off x="133023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p:cNvCxnSpPr>
              <a:stCxn id="7" idx="5"/>
              <a:endCxn id="9" idx="1"/>
            </p:cNvCxnSpPr>
            <p:nvPr/>
          </p:nvCxnSpPr>
          <p:spPr>
            <a:xfrm rot="16200000" flipH="1">
              <a:off x="61585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9" idx="6"/>
              <a:endCxn id="11" idx="2"/>
            </p:cNvCxnSpPr>
            <p:nvPr/>
          </p:nvCxnSpPr>
          <p:spPr>
            <a:xfrm>
              <a:off x="1357290"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p:cNvCxnSpPr>
              <a:stCxn id="12" idx="5"/>
              <a:endCxn id="11" idx="1"/>
            </p:cNvCxnSpPr>
            <p:nvPr/>
          </p:nvCxnSpPr>
          <p:spPr>
            <a:xfrm rot="16200000" flipH="1">
              <a:off x="2008899" y="301950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10" idx="5"/>
              <a:endCxn id="13" idx="1"/>
            </p:cNvCxnSpPr>
            <p:nvPr/>
          </p:nvCxnSpPr>
          <p:spPr>
            <a:xfrm rot="16200000" flipH="1">
              <a:off x="2723279"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p:cNvCxnSpPr>
              <a:stCxn id="11" idx="7"/>
              <a:endCxn id="13" idx="3"/>
            </p:cNvCxnSpPr>
            <p:nvPr/>
          </p:nvCxnSpPr>
          <p:spPr>
            <a:xfrm rot="5400000" flipH="1" flipV="1">
              <a:off x="2723279"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1472"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571472"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25" name="TextBox 24"/>
            <p:cNvSpPr txBox="1"/>
            <p:nvPr/>
          </p:nvSpPr>
          <p:spPr>
            <a:xfrm>
              <a:off x="1714480" y="17859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6" name="TextBox 25"/>
            <p:cNvSpPr txBox="1"/>
            <p:nvPr/>
          </p:nvSpPr>
          <p:spPr>
            <a:xfrm>
              <a:off x="1285852" y="291679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1714480" y="357187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2143108" y="291679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a:off x="2143108" y="24167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2857488"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2928926"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54" name="组合 53"/>
          <p:cNvGrpSpPr/>
          <p:nvPr/>
        </p:nvGrpSpPr>
        <p:grpSpPr>
          <a:xfrm>
            <a:off x="5000628" y="1928802"/>
            <a:ext cx="3214710" cy="1857388"/>
            <a:chOff x="5000628" y="1928802"/>
            <a:chExt cx="3214710" cy="1857388"/>
          </a:xfrm>
        </p:grpSpPr>
        <p:sp>
          <p:nvSpPr>
            <p:cNvPr id="33" name="椭圆 32"/>
            <p:cNvSpPr/>
            <p:nvPr/>
          </p:nvSpPr>
          <p:spPr>
            <a:xfrm>
              <a:off x="5000628"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34" name="椭圆 33"/>
            <p:cNvSpPr/>
            <p:nvPr/>
          </p:nvSpPr>
          <p:spPr>
            <a:xfrm>
              <a:off x="5715008"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35" name="椭圆 34"/>
            <p:cNvSpPr/>
            <p:nvPr/>
          </p:nvSpPr>
          <p:spPr>
            <a:xfrm>
              <a:off x="5715008"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6" name="椭圆 35"/>
            <p:cNvSpPr/>
            <p:nvPr/>
          </p:nvSpPr>
          <p:spPr>
            <a:xfrm>
              <a:off x="707233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7" name="椭圆 36"/>
            <p:cNvSpPr/>
            <p:nvPr/>
          </p:nvSpPr>
          <p:spPr>
            <a:xfrm>
              <a:off x="707233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8" name="椭圆 37"/>
            <p:cNvSpPr/>
            <p:nvPr/>
          </p:nvSpPr>
          <p:spPr>
            <a:xfrm>
              <a:off x="642938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39" name="椭圆 38"/>
            <p:cNvSpPr/>
            <p:nvPr/>
          </p:nvSpPr>
          <p:spPr>
            <a:xfrm>
              <a:off x="785814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grpSp>
      <p:grpSp>
        <p:nvGrpSpPr>
          <p:cNvPr id="53" name="组合 52"/>
          <p:cNvGrpSpPr/>
          <p:nvPr/>
        </p:nvGrpSpPr>
        <p:grpSpPr>
          <a:xfrm>
            <a:off x="5286380" y="2202412"/>
            <a:ext cx="480937" cy="503541"/>
            <a:chOff x="5286380" y="2202412"/>
            <a:chExt cx="480937" cy="503541"/>
          </a:xfrm>
        </p:grpSpPr>
        <p:cxnSp>
          <p:nvCxnSpPr>
            <p:cNvPr id="40" name="直接连接符 39"/>
            <p:cNvCxnSpPr>
              <a:stCxn id="33" idx="7"/>
              <a:endCxn id="34" idx="3"/>
            </p:cNvCxnSpPr>
            <p:nvPr/>
          </p:nvCxnSpPr>
          <p:spPr>
            <a:xfrm rot="5400000" flipH="1" flipV="1">
              <a:off x="5330766"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286380"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58" name="组合 57"/>
          <p:cNvGrpSpPr/>
          <p:nvPr/>
        </p:nvGrpSpPr>
        <p:grpSpPr>
          <a:xfrm>
            <a:off x="6072198" y="1785926"/>
            <a:ext cx="1000132" cy="369332"/>
            <a:chOff x="6072198" y="1785926"/>
            <a:chExt cx="1000132" cy="369332"/>
          </a:xfrm>
        </p:grpSpPr>
        <p:cxnSp>
          <p:nvCxnSpPr>
            <p:cNvPr id="41" name="直接连接符 40"/>
            <p:cNvCxnSpPr>
              <a:stCxn id="34" idx="6"/>
              <a:endCxn id="36" idx="2"/>
            </p:cNvCxnSpPr>
            <p:nvPr/>
          </p:nvCxnSpPr>
          <p:spPr>
            <a:xfrm>
              <a:off x="6072198" y="2143116"/>
              <a:ext cx="1000132" cy="0"/>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429388" y="17859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grpSp>
      <p:grpSp>
        <p:nvGrpSpPr>
          <p:cNvPr id="59" name="组合 58"/>
          <p:cNvGrpSpPr/>
          <p:nvPr/>
        </p:nvGrpSpPr>
        <p:grpSpPr>
          <a:xfrm>
            <a:off x="6072198" y="3571876"/>
            <a:ext cx="1000132" cy="369332"/>
            <a:chOff x="6072198" y="3571876"/>
            <a:chExt cx="1000132" cy="369332"/>
          </a:xfrm>
        </p:grpSpPr>
        <p:cxnSp>
          <p:nvCxnSpPr>
            <p:cNvPr id="43" name="直接连接符 42"/>
            <p:cNvCxnSpPr>
              <a:stCxn id="35" idx="6"/>
              <a:endCxn id="37" idx="2"/>
            </p:cNvCxnSpPr>
            <p:nvPr/>
          </p:nvCxnSpPr>
          <p:spPr>
            <a:xfrm>
              <a:off x="6072198" y="3571876"/>
              <a:ext cx="1000132" cy="0"/>
            </a:xfrm>
            <a:prstGeom prst="line">
              <a:avLst/>
            </a:prstGeom>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429388" y="357187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grpSp>
      <p:grpSp>
        <p:nvGrpSpPr>
          <p:cNvPr id="56" name="组合 55"/>
          <p:cNvGrpSpPr/>
          <p:nvPr/>
        </p:nvGrpSpPr>
        <p:grpSpPr>
          <a:xfrm>
            <a:off x="6734269" y="2294659"/>
            <a:ext cx="409499" cy="491399"/>
            <a:chOff x="6734269" y="2294659"/>
            <a:chExt cx="409499" cy="491399"/>
          </a:xfrm>
        </p:grpSpPr>
        <p:cxnSp>
          <p:nvCxnSpPr>
            <p:cNvPr id="42" name="直接连接符 41"/>
            <p:cNvCxnSpPr>
              <a:stCxn id="38" idx="7"/>
              <a:endCxn id="36" idx="3"/>
            </p:cNvCxnSpPr>
            <p:nvPr/>
          </p:nvCxnSpPr>
          <p:spPr>
            <a:xfrm rot="5400000" flipH="1" flipV="1">
              <a:off x="6723807"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858016" y="24167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57" name="组合 56"/>
          <p:cNvGrpSpPr/>
          <p:nvPr/>
        </p:nvGrpSpPr>
        <p:grpSpPr>
          <a:xfrm>
            <a:off x="7377211" y="2202412"/>
            <a:ext cx="533246" cy="503541"/>
            <a:chOff x="7377211" y="2202412"/>
            <a:chExt cx="533246" cy="503541"/>
          </a:xfrm>
        </p:grpSpPr>
        <p:cxnSp>
          <p:nvCxnSpPr>
            <p:cNvPr id="44" name="直接连接符 43"/>
            <p:cNvCxnSpPr>
              <a:stCxn id="36" idx="5"/>
              <a:endCxn id="39" idx="1"/>
            </p:cNvCxnSpPr>
            <p:nvPr/>
          </p:nvCxnSpPr>
          <p:spPr>
            <a:xfrm rot="16200000" flipH="1">
              <a:off x="7438187"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7572396"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grpSp>
      <p:grpSp>
        <p:nvGrpSpPr>
          <p:cNvPr id="55" name="组合 54"/>
          <p:cNvGrpSpPr/>
          <p:nvPr/>
        </p:nvGrpSpPr>
        <p:grpSpPr>
          <a:xfrm>
            <a:off x="7377211" y="3009039"/>
            <a:ext cx="552375" cy="562837"/>
            <a:chOff x="7377211" y="3009039"/>
            <a:chExt cx="552375" cy="562837"/>
          </a:xfrm>
        </p:grpSpPr>
        <p:cxnSp>
          <p:nvCxnSpPr>
            <p:cNvPr id="45" name="直接连接符 44"/>
            <p:cNvCxnSpPr>
              <a:stCxn id="37" idx="7"/>
              <a:endCxn id="39" idx="3"/>
            </p:cNvCxnSpPr>
            <p:nvPr/>
          </p:nvCxnSpPr>
          <p:spPr>
            <a:xfrm rot="5400000" flipH="1" flipV="1">
              <a:off x="7438187"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7643834"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sp>
        <p:nvSpPr>
          <p:cNvPr id="52" name="右箭头 51"/>
          <p:cNvSpPr/>
          <p:nvPr/>
        </p:nvSpPr>
        <p:spPr>
          <a:xfrm>
            <a:off x="4286248" y="2714620"/>
            <a:ext cx="428628"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539751" y="404813"/>
            <a:ext cx="3532184"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克鲁斯卡尔算法设计</a:t>
            </a:r>
          </a:p>
        </p:txBody>
      </p:sp>
      <p:sp>
        <p:nvSpPr>
          <p:cNvPr id="65539" name="Text Box 3"/>
          <p:cNvSpPr txBox="1">
            <a:spLocks noChangeArrowheads="1"/>
          </p:cNvSpPr>
          <p:nvPr/>
        </p:nvSpPr>
        <p:spPr bwMode="auto">
          <a:xfrm>
            <a:off x="428596" y="1500174"/>
            <a:ext cx="7891488" cy="961674"/>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实现克鲁斯卡尔算法的关键是如何判断</a:t>
            </a:r>
            <a:r>
              <a:rPr lang="zh-CN" altLang="en-US" sz="2000">
                <a:solidFill>
                  <a:srgbClr val="006600"/>
                </a:solidFill>
                <a:latin typeface="Consolas" pitchFamily="49" charset="0"/>
                <a:ea typeface="楷体" pitchFamily="49" charset="-122"/>
                <a:cs typeface="Consolas" pitchFamily="49" charset="0"/>
              </a:rPr>
              <a:t>选取的边是否与生成树中</a:t>
            </a:r>
            <a:r>
              <a:rPr lang="zh-CN" altLang="en-US" sz="2000" smtClean="0">
                <a:solidFill>
                  <a:srgbClr val="006600"/>
                </a:solidFill>
                <a:latin typeface="Consolas" pitchFamily="49" charset="0"/>
                <a:ea typeface="楷体" pitchFamily="49" charset="-122"/>
                <a:cs typeface="Consolas" pitchFamily="49" charset="0"/>
              </a:rPr>
              <a:t>已有的</a:t>
            </a:r>
            <a:r>
              <a:rPr lang="zh-CN" altLang="en-US" sz="2000">
                <a:solidFill>
                  <a:srgbClr val="006600"/>
                </a:solidFill>
                <a:latin typeface="Consolas" pitchFamily="49" charset="0"/>
                <a:ea typeface="楷体" pitchFamily="49" charset="-122"/>
                <a:cs typeface="Consolas" pitchFamily="49" charset="0"/>
              </a:rPr>
              <a:t>边形成回</a:t>
            </a:r>
            <a:r>
              <a:rPr lang="zh-CN" altLang="en-US" sz="2000" smtClean="0">
                <a:solidFill>
                  <a:srgbClr val="006600"/>
                </a:solidFill>
                <a:latin typeface="Consolas" pitchFamily="49" charset="0"/>
                <a:ea typeface="楷体" pitchFamily="49" charset="-122"/>
                <a:cs typeface="Consolas" pitchFamily="49" charset="0"/>
              </a:rPr>
              <a:t>路</a:t>
            </a:r>
            <a:r>
              <a:rPr lang="zh-CN" altLang="en-US" sz="2000" smtClean="0">
                <a:solidFill>
                  <a:srgbClr val="0000FF"/>
                </a:solidFill>
                <a:latin typeface="Consolas" pitchFamily="49" charset="0"/>
                <a:ea typeface="楷体" pitchFamily="49" charset="-122"/>
                <a:cs typeface="Consolas" pitchFamily="49" charset="0"/>
              </a:rPr>
              <a:t>，这</a:t>
            </a:r>
            <a:r>
              <a:rPr lang="zh-CN" altLang="en-US" sz="2000">
                <a:solidFill>
                  <a:srgbClr val="0000FF"/>
                </a:solidFill>
                <a:latin typeface="Consolas" pitchFamily="49" charset="0"/>
                <a:ea typeface="楷体" pitchFamily="49" charset="-122"/>
                <a:cs typeface="Consolas" pitchFamily="49" charset="0"/>
              </a:rPr>
              <a:t>可以通过</a:t>
            </a:r>
            <a:r>
              <a:rPr lang="zh-CN" altLang="en-US" sz="2000">
                <a:solidFill>
                  <a:srgbClr val="FF0000"/>
                </a:solidFill>
                <a:latin typeface="Consolas" pitchFamily="49" charset="0"/>
                <a:ea typeface="微软雅黑" pitchFamily="34" charset="-122"/>
                <a:cs typeface="Consolas" pitchFamily="49" charset="0"/>
              </a:rPr>
              <a:t>并查集</a:t>
            </a:r>
            <a:r>
              <a:rPr lang="zh-CN" altLang="en-US" sz="2000">
                <a:solidFill>
                  <a:srgbClr val="0000FF"/>
                </a:solidFill>
                <a:latin typeface="Consolas" pitchFamily="49" charset="0"/>
                <a:ea typeface="楷体" pitchFamily="49" charset="-122"/>
                <a:cs typeface="Consolas" pitchFamily="49" charset="0"/>
              </a:rPr>
              <a:t>来解决</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395288" y="1125538"/>
            <a:ext cx="8424862" cy="3727239"/>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对于一个数据序列和一个</a:t>
            </a:r>
            <a:r>
              <a:rPr lang="zh-CN" altLang="en-US" sz="2000">
                <a:solidFill>
                  <a:srgbClr val="FF0000"/>
                </a:solidFill>
                <a:latin typeface="Consolas" pitchFamily="49" charset="0"/>
                <a:ea typeface="楷体" pitchFamily="49" charset="-122"/>
                <a:cs typeface="Consolas" pitchFamily="49" charset="0"/>
              </a:rPr>
              <a:t>等价关</a:t>
            </a:r>
            <a:r>
              <a:rPr lang="zh-CN" altLang="en-US" sz="2000" smtClean="0">
                <a:solidFill>
                  <a:srgbClr val="FF0000"/>
                </a:solidFill>
                <a:latin typeface="Consolas" pitchFamily="49" charset="0"/>
                <a:ea typeface="楷体" pitchFamily="49" charset="-122"/>
                <a:cs typeface="Consolas" pitchFamily="49" charset="0"/>
              </a:rPr>
              <a:t>系</a:t>
            </a:r>
            <a:r>
              <a:rPr lang="zh-CN" altLang="en-US" sz="2000" smtClean="0">
                <a:solidFill>
                  <a:srgbClr val="0000FF"/>
                </a:solidFill>
                <a:latin typeface="Consolas" pitchFamily="49" charset="0"/>
                <a:ea typeface="楷体" pitchFamily="49" charset="-122"/>
                <a:cs typeface="Consolas" pitchFamily="49" charset="0"/>
              </a:rPr>
              <a:t>，并</a:t>
            </a:r>
            <a:r>
              <a:rPr lang="zh-CN" altLang="en-US" sz="2000">
                <a:solidFill>
                  <a:srgbClr val="0000FF"/>
                </a:solidFill>
                <a:latin typeface="Consolas" pitchFamily="49" charset="0"/>
                <a:ea typeface="楷体" pitchFamily="49" charset="-122"/>
                <a:cs typeface="Consolas" pitchFamily="49" charset="0"/>
              </a:rPr>
              <a:t>查集支持查找一个元素所属的集合以及两个元素各自所属的集合的合并等运</a:t>
            </a:r>
            <a:r>
              <a:rPr lang="zh-CN" altLang="en-US" sz="2000" smtClean="0">
                <a:solidFill>
                  <a:srgbClr val="0000FF"/>
                </a:solidFill>
                <a:latin typeface="Consolas" pitchFamily="49" charset="0"/>
                <a:ea typeface="楷体" pitchFamily="49" charset="-122"/>
                <a:cs typeface="Consolas" pitchFamily="49" charset="0"/>
              </a:rPr>
              <a:t>算，同</a:t>
            </a:r>
            <a:r>
              <a:rPr lang="zh-CN" altLang="en-US" sz="2000">
                <a:solidFill>
                  <a:srgbClr val="0000FF"/>
                </a:solidFill>
                <a:latin typeface="Consolas" pitchFamily="49" charset="0"/>
                <a:ea typeface="楷体" pitchFamily="49" charset="-122"/>
                <a:cs typeface="Consolas" pitchFamily="49" charset="0"/>
              </a:rPr>
              <a:t>一集合中的元素满足等价关系。</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当给出两个元素满足等价关系构成一个无序对</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时，需</a:t>
            </a:r>
            <a:r>
              <a:rPr lang="zh-CN" altLang="en-US" sz="2000">
                <a:solidFill>
                  <a:srgbClr val="0000FF"/>
                </a:solidFill>
                <a:latin typeface="Consolas" pitchFamily="49" charset="0"/>
                <a:ea typeface="楷体" pitchFamily="49" charset="-122"/>
                <a:cs typeface="Consolas" pitchFamily="49" charset="0"/>
              </a:rPr>
              <a:t>要快速“合并”</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分别所在的集</a:t>
            </a:r>
            <a:r>
              <a:rPr lang="zh-CN" altLang="en-US" sz="2000" smtClean="0">
                <a:solidFill>
                  <a:srgbClr val="0000FF"/>
                </a:solidFill>
                <a:latin typeface="Consolas" pitchFamily="49" charset="0"/>
                <a:ea typeface="楷体" pitchFamily="49" charset="-122"/>
                <a:cs typeface="Consolas" pitchFamily="49" charset="0"/>
              </a:rPr>
              <a:t>合，这</a:t>
            </a:r>
            <a:r>
              <a:rPr lang="zh-CN" altLang="en-US" sz="2000">
                <a:solidFill>
                  <a:srgbClr val="0000FF"/>
                </a:solidFill>
                <a:latin typeface="Consolas" pitchFamily="49" charset="0"/>
                <a:ea typeface="楷体" pitchFamily="49" charset="-122"/>
                <a:cs typeface="Consolas" pitchFamily="49" charset="0"/>
              </a:rPr>
              <a:t>其间需要反复“查找”某元素所在的集合。“并”、“查”和“集”三字由此而来</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a:solidFill>
                  <a:srgbClr val="0000FF"/>
                </a:solidFill>
                <a:latin typeface="Consolas" pitchFamily="49" charset="0"/>
                <a:ea typeface="楷体" pitchFamily="49" charset="-122"/>
                <a:cs typeface="Consolas" pitchFamily="49" charset="0"/>
              </a:rPr>
              <a:t>这种数</a:t>
            </a:r>
            <a:r>
              <a:rPr lang="zh-CN" altLang="en-US" sz="2000" smtClean="0">
                <a:solidFill>
                  <a:srgbClr val="0000FF"/>
                </a:solidFill>
                <a:latin typeface="Consolas" pitchFamily="49" charset="0"/>
                <a:ea typeface="楷体" pitchFamily="49" charset="-122"/>
                <a:cs typeface="Consolas" pitchFamily="49" charset="0"/>
              </a:rPr>
              <a:t>据结构中，</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个不同的元素被分为若干</a:t>
            </a:r>
            <a:r>
              <a:rPr lang="zh-CN" altLang="en-US" sz="2000" smtClean="0">
                <a:solidFill>
                  <a:srgbClr val="0000FF"/>
                </a:solidFill>
                <a:latin typeface="Consolas" pitchFamily="49" charset="0"/>
                <a:ea typeface="楷体" pitchFamily="49" charset="-122"/>
                <a:cs typeface="Consolas" pitchFamily="49" charset="0"/>
              </a:rPr>
              <a:t>组，每</a:t>
            </a:r>
            <a:r>
              <a:rPr lang="zh-CN" altLang="en-US" sz="2000">
                <a:solidFill>
                  <a:srgbClr val="0000FF"/>
                </a:solidFill>
                <a:latin typeface="Consolas" pitchFamily="49" charset="0"/>
                <a:ea typeface="楷体" pitchFamily="49" charset="-122"/>
                <a:cs typeface="Consolas" pitchFamily="49" charset="0"/>
              </a:rPr>
              <a:t>组是一个集</a:t>
            </a:r>
            <a:r>
              <a:rPr lang="zh-CN" altLang="en-US" sz="2000" smtClean="0">
                <a:solidFill>
                  <a:srgbClr val="0000FF"/>
                </a:solidFill>
                <a:latin typeface="Consolas" pitchFamily="49" charset="0"/>
                <a:ea typeface="楷体" pitchFamily="49" charset="-122"/>
                <a:cs typeface="Consolas" pitchFamily="49" charset="0"/>
              </a:rPr>
              <a:t>合，这</a:t>
            </a:r>
            <a:r>
              <a:rPr lang="zh-CN" altLang="en-US" sz="2000">
                <a:solidFill>
                  <a:srgbClr val="0000FF"/>
                </a:solidFill>
                <a:latin typeface="Consolas" pitchFamily="49" charset="0"/>
                <a:ea typeface="楷体" pitchFamily="49" charset="-122"/>
                <a:cs typeface="Consolas" pitchFamily="49" charset="0"/>
              </a:rPr>
              <a:t>种集合叫做分离集合。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68313" y="404813"/>
            <a:ext cx="8064500" cy="2015936"/>
          </a:xfrm>
          <a:prstGeom prst="rect">
            <a:avLst/>
          </a:prstGeom>
          <a:solidFill>
            <a:schemeClr val="accent5">
              <a:lumMod val="20000"/>
              <a:lumOff val="80000"/>
            </a:schemeClr>
          </a:solidFill>
          <a:ln w="9525">
            <a:noFill/>
            <a:miter lim="800000"/>
            <a:headEnd/>
            <a:tailEnd/>
          </a:ln>
        </p:spPr>
        <p:txBody>
          <a:bodyPr>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可以采用有根树来表示</a:t>
            </a:r>
            <a:r>
              <a:rPr lang="zh-CN" altLang="en-US" sz="2000">
                <a:solidFill>
                  <a:srgbClr val="0000FF"/>
                </a:solidFill>
                <a:latin typeface="Consolas" pitchFamily="49" charset="0"/>
                <a:ea typeface="楷体" pitchFamily="49" charset="-122"/>
                <a:cs typeface="Consolas" pitchFamily="49" charset="0"/>
              </a:rPr>
              <a:t>集</a:t>
            </a:r>
            <a:r>
              <a:rPr lang="zh-CN" altLang="en-US" sz="2000" smtClean="0">
                <a:solidFill>
                  <a:srgbClr val="0000FF"/>
                </a:solidFill>
                <a:latin typeface="Consolas" pitchFamily="49" charset="0"/>
                <a:ea typeface="楷体" pitchFamily="49" charset="-122"/>
                <a:cs typeface="Consolas" pitchFamily="49" charset="0"/>
              </a:rPr>
              <a:t>合，树</a:t>
            </a:r>
            <a:r>
              <a:rPr lang="zh-CN" altLang="en-US" sz="2000" dirty="0">
                <a:solidFill>
                  <a:srgbClr val="0000FF"/>
                </a:solidFill>
                <a:latin typeface="Consolas" pitchFamily="49" charset="0"/>
                <a:ea typeface="楷体" pitchFamily="49" charset="-122"/>
                <a:cs typeface="Consolas" pitchFamily="49" charset="0"/>
              </a:rPr>
              <a:t>中的每个结点包含集合的一个</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a:t>
            </a:r>
            <a:r>
              <a:rPr lang="zh-CN" altLang="en-US" sz="2000" smtClean="0">
                <a:solidFill>
                  <a:srgbClr val="C00000"/>
                </a:solidFill>
                <a:latin typeface="Consolas" pitchFamily="49" charset="0"/>
                <a:ea typeface="楷体" pitchFamily="49" charset="-122"/>
                <a:cs typeface="Consolas" pitchFamily="49" charset="0"/>
              </a:rPr>
              <a:t>每</a:t>
            </a:r>
            <a:r>
              <a:rPr lang="zh-CN" altLang="en-US" sz="2000" dirty="0">
                <a:solidFill>
                  <a:srgbClr val="C00000"/>
                </a:solidFill>
                <a:latin typeface="Consolas" pitchFamily="49" charset="0"/>
                <a:ea typeface="楷体" pitchFamily="49" charset="-122"/>
                <a:cs typeface="Consolas" pitchFamily="49" charset="0"/>
              </a:rPr>
              <a:t>棵树表示一个集合</a:t>
            </a:r>
            <a:r>
              <a:rPr lang="zh-CN" altLang="en-US" sz="2000" dirty="0">
                <a:solidFill>
                  <a:srgbClr val="0000FF"/>
                </a:solidFill>
                <a:latin typeface="Consolas" pitchFamily="49" charset="0"/>
                <a:ea typeface="楷体" pitchFamily="49" charset="-122"/>
                <a:cs typeface="Consolas" pitchFamily="49" charset="0"/>
              </a:rPr>
              <a:t>。</a:t>
            </a:r>
          </a:p>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多个集合形成一个</a:t>
            </a:r>
            <a:r>
              <a:rPr lang="zh-CN" altLang="en-US" sz="2000">
                <a:solidFill>
                  <a:srgbClr val="0000FF"/>
                </a:solidFill>
                <a:latin typeface="Consolas" pitchFamily="49" charset="0"/>
                <a:ea typeface="楷体" pitchFamily="49" charset="-122"/>
                <a:cs typeface="Consolas" pitchFamily="49" charset="0"/>
              </a:rPr>
              <a:t>森</a:t>
            </a:r>
            <a:r>
              <a:rPr lang="zh-CN" altLang="en-US" sz="2000" smtClean="0">
                <a:solidFill>
                  <a:srgbClr val="0000FF"/>
                </a:solidFill>
                <a:latin typeface="Consolas" pitchFamily="49" charset="0"/>
                <a:ea typeface="楷体" pitchFamily="49" charset="-122"/>
                <a:cs typeface="Consolas" pitchFamily="49" charset="0"/>
              </a:rPr>
              <a:t>林，以</a:t>
            </a:r>
            <a:r>
              <a:rPr lang="zh-CN" altLang="en-US" sz="2000" dirty="0">
                <a:solidFill>
                  <a:srgbClr val="006600"/>
                </a:solidFill>
                <a:latin typeface="Consolas" pitchFamily="49" charset="0"/>
                <a:ea typeface="楷体" pitchFamily="49" charset="-122"/>
                <a:cs typeface="Consolas" pitchFamily="49" charset="0"/>
              </a:rPr>
              <a:t>每棵树的根结点编号唯一标识该</a:t>
            </a:r>
            <a:r>
              <a:rPr lang="zh-CN" altLang="en-US" sz="2000">
                <a:solidFill>
                  <a:srgbClr val="006600"/>
                </a:solidFill>
                <a:latin typeface="Consolas" pitchFamily="49" charset="0"/>
                <a:ea typeface="楷体" pitchFamily="49" charset="-122"/>
                <a:cs typeface="Consolas" pitchFamily="49" charset="0"/>
              </a:rPr>
              <a:t>集</a:t>
            </a:r>
            <a:r>
              <a:rPr lang="zh-CN" altLang="en-US" sz="2000" smtClean="0">
                <a:solidFill>
                  <a:srgbClr val="006600"/>
                </a:solidFill>
                <a:latin typeface="Consolas" pitchFamily="49" charset="0"/>
                <a:ea typeface="楷体" pitchFamily="49" charset="-122"/>
                <a:cs typeface="Consolas" pitchFamily="49" charset="0"/>
              </a:rPr>
              <a:t>合，并</a:t>
            </a:r>
            <a:r>
              <a:rPr lang="zh-CN" altLang="en-US" sz="2000" dirty="0">
                <a:solidFill>
                  <a:srgbClr val="006600"/>
                </a:solidFill>
                <a:latin typeface="Consolas" pitchFamily="49" charset="0"/>
                <a:ea typeface="楷体" pitchFamily="49" charset="-122"/>
                <a:cs typeface="Consolas" pitchFamily="49" charset="0"/>
              </a:rPr>
              <a:t>且根结点的父结点指向其</a:t>
            </a:r>
            <a:r>
              <a:rPr lang="zh-CN" altLang="en-US" sz="2000">
                <a:solidFill>
                  <a:srgbClr val="006600"/>
                </a:solidFill>
                <a:latin typeface="Consolas" pitchFamily="49" charset="0"/>
                <a:ea typeface="楷体" pitchFamily="49" charset="-122"/>
                <a:cs typeface="Consolas" pitchFamily="49" charset="0"/>
              </a:rPr>
              <a:t>自</a:t>
            </a:r>
            <a:r>
              <a:rPr lang="zh-CN" altLang="en-US" sz="2000" smtClean="0">
                <a:solidFill>
                  <a:srgbClr val="006600"/>
                </a:solidFill>
                <a:latin typeface="Consolas" pitchFamily="49" charset="0"/>
                <a:ea typeface="楷体" pitchFamily="49" charset="-122"/>
                <a:cs typeface="Consolas" pitchFamily="49" charset="0"/>
              </a:rPr>
              <a:t>身</a:t>
            </a:r>
            <a:r>
              <a:rPr lang="zh-CN" altLang="en-US" sz="2000" smtClean="0">
                <a:solidFill>
                  <a:srgbClr val="0000FF"/>
                </a:solidFill>
                <a:latin typeface="Consolas" pitchFamily="49" charset="0"/>
                <a:ea typeface="楷体" pitchFamily="49" charset="-122"/>
                <a:cs typeface="Consolas" pitchFamily="49" charset="0"/>
              </a:rPr>
              <a:t>，树</a:t>
            </a:r>
            <a:r>
              <a:rPr lang="zh-CN" altLang="en-US" sz="2000" dirty="0">
                <a:solidFill>
                  <a:srgbClr val="0000FF"/>
                </a:solidFill>
                <a:latin typeface="Consolas" pitchFamily="49" charset="0"/>
                <a:ea typeface="楷体" pitchFamily="49" charset="-122"/>
                <a:cs typeface="Consolas" pitchFamily="49" charset="0"/>
              </a:rPr>
              <a:t>上的其他结点都用一个父指针表示它的附属关系。</a:t>
            </a:r>
          </a:p>
        </p:txBody>
      </p:sp>
      <p:grpSp>
        <p:nvGrpSpPr>
          <p:cNvPr id="36" name="组合 35"/>
          <p:cNvGrpSpPr/>
          <p:nvPr/>
        </p:nvGrpSpPr>
        <p:grpSpPr>
          <a:xfrm>
            <a:off x="714348" y="2906183"/>
            <a:ext cx="3357586" cy="665693"/>
            <a:chOff x="714348" y="2906183"/>
            <a:chExt cx="3357586" cy="665693"/>
          </a:xfrm>
        </p:grpSpPr>
        <p:sp>
          <p:nvSpPr>
            <p:cNvPr id="3" name="椭圆 2"/>
            <p:cNvSpPr/>
            <p:nvPr/>
          </p:nvSpPr>
          <p:spPr>
            <a:xfrm>
              <a:off x="714348"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 name="椭圆 3"/>
            <p:cNvSpPr/>
            <p:nvPr/>
          </p:nvSpPr>
          <p:spPr>
            <a:xfrm>
              <a:off x="1643042"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5" name="椭圆 4"/>
            <p:cNvSpPr/>
            <p:nvPr/>
          </p:nvSpPr>
          <p:spPr>
            <a:xfrm>
              <a:off x="2571736"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6" name="椭圆 5"/>
            <p:cNvSpPr/>
            <p:nvPr/>
          </p:nvSpPr>
          <p:spPr>
            <a:xfrm>
              <a:off x="3500430" y="3143248"/>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4</a:t>
              </a:r>
              <a:endParaRPr lang="zh-CN" altLang="en-US" sz="2000">
                <a:latin typeface="Consolas" pitchFamily="49" charset="0"/>
                <a:cs typeface="Consolas" pitchFamily="49" charset="0"/>
              </a:endParaRPr>
            </a:p>
          </p:txBody>
        </p:sp>
        <p:sp>
          <p:nvSpPr>
            <p:cNvPr id="7" name="任意多边形 6"/>
            <p:cNvSpPr/>
            <p:nvPr/>
          </p:nvSpPr>
          <p:spPr>
            <a:xfrm>
              <a:off x="901700" y="2906183"/>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任意多边形 7"/>
            <p:cNvSpPr/>
            <p:nvPr/>
          </p:nvSpPr>
          <p:spPr>
            <a:xfrm>
              <a:off x="1833546"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 name="任意多边形 8"/>
            <p:cNvSpPr/>
            <p:nvPr/>
          </p:nvSpPr>
          <p:spPr>
            <a:xfrm>
              <a:off x="2833678"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任意多边形 9"/>
            <p:cNvSpPr/>
            <p:nvPr/>
          </p:nvSpPr>
          <p:spPr>
            <a:xfrm>
              <a:off x="3690934" y="2928934"/>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37" name="组合 36"/>
          <p:cNvGrpSpPr/>
          <p:nvPr/>
        </p:nvGrpSpPr>
        <p:grpSpPr>
          <a:xfrm>
            <a:off x="1214414" y="3714752"/>
            <a:ext cx="2571768" cy="2143140"/>
            <a:chOff x="1214414" y="3714752"/>
            <a:chExt cx="2571768" cy="2143140"/>
          </a:xfrm>
        </p:grpSpPr>
        <p:sp>
          <p:nvSpPr>
            <p:cNvPr id="11" name="TextBox 10"/>
            <p:cNvSpPr txBox="1"/>
            <p:nvPr/>
          </p:nvSpPr>
          <p:spPr>
            <a:xfrm>
              <a:off x="1428728" y="3786190"/>
              <a:ext cx="928694" cy="400110"/>
            </a:xfrm>
            <a:prstGeom prst="rect">
              <a:avLst/>
            </a:prstGeom>
            <a:noFill/>
          </p:spPr>
          <p:txBody>
            <a:bodyPr wrap="square" rtlCol="0">
              <a:spAutoFit/>
            </a:bodyPr>
            <a:lstStyle/>
            <a:p>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1,3</a:t>
              </a:r>
              <a:r>
                <a:rPr lang="zh-CN" altLang="en-US"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12" name="下箭头 11"/>
            <p:cNvSpPr/>
            <p:nvPr/>
          </p:nvSpPr>
          <p:spPr>
            <a:xfrm>
              <a:off x="2357422" y="3714752"/>
              <a:ext cx="214314" cy="5040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13" name="椭圆 12"/>
            <p:cNvSpPr/>
            <p:nvPr/>
          </p:nvSpPr>
          <p:spPr>
            <a:xfrm>
              <a:off x="1214414" y="4724935"/>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14" name="椭圆 13"/>
            <p:cNvSpPr/>
            <p:nvPr/>
          </p:nvSpPr>
          <p:spPr>
            <a:xfrm>
              <a:off x="2143108" y="4724935"/>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15" name="椭圆 14"/>
            <p:cNvSpPr/>
            <p:nvPr/>
          </p:nvSpPr>
          <p:spPr>
            <a:xfrm>
              <a:off x="1227114" y="542926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16" name="椭圆 15"/>
            <p:cNvSpPr/>
            <p:nvPr/>
          </p:nvSpPr>
          <p:spPr>
            <a:xfrm>
              <a:off x="3214678" y="471488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4</a:t>
              </a:r>
              <a:endParaRPr lang="zh-CN" altLang="en-US" sz="2000">
                <a:latin typeface="Consolas" pitchFamily="49" charset="0"/>
                <a:cs typeface="Consolas" pitchFamily="49" charset="0"/>
              </a:endParaRPr>
            </a:p>
          </p:txBody>
        </p:sp>
        <p:sp>
          <p:nvSpPr>
            <p:cNvPr id="17" name="任意多边形 16"/>
            <p:cNvSpPr/>
            <p:nvPr/>
          </p:nvSpPr>
          <p:spPr>
            <a:xfrm>
              <a:off x="1401766" y="4487870"/>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2333612" y="4510621"/>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3405182" y="4500570"/>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2" name="直接箭头连接符 21"/>
            <p:cNvCxnSpPr>
              <a:stCxn id="15" idx="0"/>
              <a:endCxn id="13" idx="4"/>
            </p:cNvCxnSpPr>
            <p:nvPr/>
          </p:nvCxnSpPr>
          <p:spPr>
            <a:xfrm rot="16200000" flipV="1">
              <a:off x="1297228" y="5285064"/>
              <a:ext cx="275701" cy="12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4286248" y="4071942"/>
            <a:ext cx="3429024" cy="1428760"/>
            <a:chOff x="4286248" y="4071942"/>
            <a:chExt cx="3429024" cy="1428760"/>
          </a:xfrm>
        </p:grpSpPr>
        <p:sp>
          <p:nvSpPr>
            <p:cNvPr id="23" name="右箭头 22"/>
            <p:cNvSpPr/>
            <p:nvPr/>
          </p:nvSpPr>
          <p:spPr>
            <a:xfrm>
              <a:off x="4429124" y="4643446"/>
              <a:ext cx="785818" cy="285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24" name="TextBox 23"/>
            <p:cNvSpPr txBox="1"/>
            <p:nvPr/>
          </p:nvSpPr>
          <p:spPr>
            <a:xfrm>
              <a:off x="4286248" y="4143380"/>
              <a:ext cx="928694" cy="400110"/>
            </a:xfrm>
            <a:prstGeom prst="rect">
              <a:avLst/>
            </a:prstGeom>
            <a:noFill/>
          </p:spPr>
          <p:txBody>
            <a:bodyPr wrap="square" rtlCol="0">
              <a:spAutoFit/>
            </a:bodyPr>
            <a:lstStyle/>
            <a:p>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2,3</a:t>
              </a:r>
              <a:r>
                <a:rPr lang="zh-CN" altLang="en-US"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25" name="椭圆 24"/>
            <p:cNvSpPr/>
            <p:nvPr/>
          </p:nvSpPr>
          <p:spPr>
            <a:xfrm>
              <a:off x="6072198" y="4309007"/>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6" name="椭圆 25"/>
            <p:cNvSpPr/>
            <p:nvPr/>
          </p:nvSpPr>
          <p:spPr>
            <a:xfrm>
              <a:off x="6429388" y="507207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27" name="椭圆 26"/>
            <p:cNvSpPr/>
            <p:nvPr/>
          </p:nvSpPr>
          <p:spPr>
            <a:xfrm>
              <a:off x="5715008" y="5072074"/>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28" name="椭圆 27"/>
            <p:cNvSpPr/>
            <p:nvPr/>
          </p:nvSpPr>
          <p:spPr>
            <a:xfrm>
              <a:off x="7143768" y="4309007"/>
              <a:ext cx="428628" cy="428628"/>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Consolas" pitchFamily="49" charset="0"/>
                  <a:cs typeface="Consolas" pitchFamily="49" charset="0"/>
                </a:rPr>
                <a:t>4</a:t>
              </a:r>
              <a:endParaRPr lang="zh-CN" altLang="en-US" sz="2000">
                <a:latin typeface="Consolas" pitchFamily="49" charset="0"/>
                <a:cs typeface="Consolas" pitchFamily="49" charset="0"/>
              </a:endParaRPr>
            </a:p>
          </p:txBody>
        </p:sp>
        <p:sp>
          <p:nvSpPr>
            <p:cNvPr id="29" name="任意多边形 28"/>
            <p:cNvSpPr/>
            <p:nvPr/>
          </p:nvSpPr>
          <p:spPr>
            <a:xfrm>
              <a:off x="6259550" y="4071942"/>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1" name="任意多边形 30"/>
            <p:cNvSpPr/>
            <p:nvPr/>
          </p:nvSpPr>
          <p:spPr>
            <a:xfrm>
              <a:off x="7334272" y="4094693"/>
              <a:ext cx="381000" cy="421217"/>
            </a:xfrm>
            <a:custGeom>
              <a:avLst/>
              <a:gdLst>
                <a:gd name="connsiteX0" fmla="*/ 228600 w 381000"/>
                <a:gd name="connsiteY0" fmla="*/ 421217 h 421217"/>
                <a:gd name="connsiteX1" fmla="*/ 368300 w 381000"/>
                <a:gd name="connsiteY1" fmla="*/ 345017 h 421217"/>
                <a:gd name="connsiteX2" fmla="*/ 304800 w 381000"/>
                <a:gd name="connsiteY2" fmla="*/ 52917 h 421217"/>
                <a:gd name="connsiteX3" fmla="*/ 76200 w 381000"/>
                <a:gd name="connsiteY3" fmla="*/ 27517 h 421217"/>
                <a:gd name="connsiteX4" fmla="*/ 0 w 381000"/>
                <a:gd name="connsiteY4" fmla="*/ 205317 h 421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1217">
                  <a:moveTo>
                    <a:pt x="228600" y="421217"/>
                  </a:moveTo>
                  <a:cubicBezTo>
                    <a:pt x="292100" y="413808"/>
                    <a:pt x="355600" y="406400"/>
                    <a:pt x="368300" y="345017"/>
                  </a:cubicBezTo>
                  <a:cubicBezTo>
                    <a:pt x="381000" y="283634"/>
                    <a:pt x="353483" y="105834"/>
                    <a:pt x="304800" y="52917"/>
                  </a:cubicBezTo>
                  <a:cubicBezTo>
                    <a:pt x="256117" y="0"/>
                    <a:pt x="127000" y="2117"/>
                    <a:pt x="76200" y="27517"/>
                  </a:cubicBezTo>
                  <a:cubicBezTo>
                    <a:pt x="25400" y="52917"/>
                    <a:pt x="12700" y="129117"/>
                    <a:pt x="0" y="205317"/>
                  </a:cubicBezTo>
                </a:path>
              </a:pathLst>
            </a:custGeom>
            <a:ln>
              <a:solidFill>
                <a:srgbClr val="00B05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2" name="直接箭头连接符 31"/>
            <p:cNvCxnSpPr>
              <a:stCxn id="27" idx="0"/>
              <a:endCxn id="25" idx="3"/>
            </p:cNvCxnSpPr>
            <p:nvPr/>
          </p:nvCxnSpPr>
          <p:spPr>
            <a:xfrm rot="5400000" flipH="1" flipV="1">
              <a:off x="5833540" y="4770646"/>
              <a:ext cx="397210" cy="2056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6" idx="0"/>
              <a:endCxn id="25" idx="5"/>
            </p:cNvCxnSpPr>
            <p:nvPr/>
          </p:nvCxnSpPr>
          <p:spPr>
            <a:xfrm rot="16200000" flipV="1">
              <a:off x="6342274" y="4770645"/>
              <a:ext cx="397210" cy="2056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Text Box 3"/>
          <p:cNvSpPr txBox="1">
            <a:spLocks noChangeArrowheads="1"/>
          </p:cNvSpPr>
          <p:nvPr/>
        </p:nvSpPr>
        <p:spPr bwMode="auto">
          <a:xfrm>
            <a:off x="428596" y="1285860"/>
            <a:ext cx="424815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9.1.1 </a:t>
            </a:r>
            <a:r>
              <a:rPr lang="zh-CN" altLang="zh-CN" sz="2800" smtClean="0">
                <a:solidFill>
                  <a:srgbClr val="FF0000"/>
                </a:solidFill>
                <a:latin typeface="Consolas" pitchFamily="49" charset="0"/>
                <a:ea typeface="微软雅黑" pitchFamily="34" charset="-122"/>
                <a:cs typeface="Consolas" pitchFamily="49" charset="0"/>
              </a:rPr>
              <a:t>最小生成树的概念</a:t>
            </a:r>
            <a:endParaRPr lang="zh-CN" altLang="zh-CN" sz="2800">
              <a:solidFill>
                <a:srgbClr val="FF0000"/>
              </a:solidFill>
              <a:latin typeface="Consolas" pitchFamily="49" charset="0"/>
              <a:ea typeface="微软雅黑" pitchFamily="34" charset="-122"/>
              <a:cs typeface="Consolas" pitchFamily="49" charset="0"/>
            </a:endParaRPr>
          </a:p>
        </p:txBody>
      </p:sp>
      <p:sp>
        <p:nvSpPr>
          <p:cNvPr id="59396" name="Text Box 4"/>
          <p:cNvSpPr txBox="1">
            <a:spLocks noChangeArrowheads="1"/>
          </p:cNvSpPr>
          <p:nvPr/>
        </p:nvSpPr>
        <p:spPr bwMode="auto">
          <a:xfrm>
            <a:off x="500034" y="2143116"/>
            <a:ext cx="8064500" cy="2808333"/>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一个连通图的生成树是一个极小连通子</a:t>
            </a:r>
            <a:r>
              <a:rPr lang="zh-CN" altLang="en-US" sz="2000" smtClean="0">
                <a:solidFill>
                  <a:srgbClr val="0000FF"/>
                </a:solidFill>
                <a:latin typeface="Consolas" pitchFamily="49" charset="0"/>
                <a:ea typeface="楷体" pitchFamily="49" charset="-122"/>
                <a:cs typeface="Consolas" pitchFamily="49" charset="0"/>
              </a:rPr>
              <a:t>图，它</a:t>
            </a:r>
            <a:r>
              <a:rPr lang="zh-CN" altLang="en-US" sz="2000">
                <a:solidFill>
                  <a:srgbClr val="0000FF"/>
                </a:solidFill>
                <a:latin typeface="Consolas" pitchFamily="49" charset="0"/>
                <a:ea typeface="楷体" pitchFamily="49" charset="-122"/>
                <a:cs typeface="Consolas" pitchFamily="49" charset="0"/>
              </a:rPr>
              <a:t>含有图中全部顶</a:t>
            </a:r>
            <a:r>
              <a:rPr lang="zh-CN" altLang="en-US" sz="2000" smtClean="0">
                <a:solidFill>
                  <a:srgbClr val="0000FF"/>
                </a:solidFill>
                <a:latin typeface="Consolas" pitchFamily="49" charset="0"/>
                <a:ea typeface="楷体" pitchFamily="49" charset="-122"/>
                <a:cs typeface="Consolas" pitchFamily="49" charset="0"/>
              </a:rPr>
              <a:t>点，但</a:t>
            </a:r>
            <a:r>
              <a:rPr lang="zh-CN" altLang="en-US" sz="2000">
                <a:solidFill>
                  <a:srgbClr val="0000FF"/>
                </a:solidFill>
                <a:latin typeface="Consolas" pitchFamily="49" charset="0"/>
                <a:ea typeface="楷体" pitchFamily="49" charset="-122"/>
                <a:cs typeface="Consolas" pitchFamily="49" charset="0"/>
              </a:rPr>
              <a:t>只有构成一棵树的</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条边。</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对于一个带权（假定每条边上的权均为大于零的数）连通无向图</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中的不同生成</a:t>
            </a:r>
            <a:r>
              <a:rPr lang="zh-CN" altLang="en-US" sz="2000" smtClean="0">
                <a:solidFill>
                  <a:srgbClr val="0000FF"/>
                </a:solidFill>
                <a:latin typeface="Consolas" pitchFamily="49" charset="0"/>
                <a:ea typeface="楷体" pitchFamily="49" charset="-122"/>
                <a:cs typeface="Consolas" pitchFamily="49" charset="0"/>
              </a:rPr>
              <a:t>树，其</a:t>
            </a:r>
            <a:r>
              <a:rPr lang="zh-CN" altLang="en-US" sz="2000">
                <a:solidFill>
                  <a:srgbClr val="0000FF"/>
                </a:solidFill>
                <a:latin typeface="Consolas" pitchFamily="49" charset="0"/>
                <a:ea typeface="楷体" pitchFamily="49" charset="-122"/>
                <a:cs typeface="Consolas" pitchFamily="49" charset="0"/>
              </a:rPr>
              <a:t>每棵树的所有边上的权值之和也可能不同；</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图的所有生成树中具有边上的权值之和最小的树称为图的</a:t>
            </a:r>
            <a:r>
              <a:rPr lang="zh-CN" altLang="en-US" sz="2000">
                <a:solidFill>
                  <a:srgbClr val="FF0000"/>
                </a:solidFill>
                <a:latin typeface="Consolas" pitchFamily="49" charset="0"/>
                <a:ea typeface="楷体" pitchFamily="49" charset="-122"/>
                <a:cs typeface="Consolas" pitchFamily="49" charset="0"/>
              </a:rPr>
              <a:t>最小生成树</a:t>
            </a:r>
            <a:r>
              <a:rPr lang="zh-CN" altLang="en-US" sz="200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500034" y="357166"/>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9.1 </a:t>
            </a:r>
            <a:r>
              <a:rPr lang="zh-CN" altLang="zh-CN" sz="2800" smtClean="0">
                <a:solidFill>
                  <a:srgbClr val="FF0000"/>
                </a:solidFill>
                <a:latin typeface="Consolas" pitchFamily="49" charset="0"/>
                <a:ea typeface="叶根友毛笔行书2.0版" pitchFamily="2" charset="-122"/>
                <a:cs typeface="Consolas" pitchFamily="49" charset="0"/>
              </a:rPr>
              <a:t>求图的最小生成树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57158" y="928670"/>
            <a:ext cx="8353425" cy="553998"/>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spcBef>
                <a:spcPct val="50000"/>
              </a:spcBef>
            </a:pPr>
            <a:r>
              <a:rPr lang="zh-CN" altLang="en-US" sz="2000" smtClean="0">
                <a:solidFill>
                  <a:srgbClr val="0000FF"/>
                </a:solidFill>
                <a:ea typeface="楷体" pitchFamily="49" charset="-122"/>
                <a:cs typeface="Times New Roman" pitchFamily="18" charset="0"/>
              </a:rPr>
              <a:t>采用</a:t>
            </a:r>
            <a:r>
              <a:rPr lang="zh-CN" altLang="en-US" sz="2000">
                <a:solidFill>
                  <a:srgbClr val="0000FF"/>
                </a:solidFill>
                <a:ea typeface="楷体" pitchFamily="49" charset="-122"/>
                <a:cs typeface="Times New Roman" pitchFamily="18" charset="0"/>
              </a:rPr>
              <a:t>顺序方法即采用一个数组</a:t>
            </a:r>
            <a:r>
              <a:rPr lang="en-US" altLang="zh-CN" sz="2000">
                <a:solidFill>
                  <a:srgbClr val="0000FF"/>
                </a:solidFill>
                <a:ea typeface="楷体" pitchFamily="49" charset="-122"/>
                <a:cs typeface="Times New Roman" pitchFamily="18" charset="0"/>
              </a:rPr>
              <a:t>t</a:t>
            </a:r>
            <a:r>
              <a:rPr lang="zh-CN" altLang="en-US" sz="2000">
                <a:solidFill>
                  <a:srgbClr val="0000FF"/>
                </a:solidFill>
                <a:ea typeface="楷体" pitchFamily="49" charset="-122"/>
                <a:cs typeface="Times New Roman" pitchFamily="18" charset="0"/>
              </a:rPr>
              <a:t>来存储森</a:t>
            </a:r>
            <a:r>
              <a:rPr lang="zh-CN" altLang="en-US" sz="2000" smtClean="0">
                <a:solidFill>
                  <a:srgbClr val="0000FF"/>
                </a:solidFill>
                <a:ea typeface="楷体" pitchFamily="49" charset="-122"/>
                <a:cs typeface="Times New Roman" pitchFamily="18" charset="0"/>
              </a:rPr>
              <a:t>林，其</a:t>
            </a:r>
            <a:r>
              <a:rPr lang="zh-CN" altLang="en-US" sz="2000">
                <a:solidFill>
                  <a:srgbClr val="0000FF"/>
                </a:solidFill>
                <a:ea typeface="楷体" pitchFamily="49" charset="-122"/>
                <a:cs typeface="Times New Roman" pitchFamily="18" charset="0"/>
              </a:rPr>
              <a:t>中结点的类型定义如下：</a:t>
            </a:r>
          </a:p>
        </p:txBody>
      </p:sp>
      <p:sp>
        <p:nvSpPr>
          <p:cNvPr id="67587" name="Text Box 3"/>
          <p:cNvSpPr txBox="1">
            <a:spLocks noChangeArrowheads="1"/>
          </p:cNvSpPr>
          <p:nvPr/>
        </p:nvSpPr>
        <p:spPr bwMode="auto">
          <a:xfrm>
            <a:off x="928663" y="1928802"/>
            <a:ext cx="6572296" cy="174851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dirty="0" err="1">
                <a:solidFill>
                  <a:srgbClr val="0000FF"/>
                </a:solidFill>
                <a:latin typeface="Consolas" pitchFamily="49" charset="0"/>
                <a:ea typeface="楷体" pitchFamily="49" charset="-122"/>
                <a:cs typeface="Consolas" pitchFamily="49" charset="0"/>
              </a:rPr>
              <a:t>typedef</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struct</a:t>
            </a:r>
            <a:r>
              <a:rPr lang="en-US" altLang="zh-CN" sz="1800" dirty="0">
                <a:solidFill>
                  <a:srgbClr val="0000FF"/>
                </a:solidFill>
                <a:latin typeface="Consolas" pitchFamily="49" charset="0"/>
                <a:ea typeface="楷体" pitchFamily="49" charset="-122"/>
                <a:cs typeface="Consolas" pitchFamily="49" charset="0"/>
              </a:rPr>
              <a:t> node</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data;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结点对应顶点编号</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rank;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结点对应秩</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parent;</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结点对应双亲下标</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UFSTree</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并查集树的结点类型</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23850" y="260350"/>
            <a:ext cx="5113338"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楷体" pitchFamily="49" charset="-122"/>
                <a:ea typeface="楷体" pitchFamily="49" charset="-122"/>
              </a:rPr>
              <a:t>并查集的基本运算算法如下： </a:t>
            </a:r>
          </a:p>
        </p:txBody>
      </p:sp>
      <p:sp>
        <p:nvSpPr>
          <p:cNvPr id="68611" name="Text Box 3"/>
          <p:cNvSpPr txBox="1">
            <a:spLocks noChangeArrowheads="1"/>
          </p:cNvSpPr>
          <p:nvPr/>
        </p:nvSpPr>
        <p:spPr bwMode="auto">
          <a:xfrm>
            <a:off x="323850" y="836613"/>
            <a:ext cx="8677306" cy="3964501"/>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void MAKE_SET(UFSTree t[],int n)	//</a:t>
            </a:r>
            <a:r>
              <a:rPr lang="zh-CN" altLang="zh-CN" sz="1800" smtClean="0">
                <a:solidFill>
                  <a:srgbClr val="FF0000"/>
                </a:solidFill>
                <a:latin typeface="Consolas" pitchFamily="49" charset="0"/>
                <a:ea typeface="楷体" pitchFamily="49" charset="-122"/>
                <a:cs typeface="Consolas" pitchFamily="49" charset="0"/>
              </a:rPr>
              <a:t>初始化并查集树</a:t>
            </a:r>
          </a:p>
          <a:p>
            <a:r>
              <a:rPr lang="en-US" altLang="zh-CN" sz="1800" smtClean="0">
                <a:solidFill>
                  <a:srgbClr val="0000FF"/>
                </a:solidFill>
                <a:latin typeface="Consolas" pitchFamily="49" charset="0"/>
                <a:ea typeface="楷体" pitchFamily="49" charset="-122"/>
                <a:cs typeface="Consolas" pitchFamily="49" charset="0"/>
              </a:rPr>
              <a:t>{  for (int i=0;i&lt;n;i++)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顶点编号为</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(n-1)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t[i].rank=0;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秩初始化为</a:t>
            </a:r>
            <a:r>
              <a:rPr lang="en-US" altLang="zh-CN" sz="1800" smtClean="0">
                <a:solidFill>
                  <a:srgbClr val="00B0F0"/>
                </a:solidFill>
                <a:latin typeface="Consolas" pitchFamily="49" charset="0"/>
                <a:ea typeface="楷体" pitchFamily="49" charset="-122"/>
                <a:cs typeface="Consolas" pitchFamily="49" charset="0"/>
              </a:rPr>
              <a:t>0</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t[i].parent=i;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双亲初始化指向自已</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FF0000"/>
                </a:solidFill>
                <a:latin typeface="Consolas" pitchFamily="49" charset="0"/>
                <a:ea typeface="楷体" pitchFamily="49" charset="-122"/>
                <a:cs typeface="Consolas" pitchFamily="49" charset="0"/>
              </a:rPr>
              <a:t>int FIND_SET(UFSTree t[],int x)	//</a:t>
            </a:r>
            <a:r>
              <a:rPr lang="zh-CN" altLang="zh-CN" sz="1800" smtClean="0">
                <a:solidFill>
                  <a:srgbClr val="FF0000"/>
                </a:solidFill>
                <a:latin typeface="Consolas" pitchFamily="49" charset="0"/>
                <a:ea typeface="楷体" pitchFamily="49" charset="-122"/>
                <a:cs typeface="Consolas" pitchFamily="49" charset="0"/>
              </a:rPr>
              <a:t>在</a:t>
            </a:r>
            <a:r>
              <a:rPr lang="en-US" altLang="zh-CN" sz="1800" smtClean="0">
                <a:solidFill>
                  <a:srgbClr val="FF0000"/>
                </a:solidFill>
                <a:latin typeface="Consolas" pitchFamily="49" charset="0"/>
                <a:ea typeface="楷体" pitchFamily="49" charset="-122"/>
                <a:cs typeface="Consolas" pitchFamily="49" charset="0"/>
              </a:rPr>
              <a:t>x</a:t>
            </a:r>
            <a:r>
              <a:rPr lang="zh-CN" altLang="zh-CN" sz="1800" smtClean="0">
                <a:solidFill>
                  <a:srgbClr val="FF0000"/>
                </a:solidFill>
                <a:latin typeface="Consolas" pitchFamily="49" charset="0"/>
                <a:ea typeface="楷体" pitchFamily="49" charset="-122"/>
                <a:cs typeface="Consolas" pitchFamily="49" charset="0"/>
              </a:rPr>
              <a:t>所在子树中查找集合</a:t>
            </a:r>
            <a:r>
              <a:rPr lang="zh-CN" altLang="en-US" sz="1800" smtClean="0">
                <a:solidFill>
                  <a:srgbClr val="FF0000"/>
                </a:solidFill>
                <a:latin typeface="Consolas" pitchFamily="49" charset="0"/>
                <a:ea typeface="楷体" pitchFamily="49" charset="-122"/>
                <a:cs typeface="Consolas" pitchFamily="49" charset="0"/>
              </a:rPr>
              <a:t>的</a:t>
            </a:r>
            <a:r>
              <a:rPr lang="zh-CN" altLang="zh-CN" sz="1800" smtClean="0">
                <a:solidFill>
                  <a:srgbClr val="FF0000"/>
                </a:solidFill>
                <a:latin typeface="Consolas" pitchFamily="49" charset="0"/>
                <a:ea typeface="楷体" pitchFamily="49" charset="-122"/>
                <a:cs typeface="Consolas" pitchFamily="49" charset="0"/>
              </a:rPr>
              <a:t>编号</a:t>
            </a:r>
          </a:p>
          <a:p>
            <a:r>
              <a:rPr lang="en-US" altLang="zh-CN" sz="1800" smtClean="0">
                <a:solidFill>
                  <a:srgbClr val="0000FF"/>
                </a:solidFill>
                <a:latin typeface="Consolas" pitchFamily="49" charset="0"/>
                <a:ea typeface="楷体" pitchFamily="49" charset="-122"/>
                <a:cs typeface="Consolas" pitchFamily="49" charset="0"/>
              </a:rPr>
              <a:t>{  if (x!=t[x].parent)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若双亲不是自已</a:t>
            </a:r>
          </a:p>
          <a:p>
            <a:r>
              <a:rPr lang="en-US" altLang="zh-CN" sz="1800" smtClean="0">
                <a:solidFill>
                  <a:srgbClr val="0000FF"/>
                </a:solidFill>
                <a:latin typeface="Consolas" pitchFamily="49" charset="0"/>
                <a:ea typeface="楷体" pitchFamily="49" charset="-122"/>
                <a:cs typeface="Consolas" pitchFamily="49" charset="0"/>
              </a:rPr>
              <a:t>     return(FIND_SET(t,t[x].parent));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递归在双亲中找</a:t>
            </a:r>
            <a:r>
              <a:rPr lang="en-US" altLang="zh-CN" sz="1800" smtClean="0">
                <a:solidFill>
                  <a:srgbClr val="00B0F0"/>
                </a:solidFill>
                <a:latin typeface="Consolas" pitchFamily="49" charset="0"/>
                <a:ea typeface="楷体" pitchFamily="49" charset="-122"/>
                <a:cs typeface="Consolas" pitchFamily="49" charset="0"/>
              </a:rPr>
              <a:t>x</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return(x);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若双亲是自已</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返回</a:t>
            </a:r>
            <a:r>
              <a:rPr lang="en-US" altLang="zh-CN" sz="1800" smtClean="0">
                <a:solidFill>
                  <a:srgbClr val="00B0F0"/>
                </a:solidFill>
                <a:latin typeface="Consolas" pitchFamily="49" charset="0"/>
                <a:ea typeface="楷体" pitchFamily="49" charset="-122"/>
                <a:cs typeface="Consolas" pitchFamily="49" charset="0"/>
              </a:rPr>
              <a:t>x</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79388" y="333375"/>
            <a:ext cx="8640762" cy="3410504"/>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void UNION(UFSTree t[],int x,int y)	//</a:t>
            </a:r>
            <a:r>
              <a:rPr lang="zh-CN" altLang="zh-CN" sz="1800" smtClean="0">
                <a:solidFill>
                  <a:srgbClr val="FF0000"/>
                </a:solidFill>
                <a:latin typeface="Consolas" pitchFamily="49" charset="0"/>
                <a:ea typeface="楷体" pitchFamily="49" charset="-122"/>
                <a:cs typeface="Consolas" pitchFamily="49" charset="0"/>
              </a:rPr>
              <a:t>将</a:t>
            </a:r>
            <a:r>
              <a:rPr lang="en-US" altLang="zh-CN" sz="1800" smtClean="0">
                <a:solidFill>
                  <a:srgbClr val="FF0000"/>
                </a:solidFill>
                <a:latin typeface="Consolas" pitchFamily="49" charset="0"/>
                <a:ea typeface="楷体" pitchFamily="49" charset="-122"/>
                <a:cs typeface="Consolas" pitchFamily="49" charset="0"/>
              </a:rPr>
              <a:t>x</a:t>
            </a:r>
            <a:r>
              <a:rPr lang="zh-CN" altLang="zh-CN" sz="1800" smtClean="0">
                <a:solidFill>
                  <a:srgbClr val="FF0000"/>
                </a:solidFill>
                <a:latin typeface="Consolas" pitchFamily="49" charset="0"/>
                <a:ea typeface="楷体" pitchFamily="49" charset="-122"/>
                <a:cs typeface="Consolas" pitchFamily="49" charset="0"/>
              </a:rPr>
              <a:t>和</a:t>
            </a:r>
            <a:r>
              <a:rPr lang="en-US" altLang="zh-CN" sz="1800" smtClean="0">
                <a:solidFill>
                  <a:srgbClr val="FF0000"/>
                </a:solidFill>
                <a:latin typeface="Consolas" pitchFamily="49" charset="0"/>
                <a:ea typeface="楷体" pitchFamily="49" charset="-122"/>
                <a:cs typeface="Consolas" pitchFamily="49" charset="0"/>
              </a:rPr>
              <a:t>y</a:t>
            </a:r>
            <a:r>
              <a:rPr lang="zh-CN" altLang="zh-CN" sz="1800" smtClean="0">
                <a:solidFill>
                  <a:srgbClr val="FF0000"/>
                </a:solidFill>
                <a:latin typeface="Consolas" pitchFamily="49" charset="0"/>
                <a:ea typeface="楷体" pitchFamily="49" charset="-122"/>
                <a:cs typeface="Consolas" pitchFamily="49" charset="0"/>
              </a:rPr>
              <a:t>所在的子树合并</a:t>
            </a:r>
          </a:p>
          <a:p>
            <a:r>
              <a:rPr lang="en-US" altLang="zh-CN" sz="1800" smtClean="0">
                <a:solidFill>
                  <a:srgbClr val="0000FF"/>
                </a:solidFill>
                <a:latin typeface="Consolas" pitchFamily="49" charset="0"/>
                <a:ea typeface="楷体" pitchFamily="49" charset="-122"/>
                <a:cs typeface="Consolas" pitchFamily="49" charset="0"/>
              </a:rPr>
              <a:t>{  x=FIND_SET(t,x);</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y=FIND_SET(t,y);</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(t[x].rank&gt;t[y].rank)		</a:t>
            </a:r>
            <a:r>
              <a:rPr lang="en-US" altLang="zh-CN" sz="1800" smtClean="0">
                <a:solidFill>
                  <a:srgbClr val="00B0F0"/>
                </a:solidFill>
                <a:latin typeface="Consolas" pitchFamily="49" charset="0"/>
                <a:ea typeface="楷体" pitchFamily="49" charset="-122"/>
                <a:cs typeface="Consolas" pitchFamily="49" charset="0"/>
              </a:rPr>
              <a:t>//x</a:t>
            </a:r>
            <a:r>
              <a:rPr lang="zh-CN" altLang="zh-CN" sz="1800" smtClean="0">
                <a:solidFill>
                  <a:srgbClr val="00B0F0"/>
                </a:solidFill>
                <a:latin typeface="Consolas" pitchFamily="49" charset="0"/>
                <a:ea typeface="楷体" pitchFamily="49" charset="-122"/>
                <a:cs typeface="Consolas" pitchFamily="49" charset="0"/>
              </a:rPr>
              <a:t>结点的秩大于</a:t>
            </a:r>
            <a:r>
              <a:rPr lang="en-US" altLang="zh-CN" sz="1800" smtClean="0">
                <a:solidFill>
                  <a:srgbClr val="00B0F0"/>
                </a:solidFill>
                <a:latin typeface="Consolas" pitchFamily="49" charset="0"/>
                <a:ea typeface="楷体" pitchFamily="49" charset="-122"/>
                <a:cs typeface="Consolas" pitchFamily="49" charset="0"/>
              </a:rPr>
              <a:t>y</a:t>
            </a:r>
            <a:r>
              <a:rPr lang="zh-CN" altLang="zh-CN" sz="1800" smtClean="0">
                <a:solidFill>
                  <a:srgbClr val="00B0F0"/>
                </a:solidFill>
                <a:latin typeface="Consolas" pitchFamily="49" charset="0"/>
                <a:ea typeface="楷体" pitchFamily="49" charset="-122"/>
                <a:cs typeface="Consolas" pitchFamily="49" charset="0"/>
              </a:rPr>
              <a:t>结点的秩</a:t>
            </a:r>
          </a:p>
          <a:p>
            <a:r>
              <a:rPr lang="en-US" altLang="zh-CN" sz="1800" smtClean="0">
                <a:solidFill>
                  <a:srgbClr val="0000FF"/>
                </a:solidFill>
                <a:latin typeface="Consolas" pitchFamily="49" charset="0"/>
                <a:ea typeface="楷体" pitchFamily="49" charset="-122"/>
                <a:cs typeface="Consolas" pitchFamily="49" charset="0"/>
              </a:rPr>
              <a:t>	t[y].parent=x;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a:t>
            </a:r>
            <a:r>
              <a:rPr lang="en-US" altLang="zh-CN" sz="1800" smtClean="0">
                <a:solidFill>
                  <a:srgbClr val="00B0F0"/>
                </a:solidFill>
                <a:latin typeface="Consolas" pitchFamily="49" charset="0"/>
                <a:ea typeface="楷体" pitchFamily="49" charset="-122"/>
                <a:cs typeface="Consolas" pitchFamily="49" charset="0"/>
              </a:rPr>
              <a:t>x</a:t>
            </a:r>
            <a:r>
              <a:rPr lang="zh-CN" altLang="zh-CN" sz="1800" smtClean="0">
                <a:solidFill>
                  <a:srgbClr val="00B0F0"/>
                </a:solidFill>
                <a:latin typeface="Consolas" pitchFamily="49" charset="0"/>
                <a:ea typeface="楷体" pitchFamily="49" charset="-122"/>
                <a:cs typeface="Consolas" pitchFamily="49" charset="0"/>
              </a:rPr>
              <a:t>结点作为</a:t>
            </a:r>
            <a:r>
              <a:rPr lang="en-US" altLang="zh-CN" sz="1800" smtClean="0">
                <a:solidFill>
                  <a:srgbClr val="00B0F0"/>
                </a:solidFill>
                <a:latin typeface="Consolas" pitchFamily="49" charset="0"/>
                <a:ea typeface="楷体" pitchFamily="49" charset="-122"/>
                <a:cs typeface="Consolas" pitchFamily="49" charset="0"/>
              </a:rPr>
              <a:t>y</a:t>
            </a:r>
            <a:r>
              <a:rPr lang="zh-CN" altLang="zh-CN" sz="1800" smtClean="0">
                <a:solidFill>
                  <a:srgbClr val="00B0F0"/>
                </a:solidFill>
                <a:latin typeface="Consolas" pitchFamily="49" charset="0"/>
                <a:ea typeface="楷体" pitchFamily="49" charset="-122"/>
                <a:cs typeface="Consolas" pitchFamily="49" charset="0"/>
              </a:rPr>
              <a:t>的双亲结点</a:t>
            </a:r>
          </a:p>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//y</a:t>
            </a:r>
            <a:r>
              <a:rPr lang="zh-CN" altLang="zh-CN" sz="1800" smtClean="0">
                <a:solidFill>
                  <a:srgbClr val="00B0F0"/>
                </a:solidFill>
                <a:latin typeface="Consolas" pitchFamily="49" charset="0"/>
                <a:ea typeface="楷体" pitchFamily="49" charset="-122"/>
                <a:cs typeface="Consolas" pitchFamily="49" charset="0"/>
              </a:rPr>
              <a:t>结点的秩大于等于</a:t>
            </a:r>
            <a:r>
              <a:rPr lang="en-US" altLang="zh-CN" sz="1800" smtClean="0">
                <a:solidFill>
                  <a:srgbClr val="00B0F0"/>
                </a:solidFill>
                <a:latin typeface="Consolas" pitchFamily="49" charset="0"/>
                <a:ea typeface="楷体" pitchFamily="49" charset="-122"/>
                <a:cs typeface="Consolas" pitchFamily="49" charset="0"/>
              </a:rPr>
              <a:t>x</a:t>
            </a:r>
            <a:r>
              <a:rPr lang="zh-CN" altLang="zh-CN" sz="1800" smtClean="0">
                <a:solidFill>
                  <a:srgbClr val="00B0F0"/>
                </a:solidFill>
                <a:latin typeface="Consolas" pitchFamily="49" charset="0"/>
                <a:ea typeface="楷体" pitchFamily="49" charset="-122"/>
                <a:cs typeface="Consolas" pitchFamily="49" charset="0"/>
              </a:rPr>
              <a:t>结点的秩</a:t>
            </a:r>
          </a:p>
          <a:p>
            <a:r>
              <a:rPr lang="en-US" altLang="zh-CN" sz="1800" smtClean="0">
                <a:solidFill>
                  <a:srgbClr val="0000FF"/>
                </a:solidFill>
                <a:latin typeface="Consolas" pitchFamily="49" charset="0"/>
                <a:ea typeface="楷体" pitchFamily="49" charset="-122"/>
                <a:cs typeface="Consolas" pitchFamily="49" charset="0"/>
              </a:rPr>
              <a:t>   {  t[x].parent=y;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a:t>
            </a:r>
            <a:r>
              <a:rPr lang="en-US" altLang="zh-CN" sz="1800" smtClean="0">
                <a:solidFill>
                  <a:srgbClr val="00B0F0"/>
                </a:solidFill>
                <a:latin typeface="Consolas" pitchFamily="49" charset="0"/>
                <a:ea typeface="楷体" pitchFamily="49" charset="-122"/>
                <a:cs typeface="Consolas" pitchFamily="49" charset="0"/>
              </a:rPr>
              <a:t>y</a:t>
            </a:r>
            <a:r>
              <a:rPr lang="zh-CN" altLang="zh-CN" sz="1800" smtClean="0">
                <a:solidFill>
                  <a:srgbClr val="00B0F0"/>
                </a:solidFill>
                <a:latin typeface="Consolas" pitchFamily="49" charset="0"/>
                <a:ea typeface="楷体" pitchFamily="49" charset="-122"/>
                <a:cs typeface="Consolas" pitchFamily="49" charset="0"/>
              </a:rPr>
              <a:t>结点作为</a:t>
            </a:r>
            <a:r>
              <a:rPr lang="en-US" altLang="zh-CN" sz="1800" smtClean="0">
                <a:solidFill>
                  <a:srgbClr val="00B0F0"/>
                </a:solidFill>
                <a:latin typeface="Consolas" pitchFamily="49" charset="0"/>
                <a:ea typeface="楷体" pitchFamily="49" charset="-122"/>
                <a:cs typeface="Consolas" pitchFamily="49" charset="0"/>
              </a:rPr>
              <a:t>x</a:t>
            </a:r>
            <a:r>
              <a:rPr lang="zh-CN" altLang="zh-CN" sz="1800" smtClean="0">
                <a:solidFill>
                  <a:srgbClr val="00B0F0"/>
                </a:solidFill>
                <a:latin typeface="Consolas" pitchFamily="49" charset="0"/>
                <a:ea typeface="楷体" pitchFamily="49" charset="-122"/>
                <a:cs typeface="Consolas" pitchFamily="49" charset="0"/>
              </a:rPr>
              <a:t>的双亲结点</a:t>
            </a:r>
          </a:p>
          <a:p>
            <a:r>
              <a:rPr lang="en-US" altLang="zh-CN" sz="1800" smtClean="0">
                <a:solidFill>
                  <a:srgbClr val="0000FF"/>
                </a:solidFill>
                <a:latin typeface="Consolas" pitchFamily="49" charset="0"/>
                <a:ea typeface="楷体" pitchFamily="49" charset="-122"/>
                <a:cs typeface="Consolas" pitchFamily="49" charset="0"/>
              </a:rPr>
              <a:t>      if (t[x].rank==t[y].rank)	</a:t>
            </a:r>
            <a:r>
              <a:rPr lang="en-US" altLang="zh-CN" sz="1800" smtClean="0">
                <a:solidFill>
                  <a:srgbClr val="00B0F0"/>
                </a:solidFill>
                <a:latin typeface="Consolas" pitchFamily="49" charset="0"/>
                <a:ea typeface="楷体" pitchFamily="49" charset="-122"/>
                <a:cs typeface="Consolas" pitchFamily="49" charset="0"/>
              </a:rPr>
              <a:t>//x</a:t>
            </a:r>
            <a:r>
              <a:rPr lang="zh-CN" altLang="zh-CN" sz="1800" smtClean="0">
                <a:solidFill>
                  <a:srgbClr val="00B0F0"/>
                </a:solidFill>
                <a:latin typeface="Consolas" pitchFamily="49" charset="0"/>
                <a:ea typeface="楷体" pitchFamily="49" charset="-122"/>
                <a:cs typeface="Consolas" pitchFamily="49" charset="0"/>
              </a:rPr>
              <a:t>和</a:t>
            </a:r>
            <a:r>
              <a:rPr lang="en-US" altLang="zh-CN" sz="1800" smtClean="0">
                <a:solidFill>
                  <a:srgbClr val="00B0F0"/>
                </a:solidFill>
                <a:latin typeface="Consolas" pitchFamily="49" charset="0"/>
                <a:ea typeface="楷体" pitchFamily="49" charset="-122"/>
                <a:cs typeface="Consolas" pitchFamily="49" charset="0"/>
              </a:rPr>
              <a:t>y</a:t>
            </a:r>
            <a:r>
              <a:rPr lang="zh-CN" altLang="zh-CN" sz="1800" smtClean="0">
                <a:solidFill>
                  <a:srgbClr val="00B0F0"/>
                </a:solidFill>
                <a:latin typeface="Consolas" pitchFamily="49" charset="0"/>
                <a:ea typeface="楷体" pitchFamily="49" charset="-122"/>
                <a:cs typeface="Consolas" pitchFamily="49" charset="0"/>
              </a:rPr>
              <a:t>结点的秩相同</a:t>
            </a:r>
          </a:p>
          <a:p>
            <a:r>
              <a:rPr lang="en-US" altLang="zh-CN" sz="1800" smtClean="0">
                <a:solidFill>
                  <a:srgbClr val="0000FF"/>
                </a:solidFill>
                <a:latin typeface="Consolas" pitchFamily="49" charset="0"/>
                <a:ea typeface="楷体" pitchFamily="49" charset="-122"/>
                <a:cs typeface="Consolas" pitchFamily="49" charset="0"/>
              </a:rPr>
              <a:t>         t[y].rank++;			</a:t>
            </a:r>
            <a:r>
              <a:rPr lang="en-US" altLang="zh-CN" sz="1800" smtClean="0">
                <a:solidFill>
                  <a:srgbClr val="00B0F0"/>
                </a:solidFill>
                <a:latin typeface="Consolas" pitchFamily="49" charset="0"/>
                <a:ea typeface="楷体" pitchFamily="49" charset="-122"/>
                <a:cs typeface="Consolas" pitchFamily="49" charset="0"/>
              </a:rPr>
              <a:t>//y</a:t>
            </a:r>
            <a:r>
              <a:rPr lang="zh-CN" altLang="zh-CN" sz="1800" smtClean="0">
                <a:solidFill>
                  <a:srgbClr val="00B0F0"/>
                </a:solidFill>
                <a:latin typeface="Consolas" pitchFamily="49" charset="0"/>
                <a:ea typeface="楷体" pitchFamily="49" charset="-122"/>
                <a:cs typeface="Consolas" pitchFamily="49" charset="0"/>
              </a:rPr>
              <a:t>结点的秩增</a:t>
            </a:r>
            <a:r>
              <a:rPr lang="en-US" altLang="zh-CN" sz="1800" smtClean="0">
                <a:solidFill>
                  <a:srgbClr val="00B0F0"/>
                </a:solidFill>
                <a:latin typeface="Consolas" pitchFamily="49" charset="0"/>
                <a:ea typeface="楷体" pitchFamily="49" charset="-122"/>
                <a:cs typeface="Consolas" pitchFamily="49" charset="0"/>
              </a:rPr>
              <a:t>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69635" name="Text Box 3"/>
          <p:cNvSpPr txBox="1">
            <a:spLocks noChangeArrowheads="1"/>
          </p:cNvSpPr>
          <p:nvPr/>
        </p:nvSpPr>
        <p:spPr bwMode="auto">
          <a:xfrm>
            <a:off x="250825" y="4149725"/>
            <a:ext cx="8424863"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对于</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元素构成的分离集合</a:t>
            </a:r>
            <a:r>
              <a:rPr lang="zh-CN" altLang="en-US" sz="2000" smtClean="0">
                <a:solidFill>
                  <a:srgbClr val="0000FF"/>
                </a:solidFill>
                <a:latin typeface="Consolas" pitchFamily="49" charset="0"/>
                <a:ea typeface="楷体" pitchFamily="49" charset="-122"/>
                <a:cs typeface="Consolas" pitchFamily="49" charset="0"/>
              </a:rPr>
              <a:t>树，其</a:t>
            </a:r>
            <a:r>
              <a:rPr lang="zh-CN" altLang="en-US" sz="2000">
                <a:solidFill>
                  <a:srgbClr val="0000FF"/>
                </a:solidFill>
                <a:latin typeface="Consolas" pitchFamily="49" charset="0"/>
                <a:ea typeface="楷体" pitchFamily="49" charset="-122"/>
                <a:cs typeface="Consolas" pitchFamily="49" charset="0"/>
              </a:rPr>
              <a:t>高度最高为</a:t>
            </a:r>
            <a:r>
              <a:rPr lang="zh-CN" altLang="en-US" sz="2000">
                <a:solidFill>
                  <a:srgbClr val="0000FF"/>
                </a:solidFill>
                <a:latin typeface="Consolas" pitchFamily="49" charset="0"/>
                <a:ea typeface="楷体" pitchFamily="49" charset="-122"/>
                <a:cs typeface="Consolas" pitchFamily="49" charset="0"/>
                <a:sym typeface="Symbol" pitchFamily="18" charset="2"/>
              </a:rPr>
              <a:t></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sym typeface="Symbol" pitchFamily="18" charset="2"/>
              </a:rPr>
              <a:t></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a:solidFill>
                  <a:srgbClr val="0000FF"/>
                </a:solidFill>
                <a:latin typeface="Consolas" pitchFamily="49" charset="0"/>
                <a:ea typeface="楷体" pitchFamily="49" charset="-122"/>
                <a:cs typeface="Consolas" pitchFamily="49" charset="0"/>
              </a:rPr>
              <a:t>以</a:t>
            </a:r>
            <a:r>
              <a:rPr lang="en-US" altLang="zh-CN" sz="2000" smtClean="0">
                <a:solidFill>
                  <a:srgbClr val="0000FF"/>
                </a:solidFill>
                <a:latin typeface="Consolas" pitchFamily="49" charset="0"/>
                <a:ea typeface="楷体" pitchFamily="49" charset="-122"/>
                <a:cs typeface="Consolas" pitchFamily="49" charset="0"/>
              </a:rPr>
              <a:t>FIND_SET(t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UNION(t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y</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算法的时间复杂度均为</a:t>
            </a:r>
            <a:r>
              <a:rPr lang="en-US" altLang="zh-CN" sz="2000">
                <a:solidFill>
                  <a:srgbClr val="0000FF"/>
                </a:solidFill>
                <a:latin typeface="Consolas" pitchFamily="49" charset="0"/>
                <a:ea typeface="楷体" pitchFamily="49" charset="-122"/>
                <a:cs typeface="Consolas" pitchFamily="49" charset="0"/>
              </a:rPr>
              <a:t>O(log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23850" y="333375"/>
            <a:ext cx="8351838" cy="1880579"/>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用一个数组</a:t>
            </a:r>
            <a:r>
              <a:rPr lang="en-US" altLang="zh-CN" sz="2000">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存放图</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中的所有</a:t>
            </a:r>
            <a:r>
              <a:rPr lang="zh-CN" altLang="en-US" sz="2000" smtClean="0">
                <a:solidFill>
                  <a:srgbClr val="0000FF"/>
                </a:solidFill>
                <a:latin typeface="Consolas" pitchFamily="49" charset="0"/>
                <a:ea typeface="楷体" pitchFamily="49" charset="-122"/>
                <a:cs typeface="Consolas" pitchFamily="49" charset="0"/>
              </a:rPr>
              <a:t>边，要</a:t>
            </a:r>
            <a:r>
              <a:rPr lang="zh-CN" altLang="en-US" sz="2000">
                <a:solidFill>
                  <a:srgbClr val="0000FF"/>
                </a:solidFill>
                <a:latin typeface="Consolas" pitchFamily="49" charset="0"/>
                <a:ea typeface="楷体" pitchFamily="49" charset="-122"/>
                <a:cs typeface="Consolas" pitchFamily="49" charset="0"/>
              </a:rPr>
              <a:t>求它们是按权值从小到大的顺序排列</a:t>
            </a:r>
            <a:r>
              <a:rPr lang="zh-CN" altLang="en-US" sz="2000" smtClean="0">
                <a:solidFill>
                  <a:srgbClr val="0000FF"/>
                </a:solidFill>
                <a:latin typeface="Consolas" pitchFamily="49" charset="0"/>
                <a:ea typeface="楷体" pitchFamily="49" charset="-122"/>
                <a:cs typeface="Consolas" pitchFamily="49" charset="0"/>
              </a:rPr>
              <a:t>的，为</a:t>
            </a:r>
            <a:r>
              <a:rPr lang="zh-CN" altLang="en-US" sz="2000">
                <a:solidFill>
                  <a:srgbClr val="0000FF"/>
                </a:solidFill>
                <a:latin typeface="Consolas" pitchFamily="49" charset="0"/>
                <a:ea typeface="楷体" pitchFamily="49" charset="-122"/>
                <a:cs typeface="Consolas" pitchFamily="49" charset="0"/>
              </a:rPr>
              <a:t>此先从图</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的邻接矩阵中获取所有边集</a:t>
            </a:r>
            <a:r>
              <a:rPr lang="en-US" altLang="zh-CN" sz="2000"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，再</a:t>
            </a:r>
            <a:r>
              <a:rPr lang="zh-CN" altLang="en-US" sz="2000">
                <a:solidFill>
                  <a:srgbClr val="0000FF"/>
                </a:solidFill>
                <a:latin typeface="Consolas" pitchFamily="49" charset="0"/>
                <a:ea typeface="楷体" pitchFamily="49" charset="-122"/>
                <a:cs typeface="Consolas" pitchFamily="49" charset="0"/>
              </a:rPr>
              <a:t>采用推排序法对边集</a:t>
            </a:r>
            <a:r>
              <a:rPr lang="en-US" altLang="zh-CN" sz="2000">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按权值递增排序</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数组</a:t>
            </a:r>
            <a:r>
              <a:rPr lang="en-US" altLang="zh-CN" sz="2000">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的元素类型定义如下： </a:t>
            </a:r>
          </a:p>
        </p:txBody>
      </p:sp>
      <p:sp>
        <p:nvSpPr>
          <p:cNvPr id="70659" name="Text Box 3"/>
          <p:cNvSpPr txBox="1">
            <a:spLocks noChangeArrowheads="1"/>
          </p:cNvSpPr>
          <p:nvPr/>
        </p:nvSpPr>
        <p:spPr bwMode="auto">
          <a:xfrm>
            <a:off x="1071538" y="2643182"/>
            <a:ext cx="6286544" cy="18212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216000" bIns="216000">
            <a:spAutoFit/>
          </a:bodyPr>
          <a:lstStyle/>
          <a:p>
            <a:r>
              <a:rPr lang="en-US" altLang="zh-CN" sz="1800" dirty="0" err="1">
                <a:solidFill>
                  <a:srgbClr val="0000FF"/>
                </a:solidFill>
                <a:latin typeface="Consolas" pitchFamily="49" charset="0"/>
                <a:ea typeface="楷体" pitchFamily="49" charset="-122"/>
                <a:cs typeface="Consolas" pitchFamily="49" charset="0"/>
              </a:rPr>
              <a:t>typedef</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struct</a:t>
            </a:r>
            <a:r>
              <a:rPr lang="en-US" altLang="zh-CN" sz="1800" dirty="0">
                <a:solidFill>
                  <a:srgbClr val="0000FF"/>
                </a:solidFill>
                <a:latin typeface="Consolas" pitchFamily="49" charset="0"/>
                <a:ea typeface="楷体" pitchFamily="49" charset="-122"/>
                <a:cs typeface="Consolas" pitchFamily="49" charset="0"/>
              </a:rPr>
              <a:t> </a:t>
            </a: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u;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边的起始顶点</a:t>
            </a:r>
          </a:p>
          <a:p>
            <a:r>
              <a:rPr lang="zh-CN" altLang="en-US"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v;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边的终止顶点</a:t>
            </a:r>
          </a:p>
          <a:p>
            <a:r>
              <a:rPr lang="zh-CN" altLang="en-US"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w;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边的权值</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Edge</a:t>
            </a: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68313" y="333375"/>
            <a:ext cx="6264275"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ea typeface="楷体" pitchFamily="49" charset="-122"/>
                <a:cs typeface="Times New Roman" pitchFamily="18" charset="0"/>
              </a:rPr>
              <a:t>对应的克鲁斯卡尔算法如下： </a:t>
            </a:r>
          </a:p>
        </p:txBody>
      </p:sp>
      <p:sp>
        <p:nvSpPr>
          <p:cNvPr id="71683" name="Text Box 3"/>
          <p:cNvSpPr txBox="1">
            <a:spLocks noChangeArrowheads="1"/>
          </p:cNvSpPr>
          <p:nvPr/>
        </p:nvSpPr>
        <p:spPr bwMode="auto">
          <a:xfrm>
            <a:off x="214282" y="1000108"/>
            <a:ext cx="8675688" cy="4591202"/>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r>
              <a:rPr lang="en-US" altLang="zh-CN" sz="1800" smtClean="0">
                <a:solidFill>
                  <a:srgbClr val="FF0000"/>
                </a:solidFill>
                <a:latin typeface="Consolas" pitchFamily="49" charset="0"/>
                <a:ea typeface="楷体" pitchFamily="49" charset="-122"/>
                <a:cs typeface="Consolas" pitchFamily="49" charset="0"/>
              </a:rPr>
              <a:t>void Kruskal(MGraph g)	//Kruskal</a:t>
            </a:r>
            <a:r>
              <a:rPr lang="zh-CN" altLang="zh-CN" sz="1800" smtClean="0">
                <a:solidFill>
                  <a:srgbClr val="FF0000"/>
                </a:solidFill>
                <a:latin typeface="Consolas" pitchFamily="49" charset="0"/>
                <a:ea typeface="楷体" pitchFamily="49" charset="-122"/>
                <a:cs typeface="Consolas" pitchFamily="49" charset="0"/>
              </a:rPr>
              <a:t>算法</a:t>
            </a:r>
          </a:p>
          <a:p>
            <a:r>
              <a:rPr lang="en-US" altLang="zh-CN" sz="1800" smtClean="0">
                <a:solidFill>
                  <a:srgbClr val="0000FF"/>
                </a:solidFill>
                <a:latin typeface="Consolas" pitchFamily="49" charset="0"/>
                <a:ea typeface="楷体" pitchFamily="49" charset="-122"/>
                <a:cs typeface="Consolas" pitchFamily="49" charset="0"/>
              </a:rPr>
              <a:t>{  int i,j,k,u1,v1,sn1,sn2;</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UFSTree t[MaxSize];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Edge E[MaxSize];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k=0;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(i=0;i&lt;g.n;i++)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由</a:t>
            </a:r>
            <a:r>
              <a:rPr lang="en-US" altLang="zh-CN" sz="1800" smtClean="0">
                <a:solidFill>
                  <a:srgbClr val="00B0F0"/>
                </a:solidFill>
                <a:latin typeface="Consolas" pitchFamily="49" charset="0"/>
                <a:ea typeface="楷体" pitchFamily="49" charset="-122"/>
                <a:cs typeface="Consolas" pitchFamily="49" charset="0"/>
              </a:rPr>
              <a:t>g</a:t>
            </a:r>
            <a:r>
              <a:rPr lang="zh-CN" altLang="zh-CN" sz="1800" smtClean="0">
                <a:solidFill>
                  <a:srgbClr val="00B0F0"/>
                </a:solidFill>
                <a:latin typeface="Consolas" pitchFamily="49" charset="0"/>
                <a:ea typeface="楷体" pitchFamily="49" charset="-122"/>
                <a:cs typeface="Consolas" pitchFamily="49" charset="0"/>
              </a:rPr>
              <a:t>下三角部分产生的边集</a:t>
            </a:r>
            <a:r>
              <a:rPr lang="en-US" altLang="zh-CN" sz="1800" smtClean="0">
                <a:solidFill>
                  <a:srgbClr val="00B0F0"/>
                </a:solidFill>
                <a:latin typeface="Consolas" pitchFamily="49" charset="0"/>
                <a:ea typeface="楷体" pitchFamily="49" charset="-122"/>
                <a:cs typeface="Consolas" pitchFamily="49" charset="0"/>
              </a:rPr>
              <a:t>E</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(j=0;j&lt;i;j++)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(g.edges[i][j]!=0 &amp;&amp; g.edges[i][j]!=INF)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E[k].u=i;E[k].v=j;E[k].w=g.edges[i][j];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   sort(E,E+k);</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调用</a:t>
            </a:r>
            <a:r>
              <a:rPr lang="en-US" altLang="zh-CN" sz="1800" smtClean="0">
                <a:solidFill>
                  <a:srgbClr val="00B0F0"/>
                </a:solidFill>
                <a:latin typeface="Consolas" pitchFamily="49" charset="0"/>
                <a:ea typeface="楷体" pitchFamily="49" charset="-122"/>
                <a:cs typeface="Consolas" pitchFamily="49" charset="0"/>
              </a:rPr>
              <a:t>STL</a:t>
            </a:r>
            <a:r>
              <a:rPr lang="zh-CN" altLang="zh-CN" sz="1800" smtClean="0">
                <a:solidFill>
                  <a:srgbClr val="00B0F0"/>
                </a:solidFill>
                <a:latin typeface="Consolas" pitchFamily="49" charset="0"/>
                <a:ea typeface="楷体" pitchFamily="49" charset="-122"/>
                <a:cs typeface="Consolas" pitchFamily="49" charset="0"/>
              </a:rPr>
              <a:t>的</a:t>
            </a:r>
            <a:r>
              <a:rPr lang="en-US" altLang="zh-CN" sz="1800" smtClean="0">
                <a:solidFill>
                  <a:srgbClr val="00B0F0"/>
                </a:solidFill>
                <a:latin typeface="Consolas" pitchFamily="49" charset="0"/>
                <a:ea typeface="楷体" pitchFamily="49" charset="-122"/>
                <a:cs typeface="Consolas" pitchFamily="49" charset="0"/>
              </a:rPr>
              <a:t>sort()</a:t>
            </a:r>
            <a:r>
              <a:rPr lang="zh-CN" altLang="zh-CN" sz="1800" smtClean="0">
                <a:solidFill>
                  <a:srgbClr val="00B0F0"/>
                </a:solidFill>
                <a:latin typeface="Consolas" pitchFamily="49" charset="0"/>
                <a:ea typeface="楷体" pitchFamily="49" charset="-122"/>
                <a:cs typeface="Consolas" pitchFamily="49" charset="0"/>
              </a:rPr>
              <a:t>算法按</a:t>
            </a:r>
            <a:r>
              <a:rPr lang="en-US" altLang="zh-CN" sz="1800" smtClean="0">
                <a:solidFill>
                  <a:srgbClr val="00B0F0"/>
                </a:solidFill>
                <a:latin typeface="Consolas" pitchFamily="49" charset="0"/>
                <a:ea typeface="楷体" pitchFamily="49" charset="-122"/>
                <a:cs typeface="Consolas" pitchFamily="49" charset="0"/>
              </a:rPr>
              <a:t>w</a:t>
            </a:r>
            <a:r>
              <a:rPr lang="zh-CN" altLang="zh-CN" sz="1800" smtClean="0">
                <a:solidFill>
                  <a:srgbClr val="00B0F0"/>
                </a:solidFill>
                <a:latin typeface="Consolas" pitchFamily="49" charset="0"/>
                <a:ea typeface="楷体" pitchFamily="49" charset="-122"/>
                <a:cs typeface="Consolas" pitchFamily="49" charset="0"/>
              </a:rPr>
              <a:t>递增排序</a:t>
            </a:r>
          </a:p>
          <a:p>
            <a:r>
              <a:rPr lang="en-US" altLang="zh-CN" sz="1800" smtClean="0">
                <a:solidFill>
                  <a:srgbClr val="0000FF"/>
                </a:solidFill>
                <a:latin typeface="Consolas" pitchFamily="49" charset="0"/>
                <a:ea typeface="楷体" pitchFamily="49" charset="-122"/>
                <a:cs typeface="Consolas" pitchFamily="49" charset="0"/>
              </a:rPr>
              <a:t>   MAKE_SET(t,g.n);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初始化并查集树</a:t>
            </a:r>
            <a:r>
              <a:rPr lang="en-US" altLang="zh-CN" sz="1800" smtClean="0">
                <a:solidFill>
                  <a:srgbClr val="00B0F0"/>
                </a:solidFill>
                <a:latin typeface="Consolas" pitchFamily="49" charset="0"/>
                <a:ea typeface="楷体" pitchFamily="49" charset="-122"/>
                <a:cs typeface="Consolas" pitchFamily="49" charset="0"/>
              </a:rPr>
              <a:t>t</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k=1;				</a:t>
            </a:r>
            <a:r>
              <a:rPr lang="en-US" altLang="zh-CN" sz="1800" smtClean="0">
                <a:solidFill>
                  <a:srgbClr val="00B0F0"/>
                </a:solidFill>
                <a:latin typeface="Consolas" pitchFamily="49" charset="0"/>
                <a:ea typeface="楷体" pitchFamily="49" charset="-122"/>
                <a:cs typeface="Consolas" pitchFamily="49" charset="0"/>
              </a:rPr>
              <a:t>//k</a:t>
            </a:r>
            <a:r>
              <a:rPr lang="zh-CN" altLang="zh-CN" sz="1800" smtClean="0">
                <a:solidFill>
                  <a:srgbClr val="00B0F0"/>
                </a:solidFill>
                <a:latin typeface="Consolas" pitchFamily="49" charset="0"/>
                <a:ea typeface="楷体" pitchFamily="49" charset="-122"/>
                <a:cs typeface="Consolas" pitchFamily="49" charset="0"/>
              </a:rPr>
              <a:t>表示当前构造生成树的第几条边</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初值为</a:t>
            </a:r>
            <a:r>
              <a:rPr lang="en-US" altLang="zh-CN" sz="1800" smtClean="0">
                <a:solidFill>
                  <a:srgbClr val="00B0F0"/>
                </a:solidFill>
                <a:latin typeface="Consolas" pitchFamily="49" charset="0"/>
                <a:ea typeface="楷体" pitchFamily="49" charset="-122"/>
                <a:cs typeface="Consolas" pitchFamily="49" charset="0"/>
              </a:rPr>
              <a:t>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j=0;				</a:t>
            </a:r>
            <a:r>
              <a:rPr lang="en-US" altLang="zh-CN" sz="1800" smtClean="0">
                <a:solidFill>
                  <a:srgbClr val="00B0F0"/>
                </a:solidFill>
                <a:latin typeface="Consolas" pitchFamily="49" charset="0"/>
                <a:ea typeface="楷体" pitchFamily="49" charset="-122"/>
                <a:cs typeface="Consolas" pitchFamily="49" charset="0"/>
              </a:rPr>
              <a:t>//E</a:t>
            </a:r>
            <a:r>
              <a:rPr lang="zh-CN" altLang="zh-CN" sz="1800" smtClean="0">
                <a:solidFill>
                  <a:srgbClr val="00B0F0"/>
                </a:solidFill>
                <a:latin typeface="Consolas" pitchFamily="49" charset="0"/>
                <a:ea typeface="楷体" pitchFamily="49" charset="-122"/>
                <a:cs typeface="Consolas" pitchFamily="49" charset="0"/>
              </a:rPr>
              <a:t>中边的下标</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初值为</a:t>
            </a:r>
            <a:r>
              <a:rPr lang="en-US" altLang="zh-CN" sz="1800" smtClean="0">
                <a:solidFill>
                  <a:srgbClr val="00B0F0"/>
                </a:solidFill>
                <a:latin typeface="Consolas" pitchFamily="49" charset="0"/>
                <a:ea typeface="楷体" pitchFamily="49" charset="-122"/>
                <a:cs typeface="Consolas" pitchFamily="49" charset="0"/>
              </a:rPr>
              <a:t>0</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333375"/>
            <a:ext cx="8748713" cy="4554851"/>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r>
              <a:rPr lang="en-US" altLang="zh-CN" sz="1800" smtClean="0">
                <a:solidFill>
                  <a:srgbClr val="0000FF"/>
                </a:solidFill>
                <a:latin typeface="Consolas" pitchFamily="49" charset="0"/>
                <a:ea typeface="楷体" pitchFamily="49" charset="-122"/>
                <a:cs typeface="Consolas" pitchFamily="49" charset="0"/>
              </a:rPr>
              <a:t>   while (k&lt;g.n)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生成的边数小于</a:t>
            </a:r>
            <a:r>
              <a:rPr lang="en-US" altLang="zh-CN" sz="1800" smtClean="0">
                <a:solidFill>
                  <a:srgbClr val="00B0F0"/>
                </a:solidFill>
                <a:latin typeface="Consolas" pitchFamily="49" charset="0"/>
                <a:ea typeface="楷体" pitchFamily="49" charset="-122"/>
                <a:cs typeface="Consolas" pitchFamily="49" charset="0"/>
              </a:rPr>
              <a:t>n</a:t>
            </a:r>
            <a:r>
              <a:rPr lang="zh-CN" altLang="zh-CN" sz="1800" smtClean="0">
                <a:solidFill>
                  <a:srgbClr val="00B0F0"/>
                </a:solidFill>
                <a:latin typeface="Consolas" pitchFamily="49" charset="0"/>
                <a:ea typeface="楷体" pitchFamily="49" charset="-122"/>
                <a:cs typeface="Consolas" pitchFamily="49" charset="0"/>
              </a:rPr>
              <a:t>时循环</a:t>
            </a:r>
          </a:p>
          <a:p>
            <a:r>
              <a:rPr lang="en-US" altLang="zh-CN" sz="1800" smtClean="0">
                <a:solidFill>
                  <a:srgbClr val="0000FF"/>
                </a:solidFill>
                <a:latin typeface="Consolas" pitchFamily="49" charset="0"/>
                <a:ea typeface="楷体" pitchFamily="49" charset="-122"/>
                <a:cs typeface="Consolas" pitchFamily="49" charset="0"/>
              </a:rPr>
              <a:t>   {  u1=E[j].u;</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v1=E[j].v;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取一条边的头尾顶点编号</a:t>
            </a:r>
            <a:r>
              <a:rPr lang="en-US" altLang="zh-CN" sz="1800" smtClean="0">
                <a:solidFill>
                  <a:srgbClr val="00B0F0"/>
                </a:solidFill>
                <a:latin typeface="Consolas" pitchFamily="49" charset="0"/>
                <a:ea typeface="楷体" pitchFamily="49" charset="-122"/>
                <a:cs typeface="Consolas" pitchFamily="49" charset="0"/>
              </a:rPr>
              <a:t>u1</a:t>
            </a:r>
            <a:r>
              <a:rPr lang="zh-CN" altLang="zh-CN" sz="1800" smtClean="0">
                <a:solidFill>
                  <a:srgbClr val="00B0F0"/>
                </a:solidFill>
                <a:latin typeface="Consolas" pitchFamily="49" charset="0"/>
                <a:ea typeface="楷体" pitchFamily="49" charset="-122"/>
                <a:cs typeface="Consolas" pitchFamily="49" charset="0"/>
              </a:rPr>
              <a:t>和</a:t>
            </a:r>
            <a:r>
              <a:rPr lang="en-US" altLang="zh-CN" sz="1800" smtClean="0">
                <a:solidFill>
                  <a:srgbClr val="00B0F0"/>
                </a:solidFill>
                <a:latin typeface="Consolas" pitchFamily="49" charset="0"/>
                <a:ea typeface="楷体" pitchFamily="49" charset="-122"/>
                <a:cs typeface="Consolas" pitchFamily="49" charset="0"/>
              </a:rPr>
              <a:t>v2</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sn1=FIND_SET(t,u1);</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sn2=FIND_SET(t,v1);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分别得到两个顶点所属的集合编号</a:t>
            </a:r>
          </a:p>
          <a:p>
            <a:pPr>
              <a:lnSpc>
                <a:spcPct val="200000"/>
              </a:lnSpc>
            </a:pPr>
            <a:r>
              <a:rPr lang="en-US" altLang="zh-CN" sz="1800" smtClean="0">
                <a:solidFill>
                  <a:srgbClr val="C00000"/>
                </a:solidFill>
                <a:latin typeface="Consolas" pitchFamily="49" charset="0"/>
                <a:ea typeface="楷体" pitchFamily="49" charset="-122"/>
                <a:cs typeface="Consolas" pitchFamily="49" charset="0"/>
              </a:rPr>
              <a:t>      if (sn1!=sn2)		</a:t>
            </a:r>
          </a:p>
          <a:p>
            <a:r>
              <a:rPr lang="en-US" altLang="zh-CN" sz="1800" smtClean="0">
                <a:solidFill>
                  <a:srgbClr val="C00000"/>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添加该边不会构成回路</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将其作为最小生成树的一条边输出</a:t>
            </a:r>
          </a:p>
          <a:p>
            <a:r>
              <a:rPr lang="en-US" altLang="zh-CN" sz="1800" smtClean="0">
                <a:solidFill>
                  <a:srgbClr val="C00000"/>
                </a:solidFill>
                <a:latin typeface="Consolas" pitchFamily="49" charset="0"/>
                <a:ea typeface="楷体" pitchFamily="49" charset="-122"/>
                <a:cs typeface="Consolas" pitchFamily="49" charset="0"/>
              </a:rPr>
              <a:t>      {  printf("  (%d,%d):%d\n",u1,v1,E[j].w);</a:t>
            </a:r>
            <a:endParaRPr lang="zh-CN" altLang="zh-CN" sz="1800" smtClean="0">
              <a:solidFill>
                <a:srgbClr val="C00000"/>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         k++;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生成边数增</a:t>
            </a:r>
            <a:r>
              <a:rPr lang="en-US" altLang="zh-CN" sz="1800" smtClean="0">
                <a:solidFill>
                  <a:srgbClr val="00B0F0"/>
                </a:solidFill>
                <a:latin typeface="Consolas" pitchFamily="49" charset="0"/>
                <a:ea typeface="楷体" pitchFamily="49" charset="-122"/>
                <a:cs typeface="Consolas" pitchFamily="49" charset="0"/>
              </a:rPr>
              <a:t>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         UNION(t,u1,v1);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a:t>
            </a:r>
            <a:r>
              <a:rPr lang="en-US" altLang="zh-CN" sz="1800" smtClean="0">
                <a:solidFill>
                  <a:srgbClr val="00B0F0"/>
                </a:solidFill>
                <a:latin typeface="Consolas" pitchFamily="49" charset="0"/>
                <a:ea typeface="楷体" pitchFamily="49" charset="-122"/>
                <a:cs typeface="Consolas" pitchFamily="49" charset="0"/>
              </a:rPr>
              <a:t>u1</a:t>
            </a:r>
            <a:r>
              <a:rPr lang="zh-CN" altLang="zh-CN" sz="1800" smtClean="0">
                <a:solidFill>
                  <a:srgbClr val="00B0F0"/>
                </a:solidFill>
                <a:latin typeface="Consolas" pitchFamily="49" charset="0"/>
                <a:ea typeface="楷体" pitchFamily="49" charset="-122"/>
                <a:cs typeface="Consolas" pitchFamily="49" charset="0"/>
              </a:rPr>
              <a:t>和</a:t>
            </a:r>
            <a:r>
              <a:rPr lang="en-US" altLang="zh-CN" sz="1800" smtClean="0">
                <a:solidFill>
                  <a:srgbClr val="00B0F0"/>
                </a:solidFill>
                <a:latin typeface="Consolas" pitchFamily="49" charset="0"/>
                <a:ea typeface="楷体" pitchFamily="49" charset="-122"/>
                <a:cs typeface="Consolas" pitchFamily="49" charset="0"/>
              </a:rPr>
              <a:t>v1</a:t>
            </a:r>
            <a:r>
              <a:rPr lang="zh-CN" altLang="zh-CN" sz="1800" smtClean="0">
                <a:solidFill>
                  <a:srgbClr val="00B0F0"/>
                </a:solidFill>
                <a:latin typeface="Consolas" pitchFamily="49" charset="0"/>
                <a:ea typeface="楷体" pitchFamily="49" charset="-122"/>
                <a:cs typeface="Consolas" pitchFamily="49" charset="0"/>
              </a:rPr>
              <a:t>两个顶点合并</a:t>
            </a:r>
          </a:p>
          <a:p>
            <a:r>
              <a:rPr lang="en-US" altLang="zh-CN" sz="1800" smtClean="0">
                <a:solidFill>
                  <a:srgbClr val="C00000"/>
                </a:solidFill>
                <a:latin typeface="Consolas" pitchFamily="49" charset="0"/>
                <a:ea typeface="楷体" pitchFamily="49" charset="-122"/>
                <a:cs typeface="Consolas" pitchFamily="49" charset="0"/>
              </a:rPr>
              <a:t>      }</a:t>
            </a:r>
            <a:endParaRPr lang="zh-CN" altLang="zh-CN" sz="1800" smtClean="0">
              <a:solidFill>
                <a:srgbClr val="C00000"/>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      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扫描下一条边</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72707" name="Text Box 3"/>
          <p:cNvSpPr txBox="1">
            <a:spLocks noChangeArrowheads="1"/>
          </p:cNvSpPr>
          <p:nvPr/>
        </p:nvSpPr>
        <p:spPr bwMode="auto">
          <a:xfrm>
            <a:off x="428596" y="5214950"/>
            <a:ext cx="8496300"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上述克鲁斯卡尔算法构造最小生成树的时间复杂度为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e</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70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0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0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95289" y="476250"/>
            <a:ext cx="467677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3. </a:t>
            </a:r>
            <a:r>
              <a:rPr lang="zh-CN" altLang="en-US">
                <a:solidFill>
                  <a:schemeClr val="bg1"/>
                </a:solidFill>
                <a:latin typeface="Consolas" pitchFamily="49" charset="0"/>
                <a:ea typeface="楷体" pitchFamily="49" charset="-122"/>
                <a:cs typeface="Consolas" pitchFamily="49" charset="0"/>
              </a:rPr>
              <a:t>克鲁斯卡尔算法的正确性证明</a:t>
            </a:r>
          </a:p>
        </p:txBody>
      </p:sp>
      <p:sp>
        <p:nvSpPr>
          <p:cNvPr id="73731" name="Text Box 3"/>
          <p:cNvSpPr txBox="1">
            <a:spLocks noChangeArrowheads="1"/>
          </p:cNvSpPr>
          <p:nvPr/>
        </p:nvSpPr>
        <p:spPr bwMode="auto">
          <a:xfrm>
            <a:off x="468313" y="1268413"/>
            <a:ext cx="8207375" cy="2031325"/>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克鲁斯卡尔算法也是一种贪心算法。对于带权连通无向图</a:t>
            </a:r>
            <a:r>
              <a:rPr lang="en-US" altLang="zh-CN" sz="2000" i="1" smtClean="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，采用通过对算法产生</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zh-CN" altLang="zh-CN" sz="2000" smtClean="0">
                <a:solidFill>
                  <a:srgbClr val="0000FF"/>
                </a:solidFill>
                <a:latin typeface="Consolas" pitchFamily="49" charset="0"/>
                <a:ea typeface="楷体" pitchFamily="49" charset="-122"/>
                <a:cs typeface="Consolas" pitchFamily="49" charset="0"/>
              </a:rPr>
              <a:t>的边数</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的归纳步骤来证明克鲁斯卡尔算法的正确性。</a:t>
            </a: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微软雅黑" pitchFamily="34" charset="-122"/>
                <a:cs typeface="Consolas" pitchFamily="49" charset="0"/>
              </a:rPr>
              <a:t>定理</a:t>
            </a:r>
            <a:r>
              <a:rPr lang="en-US" altLang="zh-CN" sz="2200" smtClean="0">
                <a:solidFill>
                  <a:srgbClr val="FF0000"/>
                </a:solidFill>
                <a:latin typeface="Consolas" pitchFamily="49" charset="0"/>
                <a:ea typeface="微软雅黑" pitchFamily="34" charset="-122"/>
                <a:cs typeface="Consolas" pitchFamily="49" charset="0"/>
              </a:rPr>
              <a:t>9.2  </a:t>
            </a:r>
            <a:r>
              <a:rPr lang="zh-CN" altLang="zh-CN" sz="2000" smtClean="0">
                <a:solidFill>
                  <a:srgbClr val="0000FF"/>
                </a:solidFill>
                <a:latin typeface="Consolas" pitchFamily="49" charset="0"/>
                <a:ea typeface="楷体" pitchFamily="49" charset="-122"/>
                <a:cs typeface="Consolas" pitchFamily="49" charset="0"/>
              </a:rPr>
              <a:t>克鲁斯卡尔算法可以找到一棵最小生成树。</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500174"/>
            <a:ext cx="8215370" cy="2908489"/>
          </a:xfrm>
          <a:prstGeom prst="rect">
            <a:avLst/>
          </a:prstGeom>
          <a:noFill/>
        </p:spPr>
        <p:txBody>
          <a:bodyPr wrap="square" rtlCol="0">
            <a:spAutoFit/>
          </a:bodyPr>
          <a:lstStyle/>
          <a:p>
            <a:pPr>
              <a:lnSpc>
                <a:spcPct val="150000"/>
              </a:lnSpc>
            </a:pPr>
            <a:r>
              <a:rPr lang="en-US" altLang="zh-CN" sz="2200" smtClean="0">
                <a:solidFill>
                  <a:srgbClr val="0000FF"/>
                </a:solidFill>
                <a:ea typeface="楷体" pitchFamily="49" charset="-122"/>
                <a:cs typeface="Times New Roman" pitchFamily="18" charset="0"/>
              </a:rPr>
              <a:t>        </a:t>
            </a:r>
            <a:r>
              <a:rPr lang="zh-CN" altLang="zh-CN" sz="2200" smtClean="0">
                <a:solidFill>
                  <a:srgbClr val="FF0000"/>
                </a:solidFill>
                <a:latin typeface="微软雅黑" pitchFamily="34" charset="-122"/>
                <a:ea typeface="微软雅黑" pitchFamily="34" charset="-122"/>
                <a:cs typeface="Times New Roman" pitchFamily="18" charset="0"/>
              </a:rPr>
              <a:t>证明：</a:t>
            </a:r>
            <a:endParaRPr lang="en-US" altLang="zh-CN" sz="2200" smtClean="0">
              <a:solidFill>
                <a:srgbClr val="FF0000"/>
              </a:solidFill>
              <a:latin typeface="微软雅黑" pitchFamily="34" charset="-122"/>
              <a:ea typeface="微软雅黑" pitchFamily="34" charset="-122"/>
              <a:cs typeface="Times New Roman" pitchFamily="18" charset="0"/>
            </a:endParaRPr>
          </a:p>
          <a:p>
            <a:pPr>
              <a:lnSpc>
                <a:spcPct val="150000"/>
              </a:lnSpc>
            </a:pPr>
            <a:r>
              <a:rPr lang="en-US" altLang="zh-CN" sz="2000" smtClean="0">
                <a:solidFill>
                  <a:srgbClr val="FF0000"/>
                </a:solidFill>
                <a:latin typeface="Consolas" pitchFamily="49" charset="0"/>
                <a:ea typeface="微软雅黑" pitchFamily="34"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时，首先</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中没有任何边，设</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中权最小的边，加入</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不会产生任何回路。显然是正确的。</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）假设算法进行了</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步产生</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条边，即</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，对应的边集合为</a:t>
            </a:r>
            <a:r>
              <a:rPr lang="en-US" altLang="zh-CN" sz="2000" smtClean="0">
                <a:solidFill>
                  <a:srgbClr val="0000FF"/>
                </a:solidFill>
                <a:latin typeface="Consolas" pitchFamily="49" charset="0"/>
                <a:ea typeface="楷体" pitchFamily="49" charset="-122"/>
                <a:cs typeface="Consolas" pitchFamily="49" charset="0"/>
              </a:rPr>
              <a:t>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，产生的</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的子树（</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中的顶点集）。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429684" cy="3727239"/>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）算法第</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步选择了边</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v</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u</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smtClean="0">
                <a:solidFill>
                  <a:srgbClr val="0000FF"/>
                </a:solidFill>
                <a:latin typeface="Consolas" pitchFamily="49" charset="0"/>
                <a:ea typeface="楷体" pitchFamily="49" charset="-122"/>
                <a:cs typeface="Consolas" pitchFamily="49" charset="0"/>
              </a:rPr>
              <a:t>TE</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 TE</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中的边把</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中顶点分成两个或者两个以上的连通分量</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是添加边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后包含顶点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的连通分量的顶点集，</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是添加边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后包含顶点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的连通分量的顶点集。</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显然</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是离开</a:t>
            </a:r>
            <a:r>
              <a:rPr lang="en-US" altLang="zh-CN" sz="2000"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的最短边之一（因为之前所有较短边都已经考察过，它们或者添加到</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中，或者因为在同一个连通分量中而被丢弃）。</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6600"/>
                </a:solidFill>
                <a:latin typeface="Consolas" pitchFamily="49" charset="0"/>
                <a:ea typeface="楷体" pitchFamily="49" charset="-122"/>
                <a:cs typeface="Consolas" pitchFamily="49" charset="0"/>
              </a:rPr>
              <a:t>    </a:t>
            </a:r>
            <a:r>
              <a:rPr lang="zh-CN" altLang="zh-CN" sz="2000" smtClean="0">
                <a:solidFill>
                  <a:srgbClr val="006600"/>
                </a:solidFill>
                <a:latin typeface="Consolas" pitchFamily="49" charset="0"/>
                <a:ea typeface="楷体" pitchFamily="49" charset="-122"/>
                <a:cs typeface="Consolas" pitchFamily="49" charset="0"/>
              </a:rPr>
              <a:t>现要证明</a:t>
            </a:r>
            <a:r>
              <a:rPr lang="en-US" altLang="zh-CN" sz="2000" i="1" smtClean="0">
                <a:solidFill>
                  <a:srgbClr val="006600"/>
                </a:solidFill>
                <a:latin typeface="Consolas" pitchFamily="49" charset="0"/>
                <a:ea typeface="楷体" pitchFamily="49" charset="-122"/>
                <a:cs typeface="Consolas" pitchFamily="49" charset="0"/>
              </a:rPr>
              <a:t>T</a:t>
            </a:r>
            <a:r>
              <a:rPr lang="en-US" altLang="zh-CN" sz="2000" baseline="-25000" smtClean="0">
                <a:solidFill>
                  <a:srgbClr val="006600"/>
                </a:solidFill>
                <a:latin typeface="Consolas" pitchFamily="49" charset="0"/>
                <a:ea typeface="楷体" pitchFamily="49" charset="-122"/>
                <a:cs typeface="Consolas" pitchFamily="49" charset="0"/>
              </a:rPr>
              <a:t>2</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V</a:t>
            </a:r>
            <a:r>
              <a:rPr lang="en-US" altLang="zh-CN" sz="2000" baseline="-25000" smtClean="0">
                <a:solidFill>
                  <a:srgbClr val="006600"/>
                </a:solidFill>
                <a:latin typeface="Consolas" pitchFamily="49" charset="0"/>
                <a:ea typeface="楷体" pitchFamily="49" charset="-122"/>
                <a:cs typeface="Consolas" pitchFamily="49" charset="0"/>
              </a:rPr>
              <a:t>2</a:t>
            </a:r>
            <a:r>
              <a:rPr lang="zh-CN" altLang="zh-CN" sz="2000" smtClean="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TE</a:t>
            </a:r>
            <a:r>
              <a:rPr lang="en-US" altLang="zh-CN" sz="2000" baseline="-25000" smtClean="0">
                <a:solidFill>
                  <a:srgbClr val="006600"/>
                </a:solidFill>
                <a:latin typeface="Consolas" pitchFamily="49" charset="0"/>
                <a:ea typeface="楷体" pitchFamily="49" charset="-122"/>
                <a:cs typeface="Consolas" pitchFamily="49" charset="0"/>
              </a:rPr>
              <a:t>2</a:t>
            </a:r>
            <a:r>
              <a:rPr lang="en-US" altLang="zh-CN" sz="2000" smtClean="0">
                <a:solidFill>
                  <a:srgbClr val="006600"/>
                </a:solidFill>
                <a:latin typeface="Consolas" pitchFamily="49" charset="0"/>
                <a:ea typeface="楷体" pitchFamily="49" charset="-122"/>
                <a:cs typeface="Consolas" pitchFamily="49" charset="0"/>
              </a:rPr>
              <a:t>)</a:t>
            </a:r>
            <a:r>
              <a:rPr lang="zh-CN" altLang="zh-CN" sz="2000" smtClean="0">
                <a:solidFill>
                  <a:srgbClr val="006600"/>
                </a:solidFill>
                <a:latin typeface="Consolas" pitchFamily="49" charset="0"/>
                <a:ea typeface="楷体" pitchFamily="49" charset="-122"/>
                <a:cs typeface="Consolas" pitchFamily="49" charset="0"/>
              </a:rPr>
              <a:t>也是最小生成树的子树（</a:t>
            </a:r>
            <a:r>
              <a:rPr lang="en-US" altLang="zh-CN" sz="2000" i="1" smtClean="0">
                <a:solidFill>
                  <a:srgbClr val="006600"/>
                </a:solidFill>
                <a:latin typeface="Consolas" pitchFamily="49" charset="0"/>
                <a:ea typeface="楷体" pitchFamily="49" charset="-122"/>
                <a:cs typeface="Consolas" pitchFamily="49" charset="0"/>
              </a:rPr>
              <a:t>V</a:t>
            </a:r>
            <a:r>
              <a:rPr lang="en-US" altLang="zh-CN" sz="2000" baseline="-25000" smtClean="0">
                <a:solidFill>
                  <a:srgbClr val="006600"/>
                </a:solidFill>
                <a:latin typeface="Consolas" pitchFamily="49" charset="0"/>
                <a:ea typeface="楷体" pitchFamily="49" charset="-122"/>
                <a:cs typeface="Consolas" pitchFamily="49" charset="0"/>
              </a:rPr>
              <a:t>2</a:t>
            </a:r>
            <a:r>
              <a:rPr lang="zh-CN" altLang="zh-CN" sz="2000" smtClean="0">
                <a:solidFill>
                  <a:srgbClr val="006600"/>
                </a:solidFill>
                <a:latin typeface="Consolas" pitchFamily="49" charset="0"/>
                <a:ea typeface="楷体" pitchFamily="49" charset="-122"/>
                <a:cs typeface="Consolas" pitchFamily="49" charset="0"/>
              </a:rPr>
              <a:t>为</a:t>
            </a:r>
            <a:r>
              <a:rPr lang="en-US" altLang="zh-CN" sz="2000" smtClean="0">
                <a:solidFill>
                  <a:srgbClr val="006600"/>
                </a:solidFill>
                <a:latin typeface="Consolas" pitchFamily="49" charset="0"/>
                <a:ea typeface="楷体" pitchFamily="49" charset="-122"/>
                <a:cs typeface="Consolas" pitchFamily="49" charset="0"/>
              </a:rPr>
              <a:t>TE</a:t>
            </a:r>
            <a:r>
              <a:rPr lang="en-US" altLang="zh-CN" sz="2000" baseline="-25000" smtClean="0">
                <a:solidFill>
                  <a:srgbClr val="006600"/>
                </a:solidFill>
                <a:latin typeface="Consolas" pitchFamily="49" charset="0"/>
                <a:ea typeface="楷体" pitchFamily="49" charset="-122"/>
                <a:cs typeface="Consolas" pitchFamily="49" charset="0"/>
              </a:rPr>
              <a:t>2</a:t>
            </a:r>
            <a:r>
              <a:rPr lang="zh-CN" altLang="zh-CN" sz="2000" smtClean="0">
                <a:solidFill>
                  <a:srgbClr val="006600"/>
                </a:solidFill>
                <a:latin typeface="Consolas" pitchFamily="49" charset="0"/>
                <a:ea typeface="楷体" pitchFamily="49" charset="-122"/>
                <a:cs typeface="Consolas" pitchFamily="49" charset="0"/>
              </a:rPr>
              <a:t>中的顶点集）。</a:t>
            </a:r>
            <a:endParaRPr lang="zh-CN" altLang="en-US" sz="2000">
              <a:solidFill>
                <a:srgbClr val="00660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7356" y="2214554"/>
            <a:ext cx="4429156" cy="2143140"/>
            <a:chOff x="2143108" y="3357562"/>
            <a:chExt cx="4429156" cy="2143140"/>
          </a:xfrm>
        </p:grpSpPr>
        <p:sp>
          <p:nvSpPr>
            <p:cNvPr id="3" name="椭圆 2"/>
            <p:cNvSpPr/>
            <p:nvPr/>
          </p:nvSpPr>
          <p:spPr>
            <a:xfrm>
              <a:off x="2786050" y="3786190"/>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v</a:t>
              </a:r>
              <a:endParaRPr lang="zh-CN" altLang="en-US" sz="2000" i="1" baseline="-25000">
                <a:solidFill>
                  <a:schemeClr val="bg1"/>
                </a:solidFill>
                <a:latin typeface="Consolas" pitchFamily="49" charset="0"/>
                <a:cs typeface="Consolas" pitchFamily="49" charset="0"/>
              </a:endParaRPr>
            </a:p>
          </p:txBody>
        </p:sp>
        <p:sp>
          <p:nvSpPr>
            <p:cNvPr id="4" name="椭圆 3"/>
            <p:cNvSpPr/>
            <p:nvPr/>
          </p:nvSpPr>
          <p:spPr>
            <a:xfrm>
              <a:off x="5214942" y="371475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baseline="-25000">
                <a:solidFill>
                  <a:srgbClr val="0000FF"/>
                </a:solidFill>
                <a:latin typeface="Consolas" pitchFamily="49" charset="0"/>
                <a:cs typeface="Consolas" pitchFamily="49" charset="0"/>
              </a:endParaRPr>
            </a:p>
          </p:txBody>
        </p:sp>
        <p:cxnSp>
          <p:nvCxnSpPr>
            <p:cNvPr id="5" name="直接连接符 4"/>
            <p:cNvCxnSpPr>
              <a:stCxn id="3" idx="6"/>
              <a:endCxn id="4" idx="2"/>
            </p:cNvCxnSpPr>
            <p:nvPr/>
          </p:nvCxnSpPr>
          <p:spPr>
            <a:xfrm flipV="1">
              <a:off x="3218050" y="3930752"/>
              <a:ext cx="1996892" cy="71438"/>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rot="21138762">
              <a:off x="4027694" y="3585846"/>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endParaRPr lang="zh-CN" altLang="en-US" sz="1800" i="1" baseline="-25000">
                <a:solidFill>
                  <a:srgbClr val="0000FF"/>
                </a:solidFill>
                <a:latin typeface="Consolas" pitchFamily="49" charset="0"/>
                <a:cs typeface="Consolas" pitchFamily="49" charset="0"/>
              </a:endParaRPr>
            </a:p>
          </p:txBody>
        </p:sp>
        <p:sp>
          <p:nvSpPr>
            <p:cNvPr id="7" name="椭圆 6"/>
            <p:cNvSpPr/>
            <p:nvPr/>
          </p:nvSpPr>
          <p:spPr>
            <a:xfrm>
              <a:off x="2428860" y="3500438"/>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 name="椭圆 7"/>
            <p:cNvSpPr/>
            <p:nvPr/>
          </p:nvSpPr>
          <p:spPr>
            <a:xfrm>
              <a:off x="4857752" y="335756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2143108" y="3357562"/>
              <a:ext cx="500066"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S</a:t>
              </a:r>
              <a:r>
                <a:rPr lang="en-US" altLang="zh-CN" sz="2200" baseline="-25000" smtClean="0">
                  <a:solidFill>
                    <a:srgbClr val="0000FF"/>
                  </a:solidFill>
                  <a:latin typeface="Consolas" pitchFamily="49" charset="0"/>
                  <a:cs typeface="Consolas" pitchFamily="49" charset="0"/>
                </a:rPr>
                <a:t>1</a:t>
              </a:r>
              <a:endParaRPr lang="zh-CN" altLang="en-US" sz="2200" baseline="-25000">
                <a:solidFill>
                  <a:srgbClr val="0000FF"/>
                </a:solidFill>
                <a:latin typeface="Consolas" pitchFamily="49" charset="0"/>
                <a:cs typeface="Consolas" pitchFamily="49" charset="0"/>
              </a:endParaRPr>
            </a:p>
          </p:txBody>
        </p:sp>
        <p:sp>
          <p:nvSpPr>
            <p:cNvPr id="10" name="TextBox 9"/>
            <p:cNvSpPr txBox="1"/>
            <p:nvPr/>
          </p:nvSpPr>
          <p:spPr>
            <a:xfrm>
              <a:off x="5929322" y="3429000"/>
              <a:ext cx="642942" cy="430887"/>
            </a:xfrm>
            <a:prstGeom prst="rect">
              <a:avLst/>
            </a:prstGeom>
            <a:noFill/>
          </p:spPr>
          <p:txBody>
            <a:bodyPr wrap="square" rtlCol="0">
              <a:spAutoFit/>
            </a:bodyPr>
            <a:lstStyle/>
            <a:p>
              <a:r>
                <a:rPr lang="en-US" altLang="zh-CN" sz="2200" smtClean="0">
                  <a:solidFill>
                    <a:srgbClr val="0000FF"/>
                  </a:solidFill>
                  <a:latin typeface="Consolas" pitchFamily="49" charset="0"/>
                  <a:cs typeface="Consolas" pitchFamily="49" charset="0"/>
                </a:rPr>
                <a:t>S</a:t>
              </a:r>
              <a:r>
                <a:rPr lang="en-US" altLang="zh-CN" sz="2200" baseline="-25000" smtClean="0">
                  <a:solidFill>
                    <a:srgbClr val="0000FF"/>
                  </a:solidFill>
                  <a:latin typeface="Consolas" pitchFamily="49" charset="0"/>
                  <a:cs typeface="Consolas" pitchFamily="49" charset="0"/>
                </a:rPr>
                <a:t>2</a:t>
              </a:r>
              <a:endParaRPr lang="zh-CN" altLang="en-US" sz="2200" baseline="-25000">
                <a:solidFill>
                  <a:srgbClr val="0000FF"/>
                </a:solidFill>
                <a:latin typeface="Consolas" pitchFamily="49" charset="0"/>
                <a:cs typeface="Consolas" pitchFamily="49" charset="0"/>
              </a:endParaRPr>
            </a:p>
          </p:txBody>
        </p:sp>
        <p:sp>
          <p:nvSpPr>
            <p:cNvPr id="11" name="椭圆 10"/>
            <p:cNvSpPr/>
            <p:nvPr/>
          </p:nvSpPr>
          <p:spPr>
            <a:xfrm>
              <a:off x="2786050" y="4572008"/>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chemeClr val="bg1"/>
                  </a:solidFill>
                  <a:latin typeface="Consolas" pitchFamily="49" charset="0"/>
                  <a:cs typeface="Consolas" pitchFamily="49" charset="0"/>
                </a:rPr>
                <a:t>x</a:t>
              </a:r>
              <a:endParaRPr lang="zh-CN" altLang="en-US" sz="2000" i="1" baseline="-25000">
                <a:solidFill>
                  <a:schemeClr val="bg1"/>
                </a:solidFill>
                <a:latin typeface="Consolas" pitchFamily="49" charset="0"/>
                <a:cs typeface="Consolas" pitchFamily="49" charset="0"/>
              </a:endParaRPr>
            </a:p>
          </p:txBody>
        </p:sp>
        <p:sp>
          <p:nvSpPr>
            <p:cNvPr id="12" name="椭圆 11"/>
            <p:cNvSpPr/>
            <p:nvPr/>
          </p:nvSpPr>
          <p:spPr>
            <a:xfrm>
              <a:off x="5214942" y="4500570"/>
              <a:ext cx="432000" cy="43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baseline="-25000">
                <a:solidFill>
                  <a:srgbClr val="0000FF"/>
                </a:solidFill>
                <a:latin typeface="Consolas" pitchFamily="49" charset="0"/>
                <a:cs typeface="Consolas" pitchFamily="49" charset="0"/>
              </a:endParaRPr>
            </a:p>
          </p:txBody>
        </p:sp>
        <p:sp>
          <p:nvSpPr>
            <p:cNvPr id="13" name="TextBox 12"/>
            <p:cNvSpPr txBox="1"/>
            <p:nvPr/>
          </p:nvSpPr>
          <p:spPr>
            <a:xfrm rot="21371623">
              <a:off x="4023050" y="4730350"/>
              <a:ext cx="478225" cy="3693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e</a:t>
              </a:r>
              <a:r>
                <a:rPr lang="en-US" altLang="zh-CN" sz="1800" i="1" baseline="-25000" smtClean="0">
                  <a:solidFill>
                    <a:srgbClr val="0000FF"/>
                  </a:solidFill>
                  <a:latin typeface="Consolas" pitchFamily="49" charset="0"/>
                  <a:cs typeface="Consolas" pitchFamily="49" charset="0"/>
                </a:rPr>
                <a:t>'</a:t>
              </a:r>
              <a:endParaRPr lang="zh-CN" altLang="en-US" sz="1800" i="1" baseline="-25000">
                <a:solidFill>
                  <a:srgbClr val="0000FF"/>
                </a:solidFill>
                <a:latin typeface="Consolas" pitchFamily="49" charset="0"/>
                <a:cs typeface="Consolas" pitchFamily="49" charset="0"/>
              </a:endParaRPr>
            </a:p>
          </p:txBody>
        </p:sp>
        <p:cxnSp>
          <p:nvCxnSpPr>
            <p:cNvPr id="14" name="直接连接符 13"/>
            <p:cNvCxnSpPr>
              <a:stCxn id="11" idx="6"/>
              <a:endCxn id="12" idx="2"/>
            </p:cNvCxnSpPr>
            <p:nvPr/>
          </p:nvCxnSpPr>
          <p:spPr>
            <a:xfrm flipV="1">
              <a:off x="3218050" y="4716570"/>
              <a:ext cx="1996892" cy="71438"/>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5" name="任意多边形 14"/>
            <p:cNvSpPr/>
            <p:nvPr/>
          </p:nvSpPr>
          <p:spPr>
            <a:xfrm>
              <a:off x="2865967" y="421640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任意多边形 15"/>
            <p:cNvSpPr/>
            <p:nvPr/>
          </p:nvSpPr>
          <p:spPr>
            <a:xfrm>
              <a:off x="5332418" y="4168780"/>
              <a:ext cx="131233" cy="330200"/>
            </a:xfrm>
            <a:custGeom>
              <a:avLst/>
              <a:gdLst>
                <a:gd name="connsiteX0" fmla="*/ 105833 w 131233"/>
                <a:gd name="connsiteY0" fmla="*/ 0 h 330200"/>
                <a:gd name="connsiteX1" fmla="*/ 4233 w 131233"/>
                <a:gd name="connsiteY1" fmla="*/ 139700 h 330200"/>
                <a:gd name="connsiteX2" fmla="*/ 131233 w 131233"/>
                <a:gd name="connsiteY2" fmla="*/ 330200 h 330200"/>
              </a:gdLst>
              <a:ahLst/>
              <a:cxnLst>
                <a:cxn ang="0">
                  <a:pos x="connsiteX0" y="connsiteY0"/>
                </a:cxn>
                <a:cxn ang="0">
                  <a:pos x="connsiteX1" y="connsiteY1"/>
                </a:cxn>
                <a:cxn ang="0">
                  <a:pos x="connsiteX2" y="connsiteY2"/>
                </a:cxn>
              </a:cxnLst>
              <a:rect l="l" t="t" r="r" b="b"/>
              <a:pathLst>
                <a:path w="131233" h="330200">
                  <a:moveTo>
                    <a:pt x="105833" y="0"/>
                  </a:moveTo>
                  <a:cubicBezTo>
                    <a:pt x="52916" y="42333"/>
                    <a:pt x="0" y="84667"/>
                    <a:pt x="4233" y="139700"/>
                  </a:cubicBezTo>
                  <a:cubicBezTo>
                    <a:pt x="8466" y="194733"/>
                    <a:pt x="69849" y="262466"/>
                    <a:pt x="131233" y="33020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椭圆 16"/>
            <p:cNvSpPr/>
            <p:nvPr/>
          </p:nvSpPr>
          <p:spPr>
            <a:xfrm>
              <a:off x="3214678" y="4071942"/>
              <a:ext cx="2000264" cy="500066"/>
            </a:xfrm>
            <a:prstGeom prst="ellipse">
              <a:avLst/>
            </a:prstGeom>
            <a:noFill/>
            <a:ln>
              <a:solidFill>
                <a:srgbClr val="FF0000"/>
              </a:solidFill>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
        <p:nvSpPr>
          <p:cNvPr id="18" name="TextBox 17"/>
          <p:cNvSpPr txBox="1"/>
          <p:nvPr/>
        </p:nvSpPr>
        <p:spPr>
          <a:xfrm>
            <a:off x="285720" y="500042"/>
            <a:ext cx="8501122" cy="1246495"/>
          </a:xfrm>
          <a:prstGeom prst="rect">
            <a:avLst/>
          </a:prstGeom>
          <a:solidFill>
            <a:schemeClr val="accent1">
              <a:lumMod val="20000"/>
              <a:lumOff val="80000"/>
            </a:schemeClr>
          </a:solid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若最终的最小生成树</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包含</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v</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u</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，那么就不需要再进一步证明了。否则在</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之间一定存在一条边</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（在后面添加的），现在再在</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之间添加边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得必构成一个回路，如</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a:t>
            </a:r>
            <a:r>
              <a:rPr lang="zh-CN" altLang="en-US" sz="2000" smtClean="0">
                <a:solidFill>
                  <a:srgbClr val="0000FF"/>
                </a:solidFill>
                <a:latin typeface="Consolas" pitchFamily="49" charset="0"/>
                <a:ea typeface="楷体" pitchFamily="49" charset="-122"/>
                <a:cs typeface="Consolas" pitchFamily="49" charset="0"/>
              </a:rPr>
              <a:t>：</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19" name="TextBox 18"/>
          <p:cNvSpPr txBox="1"/>
          <p:nvPr/>
        </p:nvSpPr>
        <p:spPr>
          <a:xfrm>
            <a:off x="357158" y="4714884"/>
            <a:ext cx="8358246" cy="1631216"/>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显然</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的权值大于或等于</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的权值即</a:t>
            </a:r>
            <a:r>
              <a:rPr lang="en-US" altLang="zh-CN" sz="2000" smtClean="0">
                <a:solidFill>
                  <a:srgbClr val="C00000"/>
                </a:solidFill>
                <a:latin typeface="Consolas" pitchFamily="49" charset="0"/>
                <a:ea typeface="楷体" pitchFamily="49" charset="-122"/>
                <a:cs typeface="Consolas" pitchFamily="49" charset="0"/>
              </a:rPr>
              <a:t>cost(</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baseline="30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宋体" pitchFamily="2"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cost(</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，否则边</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30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应该在前面添加，这样由</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加上</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构成的生成树的权值和大于等于</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的权值和，说明</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不是最小生成树，与</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是最小生成树的假设矛盾，从而</a:t>
            </a:r>
            <a:r>
              <a:rPr lang="zh-CN" altLang="zh-CN" sz="2000" smtClean="0">
                <a:solidFill>
                  <a:srgbClr val="006600"/>
                </a:solidFill>
                <a:latin typeface="Consolas" pitchFamily="49" charset="0"/>
                <a:ea typeface="楷体" pitchFamily="49" charset="-122"/>
                <a:cs typeface="Consolas" pitchFamily="49" charset="0"/>
              </a:rPr>
              <a:t>证明</a:t>
            </a:r>
            <a:r>
              <a:rPr lang="en-US" altLang="zh-CN" sz="2000" i="1" smtClean="0">
                <a:solidFill>
                  <a:srgbClr val="006600"/>
                </a:solidFill>
                <a:latin typeface="Consolas" pitchFamily="49" charset="0"/>
                <a:ea typeface="楷体" pitchFamily="49" charset="-122"/>
                <a:cs typeface="Consolas" pitchFamily="49" charset="0"/>
              </a:rPr>
              <a:t>T</a:t>
            </a:r>
            <a:r>
              <a:rPr lang="en-US" altLang="zh-CN" sz="2000" baseline="-25000" smtClean="0">
                <a:solidFill>
                  <a:srgbClr val="006600"/>
                </a:solidFill>
                <a:latin typeface="Consolas" pitchFamily="49" charset="0"/>
                <a:ea typeface="楷体" pitchFamily="49" charset="-122"/>
                <a:cs typeface="Consolas" pitchFamily="49" charset="0"/>
              </a:rPr>
              <a:t>2</a:t>
            </a:r>
            <a:r>
              <a:rPr lang="zh-CN" altLang="zh-CN" sz="2000" smtClean="0">
                <a:solidFill>
                  <a:srgbClr val="006600"/>
                </a:solidFill>
                <a:latin typeface="Consolas" pitchFamily="49" charset="0"/>
                <a:ea typeface="楷体" pitchFamily="49" charset="-122"/>
                <a:cs typeface="Consolas" pitchFamily="49" charset="0"/>
              </a:rPr>
              <a:t>是最小生成树的子树</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395288" y="260350"/>
            <a:ext cx="5689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9.1.2 </a:t>
            </a:r>
            <a:r>
              <a:rPr lang="zh-CN" altLang="en-US" sz="2800" smtClean="0">
                <a:solidFill>
                  <a:srgbClr val="FF0000"/>
                </a:solidFill>
                <a:latin typeface="Consolas" pitchFamily="49" charset="0"/>
                <a:ea typeface="微软雅黑" pitchFamily="34" charset="-122"/>
                <a:cs typeface="Consolas" pitchFamily="49" charset="0"/>
              </a:rPr>
              <a:t>普</a:t>
            </a:r>
            <a:r>
              <a:rPr lang="zh-CN" altLang="en-US" sz="2800">
                <a:solidFill>
                  <a:srgbClr val="FF0000"/>
                </a:solidFill>
                <a:latin typeface="Consolas" pitchFamily="49" charset="0"/>
                <a:ea typeface="微软雅黑" pitchFamily="34" charset="-122"/>
                <a:cs typeface="Consolas" pitchFamily="49" charset="0"/>
              </a:rPr>
              <a:t>里姆算法构造最小生成树</a:t>
            </a:r>
          </a:p>
        </p:txBody>
      </p:sp>
      <p:sp>
        <p:nvSpPr>
          <p:cNvPr id="60419" name="Text Box 3"/>
          <p:cNvSpPr txBox="1">
            <a:spLocks noChangeArrowheads="1"/>
          </p:cNvSpPr>
          <p:nvPr/>
        </p:nvSpPr>
        <p:spPr bwMode="auto">
          <a:xfrm>
            <a:off x="468313" y="1185850"/>
            <a:ext cx="5675323"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普里姆算法构造最小生成树的过程</a:t>
            </a:r>
          </a:p>
        </p:txBody>
      </p:sp>
      <p:sp>
        <p:nvSpPr>
          <p:cNvPr id="60420" name="Text Box 4"/>
          <p:cNvSpPr txBox="1">
            <a:spLocks noChangeArrowheads="1"/>
          </p:cNvSpPr>
          <p:nvPr/>
        </p:nvSpPr>
        <p:spPr bwMode="auto">
          <a:xfrm>
            <a:off x="536578" y="2028475"/>
            <a:ext cx="7964512" cy="2400657"/>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Consolas" pitchFamily="49" charset="0"/>
                <a:ea typeface="楷体" pitchFamily="49" charset="-122"/>
                <a:cs typeface="Consolas" pitchFamily="49" charset="0"/>
              </a:rPr>
              <a:t>普里姆（</a:t>
            </a:r>
            <a:r>
              <a:rPr lang="en-US" altLang="zh-CN" sz="2000" dirty="0">
                <a:solidFill>
                  <a:srgbClr val="FF0000"/>
                </a:solidFill>
                <a:latin typeface="Consolas" pitchFamily="49" charset="0"/>
                <a:ea typeface="楷体" pitchFamily="49" charset="-122"/>
                <a:cs typeface="Consolas" pitchFamily="49" charset="0"/>
              </a:rPr>
              <a:t>Prim</a:t>
            </a:r>
            <a:r>
              <a:rPr lang="zh-CN" altLang="en-US" sz="2000" dirty="0">
                <a:solidFill>
                  <a:srgbClr val="FF0000"/>
                </a:solidFill>
                <a:latin typeface="Consolas" pitchFamily="49" charset="0"/>
                <a:ea typeface="楷体" pitchFamily="49" charset="-122"/>
                <a:cs typeface="Consolas" pitchFamily="49" charset="0"/>
              </a:rPr>
              <a:t>）算法</a:t>
            </a:r>
            <a:r>
              <a:rPr lang="zh-CN" altLang="en-US" sz="2000" dirty="0">
                <a:solidFill>
                  <a:srgbClr val="0000FF"/>
                </a:solidFill>
                <a:latin typeface="Consolas" pitchFamily="49" charset="0"/>
                <a:ea typeface="楷体" pitchFamily="49" charset="-122"/>
                <a:cs typeface="Consolas" pitchFamily="49" charset="0"/>
              </a:rPr>
              <a:t>是一种构造性算法。假设</a:t>
            </a:r>
            <a:r>
              <a:rPr lang="en-US" altLang="zh-CN" sz="2000" dirty="0">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是一个具有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个顶点的带权连通无</a:t>
            </a:r>
            <a:r>
              <a:rPr lang="zh-CN" altLang="en-US" sz="2000">
                <a:solidFill>
                  <a:srgbClr val="0000FF"/>
                </a:solidFill>
                <a:latin typeface="Consolas" pitchFamily="49" charset="0"/>
                <a:ea typeface="楷体" pitchFamily="49" charset="-122"/>
                <a:cs typeface="Consolas" pitchFamily="49" charset="0"/>
              </a:rPr>
              <a:t>向</a:t>
            </a:r>
            <a:r>
              <a:rPr lang="zh-CN" altLang="en-US" sz="2000" smtClean="0">
                <a:solidFill>
                  <a:srgbClr val="0000FF"/>
                </a:solidFill>
                <a:latin typeface="Consolas" pitchFamily="49" charset="0"/>
                <a:ea typeface="楷体" pitchFamily="49" charset="-122"/>
                <a:cs typeface="Consolas" pitchFamily="49" charset="0"/>
              </a:rPr>
              <a:t>图，</a:t>
            </a:r>
            <a:r>
              <a:rPr lang="en-US" altLang="zh-CN" sz="2000" smtClean="0">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的最小生</a:t>
            </a:r>
            <a:r>
              <a:rPr lang="zh-CN" altLang="en-US" sz="2000">
                <a:solidFill>
                  <a:srgbClr val="0000FF"/>
                </a:solidFill>
                <a:latin typeface="Consolas" pitchFamily="49" charset="0"/>
                <a:ea typeface="楷体" pitchFamily="49" charset="-122"/>
                <a:cs typeface="Consolas" pitchFamily="49" charset="0"/>
              </a:rPr>
              <a:t>成</a:t>
            </a:r>
            <a:r>
              <a:rPr lang="zh-CN" altLang="en-US" sz="2000" smtClean="0">
                <a:solidFill>
                  <a:srgbClr val="0000FF"/>
                </a:solidFill>
                <a:latin typeface="Consolas" pitchFamily="49" charset="0"/>
                <a:ea typeface="楷体" pitchFamily="49" charset="-122"/>
                <a:cs typeface="Consolas" pitchFamily="49" charset="0"/>
              </a:rPr>
              <a:t>树，其</a:t>
            </a:r>
            <a:r>
              <a:rPr lang="zh-CN" altLang="en-US" sz="2000" dirty="0">
                <a:solidFill>
                  <a:srgbClr val="0000FF"/>
                </a:solidFill>
                <a:latin typeface="Consolas" pitchFamily="49" charset="0"/>
                <a:ea typeface="楷体" pitchFamily="49" charset="-122"/>
                <a:cs typeface="Consolas" pitchFamily="49" charset="0"/>
              </a:rPr>
              <a:t>中</a:t>
            </a:r>
            <a:r>
              <a:rPr lang="en-US" altLang="zh-CN" sz="2000" dirty="0">
                <a:solidFill>
                  <a:srgbClr val="0000FF"/>
                </a:solidFill>
                <a:latin typeface="Consolas" pitchFamily="49" charset="0"/>
                <a:ea typeface="楷体" pitchFamily="49" charset="-122"/>
                <a:cs typeface="Consolas" pitchFamily="49" charset="0"/>
              </a:rPr>
              <a:t>U</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的顶</a:t>
            </a:r>
            <a:r>
              <a:rPr lang="zh-CN" altLang="en-US" sz="2000">
                <a:solidFill>
                  <a:srgbClr val="0000FF"/>
                </a:solidFill>
                <a:latin typeface="Consolas" pitchFamily="49" charset="0"/>
                <a:ea typeface="楷体" pitchFamily="49" charset="-122"/>
                <a:cs typeface="Consolas" pitchFamily="49" charset="0"/>
              </a:rPr>
              <a:t>点</a:t>
            </a:r>
            <a:r>
              <a:rPr lang="zh-CN" altLang="en-US" sz="2000" smtClean="0">
                <a:solidFill>
                  <a:srgbClr val="0000FF"/>
                </a:solidFill>
                <a:latin typeface="Consolas" pitchFamily="49" charset="0"/>
                <a:ea typeface="楷体" pitchFamily="49" charset="-122"/>
                <a:cs typeface="Consolas" pitchFamily="49" charset="0"/>
              </a:rPr>
              <a:t>集，</a:t>
            </a:r>
            <a:r>
              <a:rPr lang="en-US" altLang="zh-CN" sz="2000" smtClean="0">
                <a:solidFill>
                  <a:srgbClr val="0000FF"/>
                </a:solidFill>
                <a:latin typeface="Consolas" pitchFamily="49" charset="0"/>
                <a:ea typeface="楷体" pitchFamily="49" charset="-122"/>
                <a:cs typeface="Consolas" pitchFamily="49" charset="0"/>
              </a:rPr>
              <a:t>TE</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边</a:t>
            </a:r>
            <a:r>
              <a:rPr lang="zh-CN" altLang="en-US" sz="2000" smtClean="0">
                <a:solidFill>
                  <a:srgbClr val="0000FF"/>
                </a:solidFill>
                <a:latin typeface="Consolas" pitchFamily="49" charset="0"/>
                <a:ea typeface="楷体" pitchFamily="49" charset="-122"/>
                <a:cs typeface="Consolas" pitchFamily="49" charset="0"/>
              </a:rPr>
              <a:t>集，则</a:t>
            </a:r>
            <a:r>
              <a:rPr lang="zh-CN" altLang="en-US" sz="2000" dirty="0">
                <a:solidFill>
                  <a:srgbClr val="0000FF"/>
                </a:solidFill>
                <a:latin typeface="Consolas" pitchFamily="49" charset="0"/>
                <a:ea typeface="楷体" pitchFamily="49" charset="-122"/>
                <a:cs typeface="Consolas" pitchFamily="49" charset="0"/>
              </a:rPr>
              <a:t>由</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构造从起始顶点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出发的最小生成树</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的步骤如下：</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C00000"/>
                </a:solidFill>
                <a:latin typeface="Consolas" pitchFamily="49" charset="0"/>
                <a:ea typeface="楷体" pitchFamily="49" charset="-122"/>
                <a:cs typeface="Consolas" pitchFamily="49" charset="0"/>
              </a:rPr>
              <a:t>（</a:t>
            </a:r>
            <a:r>
              <a:rPr lang="en-US" altLang="zh-CN" sz="2000" dirty="0">
                <a:solidFill>
                  <a:srgbClr val="C00000"/>
                </a:solidFill>
                <a:latin typeface="Consolas" pitchFamily="49" charset="0"/>
                <a:ea typeface="楷体" pitchFamily="49" charset="-122"/>
                <a:cs typeface="Consolas" pitchFamily="49" charset="0"/>
              </a:rPr>
              <a:t>1</a:t>
            </a:r>
            <a:r>
              <a:rPr lang="zh-CN" altLang="en-US" sz="2000" dirty="0">
                <a:solidFill>
                  <a:srgbClr val="C00000"/>
                </a:solidFill>
                <a:latin typeface="Consolas" pitchFamily="49" charset="0"/>
                <a:ea typeface="楷体" pitchFamily="49" charset="-122"/>
                <a:cs typeface="Consolas" pitchFamily="49" charset="0"/>
              </a:rPr>
              <a:t>）初始化</a:t>
            </a:r>
            <a:r>
              <a:rPr lang="en-US" altLang="zh-CN" sz="2000" dirty="0">
                <a:solidFill>
                  <a:srgbClr val="C00000"/>
                </a:solidFill>
                <a:latin typeface="Consolas" pitchFamily="49" charset="0"/>
                <a:ea typeface="楷体" pitchFamily="49" charset="-122"/>
                <a:cs typeface="Consolas" pitchFamily="49" charset="0"/>
              </a:rPr>
              <a:t>U={</a:t>
            </a:r>
            <a:r>
              <a:rPr lang="en-US" altLang="zh-CN" sz="2000" i="1" dirty="0">
                <a:solidFill>
                  <a:srgbClr val="C00000"/>
                </a:solidFill>
                <a:latin typeface="Consolas" pitchFamily="49" charset="0"/>
                <a:ea typeface="楷体" pitchFamily="49" charset="-122"/>
                <a:cs typeface="Consolas" pitchFamily="49" charset="0"/>
              </a:rPr>
              <a:t>v</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。以</a:t>
            </a:r>
            <a:r>
              <a:rPr lang="en-US" altLang="zh-CN" sz="2000" i="1" dirty="0">
                <a:solidFill>
                  <a:srgbClr val="006600"/>
                </a:solidFill>
                <a:latin typeface="Consolas" pitchFamily="49" charset="0"/>
                <a:ea typeface="楷体" pitchFamily="49" charset="-122"/>
                <a:cs typeface="Consolas" pitchFamily="49" charset="0"/>
              </a:rPr>
              <a:t>v</a:t>
            </a:r>
            <a:r>
              <a:rPr lang="zh-CN" altLang="en-US" sz="2000" dirty="0">
                <a:solidFill>
                  <a:srgbClr val="006600"/>
                </a:solidFill>
                <a:latin typeface="Consolas" pitchFamily="49" charset="0"/>
                <a:ea typeface="楷体" pitchFamily="49" charset="-122"/>
                <a:cs typeface="Consolas" pitchFamily="49" charset="0"/>
              </a:rPr>
              <a:t>到其他顶点的所有边为候选边</a:t>
            </a:r>
            <a:r>
              <a:rPr lang="zh-CN" altLang="en-US" sz="2000" dirty="0" smtClean="0">
                <a:solidFill>
                  <a:srgbClr val="0066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60393" y="1928802"/>
            <a:ext cx="8569325" cy="553998"/>
          </a:xfrm>
          <a:prstGeom prst="rect">
            <a:avLst/>
          </a:prstGeom>
          <a:noFill/>
          <a:ln w="9525">
            <a:noFill/>
            <a:miter lim="800000"/>
            <a:headEnd/>
            <a:tailEnd/>
          </a:ln>
        </p:spPr>
        <p:txBody>
          <a:bodyPr>
            <a:spAutoFit/>
          </a:bodyPr>
          <a:lstStyle/>
          <a:p>
            <a:pPr>
              <a:lnSpc>
                <a:spcPct val="150000"/>
              </a:lnSpc>
            </a:pPr>
            <a:r>
              <a:rPr lang="zh-CN" altLang="zh-CN" sz="2000" smtClean="0">
                <a:solidFill>
                  <a:srgbClr val="0000FF"/>
                </a:solidFill>
                <a:latin typeface="Consolas" pitchFamily="49" charset="0"/>
                <a:ea typeface="楷体" pitchFamily="49" charset="-122"/>
                <a:cs typeface="Consolas" pitchFamily="49" charset="0"/>
              </a:rPr>
              <a:t>当</a:t>
            </a:r>
            <a:r>
              <a:rPr lang="en-US" altLang="zh-CN" sz="2000" i="1" smtClean="0">
                <a:solidFill>
                  <a:srgbClr val="FF0000"/>
                </a:solidFill>
                <a:latin typeface="Consolas" pitchFamily="49" charset="0"/>
                <a:ea typeface="楷体" pitchFamily="49" charset="-122"/>
                <a:cs typeface="Consolas" pitchFamily="49" charset="0"/>
              </a:rPr>
              <a:t>k</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n</a:t>
            </a:r>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时，由克鲁斯卡尔算法构造的</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zh-CN" altLang="zh-CN" sz="2000" smtClean="0">
                <a:solidFill>
                  <a:srgbClr val="0000FF"/>
                </a:solidFill>
                <a:latin typeface="Consolas" pitchFamily="49" charset="0"/>
                <a:ea typeface="楷体" pitchFamily="49" charset="-122"/>
                <a:cs typeface="Consolas" pitchFamily="49" charset="0"/>
              </a:rPr>
              <a:t>就是</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的最小生成树。</a:t>
            </a:r>
            <a:endParaRPr lang="zh-CN" altLang="zh-CN" sz="2000">
              <a:solidFill>
                <a:srgbClr val="0000FF"/>
              </a:solidFill>
              <a:latin typeface="Consolas" pitchFamily="49" charset="0"/>
              <a:ea typeface="楷体" pitchFamily="49" charset="-122"/>
              <a:cs typeface="Consolas" pitchFamily="49" charset="0"/>
            </a:endParaRPr>
          </a:p>
        </p:txBody>
      </p:sp>
      <p:sp>
        <p:nvSpPr>
          <p:cNvPr id="13316" name="Rectangle 4"/>
          <p:cNvSpPr>
            <a:spLocks noChangeArrowheads="1"/>
          </p:cNvSpPr>
          <p:nvPr/>
        </p:nvSpPr>
        <p:spPr bwMode="auto">
          <a:xfrm>
            <a:off x="0" y="293370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571472" y="1214422"/>
            <a:ext cx="8207375" cy="2496133"/>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对于带</a:t>
            </a:r>
            <a:r>
              <a:rPr lang="zh-CN" altLang="en-US" sz="2000">
                <a:solidFill>
                  <a:srgbClr val="0000FF"/>
                </a:solidFill>
                <a:ea typeface="楷体" pitchFamily="49" charset="-122"/>
                <a:cs typeface="Times New Roman" pitchFamily="18" charset="0"/>
              </a:rPr>
              <a:t>权</a:t>
            </a:r>
            <a:r>
              <a:rPr lang="zh-CN" altLang="en-US" sz="2000" smtClean="0">
                <a:solidFill>
                  <a:srgbClr val="0000FF"/>
                </a:solidFill>
                <a:ea typeface="楷体" pitchFamily="49" charset="-122"/>
                <a:cs typeface="Times New Roman" pitchFamily="18" charset="0"/>
              </a:rPr>
              <a:t>图，考</a:t>
            </a:r>
            <a:r>
              <a:rPr lang="zh-CN" altLang="en-US" sz="2000" dirty="0">
                <a:solidFill>
                  <a:srgbClr val="0000FF"/>
                </a:solidFill>
                <a:ea typeface="楷体" pitchFamily="49" charset="-122"/>
                <a:cs typeface="Times New Roman" pitchFamily="18" charset="0"/>
              </a:rPr>
              <a:t>虑路径上各边上的</a:t>
            </a:r>
            <a:r>
              <a:rPr lang="zh-CN" altLang="en-US" sz="2000">
                <a:solidFill>
                  <a:srgbClr val="0000FF"/>
                </a:solidFill>
                <a:ea typeface="楷体" pitchFamily="49" charset="-122"/>
                <a:cs typeface="Times New Roman" pitchFamily="18" charset="0"/>
              </a:rPr>
              <a:t>权</a:t>
            </a:r>
            <a:r>
              <a:rPr lang="zh-CN" altLang="en-US" sz="2000" smtClean="0">
                <a:solidFill>
                  <a:srgbClr val="0000FF"/>
                </a:solidFill>
                <a:ea typeface="楷体" pitchFamily="49" charset="-122"/>
                <a:cs typeface="Times New Roman" pitchFamily="18" charset="0"/>
              </a:rPr>
              <a:t>值，则</a:t>
            </a:r>
            <a:r>
              <a:rPr lang="zh-CN" altLang="en-US" sz="2000" dirty="0">
                <a:solidFill>
                  <a:srgbClr val="0000FF"/>
                </a:solidFill>
                <a:ea typeface="楷体" pitchFamily="49" charset="-122"/>
                <a:cs typeface="Times New Roman" pitchFamily="18" charset="0"/>
              </a:rPr>
              <a:t>通常把一条路径上所经边的权值之和定义为该</a:t>
            </a:r>
            <a:r>
              <a:rPr lang="zh-CN" altLang="en-US" sz="2000" dirty="0">
                <a:solidFill>
                  <a:srgbClr val="C00000"/>
                </a:solidFill>
                <a:ea typeface="楷体" pitchFamily="49" charset="-122"/>
                <a:cs typeface="Times New Roman" pitchFamily="18" charset="0"/>
              </a:rPr>
              <a:t>路径的路径长度</a:t>
            </a:r>
            <a:r>
              <a:rPr lang="zh-CN" altLang="en-US" sz="2000" dirty="0">
                <a:solidFill>
                  <a:srgbClr val="0000FF"/>
                </a:solidFill>
                <a:ea typeface="楷体" pitchFamily="49" charset="-122"/>
                <a:cs typeface="Times New Roman" pitchFamily="18" charset="0"/>
              </a:rPr>
              <a:t>或称带权路径长度。</a:t>
            </a:r>
          </a:p>
          <a:p>
            <a:pPr>
              <a:lnSpc>
                <a:spcPct val="150000"/>
              </a:lnSpc>
              <a:spcBef>
                <a:spcPct val="50000"/>
              </a:spcBef>
            </a:pPr>
            <a:r>
              <a:rPr lang="zh-CN" altLang="en-US" sz="2000" dirty="0">
                <a:solidFill>
                  <a:srgbClr val="0000FF"/>
                </a:solidFill>
                <a:ea typeface="楷体" pitchFamily="49" charset="-122"/>
                <a:cs typeface="Times New Roman" pitchFamily="18" charset="0"/>
              </a:rPr>
              <a:t>　　从源点到终点可能不止一条</a:t>
            </a:r>
            <a:r>
              <a:rPr lang="zh-CN" altLang="en-US" sz="2000">
                <a:solidFill>
                  <a:srgbClr val="0000FF"/>
                </a:solidFill>
                <a:ea typeface="楷体" pitchFamily="49" charset="-122"/>
                <a:cs typeface="Times New Roman" pitchFamily="18" charset="0"/>
              </a:rPr>
              <a:t>路</a:t>
            </a:r>
            <a:r>
              <a:rPr lang="zh-CN" altLang="en-US" sz="2000" smtClean="0">
                <a:solidFill>
                  <a:srgbClr val="0000FF"/>
                </a:solidFill>
                <a:ea typeface="楷体" pitchFamily="49" charset="-122"/>
                <a:cs typeface="Times New Roman" pitchFamily="18" charset="0"/>
              </a:rPr>
              <a:t>径，把</a:t>
            </a:r>
            <a:r>
              <a:rPr lang="zh-CN" altLang="en-US" sz="2000" dirty="0">
                <a:solidFill>
                  <a:srgbClr val="0000FF"/>
                </a:solidFill>
                <a:ea typeface="楷体" pitchFamily="49" charset="-122"/>
                <a:cs typeface="Times New Roman" pitchFamily="18" charset="0"/>
              </a:rPr>
              <a:t>带权路径长度最短的那条路径称为最短</a:t>
            </a:r>
            <a:r>
              <a:rPr lang="zh-CN" altLang="en-US" sz="2000">
                <a:solidFill>
                  <a:srgbClr val="0000FF"/>
                </a:solidFill>
                <a:ea typeface="楷体" pitchFamily="49" charset="-122"/>
                <a:cs typeface="Times New Roman" pitchFamily="18" charset="0"/>
              </a:rPr>
              <a:t>路</a:t>
            </a:r>
            <a:r>
              <a:rPr lang="zh-CN" altLang="en-US" sz="2000" smtClean="0">
                <a:solidFill>
                  <a:srgbClr val="0000FF"/>
                </a:solidFill>
                <a:ea typeface="楷体" pitchFamily="49" charset="-122"/>
                <a:cs typeface="Times New Roman" pitchFamily="18" charset="0"/>
              </a:rPr>
              <a:t>径，其</a:t>
            </a:r>
            <a:r>
              <a:rPr lang="zh-CN" altLang="en-US" sz="2000" dirty="0">
                <a:solidFill>
                  <a:srgbClr val="0000FF"/>
                </a:solidFill>
                <a:ea typeface="楷体" pitchFamily="49" charset="-122"/>
                <a:cs typeface="Times New Roman" pitchFamily="18" charset="0"/>
              </a:rPr>
              <a:t>路径长度（权值之和）称为</a:t>
            </a:r>
            <a:r>
              <a:rPr lang="zh-CN" altLang="en-US" sz="2000" dirty="0">
                <a:solidFill>
                  <a:srgbClr val="C00000"/>
                </a:solidFill>
                <a:ea typeface="楷体" pitchFamily="49" charset="-122"/>
                <a:cs typeface="Times New Roman" pitchFamily="18" charset="0"/>
              </a:rPr>
              <a:t>最短路径长度</a:t>
            </a:r>
            <a:r>
              <a:rPr lang="zh-CN" altLang="en-US" sz="2000" dirty="0">
                <a:solidFill>
                  <a:srgbClr val="0000FF"/>
                </a:solidFill>
                <a:ea typeface="楷体" pitchFamily="49" charset="-122"/>
                <a:cs typeface="Times New Roman" pitchFamily="18" charset="0"/>
              </a:rPr>
              <a:t>或者</a:t>
            </a:r>
            <a:r>
              <a:rPr lang="zh-CN" altLang="en-US" sz="2000" dirty="0">
                <a:solidFill>
                  <a:srgbClr val="C00000"/>
                </a:solidFill>
                <a:ea typeface="楷体" pitchFamily="49" charset="-122"/>
                <a:cs typeface="Times New Roman" pitchFamily="18" charset="0"/>
              </a:rPr>
              <a:t>最短距离</a:t>
            </a:r>
            <a:r>
              <a:rPr lang="zh-CN" altLang="en-US" sz="2000" dirty="0">
                <a:solidFill>
                  <a:srgbClr val="0000FF"/>
                </a:solidFill>
                <a:ea typeface="楷体" pitchFamily="49" charset="-122"/>
                <a:cs typeface="Times New Roman" pitchFamily="18" charset="0"/>
              </a:rPr>
              <a:t>。</a:t>
            </a:r>
          </a:p>
        </p:txBody>
      </p:sp>
      <p:sp>
        <p:nvSpPr>
          <p:cNvPr id="4" name="TextBox 3"/>
          <p:cNvSpPr txBox="1"/>
          <p:nvPr/>
        </p:nvSpPr>
        <p:spPr>
          <a:xfrm>
            <a:off x="357158" y="285728"/>
            <a:ext cx="4320000"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9.2  </a:t>
            </a:r>
            <a:r>
              <a:rPr lang="zh-CN" altLang="zh-CN" sz="2800" smtClean="0">
                <a:solidFill>
                  <a:srgbClr val="FF0000"/>
                </a:solidFill>
                <a:latin typeface="叶根友毛笔行书2.0版" pitchFamily="2" charset="-122"/>
                <a:ea typeface="叶根友毛笔行书2.0版" pitchFamily="2" charset="-122"/>
              </a:rPr>
              <a:t>求图的最短路径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468313" y="404813"/>
            <a:ext cx="4032249"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9.2.1 </a:t>
            </a:r>
            <a:r>
              <a:rPr lang="zh-CN" altLang="en-US" sz="2800">
                <a:solidFill>
                  <a:srgbClr val="FF0000"/>
                </a:solidFill>
                <a:latin typeface="Consolas" pitchFamily="49" charset="0"/>
                <a:ea typeface="微软雅黑" pitchFamily="34" charset="-122"/>
                <a:cs typeface="Consolas" pitchFamily="49" charset="0"/>
              </a:rPr>
              <a:t>狄克斯特拉算法</a:t>
            </a:r>
          </a:p>
        </p:txBody>
      </p:sp>
      <p:sp>
        <p:nvSpPr>
          <p:cNvPr id="75779" name="Text Box 3"/>
          <p:cNvSpPr txBox="1">
            <a:spLocks noChangeArrowheads="1"/>
          </p:cNvSpPr>
          <p:nvPr/>
        </p:nvSpPr>
        <p:spPr bwMode="auto">
          <a:xfrm>
            <a:off x="468313" y="1196975"/>
            <a:ext cx="4603753"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、狄克斯特拉算法的求解步骤</a:t>
            </a:r>
          </a:p>
        </p:txBody>
      </p:sp>
      <p:sp>
        <p:nvSpPr>
          <p:cNvPr id="75780" name="Text Box 4"/>
          <p:cNvSpPr txBox="1">
            <a:spLocks noChangeArrowheads="1"/>
          </p:cNvSpPr>
          <p:nvPr/>
        </p:nvSpPr>
        <p:spPr bwMode="auto">
          <a:xfrm>
            <a:off x="468313" y="1916113"/>
            <a:ext cx="8351837" cy="553998"/>
          </a:xfrm>
          <a:prstGeom prst="rect">
            <a:avLst/>
          </a:prstGeom>
          <a:noFill/>
          <a:ln w="9525">
            <a:noFill/>
            <a:miter lim="800000"/>
            <a:headEnd/>
            <a:tailEnd/>
          </a:ln>
        </p:spPr>
        <p:txBody>
          <a:bodyPr>
            <a:spAutoFit/>
          </a:bodyPr>
          <a:lstStyle/>
          <a:p>
            <a:pPr>
              <a:lnSpc>
                <a:spcPct val="150000"/>
              </a:lnSpc>
              <a:spcBef>
                <a:spcPts val="0"/>
              </a:spcBef>
            </a:pPr>
            <a:r>
              <a:rPr lang="zh-CN" altLang="en-US" sz="2000" smtClean="0">
                <a:solidFill>
                  <a:srgbClr val="0000FF"/>
                </a:solidFill>
                <a:latin typeface="Consolas" pitchFamily="49" charset="0"/>
                <a:ea typeface="楷体" pitchFamily="49" charset="-122"/>
                <a:cs typeface="Consolas" pitchFamily="49" charset="0"/>
              </a:rPr>
              <a:t>基本</a:t>
            </a:r>
            <a:r>
              <a:rPr lang="zh-CN" altLang="en-US" sz="2000">
                <a:solidFill>
                  <a:srgbClr val="0000FF"/>
                </a:solidFill>
                <a:latin typeface="Consolas" pitchFamily="49" charset="0"/>
                <a:ea typeface="楷体" pitchFamily="49" charset="-122"/>
                <a:cs typeface="Consolas" pitchFamily="49" charset="0"/>
              </a:rPr>
              <a:t>思想是：设</a:t>
            </a:r>
            <a:r>
              <a:rPr lang="en-US" altLang="zh-CN" sz="2000">
                <a:solidFill>
                  <a:srgbClr val="0000FF"/>
                </a:solidFill>
                <a:latin typeface="Consolas" pitchFamily="49" charset="0"/>
                <a:ea typeface="楷体" pitchFamily="49" charset="-122"/>
                <a:cs typeface="Consolas" pitchFamily="49" charset="0"/>
              </a:rPr>
              <a:t>G=(</a:t>
            </a:r>
            <a:r>
              <a:rPr lang="en-US" altLang="zh-CN" sz="2000"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是一个带权有向</a:t>
            </a:r>
            <a:r>
              <a:rPr lang="zh-CN" altLang="en-US" sz="2000" smtClean="0">
                <a:solidFill>
                  <a:srgbClr val="0000FF"/>
                </a:solidFill>
                <a:latin typeface="Consolas" pitchFamily="49" charset="0"/>
                <a:ea typeface="楷体" pitchFamily="49" charset="-122"/>
                <a:cs typeface="Consolas" pitchFamily="49" charset="0"/>
              </a:rPr>
              <a:t>图，把</a:t>
            </a:r>
            <a:r>
              <a:rPr lang="zh-CN" altLang="en-US" sz="2000">
                <a:solidFill>
                  <a:srgbClr val="0000FF"/>
                </a:solidFill>
                <a:latin typeface="Consolas" pitchFamily="49" charset="0"/>
                <a:ea typeface="楷体" pitchFamily="49" charset="-122"/>
                <a:cs typeface="Consolas" pitchFamily="49" charset="0"/>
              </a:rPr>
              <a:t>图中顶点集合</a:t>
            </a:r>
            <a:r>
              <a:rPr lang="en-US" altLang="zh-CN" sz="200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分成两组</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2714620"/>
            <a:ext cx="7715304"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44000" bIns="180000" rtlCol="0">
            <a:spAutoFit/>
          </a:bodyPr>
          <a:lstStyle/>
          <a:p>
            <a:pPr>
              <a:lnSpc>
                <a:spcPct val="150000"/>
              </a:lnSpc>
              <a:spcBef>
                <a:spcPts val="0"/>
              </a:spcBef>
            </a:pPr>
            <a:r>
              <a:rPr lang="zh-CN" alt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C00000"/>
                </a:solidFill>
                <a:latin typeface="Consolas" pitchFamily="49" charset="0"/>
                <a:ea typeface="楷体" pitchFamily="49" charset="-122"/>
                <a:cs typeface="Consolas" pitchFamily="49" charset="0"/>
              </a:rPr>
              <a:t>第</a:t>
            </a:r>
            <a:r>
              <a:rPr lang="en-US" altLang="zh-CN" sz="2000" smtClean="0">
                <a:solidFill>
                  <a:srgbClr val="C00000"/>
                </a:solidFill>
                <a:latin typeface="Consolas" pitchFamily="49" charset="0"/>
                <a:ea typeface="楷体" pitchFamily="49" charset="-122"/>
                <a:cs typeface="Consolas" pitchFamily="49" charset="0"/>
              </a:rPr>
              <a:t>1</a:t>
            </a:r>
            <a:r>
              <a:rPr lang="zh-CN" altLang="en-US" sz="2000" smtClean="0">
                <a:solidFill>
                  <a:srgbClr val="C00000"/>
                </a:solidFill>
                <a:latin typeface="Consolas" pitchFamily="49" charset="0"/>
                <a:ea typeface="楷体" pitchFamily="49" charset="-122"/>
                <a:cs typeface="Consolas" pitchFamily="49" charset="0"/>
              </a:rPr>
              <a:t>组</a:t>
            </a:r>
            <a:r>
              <a:rPr lang="zh-CN" altLang="en-US" sz="2000" smtClean="0">
                <a:solidFill>
                  <a:srgbClr val="0000FF"/>
                </a:solidFill>
                <a:latin typeface="Consolas" pitchFamily="49" charset="0"/>
                <a:ea typeface="楷体" pitchFamily="49" charset="-122"/>
                <a:cs typeface="Consolas" pitchFamily="49" charset="0"/>
              </a:rPr>
              <a:t>为已求出最短路径的顶点集合（用</a:t>
            </a:r>
            <a:r>
              <a:rPr lang="en-US" altLang="zh-CN" sz="2000" smtClean="0">
                <a:solidFill>
                  <a:srgbClr val="0000FF"/>
                </a:solidFill>
                <a:latin typeface="Consolas" pitchFamily="49" charset="0"/>
                <a:ea typeface="楷体" pitchFamily="49" charset="-122"/>
                <a:cs typeface="Consolas" pitchFamily="49" charset="0"/>
              </a:rPr>
              <a:t>S</a:t>
            </a:r>
            <a:r>
              <a:rPr lang="zh-CN" altLang="en-US" sz="2000" smtClean="0">
                <a:solidFill>
                  <a:srgbClr val="0000FF"/>
                </a:solidFill>
                <a:latin typeface="Consolas" pitchFamily="49" charset="0"/>
                <a:ea typeface="楷体" pitchFamily="49" charset="-122"/>
                <a:cs typeface="Consolas" pitchFamily="49" charset="0"/>
              </a:rPr>
              <a:t>表示，初始时</a:t>
            </a:r>
            <a:r>
              <a:rPr lang="en-US" altLang="zh-CN" sz="2000" i="1" smtClean="0">
                <a:solidFill>
                  <a:srgbClr val="0000FF"/>
                </a:solidFill>
                <a:latin typeface="Consolas" pitchFamily="49" charset="0"/>
                <a:ea typeface="楷体" pitchFamily="49" charset="-122"/>
                <a:cs typeface="Consolas" pitchFamily="49" charset="0"/>
              </a:rPr>
              <a:t>S</a:t>
            </a:r>
            <a:r>
              <a:rPr lang="zh-CN" altLang="en-US" sz="2000" smtClean="0">
                <a:solidFill>
                  <a:srgbClr val="0000FF"/>
                </a:solidFill>
                <a:latin typeface="Consolas" pitchFamily="49" charset="0"/>
                <a:ea typeface="楷体" pitchFamily="49" charset="-122"/>
                <a:cs typeface="Consolas" pitchFamily="49" charset="0"/>
              </a:rPr>
              <a:t>中只有一个源点，以后每求得一条最短路径</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，就将</a:t>
            </a:r>
            <a:r>
              <a:rPr lang="en-US" altLang="zh-CN" sz="2000" i="1"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加入到集合</a:t>
            </a:r>
            <a:r>
              <a:rPr lang="en-US" altLang="zh-CN" sz="2000" i="1" smtClean="0">
                <a:solidFill>
                  <a:srgbClr val="0000FF"/>
                </a:solidFill>
                <a:latin typeface="Consolas" pitchFamily="49" charset="0"/>
                <a:ea typeface="楷体" pitchFamily="49" charset="-122"/>
                <a:cs typeface="Consolas" pitchFamily="49" charset="0"/>
              </a:rPr>
              <a:t>S</a:t>
            </a:r>
            <a:r>
              <a:rPr lang="zh-CN" altLang="en-US" sz="2000" smtClean="0">
                <a:solidFill>
                  <a:srgbClr val="0000FF"/>
                </a:solidFill>
                <a:latin typeface="Consolas" pitchFamily="49" charset="0"/>
                <a:ea typeface="楷体" pitchFamily="49" charset="-122"/>
                <a:cs typeface="Consolas" pitchFamily="49" charset="0"/>
              </a:rPr>
              <a:t>中，直到全部顶点都加入到</a:t>
            </a:r>
            <a:r>
              <a:rPr lang="en-US" altLang="zh-CN" sz="2000" i="1" smtClean="0">
                <a:solidFill>
                  <a:srgbClr val="0000FF"/>
                </a:solidFill>
                <a:latin typeface="Consolas" pitchFamily="49" charset="0"/>
                <a:ea typeface="楷体" pitchFamily="49" charset="-122"/>
                <a:cs typeface="Consolas" pitchFamily="49" charset="0"/>
              </a:rPr>
              <a:t>S</a:t>
            </a:r>
            <a:r>
              <a:rPr lang="zh-CN" altLang="en-US" sz="2000" smtClean="0">
                <a:solidFill>
                  <a:srgbClr val="0000FF"/>
                </a:solidFill>
                <a:latin typeface="Consolas" pitchFamily="49" charset="0"/>
                <a:ea typeface="楷体" pitchFamily="49" charset="-122"/>
                <a:cs typeface="Consolas" pitchFamily="49" charset="0"/>
              </a:rPr>
              <a:t>中，算法就结束了）。</a:t>
            </a:r>
          </a:p>
          <a:p>
            <a:pPr>
              <a:lnSpc>
                <a:spcPct val="150000"/>
              </a:lnSpc>
              <a:spcBef>
                <a:spcPts val="0"/>
              </a:spcBef>
            </a:pPr>
            <a:r>
              <a:rPr lang="zh-CN" alt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C00000"/>
                </a:solidFill>
                <a:latin typeface="Consolas" pitchFamily="49" charset="0"/>
                <a:ea typeface="楷体" pitchFamily="49" charset="-122"/>
                <a:cs typeface="Consolas" pitchFamily="49" charset="0"/>
              </a:rPr>
              <a:t>第</a:t>
            </a:r>
            <a:r>
              <a:rPr lang="en-US" altLang="zh-CN" sz="2000" smtClean="0">
                <a:solidFill>
                  <a:srgbClr val="C00000"/>
                </a:solidFill>
                <a:latin typeface="Consolas" pitchFamily="49" charset="0"/>
                <a:ea typeface="楷体" pitchFamily="49" charset="-122"/>
                <a:cs typeface="Consolas" pitchFamily="49" charset="0"/>
              </a:rPr>
              <a:t>2</a:t>
            </a:r>
            <a:r>
              <a:rPr lang="zh-CN" altLang="en-US" sz="2000" smtClean="0">
                <a:solidFill>
                  <a:srgbClr val="C00000"/>
                </a:solidFill>
                <a:latin typeface="Consolas" pitchFamily="49" charset="0"/>
                <a:ea typeface="楷体" pitchFamily="49" charset="-122"/>
                <a:cs typeface="Consolas" pitchFamily="49" charset="0"/>
              </a:rPr>
              <a:t>组</a:t>
            </a:r>
            <a:r>
              <a:rPr lang="zh-CN" altLang="en-US" sz="2000" smtClean="0">
                <a:solidFill>
                  <a:srgbClr val="0000FF"/>
                </a:solidFill>
                <a:latin typeface="Consolas" pitchFamily="49" charset="0"/>
                <a:ea typeface="楷体" pitchFamily="49" charset="-122"/>
                <a:cs typeface="Consolas" pitchFamily="49" charset="0"/>
              </a:rPr>
              <a:t>为其余未确定最短路径的顶点集合（用</a:t>
            </a:r>
            <a:r>
              <a:rPr lang="en-US" altLang="zh-CN" sz="2000" i="1"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表示），按最短路径长度的递增次序依次把第</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组的顶点加入</a:t>
            </a:r>
            <a:r>
              <a:rPr lang="en-US" altLang="zh-CN" sz="2000" i="1" smtClean="0">
                <a:solidFill>
                  <a:srgbClr val="0000FF"/>
                </a:solidFill>
                <a:latin typeface="Consolas" pitchFamily="49" charset="0"/>
                <a:ea typeface="楷体" pitchFamily="49" charset="-122"/>
                <a:cs typeface="Consolas" pitchFamily="49" charset="0"/>
              </a:rPr>
              <a:t>S</a:t>
            </a:r>
            <a:r>
              <a:rPr lang="zh-CN" altLang="en-US" sz="2000" smtClean="0">
                <a:solidFill>
                  <a:srgbClr val="0000FF"/>
                </a:solidFill>
                <a:latin typeface="Consolas" pitchFamily="49" charset="0"/>
                <a:ea typeface="楷体" pitchFamily="49" charset="-122"/>
                <a:cs typeface="Consolas" pitchFamily="49" charset="0"/>
              </a:rPr>
              <a:t>中。</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57158" y="1357298"/>
            <a:ext cx="8569325" cy="430887"/>
          </a:xfrm>
          <a:prstGeom prst="rect">
            <a:avLst/>
          </a:prstGeom>
          <a:noFill/>
          <a:ln w="9525">
            <a:noFill/>
            <a:miter lim="800000"/>
            <a:headEnd/>
            <a:tailEnd/>
          </a:ln>
        </p:spPr>
        <p:txBody>
          <a:bodyPr>
            <a:spAutoFit/>
          </a:bodyPr>
          <a:lstStyle/>
          <a:p>
            <a:r>
              <a:rPr lang="zh-CN" altLang="en-US" sz="2200">
                <a:solidFill>
                  <a:srgbClr val="FF0000"/>
                </a:solidFill>
                <a:latin typeface="楷体" pitchFamily="49" charset="-122"/>
                <a:ea typeface="楷体" pitchFamily="49" charset="-122"/>
              </a:rPr>
              <a:t>具体步骤：</a:t>
            </a:r>
          </a:p>
        </p:txBody>
      </p:sp>
      <p:sp>
        <p:nvSpPr>
          <p:cNvPr id="14340" name="Text Box 3"/>
          <p:cNvSpPr txBox="1">
            <a:spLocks noChangeArrowheads="1"/>
          </p:cNvSpPr>
          <p:nvPr/>
        </p:nvSpPr>
        <p:spPr bwMode="auto">
          <a:xfrm>
            <a:off x="323850" y="2078806"/>
            <a:ext cx="8569325" cy="174851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342900" indent="-342900">
              <a:lnSpc>
                <a:spcPct val="150000"/>
              </a:lnSpc>
              <a:buFontTx/>
              <a:buAutoNum type="circleNumDbPlain"/>
            </a:pPr>
            <a:r>
              <a:rPr lang="zh-CN" altLang="en-US" sz="2000">
                <a:solidFill>
                  <a:srgbClr val="006600"/>
                </a:solidFill>
                <a:latin typeface="Consolas" pitchFamily="49" charset="0"/>
                <a:ea typeface="楷体" pitchFamily="49" charset="-122"/>
                <a:cs typeface="Consolas" pitchFamily="49" charset="0"/>
              </a:rPr>
              <a:t>初始</a:t>
            </a:r>
            <a:r>
              <a:rPr lang="zh-CN" altLang="en-US" sz="2000" smtClean="0">
                <a:solidFill>
                  <a:srgbClr val="006600"/>
                </a:solidFill>
                <a:latin typeface="Consolas" pitchFamily="49" charset="0"/>
                <a:ea typeface="楷体" pitchFamily="49" charset="-122"/>
                <a:cs typeface="Consolas" pitchFamily="49" charset="0"/>
              </a:rPr>
              <a:t>时，</a:t>
            </a:r>
            <a:r>
              <a:rPr lang="en-US" altLang="zh-CN" sz="2000" smtClean="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只包含源</a:t>
            </a:r>
            <a:r>
              <a:rPr lang="zh-CN" altLang="en-US" sz="2000" smtClean="0">
                <a:solidFill>
                  <a:srgbClr val="006600"/>
                </a:solidFill>
                <a:latin typeface="Consolas" pitchFamily="49" charset="0"/>
                <a:ea typeface="楷体" pitchFamily="49" charset="-122"/>
                <a:cs typeface="Consolas" pitchFamily="49" charset="0"/>
              </a:rPr>
              <a:t>点，即</a:t>
            </a:r>
            <a:r>
              <a:rPr lang="en-US" altLang="zh-CN" sz="2000">
                <a:solidFill>
                  <a:srgbClr val="006600"/>
                </a:solidFill>
                <a:latin typeface="Consolas" pitchFamily="49" charset="0"/>
                <a:ea typeface="楷体" pitchFamily="49" charset="-122"/>
                <a:cs typeface="Consolas" pitchFamily="49" charset="0"/>
              </a:rPr>
              <a:t>S={</a:t>
            </a:r>
            <a:r>
              <a:rPr lang="en-US" altLang="zh-CN" sz="2000" i="1">
                <a:solidFill>
                  <a:srgbClr val="006600"/>
                </a:solidFill>
                <a:latin typeface="Consolas" pitchFamily="49" charset="0"/>
                <a:ea typeface="楷体" pitchFamily="49" charset="-122"/>
                <a:cs typeface="Consolas" pitchFamily="49" charset="0"/>
              </a:rPr>
              <a:t>v</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，顶</a:t>
            </a:r>
            <a:r>
              <a:rPr lang="zh-CN" altLang="en-US" sz="2000">
                <a:solidFill>
                  <a:srgbClr val="006600"/>
                </a:solidFill>
                <a:latin typeface="Consolas" pitchFamily="49" charset="0"/>
                <a:ea typeface="楷体" pitchFamily="49" charset="-122"/>
                <a:cs typeface="Consolas" pitchFamily="49" charset="0"/>
              </a:rPr>
              <a:t>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到自已的距离为</a:t>
            </a:r>
            <a:r>
              <a:rPr lang="en-US" altLang="zh-CN" sz="2000">
                <a:solidFill>
                  <a:srgbClr val="006600"/>
                </a:solidFill>
                <a:latin typeface="Consolas" pitchFamily="49" charset="0"/>
                <a:ea typeface="楷体" pitchFamily="49" charset="-122"/>
                <a:cs typeface="Consolas" pitchFamily="49" charset="0"/>
              </a:rPr>
              <a:t>0</a:t>
            </a:r>
            <a:r>
              <a:rPr lang="zh-CN" altLang="en-US"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包含除</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外的其他顶</a:t>
            </a:r>
            <a:r>
              <a:rPr lang="zh-CN" altLang="en-US" sz="2000" smtClean="0">
                <a:solidFill>
                  <a:srgbClr val="006600"/>
                </a:solidFill>
                <a:latin typeface="Consolas" pitchFamily="49" charset="0"/>
                <a:ea typeface="楷体" pitchFamily="49" charset="-122"/>
                <a:cs typeface="Consolas" pitchFamily="49" charset="0"/>
              </a:rPr>
              <a:t>点，</a:t>
            </a:r>
            <a:r>
              <a:rPr lang="en-US" altLang="zh-CN" sz="2000" i="1" smtClean="0">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a:t>
            </a:r>
            <a:r>
              <a:rPr lang="en-US" altLang="zh-CN" sz="2000">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中顶点</a:t>
            </a:r>
            <a:r>
              <a:rPr lang="en-US" altLang="zh-CN" sz="2000" i="1">
                <a:solidFill>
                  <a:srgbClr val="006600"/>
                </a:solidFill>
                <a:latin typeface="Consolas" pitchFamily="49" charset="0"/>
                <a:ea typeface="楷体" pitchFamily="49" charset="-122"/>
                <a:cs typeface="Consolas" pitchFamily="49" charset="0"/>
              </a:rPr>
              <a:t>i</a:t>
            </a:r>
            <a:r>
              <a:rPr lang="zh-CN" altLang="en-US" sz="2000">
                <a:solidFill>
                  <a:srgbClr val="006600"/>
                </a:solidFill>
                <a:latin typeface="Consolas" pitchFamily="49" charset="0"/>
                <a:ea typeface="楷体" pitchFamily="49" charset="-122"/>
                <a:cs typeface="Consolas" pitchFamily="49" charset="0"/>
              </a:rPr>
              <a:t>的距离为边上的权（若</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与</a:t>
            </a:r>
            <a:r>
              <a:rPr lang="en-US" altLang="zh-CN" sz="2000" i="1">
                <a:solidFill>
                  <a:srgbClr val="006600"/>
                </a:solidFill>
                <a:latin typeface="Consolas" pitchFamily="49" charset="0"/>
                <a:ea typeface="楷体" pitchFamily="49" charset="-122"/>
                <a:cs typeface="Consolas" pitchFamily="49" charset="0"/>
              </a:rPr>
              <a:t>i</a:t>
            </a:r>
            <a:r>
              <a:rPr lang="zh-CN" altLang="en-US" sz="2000">
                <a:solidFill>
                  <a:srgbClr val="006600"/>
                </a:solidFill>
                <a:latin typeface="Consolas" pitchFamily="49" charset="0"/>
                <a:ea typeface="楷体" pitchFamily="49" charset="-122"/>
                <a:cs typeface="Consolas" pitchFamily="49" charset="0"/>
              </a:rPr>
              <a:t>有边</a:t>
            </a:r>
            <a:r>
              <a:rPr lang="en-US" altLang="zh-CN" sz="2000">
                <a:solidFill>
                  <a:srgbClr val="006600"/>
                </a:solidFill>
                <a:latin typeface="Consolas" pitchFamily="49" charset="0"/>
                <a:ea typeface="楷体" pitchFamily="49" charset="-122"/>
                <a:cs typeface="Consolas" pitchFamily="49" charset="0"/>
              </a:rPr>
              <a:t>&lt;</a:t>
            </a:r>
            <a:r>
              <a:rPr lang="en-US" altLang="zh-CN" sz="2000" i="1" smtClean="0">
                <a:solidFill>
                  <a:srgbClr val="006600"/>
                </a:solidFill>
                <a:latin typeface="Consolas" pitchFamily="49" charset="0"/>
                <a:ea typeface="楷体" pitchFamily="49" charset="-122"/>
                <a:cs typeface="Consolas" pitchFamily="49" charset="0"/>
              </a:rPr>
              <a:t>v</a:t>
            </a:r>
            <a:r>
              <a:rPr lang="zh-CN" altLang="en-US"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i</a:t>
            </a:r>
            <a:r>
              <a:rPr lang="en-US" altLang="zh-CN" sz="2000">
                <a:solidFill>
                  <a:srgbClr val="006600"/>
                </a:solidFill>
                <a:latin typeface="Consolas" pitchFamily="49" charset="0"/>
                <a:ea typeface="楷体" pitchFamily="49" charset="-122"/>
                <a:cs typeface="Consolas" pitchFamily="49" charset="0"/>
              </a:rPr>
              <a:t>&gt;</a:t>
            </a:r>
            <a:r>
              <a:rPr lang="zh-CN" altLang="en-US" sz="2000">
                <a:solidFill>
                  <a:srgbClr val="006600"/>
                </a:solidFill>
                <a:latin typeface="Consolas" pitchFamily="49" charset="0"/>
                <a:ea typeface="楷体" pitchFamily="49" charset="-122"/>
                <a:cs typeface="Consolas" pitchFamily="49" charset="0"/>
              </a:rPr>
              <a:t>）或∞（若</a:t>
            </a:r>
            <a:r>
              <a:rPr lang="en-US" altLang="zh-CN" sz="2000" i="1">
                <a:solidFill>
                  <a:srgbClr val="006600"/>
                </a:solidFill>
                <a:latin typeface="Consolas" pitchFamily="49" charset="0"/>
                <a:ea typeface="楷体" pitchFamily="49" charset="-122"/>
                <a:cs typeface="Consolas" pitchFamily="49" charset="0"/>
              </a:rPr>
              <a:t>i</a:t>
            </a:r>
            <a:r>
              <a:rPr lang="zh-CN" altLang="en-US" sz="2000">
                <a:solidFill>
                  <a:srgbClr val="006600"/>
                </a:solidFill>
                <a:latin typeface="Consolas" pitchFamily="49" charset="0"/>
                <a:ea typeface="楷体" pitchFamily="49" charset="-122"/>
                <a:cs typeface="Consolas" pitchFamily="49" charset="0"/>
              </a:rPr>
              <a:t>不是</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的出边邻接点</a:t>
            </a:r>
            <a:r>
              <a:rPr lang="zh-CN" altLang="en-US" sz="2000" smtClean="0">
                <a:solidFill>
                  <a:srgbClr val="006600"/>
                </a:solidFill>
                <a:latin typeface="Consolas" pitchFamily="49" charset="0"/>
                <a:ea typeface="楷体" pitchFamily="49" charset="-122"/>
                <a:cs typeface="Consolas" pitchFamily="49" charset="0"/>
              </a:rPr>
              <a:t>）。</a:t>
            </a:r>
            <a:endParaRPr lang="zh-CN" altLang="en-US" sz="2000">
              <a:solidFill>
                <a:srgbClr val="00660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23850" y="212031"/>
            <a:ext cx="8569325" cy="430887"/>
          </a:xfrm>
          <a:prstGeom prst="rect">
            <a:avLst/>
          </a:prstGeom>
          <a:noFill/>
          <a:ln w="9525">
            <a:noFill/>
            <a:miter lim="800000"/>
            <a:headEnd/>
            <a:tailEnd/>
          </a:ln>
        </p:spPr>
        <p:txBody>
          <a:bodyPr>
            <a:spAutoFit/>
          </a:bodyPr>
          <a:lstStyle/>
          <a:p>
            <a:r>
              <a:rPr lang="zh-CN" altLang="en-US" sz="2200">
                <a:solidFill>
                  <a:srgbClr val="FF0000"/>
                </a:solidFill>
                <a:latin typeface="Consolas" pitchFamily="49" charset="0"/>
                <a:ea typeface="楷体" pitchFamily="49" charset="-122"/>
                <a:cs typeface="Consolas" pitchFamily="49" charset="0"/>
              </a:rPr>
              <a:t>具体步骤：</a:t>
            </a:r>
          </a:p>
        </p:txBody>
      </p:sp>
      <p:sp>
        <p:nvSpPr>
          <p:cNvPr id="14340" name="Text Box 3"/>
          <p:cNvSpPr txBox="1">
            <a:spLocks noChangeArrowheads="1"/>
          </p:cNvSpPr>
          <p:nvPr/>
        </p:nvSpPr>
        <p:spPr bwMode="auto">
          <a:xfrm>
            <a:off x="357158" y="857232"/>
            <a:ext cx="8569325" cy="259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44000" rIns="180000" bIns="144000">
            <a:spAutoFit/>
          </a:bodyPr>
          <a:lstStyle/>
          <a:p>
            <a:pPr marL="457200" indent="-457200">
              <a:lnSpc>
                <a:spcPts val="3000"/>
              </a:lnSpc>
              <a:buFont typeface="+mj-ea"/>
              <a:buAutoNum type="circleNumDbPlain" startAt="2"/>
            </a:pPr>
            <a:r>
              <a:rPr lang="zh-CN" altLang="en-US" sz="2000" smtClean="0">
                <a:solidFill>
                  <a:srgbClr val="006600"/>
                </a:solidFill>
                <a:latin typeface="Consolas" pitchFamily="49" charset="0"/>
                <a:ea typeface="楷体" pitchFamily="49" charset="-122"/>
                <a:cs typeface="Consolas" pitchFamily="49" charset="0"/>
              </a:rPr>
              <a:t>从</a:t>
            </a:r>
            <a:r>
              <a:rPr lang="en-US" altLang="zh-CN" sz="2000">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中选取一个</a:t>
            </a:r>
            <a:r>
              <a:rPr lang="zh-CN" altLang="en-US" sz="2000">
                <a:solidFill>
                  <a:srgbClr val="C00000"/>
                </a:solidFill>
                <a:latin typeface="Consolas" pitchFamily="49" charset="0"/>
                <a:ea typeface="楷体" pitchFamily="49" charset="-122"/>
                <a:cs typeface="Consolas" pitchFamily="49" charset="0"/>
              </a:rPr>
              <a:t>顶点</a:t>
            </a:r>
            <a:r>
              <a:rPr lang="en-US" altLang="zh-CN" sz="2000" i="1" smtClean="0">
                <a:solidFill>
                  <a:srgbClr val="C00000"/>
                </a:solidFill>
                <a:latin typeface="Consolas" pitchFamily="49" charset="0"/>
                <a:ea typeface="楷体" pitchFamily="49" charset="-122"/>
                <a:cs typeface="Consolas" pitchFamily="49" charset="0"/>
              </a:rPr>
              <a:t>u</a:t>
            </a:r>
            <a:r>
              <a:rPr lang="zh-CN" altLang="en-US" sz="2000" smtClean="0">
                <a:solidFill>
                  <a:srgbClr val="006600"/>
                </a:solidFill>
                <a:latin typeface="Consolas" pitchFamily="49" charset="0"/>
                <a:ea typeface="楷体" pitchFamily="49" charset="-122"/>
                <a:cs typeface="Consolas" pitchFamily="49" charset="0"/>
              </a:rPr>
              <a:t>，顶</a:t>
            </a:r>
            <a:r>
              <a:rPr lang="zh-CN" altLang="en-US" sz="2000">
                <a:solidFill>
                  <a:srgbClr val="006600"/>
                </a:solidFill>
                <a:latin typeface="Consolas" pitchFamily="49" charset="0"/>
                <a:ea typeface="楷体" pitchFamily="49" charset="-122"/>
                <a:cs typeface="Consolas" pitchFamily="49" charset="0"/>
              </a:rPr>
              <a:t>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的距离最</a:t>
            </a:r>
            <a:r>
              <a:rPr lang="zh-CN" altLang="en-US" sz="2000" smtClean="0">
                <a:solidFill>
                  <a:srgbClr val="006600"/>
                </a:solidFill>
                <a:latin typeface="Consolas" pitchFamily="49" charset="0"/>
                <a:ea typeface="楷体" pitchFamily="49" charset="-122"/>
                <a:cs typeface="Consolas" pitchFamily="49" charset="0"/>
              </a:rPr>
              <a:t>小，然</a:t>
            </a:r>
            <a:r>
              <a:rPr lang="zh-CN" altLang="en-US" sz="2000">
                <a:solidFill>
                  <a:srgbClr val="006600"/>
                </a:solidFill>
                <a:latin typeface="Consolas" pitchFamily="49" charset="0"/>
                <a:ea typeface="楷体" pitchFamily="49" charset="-122"/>
                <a:cs typeface="Consolas" pitchFamily="49" charset="0"/>
              </a:rPr>
              <a:t>后把顶点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加入</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中（该选定的距离就是</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的最短路径长度）。</a:t>
            </a:r>
          </a:p>
          <a:p>
            <a:pPr marL="457200" indent="-457200">
              <a:lnSpc>
                <a:spcPts val="3000"/>
              </a:lnSpc>
              <a:buFont typeface="+mj-ea"/>
              <a:buAutoNum type="circleNumDbPlain" startAt="2"/>
            </a:pPr>
            <a:r>
              <a:rPr lang="zh-CN" altLang="en-US" sz="2000">
                <a:solidFill>
                  <a:srgbClr val="006600"/>
                </a:solidFill>
                <a:latin typeface="Consolas" pitchFamily="49" charset="0"/>
                <a:ea typeface="楷体" pitchFamily="49" charset="-122"/>
                <a:cs typeface="Consolas" pitchFamily="49" charset="0"/>
              </a:rPr>
              <a:t>以顶点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为新考虑的中间</a:t>
            </a:r>
            <a:r>
              <a:rPr lang="zh-CN" altLang="en-US" sz="2000" smtClean="0">
                <a:solidFill>
                  <a:srgbClr val="006600"/>
                </a:solidFill>
                <a:latin typeface="Consolas" pitchFamily="49" charset="0"/>
                <a:ea typeface="楷体" pitchFamily="49" charset="-122"/>
                <a:cs typeface="Consolas" pitchFamily="49" charset="0"/>
              </a:rPr>
              <a:t>点，</a:t>
            </a:r>
            <a:r>
              <a:rPr lang="zh-CN" altLang="en-US" sz="2000" smtClean="0">
                <a:solidFill>
                  <a:srgbClr val="C00000"/>
                </a:solidFill>
                <a:latin typeface="Consolas" pitchFamily="49" charset="0"/>
                <a:ea typeface="楷体" pitchFamily="49" charset="-122"/>
                <a:cs typeface="Consolas" pitchFamily="49" charset="0"/>
              </a:rPr>
              <a:t>修</a:t>
            </a:r>
            <a:r>
              <a:rPr lang="zh-CN" altLang="en-US" sz="2000">
                <a:solidFill>
                  <a:srgbClr val="C00000"/>
                </a:solidFill>
                <a:latin typeface="Consolas" pitchFamily="49" charset="0"/>
                <a:ea typeface="楷体" pitchFamily="49" charset="-122"/>
                <a:cs typeface="Consolas" pitchFamily="49" charset="0"/>
              </a:rPr>
              <a:t>改顶点</a:t>
            </a:r>
            <a:r>
              <a:rPr lang="en-US" altLang="zh-CN" sz="2000" i="1">
                <a:solidFill>
                  <a:srgbClr val="C00000"/>
                </a:solidFill>
                <a:latin typeface="Consolas" pitchFamily="49" charset="0"/>
                <a:ea typeface="楷体" pitchFamily="49" charset="-122"/>
                <a:cs typeface="Consolas" pitchFamily="49" charset="0"/>
              </a:rPr>
              <a:t>v</a:t>
            </a:r>
            <a:r>
              <a:rPr lang="zh-CN" altLang="en-US" sz="2000">
                <a:solidFill>
                  <a:srgbClr val="C00000"/>
                </a:solidFill>
                <a:latin typeface="Consolas" pitchFamily="49" charset="0"/>
                <a:ea typeface="楷体" pitchFamily="49" charset="-122"/>
                <a:cs typeface="Consolas" pitchFamily="49" charset="0"/>
              </a:rPr>
              <a:t>到</a:t>
            </a:r>
            <a:r>
              <a:rPr lang="en-US" altLang="zh-CN" sz="2000">
                <a:solidFill>
                  <a:srgbClr val="C00000"/>
                </a:solidFill>
                <a:latin typeface="Consolas" pitchFamily="49" charset="0"/>
                <a:ea typeface="楷体" pitchFamily="49" charset="-122"/>
                <a:cs typeface="Consolas" pitchFamily="49" charset="0"/>
              </a:rPr>
              <a:t>U</a:t>
            </a:r>
            <a:r>
              <a:rPr lang="zh-CN" altLang="en-US" sz="2000">
                <a:solidFill>
                  <a:srgbClr val="C00000"/>
                </a:solidFill>
                <a:latin typeface="Consolas" pitchFamily="49" charset="0"/>
                <a:ea typeface="楷体" pitchFamily="49" charset="-122"/>
                <a:cs typeface="Consolas" pitchFamily="49" charset="0"/>
              </a:rPr>
              <a:t>中各顶点的距离</a:t>
            </a:r>
            <a:r>
              <a:rPr lang="zh-CN" altLang="en-US" sz="2000">
                <a:solidFill>
                  <a:srgbClr val="006600"/>
                </a:solidFill>
                <a:latin typeface="Consolas" pitchFamily="49" charset="0"/>
                <a:ea typeface="楷体" pitchFamily="49" charset="-122"/>
                <a:cs typeface="Consolas" pitchFamily="49" charset="0"/>
              </a:rPr>
              <a:t>：若从源点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j</a:t>
            </a:r>
            <a:r>
              <a:rPr lang="en-US" altLang="zh-CN" sz="2000">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）经过顶点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的距离（图中为</a:t>
            </a:r>
            <a:r>
              <a:rPr lang="en-US" altLang="zh-CN" sz="2000" i="1">
                <a:solidFill>
                  <a:srgbClr val="006600"/>
                </a:solidFill>
                <a:latin typeface="Consolas" pitchFamily="49" charset="0"/>
                <a:ea typeface="楷体" pitchFamily="49" charset="-122"/>
                <a:cs typeface="Consolas" pitchFamily="49" charset="0"/>
              </a:rPr>
              <a:t>c</a:t>
            </a:r>
            <a:r>
              <a:rPr lang="en-US" altLang="zh-CN" sz="2000" i="1" baseline="-25000">
                <a:solidFill>
                  <a:srgbClr val="006600"/>
                </a:solidFill>
                <a:latin typeface="Consolas" pitchFamily="49" charset="0"/>
                <a:ea typeface="楷体" pitchFamily="49" charset="-122"/>
                <a:cs typeface="Consolas" pitchFamily="49" charset="0"/>
              </a:rPr>
              <a:t>vu</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uj</a:t>
            </a:r>
            <a:r>
              <a:rPr lang="zh-CN" altLang="en-US" sz="2000">
                <a:solidFill>
                  <a:srgbClr val="006600"/>
                </a:solidFill>
                <a:latin typeface="Consolas" pitchFamily="49" charset="0"/>
                <a:ea typeface="楷体" pitchFamily="49" charset="-122"/>
                <a:cs typeface="Consolas" pitchFamily="49" charset="0"/>
              </a:rPr>
              <a:t>）比原来不经过顶点</a:t>
            </a:r>
            <a:r>
              <a:rPr lang="en-US" altLang="zh-CN" sz="2000" i="1">
                <a:solidFill>
                  <a:srgbClr val="006600"/>
                </a:solidFill>
                <a:latin typeface="Consolas" pitchFamily="49" charset="0"/>
                <a:ea typeface="楷体" pitchFamily="49" charset="-122"/>
                <a:cs typeface="Consolas" pitchFamily="49" charset="0"/>
              </a:rPr>
              <a:t>u</a:t>
            </a:r>
            <a:r>
              <a:rPr lang="zh-CN" altLang="en-US" sz="2000">
                <a:solidFill>
                  <a:srgbClr val="006600"/>
                </a:solidFill>
                <a:latin typeface="Consolas" pitchFamily="49" charset="0"/>
                <a:ea typeface="楷体" pitchFamily="49" charset="-122"/>
                <a:cs typeface="Consolas" pitchFamily="49" charset="0"/>
              </a:rPr>
              <a:t>距离（图中为</a:t>
            </a:r>
            <a:r>
              <a:rPr lang="en-US" altLang="zh-CN" sz="2000" i="1">
                <a:solidFill>
                  <a:srgbClr val="006600"/>
                </a:solidFill>
                <a:latin typeface="Consolas" pitchFamily="49" charset="0"/>
                <a:ea typeface="楷体" pitchFamily="49" charset="-122"/>
                <a:cs typeface="Consolas" pitchFamily="49" charset="0"/>
              </a:rPr>
              <a:t>c</a:t>
            </a:r>
            <a:r>
              <a:rPr lang="en-US" altLang="zh-CN" sz="2000" i="1" baseline="-25000">
                <a:solidFill>
                  <a:srgbClr val="006600"/>
                </a:solidFill>
                <a:latin typeface="Consolas" pitchFamily="49" charset="0"/>
                <a:ea typeface="楷体" pitchFamily="49" charset="-122"/>
                <a:cs typeface="Consolas" pitchFamily="49" charset="0"/>
              </a:rPr>
              <a:t>vj</a:t>
            </a:r>
            <a:r>
              <a:rPr lang="zh-CN" altLang="en-US" sz="200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短，则</a:t>
            </a:r>
            <a:r>
              <a:rPr lang="zh-CN" altLang="en-US" sz="2000">
                <a:solidFill>
                  <a:srgbClr val="006600"/>
                </a:solidFill>
                <a:latin typeface="Consolas" pitchFamily="49" charset="0"/>
                <a:ea typeface="楷体" pitchFamily="49" charset="-122"/>
                <a:cs typeface="Consolas" pitchFamily="49" charset="0"/>
              </a:rPr>
              <a:t>修改从顶点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到顶点</a:t>
            </a:r>
            <a:r>
              <a:rPr lang="en-US" altLang="zh-CN" sz="2000" i="1">
                <a:solidFill>
                  <a:srgbClr val="006600"/>
                </a:solidFill>
                <a:latin typeface="Consolas" pitchFamily="49" charset="0"/>
                <a:ea typeface="楷体" pitchFamily="49" charset="-122"/>
                <a:cs typeface="Consolas" pitchFamily="49" charset="0"/>
              </a:rPr>
              <a:t>j</a:t>
            </a:r>
            <a:r>
              <a:rPr lang="zh-CN" altLang="en-US" sz="2000">
                <a:solidFill>
                  <a:srgbClr val="006600"/>
                </a:solidFill>
                <a:latin typeface="Consolas" pitchFamily="49" charset="0"/>
                <a:ea typeface="楷体" pitchFamily="49" charset="-122"/>
                <a:cs typeface="Consolas" pitchFamily="49" charset="0"/>
              </a:rPr>
              <a:t>的最短距离值（图中修改为</a:t>
            </a:r>
            <a:r>
              <a:rPr lang="en-US" altLang="zh-CN" sz="2000" i="1">
                <a:solidFill>
                  <a:srgbClr val="006600"/>
                </a:solidFill>
                <a:latin typeface="Consolas" pitchFamily="49" charset="0"/>
                <a:ea typeface="楷体" pitchFamily="49" charset="-122"/>
                <a:cs typeface="Consolas" pitchFamily="49" charset="0"/>
              </a:rPr>
              <a:t>c</a:t>
            </a:r>
            <a:r>
              <a:rPr lang="en-US" altLang="zh-CN" sz="2000" i="1" baseline="-25000">
                <a:solidFill>
                  <a:srgbClr val="006600"/>
                </a:solidFill>
                <a:latin typeface="Consolas" pitchFamily="49" charset="0"/>
                <a:ea typeface="楷体" pitchFamily="49" charset="-122"/>
                <a:cs typeface="Consolas" pitchFamily="49" charset="0"/>
              </a:rPr>
              <a:t>vu</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w</a:t>
            </a:r>
            <a:r>
              <a:rPr lang="en-US" altLang="zh-CN" sz="2000" i="1" baseline="-25000">
                <a:solidFill>
                  <a:srgbClr val="006600"/>
                </a:solidFill>
                <a:latin typeface="Consolas" pitchFamily="49" charset="0"/>
                <a:ea typeface="楷体" pitchFamily="49" charset="-122"/>
                <a:cs typeface="Consolas" pitchFamily="49" charset="0"/>
              </a:rPr>
              <a:t>uj</a:t>
            </a:r>
            <a:r>
              <a:rPr lang="zh-CN" altLang="en-US" sz="2000" smtClean="0">
                <a:solidFill>
                  <a:srgbClr val="006600"/>
                </a:solidFill>
                <a:latin typeface="Consolas" pitchFamily="49" charset="0"/>
                <a:ea typeface="楷体" pitchFamily="49" charset="-122"/>
                <a:cs typeface="Consolas" pitchFamily="49" charset="0"/>
              </a:rPr>
              <a:t>）。</a:t>
            </a:r>
            <a:endParaRPr lang="zh-CN" altLang="en-US" sz="2000">
              <a:solidFill>
                <a:srgbClr val="006600"/>
              </a:solidFill>
              <a:latin typeface="Consolas" pitchFamily="49" charset="0"/>
              <a:ea typeface="楷体" pitchFamily="49" charset="-122"/>
              <a:cs typeface="Consolas" pitchFamily="49" charset="0"/>
            </a:endParaRPr>
          </a:p>
        </p:txBody>
      </p:sp>
      <p:grpSp>
        <p:nvGrpSpPr>
          <p:cNvPr id="2" name="组合 16"/>
          <p:cNvGrpSpPr/>
          <p:nvPr/>
        </p:nvGrpSpPr>
        <p:grpSpPr>
          <a:xfrm>
            <a:off x="2071670" y="3571876"/>
            <a:ext cx="3571900" cy="1510081"/>
            <a:chOff x="2571736" y="4786322"/>
            <a:chExt cx="3571900" cy="1510081"/>
          </a:xfrm>
        </p:grpSpPr>
        <p:sp>
          <p:nvSpPr>
            <p:cNvPr id="5" name="椭圆 4"/>
            <p:cNvSpPr/>
            <p:nvPr/>
          </p:nvSpPr>
          <p:spPr>
            <a:xfrm>
              <a:off x="4286248" y="4786322"/>
              <a:ext cx="357190"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2571736" y="5715016"/>
              <a:ext cx="357190"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786446" y="5715016"/>
              <a:ext cx="357190"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cxnSp>
          <p:nvCxnSpPr>
            <p:cNvPr id="9" name="直接箭头连接符 8"/>
            <p:cNvCxnSpPr>
              <a:stCxn id="6" idx="6"/>
              <a:endCxn id="7" idx="2"/>
            </p:cNvCxnSpPr>
            <p:nvPr/>
          </p:nvCxnSpPr>
          <p:spPr>
            <a:xfrm>
              <a:off x="2928926" y="5965049"/>
              <a:ext cx="2857520" cy="1588"/>
            </a:xfrm>
            <a:prstGeom prst="straightConnector1">
              <a:avLst/>
            </a:prstGeom>
            <a:ln w="28575">
              <a:solidFill>
                <a:srgbClr val="99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a:endCxn id="7" idx="1"/>
            </p:cNvCxnSpPr>
            <p:nvPr/>
          </p:nvCxnSpPr>
          <p:spPr>
            <a:xfrm>
              <a:off x="4643438" y="5036355"/>
              <a:ext cx="1195317" cy="7518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7"/>
              <a:endCxn id="5" idx="2"/>
            </p:cNvCxnSpPr>
            <p:nvPr/>
          </p:nvCxnSpPr>
          <p:spPr>
            <a:xfrm rot="5400000" flipH="1" flipV="1">
              <a:off x="3205485" y="4707487"/>
              <a:ext cx="751894" cy="1409631"/>
            </a:xfrm>
            <a:prstGeom prst="straightConnector1">
              <a:avLst/>
            </a:prstGeom>
            <a:ln w="28575">
              <a:solidFill>
                <a:srgbClr val="99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43240" y="4857760"/>
              <a:ext cx="57150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c</a:t>
              </a:r>
              <a:r>
                <a:rPr lang="en-US" altLang="zh-CN" sz="2000" i="1" baseline="-25000" smtClean="0">
                  <a:solidFill>
                    <a:srgbClr val="0000FF"/>
                  </a:solidFill>
                  <a:latin typeface="Consolas" pitchFamily="49" charset="0"/>
                  <a:cs typeface="Consolas" pitchFamily="49" charset="0"/>
                </a:rPr>
                <a:t>vu</a:t>
              </a:r>
              <a:endParaRPr lang="zh-CN" altLang="en-US" sz="2000" i="1" baseline="-25000">
                <a:solidFill>
                  <a:srgbClr val="0000FF"/>
                </a:solidFill>
                <a:latin typeface="Consolas" pitchFamily="49" charset="0"/>
                <a:cs typeface="Consolas" pitchFamily="49" charset="0"/>
              </a:endParaRPr>
            </a:p>
          </p:txBody>
        </p:sp>
        <p:sp>
          <p:nvSpPr>
            <p:cNvPr id="15" name="TextBox 14"/>
            <p:cNvSpPr txBox="1"/>
            <p:nvPr/>
          </p:nvSpPr>
          <p:spPr>
            <a:xfrm>
              <a:off x="4143372" y="5896293"/>
              <a:ext cx="57150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c</a:t>
              </a:r>
              <a:r>
                <a:rPr lang="en-US" altLang="zh-CN" sz="2000" i="1" baseline="-25000" smtClean="0">
                  <a:solidFill>
                    <a:srgbClr val="0000FF"/>
                  </a:solidFill>
                  <a:latin typeface="Consolas" pitchFamily="49" charset="0"/>
                  <a:cs typeface="Consolas" pitchFamily="49" charset="0"/>
                </a:rPr>
                <a:t>vj</a:t>
              </a:r>
              <a:endParaRPr lang="zh-CN" altLang="en-US" sz="2000" i="1" baseline="-25000">
                <a:solidFill>
                  <a:srgbClr val="0000FF"/>
                </a:solidFill>
                <a:latin typeface="Consolas" pitchFamily="49" charset="0"/>
                <a:cs typeface="Consolas" pitchFamily="49" charset="0"/>
              </a:endParaRPr>
            </a:p>
          </p:txBody>
        </p:sp>
        <p:sp>
          <p:nvSpPr>
            <p:cNvPr id="16" name="TextBox 15"/>
            <p:cNvSpPr txBox="1"/>
            <p:nvPr/>
          </p:nvSpPr>
          <p:spPr>
            <a:xfrm>
              <a:off x="5286380" y="4929198"/>
              <a:ext cx="57150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c</a:t>
              </a:r>
              <a:r>
                <a:rPr lang="en-US" altLang="zh-CN" sz="2000" i="1" baseline="-25000" smtClean="0">
                  <a:solidFill>
                    <a:srgbClr val="0000FF"/>
                  </a:solidFill>
                  <a:latin typeface="Consolas" pitchFamily="49" charset="0"/>
                  <a:cs typeface="Consolas" pitchFamily="49" charset="0"/>
                </a:rPr>
                <a:t>uj</a:t>
              </a:r>
              <a:endParaRPr lang="zh-CN" altLang="en-US" sz="2000" i="1" baseline="-25000">
                <a:solidFill>
                  <a:srgbClr val="0000FF"/>
                </a:solidFill>
                <a:latin typeface="Consolas" pitchFamily="49" charset="0"/>
                <a:cs typeface="Consolas" pitchFamily="49" charset="0"/>
              </a:endParaRPr>
            </a:p>
          </p:txBody>
        </p:sp>
      </p:grpSp>
      <p:grpSp>
        <p:nvGrpSpPr>
          <p:cNvPr id="3" name="组合 20"/>
          <p:cNvGrpSpPr/>
          <p:nvPr/>
        </p:nvGrpSpPr>
        <p:grpSpPr>
          <a:xfrm>
            <a:off x="2385479" y="3991497"/>
            <a:ext cx="5186917" cy="1480687"/>
            <a:chOff x="2956983" y="5063067"/>
            <a:chExt cx="5186917" cy="1480687"/>
          </a:xfrm>
        </p:grpSpPr>
        <p:sp>
          <p:nvSpPr>
            <p:cNvPr id="18" name="任意多边形 17"/>
            <p:cNvSpPr/>
            <p:nvPr/>
          </p:nvSpPr>
          <p:spPr>
            <a:xfrm>
              <a:off x="2956983" y="5063067"/>
              <a:ext cx="2732617" cy="662516"/>
            </a:xfrm>
            <a:custGeom>
              <a:avLst/>
              <a:gdLst>
                <a:gd name="connsiteX0" fmla="*/ 27517 w 2732617"/>
                <a:gd name="connsiteY0" fmla="*/ 651933 h 662516"/>
                <a:gd name="connsiteX1" fmla="*/ 78317 w 2732617"/>
                <a:gd name="connsiteY1" fmla="*/ 626533 h 662516"/>
                <a:gd name="connsiteX2" fmla="*/ 662517 w 2732617"/>
                <a:gd name="connsiteY2" fmla="*/ 372533 h 662516"/>
                <a:gd name="connsiteX3" fmla="*/ 1424517 w 2732617"/>
                <a:gd name="connsiteY3" fmla="*/ 55033 h 662516"/>
                <a:gd name="connsiteX4" fmla="*/ 1856317 w 2732617"/>
                <a:gd name="connsiteY4" fmla="*/ 93133 h 662516"/>
                <a:gd name="connsiteX5" fmla="*/ 2732617 w 2732617"/>
                <a:gd name="connsiteY5" fmla="*/ 613833 h 66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2617" h="662516">
                  <a:moveTo>
                    <a:pt x="27517" y="651933"/>
                  </a:moveTo>
                  <a:cubicBezTo>
                    <a:pt x="0" y="662516"/>
                    <a:pt x="78317" y="626533"/>
                    <a:pt x="78317" y="626533"/>
                  </a:cubicBezTo>
                  <a:lnTo>
                    <a:pt x="662517" y="372533"/>
                  </a:lnTo>
                  <a:cubicBezTo>
                    <a:pt x="886884" y="277283"/>
                    <a:pt x="1225550" y="101600"/>
                    <a:pt x="1424517" y="55033"/>
                  </a:cubicBezTo>
                  <a:cubicBezTo>
                    <a:pt x="1623484" y="8466"/>
                    <a:pt x="1638300" y="0"/>
                    <a:pt x="1856317" y="93133"/>
                  </a:cubicBezTo>
                  <a:cubicBezTo>
                    <a:pt x="2074334" y="186266"/>
                    <a:pt x="2403475" y="400049"/>
                    <a:pt x="2732617" y="61383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2971800" y="5930900"/>
              <a:ext cx="2870200" cy="338667"/>
            </a:xfrm>
            <a:custGeom>
              <a:avLst/>
              <a:gdLst>
                <a:gd name="connsiteX0" fmla="*/ 0 w 2870200"/>
                <a:gd name="connsiteY0" fmla="*/ 0 h 338667"/>
                <a:gd name="connsiteX1" fmla="*/ 596900 w 2870200"/>
                <a:gd name="connsiteY1" fmla="*/ 241300 h 338667"/>
                <a:gd name="connsiteX2" fmla="*/ 1663700 w 2870200"/>
                <a:gd name="connsiteY2" fmla="*/ 304800 h 338667"/>
                <a:gd name="connsiteX3" fmla="*/ 2870200 w 2870200"/>
                <a:gd name="connsiteY3" fmla="*/ 38100 h 338667"/>
              </a:gdLst>
              <a:ahLst/>
              <a:cxnLst>
                <a:cxn ang="0">
                  <a:pos x="connsiteX0" y="connsiteY0"/>
                </a:cxn>
                <a:cxn ang="0">
                  <a:pos x="connsiteX1" y="connsiteY1"/>
                </a:cxn>
                <a:cxn ang="0">
                  <a:pos x="connsiteX2" y="connsiteY2"/>
                </a:cxn>
                <a:cxn ang="0">
                  <a:pos x="connsiteX3" y="connsiteY3"/>
                </a:cxn>
              </a:cxnLst>
              <a:rect l="l" t="t" r="r" b="b"/>
              <a:pathLst>
                <a:path w="2870200" h="338667">
                  <a:moveTo>
                    <a:pt x="0" y="0"/>
                  </a:moveTo>
                  <a:cubicBezTo>
                    <a:pt x="159808" y="95250"/>
                    <a:pt x="319617" y="190500"/>
                    <a:pt x="596900" y="241300"/>
                  </a:cubicBezTo>
                  <a:cubicBezTo>
                    <a:pt x="874183" y="292100"/>
                    <a:pt x="1284817" y="338667"/>
                    <a:pt x="1663700" y="304800"/>
                  </a:cubicBezTo>
                  <a:cubicBezTo>
                    <a:pt x="2042583" y="270933"/>
                    <a:pt x="2456391" y="154516"/>
                    <a:pt x="2870200" y="38100"/>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643570" y="6143644"/>
              <a:ext cx="250033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两条路径中取最短者</a:t>
              </a:r>
              <a:endParaRPr lang="zh-CN" altLang="en-US" sz="2000">
                <a:solidFill>
                  <a:srgbClr val="0000FF"/>
                </a:solidFill>
                <a:latin typeface="Consolas" pitchFamily="49" charset="0"/>
                <a:ea typeface="微软雅黑" pitchFamily="34" charset="-122"/>
                <a:cs typeface="Consolas" pitchFamily="49" charset="0"/>
              </a:endParaRPr>
            </a:p>
          </p:txBody>
        </p:sp>
      </p:grpSp>
      <p:sp>
        <p:nvSpPr>
          <p:cNvPr id="21" name="Text Box 3"/>
          <p:cNvSpPr txBox="1">
            <a:spLocks noChangeArrowheads="1"/>
          </p:cNvSpPr>
          <p:nvPr/>
        </p:nvSpPr>
        <p:spPr bwMode="auto">
          <a:xfrm>
            <a:off x="357159" y="5715016"/>
            <a:ext cx="5429288" cy="477054"/>
          </a:xfrm>
          <a:prstGeom prst="rect">
            <a:avLst/>
          </a:prstGeom>
          <a:solidFill>
            <a:schemeClr val="accent1">
              <a:lumMod val="20000"/>
              <a:lumOff val="80000"/>
            </a:schemeClr>
          </a:solidFill>
          <a:ln w="9525">
            <a:noFill/>
            <a:miter lim="800000"/>
            <a:headEnd/>
            <a:tailEnd/>
          </a:ln>
        </p:spPr>
        <p:txBody>
          <a:bodyPr wrap="square">
            <a:spAutoFit/>
          </a:bodyPr>
          <a:lstStyle/>
          <a:p>
            <a:pPr marL="457200" indent="-457200">
              <a:lnSpc>
                <a:spcPts val="3000"/>
              </a:lnSpc>
              <a:buFont typeface="+mj-ea"/>
              <a:buAutoNum type="circleNumDbPlain" startAt="2"/>
            </a:pPr>
            <a:r>
              <a:rPr lang="zh-CN" altLang="en-US" sz="2000" smtClean="0">
                <a:solidFill>
                  <a:srgbClr val="006600"/>
                </a:solidFill>
                <a:latin typeface="Consolas" pitchFamily="49" charset="0"/>
                <a:ea typeface="楷体" pitchFamily="49" charset="-122"/>
                <a:cs typeface="Consolas" pitchFamily="49" charset="0"/>
              </a:rPr>
              <a:t>重</a:t>
            </a:r>
            <a:r>
              <a:rPr lang="zh-CN" altLang="en-US" sz="2000">
                <a:solidFill>
                  <a:srgbClr val="006600"/>
                </a:solidFill>
                <a:latin typeface="Consolas" pitchFamily="49" charset="0"/>
                <a:ea typeface="楷体" pitchFamily="49" charset="-122"/>
                <a:cs typeface="Consolas" pitchFamily="49" charset="0"/>
              </a:rPr>
              <a:t>复步骤②和③直到</a:t>
            </a:r>
            <a:r>
              <a:rPr lang="en-US" altLang="zh-CN" sz="2000">
                <a:solidFill>
                  <a:srgbClr val="006600"/>
                </a:solidFill>
                <a:latin typeface="Consolas" pitchFamily="49" charset="0"/>
                <a:ea typeface="楷体" pitchFamily="49" charset="-122"/>
                <a:cs typeface="Consolas" pitchFamily="49" charset="0"/>
              </a:rPr>
              <a:t>S</a:t>
            </a:r>
            <a:r>
              <a:rPr lang="zh-CN" altLang="en-US" sz="2000">
                <a:solidFill>
                  <a:srgbClr val="006600"/>
                </a:solidFill>
                <a:latin typeface="Consolas" pitchFamily="49" charset="0"/>
                <a:ea typeface="楷体" pitchFamily="49" charset="-122"/>
                <a:cs typeface="Consolas" pitchFamily="49" charset="0"/>
              </a:rPr>
              <a:t>包含所有的顶点。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nodeType="after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57158" y="357166"/>
            <a:ext cx="3676646"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a:t>
            </a:r>
            <a:r>
              <a:rPr lang="zh-CN" altLang="en-US">
                <a:solidFill>
                  <a:schemeClr val="bg1"/>
                </a:solidFill>
                <a:latin typeface="Consolas" pitchFamily="49" charset="0"/>
                <a:ea typeface="楷体" pitchFamily="49" charset="-122"/>
                <a:cs typeface="Consolas" pitchFamily="49" charset="0"/>
              </a:rPr>
              <a:t>、狄克斯特拉算法设计</a:t>
            </a:r>
          </a:p>
        </p:txBody>
      </p:sp>
      <p:sp>
        <p:nvSpPr>
          <p:cNvPr id="76803" name="Text Box 3"/>
          <p:cNvSpPr txBox="1">
            <a:spLocks noChangeArrowheads="1"/>
          </p:cNvSpPr>
          <p:nvPr/>
        </p:nvSpPr>
        <p:spPr bwMode="auto">
          <a:xfrm>
            <a:off x="539750" y="1268413"/>
            <a:ext cx="8064500" cy="2092881"/>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设置一个数组</a:t>
            </a:r>
            <a:r>
              <a:rPr lang="en-US" altLang="zh-CN" sz="2000" dirty="0">
                <a:solidFill>
                  <a:srgbClr val="C00000"/>
                </a:solidFill>
                <a:latin typeface="Consolas" pitchFamily="49" charset="0"/>
                <a:ea typeface="楷体" pitchFamily="49" charset="-122"/>
                <a:cs typeface="Consolas" pitchFamily="49" charset="0"/>
              </a:rPr>
              <a:t>dist[</a:t>
            </a:r>
            <a:r>
              <a:rPr lang="en-US" altLang="zh-CN" sz="2000" dirty="0" err="1">
                <a:solidFill>
                  <a:srgbClr val="C00000"/>
                </a:solidFill>
                <a:latin typeface="Consolas" pitchFamily="49" charset="0"/>
                <a:ea typeface="楷体" pitchFamily="49" charset="-122"/>
                <a:cs typeface="Consolas" pitchFamily="49" charset="0"/>
              </a:rPr>
              <a:t>0..</a:t>
            </a:r>
            <a:r>
              <a:rPr lang="en-US" altLang="zh-CN" sz="2000" i="1" err="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-1</a:t>
            </a:r>
            <a:r>
              <a:rPr lang="en-US" altLang="zh-CN" sz="2000" smtClean="0">
                <a:solidFill>
                  <a:srgbClr val="C0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用来保存从源点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的目前最短路径</a:t>
            </a:r>
            <a:r>
              <a:rPr lang="zh-CN" altLang="en-US" sz="2000">
                <a:solidFill>
                  <a:srgbClr val="0000FF"/>
                </a:solidFill>
                <a:latin typeface="Consolas" pitchFamily="49" charset="0"/>
                <a:ea typeface="楷体" pitchFamily="49" charset="-122"/>
                <a:cs typeface="Consolas" pitchFamily="49" charset="0"/>
              </a:rPr>
              <a:t>长</a:t>
            </a:r>
            <a:r>
              <a:rPr lang="zh-CN" altLang="en-US" sz="2000" smtClean="0">
                <a:solidFill>
                  <a:srgbClr val="0000FF"/>
                </a:solidFill>
                <a:latin typeface="Consolas" pitchFamily="49" charset="0"/>
                <a:ea typeface="楷体" pitchFamily="49" charset="-122"/>
                <a:cs typeface="Consolas" pitchFamily="49" charset="0"/>
              </a:rPr>
              <a:t>度，它</a:t>
            </a:r>
            <a:r>
              <a:rPr lang="zh-CN" altLang="en-US" sz="2000" dirty="0">
                <a:solidFill>
                  <a:srgbClr val="0000FF"/>
                </a:solidFill>
                <a:latin typeface="Consolas" pitchFamily="49" charset="0"/>
                <a:ea typeface="楷体" pitchFamily="49" charset="-122"/>
                <a:cs typeface="Consolas" pitchFamily="49" charset="0"/>
              </a:rPr>
              <a:t>的初值为</a:t>
            </a:r>
            <a:r>
              <a:rPr lang="en-US" altLang="zh-CN" sz="200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&gt;</a:t>
            </a:r>
            <a:r>
              <a:rPr lang="zh-CN" altLang="en-US" sz="2000" dirty="0">
                <a:solidFill>
                  <a:srgbClr val="0000FF"/>
                </a:solidFill>
                <a:latin typeface="Consolas" pitchFamily="49" charset="0"/>
                <a:ea typeface="楷体" pitchFamily="49" charset="-122"/>
                <a:cs typeface="Consolas" pitchFamily="49" charset="0"/>
              </a:rPr>
              <a:t>边上的</a:t>
            </a:r>
            <a:r>
              <a:rPr lang="zh-CN" altLang="en-US" sz="2000">
                <a:solidFill>
                  <a:srgbClr val="0000FF"/>
                </a:solidFill>
                <a:latin typeface="Consolas" pitchFamily="49" charset="0"/>
                <a:ea typeface="楷体" pitchFamily="49" charset="-122"/>
                <a:cs typeface="Consolas" pitchFamily="49" charset="0"/>
              </a:rPr>
              <a:t>权</a:t>
            </a:r>
            <a:r>
              <a:rPr lang="zh-CN" altLang="en-US" sz="2000" smtClean="0">
                <a:solidFill>
                  <a:srgbClr val="0000FF"/>
                </a:solidFill>
                <a:latin typeface="Consolas" pitchFamily="49" charset="0"/>
                <a:ea typeface="楷体" pitchFamily="49" charset="-122"/>
                <a:cs typeface="Consolas" pitchFamily="49" charset="0"/>
              </a:rPr>
              <a:t>值，若</a:t>
            </a:r>
            <a:r>
              <a:rPr lang="zh-CN" altLang="en-US" sz="2000" dirty="0">
                <a:solidFill>
                  <a:srgbClr val="0000FF"/>
                </a:solidFill>
                <a:latin typeface="Consolas" pitchFamily="49" charset="0"/>
                <a:ea typeface="楷体" pitchFamily="49" charset="-122"/>
                <a:cs typeface="Consolas" pitchFamily="49" charset="0"/>
              </a:rPr>
              <a:t>顶点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没</a:t>
            </a:r>
            <a:r>
              <a:rPr lang="zh-CN" altLang="en-US" sz="2000">
                <a:solidFill>
                  <a:srgbClr val="0000FF"/>
                </a:solidFill>
                <a:latin typeface="Consolas" pitchFamily="49" charset="0"/>
                <a:ea typeface="楷体" pitchFamily="49" charset="-122"/>
                <a:cs typeface="Consolas" pitchFamily="49" charset="0"/>
              </a:rPr>
              <a:t>有</a:t>
            </a:r>
            <a:r>
              <a:rPr lang="zh-CN" altLang="en-US" sz="2000" smtClean="0">
                <a:solidFill>
                  <a:srgbClr val="0000FF"/>
                </a:solidFill>
                <a:latin typeface="Consolas" pitchFamily="49" charset="0"/>
                <a:ea typeface="楷体" pitchFamily="49" charset="-122"/>
                <a:cs typeface="Consolas" pitchFamily="49" charset="0"/>
              </a:rPr>
              <a:t>边，则</a:t>
            </a:r>
            <a:r>
              <a:rPr lang="zh-CN" altLang="en-US" sz="2000" dirty="0">
                <a:solidFill>
                  <a:srgbClr val="0000FF"/>
                </a:solidFill>
                <a:latin typeface="Consolas" pitchFamily="49" charset="0"/>
                <a:ea typeface="楷体" pitchFamily="49" charset="-122"/>
                <a:cs typeface="Consolas" pitchFamily="49" charset="0"/>
              </a:rPr>
              <a:t>权值定为∞。</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以后每考虑一个</a:t>
            </a:r>
            <a:r>
              <a:rPr lang="zh-CN" altLang="en-US" sz="2000" dirty="0">
                <a:solidFill>
                  <a:srgbClr val="FF00FF"/>
                </a:solidFill>
                <a:latin typeface="Consolas" pitchFamily="49" charset="0"/>
                <a:ea typeface="楷体" pitchFamily="49" charset="-122"/>
                <a:cs typeface="Consolas" pitchFamily="49" charset="0"/>
              </a:rPr>
              <a:t>新的中间</a:t>
            </a:r>
            <a:r>
              <a:rPr lang="zh-CN" altLang="en-US" sz="2000">
                <a:solidFill>
                  <a:srgbClr val="FF00FF"/>
                </a:solidFill>
                <a:latin typeface="Consolas" pitchFamily="49" charset="0"/>
                <a:ea typeface="楷体" pitchFamily="49" charset="-122"/>
                <a:cs typeface="Consolas" pitchFamily="49" charset="0"/>
              </a:rPr>
              <a:t>点</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的值可能被修改而变小。</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428596" y="642918"/>
            <a:ext cx="8424862" cy="142333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设</a:t>
            </a:r>
            <a:r>
              <a:rPr lang="zh-CN" altLang="en-US" sz="2000">
                <a:solidFill>
                  <a:srgbClr val="0000FF"/>
                </a:solidFill>
                <a:latin typeface="Consolas" pitchFamily="49" charset="0"/>
                <a:ea typeface="楷体" pitchFamily="49" charset="-122"/>
                <a:cs typeface="Consolas" pitchFamily="49" charset="0"/>
              </a:rPr>
              <a:t>置一个数组</a:t>
            </a:r>
            <a:r>
              <a:rPr lang="en-US" altLang="zh-CN" sz="2000">
                <a:solidFill>
                  <a:srgbClr val="C00000"/>
                </a:solidFill>
                <a:latin typeface="Consolas" pitchFamily="49" charset="0"/>
                <a:ea typeface="楷体" pitchFamily="49" charset="-122"/>
                <a:cs typeface="Consolas" pitchFamily="49" charset="0"/>
              </a:rPr>
              <a:t>path[0..</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用于保存最短路径</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path[</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保存当前最短路径中的前一个顶点的编</a:t>
            </a:r>
            <a:r>
              <a:rPr lang="zh-CN" altLang="en-US" sz="2000" smtClean="0">
                <a:solidFill>
                  <a:srgbClr val="0000FF"/>
                </a:solidFill>
                <a:latin typeface="Consolas" pitchFamily="49" charset="0"/>
                <a:ea typeface="楷体" pitchFamily="49" charset="-122"/>
                <a:cs typeface="Consolas" pitchFamily="49" charset="0"/>
              </a:rPr>
              <a:t>号，它</a:t>
            </a:r>
            <a:r>
              <a:rPr lang="zh-CN" altLang="en-US" sz="2000">
                <a:solidFill>
                  <a:srgbClr val="0000FF"/>
                </a:solidFill>
                <a:latin typeface="Consolas" pitchFamily="49" charset="0"/>
                <a:ea typeface="楷体" pitchFamily="49" charset="-122"/>
                <a:cs typeface="Consolas" pitchFamily="49" charset="0"/>
              </a:rPr>
              <a:t>的初值为源点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的编号（顶点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有边时）或</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（顶点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无边时）。</a:t>
            </a:r>
          </a:p>
        </p:txBody>
      </p:sp>
      <p:sp>
        <p:nvSpPr>
          <p:cNvPr id="15364" name="Rectangle 6"/>
          <p:cNvSpPr>
            <a:spLocks noChangeArrowheads="1"/>
          </p:cNvSpPr>
          <p:nvPr/>
        </p:nvSpPr>
        <p:spPr bwMode="auto">
          <a:xfrm>
            <a:off x="0" y="3290888"/>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13" name="组合 12"/>
          <p:cNvGrpSpPr/>
          <p:nvPr/>
        </p:nvGrpSpPr>
        <p:grpSpPr>
          <a:xfrm>
            <a:off x="2786050" y="2714620"/>
            <a:ext cx="3000396" cy="571504"/>
            <a:chOff x="2786050" y="2714620"/>
            <a:chExt cx="3000396" cy="571504"/>
          </a:xfrm>
        </p:grpSpPr>
        <p:sp>
          <p:nvSpPr>
            <p:cNvPr id="5" name="椭圆 4"/>
            <p:cNvSpPr/>
            <p:nvPr/>
          </p:nvSpPr>
          <p:spPr>
            <a:xfrm>
              <a:off x="2786050"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4572000"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357818" y="2786058"/>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cxnSp>
          <p:nvCxnSpPr>
            <p:cNvPr id="9" name="直接箭头连接符 8"/>
            <p:cNvCxnSpPr>
              <a:stCxn id="5" idx="6"/>
            </p:cNvCxnSpPr>
            <p:nvPr/>
          </p:nvCxnSpPr>
          <p:spPr>
            <a:xfrm>
              <a:off x="3214678" y="3036091"/>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a:off x="4214810" y="3046410"/>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a:xfrm>
              <a:off x="5000628" y="3059110"/>
              <a:ext cx="3571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643306" y="2714620"/>
              <a:ext cx="571504" cy="461665"/>
            </a:xfrm>
            <a:prstGeom prst="rect">
              <a:avLst/>
            </a:prstGeom>
            <a:noFill/>
          </p:spPr>
          <p:txBody>
            <a:bodyPr wrap="square" rtlCol="0">
              <a:spAutoFit/>
            </a:bodyPr>
            <a:lstStyle/>
            <a:p>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p:txBody>
        </p:sp>
      </p:grpSp>
      <p:grpSp>
        <p:nvGrpSpPr>
          <p:cNvPr id="17" name="组合 16"/>
          <p:cNvGrpSpPr/>
          <p:nvPr/>
        </p:nvGrpSpPr>
        <p:grpSpPr>
          <a:xfrm>
            <a:off x="4929190" y="3358356"/>
            <a:ext cx="1357322" cy="1011480"/>
            <a:chOff x="4929190" y="3358356"/>
            <a:chExt cx="1357322" cy="1011480"/>
          </a:xfrm>
        </p:grpSpPr>
        <p:sp>
          <p:nvSpPr>
            <p:cNvPr id="14" name="TextBox 13"/>
            <p:cNvSpPr txBox="1"/>
            <p:nvPr/>
          </p:nvSpPr>
          <p:spPr>
            <a:xfrm>
              <a:off x="4929190" y="4000504"/>
              <a:ext cx="135732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path[</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u</a:t>
              </a:r>
              <a:endParaRPr lang="zh-CN" altLang="en-US" sz="1800" i="1">
                <a:solidFill>
                  <a:srgbClr val="0000FF"/>
                </a:solidFill>
                <a:latin typeface="Consolas" pitchFamily="49" charset="0"/>
                <a:cs typeface="Consolas" pitchFamily="49" charset="0"/>
              </a:endParaRPr>
            </a:p>
          </p:txBody>
        </p:sp>
        <p:cxnSp>
          <p:nvCxnSpPr>
            <p:cNvPr id="16" name="直接箭头连接符 15"/>
            <p:cNvCxnSpPr/>
            <p:nvPr/>
          </p:nvCxnSpPr>
          <p:spPr>
            <a:xfrm rot="5400000" flipH="1" flipV="1">
              <a:off x="5271299" y="3679033"/>
              <a:ext cx="64294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23850" y="404813"/>
            <a:ext cx="8496300" cy="4314203"/>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r>
              <a:rPr lang="en-US" altLang="zh-CN" sz="1800" smtClean="0">
                <a:solidFill>
                  <a:srgbClr val="FF0000"/>
                </a:solidFill>
                <a:latin typeface="Consolas" pitchFamily="49" charset="0"/>
                <a:ea typeface="楷体" pitchFamily="49" charset="-122"/>
                <a:cs typeface="Consolas" pitchFamily="49" charset="0"/>
              </a:rPr>
              <a:t>void Dijkstra(MGraph g,int v)		//Dijkstra</a:t>
            </a:r>
            <a:r>
              <a:rPr lang="zh-CN" altLang="zh-CN" sz="1800" smtClean="0">
                <a:solidFill>
                  <a:srgbClr val="FF0000"/>
                </a:solidFill>
                <a:latin typeface="Consolas" pitchFamily="49" charset="0"/>
                <a:ea typeface="楷体" pitchFamily="49" charset="-122"/>
                <a:cs typeface="Consolas" pitchFamily="49" charset="0"/>
              </a:rPr>
              <a:t>算法</a:t>
            </a:r>
          </a:p>
          <a:p>
            <a:r>
              <a:rPr lang="en-US" altLang="zh-CN" sz="1800" smtClean="0">
                <a:solidFill>
                  <a:srgbClr val="0000FF"/>
                </a:solidFill>
                <a:latin typeface="Consolas" pitchFamily="49" charset="0"/>
                <a:ea typeface="楷体" pitchFamily="49" charset="-122"/>
                <a:cs typeface="Consolas" pitchFamily="49" charset="0"/>
              </a:rPr>
              <a:t>{  int dist[MAXV],path[MAXV];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S[MAXV];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mindis,i,j,u;</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for (i=0;i&lt;g.n;i++)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dist[i]=g.edges[v][i];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距离初始化</a:t>
            </a:r>
          </a:p>
          <a:p>
            <a:r>
              <a:rPr lang="en-US" altLang="zh-CN" sz="1800" smtClean="0">
                <a:solidFill>
                  <a:srgbClr val="0000FF"/>
                </a:solidFill>
                <a:latin typeface="Consolas" pitchFamily="49" charset="0"/>
                <a:ea typeface="楷体" pitchFamily="49" charset="-122"/>
                <a:cs typeface="Consolas" pitchFamily="49" charset="0"/>
              </a:rPr>
              <a:t>      S[i]=0;				</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置空</a:t>
            </a:r>
          </a:p>
          <a:p>
            <a:r>
              <a:rPr lang="en-US" altLang="zh-CN" sz="1800" smtClean="0">
                <a:solidFill>
                  <a:srgbClr val="0000FF"/>
                </a:solidFill>
                <a:latin typeface="Consolas" pitchFamily="49" charset="0"/>
                <a:ea typeface="楷体" pitchFamily="49" charset="-122"/>
                <a:cs typeface="Consolas" pitchFamily="49" charset="0"/>
              </a:rPr>
              <a:t>      if (g.edges[v][i]&lt;INF)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路径初始化</a:t>
            </a:r>
          </a:p>
          <a:p>
            <a:r>
              <a:rPr lang="en-US" altLang="zh-CN" sz="1800" smtClean="0">
                <a:solidFill>
                  <a:srgbClr val="0000FF"/>
                </a:solidFill>
                <a:latin typeface="Consolas" pitchFamily="49" charset="0"/>
                <a:ea typeface="楷体" pitchFamily="49" charset="-122"/>
                <a:cs typeface="Consolas" pitchFamily="49" charset="0"/>
              </a:rPr>
              <a:t>        path[i]=v;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顶点</a:t>
            </a:r>
            <a:r>
              <a:rPr lang="en-US" altLang="zh-CN" sz="1800"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到顶点</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有边时，置顶点</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的前一个顶点为</a:t>
            </a:r>
            <a:r>
              <a:rPr lang="en-US" altLang="zh-CN" sz="1800" smtClean="0">
                <a:solidFill>
                  <a:srgbClr val="00B0F0"/>
                </a:solidFill>
                <a:latin typeface="Consolas" pitchFamily="49" charset="0"/>
                <a:ea typeface="楷体" pitchFamily="49" charset="-122"/>
                <a:cs typeface="Consolas" pitchFamily="49" charset="0"/>
              </a:rPr>
              <a:t>v</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path[i]=-1;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顶点</a:t>
            </a:r>
            <a:r>
              <a:rPr lang="en-US" altLang="zh-CN" sz="1800"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到顶点</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没边时，置顶点</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的前一个顶点为</a:t>
            </a:r>
            <a:r>
              <a:rPr lang="en-US" altLang="zh-CN" sz="1800" smtClean="0">
                <a:solidFill>
                  <a:srgbClr val="00B0F0"/>
                </a:solidFill>
                <a:latin typeface="Consolas" pitchFamily="49" charset="0"/>
                <a:ea typeface="楷体" pitchFamily="49" charset="-122"/>
                <a:cs typeface="Consolas" pitchFamily="49" charset="0"/>
              </a:rPr>
              <a:t>-1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S[v]=1;path[v]=0;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源点编号</a:t>
            </a:r>
            <a:r>
              <a:rPr lang="en-US" altLang="zh-CN" sz="1800"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放入</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中</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42844" y="342198"/>
            <a:ext cx="8820150" cy="5349496"/>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0000FF"/>
                </a:solidFill>
                <a:latin typeface="Consolas" pitchFamily="49" charset="0"/>
                <a:ea typeface="楷体" pitchFamily="49" charset="-122"/>
                <a:cs typeface="Consolas" pitchFamily="49" charset="0"/>
              </a:rPr>
              <a:t>   for (i=0;i&lt;g.n;i++)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循环直到所有顶点的最短路径都求出</a:t>
            </a:r>
          </a:p>
          <a:p>
            <a:r>
              <a:rPr lang="en-US" altLang="zh-CN" sz="1800" smtClean="0">
                <a:solidFill>
                  <a:srgbClr val="0000FF"/>
                </a:solidFill>
                <a:latin typeface="Consolas" pitchFamily="49" charset="0"/>
                <a:ea typeface="楷体" pitchFamily="49" charset="-122"/>
                <a:cs typeface="Consolas" pitchFamily="49" charset="0"/>
              </a:rPr>
              <a:t>   {  mindis=INF;		</a:t>
            </a:r>
            <a:r>
              <a:rPr lang="en-US" altLang="zh-CN" sz="1800" smtClean="0">
                <a:solidFill>
                  <a:srgbClr val="00B0F0"/>
                </a:solidFill>
                <a:latin typeface="Consolas" pitchFamily="49" charset="0"/>
                <a:ea typeface="楷体" pitchFamily="49" charset="-122"/>
                <a:cs typeface="Consolas" pitchFamily="49" charset="0"/>
              </a:rPr>
              <a:t>//mindis</a:t>
            </a:r>
            <a:r>
              <a:rPr lang="zh-CN" altLang="zh-CN" sz="1800" smtClean="0">
                <a:solidFill>
                  <a:srgbClr val="00B0F0"/>
                </a:solidFill>
                <a:latin typeface="Consolas" pitchFamily="49" charset="0"/>
                <a:ea typeface="楷体" pitchFamily="49" charset="-122"/>
                <a:cs typeface="Consolas" pitchFamily="49" charset="0"/>
              </a:rPr>
              <a:t>求最小路径长度</a:t>
            </a:r>
          </a:p>
          <a:p>
            <a:r>
              <a:rPr lang="en-US" altLang="zh-CN" sz="1800" smtClean="0">
                <a:solidFill>
                  <a:srgbClr val="0000FF"/>
                </a:solidFill>
                <a:latin typeface="Consolas" pitchFamily="49" charset="0"/>
                <a:ea typeface="楷体" pitchFamily="49" charset="-122"/>
                <a:cs typeface="Consolas" pitchFamily="49" charset="0"/>
              </a:rPr>
              <a:t>      for (j=0;j&lt;g.n;j++)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选取不在</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中且具有最小距离的顶点</a:t>
            </a:r>
            <a:r>
              <a:rPr lang="en-US" altLang="zh-CN" sz="1800" smtClean="0">
                <a:solidFill>
                  <a:srgbClr val="00B0F0"/>
                </a:solidFill>
                <a:latin typeface="Consolas" pitchFamily="49" charset="0"/>
                <a:ea typeface="楷体" pitchFamily="49" charset="-122"/>
                <a:cs typeface="Consolas" pitchFamily="49" charset="0"/>
              </a:rPr>
              <a:t>u</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(S[j]==0 &amp;&amp; dist[j]&lt;mindis)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C00000"/>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mindis=dist[j];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      S[u]=1;</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顶点</a:t>
            </a:r>
            <a:r>
              <a:rPr lang="en-US" altLang="zh-CN" sz="1800" smtClean="0">
                <a:solidFill>
                  <a:srgbClr val="00B0F0"/>
                </a:solidFill>
                <a:latin typeface="Consolas" pitchFamily="49" charset="0"/>
                <a:ea typeface="楷体" pitchFamily="49" charset="-122"/>
                <a:cs typeface="Consolas" pitchFamily="49" charset="0"/>
              </a:rPr>
              <a:t>u</a:t>
            </a:r>
            <a:r>
              <a:rPr lang="zh-CN" altLang="zh-CN" sz="1800" smtClean="0">
                <a:solidFill>
                  <a:srgbClr val="00B0F0"/>
                </a:solidFill>
                <a:latin typeface="Consolas" pitchFamily="49" charset="0"/>
                <a:ea typeface="楷体" pitchFamily="49" charset="-122"/>
                <a:cs typeface="Consolas" pitchFamily="49" charset="0"/>
              </a:rPr>
              <a:t>加入</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中</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for (j=0;j&lt;g.n;j++)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修改不在</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中的顶点的距离</a:t>
            </a:r>
          </a:p>
          <a:p>
            <a:r>
              <a:rPr lang="en-US" altLang="zh-CN" sz="1800" smtClean="0">
                <a:solidFill>
                  <a:srgbClr val="0000FF"/>
                </a:solidFill>
                <a:latin typeface="Consolas" pitchFamily="49" charset="0"/>
                <a:ea typeface="楷体" pitchFamily="49" charset="-122"/>
                <a:cs typeface="Consolas" pitchFamily="49" charset="0"/>
              </a:rPr>
              <a:t>        if (S[j]==0)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(g.edges[u][j]&lt;INF &amp;&amp; dist[u]+g.edges[u][j]&lt;dist[j])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dist[j]=dist[u]+g.edges[u][j];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path[j]=u;</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//Dispath(g,dist,path,S,v);	</a:t>
            </a:r>
            <a:r>
              <a:rPr lang="zh-CN" altLang="zh-CN" sz="1800" smtClean="0">
                <a:solidFill>
                  <a:srgbClr val="00B0F0"/>
                </a:solidFill>
                <a:latin typeface="Consolas" pitchFamily="49" charset="0"/>
                <a:ea typeface="楷体" pitchFamily="49" charset="-122"/>
                <a:cs typeface="Consolas" pitchFamily="49" charset="0"/>
              </a:rPr>
              <a:t>输出最短路径</a:t>
            </a:r>
          </a:p>
          <a:p>
            <a:r>
              <a:rPr lang="en-US" altLang="zh-CN" sz="1800" smtClean="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
        <p:nvSpPr>
          <p:cNvPr id="79875" name="Text Box 3"/>
          <p:cNvSpPr txBox="1">
            <a:spLocks noChangeArrowheads="1"/>
          </p:cNvSpPr>
          <p:nvPr/>
        </p:nvSpPr>
        <p:spPr bwMode="auto">
          <a:xfrm>
            <a:off x="323850" y="5805488"/>
            <a:ext cx="84963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狄克斯特拉算法的时间复杂度为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中</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为图中顶点个数。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4">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874">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874">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23850" y="404813"/>
            <a:ext cx="4819654"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3</a:t>
            </a:r>
            <a:r>
              <a:rPr lang="zh-CN" altLang="en-US">
                <a:solidFill>
                  <a:schemeClr val="bg1"/>
                </a:solidFill>
                <a:latin typeface="Consolas" pitchFamily="49" charset="0"/>
                <a:ea typeface="楷体" pitchFamily="49" charset="-122"/>
                <a:cs typeface="Consolas" pitchFamily="49" charset="0"/>
              </a:rPr>
              <a:t>、狄克斯特拉算法的正确性证明</a:t>
            </a:r>
          </a:p>
        </p:txBody>
      </p:sp>
      <p:sp>
        <p:nvSpPr>
          <p:cNvPr id="80899" name="Text Box 3"/>
          <p:cNvSpPr txBox="1">
            <a:spLocks noChangeArrowheads="1"/>
          </p:cNvSpPr>
          <p:nvPr/>
        </p:nvSpPr>
        <p:spPr bwMode="auto">
          <a:xfrm>
            <a:off x="468313" y="1268413"/>
            <a:ext cx="8351837" cy="1015663"/>
          </a:xfrm>
          <a:prstGeom prst="rect">
            <a:avLst/>
          </a:prstGeom>
          <a:noFill/>
          <a:ln w="9525">
            <a:noFill/>
            <a:miter lim="800000"/>
            <a:headEnd/>
            <a:tailEnd/>
          </a:ln>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狄克斯特拉</a:t>
            </a:r>
            <a:r>
              <a:rPr lang="zh-CN" altLang="en-US" sz="2000" dirty="0">
                <a:solidFill>
                  <a:srgbClr val="0000FF"/>
                </a:solidFill>
                <a:latin typeface="Consolas" pitchFamily="49" charset="0"/>
                <a:ea typeface="楷体" pitchFamily="49" charset="-122"/>
                <a:cs typeface="Consolas" pitchFamily="49" charset="0"/>
              </a:rPr>
              <a:t>算法也是一种贪心算法。证明</a:t>
            </a:r>
            <a:r>
              <a:rPr lang="en-US" altLang="zh-CN" sz="2000" dirty="0" err="1">
                <a:solidFill>
                  <a:srgbClr val="0000FF"/>
                </a:solidFill>
                <a:latin typeface="Consolas" pitchFamily="49" charset="0"/>
                <a:ea typeface="楷体" pitchFamily="49" charset="-122"/>
                <a:cs typeface="Consolas" pitchFamily="49" charset="0"/>
              </a:rPr>
              <a:t>Dijkstra</a:t>
            </a:r>
            <a:r>
              <a:rPr lang="zh-CN" altLang="en-US" sz="2000" dirty="0">
                <a:solidFill>
                  <a:srgbClr val="0000FF"/>
                </a:solidFill>
                <a:latin typeface="Consolas" pitchFamily="49" charset="0"/>
                <a:ea typeface="楷体" pitchFamily="49" charset="-122"/>
                <a:cs typeface="Consolas" pitchFamily="49" charset="0"/>
              </a:rPr>
              <a:t>算法可以找到图中从源点</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到其他所有顶点的最短路径</a:t>
            </a:r>
            <a:r>
              <a:rPr lang="zh-CN" altLang="en-US" sz="2000">
                <a:solidFill>
                  <a:srgbClr val="0000FF"/>
                </a:solidFill>
                <a:latin typeface="Consolas" pitchFamily="49" charset="0"/>
                <a:ea typeface="楷体" pitchFamily="49" charset="-122"/>
                <a:cs typeface="Consolas" pitchFamily="49" charset="0"/>
              </a:rPr>
              <a:t>长度</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142976" y="2374936"/>
            <a:ext cx="2714644" cy="553998"/>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用数学归纳法证明：</a:t>
            </a:r>
          </a:p>
        </p:txBody>
      </p:sp>
      <p:sp>
        <p:nvSpPr>
          <p:cNvPr id="5" name="TextBox 4"/>
          <p:cNvSpPr txBox="1"/>
          <p:nvPr/>
        </p:nvSpPr>
        <p:spPr>
          <a:xfrm>
            <a:off x="714348" y="3000372"/>
            <a:ext cx="8143932" cy="213747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08000" rIns="144000" bIns="180000"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1</a:t>
            </a:r>
            <a:r>
              <a:rPr lang="zh-CN" altLang="en-US" sz="2000" smtClean="0">
                <a:solidFill>
                  <a:srgbClr val="006600"/>
                </a:solidFill>
                <a:latin typeface="Consolas" pitchFamily="49" charset="0"/>
                <a:ea typeface="楷体" pitchFamily="49" charset="-122"/>
                <a:cs typeface="Consolas" pitchFamily="49" charset="0"/>
              </a:rPr>
              <a:t>）如果顶点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在</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中，则</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smtClean="0">
                <a:solidFill>
                  <a:srgbClr val="006600"/>
                </a:solidFill>
                <a:latin typeface="Consolas" pitchFamily="49" charset="0"/>
                <a:ea typeface="楷体" pitchFamily="49" charset="-122"/>
                <a:cs typeface="Consolas" pitchFamily="49" charset="0"/>
              </a:rPr>
              <a:t>i</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给出了从源点到顶点</a:t>
            </a:r>
            <a:r>
              <a:rPr lang="en-US" altLang="zh-CN" sz="2000" i="1" smtClean="0">
                <a:solidFill>
                  <a:srgbClr val="006600"/>
                </a:solidFill>
                <a:latin typeface="Consolas" pitchFamily="49" charset="0"/>
                <a:ea typeface="楷体" pitchFamily="49" charset="-122"/>
                <a:cs typeface="Consolas" pitchFamily="49" charset="0"/>
              </a:rPr>
              <a:t>i</a:t>
            </a:r>
            <a:r>
              <a:rPr lang="zh-CN" altLang="en-US" sz="2000" smtClean="0">
                <a:solidFill>
                  <a:srgbClr val="006600"/>
                </a:solidFill>
                <a:latin typeface="Consolas" pitchFamily="49" charset="0"/>
                <a:ea typeface="楷体" pitchFamily="49" charset="-122"/>
                <a:cs typeface="Consolas" pitchFamily="49" charset="0"/>
              </a:rPr>
              <a:t>的最短路径长度。</a:t>
            </a:r>
          </a:p>
          <a:p>
            <a:pPr>
              <a:lnSpc>
                <a:spcPct val="150000"/>
              </a:lnSpc>
            </a:pPr>
            <a:r>
              <a:rPr lang="zh-CN" altLang="en-US" sz="2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2</a:t>
            </a:r>
            <a:r>
              <a:rPr lang="zh-CN" altLang="en-US" sz="2000" smtClean="0">
                <a:solidFill>
                  <a:srgbClr val="006600"/>
                </a:solidFill>
                <a:latin typeface="Consolas" pitchFamily="49" charset="0"/>
                <a:ea typeface="楷体" pitchFamily="49" charset="-122"/>
                <a:cs typeface="Consolas" pitchFamily="49" charset="0"/>
              </a:rPr>
              <a:t>）如果顶点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不在</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中，则</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smtClean="0">
                <a:solidFill>
                  <a:srgbClr val="006600"/>
                </a:solidFill>
                <a:latin typeface="Consolas" pitchFamily="49" charset="0"/>
                <a:ea typeface="楷体" pitchFamily="49" charset="-122"/>
                <a:cs typeface="Consolas" pitchFamily="49" charset="0"/>
              </a:rPr>
              <a:t>j</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给出了从源点到顶点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的最短特殊路径长度，即该路径上的所有中间顶点都属于</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a:t>
            </a:r>
            <a:endParaRPr lang="zh-CN" altLang="en-US" sz="2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85720" y="1500174"/>
            <a:ext cx="8569325" cy="2954655"/>
          </a:xfrm>
          <a:prstGeom prst="rect">
            <a:avLst/>
          </a:prstGeom>
          <a:noFill/>
          <a:ln w="9525">
            <a:noFill/>
            <a:miter lim="800000"/>
            <a:headEnd/>
            <a:tailEnd/>
          </a:ln>
        </p:spPr>
        <p:txBody>
          <a:bodyPr>
            <a:spAutoFit/>
          </a:bodyPr>
          <a:lstStyle/>
          <a:p>
            <a:pPr>
              <a:lnSpc>
                <a:spcPct val="150000"/>
              </a:lnSpc>
            </a:pPr>
            <a:r>
              <a:rPr lang="zh-CN" altLang="en-US" sz="2200" dirty="0">
                <a:solidFill>
                  <a:srgbClr val="006600"/>
                </a:solidFill>
                <a:latin typeface="Consolas" pitchFamily="49" charset="0"/>
                <a:ea typeface="楷体" pitchFamily="49" charset="-122"/>
                <a:cs typeface="Consolas" pitchFamily="49" charset="0"/>
              </a:rPr>
              <a:t>　　</a:t>
            </a:r>
            <a:r>
              <a:rPr lang="zh-CN" altLang="en-US" sz="2200" dirty="0" smtClean="0">
                <a:solidFill>
                  <a:srgbClr val="C00000"/>
                </a:solidFill>
                <a:latin typeface="Consolas" pitchFamily="49" charset="0"/>
                <a:ea typeface="楷体" pitchFamily="49" charset="-122"/>
                <a:cs typeface="Consolas" pitchFamily="49" charset="0"/>
              </a:rPr>
              <a:t>（</a:t>
            </a:r>
            <a:r>
              <a:rPr lang="en-US" altLang="zh-CN" sz="2200" dirty="0">
                <a:solidFill>
                  <a:srgbClr val="C00000"/>
                </a:solidFill>
                <a:latin typeface="Consolas" pitchFamily="49" charset="0"/>
                <a:ea typeface="楷体" pitchFamily="49" charset="-122"/>
                <a:cs typeface="Consolas" pitchFamily="49" charset="0"/>
              </a:rPr>
              <a:t>2</a:t>
            </a:r>
            <a:r>
              <a:rPr lang="zh-CN" altLang="en-US" sz="2200" dirty="0">
                <a:solidFill>
                  <a:srgbClr val="C00000"/>
                </a:solidFill>
                <a:latin typeface="Consolas" pitchFamily="49" charset="0"/>
                <a:ea typeface="楷体" pitchFamily="49" charset="-122"/>
                <a:cs typeface="Consolas" pitchFamily="49" charset="0"/>
              </a:rPr>
              <a:t>）重复以下步骤</a:t>
            </a:r>
            <a:r>
              <a:rPr lang="en-US" altLang="zh-CN" sz="2200" i="1">
                <a:solidFill>
                  <a:srgbClr val="C00000"/>
                </a:solidFill>
                <a:latin typeface="Consolas" pitchFamily="49" charset="0"/>
                <a:ea typeface="楷体" pitchFamily="49" charset="-122"/>
                <a:cs typeface="Consolas" pitchFamily="49" charset="0"/>
              </a:rPr>
              <a:t>n</a:t>
            </a:r>
            <a:r>
              <a:rPr lang="en-US" altLang="zh-CN" sz="2200">
                <a:solidFill>
                  <a:srgbClr val="C00000"/>
                </a:solidFill>
                <a:latin typeface="Consolas" pitchFamily="49" charset="0"/>
                <a:ea typeface="楷体" pitchFamily="49" charset="-122"/>
                <a:cs typeface="Consolas" pitchFamily="49" charset="0"/>
              </a:rPr>
              <a:t>-1</a:t>
            </a:r>
            <a:r>
              <a:rPr lang="zh-CN" altLang="en-US" sz="2200" smtClean="0">
                <a:solidFill>
                  <a:srgbClr val="C00000"/>
                </a:solidFill>
                <a:latin typeface="Consolas" pitchFamily="49" charset="0"/>
                <a:ea typeface="楷体" pitchFamily="49" charset="-122"/>
                <a:cs typeface="Consolas" pitchFamily="49" charset="0"/>
              </a:rPr>
              <a:t>次</a:t>
            </a:r>
            <a:r>
              <a:rPr lang="zh-CN" altLang="en-US" sz="2200" smtClean="0">
                <a:solidFill>
                  <a:srgbClr val="006600"/>
                </a:solidFill>
                <a:latin typeface="Consolas" pitchFamily="49" charset="0"/>
                <a:ea typeface="楷体" pitchFamily="49" charset="-122"/>
                <a:cs typeface="Consolas" pitchFamily="49" charset="0"/>
              </a:rPr>
              <a:t>，使</a:t>
            </a:r>
            <a:r>
              <a:rPr lang="zh-CN" altLang="en-US" sz="2200" dirty="0">
                <a:solidFill>
                  <a:srgbClr val="006600"/>
                </a:solidFill>
                <a:latin typeface="Consolas" pitchFamily="49" charset="0"/>
                <a:ea typeface="楷体" pitchFamily="49" charset="-122"/>
                <a:cs typeface="Consolas" pitchFamily="49" charset="0"/>
              </a:rPr>
              <a:t>得其他</a:t>
            </a:r>
            <a:r>
              <a:rPr lang="en-US" altLang="zh-CN" sz="2200" i="1" dirty="0">
                <a:solidFill>
                  <a:srgbClr val="006600"/>
                </a:solidFill>
                <a:latin typeface="Consolas" pitchFamily="49" charset="0"/>
                <a:ea typeface="楷体" pitchFamily="49" charset="-122"/>
                <a:cs typeface="Consolas" pitchFamily="49" charset="0"/>
              </a:rPr>
              <a:t>n</a:t>
            </a:r>
            <a:r>
              <a:rPr lang="en-US" altLang="zh-CN" sz="2200" dirty="0">
                <a:solidFill>
                  <a:srgbClr val="006600"/>
                </a:solidFill>
                <a:latin typeface="Consolas" pitchFamily="49" charset="0"/>
                <a:ea typeface="楷体" pitchFamily="49" charset="-122"/>
                <a:cs typeface="Consolas" pitchFamily="49" charset="0"/>
              </a:rPr>
              <a:t>-1</a:t>
            </a:r>
            <a:r>
              <a:rPr lang="zh-CN" altLang="en-US" sz="2200" dirty="0">
                <a:solidFill>
                  <a:srgbClr val="006600"/>
                </a:solidFill>
                <a:latin typeface="Consolas" pitchFamily="49" charset="0"/>
                <a:ea typeface="楷体" pitchFamily="49" charset="-122"/>
                <a:cs typeface="Consolas" pitchFamily="49" charset="0"/>
              </a:rPr>
              <a:t>个顶点被加入到</a:t>
            </a:r>
            <a:r>
              <a:rPr lang="en-US" altLang="zh-CN" sz="2200" dirty="0">
                <a:solidFill>
                  <a:srgbClr val="006600"/>
                </a:solidFill>
                <a:latin typeface="Consolas" pitchFamily="49" charset="0"/>
                <a:ea typeface="楷体" pitchFamily="49" charset="-122"/>
                <a:cs typeface="Consolas" pitchFamily="49" charset="0"/>
              </a:rPr>
              <a:t>U</a:t>
            </a:r>
            <a:r>
              <a:rPr lang="zh-CN" altLang="en-US" sz="2200" dirty="0">
                <a:solidFill>
                  <a:srgbClr val="006600"/>
                </a:solidFill>
                <a:latin typeface="Consolas" pitchFamily="49" charset="0"/>
                <a:ea typeface="楷体" pitchFamily="49" charset="-122"/>
                <a:cs typeface="Consolas" pitchFamily="49" charset="0"/>
              </a:rPr>
              <a:t>中：</a:t>
            </a:r>
          </a:p>
          <a:p>
            <a:pPr>
              <a:lnSpc>
                <a:spcPct val="150000"/>
              </a:lnSpc>
            </a:pPr>
            <a:r>
              <a:rPr lang="zh-CN" altLang="en-US" sz="2200" dirty="0">
                <a:solidFill>
                  <a:srgbClr val="006600"/>
                </a:solidFill>
                <a:latin typeface="Consolas" pitchFamily="49" charset="0"/>
                <a:ea typeface="楷体" pitchFamily="49" charset="-122"/>
                <a:cs typeface="Consolas" pitchFamily="49" charset="0"/>
              </a:rPr>
              <a:t>　</a:t>
            </a:r>
            <a:r>
              <a:rPr lang="zh-CN" altLang="en-US" sz="2000" dirty="0">
                <a:solidFill>
                  <a:srgbClr val="006600"/>
                </a:solidFill>
                <a:latin typeface="Consolas" pitchFamily="49" charset="0"/>
                <a:ea typeface="楷体" pitchFamily="49" charset="-122"/>
                <a:cs typeface="Consolas" pitchFamily="49" charset="0"/>
              </a:rPr>
              <a:t>　　① 以顶点集</a:t>
            </a:r>
            <a:r>
              <a:rPr lang="en-US" altLang="zh-CN" sz="2000" dirty="0">
                <a:solidFill>
                  <a:srgbClr val="006600"/>
                </a:solidFill>
                <a:latin typeface="Consolas" pitchFamily="49" charset="0"/>
                <a:ea typeface="楷体" pitchFamily="49" charset="-122"/>
                <a:cs typeface="Consolas" pitchFamily="49" charset="0"/>
              </a:rPr>
              <a:t>U</a:t>
            </a:r>
            <a:r>
              <a:rPr lang="zh-CN" altLang="en-US" sz="2000" dirty="0">
                <a:solidFill>
                  <a:srgbClr val="006600"/>
                </a:solidFill>
                <a:latin typeface="Consolas" pitchFamily="49" charset="0"/>
                <a:ea typeface="楷体" pitchFamily="49" charset="-122"/>
                <a:cs typeface="Consolas" pitchFamily="49" charset="0"/>
              </a:rPr>
              <a:t>和顶点集</a:t>
            </a:r>
            <a:r>
              <a:rPr lang="en-US" altLang="zh-CN" sz="2000" dirty="0">
                <a:solidFill>
                  <a:srgbClr val="006600"/>
                </a:solidFill>
                <a:latin typeface="Consolas" pitchFamily="49" charset="0"/>
                <a:ea typeface="楷体" pitchFamily="49" charset="-122"/>
                <a:cs typeface="Consolas" pitchFamily="49" charset="0"/>
              </a:rPr>
              <a:t>V-U</a:t>
            </a:r>
            <a:r>
              <a:rPr lang="zh-CN" altLang="en-US" sz="2000" dirty="0">
                <a:solidFill>
                  <a:srgbClr val="006600"/>
                </a:solidFill>
                <a:latin typeface="Consolas" pitchFamily="49" charset="0"/>
                <a:ea typeface="楷体" pitchFamily="49" charset="-122"/>
                <a:cs typeface="Consolas" pitchFamily="49" charset="0"/>
              </a:rPr>
              <a:t>之间的所有边（称为割集</a:t>
            </a:r>
            <a:r>
              <a:rPr lang="en-US" altLang="zh-CN" sz="200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U</a:t>
            </a:r>
            <a:r>
              <a:rPr lang="zh-CN" altLang="en-US" sz="2000" smtClean="0">
                <a:solidFill>
                  <a:srgbClr val="006600"/>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V-U</a:t>
            </a:r>
            <a:r>
              <a:rPr lang="en-US" altLang="zh-CN" sz="2000" dirty="0">
                <a:solidFill>
                  <a:srgbClr val="0066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）作为候</a:t>
            </a:r>
            <a:r>
              <a:rPr lang="zh-CN" altLang="en-US" sz="2000">
                <a:solidFill>
                  <a:srgbClr val="006600"/>
                </a:solidFill>
                <a:latin typeface="Consolas" pitchFamily="49" charset="0"/>
                <a:ea typeface="楷体" pitchFamily="49" charset="-122"/>
                <a:cs typeface="Consolas" pitchFamily="49" charset="0"/>
              </a:rPr>
              <a:t>选</a:t>
            </a:r>
            <a:r>
              <a:rPr lang="zh-CN" altLang="en-US" sz="2000" smtClean="0">
                <a:solidFill>
                  <a:srgbClr val="006600"/>
                </a:solidFill>
                <a:latin typeface="Consolas" pitchFamily="49" charset="0"/>
                <a:ea typeface="楷体" pitchFamily="49" charset="-122"/>
                <a:cs typeface="Consolas" pitchFamily="49" charset="0"/>
              </a:rPr>
              <a:t>边，从</a:t>
            </a:r>
            <a:r>
              <a:rPr lang="zh-CN" altLang="en-US" sz="2000" dirty="0">
                <a:solidFill>
                  <a:srgbClr val="006600"/>
                </a:solidFill>
                <a:latin typeface="Consolas" pitchFamily="49" charset="0"/>
                <a:ea typeface="楷体" pitchFamily="49" charset="-122"/>
                <a:cs typeface="Consolas" pitchFamily="49" charset="0"/>
              </a:rPr>
              <a:t>中挑选权值最小的边（称为轻边）加</a:t>
            </a:r>
            <a:r>
              <a:rPr lang="zh-CN" altLang="en-US" sz="2000">
                <a:solidFill>
                  <a:srgbClr val="006600"/>
                </a:solidFill>
                <a:latin typeface="Consolas" pitchFamily="49" charset="0"/>
                <a:ea typeface="楷体" pitchFamily="49" charset="-122"/>
                <a:cs typeface="Consolas" pitchFamily="49" charset="0"/>
              </a:rPr>
              <a:t>入</a:t>
            </a:r>
            <a:r>
              <a:rPr lang="en-US" altLang="zh-CN" sz="2000" smtClean="0">
                <a:solidFill>
                  <a:srgbClr val="006600"/>
                </a:solidFill>
                <a:latin typeface="Consolas" pitchFamily="49" charset="0"/>
                <a:ea typeface="楷体" pitchFamily="49" charset="-122"/>
                <a:cs typeface="Consolas" pitchFamily="49" charset="0"/>
              </a:rPr>
              <a:t>TE</a:t>
            </a:r>
            <a:r>
              <a:rPr lang="zh-CN" altLang="en-US" sz="2000" smtClean="0">
                <a:solidFill>
                  <a:srgbClr val="006600"/>
                </a:solidFill>
                <a:latin typeface="Consolas" pitchFamily="49" charset="0"/>
                <a:ea typeface="楷体" pitchFamily="49" charset="-122"/>
                <a:cs typeface="Consolas" pitchFamily="49" charset="0"/>
              </a:rPr>
              <a:t>，设</a:t>
            </a:r>
            <a:r>
              <a:rPr lang="zh-CN" altLang="en-US" sz="2000" dirty="0">
                <a:solidFill>
                  <a:srgbClr val="006600"/>
                </a:solidFill>
                <a:latin typeface="Consolas" pitchFamily="49" charset="0"/>
                <a:ea typeface="楷体" pitchFamily="49" charset="-122"/>
                <a:cs typeface="Consolas" pitchFamily="49" charset="0"/>
              </a:rPr>
              <a:t>该边在</a:t>
            </a:r>
            <a:r>
              <a:rPr lang="en-US" altLang="zh-CN" sz="2000" dirty="0">
                <a:solidFill>
                  <a:srgbClr val="006600"/>
                </a:solidFill>
                <a:latin typeface="Consolas" pitchFamily="49" charset="0"/>
                <a:ea typeface="楷体" pitchFamily="49" charset="-122"/>
                <a:cs typeface="Consolas" pitchFamily="49" charset="0"/>
              </a:rPr>
              <a:t>V-U</a:t>
            </a:r>
            <a:r>
              <a:rPr lang="zh-CN" altLang="en-US" sz="2000" dirty="0">
                <a:solidFill>
                  <a:srgbClr val="006600"/>
                </a:solidFill>
                <a:latin typeface="Consolas" pitchFamily="49" charset="0"/>
                <a:ea typeface="楷体" pitchFamily="49" charset="-122"/>
                <a:cs typeface="Consolas" pitchFamily="49" charset="0"/>
              </a:rPr>
              <a:t>中的顶点</a:t>
            </a:r>
            <a:r>
              <a:rPr lang="zh-CN" altLang="en-US" sz="2000">
                <a:solidFill>
                  <a:srgbClr val="006600"/>
                </a:solidFill>
                <a:latin typeface="Consolas" pitchFamily="49" charset="0"/>
                <a:ea typeface="楷体" pitchFamily="49" charset="-122"/>
                <a:cs typeface="Consolas" pitchFamily="49" charset="0"/>
              </a:rPr>
              <a:t>是</a:t>
            </a:r>
            <a:r>
              <a:rPr lang="en-US" altLang="zh-CN" sz="2000" i="1" smtClean="0">
                <a:solidFill>
                  <a:srgbClr val="006600"/>
                </a:solidFill>
                <a:latin typeface="Consolas" pitchFamily="49" charset="0"/>
                <a:ea typeface="楷体" pitchFamily="49" charset="-122"/>
                <a:cs typeface="Consolas" pitchFamily="49" charset="0"/>
              </a:rPr>
              <a:t>k</a:t>
            </a:r>
            <a:r>
              <a:rPr lang="zh-CN" altLang="en-US" sz="2000" smtClean="0">
                <a:solidFill>
                  <a:srgbClr val="006600"/>
                </a:solidFill>
                <a:latin typeface="Consolas" pitchFamily="49" charset="0"/>
                <a:ea typeface="楷体" pitchFamily="49" charset="-122"/>
                <a:cs typeface="Consolas" pitchFamily="49" charset="0"/>
              </a:rPr>
              <a:t>，将</a:t>
            </a:r>
            <a:r>
              <a:rPr lang="en-US" altLang="zh-CN" sz="2000" i="1" dirty="0">
                <a:solidFill>
                  <a:srgbClr val="006600"/>
                </a:solidFill>
                <a:latin typeface="Consolas" pitchFamily="49" charset="0"/>
                <a:ea typeface="楷体" pitchFamily="49" charset="-122"/>
                <a:cs typeface="Consolas" pitchFamily="49" charset="0"/>
              </a:rPr>
              <a:t>k</a:t>
            </a:r>
            <a:r>
              <a:rPr lang="zh-CN" altLang="en-US" sz="2000" dirty="0">
                <a:solidFill>
                  <a:srgbClr val="006600"/>
                </a:solidFill>
                <a:latin typeface="Consolas" pitchFamily="49" charset="0"/>
                <a:ea typeface="楷体" pitchFamily="49" charset="-122"/>
                <a:cs typeface="Consolas" pitchFamily="49" charset="0"/>
              </a:rPr>
              <a:t>加入</a:t>
            </a:r>
            <a:r>
              <a:rPr lang="en-US" altLang="zh-CN" sz="2000" dirty="0">
                <a:solidFill>
                  <a:srgbClr val="006600"/>
                </a:solidFill>
                <a:latin typeface="Consolas" pitchFamily="49" charset="0"/>
                <a:ea typeface="楷体" pitchFamily="49" charset="-122"/>
                <a:cs typeface="Consolas" pitchFamily="49" charset="0"/>
              </a:rPr>
              <a:t>U</a:t>
            </a:r>
            <a:r>
              <a:rPr lang="zh-CN" altLang="en-US" sz="2000" dirty="0">
                <a:solidFill>
                  <a:srgbClr val="006600"/>
                </a:solidFill>
                <a:latin typeface="Consolas" pitchFamily="49" charset="0"/>
                <a:ea typeface="楷体" pitchFamily="49" charset="-122"/>
                <a:cs typeface="Consolas" pitchFamily="49" charset="0"/>
              </a:rPr>
              <a:t>中；</a:t>
            </a:r>
          </a:p>
          <a:p>
            <a:pPr>
              <a:lnSpc>
                <a:spcPct val="150000"/>
              </a:lnSpc>
            </a:pPr>
            <a:r>
              <a:rPr lang="zh-CN" altLang="en-US" sz="2000" dirty="0">
                <a:solidFill>
                  <a:srgbClr val="006600"/>
                </a:solidFill>
                <a:latin typeface="Consolas" pitchFamily="49" charset="0"/>
                <a:ea typeface="楷体" pitchFamily="49" charset="-122"/>
                <a:cs typeface="Consolas" pitchFamily="49" charset="0"/>
              </a:rPr>
              <a:t>　　　② 考察当前</a:t>
            </a:r>
            <a:r>
              <a:rPr lang="en-US" altLang="zh-CN" sz="2000" dirty="0">
                <a:solidFill>
                  <a:srgbClr val="006600"/>
                </a:solidFill>
                <a:latin typeface="Consolas" pitchFamily="49" charset="0"/>
                <a:ea typeface="楷体" pitchFamily="49" charset="-122"/>
                <a:cs typeface="Consolas" pitchFamily="49" charset="0"/>
              </a:rPr>
              <a:t>V-U</a:t>
            </a:r>
            <a:r>
              <a:rPr lang="zh-CN" altLang="en-US" sz="2000" dirty="0">
                <a:solidFill>
                  <a:srgbClr val="006600"/>
                </a:solidFill>
                <a:latin typeface="Consolas" pitchFamily="49" charset="0"/>
                <a:ea typeface="楷体" pitchFamily="49" charset="-122"/>
                <a:cs typeface="Consolas" pitchFamily="49" charset="0"/>
              </a:rPr>
              <a:t>中的所有顶</a:t>
            </a:r>
            <a:r>
              <a:rPr lang="zh-CN" altLang="en-US" sz="2000">
                <a:solidFill>
                  <a:srgbClr val="006600"/>
                </a:solidFill>
                <a:latin typeface="Consolas" pitchFamily="49" charset="0"/>
                <a:ea typeface="楷体" pitchFamily="49" charset="-122"/>
                <a:cs typeface="Consolas" pitchFamily="49" charset="0"/>
              </a:rPr>
              <a:t>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，修</a:t>
            </a:r>
            <a:r>
              <a:rPr lang="zh-CN" altLang="en-US" sz="2000" dirty="0">
                <a:solidFill>
                  <a:srgbClr val="006600"/>
                </a:solidFill>
                <a:latin typeface="Consolas" pitchFamily="49" charset="0"/>
                <a:ea typeface="楷体" pitchFamily="49" charset="-122"/>
                <a:cs typeface="Consolas" pitchFamily="49" charset="0"/>
              </a:rPr>
              <a:t>改候选边：若</a:t>
            </a:r>
            <a:r>
              <a:rPr lang="en-US" altLang="zh-CN" sz="200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k</a:t>
            </a:r>
            <a:r>
              <a:rPr lang="zh-CN" altLang="en-US"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j</a:t>
            </a:r>
            <a:r>
              <a:rPr lang="en-US" altLang="zh-CN" sz="2000" dirty="0">
                <a:solidFill>
                  <a:srgbClr val="0066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的权值小于原来和顶点</a:t>
            </a:r>
            <a:r>
              <a:rPr lang="en-US" altLang="zh-CN" sz="2000" i="1" dirty="0">
                <a:solidFill>
                  <a:srgbClr val="006600"/>
                </a:solidFill>
                <a:latin typeface="Consolas" pitchFamily="49" charset="0"/>
                <a:ea typeface="楷体" pitchFamily="49" charset="-122"/>
                <a:cs typeface="Consolas" pitchFamily="49" charset="0"/>
              </a:rPr>
              <a:t>j</a:t>
            </a:r>
            <a:r>
              <a:rPr lang="zh-CN" altLang="en-US" sz="2000" dirty="0">
                <a:solidFill>
                  <a:srgbClr val="006600"/>
                </a:solidFill>
                <a:latin typeface="Consolas" pitchFamily="49" charset="0"/>
                <a:ea typeface="楷体" pitchFamily="49" charset="-122"/>
                <a:cs typeface="Consolas" pitchFamily="49" charset="0"/>
              </a:rPr>
              <a:t>关联的候</a:t>
            </a:r>
            <a:r>
              <a:rPr lang="zh-CN" altLang="en-US" sz="2000">
                <a:solidFill>
                  <a:srgbClr val="006600"/>
                </a:solidFill>
                <a:latin typeface="Consolas" pitchFamily="49" charset="0"/>
                <a:ea typeface="楷体" pitchFamily="49" charset="-122"/>
                <a:cs typeface="Consolas" pitchFamily="49" charset="0"/>
              </a:rPr>
              <a:t>选</a:t>
            </a:r>
            <a:r>
              <a:rPr lang="zh-CN" altLang="en-US" sz="2000" smtClean="0">
                <a:solidFill>
                  <a:srgbClr val="006600"/>
                </a:solidFill>
                <a:latin typeface="Consolas" pitchFamily="49" charset="0"/>
                <a:ea typeface="楷体" pitchFamily="49" charset="-122"/>
                <a:cs typeface="Consolas" pitchFamily="49" charset="0"/>
              </a:rPr>
              <a:t>边，则</a:t>
            </a:r>
            <a:r>
              <a:rPr lang="zh-CN" altLang="en-US" sz="2000" dirty="0">
                <a:solidFill>
                  <a:srgbClr val="006600"/>
                </a:solidFill>
                <a:latin typeface="Consolas" pitchFamily="49" charset="0"/>
                <a:ea typeface="楷体" pitchFamily="49" charset="-122"/>
                <a:cs typeface="Consolas" pitchFamily="49" charset="0"/>
              </a:rPr>
              <a:t>用</a:t>
            </a:r>
            <a:r>
              <a:rPr lang="en-US" altLang="zh-CN" sz="200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k</a:t>
            </a:r>
            <a:r>
              <a:rPr lang="zh-CN" altLang="en-US"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j</a:t>
            </a:r>
            <a:r>
              <a:rPr lang="en-US" altLang="zh-CN" sz="2000" dirty="0">
                <a:solidFill>
                  <a:srgbClr val="006600"/>
                </a:solidFill>
                <a:latin typeface="Consolas" pitchFamily="49" charset="0"/>
                <a:ea typeface="楷体" pitchFamily="49" charset="-122"/>
                <a:cs typeface="Consolas" pitchFamily="49" charset="0"/>
              </a:rPr>
              <a:t>)</a:t>
            </a:r>
            <a:r>
              <a:rPr lang="zh-CN" altLang="en-US" sz="2000" dirty="0">
                <a:solidFill>
                  <a:srgbClr val="006600"/>
                </a:solidFill>
                <a:latin typeface="Consolas" pitchFamily="49" charset="0"/>
                <a:ea typeface="楷体" pitchFamily="49" charset="-122"/>
                <a:cs typeface="Consolas" pitchFamily="49" charset="0"/>
              </a:rPr>
              <a:t>取代后者作为候选边。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1472" y="571480"/>
            <a:ext cx="3455987" cy="457200"/>
          </a:xfrm>
          <a:prstGeom prst="rect">
            <a:avLst/>
          </a:prstGeom>
          <a:noFill/>
          <a:ln w="9525">
            <a:noFill/>
            <a:miter lim="800000"/>
            <a:headEnd/>
            <a:tailEnd/>
          </a:ln>
        </p:spPr>
        <p:txBody>
          <a:bodyPr>
            <a:spAutoFit/>
          </a:bodyPr>
          <a:lstStyle/>
          <a:p>
            <a:pPr>
              <a:spcBef>
                <a:spcPct val="50000"/>
              </a:spcBef>
            </a:pPr>
            <a:r>
              <a:rPr lang="zh-CN" altLang="en-US">
                <a:solidFill>
                  <a:srgbClr val="FF0000"/>
                </a:solidFill>
                <a:latin typeface="Consolas" pitchFamily="49" charset="0"/>
                <a:ea typeface="黑体" pitchFamily="2" charset="-122"/>
                <a:cs typeface="Consolas" pitchFamily="49" charset="0"/>
              </a:rPr>
              <a:t>证明：</a:t>
            </a:r>
          </a:p>
        </p:txBody>
      </p:sp>
      <p:sp>
        <p:nvSpPr>
          <p:cNvPr id="81923" name="Text Box 3"/>
          <p:cNvSpPr txBox="1">
            <a:spLocks noChangeArrowheads="1"/>
          </p:cNvSpPr>
          <p:nvPr/>
        </p:nvSpPr>
        <p:spPr bwMode="auto">
          <a:xfrm>
            <a:off x="250825" y="1052513"/>
            <a:ext cx="8497888" cy="1477328"/>
          </a:xfrm>
          <a:prstGeom prst="rect">
            <a:avLst/>
          </a:prstGeom>
          <a:noFill/>
          <a:ln w="9525">
            <a:noFill/>
            <a:miter lim="800000"/>
            <a:headEnd/>
            <a:tailEnd/>
          </a:ln>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初始时</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中只有一个源</a:t>
            </a:r>
            <a:r>
              <a:rPr lang="zh-CN" altLang="en-US" sz="2000">
                <a:solidFill>
                  <a:srgbClr val="0000FF"/>
                </a:solidFill>
                <a:latin typeface="Consolas" pitchFamily="49" charset="0"/>
                <a:ea typeface="楷体" pitchFamily="49" charset="-122"/>
                <a:cs typeface="Consolas" pitchFamily="49" charset="0"/>
              </a:rPr>
              <a:t>点</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smtClean="0">
                <a:solidFill>
                  <a:srgbClr val="0000FF"/>
                </a:solidFill>
                <a:latin typeface="Consolas" pitchFamily="49" charset="0"/>
                <a:ea typeface="楷体" pitchFamily="49" charset="-122"/>
                <a:cs typeface="Consolas" pitchFamily="49" charset="0"/>
              </a:rPr>
              <a:t>，到</a:t>
            </a:r>
            <a:r>
              <a:rPr lang="zh-CN" altLang="en-US" sz="2000" dirty="0">
                <a:solidFill>
                  <a:srgbClr val="0000FF"/>
                </a:solidFill>
                <a:latin typeface="Consolas" pitchFamily="49" charset="0"/>
                <a:ea typeface="楷体" pitchFamily="49" charset="-122"/>
                <a:cs typeface="Consolas" pitchFamily="49" charset="0"/>
              </a:rPr>
              <a:t>其他顶点的路径就是从源点到相应顶点</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边，显</a:t>
            </a:r>
            <a:r>
              <a:rPr lang="zh-CN" altLang="en-US" sz="2000">
                <a:solidFill>
                  <a:srgbClr val="0000FF"/>
                </a:solidFill>
                <a:latin typeface="Consolas" pitchFamily="49" charset="0"/>
                <a:ea typeface="楷体" pitchFamily="49" charset="-122"/>
                <a:cs typeface="Consolas" pitchFamily="49" charset="0"/>
              </a:rPr>
              <a:t>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是成立的。</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假设向</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中添加一个新顶点</a:t>
            </a:r>
            <a:r>
              <a:rPr lang="en-US" altLang="zh-CN" sz="2000" i="1" dirty="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之</a:t>
            </a:r>
            <a:r>
              <a:rPr lang="zh-CN" altLang="en-US" sz="2000" smtClean="0">
                <a:solidFill>
                  <a:srgbClr val="0000FF"/>
                </a:solidFill>
                <a:latin typeface="Consolas" pitchFamily="49" charset="0"/>
                <a:ea typeface="楷体" pitchFamily="49" charset="-122"/>
                <a:cs typeface="Consolas" pitchFamily="49" charset="0"/>
              </a:rPr>
              <a:t>前，条</a:t>
            </a:r>
            <a:r>
              <a:rPr lang="zh-CN" altLang="en-US" sz="2000">
                <a:solidFill>
                  <a:srgbClr val="0000FF"/>
                </a:solidFill>
                <a:latin typeface="Consolas" pitchFamily="49" charset="0"/>
                <a:ea typeface="楷体" pitchFamily="49" charset="-122"/>
                <a:cs typeface="Consolas" pitchFamily="49" charset="0"/>
              </a:rPr>
              <a:t>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都成立。</a:t>
            </a:r>
          </a:p>
        </p:txBody>
      </p:sp>
      <p:sp>
        <p:nvSpPr>
          <p:cNvPr id="4" name="TextBox 3"/>
          <p:cNvSpPr txBox="1"/>
          <p:nvPr/>
        </p:nvSpPr>
        <p:spPr>
          <a:xfrm>
            <a:off x="500034" y="2857496"/>
            <a:ext cx="8001056"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50000"/>
              </a:lnSpc>
            </a:pPr>
            <a:r>
              <a:rPr lang="zh-CN" altLang="en-US" sz="2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1</a:t>
            </a:r>
            <a:r>
              <a:rPr lang="zh-CN" altLang="en-US" sz="2000" smtClean="0">
                <a:solidFill>
                  <a:srgbClr val="006600"/>
                </a:solidFill>
                <a:latin typeface="Consolas" pitchFamily="49" charset="0"/>
                <a:ea typeface="楷体" pitchFamily="49" charset="-122"/>
                <a:cs typeface="Consolas" pitchFamily="49" charset="0"/>
              </a:rPr>
              <a:t>）如果顶点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在</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中，则</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smtClean="0">
                <a:solidFill>
                  <a:srgbClr val="006600"/>
                </a:solidFill>
                <a:latin typeface="Consolas" pitchFamily="49" charset="0"/>
                <a:ea typeface="楷体" pitchFamily="49" charset="-122"/>
                <a:cs typeface="Consolas" pitchFamily="49" charset="0"/>
              </a:rPr>
              <a:t>i</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给出了从源点到顶点</a:t>
            </a:r>
            <a:r>
              <a:rPr lang="en-US" altLang="zh-CN" sz="2000" i="1" smtClean="0">
                <a:solidFill>
                  <a:srgbClr val="006600"/>
                </a:solidFill>
                <a:latin typeface="Consolas" pitchFamily="49" charset="0"/>
                <a:ea typeface="楷体" pitchFamily="49" charset="-122"/>
                <a:cs typeface="Consolas" pitchFamily="49" charset="0"/>
              </a:rPr>
              <a:t>i</a:t>
            </a:r>
            <a:r>
              <a:rPr lang="zh-CN" altLang="en-US" sz="2000" smtClean="0">
                <a:solidFill>
                  <a:srgbClr val="006600"/>
                </a:solidFill>
                <a:latin typeface="Consolas" pitchFamily="49" charset="0"/>
                <a:ea typeface="楷体" pitchFamily="49" charset="-122"/>
                <a:cs typeface="Consolas" pitchFamily="49" charset="0"/>
              </a:rPr>
              <a:t>的最短路径长度。</a:t>
            </a:r>
          </a:p>
          <a:p>
            <a:pPr>
              <a:lnSpc>
                <a:spcPct val="150000"/>
              </a:lnSpc>
            </a:pPr>
            <a:r>
              <a:rPr lang="zh-CN" altLang="en-US" sz="2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2</a:t>
            </a:r>
            <a:r>
              <a:rPr lang="zh-CN" altLang="en-US" sz="2000" smtClean="0">
                <a:solidFill>
                  <a:srgbClr val="006600"/>
                </a:solidFill>
                <a:latin typeface="Consolas" pitchFamily="49" charset="0"/>
                <a:ea typeface="楷体" pitchFamily="49" charset="-122"/>
                <a:cs typeface="Consolas" pitchFamily="49" charset="0"/>
              </a:rPr>
              <a:t>）如果顶点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不在</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中，则</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smtClean="0">
                <a:solidFill>
                  <a:srgbClr val="006600"/>
                </a:solidFill>
                <a:latin typeface="Consolas" pitchFamily="49" charset="0"/>
                <a:ea typeface="楷体" pitchFamily="49" charset="-122"/>
                <a:cs typeface="Consolas" pitchFamily="49" charset="0"/>
              </a:rPr>
              <a:t>j</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给出了从源点到顶点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的最短特殊路径长度，即该路径上的所有中间顶点都属于</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323850" y="333375"/>
            <a:ext cx="8351838" cy="2785378"/>
          </a:xfrm>
          <a:prstGeom prst="rect">
            <a:avLst/>
          </a:prstGeom>
          <a:solidFill>
            <a:schemeClr val="accent5">
              <a:lumMod val="20000"/>
              <a:lumOff val="80000"/>
            </a:schemeClr>
          </a:solidFill>
          <a:ln w="9525">
            <a:noFill/>
            <a:miter lim="800000"/>
            <a:headEnd/>
            <a:tailEnd/>
          </a:ln>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条</a:t>
            </a:r>
            <a:r>
              <a:rPr lang="zh-CN" altLang="en-US" sz="2000">
                <a:solidFill>
                  <a:srgbClr val="0000FF"/>
                </a:solidFill>
                <a:latin typeface="Consolas" pitchFamily="49" charset="0"/>
                <a:ea typeface="楷体" pitchFamily="49" charset="-122"/>
                <a:cs typeface="Consolas" pitchFamily="49" charset="0"/>
              </a:rPr>
              <a:t>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的归纳步骤：对于每个在添</a:t>
            </a:r>
            <a:r>
              <a:rPr lang="zh-CN" altLang="en-US" sz="2000" smtClean="0">
                <a:solidFill>
                  <a:srgbClr val="0000FF"/>
                </a:solidFill>
                <a:latin typeface="Consolas" pitchFamily="49" charset="0"/>
                <a:ea typeface="楷体" pitchFamily="49" charset="-122"/>
                <a:cs typeface="Consolas" pitchFamily="49" charset="0"/>
              </a:rPr>
              <a:t>加之</a:t>
            </a:r>
            <a:r>
              <a:rPr lang="zh-CN" altLang="en-US" sz="2000">
                <a:solidFill>
                  <a:srgbClr val="0000FF"/>
                </a:solidFill>
                <a:latin typeface="Consolas" pitchFamily="49" charset="0"/>
                <a:ea typeface="楷体" pitchFamily="49" charset="-122"/>
                <a:cs typeface="Consolas" pitchFamily="49" charset="0"/>
              </a:rPr>
              <a:t>前已经存在于</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中的顶</a:t>
            </a:r>
            <a:r>
              <a:rPr lang="zh-CN" altLang="en-US" sz="2000" smtClean="0">
                <a:solidFill>
                  <a:srgbClr val="0000FF"/>
                </a:solidFill>
                <a:latin typeface="Consolas" pitchFamily="49" charset="0"/>
                <a:ea typeface="楷体" pitchFamily="49" charset="-122"/>
                <a:cs typeface="Consolas" pitchFamily="49" charset="0"/>
              </a:rPr>
              <a:t>点</a:t>
            </a:r>
            <a:r>
              <a:rPr lang="en-US" altLang="zh-CN" sz="2000" i="1"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，不</a:t>
            </a:r>
            <a:r>
              <a:rPr lang="zh-CN" altLang="en-US" sz="2000">
                <a:solidFill>
                  <a:srgbClr val="0000FF"/>
                </a:solidFill>
                <a:latin typeface="Consolas" pitchFamily="49" charset="0"/>
                <a:ea typeface="楷体" pitchFamily="49" charset="-122"/>
                <a:cs typeface="Consolas" pitchFamily="49" charset="0"/>
              </a:rPr>
              <a:t>会有任何变</a:t>
            </a:r>
            <a:r>
              <a:rPr lang="zh-CN" altLang="en-US" sz="2000" smtClean="0">
                <a:solidFill>
                  <a:srgbClr val="0000FF"/>
                </a:solidFill>
                <a:latin typeface="Consolas" pitchFamily="49" charset="0"/>
                <a:ea typeface="楷体" pitchFamily="49" charset="-122"/>
                <a:cs typeface="Consolas" pitchFamily="49" charset="0"/>
              </a:rPr>
              <a:t>化，条</a:t>
            </a:r>
            <a:r>
              <a:rPr lang="zh-CN" altLang="en-US" sz="2000">
                <a:solidFill>
                  <a:srgbClr val="0000FF"/>
                </a:solidFill>
                <a:latin typeface="Consolas" pitchFamily="49" charset="0"/>
                <a:ea typeface="楷体" pitchFamily="49" charset="-122"/>
                <a:cs typeface="Consolas" pitchFamily="49" charset="0"/>
              </a:rPr>
              <a:t>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依然成立</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a:solidFill>
                  <a:srgbClr val="0000FF"/>
                </a:solidFill>
                <a:latin typeface="Consolas" pitchFamily="49" charset="0"/>
                <a:ea typeface="楷体" pitchFamily="49" charset="-122"/>
                <a:cs typeface="Consolas" pitchFamily="49" charset="0"/>
              </a:rPr>
              <a:t>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加入到</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之</a:t>
            </a:r>
            <a:r>
              <a:rPr lang="zh-CN" altLang="en-US" sz="2000" smtClean="0">
                <a:solidFill>
                  <a:srgbClr val="0000FF"/>
                </a:solidFill>
                <a:latin typeface="Consolas" pitchFamily="49" charset="0"/>
                <a:ea typeface="楷体" pitchFamily="49" charset="-122"/>
                <a:cs typeface="Consolas" pitchFamily="49" charset="0"/>
              </a:rPr>
              <a:t>前，由假</a:t>
            </a:r>
            <a:r>
              <a:rPr lang="zh-CN" altLang="en-US" sz="2000">
                <a:solidFill>
                  <a:srgbClr val="0000FF"/>
                </a:solidFill>
                <a:latin typeface="Consolas" pitchFamily="49" charset="0"/>
                <a:ea typeface="楷体" pitchFamily="49" charset="-122"/>
                <a:cs typeface="Consolas" pitchFamily="49" charset="0"/>
              </a:rPr>
              <a:t>设可知</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是源点到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的最短路径长</a:t>
            </a:r>
            <a:r>
              <a:rPr lang="zh-CN" altLang="en-US" sz="2000" smtClean="0">
                <a:solidFill>
                  <a:srgbClr val="0000FF"/>
                </a:solidFill>
                <a:latin typeface="Consolas" pitchFamily="49" charset="0"/>
                <a:ea typeface="楷体" pitchFamily="49" charset="-122"/>
                <a:cs typeface="Consolas" pitchFamily="49" charset="0"/>
              </a:rPr>
              <a:t>度，还</a:t>
            </a:r>
            <a:r>
              <a:rPr lang="zh-CN" altLang="en-US" sz="2000">
                <a:solidFill>
                  <a:srgbClr val="0000FF"/>
                </a:solidFill>
                <a:latin typeface="Consolas" pitchFamily="49" charset="0"/>
                <a:ea typeface="楷体" pitchFamily="49" charset="-122"/>
                <a:cs typeface="Consolas" pitchFamily="49" charset="0"/>
              </a:rPr>
              <a:t>要验证从源点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的最短路径没</a:t>
            </a:r>
            <a:r>
              <a:rPr lang="zh-CN" altLang="en-US" sz="2000">
                <a:solidFill>
                  <a:srgbClr val="C00000"/>
                </a:solidFill>
                <a:latin typeface="Consolas" pitchFamily="49" charset="0"/>
                <a:ea typeface="楷体" pitchFamily="49" charset="-122"/>
                <a:cs typeface="Consolas" pitchFamily="49" charset="0"/>
              </a:rPr>
              <a:t>有经过任何不在</a:t>
            </a:r>
            <a:r>
              <a:rPr lang="en-US" altLang="zh-CN" sz="2000">
                <a:solidFill>
                  <a:srgbClr val="C00000"/>
                </a:solidFill>
                <a:latin typeface="Consolas" pitchFamily="49" charset="0"/>
                <a:ea typeface="楷体" pitchFamily="49" charset="-122"/>
                <a:cs typeface="Consolas" pitchFamily="49" charset="0"/>
              </a:rPr>
              <a:t>S</a:t>
            </a:r>
            <a:r>
              <a:rPr lang="zh-CN" altLang="en-US" sz="2000">
                <a:solidFill>
                  <a:srgbClr val="C00000"/>
                </a:solidFill>
                <a:latin typeface="Consolas" pitchFamily="49" charset="0"/>
                <a:ea typeface="楷体" pitchFamily="49" charset="-122"/>
                <a:cs typeface="Consolas" pitchFamily="49" charset="0"/>
              </a:rPr>
              <a:t>中的顶点</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假设</a:t>
            </a:r>
            <a:r>
              <a:rPr lang="zh-CN" altLang="en-US" sz="2000">
                <a:solidFill>
                  <a:srgbClr val="0000FF"/>
                </a:solidFill>
                <a:latin typeface="Consolas" pitchFamily="49" charset="0"/>
                <a:ea typeface="楷体" pitchFamily="49" charset="-122"/>
                <a:cs typeface="Consolas" pitchFamily="49" charset="0"/>
              </a:rPr>
              <a:t>存在这种情</a:t>
            </a:r>
            <a:r>
              <a:rPr lang="zh-CN" altLang="en-US" sz="2000" smtClean="0">
                <a:solidFill>
                  <a:srgbClr val="0000FF"/>
                </a:solidFill>
                <a:latin typeface="Consolas" pitchFamily="49" charset="0"/>
                <a:ea typeface="楷体" pitchFamily="49" charset="-122"/>
                <a:cs typeface="Consolas" pitchFamily="49" charset="0"/>
              </a:rPr>
              <a:t>况，即</a:t>
            </a:r>
            <a:r>
              <a:rPr lang="zh-CN" altLang="en-US" sz="2000">
                <a:solidFill>
                  <a:srgbClr val="0000FF"/>
                </a:solidFill>
                <a:latin typeface="Consolas" pitchFamily="49" charset="0"/>
                <a:ea typeface="楷体" pitchFamily="49" charset="-122"/>
                <a:cs typeface="Consolas" pitchFamily="49" charset="0"/>
              </a:rPr>
              <a:t>沿着从源点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的最短路径前进</a:t>
            </a:r>
            <a:r>
              <a:rPr lang="zh-CN" altLang="en-US" sz="2000" smtClean="0">
                <a:solidFill>
                  <a:srgbClr val="0000FF"/>
                </a:solidFill>
                <a:latin typeface="Consolas" pitchFamily="49" charset="0"/>
                <a:ea typeface="楷体" pitchFamily="49" charset="-122"/>
                <a:cs typeface="Consolas" pitchFamily="49" charset="0"/>
              </a:rPr>
              <a:t>时，会</a:t>
            </a:r>
            <a:r>
              <a:rPr lang="zh-CN" altLang="en-US" sz="2000">
                <a:solidFill>
                  <a:srgbClr val="0000FF"/>
                </a:solidFill>
                <a:latin typeface="Consolas" pitchFamily="49" charset="0"/>
                <a:ea typeface="楷体" pitchFamily="49" charset="-122"/>
                <a:cs typeface="Consolas" pitchFamily="49" charset="0"/>
              </a:rPr>
              <a:t>遇到一个或多个不属于</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的顶点（不含顶点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自已</a:t>
            </a:r>
            <a:r>
              <a:rPr lang="zh-CN" altLang="en-US" sz="2000" smtClean="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是第一个这样的顶</a:t>
            </a:r>
            <a:r>
              <a:rPr lang="zh-CN" altLang="en-US" sz="2000" smtClean="0">
                <a:solidFill>
                  <a:srgbClr val="0000FF"/>
                </a:solidFill>
                <a:latin typeface="Consolas" pitchFamily="49" charset="0"/>
                <a:ea typeface="楷体" pitchFamily="49" charset="-122"/>
                <a:cs typeface="Consolas" pitchFamily="49" charset="0"/>
              </a:rPr>
              <a:t>点，如下图所</a:t>
            </a:r>
            <a:r>
              <a:rPr lang="zh-CN" altLang="en-US" sz="2000">
                <a:solidFill>
                  <a:srgbClr val="0000FF"/>
                </a:solidFill>
                <a:latin typeface="Consolas" pitchFamily="49" charset="0"/>
                <a:ea typeface="楷体" pitchFamily="49" charset="-122"/>
                <a:cs typeface="Consolas" pitchFamily="49" charset="0"/>
              </a:rPr>
              <a:t>示。</a:t>
            </a:r>
          </a:p>
        </p:txBody>
      </p:sp>
      <p:grpSp>
        <p:nvGrpSpPr>
          <p:cNvPr id="16" name="组合 15"/>
          <p:cNvGrpSpPr/>
          <p:nvPr/>
        </p:nvGrpSpPr>
        <p:grpSpPr>
          <a:xfrm>
            <a:off x="2714612" y="3643314"/>
            <a:ext cx="3286148" cy="2280197"/>
            <a:chOff x="2714612" y="3643314"/>
            <a:chExt cx="3286148" cy="2280197"/>
          </a:xfrm>
        </p:grpSpPr>
        <p:sp>
          <p:nvSpPr>
            <p:cNvPr id="5" name="椭圆 4"/>
            <p:cNvSpPr/>
            <p:nvPr/>
          </p:nvSpPr>
          <p:spPr>
            <a:xfrm>
              <a:off x="3214678" y="449475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5572132" y="3708933"/>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143504" y="520913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4143372" y="4566189"/>
              <a:ext cx="428628" cy="490542"/>
            </a:xfrm>
            <a:prstGeom prst="ellipse">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10" name="任意多边形 9"/>
            <p:cNvSpPr/>
            <p:nvPr/>
          </p:nvSpPr>
          <p:spPr>
            <a:xfrm>
              <a:off x="3568696" y="4972581"/>
              <a:ext cx="1600200" cy="789517"/>
            </a:xfrm>
            <a:custGeom>
              <a:avLst/>
              <a:gdLst>
                <a:gd name="connsiteX0" fmla="*/ 0 w 1600200"/>
                <a:gd name="connsiteY0" fmla="*/ 0 h 789517"/>
                <a:gd name="connsiteX1" fmla="*/ 241300 w 1600200"/>
                <a:gd name="connsiteY1" fmla="*/ 165100 h 789517"/>
                <a:gd name="connsiteX2" fmla="*/ 419100 w 1600200"/>
                <a:gd name="connsiteY2" fmla="*/ 558800 h 789517"/>
                <a:gd name="connsiteX3" fmla="*/ 850900 w 1600200"/>
                <a:gd name="connsiteY3" fmla="*/ 482600 h 789517"/>
                <a:gd name="connsiteX4" fmla="*/ 1117600 w 1600200"/>
                <a:gd name="connsiteY4" fmla="*/ 774700 h 789517"/>
                <a:gd name="connsiteX5" fmla="*/ 1600200 w 1600200"/>
                <a:gd name="connsiteY5" fmla="*/ 571500 h 78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789517">
                  <a:moveTo>
                    <a:pt x="0" y="0"/>
                  </a:moveTo>
                  <a:cubicBezTo>
                    <a:pt x="85725" y="35983"/>
                    <a:pt x="171450" y="71967"/>
                    <a:pt x="241300" y="165100"/>
                  </a:cubicBezTo>
                  <a:cubicBezTo>
                    <a:pt x="311150" y="258233"/>
                    <a:pt x="317500" y="505883"/>
                    <a:pt x="419100" y="558800"/>
                  </a:cubicBezTo>
                  <a:cubicBezTo>
                    <a:pt x="520700" y="611717"/>
                    <a:pt x="734483" y="446617"/>
                    <a:pt x="850900" y="482600"/>
                  </a:cubicBezTo>
                  <a:cubicBezTo>
                    <a:pt x="967317" y="518583"/>
                    <a:pt x="992717" y="759883"/>
                    <a:pt x="1117600" y="774700"/>
                  </a:cubicBezTo>
                  <a:cubicBezTo>
                    <a:pt x="1242483" y="789517"/>
                    <a:pt x="1421341" y="680508"/>
                    <a:pt x="1600200" y="5715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3530596" y="3643314"/>
              <a:ext cx="2044700" cy="897467"/>
            </a:xfrm>
            <a:custGeom>
              <a:avLst/>
              <a:gdLst>
                <a:gd name="connsiteX0" fmla="*/ 0 w 2044700"/>
                <a:gd name="connsiteY0" fmla="*/ 897467 h 897467"/>
                <a:gd name="connsiteX1" fmla="*/ 419100 w 2044700"/>
                <a:gd name="connsiteY1" fmla="*/ 668867 h 897467"/>
                <a:gd name="connsiteX2" fmla="*/ 698500 w 2044700"/>
                <a:gd name="connsiteY2" fmla="*/ 110067 h 897467"/>
                <a:gd name="connsiteX3" fmla="*/ 1041400 w 2044700"/>
                <a:gd name="connsiteY3" fmla="*/ 59267 h 897467"/>
                <a:gd name="connsiteX4" fmla="*/ 1549400 w 2044700"/>
                <a:gd name="connsiteY4" fmla="*/ 465667 h 897467"/>
                <a:gd name="connsiteX5" fmla="*/ 2044700 w 2044700"/>
                <a:gd name="connsiteY5" fmla="*/ 376767 h 8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700" h="897467">
                  <a:moveTo>
                    <a:pt x="0" y="897467"/>
                  </a:moveTo>
                  <a:cubicBezTo>
                    <a:pt x="151341" y="848783"/>
                    <a:pt x="302683" y="800100"/>
                    <a:pt x="419100" y="668867"/>
                  </a:cubicBezTo>
                  <a:cubicBezTo>
                    <a:pt x="535517" y="537634"/>
                    <a:pt x="594783" y="211667"/>
                    <a:pt x="698500" y="110067"/>
                  </a:cubicBezTo>
                  <a:cubicBezTo>
                    <a:pt x="802217" y="8467"/>
                    <a:pt x="899583" y="0"/>
                    <a:pt x="1041400" y="59267"/>
                  </a:cubicBezTo>
                  <a:cubicBezTo>
                    <a:pt x="1183217" y="118534"/>
                    <a:pt x="1382183" y="412750"/>
                    <a:pt x="1549400" y="465667"/>
                  </a:cubicBezTo>
                  <a:cubicBezTo>
                    <a:pt x="1716617" y="518584"/>
                    <a:pt x="1880658" y="447675"/>
                    <a:pt x="2044700" y="376767"/>
                  </a:cubicBezTo>
                </a:path>
              </a:pathLst>
            </a:custGeom>
            <a:ln>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4584696" y="4210581"/>
              <a:ext cx="1104900" cy="533400"/>
            </a:xfrm>
            <a:custGeom>
              <a:avLst/>
              <a:gdLst>
                <a:gd name="connsiteX0" fmla="*/ 1104900 w 1104900"/>
                <a:gd name="connsiteY0" fmla="*/ 0 h 533400"/>
                <a:gd name="connsiteX1" fmla="*/ 685800 w 1104900"/>
                <a:gd name="connsiteY1" fmla="*/ 304800 h 533400"/>
                <a:gd name="connsiteX2" fmla="*/ 0 w 1104900"/>
                <a:gd name="connsiteY2" fmla="*/ 533400 h 533400"/>
              </a:gdLst>
              <a:ahLst/>
              <a:cxnLst>
                <a:cxn ang="0">
                  <a:pos x="connsiteX0" y="connsiteY0"/>
                </a:cxn>
                <a:cxn ang="0">
                  <a:pos x="connsiteX1" y="connsiteY1"/>
                </a:cxn>
                <a:cxn ang="0">
                  <a:pos x="connsiteX2" y="connsiteY2"/>
                </a:cxn>
              </a:cxnLst>
              <a:rect l="l" t="t" r="r" b="b"/>
              <a:pathLst>
                <a:path w="1104900" h="533400">
                  <a:moveTo>
                    <a:pt x="1104900" y="0"/>
                  </a:moveTo>
                  <a:cubicBezTo>
                    <a:pt x="987425" y="107950"/>
                    <a:pt x="869950" y="215900"/>
                    <a:pt x="685800" y="304800"/>
                  </a:cubicBezTo>
                  <a:cubicBezTo>
                    <a:pt x="501650" y="393700"/>
                    <a:pt x="250825" y="463550"/>
                    <a:pt x="0" y="533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任意多边形 12"/>
            <p:cNvSpPr/>
            <p:nvPr/>
          </p:nvSpPr>
          <p:spPr>
            <a:xfrm>
              <a:off x="4495796" y="5010681"/>
              <a:ext cx="723900" cy="279400"/>
            </a:xfrm>
            <a:custGeom>
              <a:avLst/>
              <a:gdLst>
                <a:gd name="connsiteX0" fmla="*/ 0 w 723900"/>
                <a:gd name="connsiteY0" fmla="*/ 0 h 279400"/>
                <a:gd name="connsiteX1" fmla="*/ 292100 w 723900"/>
                <a:gd name="connsiteY1" fmla="*/ 203200 h 279400"/>
                <a:gd name="connsiteX2" fmla="*/ 635000 w 723900"/>
                <a:gd name="connsiteY2" fmla="*/ 114300 h 279400"/>
                <a:gd name="connsiteX3" fmla="*/ 723900 w 723900"/>
                <a:gd name="connsiteY3" fmla="*/ 279400 h 279400"/>
              </a:gdLst>
              <a:ahLst/>
              <a:cxnLst>
                <a:cxn ang="0">
                  <a:pos x="connsiteX0" y="connsiteY0"/>
                </a:cxn>
                <a:cxn ang="0">
                  <a:pos x="connsiteX1" y="connsiteY1"/>
                </a:cxn>
                <a:cxn ang="0">
                  <a:pos x="connsiteX2" y="connsiteY2"/>
                </a:cxn>
                <a:cxn ang="0">
                  <a:pos x="connsiteX3" y="connsiteY3"/>
                </a:cxn>
              </a:cxnLst>
              <a:rect l="l" t="t" r="r" b="b"/>
              <a:pathLst>
                <a:path w="723900" h="279400">
                  <a:moveTo>
                    <a:pt x="0" y="0"/>
                  </a:moveTo>
                  <a:cubicBezTo>
                    <a:pt x="93133" y="92075"/>
                    <a:pt x="186267" y="184150"/>
                    <a:pt x="292100" y="203200"/>
                  </a:cubicBezTo>
                  <a:cubicBezTo>
                    <a:pt x="397933" y="222250"/>
                    <a:pt x="563033" y="101600"/>
                    <a:pt x="635000" y="114300"/>
                  </a:cubicBezTo>
                  <a:cubicBezTo>
                    <a:pt x="706967" y="127000"/>
                    <a:pt x="715433" y="203200"/>
                    <a:pt x="723900" y="279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椭圆 13"/>
            <p:cNvSpPr/>
            <p:nvPr/>
          </p:nvSpPr>
          <p:spPr>
            <a:xfrm>
              <a:off x="2714612" y="3994685"/>
              <a:ext cx="2214578" cy="1928826"/>
            </a:xfrm>
            <a:prstGeom prst="ellipse">
              <a:avLst/>
            </a:prstGeom>
            <a:solidFill>
              <a:schemeClr val="accent4">
                <a:lumMod val="20000"/>
                <a:lumOff val="80000"/>
                <a:alpha val="19000"/>
              </a:schemeClr>
            </a:solidFill>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2786050" y="3708933"/>
              <a:ext cx="35719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S</a:t>
              </a:r>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428596" y="2759231"/>
            <a:ext cx="8424862" cy="3170099"/>
          </a:xfrm>
          <a:prstGeom prst="rect">
            <a:avLst/>
          </a:prstGeom>
          <a:noFill/>
          <a:ln w="9525">
            <a:noFill/>
            <a:miter lim="800000"/>
            <a:headEnd/>
            <a:tailEnd/>
          </a:ln>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该路径的初始部分即从源点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的部分是一条特殊路</a:t>
            </a:r>
            <a:r>
              <a:rPr lang="zh-CN" altLang="en-US" sz="2000" smtClean="0">
                <a:solidFill>
                  <a:srgbClr val="0000FF"/>
                </a:solidFill>
                <a:latin typeface="Consolas" pitchFamily="49" charset="0"/>
                <a:ea typeface="楷体" pitchFamily="49" charset="-122"/>
                <a:cs typeface="Consolas" pitchFamily="49" charset="0"/>
              </a:rPr>
              <a:t>径，由</a:t>
            </a:r>
            <a:r>
              <a:rPr lang="zh-CN" altLang="en-US" sz="2000">
                <a:solidFill>
                  <a:srgbClr val="0000FF"/>
                </a:solidFill>
                <a:latin typeface="Consolas" pitchFamily="49" charset="0"/>
                <a:ea typeface="楷体" pitchFamily="49" charset="-122"/>
                <a:cs typeface="Consolas" pitchFamily="49" charset="0"/>
              </a:rPr>
              <a:t>假设的条件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smtClean="0">
                <a:solidFill>
                  <a:srgbClr val="006600"/>
                </a:solidFill>
                <a:latin typeface="Consolas" pitchFamily="49" charset="0"/>
                <a:ea typeface="楷体" pitchFamily="49" charset="-122"/>
                <a:cs typeface="Consolas" pitchFamily="49" charset="0"/>
              </a:rPr>
              <a:t>x</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是源点</a:t>
            </a:r>
            <a:r>
              <a:rPr lang="en-US" altLang="zh-CN" sz="2000" i="1">
                <a:solidFill>
                  <a:srgbClr val="006600"/>
                </a:solidFill>
                <a:latin typeface="Consolas" pitchFamily="49" charset="0"/>
                <a:ea typeface="楷体" pitchFamily="49" charset="-122"/>
                <a:cs typeface="Consolas" pitchFamily="49" charset="0"/>
              </a:rPr>
              <a:t>v</a:t>
            </a:r>
            <a:r>
              <a:rPr lang="zh-CN" altLang="en-US" sz="2000">
                <a:solidFill>
                  <a:srgbClr val="006600"/>
                </a:solidFill>
                <a:latin typeface="Consolas" pitchFamily="49" charset="0"/>
                <a:ea typeface="楷体" pitchFamily="49" charset="-122"/>
                <a:cs typeface="Consolas" pitchFamily="49" charset="0"/>
              </a:rPr>
              <a:t>到顶点</a:t>
            </a:r>
            <a:r>
              <a:rPr lang="en-US" altLang="zh-CN" sz="2000" i="1">
                <a:solidFill>
                  <a:srgbClr val="006600"/>
                </a:solidFill>
                <a:latin typeface="Consolas" pitchFamily="49" charset="0"/>
                <a:ea typeface="楷体" pitchFamily="49" charset="-122"/>
                <a:cs typeface="Consolas" pitchFamily="49" charset="0"/>
              </a:rPr>
              <a:t>x</a:t>
            </a:r>
            <a:r>
              <a:rPr lang="zh-CN" altLang="en-US" sz="2000">
                <a:solidFill>
                  <a:srgbClr val="006600"/>
                </a:solidFill>
                <a:latin typeface="Consolas" pitchFamily="49" charset="0"/>
                <a:ea typeface="楷体" pitchFamily="49" charset="-122"/>
                <a:cs typeface="Consolas" pitchFamily="49" charset="0"/>
              </a:rPr>
              <a:t>的最短特殊路径长</a:t>
            </a:r>
            <a:r>
              <a:rPr lang="zh-CN" altLang="en-US" sz="2000" smtClean="0">
                <a:solidFill>
                  <a:srgbClr val="006600"/>
                </a:solidFill>
                <a:latin typeface="Consolas" pitchFamily="49" charset="0"/>
                <a:ea typeface="楷体" pitchFamily="49" charset="-122"/>
                <a:cs typeface="Consolas" pitchFamily="49" charset="0"/>
              </a:rPr>
              <a:t>度</a:t>
            </a:r>
            <a:r>
              <a:rPr lang="zh-CN" altLang="en-US" sz="2000" smtClean="0">
                <a:solidFill>
                  <a:srgbClr val="0000FF"/>
                </a:solidFill>
                <a:latin typeface="Consolas" pitchFamily="49" charset="0"/>
                <a:ea typeface="楷体" pitchFamily="49" charset="-122"/>
                <a:cs typeface="Consolas" pitchFamily="49" charset="0"/>
              </a:rPr>
              <a:t>，由</a:t>
            </a:r>
            <a:r>
              <a:rPr lang="zh-CN" altLang="en-US" sz="2000">
                <a:solidFill>
                  <a:srgbClr val="0000FF"/>
                </a:solidFill>
                <a:latin typeface="Consolas" pitchFamily="49" charset="0"/>
                <a:ea typeface="楷体" pitchFamily="49" charset="-122"/>
                <a:cs typeface="Consolas" pitchFamily="49" charset="0"/>
              </a:rPr>
              <a:t>于边非</a:t>
            </a:r>
            <a:r>
              <a:rPr lang="zh-CN" altLang="en-US" sz="2000" smtClean="0">
                <a:solidFill>
                  <a:srgbClr val="0000FF"/>
                </a:solidFill>
                <a:latin typeface="Consolas" pitchFamily="49" charset="0"/>
                <a:ea typeface="楷体" pitchFamily="49" charset="-122"/>
                <a:cs typeface="Consolas" pitchFamily="49" charset="0"/>
              </a:rPr>
              <a:t>负，因</a:t>
            </a:r>
            <a:r>
              <a:rPr lang="zh-CN" altLang="en-US" sz="2000">
                <a:solidFill>
                  <a:srgbClr val="0000FF"/>
                </a:solidFill>
                <a:latin typeface="Consolas" pitchFamily="49" charset="0"/>
                <a:ea typeface="楷体" pitchFamily="49" charset="-122"/>
                <a:cs typeface="Consolas" pitchFamily="49" charset="0"/>
              </a:rPr>
              <a:t>此经过</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的距离肯定不短于到</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的距离</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又</a:t>
            </a:r>
            <a:r>
              <a:rPr lang="zh-CN" altLang="en-US" sz="2000">
                <a:solidFill>
                  <a:srgbClr val="0000FF"/>
                </a:solidFill>
                <a:latin typeface="Consolas" pitchFamily="49" charset="0"/>
                <a:ea typeface="楷体" pitchFamily="49" charset="-122"/>
                <a:cs typeface="Consolas" pitchFamily="49" charset="0"/>
              </a:rPr>
              <a:t>因为算法</a:t>
            </a:r>
            <a:r>
              <a:rPr lang="zh-CN" altLang="en-US" sz="2000">
                <a:solidFill>
                  <a:srgbClr val="006600"/>
                </a:solidFill>
                <a:latin typeface="Consolas" pitchFamily="49" charset="0"/>
                <a:ea typeface="楷体" pitchFamily="49" charset="-122"/>
                <a:cs typeface="Consolas" pitchFamily="49" charset="0"/>
              </a:rPr>
              <a:t>在</a:t>
            </a:r>
            <a:r>
              <a:rPr lang="en-US" altLang="zh-CN" sz="2000" i="1">
                <a:solidFill>
                  <a:srgbClr val="006600"/>
                </a:solidFill>
                <a:latin typeface="Consolas" pitchFamily="49" charset="0"/>
                <a:ea typeface="楷体" pitchFamily="49" charset="-122"/>
                <a:cs typeface="Consolas" pitchFamily="49" charset="0"/>
              </a:rPr>
              <a:t>x</a:t>
            </a:r>
            <a:r>
              <a:rPr lang="zh-CN" altLang="en-US" sz="2000">
                <a:solidFill>
                  <a:srgbClr val="006600"/>
                </a:solidFill>
                <a:latin typeface="Consolas" pitchFamily="49" charset="0"/>
                <a:ea typeface="楷体" pitchFamily="49" charset="-122"/>
                <a:cs typeface="Consolas" pitchFamily="49" charset="0"/>
              </a:rPr>
              <a:t>之前选择顶点</a:t>
            </a:r>
            <a:r>
              <a:rPr lang="en-US" altLang="zh-CN" sz="2000" i="1" smtClean="0">
                <a:solidFill>
                  <a:srgbClr val="006600"/>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，因</a:t>
            </a:r>
            <a:r>
              <a:rPr lang="zh-CN" altLang="en-US" sz="2000">
                <a:solidFill>
                  <a:srgbClr val="0000FF"/>
                </a:solidFill>
                <a:latin typeface="Consolas" pitchFamily="49" charset="0"/>
                <a:ea typeface="楷体" pitchFamily="49" charset="-122"/>
                <a:cs typeface="Consolas" pitchFamily="49" charset="0"/>
              </a:rPr>
              <a:t>此</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不小于</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u</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，这</a:t>
            </a:r>
            <a:r>
              <a:rPr lang="zh-CN" altLang="en-US" sz="2000">
                <a:solidFill>
                  <a:srgbClr val="0000FF"/>
                </a:solidFill>
                <a:latin typeface="Consolas" pitchFamily="49" charset="0"/>
                <a:ea typeface="楷体" pitchFamily="49" charset="-122"/>
                <a:cs typeface="Consolas" pitchFamily="49" charset="0"/>
              </a:rPr>
              <a:t>样经过</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的距离就至少是</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u</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a:solidFill>
                  <a:srgbClr val="0000FF"/>
                </a:solidFill>
                <a:latin typeface="Consolas" pitchFamily="49" charset="0"/>
                <a:ea typeface="楷体" pitchFamily="49" charset="-122"/>
                <a:cs typeface="Consolas" pitchFamily="49" charset="0"/>
              </a:rPr>
              <a:t>以经过</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的最短路径不短于到</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的最短特殊路径</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现在</a:t>
            </a:r>
            <a:r>
              <a:rPr lang="zh-CN" altLang="en-US" sz="2000">
                <a:solidFill>
                  <a:srgbClr val="0000FF"/>
                </a:solidFill>
                <a:latin typeface="Consolas" pitchFamily="49" charset="0"/>
                <a:ea typeface="楷体" pitchFamily="49" charset="-122"/>
                <a:cs typeface="Consolas" pitchFamily="49" charset="0"/>
              </a:rPr>
              <a:t>验证了当</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加到</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中</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确定给出源点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的最短路径长</a:t>
            </a:r>
            <a:r>
              <a:rPr lang="zh-CN" altLang="en-US" sz="2000" smtClean="0">
                <a:solidFill>
                  <a:srgbClr val="0000FF"/>
                </a:solidFill>
                <a:latin typeface="Consolas" pitchFamily="49" charset="0"/>
                <a:ea typeface="楷体" pitchFamily="49" charset="-122"/>
                <a:cs typeface="Consolas" pitchFamily="49" charset="0"/>
              </a:rPr>
              <a:t>度，条</a:t>
            </a:r>
            <a:r>
              <a:rPr lang="zh-CN" altLang="en-US" sz="2000">
                <a:solidFill>
                  <a:srgbClr val="0000FF"/>
                </a:solidFill>
                <a:latin typeface="Consolas" pitchFamily="49" charset="0"/>
                <a:ea typeface="楷体" pitchFamily="49" charset="-122"/>
                <a:cs typeface="Consolas" pitchFamily="49" charset="0"/>
              </a:rPr>
              <a:t>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是成立的。</a:t>
            </a:r>
          </a:p>
        </p:txBody>
      </p:sp>
      <p:grpSp>
        <p:nvGrpSpPr>
          <p:cNvPr id="4" name="组合 3"/>
          <p:cNvGrpSpPr/>
          <p:nvPr/>
        </p:nvGrpSpPr>
        <p:grpSpPr>
          <a:xfrm>
            <a:off x="142844" y="142852"/>
            <a:ext cx="3286148" cy="2280197"/>
            <a:chOff x="2714612" y="3643314"/>
            <a:chExt cx="3286148" cy="2280197"/>
          </a:xfrm>
        </p:grpSpPr>
        <p:sp>
          <p:nvSpPr>
            <p:cNvPr id="5" name="椭圆 4"/>
            <p:cNvSpPr/>
            <p:nvPr/>
          </p:nvSpPr>
          <p:spPr>
            <a:xfrm>
              <a:off x="3214678" y="449475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5572132" y="3708933"/>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5143504" y="5209131"/>
              <a:ext cx="428628" cy="50006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u</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4143372" y="4566189"/>
              <a:ext cx="428628" cy="490542"/>
            </a:xfrm>
            <a:prstGeom prst="ellipse">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9" name="任意多边形 8"/>
            <p:cNvSpPr/>
            <p:nvPr/>
          </p:nvSpPr>
          <p:spPr>
            <a:xfrm>
              <a:off x="3568696" y="4972581"/>
              <a:ext cx="1600200" cy="789517"/>
            </a:xfrm>
            <a:custGeom>
              <a:avLst/>
              <a:gdLst>
                <a:gd name="connsiteX0" fmla="*/ 0 w 1600200"/>
                <a:gd name="connsiteY0" fmla="*/ 0 h 789517"/>
                <a:gd name="connsiteX1" fmla="*/ 241300 w 1600200"/>
                <a:gd name="connsiteY1" fmla="*/ 165100 h 789517"/>
                <a:gd name="connsiteX2" fmla="*/ 419100 w 1600200"/>
                <a:gd name="connsiteY2" fmla="*/ 558800 h 789517"/>
                <a:gd name="connsiteX3" fmla="*/ 850900 w 1600200"/>
                <a:gd name="connsiteY3" fmla="*/ 482600 h 789517"/>
                <a:gd name="connsiteX4" fmla="*/ 1117600 w 1600200"/>
                <a:gd name="connsiteY4" fmla="*/ 774700 h 789517"/>
                <a:gd name="connsiteX5" fmla="*/ 1600200 w 1600200"/>
                <a:gd name="connsiteY5" fmla="*/ 571500 h 78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789517">
                  <a:moveTo>
                    <a:pt x="0" y="0"/>
                  </a:moveTo>
                  <a:cubicBezTo>
                    <a:pt x="85725" y="35983"/>
                    <a:pt x="171450" y="71967"/>
                    <a:pt x="241300" y="165100"/>
                  </a:cubicBezTo>
                  <a:cubicBezTo>
                    <a:pt x="311150" y="258233"/>
                    <a:pt x="317500" y="505883"/>
                    <a:pt x="419100" y="558800"/>
                  </a:cubicBezTo>
                  <a:cubicBezTo>
                    <a:pt x="520700" y="611717"/>
                    <a:pt x="734483" y="446617"/>
                    <a:pt x="850900" y="482600"/>
                  </a:cubicBezTo>
                  <a:cubicBezTo>
                    <a:pt x="967317" y="518583"/>
                    <a:pt x="992717" y="759883"/>
                    <a:pt x="1117600" y="774700"/>
                  </a:cubicBezTo>
                  <a:cubicBezTo>
                    <a:pt x="1242483" y="789517"/>
                    <a:pt x="1421341" y="680508"/>
                    <a:pt x="1600200" y="5715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任意多边形 9"/>
            <p:cNvSpPr/>
            <p:nvPr/>
          </p:nvSpPr>
          <p:spPr>
            <a:xfrm>
              <a:off x="3530596" y="3643314"/>
              <a:ext cx="2044700" cy="897467"/>
            </a:xfrm>
            <a:custGeom>
              <a:avLst/>
              <a:gdLst>
                <a:gd name="connsiteX0" fmla="*/ 0 w 2044700"/>
                <a:gd name="connsiteY0" fmla="*/ 897467 h 897467"/>
                <a:gd name="connsiteX1" fmla="*/ 419100 w 2044700"/>
                <a:gd name="connsiteY1" fmla="*/ 668867 h 897467"/>
                <a:gd name="connsiteX2" fmla="*/ 698500 w 2044700"/>
                <a:gd name="connsiteY2" fmla="*/ 110067 h 897467"/>
                <a:gd name="connsiteX3" fmla="*/ 1041400 w 2044700"/>
                <a:gd name="connsiteY3" fmla="*/ 59267 h 897467"/>
                <a:gd name="connsiteX4" fmla="*/ 1549400 w 2044700"/>
                <a:gd name="connsiteY4" fmla="*/ 465667 h 897467"/>
                <a:gd name="connsiteX5" fmla="*/ 2044700 w 2044700"/>
                <a:gd name="connsiteY5" fmla="*/ 376767 h 8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4700" h="897467">
                  <a:moveTo>
                    <a:pt x="0" y="897467"/>
                  </a:moveTo>
                  <a:cubicBezTo>
                    <a:pt x="151341" y="848783"/>
                    <a:pt x="302683" y="800100"/>
                    <a:pt x="419100" y="668867"/>
                  </a:cubicBezTo>
                  <a:cubicBezTo>
                    <a:pt x="535517" y="537634"/>
                    <a:pt x="594783" y="211667"/>
                    <a:pt x="698500" y="110067"/>
                  </a:cubicBezTo>
                  <a:cubicBezTo>
                    <a:pt x="802217" y="8467"/>
                    <a:pt x="899583" y="0"/>
                    <a:pt x="1041400" y="59267"/>
                  </a:cubicBezTo>
                  <a:cubicBezTo>
                    <a:pt x="1183217" y="118534"/>
                    <a:pt x="1382183" y="412750"/>
                    <a:pt x="1549400" y="465667"/>
                  </a:cubicBezTo>
                  <a:cubicBezTo>
                    <a:pt x="1716617" y="518584"/>
                    <a:pt x="1880658" y="447675"/>
                    <a:pt x="2044700" y="376767"/>
                  </a:cubicBezTo>
                </a:path>
              </a:pathLst>
            </a:custGeom>
            <a:ln>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4584696" y="4210581"/>
              <a:ext cx="1104900" cy="533400"/>
            </a:xfrm>
            <a:custGeom>
              <a:avLst/>
              <a:gdLst>
                <a:gd name="connsiteX0" fmla="*/ 1104900 w 1104900"/>
                <a:gd name="connsiteY0" fmla="*/ 0 h 533400"/>
                <a:gd name="connsiteX1" fmla="*/ 685800 w 1104900"/>
                <a:gd name="connsiteY1" fmla="*/ 304800 h 533400"/>
                <a:gd name="connsiteX2" fmla="*/ 0 w 1104900"/>
                <a:gd name="connsiteY2" fmla="*/ 533400 h 533400"/>
              </a:gdLst>
              <a:ahLst/>
              <a:cxnLst>
                <a:cxn ang="0">
                  <a:pos x="connsiteX0" y="connsiteY0"/>
                </a:cxn>
                <a:cxn ang="0">
                  <a:pos x="connsiteX1" y="connsiteY1"/>
                </a:cxn>
                <a:cxn ang="0">
                  <a:pos x="connsiteX2" y="connsiteY2"/>
                </a:cxn>
              </a:cxnLst>
              <a:rect l="l" t="t" r="r" b="b"/>
              <a:pathLst>
                <a:path w="1104900" h="533400">
                  <a:moveTo>
                    <a:pt x="1104900" y="0"/>
                  </a:moveTo>
                  <a:cubicBezTo>
                    <a:pt x="987425" y="107950"/>
                    <a:pt x="869950" y="215900"/>
                    <a:pt x="685800" y="304800"/>
                  </a:cubicBezTo>
                  <a:cubicBezTo>
                    <a:pt x="501650" y="393700"/>
                    <a:pt x="250825" y="463550"/>
                    <a:pt x="0" y="533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4495796" y="5010681"/>
              <a:ext cx="723900" cy="279400"/>
            </a:xfrm>
            <a:custGeom>
              <a:avLst/>
              <a:gdLst>
                <a:gd name="connsiteX0" fmla="*/ 0 w 723900"/>
                <a:gd name="connsiteY0" fmla="*/ 0 h 279400"/>
                <a:gd name="connsiteX1" fmla="*/ 292100 w 723900"/>
                <a:gd name="connsiteY1" fmla="*/ 203200 h 279400"/>
                <a:gd name="connsiteX2" fmla="*/ 635000 w 723900"/>
                <a:gd name="connsiteY2" fmla="*/ 114300 h 279400"/>
                <a:gd name="connsiteX3" fmla="*/ 723900 w 723900"/>
                <a:gd name="connsiteY3" fmla="*/ 279400 h 279400"/>
              </a:gdLst>
              <a:ahLst/>
              <a:cxnLst>
                <a:cxn ang="0">
                  <a:pos x="connsiteX0" y="connsiteY0"/>
                </a:cxn>
                <a:cxn ang="0">
                  <a:pos x="connsiteX1" y="connsiteY1"/>
                </a:cxn>
                <a:cxn ang="0">
                  <a:pos x="connsiteX2" y="connsiteY2"/>
                </a:cxn>
                <a:cxn ang="0">
                  <a:pos x="connsiteX3" y="connsiteY3"/>
                </a:cxn>
              </a:cxnLst>
              <a:rect l="l" t="t" r="r" b="b"/>
              <a:pathLst>
                <a:path w="723900" h="279400">
                  <a:moveTo>
                    <a:pt x="0" y="0"/>
                  </a:moveTo>
                  <a:cubicBezTo>
                    <a:pt x="93133" y="92075"/>
                    <a:pt x="186267" y="184150"/>
                    <a:pt x="292100" y="203200"/>
                  </a:cubicBezTo>
                  <a:cubicBezTo>
                    <a:pt x="397933" y="222250"/>
                    <a:pt x="563033" y="101600"/>
                    <a:pt x="635000" y="114300"/>
                  </a:cubicBezTo>
                  <a:cubicBezTo>
                    <a:pt x="706967" y="127000"/>
                    <a:pt x="715433" y="203200"/>
                    <a:pt x="723900" y="279400"/>
                  </a:cubicBezTo>
                </a:path>
              </a:pathLst>
            </a:custGeom>
            <a:ln>
              <a:solidFill>
                <a:srgbClr val="FF0000"/>
              </a:solidFill>
              <a:tailEnd type="arrow"/>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椭圆 12"/>
            <p:cNvSpPr/>
            <p:nvPr/>
          </p:nvSpPr>
          <p:spPr>
            <a:xfrm>
              <a:off x="2714612" y="3994685"/>
              <a:ext cx="2214578" cy="1928826"/>
            </a:xfrm>
            <a:prstGeom prst="ellipse">
              <a:avLst/>
            </a:prstGeom>
            <a:solidFill>
              <a:schemeClr val="accent4">
                <a:lumMod val="20000"/>
                <a:lumOff val="80000"/>
                <a:alpha val="19000"/>
              </a:schemeClr>
            </a:solidFill>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TextBox 13"/>
            <p:cNvSpPr txBox="1"/>
            <p:nvPr/>
          </p:nvSpPr>
          <p:spPr>
            <a:xfrm>
              <a:off x="2786050" y="3708933"/>
              <a:ext cx="35719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S</a:t>
              </a:r>
              <a:endParaRPr lang="zh-CN" altLang="en-US" sz="2000">
                <a:solidFill>
                  <a:srgbClr val="0000FF"/>
                </a:solidFill>
                <a:latin typeface="Consolas" pitchFamily="49" charset="0"/>
                <a:cs typeface="Consolas" pitchFamily="49" charset="0"/>
              </a:endParaRPr>
            </a:p>
          </p:txBody>
        </p:sp>
      </p:grpSp>
      <p:sp>
        <p:nvSpPr>
          <p:cNvPr id="16" name="TextBox 15"/>
          <p:cNvSpPr txBox="1"/>
          <p:nvPr/>
        </p:nvSpPr>
        <p:spPr>
          <a:xfrm>
            <a:off x="3571868" y="142852"/>
            <a:ext cx="5357850" cy="240065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50000"/>
              </a:lnSpc>
            </a:pPr>
            <a:r>
              <a:rPr lang="zh-CN" altLang="en-US" sz="2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1</a:t>
            </a:r>
            <a:r>
              <a:rPr lang="zh-CN" altLang="en-US" sz="2000" smtClean="0">
                <a:solidFill>
                  <a:srgbClr val="006600"/>
                </a:solidFill>
                <a:latin typeface="Consolas" pitchFamily="49" charset="0"/>
                <a:ea typeface="楷体" pitchFamily="49" charset="-122"/>
                <a:cs typeface="Consolas" pitchFamily="49" charset="0"/>
              </a:rPr>
              <a:t>）如果顶点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在</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中，则</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smtClean="0">
                <a:solidFill>
                  <a:srgbClr val="006600"/>
                </a:solidFill>
                <a:latin typeface="Consolas" pitchFamily="49" charset="0"/>
                <a:ea typeface="楷体" pitchFamily="49" charset="-122"/>
                <a:cs typeface="Consolas" pitchFamily="49" charset="0"/>
              </a:rPr>
              <a:t>i</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给出了从源点到顶点</a:t>
            </a:r>
            <a:r>
              <a:rPr lang="en-US" altLang="zh-CN" sz="2000" i="1" smtClean="0">
                <a:solidFill>
                  <a:srgbClr val="006600"/>
                </a:solidFill>
                <a:latin typeface="Consolas" pitchFamily="49" charset="0"/>
                <a:ea typeface="楷体" pitchFamily="49" charset="-122"/>
                <a:cs typeface="Consolas" pitchFamily="49" charset="0"/>
              </a:rPr>
              <a:t>i</a:t>
            </a:r>
            <a:r>
              <a:rPr lang="zh-CN" altLang="en-US" sz="2000" smtClean="0">
                <a:solidFill>
                  <a:srgbClr val="006600"/>
                </a:solidFill>
                <a:latin typeface="Consolas" pitchFamily="49" charset="0"/>
                <a:ea typeface="楷体" pitchFamily="49" charset="-122"/>
                <a:cs typeface="Consolas" pitchFamily="49" charset="0"/>
              </a:rPr>
              <a:t>的最短路径长度。</a:t>
            </a:r>
          </a:p>
          <a:p>
            <a:pPr>
              <a:lnSpc>
                <a:spcPct val="150000"/>
              </a:lnSpc>
            </a:pPr>
            <a:r>
              <a:rPr lang="zh-CN" altLang="en-US" sz="2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2</a:t>
            </a:r>
            <a:r>
              <a:rPr lang="zh-CN" altLang="en-US" sz="2000" smtClean="0">
                <a:solidFill>
                  <a:srgbClr val="006600"/>
                </a:solidFill>
                <a:latin typeface="Consolas" pitchFamily="49" charset="0"/>
                <a:ea typeface="楷体" pitchFamily="49" charset="-122"/>
                <a:cs typeface="Consolas" pitchFamily="49" charset="0"/>
              </a:rPr>
              <a:t>）如果顶点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不在</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中，则</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smtClean="0">
                <a:solidFill>
                  <a:srgbClr val="006600"/>
                </a:solidFill>
                <a:latin typeface="Consolas" pitchFamily="49" charset="0"/>
                <a:ea typeface="楷体" pitchFamily="49" charset="-122"/>
                <a:cs typeface="Consolas" pitchFamily="49" charset="0"/>
              </a:rPr>
              <a:t>j</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给出了从源点到顶点</a:t>
            </a:r>
            <a:r>
              <a:rPr lang="en-US" altLang="zh-CN" sz="2000" i="1" smtClean="0">
                <a:solidFill>
                  <a:srgbClr val="006600"/>
                </a:solidFill>
                <a:latin typeface="Consolas" pitchFamily="49" charset="0"/>
                <a:ea typeface="楷体" pitchFamily="49" charset="-122"/>
                <a:cs typeface="Consolas" pitchFamily="49" charset="0"/>
              </a:rPr>
              <a:t>j</a:t>
            </a:r>
            <a:r>
              <a:rPr lang="zh-CN" altLang="en-US" sz="2000" smtClean="0">
                <a:solidFill>
                  <a:srgbClr val="006600"/>
                </a:solidFill>
                <a:latin typeface="Consolas" pitchFamily="49" charset="0"/>
                <a:ea typeface="楷体" pitchFamily="49" charset="-122"/>
                <a:cs typeface="Consolas" pitchFamily="49" charset="0"/>
              </a:rPr>
              <a:t>的最短特殊路径长度，即该路径上的所有中间顶点都属于</a:t>
            </a:r>
            <a:r>
              <a:rPr lang="en-US" altLang="zh-CN" sz="2000" smtClean="0">
                <a:solidFill>
                  <a:srgbClr val="006600"/>
                </a:solidFill>
                <a:latin typeface="Consolas" pitchFamily="49" charset="0"/>
                <a:ea typeface="楷体" pitchFamily="49" charset="-122"/>
                <a:cs typeface="Consolas" pitchFamily="49" charset="0"/>
              </a:rPr>
              <a:t>S</a:t>
            </a:r>
            <a:r>
              <a:rPr lang="zh-CN" altLang="en-US" sz="2000" smtClean="0">
                <a:solidFill>
                  <a:srgbClr val="0066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500034" y="1285860"/>
            <a:ext cx="8424862" cy="4708981"/>
          </a:xfrm>
          <a:prstGeom prst="rect">
            <a:avLst/>
          </a:prstGeom>
          <a:no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条件（</a:t>
            </a:r>
            <a:r>
              <a:rPr lang="en-US"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）的归纳步骤：</a:t>
            </a:r>
            <a:r>
              <a:rPr lang="zh-CN" altLang="zh-CN" sz="2000" smtClean="0">
                <a:solidFill>
                  <a:srgbClr val="0000FF"/>
                </a:solidFill>
                <a:latin typeface="Consolas" pitchFamily="49" charset="0"/>
                <a:ea typeface="楷体" pitchFamily="49" charset="-122"/>
                <a:cs typeface="Consolas" pitchFamily="49" charset="0"/>
              </a:rPr>
              <a:t>考虑不属于</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且不同于</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的一个顶点</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加到</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中时，从源点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的最短特殊路径有两种可能：或者不会变化，或者现在经过顶点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（也可能经过</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中的其他顶点）。</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对于第</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种情况，设</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是到达</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之前经过的</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的最后一个顶点，因此这条路径的长度就是</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]+L(</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L(</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为顶点</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的路径长度）。对于任意</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中的顶点</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（包括</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），要计算</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的值，就必须比较</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原先的值和</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]+L(</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的大小。</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因为算法明确地进行这种比较以计算新的</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值，所以往</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中加入新顶点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时，</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仍然给出源点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的最短特殊路径的长度，因此条件（</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）也是成立的。</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468313" y="333375"/>
            <a:ext cx="3960811"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9.4.2</a:t>
            </a:r>
            <a:r>
              <a:rPr lang="zh-CN" altLang="en-US" sz="2800">
                <a:solidFill>
                  <a:srgbClr val="FF0000"/>
                </a:solidFill>
                <a:latin typeface="Consolas" pitchFamily="49" charset="0"/>
                <a:ea typeface="微软雅黑" pitchFamily="34" charset="-122"/>
                <a:cs typeface="Consolas" pitchFamily="49" charset="0"/>
              </a:rPr>
              <a:t>贝尔曼</a:t>
            </a:r>
            <a:r>
              <a:rPr lang="en-US" altLang="zh-CN" sz="2800">
                <a:solidFill>
                  <a:srgbClr val="FF0000"/>
                </a:solidFill>
                <a:latin typeface="Consolas" pitchFamily="49" charset="0"/>
                <a:ea typeface="微软雅黑" pitchFamily="34" charset="-122"/>
                <a:cs typeface="Consolas" pitchFamily="49" charset="0"/>
              </a:rPr>
              <a:t>-</a:t>
            </a:r>
            <a:r>
              <a:rPr lang="zh-CN" altLang="en-US" sz="2800">
                <a:solidFill>
                  <a:srgbClr val="FF0000"/>
                </a:solidFill>
                <a:latin typeface="Consolas" pitchFamily="49" charset="0"/>
                <a:ea typeface="微软雅黑" pitchFamily="34" charset="-122"/>
                <a:cs typeface="Consolas" pitchFamily="49" charset="0"/>
              </a:rPr>
              <a:t>福特算法</a:t>
            </a:r>
          </a:p>
        </p:txBody>
      </p:sp>
      <p:sp>
        <p:nvSpPr>
          <p:cNvPr id="83971" name="Text Box 3"/>
          <p:cNvSpPr txBox="1">
            <a:spLocks noChangeArrowheads="1"/>
          </p:cNvSpPr>
          <p:nvPr/>
        </p:nvSpPr>
        <p:spPr bwMode="auto">
          <a:xfrm>
            <a:off x="428596" y="1071546"/>
            <a:ext cx="4532315"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、贝尔曼</a:t>
            </a:r>
            <a:r>
              <a:rPr lang="en-US" altLang="zh-CN">
                <a:solidFill>
                  <a:schemeClr val="bg1"/>
                </a:solidFill>
                <a:latin typeface="Consolas" pitchFamily="49" charset="0"/>
                <a:ea typeface="楷体" pitchFamily="49" charset="-122"/>
                <a:cs typeface="Consolas" pitchFamily="49" charset="0"/>
              </a:rPr>
              <a:t>-</a:t>
            </a:r>
            <a:r>
              <a:rPr lang="zh-CN" altLang="en-US">
                <a:solidFill>
                  <a:schemeClr val="bg1"/>
                </a:solidFill>
                <a:latin typeface="Consolas" pitchFamily="49" charset="0"/>
                <a:ea typeface="楷体" pitchFamily="49" charset="-122"/>
                <a:cs typeface="Consolas" pitchFamily="49" charset="0"/>
              </a:rPr>
              <a:t>福特算法的求解思路</a:t>
            </a:r>
          </a:p>
        </p:txBody>
      </p:sp>
      <p:sp>
        <p:nvSpPr>
          <p:cNvPr id="83972" name="Text Box 4"/>
          <p:cNvSpPr txBox="1">
            <a:spLocks noChangeArrowheads="1"/>
          </p:cNvSpPr>
          <p:nvPr/>
        </p:nvSpPr>
        <p:spPr bwMode="auto">
          <a:xfrm>
            <a:off x="571472" y="1643050"/>
            <a:ext cx="8064500" cy="1015663"/>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贝尔曼</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福特算法构造一个最短路径长度数组序列</a:t>
            </a:r>
            <a:r>
              <a:rPr lang="en-US" altLang="zh-CN" sz="2000" dirty="0" err="1">
                <a:solidFill>
                  <a:srgbClr val="0000FF"/>
                </a:solidFill>
                <a:latin typeface="Consolas" pitchFamily="49" charset="0"/>
                <a:ea typeface="楷体" pitchFamily="49" charset="-122"/>
                <a:cs typeface="Consolas" pitchFamily="49" charset="0"/>
              </a:rPr>
              <a:t>dist</a:t>
            </a:r>
            <a:r>
              <a:rPr lang="en-US" altLang="zh-CN" sz="2000" baseline="30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u</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dist</a:t>
            </a:r>
            <a:r>
              <a:rPr lang="en-US" altLang="zh-CN" sz="2000" baseline="30000" dirty="0" err="1">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u</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宋体" pitchFamily="2" charset="-122"/>
                <a:ea typeface="宋体" pitchFamily="2"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dist</a:t>
            </a:r>
            <a:r>
              <a:rPr lang="en-US" altLang="zh-CN" sz="2000" i="1" baseline="30000" dirty="0" err="1">
                <a:solidFill>
                  <a:srgbClr val="0000FF"/>
                </a:solidFill>
                <a:latin typeface="Consolas" pitchFamily="49" charset="0"/>
                <a:ea typeface="楷体" pitchFamily="49" charset="-122"/>
                <a:cs typeface="Consolas" pitchFamily="49" charset="0"/>
              </a:rPr>
              <a:t>n</a:t>
            </a:r>
            <a:r>
              <a:rPr lang="en-US" altLang="zh-CN" sz="2000" baseline="30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2786058"/>
            <a:ext cx="8215370"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marL="457200" indent="-457200">
              <a:spcBef>
                <a:spcPct val="50000"/>
              </a:spcBef>
              <a:buBlip>
                <a:blip r:embed="rId2"/>
              </a:buBlip>
            </a:pPr>
            <a:r>
              <a:rPr lang="en-US" altLang="zh-CN" sz="2000" smtClean="0">
                <a:solidFill>
                  <a:srgbClr val="006600"/>
                </a:solidFill>
                <a:latin typeface="Consolas" pitchFamily="49" charset="0"/>
                <a:ea typeface="楷体" pitchFamily="49" charset="-122"/>
                <a:cs typeface="Consolas" pitchFamily="49" charset="0"/>
              </a:rPr>
              <a:t>dist</a:t>
            </a:r>
            <a:r>
              <a:rPr lang="en-US" altLang="zh-CN" sz="2000" baseline="30000" smtClean="0">
                <a:solidFill>
                  <a:srgbClr val="006600"/>
                </a:solidFill>
                <a:latin typeface="Consolas" pitchFamily="49" charset="0"/>
                <a:ea typeface="楷体" pitchFamily="49" charset="-122"/>
                <a:cs typeface="Consolas" pitchFamily="49" charset="0"/>
              </a:rPr>
              <a:t>1</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u</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为源点</a:t>
            </a:r>
            <a:r>
              <a:rPr lang="en-US" altLang="zh-CN" sz="2000" i="1" smtClean="0">
                <a:solidFill>
                  <a:srgbClr val="006600"/>
                </a:solidFill>
                <a:latin typeface="Consolas" pitchFamily="49" charset="0"/>
                <a:ea typeface="楷体" pitchFamily="49" charset="-122"/>
                <a:cs typeface="Consolas" pitchFamily="49" charset="0"/>
              </a:rPr>
              <a:t>v</a:t>
            </a:r>
            <a:r>
              <a:rPr lang="zh-CN" altLang="en-US" sz="2000" smtClean="0">
                <a:solidFill>
                  <a:srgbClr val="006600"/>
                </a:solidFill>
                <a:latin typeface="Consolas" pitchFamily="49" charset="0"/>
                <a:ea typeface="楷体" pitchFamily="49" charset="-122"/>
                <a:cs typeface="Consolas" pitchFamily="49" charset="0"/>
              </a:rPr>
              <a:t>到终点</a:t>
            </a:r>
            <a:r>
              <a:rPr lang="en-US" altLang="zh-CN" sz="2000" i="1" smtClean="0">
                <a:solidFill>
                  <a:srgbClr val="006600"/>
                </a:solidFill>
                <a:latin typeface="Consolas" pitchFamily="49" charset="0"/>
                <a:ea typeface="楷体" pitchFamily="49" charset="-122"/>
                <a:cs typeface="Consolas" pitchFamily="49" charset="0"/>
              </a:rPr>
              <a:t>u</a:t>
            </a:r>
            <a:r>
              <a:rPr lang="zh-CN" altLang="en-US" sz="2000" smtClean="0">
                <a:solidFill>
                  <a:srgbClr val="006600"/>
                </a:solidFill>
                <a:latin typeface="Consolas" pitchFamily="49" charset="0"/>
                <a:ea typeface="楷体" pitchFamily="49" charset="-122"/>
                <a:cs typeface="Consolas" pitchFamily="49" charset="0"/>
              </a:rPr>
              <a:t>的只经过一条边的最短路径长度。</a:t>
            </a:r>
          </a:p>
          <a:p>
            <a:pPr marL="457200" indent="-457200">
              <a:spcBef>
                <a:spcPct val="50000"/>
              </a:spcBef>
              <a:buBlip>
                <a:blip r:embed="rId2"/>
              </a:buBlip>
            </a:pPr>
            <a:r>
              <a:rPr lang="en-US" altLang="zh-CN" sz="2000" smtClean="0">
                <a:solidFill>
                  <a:srgbClr val="006600"/>
                </a:solidFill>
                <a:latin typeface="Consolas" pitchFamily="49" charset="0"/>
                <a:ea typeface="楷体" pitchFamily="49" charset="-122"/>
                <a:cs typeface="Consolas" pitchFamily="49" charset="0"/>
              </a:rPr>
              <a:t>dist</a:t>
            </a:r>
            <a:r>
              <a:rPr lang="en-US" altLang="zh-CN" sz="2000" baseline="30000" smtClean="0">
                <a:solidFill>
                  <a:srgbClr val="006600"/>
                </a:solidFill>
                <a:latin typeface="Consolas" pitchFamily="49" charset="0"/>
                <a:ea typeface="楷体" pitchFamily="49" charset="-122"/>
                <a:cs typeface="Consolas" pitchFamily="49" charset="0"/>
              </a:rPr>
              <a:t>2</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u</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为源点</a:t>
            </a:r>
            <a:r>
              <a:rPr lang="en-US" altLang="zh-CN" sz="2000" i="1" smtClean="0">
                <a:solidFill>
                  <a:srgbClr val="006600"/>
                </a:solidFill>
                <a:latin typeface="Consolas" pitchFamily="49" charset="0"/>
                <a:ea typeface="楷体" pitchFamily="49" charset="-122"/>
                <a:cs typeface="Consolas" pitchFamily="49" charset="0"/>
              </a:rPr>
              <a:t>v</a:t>
            </a:r>
            <a:r>
              <a:rPr lang="zh-CN" altLang="en-US" sz="2000" smtClean="0">
                <a:solidFill>
                  <a:srgbClr val="006600"/>
                </a:solidFill>
                <a:latin typeface="Consolas" pitchFamily="49" charset="0"/>
                <a:ea typeface="楷体" pitchFamily="49" charset="-122"/>
                <a:cs typeface="Consolas" pitchFamily="49" charset="0"/>
              </a:rPr>
              <a:t>最多经过两条边到达终点</a:t>
            </a:r>
            <a:r>
              <a:rPr lang="en-US" altLang="zh-CN" sz="2000" i="1" smtClean="0">
                <a:solidFill>
                  <a:srgbClr val="006600"/>
                </a:solidFill>
                <a:latin typeface="Consolas" pitchFamily="49" charset="0"/>
                <a:ea typeface="楷体" pitchFamily="49" charset="-122"/>
                <a:cs typeface="Consolas" pitchFamily="49" charset="0"/>
              </a:rPr>
              <a:t>u</a:t>
            </a:r>
            <a:r>
              <a:rPr lang="zh-CN" altLang="en-US" sz="2000" smtClean="0">
                <a:solidFill>
                  <a:srgbClr val="006600"/>
                </a:solidFill>
                <a:latin typeface="Consolas" pitchFamily="49" charset="0"/>
                <a:ea typeface="楷体" pitchFamily="49" charset="-122"/>
                <a:cs typeface="Consolas" pitchFamily="49" charset="0"/>
              </a:rPr>
              <a:t>最短路径长度。</a:t>
            </a:r>
          </a:p>
          <a:p>
            <a:pPr marL="457200" indent="-457200">
              <a:spcBef>
                <a:spcPct val="50000"/>
              </a:spcBef>
              <a:buBlip>
                <a:blip r:embed="rId2"/>
              </a:buBlip>
            </a:pPr>
            <a:r>
              <a:rPr lang="en-US" altLang="zh-CN" sz="2000" smtClean="0">
                <a:solidFill>
                  <a:srgbClr val="006600"/>
                </a:solidFill>
                <a:latin typeface="Consolas" pitchFamily="49" charset="0"/>
                <a:ea typeface="楷体" pitchFamily="49" charset="-122"/>
                <a:cs typeface="Consolas" pitchFamily="49" charset="0"/>
              </a:rPr>
              <a:t>dist</a:t>
            </a:r>
            <a:r>
              <a:rPr lang="en-US" altLang="zh-CN" sz="2000" baseline="30000" smtClean="0">
                <a:solidFill>
                  <a:srgbClr val="006600"/>
                </a:solidFill>
                <a:latin typeface="Consolas" pitchFamily="49" charset="0"/>
                <a:ea typeface="楷体" pitchFamily="49" charset="-122"/>
                <a:cs typeface="Consolas" pitchFamily="49" charset="0"/>
              </a:rPr>
              <a:t>3</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u</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为源点</a:t>
            </a:r>
            <a:r>
              <a:rPr lang="en-US" altLang="zh-CN" sz="2000" i="1" smtClean="0">
                <a:solidFill>
                  <a:srgbClr val="006600"/>
                </a:solidFill>
                <a:latin typeface="Consolas" pitchFamily="49" charset="0"/>
                <a:ea typeface="楷体" pitchFamily="49" charset="-122"/>
                <a:cs typeface="Consolas" pitchFamily="49" charset="0"/>
              </a:rPr>
              <a:t>v</a:t>
            </a:r>
            <a:r>
              <a:rPr lang="zh-CN" altLang="en-US" sz="2000" smtClean="0">
                <a:solidFill>
                  <a:srgbClr val="006600"/>
                </a:solidFill>
                <a:latin typeface="Consolas" pitchFamily="49" charset="0"/>
                <a:ea typeface="楷体" pitchFamily="49" charset="-122"/>
                <a:cs typeface="Consolas" pitchFamily="49" charset="0"/>
              </a:rPr>
              <a:t>出发最多经过不构成负权值回路的三条边到达终点</a:t>
            </a:r>
            <a:r>
              <a:rPr lang="en-US" altLang="zh-CN" sz="2000" i="1" smtClean="0">
                <a:solidFill>
                  <a:srgbClr val="006600"/>
                </a:solidFill>
                <a:latin typeface="Consolas" pitchFamily="49" charset="0"/>
                <a:ea typeface="楷体" pitchFamily="49" charset="-122"/>
                <a:cs typeface="Consolas" pitchFamily="49" charset="0"/>
              </a:rPr>
              <a:t>u</a:t>
            </a:r>
            <a:r>
              <a:rPr lang="zh-CN" altLang="en-US" sz="2000" smtClean="0">
                <a:solidFill>
                  <a:srgbClr val="006600"/>
                </a:solidFill>
                <a:latin typeface="Consolas" pitchFamily="49" charset="0"/>
                <a:ea typeface="楷体" pitchFamily="49" charset="-122"/>
                <a:cs typeface="Consolas" pitchFamily="49" charset="0"/>
              </a:rPr>
              <a:t>的最短路径长度，</a:t>
            </a:r>
            <a:r>
              <a:rPr lang="en-US" altLang="zh-CN" sz="2000" smtClean="0">
                <a:solidFill>
                  <a:srgbClr val="006600"/>
                </a:solidFill>
                <a:latin typeface="宋体" pitchFamily="2" charset="-122"/>
                <a:ea typeface="宋体" pitchFamily="2"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a:t>
            </a:r>
          </a:p>
          <a:p>
            <a:pPr marL="457200" indent="-457200">
              <a:spcBef>
                <a:spcPct val="50000"/>
              </a:spcBef>
              <a:buBlip>
                <a:blip r:embed="rId2"/>
              </a:buBlip>
            </a:pP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baseline="30000" smtClean="0">
                <a:solidFill>
                  <a:srgbClr val="006600"/>
                </a:solidFill>
                <a:latin typeface="Consolas" pitchFamily="49" charset="0"/>
                <a:ea typeface="楷体" pitchFamily="49" charset="-122"/>
                <a:cs typeface="Consolas" pitchFamily="49" charset="0"/>
              </a:rPr>
              <a:t>n</a:t>
            </a:r>
            <a:r>
              <a:rPr lang="en-US" altLang="zh-CN" sz="2000" baseline="30000" smtClean="0">
                <a:solidFill>
                  <a:srgbClr val="006600"/>
                </a:solidFill>
                <a:latin typeface="Consolas" pitchFamily="49" charset="0"/>
                <a:ea typeface="楷体" pitchFamily="49" charset="-122"/>
                <a:cs typeface="Consolas" pitchFamily="49" charset="0"/>
              </a:rPr>
              <a:t>-1</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u</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为源点</a:t>
            </a:r>
            <a:r>
              <a:rPr lang="en-US" altLang="zh-CN" sz="2000" i="1" smtClean="0">
                <a:solidFill>
                  <a:srgbClr val="006600"/>
                </a:solidFill>
                <a:latin typeface="Consolas" pitchFamily="49" charset="0"/>
                <a:ea typeface="楷体" pitchFamily="49" charset="-122"/>
                <a:cs typeface="Consolas" pitchFamily="49" charset="0"/>
              </a:rPr>
              <a:t>v</a:t>
            </a:r>
            <a:r>
              <a:rPr lang="zh-CN" altLang="en-US" sz="2000" smtClean="0">
                <a:solidFill>
                  <a:srgbClr val="006600"/>
                </a:solidFill>
                <a:latin typeface="Consolas" pitchFamily="49" charset="0"/>
                <a:ea typeface="楷体" pitchFamily="49" charset="-122"/>
                <a:cs typeface="Consolas" pitchFamily="49" charset="0"/>
              </a:rPr>
              <a:t>出发最多经过不构成负权值回路的</a:t>
            </a:r>
            <a:r>
              <a:rPr lang="en-US" altLang="zh-CN" sz="2000" i="1" smtClean="0">
                <a:solidFill>
                  <a:srgbClr val="006600"/>
                </a:solidFill>
                <a:latin typeface="Consolas" pitchFamily="49" charset="0"/>
                <a:ea typeface="楷体" pitchFamily="49" charset="-122"/>
                <a:cs typeface="Consolas" pitchFamily="49" charset="0"/>
              </a:rPr>
              <a:t>n</a:t>
            </a:r>
            <a:r>
              <a:rPr lang="en-US" altLang="zh-CN" sz="2000" smtClean="0">
                <a:solidFill>
                  <a:srgbClr val="006600"/>
                </a:solidFill>
                <a:latin typeface="Consolas" pitchFamily="49" charset="0"/>
                <a:ea typeface="楷体" pitchFamily="49" charset="-122"/>
                <a:cs typeface="Consolas" pitchFamily="49" charset="0"/>
              </a:rPr>
              <a:t>-1</a:t>
            </a:r>
            <a:r>
              <a:rPr lang="zh-CN" altLang="en-US" sz="2000" smtClean="0">
                <a:solidFill>
                  <a:srgbClr val="006600"/>
                </a:solidFill>
                <a:latin typeface="Consolas" pitchFamily="49" charset="0"/>
                <a:ea typeface="楷体" pitchFamily="49" charset="-122"/>
                <a:cs typeface="Consolas" pitchFamily="49" charset="0"/>
              </a:rPr>
              <a:t>条边到达终点</a:t>
            </a:r>
            <a:r>
              <a:rPr lang="en-US" altLang="zh-CN" sz="2000" i="1" smtClean="0">
                <a:solidFill>
                  <a:srgbClr val="006600"/>
                </a:solidFill>
                <a:latin typeface="Consolas" pitchFamily="49" charset="0"/>
                <a:ea typeface="楷体" pitchFamily="49" charset="-122"/>
                <a:cs typeface="Consolas" pitchFamily="49" charset="0"/>
              </a:rPr>
              <a:t>u</a:t>
            </a:r>
            <a:r>
              <a:rPr lang="zh-CN" altLang="en-US" sz="2000" smtClean="0">
                <a:solidFill>
                  <a:srgbClr val="006600"/>
                </a:solidFill>
                <a:latin typeface="Consolas" pitchFamily="49" charset="0"/>
                <a:ea typeface="楷体" pitchFamily="49" charset="-122"/>
                <a:cs typeface="Consolas" pitchFamily="49" charset="0"/>
              </a:rPr>
              <a:t>的最短路径长度。算法的最终目的是计算出</a:t>
            </a:r>
            <a:r>
              <a:rPr lang="en-US" altLang="zh-CN" sz="2000" smtClean="0">
                <a:solidFill>
                  <a:srgbClr val="006600"/>
                </a:solidFill>
                <a:latin typeface="Consolas" pitchFamily="49" charset="0"/>
                <a:ea typeface="楷体" pitchFamily="49" charset="-122"/>
                <a:cs typeface="Consolas" pitchFamily="49" charset="0"/>
              </a:rPr>
              <a:t>dist</a:t>
            </a:r>
            <a:r>
              <a:rPr lang="en-US" altLang="zh-CN" sz="2000" i="1" baseline="30000" smtClean="0">
                <a:solidFill>
                  <a:srgbClr val="006600"/>
                </a:solidFill>
                <a:latin typeface="Consolas" pitchFamily="49" charset="0"/>
                <a:ea typeface="楷体" pitchFamily="49" charset="-122"/>
                <a:cs typeface="Consolas" pitchFamily="49" charset="0"/>
              </a:rPr>
              <a:t>n</a:t>
            </a:r>
            <a:r>
              <a:rPr lang="en-US" altLang="zh-CN" sz="2000" baseline="30000" smtClean="0">
                <a:solidFill>
                  <a:srgbClr val="006600"/>
                </a:solidFill>
                <a:latin typeface="Consolas" pitchFamily="49" charset="0"/>
                <a:ea typeface="楷体" pitchFamily="49" charset="-122"/>
                <a:cs typeface="Consolas" pitchFamily="49" charset="0"/>
              </a:rPr>
              <a:t>-1</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u</a:t>
            </a:r>
            <a:r>
              <a:rPr lang="en-US" altLang="zh-CN" sz="2000" smtClean="0">
                <a:solidFill>
                  <a:srgbClr val="006600"/>
                </a:solidFill>
                <a:latin typeface="Consolas" pitchFamily="49" charset="0"/>
                <a:ea typeface="楷体" pitchFamily="49" charset="-122"/>
                <a:cs typeface="Consolas" pitchFamily="49" charset="0"/>
              </a:rPr>
              <a:t>]</a:t>
            </a:r>
            <a:r>
              <a:rPr lang="zh-CN" altLang="en-US" sz="2000" smtClean="0">
                <a:solidFill>
                  <a:srgbClr val="0066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85720" y="428604"/>
            <a:ext cx="8713788" cy="142333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设已经求出</a:t>
            </a:r>
            <a:r>
              <a:rPr lang="en-US" altLang="zh-CN" sz="2000">
                <a:solidFill>
                  <a:srgbClr val="0000FF"/>
                </a:solidFill>
                <a:latin typeface="Consolas" pitchFamily="49" charset="0"/>
                <a:ea typeface="楷体" pitchFamily="49" charset="-122"/>
                <a:cs typeface="Consolas" pitchFamily="49" charset="0"/>
              </a:rPr>
              <a:t>dist</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en-US"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），即</a:t>
            </a:r>
            <a:r>
              <a:rPr lang="zh-CN" altLang="en-US" sz="2000">
                <a:solidFill>
                  <a:srgbClr val="0000FF"/>
                </a:solidFill>
                <a:latin typeface="Consolas" pitchFamily="49" charset="0"/>
                <a:ea typeface="楷体" pitchFamily="49" charset="-122"/>
                <a:cs typeface="Consolas" pitchFamily="49" charset="0"/>
              </a:rPr>
              <a:t>从源点</a:t>
            </a:r>
            <a:r>
              <a:rPr lang="en-US" altLang="zh-CN" sz="2000" i="1">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最多经过不构成负权值回路的</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条边到达终点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的最短路径长</a:t>
            </a:r>
            <a:r>
              <a:rPr lang="zh-CN" altLang="en-US" sz="2000" smtClean="0">
                <a:solidFill>
                  <a:srgbClr val="0000FF"/>
                </a:solidFill>
                <a:latin typeface="Consolas" pitchFamily="49" charset="0"/>
                <a:ea typeface="楷体" pitchFamily="49" charset="-122"/>
                <a:cs typeface="Consolas" pitchFamily="49" charset="0"/>
              </a:rPr>
              <a:t>度，从</a:t>
            </a:r>
            <a:r>
              <a:rPr lang="zh-CN" altLang="en-US" sz="2000">
                <a:solidFill>
                  <a:srgbClr val="0000FF"/>
                </a:solidFill>
                <a:latin typeface="Consolas" pitchFamily="49" charset="0"/>
                <a:ea typeface="楷体" pitchFamily="49" charset="-122"/>
                <a:cs typeface="Consolas" pitchFamily="49" charset="0"/>
              </a:rPr>
              <a:t>图的邻接矩阵</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中可以找到各个顶点</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到达顶点</a:t>
            </a:r>
            <a:r>
              <a:rPr lang="en-US" altLang="zh-CN" sz="2000" i="1">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的距离</a:t>
            </a:r>
            <a:r>
              <a:rPr lang="en-US" altLang="zh-CN" sz="2000">
                <a:solidFill>
                  <a:srgbClr val="0000FF"/>
                </a:solidFill>
                <a:latin typeface="Consolas" pitchFamily="49" charset="0"/>
                <a:ea typeface="楷体" pitchFamily="49" charset="-122"/>
                <a:cs typeface="Consolas" pitchFamily="49" charset="0"/>
              </a:rPr>
              <a:t>g.edges[</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u</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grpSp>
        <p:nvGrpSpPr>
          <p:cNvPr id="18" name="组合 17"/>
          <p:cNvGrpSpPr/>
          <p:nvPr/>
        </p:nvGrpSpPr>
        <p:grpSpPr>
          <a:xfrm>
            <a:off x="3929058" y="3000372"/>
            <a:ext cx="2071702" cy="430216"/>
            <a:chOff x="3929058" y="3000372"/>
            <a:chExt cx="2071702" cy="430216"/>
          </a:xfrm>
        </p:grpSpPr>
        <p:cxnSp>
          <p:nvCxnSpPr>
            <p:cNvPr id="7" name="直接箭头连接符 6"/>
            <p:cNvCxnSpPr>
              <a:stCxn id="4" idx="6"/>
              <a:endCxn id="5" idx="2"/>
            </p:cNvCxnSpPr>
            <p:nvPr/>
          </p:nvCxnSpPr>
          <p:spPr>
            <a:xfrm>
              <a:off x="3929058" y="3429000"/>
              <a:ext cx="2071702" cy="158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143372" y="3000372"/>
              <a:ext cx="1714512" cy="338554"/>
            </a:xfrm>
            <a:prstGeom prst="rect">
              <a:avLst/>
            </a:prstGeom>
            <a:noFill/>
          </p:spPr>
          <p:txBody>
            <a:bodyPr wrap="square" rtlCol="0">
              <a:spAutoFit/>
            </a:bodyPr>
            <a:lstStyle/>
            <a:p>
              <a:r>
                <a:rPr lang="en-US" altLang="zh-CN" sz="1600" smtClean="0">
                  <a:solidFill>
                    <a:srgbClr val="0000FF"/>
                  </a:solidFill>
                  <a:latin typeface="Consolas" pitchFamily="49" charset="0"/>
                  <a:ea typeface="楷体" pitchFamily="49" charset="-122"/>
                  <a:cs typeface="Consolas" pitchFamily="49" charset="0"/>
                </a:rPr>
                <a:t>g.edges[</a:t>
              </a:r>
              <a:r>
                <a:rPr lang="en-US" altLang="zh-CN" sz="1600" i="1" smtClean="0">
                  <a:solidFill>
                    <a:srgbClr val="0000FF"/>
                  </a:solidFill>
                  <a:latin typeface="Consolas" pitchFamily="49" charset="0"/>
                  <a:ea typeface="楷体" pitchFamily="49" charset="-122"/>
                  <a:cs typeface="Consolas" pitchFamily="49" charset="0"/>
                </a:rPr>
                <a:t>i</a:t>
              </a:r>
              <a:r>
                <a:rPr lang="en-US" altLang="zh-CN" sz="1600" smtClean="0">
                  <a:solidFill>
                    <a:srgbClr val="0000FF"/>
                  </a:solidFill>
                  <a:latin typeface="Consolas" pitchFamily="49" charset="0"/>
                  <a:ea typeface="楷体" pitchFamily="49" charset="-122"/>
                  <a:cs typeface="Consolas" pitchFamily="49" charset="0"/>
                </a:rPr>
                <a:t>][</a:t>
              </a:r>
              <a:r>
                <a:rPr lang="en-US" altLang="zh-CN" sz="1600" i="1" smtClean="0">
                  <a:solidFill>
                    <a:srgbClr val="0000FF"/>
                  </a:solidFill>
                  <a:latin typeface="Consolas" pitchFamily="49" charset="0"/>
                  <a:ea typeface="楷体" pitchFamily="49" charset="-122"/>
                  <a:cs typeface="Consolas" pitchFamily="49" charset="0"/>
                </a:rPr>
                <a:t>u</a:t>
              </a:r>
              <a:r>
                <a:rPr lang="en-US" altLang="zh-CN" sz="1600" smtClean="0">
                  <a:solidFill>
                    <a:srgbClr val="0000FF"/>
                  </a:solidFill>
                  <a:latin typeface="Consolas" pitchFamily="49" charset="0"/>
                  <a:ea typeface="楷体" pitchFamily="49" charset="-122"/>
                  <a:cs typeface="Consolas" pitchFamily="49" charset="0"/>
                </a:rPr>
                <a:t>]</a:t>
              </a:r>
              <a:endParaRPr lang="zh-CN" altLang="en-US" sz="1600"/>
            </a:p>
          </p:txBody>
        </p:sp>
      </p:grpSp>
      <p:grpSp>
        <p:nvGrpSpPr>
          <p:cNvPr id="17" name="组合 16"/>
          <p:cNvGrpSpPr/>
          <p:nvPr/>
        </p:nvGrpSpPr>
        <p:grpSpPr>
          <a:xfrm>
            <a:off x="2000232" y="2248685"/>
            <a:ext cx="4429156" cy="1590307"/>
            <a:chOff x="2000232" y="2248685"/>
            <a:chExt cx="4429156" cy="1590307"/>
          </a:xfrm>
        </p:grpSpPr>
        <p:sp>
          <p:nvSpPr>
            <p:cNvPr id="4" name="椭圆 3"/>
            <p:cNvSpPr/>
            <p:nvPr/>
          </p:nvSpPr>
          <p:spPr>
            <a:xfrm>
              <a:off x="3571868" y="3214686"/>
              <a:ext cx="357190" cy="428628"/>
            </a:xfrm>
            <a:prstGeom prst="ellipse">
              <a:avLst/>
            </a:prstGeom>
            <a:ln>
              <a:solidFill>
                <a:srgbClr val="00B0F0"/>
              </a:solidFill>
              <a:tailEnd type="arrow"/>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800" b="0" i="1" smtClean="0">
                  <a:solidFill>
                    <a:srgbClr val="0000FF"/>
                  </a:solidFill>
                  <a:latin typeface="Consolas" pitchFamily="49" charset="0"/>
                  <a:cs typeface="Consolas" pitchFamily="49" charset="0"/>
                </a:rPr>
                <a:t>i</a:t>
              </a:r>
              <a:endParaRPr lang="zh-CN" altLang="en-US" sz="1800" b="0" i="1">
                <a:solidFill>
                  <a:srgbClr val="0000FF"/>
                </a:solidFill>
                <a:latin typeface="Consolas" pitchFamily="49" charset="0"/>
                <a:cs typeface="Consolas" pitchFamily="49" charset="0"/>
              </a:endParaRPr>
            </a:p>
          </p:txBody>
        </p:sp>
        <p:sp>
          <p:nvSpPr>
            <p:cNvPr id="5" name="椭圆 4"/>
            <p:cNvSpPr/>
            <p:nvPr/>
          </p:nvSpPr>
          <p:spPr>
            <a:xfrm>
              <a:off x="6000760" y="3214686"/>
              <a:ext cx="357190" cy="428628"/>
            </a:xfrm>
            <a:prstGeom prst="ellipse">
              <a:avLst/>
            </a:prstGeom>
            <a:ln>
              <a:solidFill>
                <a:srgbClr val="00B0F0"/>
              </a:solidFill>
              <a:tailEnd type="arrow"/>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800" b="0" i="1" smtClean="0">
                  <a:solidFill>
                    <a:srgbClr val="0000FF"/>
                  </a:solidFill>
                  <a:latin typeface="Consolas" pitchFamily="49" charset="0"/>
                  <a:cs typeface="Consolas" pitchFamily="49" charset="0"/>
                </a:rPr>
                <a:t>u</a:t>
              </a:r>
              <a:endParaRPr lang="zh-CN" altLang="en-US" sz="1800" b="0" i="1">
                <a:solidFill>
                  <a:srgbClr val="0000FF"/>
                </a:solidFill>
                <a:latin typeface="Consolas" pitchFamily="49" charset="0"/>
                <a:cs typeface="Consolas" pitchFamily="49" charset="0"/>
              </a:endParaRPr>
            </a:p>
          </p:txBody>
        </p:sp>
        <p:sp>
          <p:nvSpPr>
            <p:cNvPr id="9" name="TextBox 8"/>
            <p:cNvSpPr txBox="1"/>
            <p:nvPr/>
          </p:nvSpPr>
          <p:spPr>
            <a:xfrm>
              <a:off x="2357422" y="3500438"/>
              <a:ext cx="1214446" cy="338554"/>
            </a:xfrm>
            <a:prstGeom prst="rect">
              <a:avLst/>
            </a:prstGeom>
            <a:noFill/>
          </p:spPr>
          <p:txBody>
            <a:bodyPr wrap="square" rtlCol="0">
              <a:spAutoFit/>
            </a:bodyPr>
            <a:lstStyle/>
            <a:p>
              <a:r>
                <a:rPr lang="en-US" altLang="zh-CN" sz="1600" smtClean="0">
                  <a:solidFill>
                    <a:srgbClr val="0000FF"/>
                  </a:solidFill>
                  <a:latin typeface="Consolas" pitchFamily="49" charset="0"/>
                  <a:ea typeface="楷体" pitchFamily="49" charset="-122"/>
                  <a:cs typeface="Consolas" pitchFamily="49" charset="0"/>
                </a:rPr>
                <a:t>dist</a:t>
              </a:r>
              <a:r>
                <a:rPr lang="en-US" altLang="zh-CN" sz="1600" i="1" baseline="30000" smtClean="0">
                  <a:solidFill>
                    <a:srgbClr val="0000FF"/>
                  </a:solidFill>
                  <a:latin typeface="Consolas" pitchFamily="49" charset="0"/>
                  <a:ea typeface="楷体" pitchFamily="49" charset="-122"/>
                  <a:cs typeface="Consolas" pitchFamily="49" charset="0"/>
                </a:rPr>
                <a:t>k</a:t>
              </a:r>
              <a:r>
                <a:rPr lang="en-US" altLang="zh-CN" sz="1600" baseline="30000" smtClean="0">
                  <a:solidFill>
                    <a:srgbClr val="0000FF"/>
                  </a:solidFill>
                  <a:latin typeface="Consolas" pitchFamily="49" charset="0"/>
                  <a:ea typeface="楷体" pitchFamily="49" charset="-122"/>
                  <a:cs typeface="Consolas" pitchFamily="49" charset="0"/>
                </a:rPr>
                <a:t>-1</a:t>
              </a:r>
              <a:r>
                <a:rPr lang="en-US" altLang="zh-CN" sz="1600" smtClean="0">
                  <a:solidFill>
                    <a:srgbClr val="0000FF"/>
                  </a:solidFill>
                  <a:latin typeface="Consolas" pitchFamily="49" charset="0"/>
                  <a:ea typeface="楷体" pitchFamily="49" charset="-122"/>
                  <a:cs typeface="Consolas" pitchFamily="49" charset="0"/>
                </a:rPr>
                <a:t>[</a:t>
              </a:r>
              <a:r>
                <a:rPr lang="en-US" altLang="zh-CN" sz="1600" i="1" smtClean="0">
                  <a:solidFill>
                    <a:srgbClr val="0000FF"/>
                  </a:solidFill>
                  <a:latin typeface="Consolas" pitchFamily="49" charset="0"/>
                  <a:ea typeface="楷体" pitchFamily="49" charset="-122"/>
                  <a:cs typeface="Consolas" pitchFamily="49" charset="0"/>
                </a:rPr>
                <a:t>i</a:t>
              </a:r>
              <a:r>
                <a:rPr lang="en-US" altLang="zh-CN" sz="1600" smtClean="0">
                  <a:solidFill>
                    <a:srgbClr val="0000FF"/>
                  </a:solidFill>
                  <a:latin typeface="Consolas" pitchFamily="49" charset="0"/>
                  <a:ea typeface="楷体" pitchFamily="49" charset="-122"/>
                  <a:cs typeface="Consolas" pitchFamily="49" charset="0"/>
                </a:rPr>
                <a:t>]</a:t>
              </a:r>
              <a:endParaRPr lang="zh-CN" altLang="en-US" sz="1600"/>
            </a:p>
          </p:txBody>
        </p:sp>
        <p:cxnSp>
          <p:nvCxnSpPr>
            <p:cNvPr id="11" name="直接箭头连接符 10"/>
            <p:cNvCxnSpPr>
              <a:stCxn id="13" idx="6"/>
              <a:endCxn id="4" idx="2"/>
            </p:cNvCxnSpPr>
            <p:nvPr/>
          </p:nvCxnSpPr>
          <p:spPr>
            <a:xfrm>
              <a:off x="2357422" y="3429000"/>
              <a:ext cx="1214446"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2" name="任意多边形 11"/>
            <p:cNvSpPr/>
            <p:nvPr/>
          </p:nvSpPr>
          <p:spPr>
            <a:xfrm>
              <a:off x="2143108" y="2248685"/>
              <a:ext cx="3957663" cy="1004101"/>
            </a:xfrm>
            <a:custGeom>
              <a:avLst/>
              <a:gdLst>
                <a:gd name="connsiteX0" fmla="*/ 0 w 3171825"/>
                <a:gd name="connsiteY0" fmla="*/ 53975 h 1082675"/>
                <a:gd name="connsiteX1" fmla="*/ 390525 w 3171825"/>
                <a:gd name="connsiteY1" fmla="*/ 25400 h 1082675"/>
                <a:gd name="connsiteX2" fmla="*/ 1219200 w 3171825"/>
                <a:gd name="connsiteY2" fmla="*/ 206375 h 1082675"/>
                <a:gd name="connsiteX3" fmla="*/ 2190750 w 3171825"/>
                <a:gd name="connsiteY3" fmla="*/ 482600 h 1082675"/>
                <a:gd name="connsiteX4" fmla="*/ 3171825 w 3171825"/>
                <a:gd name="connsiteY4" fmla="*/ 1082675 h 1082675"/>
                <a:gd name="connsiteX0" fmla="*/ 0 w 3957663"/>
                <a:gd name="connsiteY0" fmla="*/ 1158875 h 1196975"/>
                <a:gd name="connsiteX1" fmla="*/ 1176363 w 3957663"/>
                <a:gd name="connsiteY1" fmla="*/ 139700 h 1196975"/>
                <a:gd name="connsiteX2" fmla="*/ 2005038 w 3957663"/>
                <a:gd name="connsiteY2" fmla="*/ 320675 h 1196975"/>
                <a:gd name="connsiteX3" fmla="*/ 2976588 w 3957663"/>
                <a:gd name="connsiteY3" fmla="*/ 596900 h 1196975"/>
                <a:gd name="connsiteX4" fmla="*/ 3957663 w 3957663"/>
                <a:gd name="connsiteY4" fmla="*/ 1196975 h 1196975"/>
                <a:gd name="connsiteX0" fmla="*/ 0 w 3957663"/>
                <a:gd name="connsiteY0" fmla="*/ 1173957 h 1212057"/>
                <a:gd name="connsiteX1" fmla="*/ 1176363 w 3957663"/>
                <a:gd name="connsiteY1" fmla="*/ 154782 h 1212057"/>
                <a:gd name="connsiteX2" fmla="*/ 2071702 w 3957663"/>
                <a:gd name="connsiteY2" fmla="*/ 245263 h 1212057"/>
                <a:gd name="connsiteX3" fmla="*/ 2976588 w 3957663"/>
                <a:gd name="connsiteY3" fmla="*/ 611982 h 1212057"/>
                <a:gd name="connsiteX4" fmla="*/ 3957663 w 3957663"/>
                <a:gd name="connsiteY4" fmla="*/ 1212057 h 1212057"/>
                <a:gd name="connsiteX0" fmla="*/ 0 w 3957663"/>
                <a:gd name="connsiteY0" fmla="*/ 966001 h 1004101"/>
                <a:gd name="connsiteX1" fmla="*/ 1143008 w 3957663"/>
                <a:gd name="connsiteY1" fmla="*/ 180183 h 1004101"/>
                <a:gd name="connsiteX2" fmla="*/ 2071702 w 3957663"/>
                <a:gd name="connsiteY2" fmla="*/ 37307 h 1004101"/>
                <a:gd name="connsiteX3" fmla="*/ 2976588 w 3957663"/>
                <a:gd name="connsiteY3" fmla="*/ 404026 h 1004101"/>
                <a:gd name="connsiteX4" fmla="*/ 3957663 w 3957663"/>
                <a:gd name="connsiteY4" fmla="*/ 1004101 h 1004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7663" h="1004101">
                  <a:moveTo>
                    <a:pt x="0" y="966001"/>
                  </a:moveTo>
                  <a:cubicBezTo>
                    <a:pt x="93662" y="939013"/>
                    <a:pt x="797724" y="334965"/>
                    <a:pt x="1143008" y="180183"/>
                  </a:cubicBezTo>
                  <a:cubicBezTo>
                    <a:pt x="1488292" y="25401"/>
                    <a:pt x="1766105" y="0"/>
                    <a:pt x="2071702" y="37307"/>
                  </a:cubicBezTo>
                  <a:cubicBezTo>
                    <a:pt x="2377299" y="74614"/>
                    <a:pt x="2662261" y="242894"/>
                    <a:pt x="2976588" y="404026"/>
                  </a:cubicBezTo>
                  <a:cubicBezTo>
                    <a:pt x="3290915" y="565158"/>
                    <a:pt x="3629844" y="777088"/>
                    <a:pt x="3957663" y="1004101"/>
                  </a:cubicBezTo>
                </a:path>
              </a:pathLst>
            </a:custGeom>
            <a:ln>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椭圆 12"/>
            <p:cNvSpPr/>
            <p:nvPr/>
          </p:nvSpPr>
          <p:spPr>
            <a:xfrm>
              <a:off x="2000232" y="3214686"/>
              <a:ext cx="357190" cy="428628"/>
            </a:xfrm>
            <a:prstGeom prst="ellipse">
              <a:avLst/>
            </a:prstGeom>
            <a:solidFill>
              <a:schemeClr val="bg2">
                <a:lumMod val="75000"/>
              </a:schemeClr>
            </a:solidFill>
            <a:ln>
              <a:solidFill>
                <a:srgbClr val="00B0F0"/>
              </a:solidFill>
              <a:tailEnd type="arrow"/>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800" b="0" i="1" smtClean="0">
                  <a:solidFill>
                    <a:srgbClr val="0000FF"/>
                  </a:solidFill>
                  <a:latin typeface="Consolas" pitchFamily="49" charset="0"/>
                  <a:cs typeface="Consolas" pitchFamily="49" charset="0"/>
                </a:rPr>
                <a:t>v</a:t>
              </a:r>
              <a:endParaRPr lang="zh-CN" altLang="en-US" sz="1800" b="0" i="1">
                <a:solidFill>
                  <a:srgbClr val="0000FF"/>
                </a:solidFill>
                <a:latin typeface="Consolas" pitchFamily="49" charset="0"/>
                <a:cs typeface="Consolas" pitchFamily="49" charset="0"/>
              </a:endParaRPr>
            </a:p>
          </p:txBody>
        </p:sp>
        <p:sp>
          <p:nvSpPr>
            <p:cNvPr id="15" name="TextBox 14"/>
            <p:cNvSpPr txBox="1"/>
            <p:nvPr/>
          </p:nvSpPr>
          <p:spPr>
            <a:xfrm>
              <a:off x="5214942" y="2376066"/>
              <a:ext cx="1214446" cy="338554"/>
            </a:xfrm>
            <a:prstGeom prst="rect">
              <a:avLst/>
            </a:prstGeom>
            <a:noFill/>
          </p:spPr>
          <p:txBody>
            <a:bodyPr wrap="square" rtlCol="0">
              <a:spAutoFit/>
            </a:bodyPr>
            <a:lstStyle/>
            <a:p>
              <a:r>
                <a:rPr lang="en-US" altLang="zh-CN" sz="1600" smtClean="0">
                  <a:solidFill>
                    <a:srgbClr val="0000FF"/>
                  </a:solidFill>
                  <a:latin typeface="Consolas" pitchFamily="49" charset="0"/>
                  <a:ea typeface="楷体" pitchFamily="49" charset="-122"/>
                  <a:cs typeface="Consolas" pitchFamily="49" charset="0"/>
                </a:rPr>
                <a:t>dist</a:t>
              </a:r>
              <a:r>
                <a:rPr lang="en-US" altLang="zh-CN" sz="1600" i="1" baseline="30000" smtClean="0">
                  <a:solidFill>
                    <a:srgbClr val="0000FF"/>
                  </a:solidFill>
                  <a:latin typeface="Consolas" pitchFamily="49" charset="0"/>
                  <a:ea typeface="楷体" pitchFamily="49" charset="-122"/>
                  <a:cs typeface="Consolas" pitchFamily="49" charset="0"/>
                </a:rPr>
                <a:t>k</a:t>
              </a:r>
              <a:r>
                <a:rPr lang="en-US" altLang="zh-CN" sz="1600" baseline="30000" smtClean="0">
                  <a:solidFill>
                    <a:srgbClr val="0000FF"/>
                  </a:solidFill>
                  <a:latin typeface="Consolas" pitchFamily="49" charset="0"/>
                  <a:ea typeface="楷体" pitchFamily="49" charset="-122"/>
                  <a:cs typeface="Consolas" pitchFamily="49" charset="0"/>
                </a:rPr>
                <a:t>-1</a:t>
              </a:r>
              <a:r>
                <a:rPr lang="en-US" altLang="zh-CN" sz="1600" smtClean="0">
                  <a:solidFill>
                    <a:srgbClr val="0000FF"/>
                  </a:solidFill>
                  <a:latin typeface="Consolas" pitchFamily="49" charset="0"/>
                  <a:ea typeface="楷体" pitchFamily="49" charset="-122"/>
                  <a:cs typeface="Consolas" pitchFamily="49" charset="0"/>
                </a:rPr>
                <a:t>[</a:t>
              </a:r>
              <a:r>
                <a:rPr lang="en-US" altLang="zh-CN" sz="1600" i="1" smtClean="0">
                  <a:solidFill>
                    <a:srgbClr val="0000FF"/>
                  </a:solidFill>
                  <a:latin typeface="Consolas" pitchFamily="49" charset="0"/>
                  <a:ea typeface="楷体" pitchFamily="49" charset="-122"/>
                  <a:cs typeface="Consolas" pitchFamily="49" charset="0"/>
                </a:rPr>
                <a:t>u</a:t>
              </a:r>
              <a:r>
                <a:rPr lang="en-US" altLang="zh-CN" sz="1600" smtClean="0">
                  <a:solidFill>
                    <a:srgbClr val="0000FF"/>
                  </a:solidFill>
                  <a:latin typeface="Consolas" pitchFamily="49" charset="0"/>
                  <a:ea typeface="楷体" pitchFamily="49" charset="-122"/>
                  <a:cs typeface="Consolas" pitchFamily="49" charset="0"/>
                </a:rPr>
                <a:t>]</a:t>
              </a:r>
              <a:endParaRPr lang="zh-CN" altLang="en-US" sz="1600"/>
            </a:p>
          </p:txBody>
        </p:sp>
      </p:grpSp>
      <p:sp>
        <p:nvSpPr>
          <p:cNvPr id="16" name="TextBox 15"/>
          <p:cNvSpPr txBox="1"/>
          <p:nvPr/>
        </p:nvSpPr>
        <p:spPr>
          <a:xfrm>
            <a:off x="1071538" y="4143380"/>
            <a:ext cx="7215238"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]=MIN{dist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MIN{dist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]+g.edges[</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p>
        </p:txBody>
      </p:sp>
      <p:sp>
        <p:nvSpPr>
          <p:cNvPr id="19" name="TextBox 18"/>
          <p:cNvSpPr txBox="1"/>
          <p:nvPr/>
        </p:nvSpPr>
        <p:spPr>
          <a:xfrm>
            <a:off x="4429124" y="3559734"/>
            <a:ext cx="1000132" cy="369332"/>
          </a:xfrm>
          <a:prstGeom prst="rect">
            <a:avLst/>
          </a:prstGeom>
          <a:noFill/>
        </p:spPr>
        <p:txBody>
          <a:bodyPr wrap="square" rtlCol="0">
            <a:spAutoFit/>
          </a:bodyPr>
          <a:lstStyle/>
          <a:p>
            <a:r>
              <a:rPr lang="zh-CN" altLang="en-US" sz="1800" smtClean="0">
                <a:solidFill>
                  <a:srgbClr val="FF0000"/>
                </a:solidFill>
                <a:latin typeface="华文中宋" pitchFamily="2" charset="-122"/>
                <a:ea typeface="华文中宋" pitchFamily="2" charset="-122"/>
              </a:rPr>
              <a:t>边松驰</a:t>
            </a:r>
            <a:endParaRPr lang="zh-CN" altLang="en-US" sz="1800">
              <a:solidFill>
                <a:srgbClr val="FF0000"/>
              </a:solidFill>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0"/>
                            </p:stCondLst>
                            <p:childTnLst>
                              <p:par>
                                <p:cTn id="20" presetID="26" presetClass="emph" presetSubtype="0" fill="hold" grpId="1" nodeType="afterEffect">
                                  <p:stCondLst>
                                    <p:cond delay="0"/>
                                  </p:stCondLst>
                                  <p:childTnLst>
                                    <p:animEffect transition="out" filter="fade">
                                      <p:cBhvr>
                                        <p:cTn id="21" dur="500" tmFilter="0, 0; .2, .5; .8, .5; 1, 0"/>
                                        <p:tgtEl>
                                          <p:spTgt spid="19"/>
                                        </p:tgtEl>
                                      </p:cBhvr>
                                    </p:animEffect>
                                    <p:animScale>
                                      <p:cBhvr>
                                        <p:cTn id="22"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19"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785786" y="1357298"/>
            <a:ext cx="2357454" cy="553998"/>
          </a:xfrm>
          <a:prstGeom prst="rect">
            <a:avLst/>
          </a:prstGeom>
          <a:solidFill>
            <a:schemeClr val="accent1">
              <a:lumMod val="20000"/>
              <a:lumOff val="80000"/>
            </a:schemeClr>
          </a:solidFill>
          <a:ln w="9525">
            <a:noFill/>
            <a:miter lim="800000"/>
            <a:headEnd/>
            <a:tailEnd/>
          </a:ln>
        </p:spPr>
        <p:txBody>
          <a:bodyPr wrap="square">
            <a:spAutoFit/>
          </a:bodyPr>
          <a:lstStyle/>
          <a:p>
            <a:pPr>
              <a:lnSpc>
                <a:spcPct val="150000"/>
              </a:lnSpc>
              <a:spcBef>
                <a:spcPts val="0"/>
              </a:spcBef>
            </a:pPr>
            <a:r>
              <a:rPr lang="zh-CN" altLang="en-US" sz="2000" smtClean="0">
                <a:solidFill>
                  <a:srgbClr val="0000FF"/>
                </a:solidFill>
                <a:latin typeface="Consolas" pitchFamily="49" charset="0"/>
                <a:ea typeface="楷体" pitchFamily="49" charset="-122"/>
                <a:cs typeface="Consolas" pitchFamily="49" charset="0"/>
              </a:rPr>
              <a:t>递</a:t>
            </a:r>
            <a:r>
              <a:rPr lang="zh-CN" altLang="en-US" sz="2000">
                <a:solidFill>
                  <a:srgbClr val="0000FF"/>
                </a:solidFill>
                <a:latin typeface="Consolas" pitchFamily="49" charset="0"/>
                <a:ea typeface="楷体" pitchFamily="49" charset="-122"/>
                <a:cs typeface="Consolas" pitchFamily="49" charset="0"/>
              </a:rPr>
              <a:t>推关系式：</a:t>
            </a:r>
          </a:p>
        </p:txBody>
      </p:sp>
      <p:sp>
        <p:nvSpPr>
          <p:cNvPr id="84995" name="Text Box 3"/>
          <p:cNvSpPr txBox="1">
            <a:spLocks noChangeArrowheads="1"/>
          </p:cNvSpPr>
          <p:nvPr/>
        </p:nvSpPr>
        <p:spPr bwMode="auto">
          <a:xfrm>
            <a:off x="571472" y="2428868"/>
            <a:ext cx="7675588" cy="1480163"/>
          </a:xfrm>
          <a:prstGeom prst="rect">
            <a:avLst/>
          </a:prstGeom>
          <a:solidFill>
            <a:schemeClr val="accent3">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216000" tIns="216000" bIns="180000">
            <a:spAutoFit/>
          </a:bodyPr>
          <a:lstStyle/>
          <a:p>
            <a:pPr>
              <a:lnSpc>
                <a:spcPct val="130000"/>
              </a:lnSpc>
            </a:pPr>
            <a:r>
              <a:rPr lang="en-US" altLang="zh-CN" sz="1800" dirty="0" err="1">
                <a:solidFill>
                  <a:srgbClr val="0000FF"/>
                </a:solidFill>
                <a:latin typeface="Consolas" pitchFamily="49" charset="0"/>
                <a:ea typeface="楷体" pitchFamily="49" charset="-122"/>
                <a:cs typeface="Consolas" pitchFamily="49" charset="0"/>
              </a:rPr>
              <a:t>dist</a:t>
            </a:r>
            <a:r>
              <a:rPr lang="en-US" altLang="zh-CN" sz="1800" baseline="30000" dirty="0" err="1">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v</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a:t>
            </a:r>
          </a:p>
          <a:p>
            <a:pPr>
              <a:lnSpc>
                <a:spcPct val="130000"/>
              </a:lnSpc>
            </a:pPr>
            <a:r>
              <a:rPr lang="en-US" altLang="zh-CN" sz="1800" dirty="0" err="1">
                <a:solidFill>
                  <a:srgbClr val="0000FF"/>
                </a:solidFill>
                <a:latin typeface="Consolas" pitchFamily="49" charset="0"/>
                <a:ea typeface="楷体" pitchFamily="49" charset="-122"/>
                <a:cs typeface="Consolas" pitchFamily="49" charset="0"/>
              </a:rPr>
              <a:t>dist</a:t>
            </a:r>
            <a:r>
              <a:rPr lang="en-US" altLang="zh-CN" sz="1800" i="1" baseline="30000" dirty="0" err="1">
                <a:solidFill>
                  <a:srgbClr val="0000FF"/>
                </a:solidFill>
                <a:latin typeface="Consolas" pitchFamily="49" charset="0"/>
                <a:ea typeface="楷体" pitchFamily="49" charset="-122"/>
                <a:cs typeface="Consolas" pitchFamily="49" charset="0"/>
              </a:rPr>
              <a:t>k</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u</a:t>
            </a:r>
            <a:r>
              <a:rPr lang="en-US" altLang="zh-CN" sz="1800" dirty="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MIN{</a:t>
            </a:r>
            <a:r>
              <a:rPr lang="en-US" altLang="zh-CN" sz="1800" err="1">
                <a:solidFill>
                  <a:srgbClr val="0000FF"/>
                </a:solidFill>
                <a:latin typeface="Consolas" pitchFamily="49" charset="0"/>
                <a:ea typeface="楷体" pitchFamily="49" charset="-122"/>
                <a:cs typeface="Consolas" pitchFamily="49" charset="0"/>
              </a:rPr>
              <a:t>dist</a:t>
            </a:r>
            <a:r>
              <a:rPr lang="en-US" altLang="zh-CN" sz="1800" i="1" baseline="30000" err="1">
                <a:solidFill>
                  <a:srgbClr val="0000FF"/>
                </a:solidFill>
                <a:latin typeface="Consolas" pitchFamily="49" charset="0"/>
                <a:ea typeface="楷体" pitchFamily="49" charset="-122"/>
                <a:cs typeface="Consolas" pitchFamily="49" charset="0"/>
              </a:rPr>
              <a:t>k</a:t>
            </a:r>
            <a:r>
              <a:rPr lang="en-US" altLang="zh-CN" sz="1800" baseline="30000">
                <a:solidFill>
                  <a:srgbClr val="0000FF"/>
                </a:solidFill>
                <a:latin typeface="Consolas" pitchFamily="49" charset="0"/>
                <a:ea typeface="楷体" pitchFamily="49" charset="-122"/>
                <a:cs typeface="Consolas" pitchFamily="49" charset="0"/>
              </a:rPr>
              <a:t>-1</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MIN{dist</a:t>
            </a:r>
            <a:r>
              <a:rPr lang="en-US" altLang="zh-CN" sz="1800" i="1" baseline="30000" smtClean="0">
                <a:solidFill>
                  <a:srgbClr val="0000FF"/>
                </a:solidFill>
                <a:latin typeface="Consolas" pitchFamily="49" charset="0"/>
                <a:ea typeface="楷体" pitchFamily="49" charset="-122"/>
                <a:cs typeface="Consolas" pitchFamily="49" charset="0"/>
              </a:rPr>
              <a:t>k</a:t>
            </a:r>
            <a:r>
              <a:rPr lang="en-US" altLang="zh-CN" sz="1800" baseline="30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g.edges</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u</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dirty="0">
              <a:solidFill>
                <a:srgbClr val="0000FF"/>
              </a:solidFill>
              <a:latin typeface="Consolas" pitchFamily="49" charset="0"/>
              <a:ea typeface="楷体" pitchFamily="49" charset="-122"/>
              <a:cs typeface="Consolas" pitchFamily="49" charset="0"/>
            </a:endParaRPr>
          </a:p>
          <a:p>
            <a:pPr>
              <a:lnSpc>
                <a:spcPct val="130000"/>
              </a:lnSpc>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i="1" smtClean="0">
                <a:solidFill>
                  <a:srgbClr val="00B0F0"/>
                </a:solidFill>
                <a:latin typeface="Consolas" pitchFamily="49" charset="0"/>
                <a:ea typeface="楷体" pitchFamily="49" charset="-122"/>
                <a:cs typeface="Consolas" pitchFamily="49" charset="0"/>
              </a:rPr>
              <a:t>i</a:t>
            </a:r>
            <a:r>
              <a:rPr lang="en-US" altLang="zh-CN" sz="1800" smtClean="0">
                <a:solidFill>
                  <a:srgbClr val="00B0F0"/>
                </a:solidFill>
                <a:latin typeface="Consolas" pitchFamily="49" charset="0"/>
                <a:ea typeface="楷体" pitchFamily="49" charset="-122"/>
                <a:cs typeface="Consolas" pitchFamily="49" charset="0"/>
              </a:rPr>
              <a:t>=0</a:t>
            </a:r>
            <a:r>
              <a:rPr lang="zh-CN" altLang="en-US"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1</a:t>
            </a:r>
            <a:r>
              <a:rPr lang="zh-CN" altLang="en-US"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宋体" pitchFamily="2" charset="-122"/>
                <a:ea typeface="宋体" pitchFamily="2" charset="-122"/>
                <a:cs typeface="Consolas" pitchFamily="49" charset="0"/>
              </a:rPr>
              <a:t>…</a:t>
            </a:r>
            <a:r>
              <a:rPr lang="zh-CN" altLang="en-US" sz="1800" smtClean="0">
                <a:solidFill>
                  <a:srgbClr val="00B0F0"/>
                </a:solidFill>
                <a:latin typeface="Consolas" pitchFamily="49" charset="0"/>
                <a:ea typeface="楷体" pitchFamily="49" charset="-122"/>
                <a:cs typeface="Consolas" pitchFamily="49" charset="0"/>
              </a:rPr>
              <a:t>，</a:t>
            </a:r>
            <a:r>
              <a:rPr lang="en-US" altLang="zh-CN" sz="1800" i="1" smtClean="0">
                <a:solidFill>
                  <a:srgbClr val="00B0F0"/>
                </a:solidFill>
                <a:latin typeface="Consolas" pitchFamily="49" charset="0"/>
                <a:ea typeface="楷体" pitchFamily="49" charset="-122"/>
                <a:cs typeface="Consolas" pitchFamily="49" charset="0"/>
              </a:rPr>
              <a:t>n</a:t>
            </a:r>
            <a:r>
              <a:rPr lang="en-US" altLang="zh-CN" sz="1800" smtClean="0">
                <a:solidFill>
                  <a:srgbClr val="00B0F0"/>
                </a:solidFill>
                <a:latin typeface="Consolas" pitchFamily="49" charset="0"/>
                <a:ea typeface="楷体" pitchFamily="49" charset="-122"/>
                <a:cs typeface="Consolas" pitchFamily="49" charset="0"/>
              </a:rPr>
              <a:t>-1</a:t>
            </a:r>
            <a:r>
              <a:rPr lang="zh-CN" altLang="en-US" sz="1800" smtClean="0">
                <a:solidFill>
                  <a:srgbClr val="00B0F0"/>
                </a:solidFill>
                <a:latin typeface="Consolas" pitchFamily="49" charset="0"/>
                <a:ea typeface="楷体" pitchFamily="49" charset="-122"/>
                <a:cs typeface="Consolas" pitchFamily="49" charset="0"/>
              </a:rPr>
              <a:t>，</a:t>
            </a:r>
            <a:r>
              <a:rPr lang="en-US" altLang="zh-CN" sz="1800" i="1" smtClean="0">
                <a:solidFill>
                  <a:srgbClr val="00B0F0"/>
                </a:solidFill>
                <a:latin typeface="Consolas" pitchFamily="49" charset="0"/>
                <a:ea typeface="楷体" pitchFamily="49" charset="-122"/>
                <a:cs typeface="Consolas" pitchFamily="49" charset="0"/>
              </a:rPr>
              <a:t>i</a:t>
            </a:r>
            <a:r>
              <a:rPr lang="en-US" altLang="zh-CN" sz="1800" dirty="0" err="1">
                <a:solidFill>
                  <a:srgbClr val="00B0F0"/>
                </a:solidFill>
                <a:latin typeface="Consolas" pitchFamily="49" charset="0"/>
                <a:ea typeface="楷体" pitchFamily="49" charset="-122"/>
                <a:cs typeface="Consolas" pitchFamily="49" charset="0"/>
              </a:rPr>
              <a:t>≠</a:t>
            </a:r>
            <a:r>
              <a:rPr lang="en-US" altLang="zh-CN" sz="1800" i="1" dirty="0" err="1">
                <a:solidFill>
                  <a:srgbClr val="00B0F0"/>
                </a:solidFill>
                <a:latin typeface="Consolas" pitchFamily="49" charset="0"/>
                <a:ea typeface="楷体" pitchFamily="49" charset="-122"/>
                <a:cs typeface="Consolas" pitchFamily="49" charset="0"/>
              </a:rPr>
              <a:t>u</a:t>
            </a:r>
            <a:endParaRPr lang="en-US" altLang="zh-CN" sz="1800" i="1" dirty="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8436" name="Text Box 4"/>
          <p:cNvSpPr txBox="1">
            <a:spLocks noChangeArrowheads="1"/>
          </p:cNvSpPr>
          <p:nvPr/>
        </p:nvSpPr>
        <p:spPr bwMode="auto">
          <a:xfrm>
            <a:off x="500034" y="3000372"/>
            <a:ext cx="3240088"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dist</a:t>
            </a:r>
            <a:r>
              <a:rPr lang="zh-CN" altLang="en-US" sz="2000">
                <a:solidFill>
                  <a:srgbClr val="0000FF"/>
                </a:solidFill>
                <a:latin typeface="Consolas" pitchFamily="49" charset="0"/>
                <a:ea typeface="楷体" pitchFamily="49" charset="-122"/>
                <a:cs typeface="Consolas" pitchFamily="49" charset="0"/>
              </a:rPr>
              <a:t>数组的变化过程 </a:t>
            </a:r>
          </a:p>
        </p:txBody>
      </p:sp>
      <p:sp>
        <p:nvSpPr>
          <p:cNvPr id="18437" name="Text Box 5"/>
          <p:cNvSpPr txBox="1">
            <a:spLocks noChangeArrowheads="1"/>
          </p:cNvSpPr>
          <p:nvPr/>
        </p:nvSpPr>
        <p:spPr bwMode="auto">
          <a:xfrm>
            <a:off x="4429124" y="571480"/>
            <a:ext cx="3894165" cy="400110"/>
          </a:xfrm>
          <a:prstGeom prst="rect">
            <a:avLst/>
          </a:prstGeom>
          <a:no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求顶点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到其他顶点的最短路径 </a:t>
            </a:r>
          </a:p>
        </p:txBody>
      </p:sp>
      <p:graphicFrame>
        <p:nvGraphicFramePr>
          <p:cNvPr id="248186" name="Group 378"/>
          <p:cNvGraphicFramePr>
            <a:graphicFrameLocks noGrp="1"/>
          </p:cNvGraphicFramePr>
          <p:nvPr/>
        </p:nvGraphicFramePr>
        <p:xfrm>
          <a:off x="501622" y="3717923"/>
          <a:ext cx="8428095" cy="2560320"/>
        </p:xfrm>
        <a:graphic>
          <a:graphicData uri="http://schemas.openxmlformats.org/drawingml/2006/table">
            <a:tbl>
              <a:tblPr>
                <a:tableStyleId>{35758FB7-9AC5-4552-8A53-C91805E547FA}</a:tableStyleId>
              </a:tblPr>
              <a:tblGrid>
                <a:gridCol w="1054129"/>
                <a:gridCol w="1052484"/>
                <a:gridCol w="1054128"/>
                <a:gridCol w="1054129"/>
                <a:gridCol w="1052484"/>
                <a:gridCol w="1054128"/>
                <a:gridCol w="1052484"/>
                <a:gridCol w="105412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8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dist</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a:t>
                      </a:r>
                      <a:endParaRPr kumimoji="0" lang="en-US" altLang="zh-CN" sz="1800" b="1" i="0" u="none" strike="noStrike" cap="none" normalizeH="0" baseline="0" smtClean="0">
                        <a:ln>
                          <a:noFill/>
                        </a:ln>
                        <a:solidFill>
                          <a:srgbClr val="006600"/>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a:t>
                      </a:r>
                      <a:endParaRPr kumimoji="0" lang="en-US" altLang="zh-CN" sz="1800" b="1" i="0" u="none" strike="noStrike" cap="none" normalizeH="0" baseline="0" smtClean="0">
                        <a:ln>
                          <a:noFill/>
                        </a:ln>
                        <a:solidFill>
                          <a:srgbClr val="006600"/>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a:t>
                      </a:r>
                      <a:endParaRPr kumimoji="0" lang="en-US" altLang="zh-CN" sz="1800" b="1" i="0" u="none" strike="noStrike" cap="none" normalizeH="0" baseline="0" smtClean="0">
                        <a:ln>
                          <a:noFill/>
                        </a:ln>
                        <a:solidFill>
                          <a:srgbClr val="006600"/>
                        </a:solidFill>
                        <a:effectLst/>
                        <a:latin typeface="Consolas" pitchFamily="49" charset="0"/>
                        <a:ea typeface="宋体" pitchFamily="2"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bl>
          </a:graphicData>
        </a:graphic>
      </p:graphicFrame>
      <p:grpSp>
        <p:nvGrpSpPr>
          <p:cNvPr id="8" name="组合 7"/>
          <p:cNvGrpSpPr/>
          <p:nvPr/>
        </p:nvGrpSpPr>
        <p:grpSpPr>
          <a:xfrm>
            <a:off x="285720" y="357166"/>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椭圆 9"/>
            <p:cNvSpPr/>
            <p:nvPr/>
          </p:nvSpPr>
          <p:spPr>
            <a:xfrm>
              <a:off x="2571736" y="3357562"/>
              <a:ext cx="357190" cy="428628"/>
            </a:xfrm>
            <a:prstGeom prst="ellipse">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19460" name="Text Box 4"/>
          <p:cNvSpPr txBox="1">
            <a:spLocks noChangeArrowheads="1"/>
          </p:cNvSpPr>
          <p:nvPr/>
        </p:nvSpPr>
        <p:spPr bwMode="auto">
          <a:xfrm>
            <a:off x="500034" y="2857496"/>
            <a:ext cx="3240088"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path</a:t>
            </a:r>
            <a:r>
              <a:rPr lang="zh-CN" altLang="en-US" sz="2000">
                <a:solidFill>
                  <a:srgbClr val="0000FF"/>
                </a:solidFill>
                <a:latin typeface="Consolas" pitchFamily="49" charset="0"/>
                <a:ea typeface="楷体" pitchFamily="49" charset="-122"/>
                <a:cs typeface="Consolas" pitchFamily="49" charset="0"/>
              </a:rPr>
              <a:t>数组的变化过程 </a:t>
            </a:r>
          </a:p>
        </p:txBody>
      </p:sp>
      <p:graphicFrame>
        <p:nvGraphicFramePr>
          <p:cNvPr id="261572" name="Group 452"/>
          <p:cNvGraphicFramePr>
            <a:graphicFrameLocks noGrp="1"/>
          </p:cNvGraphicFramePr>
          <p:nvPr/>
        </p:nvGraphicFramePr>
        <p:xfrm>
          <a:off x="71438" y="3500438"/>
          <a:ext cx="8893175" cy="2560320"/>
        </p:xfrm>
        <a:graphic>
          <a:graphicData uri="http://schemas.openxmlformats.org/drawingml/2006/table">
            <a:tbl>
              <a:tblPr>
                <a:tableStyleId>{35758FB7-9AC5-4552-8A53-C91805E547FA}</a:tableStyleId>
              </a:tblPr>
              <a:tblGrid>
                <a:gridCol w="1111250"/>
                <a:gridCol w="1112837"/>
                <a:gridCol w="1111250"/>
                <a:gridCol w="1112838"/>
                <a:gridCol w="1109662"/>
                <a:gridCol w="1111250"/>
                <a:gridCol w="1112838"/>
                <a:gridCol w="1111250"/>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FF0000"/>
                          </a:solidFill>
                          <a:effectLst/>
                          <a:latin typeface="Consolas" pitchFamily="49" charset="0"/>
                          <a:cs typeface="Consolas" pitchFamily="49" charset="0"/>
                        </a:rPr>
                        <a:t>k</a:t>
                      </a:r>
                      <a:endParaRPr kumimoji="0" lang="en-US" altLang="zh-CN" sz="1800" b="1" i="1"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latin typeface="Consolas" pitchFamily="49" charset="0"/>
                          <a:cs typeface="Consolas" pitchFamily="49" charset="0"/>
                        </a:rPr>
                        <a:t>path</a:t>
                      </a:r>
                      <a:r>
                        <a:rPr kumimoji="0" lang="en-US" altLang="zh-CN" sz="1800" b="1" u="none" strike="noStrike" cap="none" normalizeH="0" baseline="30000" smtClean="0">
                          <a:ln>
                            <a:noFill/>
                          </a:ln>
                          <a:solidFill>
                            <a:srgbClr val="FF0000"/>
                          </a:solidFill>
                          <a:effectLst/>
                          <a:latin typeface="Consolas" pitchFamily="49" charset="0"/>
                          <a:cs typeface="Consolas" pitchFamily="49" charset="0"/>
                        </a:rPr>
                        <a:t>k</a:t>
                      </a:r>
                      <a:r>
                        <a:rPr kumimoji="0" lang="en-US" altLang="zh-CN" sz="1800" b="1" u="none" strike="noStrike" cap="none" normalizeH="0" baseline="0" smtClean="0">
                          <a:ln>
                            <a:noFill/>
                          </a:ln>
                          <a:solidFill>
                            <a:srgbClr val="FF00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FF00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r h="220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6600"/>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solidFill>
                      <a:schemeClr val="bg1">
                        <a:lumMod val="95000"/>
                      </a:schemeClr>
                    </a:solidFill>
                  </a:tcPr>
                </a:tc>
              </a:tr>
            </a:tbl>
          </a:graphicData>
        </a:graphic>
      </p:graphicFrame>
      <p:sp>
        <p:nvSpPr>
          <p:cNvPr id="7" name="Text Box 5"/>
          <p:cNvSpPr txBox="1">
            <a:spLocks noChangeArrowheads="1"/>
          </p:cNvSpPr>
          <p:nvPr/>
        </p:nvSpPr>
        <p:spPr bwMode="auto">
          <a:xfrm>
            <a:off x="4429124" y="571480"/>
            <a:ext cx="3894165" cy="400110"/>
          </a:xfrm>
          <a:prstGeom prst="rect">
            <a:avLst/>
          </a:prstGeom>
          <a:no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求顶点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到其他顶点的最短路径 </a:t>
            </a:r>
          </a:p>
        </p:txBody>
      </p:sp>
      <p:grpSp>
        <p:nvGrpSpPr>
          <p:cNvPr id="8" name="组合 7"/>
          <p:cNvGrpSpPr/>
          <p:nvPr/>
        </p:nvGrpSpPr>
        <p:grpSpPr>
          <a:xfrm>
            <a:off x="357158" y="142852"/>
            <a:ext cx="3929090" cy="2357454"/>
            <a:chOff x="2428860" y="2428868"/>
            <a:chExt cx="3929090" cy="2357454"/>
          </a:xfrm>
        </p:grpSpPr>
        <p:sp>
          <p:nvSpPr>
            <p:cNvPr id="9" name="矩形 8"/>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椭圆 9"/>
            <p:cNvSpPr/>
            <p:nvPr/>
          </p:nvSpPr>
          <p:spPr>
            <a:xfrm>
              <a:off x="2571736" y="3357562"/>
              <a:ext cx="357190" cy="428628"/>
            </a:xfrm>
            <a:prstGeom prst="ellipse">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6" name="椭圆 15"/>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7" name="直接箭头连接符 16"/>
            <p:cNvCxnSpPr>
              <a:stCxn id="10" idx="7"/>
              <a:endCxn id="11" idx="2"/>
            </p:cNvCxnSpPr>
            <p:nvPr/>
          </p:nvCxnSpPr>
          <p:spPr>
            <a:xfrm rot="5400000" flipH="1" flipV="1">
              <a:off x="2835667" y="2827009"/>
              <a:ext cx="634275"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6"/>
              <a:endCxn id="13"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5"/>
              <a:endCxn id="12"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5" idx="2"/>
            </p:cNvCxnSpPr>
            <p:nvPr/>
          </p:nvCxnSpPr>
          <p:spPr>
            <a:xfrm>
              <a:off x="2928926" y="357187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5"/>
              <a:endCxn id="15" idx="1"/>
            </p:cNvCxnSpPr>
            <p:nvPr/>
          </p:nvCxnSpPr>
          <p:spPr>
            <a:xfrm rot="16200000" flipH="1">
              <a:off x="3723411" y="2948063"/>
              <a:ext cx="482732"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6"/>
              <a:endCxn id="14"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7"/>
              <a:endCxn id="13"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0"/>
              <a:endCxn id="13"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5"/>
              <a:endCxn id="14"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7"/>
              <a:endCxn id="15"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6"/>
              <a:endCxn id="16"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9" name="TextBox 38"/>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40" name="TextBox 39"/>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14282" y="2643182"/>
            <a:ext cx="7072362" cy="502702"/>
          </a:xfrm>
          <a:prstGeom prst="rect">
            <a:avLst/>
          </a:prstGeom>
          <a:noFill/>
          <a:ln w="9525">
            <a:noFill/>
            <a:miter lim="800000"/>
            <a:headEnd/>
            <a:tailEnd/>
          </a:ln>
        </p:spPr>
        <p:txBody>
          <a:bodyPr wrap="square">
            <a:spAutoFit/>
          </a:bodyPr>
          <a:lstStyle/>
          <a:p>
            <a:pPr>
              <a:lnSpc>
                <a:spcPts val="3200"/>
              </a:lnSpc>
            </a:pPr>
            <a:r>
              <a:rPr lang="zh-CN" altLang="en-US" sz="2000" smtClean="0">
                <a:solidFill>
                  <a:srgbClr val="0000FF"/>
                </a:solidFill>
                <a:latin typeface="Consolas" pitchFamily="49" charset="0"/>
                <a:ea typeface="楷体" pitchFamily="49" charset="-122"/>
                <a:cs typeface="Consolas" pitchFamily="49" charset="0"/>
              </a:rPr>
              <a:t>最后</a:t>
            </a:r>
            <a:r>
              <a:rPr lang="zh-CN" altLang="en-US" sz="2000">
                <a:solidFill>
                  <a:srgbClr val="0000FF"/>
                </a:solidFill>
                <a:latin typeface="Consolas" pitchFamily="49" charset="0"/>
                <a:ea typeface="楷体" pitchFamily="49" charset="-122"/>
                <a:cs typeface="Consolas" pitchFamily="49" charset="0"/>
              </a:rPr>
              <a:t>求得的从顶点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到其他的顶点的最短路径长度和路径如下</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714348" y="3357562"/>
            <a:ext cx="6215106" cy="258532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800" smtClean="0">
                <a:solidFill>
                  <a:srgbClr val="0000FF"/>
                </a:solidFill>
                <a:latin typeface="Consolas" pitchFamily="49" charset="0"/>
                <a:ea typeface="楷体" pitchFamily="49" charset="-122"/>
                <a:cs typeface="Consolas" pitchFamily="49" charset="0"/>
              </a:rPr>
              <a:t>从顶点</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到顶点</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的路径长度为</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，路径为</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p>
          <a:p>
            <a:pPr>
              <a:lnSpc>
                <a:spcPct val="150000"/>
              </a:lnSpc>
            </a:pPr>
            <a:r>
              <a:rPr lang="zh-CN" altLang="en-US" sz="1800" smtClean="0">
                <a:solidFill>
                  <a:srgbClr val="0000FF"/>
                </a:solidFill>
                <a:latin typeface="Consolas" pitchFamily="49" charset="0"/>
                <a:ea typeface="楷体" pitchFamily="49" charset="-122"/>
                <a:cs typeface="Consolas" pitchFamily="49" charset="0"/>
              </a:rPr>
              <a:t>从顶点</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到顶点</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的路径长度为</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，路径为</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p>
          <a:p>
            <a:pPr>
              <a:lnSpc>
                <a:spcPct val="150000"/>
              </a:lnSpc>
            </a:pPr>
            <a:r>
              <a:rPr lang="zh-CN" altLang="en-US" sz="1800" smtClean="0">
                <a:solidFill>
                  <a:srgbClr val="0000FF"/>
                </a:solidFill>
                <a:latin typeface="Consolas" pitchFamily="49" charset="0"/>
                <a:ea typeface="楷体" pitchFamily="49" charset="-122"/>
                <a:cs typeface="Consolas" pitchFamily="49" charset="0"/>
              </a:rPr>
              <a:t>从顶点</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到顶点</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的路径长度为</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，路径为</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p>
          <a:p>
            <a:pPr>
              <a:lnSpc>
                <a:spcPct val="150000"/>
              </a:lnSpc>
            </a:pPr>
            <a:r>
              <a:rPr lang="zh-CN" altLang="en-US" sz="1800" smtClean="0">
                <a:solidFill>
                  <a:srgbClr val="0000FF"/>
                </a:solidFill>
                <a:latin typeface="Consolas" pitchFamily="49" charset="0"/>
                <a:ea typeface="楷体" pitchFamily="49" charset="-122"/>
                <a:cs typeface="Consolas" pitchFamily="49" charset="0"/>
              </a:rPr>
              <a:t>从顶点</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到顶点</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的路径长度为</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，路径为</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p>
          <a:p>
            <a:pPr>
              <a:lnSpc>
                <a:spcPct val="150000"/>
              </a:lnSpc>
            </a:pPr>
            <a:r>
              <a:rPr lang="zh-CN" altLang="en-US" sz="1800" smtClean="0">
                <a:solidFill>
                  <a:srgbClr val="0000FF"/>
                </a:solidFill>
                <a:latin typeface="Consolas" pitchFamily="49" charset="0"/>
                <a:ea typeface="楷体" pitchFamily="49" charset="-122"/>
                <a:cs typeface="Consolas" pitchFamily="49" charset="0"/>
              </a:rPr>
              <a:t>从顶点</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到顶点</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的路径长度为</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，路径为</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p>
          <a:p>
            <a:pPr>
              <a:lnSpc>
                <a:spcPct val="150000"/>
              </a:lnSpc>
            </a:pPr>
            <a:r>
              <a:rPr lang="zh-CN" altLang="en-US" sz="1800" smtClean="0">
                <a:solidFill>
                  <a:srgbClr val="0000FF"/>
                </a:solidFill>
                <a:latin typeface="Consolas" pitchFamily="49" charset="0"/>
                <a:ea typeface="楷体" pitchFamily="49" charset="-122"/>
                <a:cs typeface="Consolas" pitchFamily="49" charset="0"/>
              </a:rPr>
              <a:t>从顶点</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到顶点</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的路径长度为</a:t>
            </a:r>
            <a:r>
              <a:rPr lang="en-US" altLang="zh-CN" sz="1800" smtClean="0">
                <a:solidFill>
                  <a:srgbClr val="0000FF"/>
                </a:solidFill>
                <a:latin typeface="Consolas" pitchFamily="49" charset="0"/>
                <a:ea typeface="楷体" pitchFamily="49" charset="-122"/>
                <a:cs typeface="Consolas" pitchFamily="49" charset="0"/>
              </a:rPr>
              <a:t>:-10</a:t>
            </a:r>
            <a:r>
              <a:rPr lang="zh-CN" altLang="en-US" sz="1800" smtClean="0">
                <a:solidFill>
                  <a:srgbClr val="0000FF"/>
                </a:solidFill>
                <a:latin typeface="Consolas" pitchFamily="49" charset="0"/>
                <a:ea typeface="楷体" pitchFamily="49" charset="-122"/>
                <a:cs typeface="Consolas" pitchFamily="49" charset="0"/>
              </a:rPr>
              <a:t>，路径为</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p>
        </p:txBody>
      </p:sp>
      <p:grpSp>
        <p:nvGrpSpPr>
          <p:cNvPr id="4" name="组合 3"/>
          <p:cNvGrpSpPr/>
          <p:nvPr/>
        </p:nvGrpSpPr>
        <p:grpSpPr>
          <a:xfrm>
            <a:off x="1000100" y="214290"/>
            <a:ext cx="3929090" cy="2357454"/>
            <a:chOff x="2428860" y="2428868"/>
            <a:chExt cx="3929090" cy="2357454"/>
          </a:xfrm>
        </p:grpSpPr>
        <p:sp>
          <p:nvSpPr>
            <p:cNvPr id="5" name="矩形 4"/>
            <p:cNvSpPr/>
            <p:nvPr/>
          </p:nvSpPr>
          <p:spPr>
            <a:xfrm>
              <a:off x="2428860" y="2428868"/>
              <a:ext cx="3929090" cy="2357454"/>
            </a:xfrm>
            <a:prstGeom prst="rect">
              <a:avLst/>
            </a:prstGeom>
            <a:solidFill>
              <a:schemeClr val="bg1"/>
            </a:solidFill>
            <a:ln>
              <a:solidFill>
                <a:schemeClr val="bg1"/>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 name="椭圆 5"/>
            <p:cNvSpPr/>
            <p:nvPr/>
          </p:nvSpPr>
          <p:spPr>
            <a:xfrm>
              <a:off x="2571736" y="3357562"/>
              <a:ext cx="357190" cy="428628"/>
            </a:xfrm>
            <a:prstGeom prst="ellipse">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428992"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428992"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5000628" y="2571744"/>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000628" y="407194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4143372"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5857884" y="3357562"/>
              <a:ext cx="357190" cy="428628"/>
            </a:xfrm>
            <a:prstGeom prst="ellipse">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cxnSp>
          <p:nvCxnSpPr>
            <p:cNvPr id="13" name="直接箭头连接符 12"/>
            <p:cNvCxnSpPr>
              <a:stCxn id="6" idx="7"/>
              <a:endCxn id="7" idx="2"/>
            </p:cNvCxnSpPr>
            <p:nvPr/>
          </p:nvCxnSpPr>
          <p:spPr>
            <a:xfrm rot="5400000" flipH="1" flipV="1">
              <a:off x="2835667" y="2827009"/>
              <a:ext cx="634275"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6"/>
              <a:endCxn id="9" idx="2"/>
            </p:cNvCxnSpPr>
            <p:nvPr/>
          </p:nvCxnSpPr>
          <p:spPr>
            <a:xfrm>
              <a:off x="3786182" y="2786058"/>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5"/>
              <a:endCxn id="8" idx="2"/>
            </p:cNvCxnSpPr>
            <p:nvPr/>
          </p:nvCxnSpPr>
          <p:spPr>
            <a:xfrm rot="16200000" flipH="1">
              <a:off x="2871386" y="3728649"/>
              <a:ext cx="562837"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11" idx="2"/>
            </p:cNvCxnSpPr>
            <p:nvPr/>
          </p:nvCxnSpPr>
          <p:spPr>
            <a:xfrm>
              <a:off x="2928926" y="357187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5"/>
              <a:endCxn id="11" idx="1"/>
            </p:cNvCxnSpPr>
            <p:nvPr/>
          </p:nvCxnSpPr>
          <p:spPr>
            <a:xfrm rot="16200000" flipH="1">
              <a:off x="3723411" y="2948063"/>
              <a:ext cx="482732"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6"/>
              <a:endCxn id="10" idx="2"/>
            </p:cNvCxnSpPr>
            <p:nvPr/>
          </p:nvCxnSpPr>
          <p:spPr>
            <a:xfrm>
              <a:off x="3786182" y="4286256"/>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7"/>
              <a:endCxn id="9" idx="3"/>
            </p:cNvCxnSpPr>
            <p:nvPr/>
          </p:nvCxnSpPr>
          <p:spPr>
            <a:xfrm rot="5400000" flipH="1" flipV="1">
              <a:off x="4509229" y="2876625"/>
              <a:ext cx="482732"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0"/>
              <a:endCxn id="9" idx="4"/>
            </p:cNvCxnSpPr>
            <p:nvPr/>
          </p:nvCxnSpPr>
          <p:spPr>
            <a:xfrm rot="5400000" flipH="1" flipV="1">
              <a:off x="4643438" y="353615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5"/>
              <a:endCxn id="10" idx="1"/>
            </p:cNvCxnSpPr>
            <p:nvPr/>
          </p:nvCxnSpPr>
          <p:spPr>
            <a:xfrm rot="16200000" flipH="1">
              <a:off x="4544948" y="3626724"/>
              <a:ext cx="411294" cy="60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7"/>
              <a:endCxn id="11" idx="3"/>
            </p:cNvCxnSpPr>
            <p:nvPr/>
          </p:nvCxnSpPr>
          <p:spPr>
            <a:xfrm rot="5400000" flipH="1" flipV="1">
              <a:off x="3759130" y="3698162"/>
              <a:ext cx="411294" cy="46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6"/>
              <a:endCxn id="12" idx="1"/>
            </p:cNvCxnSpPr>
            <p:nvPr/>
          </p:nvCxnSpPr>
          <p:spPr>
            <a:xfrm>
              <a:off x="5357818" y="2786058"/>
              <a:ext cx="552375" cy="634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6"/>
              <a:endCxn id="12" idx="3"/>
            </p:cNvCxnSpPr>
            <p:nvPr/>
          </p:nvCxnSpPr>
          <p:spPr>
            <a:xfrm flipV="1">
              <a:off x="5357818" y="3723419"/>
              <a:ext cx="552375" cy="562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57488"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26" name="TextBox 25"/>
            <p:cNvSpPr txBox="1"/>
            <p:nvPr/>
          </p:nvSpPr>
          <p:spPr>
            <a:xfrm>
              <a:off x="2857488" y="392906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3286116" y="3252786"/>
              <a:ext cx="50006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28" name="TextBox 27"/>
            <p:cNvSpPr txBox="1"/>
            <p:nvPr/>
          </p:nvSpPr>
          <p:spPr>
            <a:xfrm>
              <a:off x="3929058" y="288883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4286248" y="2428868"/>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7</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4527548" y="2896770"/>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5156204" y="335756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3702044" y="37020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3" name="TextBox 32"/>
            <p:cNvSpPr txBox="1"/>
            <p:nvPr/>
          </p:nvSpPr>
          <p:spPr>
            <a:xfrm>
              <a:off x="4500562" y="3841752"/>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4176710" y="428625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5715008" y="3929066"/>
              <a:ext cx="285752" cy="338554"/>
            </a:xfrm>
            <a:prstGeom prst="rect">
              <a:avLst/>
            </a:prstGeom>
            <a:noFill/>
          </p:spPr>
          <p:txBody>
            <a:bodyPr wrap="square" lIns="0" rIns="0"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5643570" y="2857496"/>
              <a:ext cx="2857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grpSp>
      <p:sp>
        <p:nvSpPr>
          <p:cNvPr id="37" name="右弧形箭头 36"/>
          <p:cNvSpPr/>
          <p:nvPr/>
        </p:nvSpPr>
        <p:spPr>
          <a:xfrm>
            <a:off x="7072330" y="2571744"/>
            <a:ext cx="642942" cy="1928826"/>
          </a:xfrm>
          <a:prstGeom prst="curved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ChangeArrowheads="1"/>
          </p:cNvSpPr>
          <p:nvPr/>
        </p:nvSpPr>
        <p:spPr bwMode="auto">
          <a:xfrm>
            <a:off x="0" y="3014663"/>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70" name="组合 69"/>
          <p:cNvGrpSpPr/>
          <p:nvPr/>
        </p:nvGrpSpPr>
        <p:grpSpPr>
          <a:xfrm>
            <a:off x="642910" y="1785926"/>
            <a:ext cx="3214710" cy="2155282"/>
            <a:chOff x="285720" y="1785926"/>
            <a:chExt cx="3214710" cy="2155282"/>
          </a:xfrm>
        </p:grpSpPr>
        <p:sp>
          <p:nvSpPr>
            <p:cNvPr id="7" name="椭圆 6"/>
            <p:cNvSpPr/>
            <p:nvPr/>
          </p:nvSpPr>
          <p:spPr>
            <a:xfrm>
              <a:off x="285720"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100010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00010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2357422"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2357422"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171448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3143240"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15" name="直接连接符 14"/>
            <p:cNvCxnSpPr>
              <a:stCxn id="7" idx="7"/>
              <a:endCxn id="8" idx="3"/>
            </p:cNvCxnSpPr>
            <p:nvPr/>
          </p:nvCxnSpPr>
          <p:spPr>
            <a:xfrm rot="5400000" flipH="1" flipV="1">
              <a:off x="615858"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p:cNvCxnSpPr>
              <a:stCxn id="8" idx="6"/>
              <a:endCxn id="10" idx="2"/>
            </p:cNvCxnSpPr>
            <p:nvPr/>
          </p:nvCxnSpPr>
          <p:spPr>
            <a:xfrm>
              <a:off x="1357290"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p:cNvCxnSpPr>
              <a:stCxn id="12" idx="7"/>
              <a:endCxn id="10" idx="3"/>
            </p:cNvCxnSpPr>
            <p:nvPr/>
          </p:nvCxnSpPr>
          <p:spPr>
            <a:xfrm rot="5400000" flipH="1" flipV="1">
              <a:off x="2008899"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p:cNvCxnSpPr>
              <a:stCxn id="12" idx="3"/>
              <a:endCxn id="9" idx="7"/>
            </p:cNvCxnSpPr>
            <p:nvPr/>
          </p:nvCxnSpPr>
          <p:spPr>
            <a:xfrm rot="5400000">
              <a:off x="133023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p:cNvCxnSpPr>
              <a:stCxn id="7" idx="5"/>
              <a:endCxn id="9" idx="1"/>
            </p:cNvCxnSpPr>
            <p:nvPr/>
          </p:nvCxnSpPr>
          <p:spPr>
            <a:xfrm rot="16200000" flipH="1">
              <a:off x="615858" y="298378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p:cNvCxnSpPr>
              <a:stCxn id="9" idx="6"/>
              <a:endCxn id="11" idx="2"/>
            </p:cNvCxnSpPr>
            <p:nvPr/>
          </p:nvCxnSpPr>
          <p:spPr>
            <a:xfrm>
              <a:off x="1357290"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p:cNvCxnSpPr>
              <a:stCxn id="12" idx="5"/>
              <a:endCxn id="11" idx="1"/>
            </p:cNvCxnSpPr>
            <p:nvPr/>
          </p:nvCxnSpPr>
          <p:spPr>
            <a:xfrm rot="16200000" flipH="1">
              <a:off x="2008899" y="301950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p:cNvCxnSpPr>
              <a:stCxn id="10" idx="5"/>
              <a:endCxn id="13" idx="1"/>
            </p:cNvCxnSpPr>
            <p:nvPr/>
          </p:nvCxnSpPr>
          <p:spPr>
            <a:xfrm rot="16200000" flipH="1">
              <a:off x="2723279"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11" idx="7"/>
              <a:endCxn id="13" idx="3"/>
            </p:cNvCxnSpPr>
            <p:nvPr/>
          </p:nvCxnSpPr>
          <p:spPr>
            <a:xfrm rot="5400000" flipH="1" flipV="1">
              <a:off x="2723279"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71472"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571472"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38" name="TextBox 37"/>
            <p:cNvSpPr txBox="1"/>
            <p:nvPr/>
          </p:nvSpPr>
          <p:spPr>
            <a:xfrm>
              <a:off x="1714480" y="17859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9" name="TextBox 38"/>
            <p:cNvSpPr txBox="1"/>
            <p:nvPr/>
          </p:nvSpPr>
          <p:spPr>
            <a:xfrm>
              <a:off x="1285852" y="291679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40" name="TextBox 39"/>
            <p:cNvSpPr txBox="1"/>
            <p:nvPr/>
          </p:nvSpPr>
          <p:spPr>
            <a:xfrm>
              <a:off x="1714480" y="357187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1" name="TextBox 40"/>
            <p:cNvSpPr txBox="1"/>
            <p:nvPr/>
          </p:nvSpPr>
          <p:spPr>
            <a:xfrm>
              <a:off x="2143108" y="291679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2143108" y="24167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2857488"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2928926"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72" name="组合 71"/>
          <p:cNvGrpSpPr/>
          <p:nvPr/>
        </p:nvGrpSpPr>
        <p:grpSpPr>
          <a:xfrm>
            <a:off x="5000628" y="1785926"/>
            <a:ext cx="3214710" cy="2155282"/>
            <a:chOff x="5000628" y="1785926"/>
            <a:chExt cx="3214710" cy="2155282"/>
          </a:xfrm>
        </p:grpSpPr>
        <p:sp>
          <p:nvSpPr>
            <p:cNvPr id="45" name="椭圆 44"/>
            <p:cNvSpPr/>
            <p:nvPr/>
          </p:nvSpPr>
          <p:spPr>
            <a:xfrm>
              <a:off x="5000628" y="2643182"/>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46" name="椭圆 45"/>
            <p:cNvSpPr/>
            <p:nvPr/>
          </p:nvSpPr>
          <p:spPr>
            <a:xfrm>
              <a:off x="5715008"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47" name="椭圆 46"/>
            <p:cNvSpPr/>
            <p:nvPr/>
          </p:nvSpPr>
          <p:spPr>
            <a:xfrm>
              <a:off x="5715008"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48" name="椭圆 47"/>
            <p:cNvSpPr/>
            <p:nvPr/>
          </p:nvSpPr>
          <p:spPr>
            <a:xfrm>
              <a:off x="7072330" y="192880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49" name="椭圆 48"/>
            <p:cNvSpPr/>
            <p:nvPr/>
          </p:nvSpPr>
          <p:spPr>
            <a:xfrm>
              <a:off x="7072330" y="335756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50" name="椭圆 49"/>
            <p:cNvSpPr/>
            <p:nvPr/>
          </p:nvSpPr>
          <p:spPr>
            <a:xfrm>
              <a:off x="642938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51" name="椭圆 50"/>
            <p:cNvSpPr/>
            <p:nvPr/>
          </p:nvSpPr>
          <p:spPr>
            <a:xfrm>
              <a:off x="7858148" y="2643182"/>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52" name="直接连接符 51"/>
            <p:cNvCxnSpPr>
              <a:stCxn id="45" idx="7"/>
              <a:endCxn id="46" idx="3"/>
            </p:cNvCxnSpPr>
            <p:nvPr/>
          </p:nvCxnSpPr>
          <p:spPr>
            <a:xfrm rot="5400000" flipH="1" flipV="1">
              <a:off x="5330766" y="2269402"/>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p:cNvCxnSpPr>
              <a:stCxn id="46" idx="6"/>
              <a:endCxn id="48" idx="2"/>
            </p:cNvCxnSpPr>
            <p:nvPr/>
          </p:nvCxnSpPr>
          <p:spPr>
            <a:xfrm>
              <a:off x="6072198" y="214311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p:cNvCxnSpPr>
              <a:stCxn id="50" idx="7"/>
              <a:endCxn id="48" idx="3"/>
            </p:cNvCxnSpPr>
            <p:nvPr/>
          </p:nvCxnSpPr>
          <p:spPr>
            <a:xfrm rot="5400000" flipH="1" flipV="1">
              <a:off x="6723807" y="2305121"/>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直接连接符 56"/>
            <p:cNvCxnSpPr>
              <a:stCxn id="47" idx="6"/>
              <a:endCxn id="49" idx="2"/>
            </p:cNvCxnSpPr>
            <p:nvPr/>
          </p:nvCxnSpPr>
          <p:spPr>
            <a:xfrm>
              <a:off x="6072198" y="3571876"/>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接连接符 58"/>
            <p:cNvCxnSpPr>
              <a:stCxn id="48" idx="5"/>
              <a:endCxn id="51" idx="1"/>
            </p:cNvCxnSpPr>
            <p:nvPr/>
          </p:nvCxnSpPr>
          <p:spPr>
            <a:xfrm rot="16200000" flipH="1">
              <a:off x="7438187" y="2233683"/>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直接连接符 59"/>
            <p:cNvCxnSpPr>
              <a:stCxn id="49" idx="7"/>
              <a:endCxn id="51" idx="3"/>
            </p:cNvCxnSpPr>
            <p:nvPr/>
          </p:nvCxnSpPr>
          <p:spPr>
            <a:xfrm rot="5400000" flipH="1" flipV="1">
              <a:off x="7438187" y="2948063"/>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286380"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3" name="TextBox 62"/>
            <p:cNvSpPr txBox="1"/>
            <p:nvPr/>
          </p:nvSpPr>
          <p:spPr>
            <a:xfrm>
              <a:off x="6429388" y="17859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5" name="TextBox 64"/>
            <p:cNvSpPr txBox="1"/>
            <p:nvPr/>
          </p:nvSpPr>
          <p:spPr>
            <a:xfrm>
              <a:off x="6429388" y="357187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7" name="TextBox 66"/>
            <p:cNvSpPr txBox="1"/>
            <p:nvPr/>
          </p:nvSpPr>
          <p:spPr>
            <a:xfrm>
              <a:off x="6858016" y="241672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7572396" y="22024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69" name="TextBox 68"/>
            <p:cNvSpPr txBox="1"/>
            <p:nvPr/>
          </p:nvSpPr>
          <p:spPr>
            <a:xfrm>
              <a:off x="7643834" y="320254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sp>
        <p:nvSpPr>
          <p:cNvPr id="71" name="右箭头 70"/>
          <p:cNvSpPr/>
          <p:nvPr/>
        </p:nvSpPr>
        <p:spPr>
          <a:xfrm>
            <a:off x="4286248" y="2714620"/>
            <a:ext cx="428628"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404813"/>
            <a:ext cx="3890960"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2</a:t>
            </a:r>
            <a:r>
              <a:rPr lang="zh-CN" altLang="en-US">
                <a:solidFill>
                  <a:schemeClr val="bg1"/>
                </a:solidFill>
                <a:latin typeface="Consolas" pitchFamily="49" charset="0"/>
                <a:ea typeface="楷体" pitchFamily="49" charset="-122"/>
                <a:cs typeface="Consolas" pitchFamily="49" charset="0"/>
              </a:rPr>
              <a:t>、贝尔曼</a:t>
            </a:r>
            <a:r>
              <a:rPr lang="en-US" altLang="zh-CN">
                <a:solidFill>
                  <a:schemeClr val="bg1"/>
                </a:solidFill>
                <a:latin typeface="Consolas" pitchFamily="49" charset="0"/>
                <a:ea typeface="楷体" pitchFamily="49" charset="-122"/>
                <a:cs typeface="Consolas" pitchFamily="49" charset="0"/>
              </a:rPr>
              <a:t>-</a:t>
            </a:r>
            <a:r>
              <a:rPr lang="zh-CN" altLang="en-US">
                <a:solidFill>
                  <a:schemeClr val="bg1"/>
                </a:solidFill>
                <a:latin typeface="Consolas" pitchFamily="49" charset="0"/>
                <a:ea typeface="楷体" pitchFamily="49" charset="-122"/>
                <a:cs typeface="Consolas" pitchFamily="49" charset="0"/>
              </a:rPr>
              <a:t>福特算法设计</a:t>
            </a:r>
          </a:p>
        </p:txBody>
      </p:sp>
      <p:sp>
        <p:nvSpPr>
          <p:cNvPr id="87043" name="Text Box 3"/>
          <p:cNvSpPr txBox="1">
            <a:spLocks noChangeArrowheads="1"/>
          </p:cNvSpPr>
          <p:nvPr/>
        </p:nvSpPr>
        <p:spPr bwMode="auto">
          <a:xfrm>
            <a:off x="468313" y="1341438"/>
            <a:ext cx="7389835" cy="3133505"/>
          </a:xfrm>
          <a:prstGeom prst="rect">
            <a:avLst/>
          </a:prstGeom>
          <a:solidFill>
            <a:schemeClr val="accent3">
              <a:lumMod val="20000"/>
              <a:lumOff val="80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dirty="0">
                <a:solidFill>
                  <a:srgbClr val="FF0000"/>
                </a:solidFill>
                <a:latin typeface="Consolas" pitchFamily="49" charset="0"/>
                <a:ea typeface="仿宋" pitchFamily="49" charset="-122"/>
                <a:cs typeface="Consolas" pitchFamily="49" charset="0"/>
              </a:rPr>
              <a:t>void </a:t>
            </a:r>
            <a:r>
              <a:rPr lang="en-US" altLang="zh-CN" sz="1800" err="1">
                <a:solidFill>
                  <a:srgbClr val="FF0000"/>
                </a:solidFill>
                <a:latin typeface="Consolas" pitchFamily="49" charset="0"/>
                <a:ea typeface="仿宋" pitchFamily="49" charset="-122"/>
                <a:cs typeface="Consolas" pitchFamily="49" charset="0"/>
              </a:rPr>
              <a:t>BellmanFord</a:t>
            </a:r>
            <a:r>
              <a:rPr lang="en-US" altLang="zh-CN" sz="1800">
                <a:solidFill>
                  <a:srgbClr val="FF0000"/>
                </a:solidFill>
                <a:latin typeface="Consolas" pitchFamily="49" charset="0"/>
                <a:ea typeface="仿宋" pitchFamily="49" charset="-122"/>
                <a:cs typeface="Consolas" pitchFamily="49" charset="0"/>
              </a:rPr>
              <a:t>(</a:t>
            </a:r>
            <a:r>
              <a:rPr lang="en-US" altLang="zh-CN" sz="1800" err="1">
                <a:solidFill>
                  <a:srgbClr val="FF0000"/>
                </a:solidFill>
                <a:latin typeface="Consolas" pitchFamily="49" charset="0"/>
                <a:ea typeface="仿宋" pitchFamily="49" charset="-122"/>
                <a:cs typeface="Consolas" pitchFamily="49" charset="0"/>
              </a:rPr>
              <a:t>MGraph</a:t>
            </a:r>
            <a:r>
              <a:rPr lang="en-US" altLang="zh-CN" sz="1800">
                <a:solidFill>
                  <a:srgbClr val="FF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g</a:t>
            </a:r>
            <a:r>
              <a:rPr lang="zh-CN" altLang="en-US" sz="1800" smtClean="0">
                <a:solidFill>
                  <a:srgbClr val="FF000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v)</a:t>
            </a:r>
          </a:p>
          <a:p>
            <a:r>
              <a:rPr lang="en-US" altLang="zh-CN" sz="1800" smtClean="0">
                <a:solidFill>
                  <a:srgbClr val="0000FF"/>
                </a:solidFill>
                <a:latin typeface="Consolas" pitchFamily="49" charset="0"/>
                <a:ea typeface="仿宋" pitchFamily="49" charset="-122"/>
                <a:cs typeface="Consolas" pitchFamily="49" charset="0"/>
              </a:rPr>
              <a:t>{  int 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u</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a:solidFill>
                  <a:srgbClr val="0000FF"/>
                </a:solidFill>
                <a:latin typeface="Consolas" pitchFamily="49" charset="0"/>
                <a:ea typeface="仿宋" pitchFamily="49" charset="-122"/>
                <a:cs typeface="Consolas" pitchFamily="49" charset="0"/>
              </a:rPr>
              <a:t>dist[</a:t>
            </a:r>
            <a:r>
              <a:rPr lang="en-US" altLang="zh-CN" sz="1800" err="1">
                <a:solidFill>
                  <a:srgbClr val="0000FF"/>
                </a:solidFill>
                <a:latin typeface="Consolas" pitchFamily="49" charset="0"/>
                <a:ea typeface="仿宋" pitchFamily="49" charset="-122"/>
                <a:cs typeface="Consolas" pitchFamily="49" charset="0"/>
              </a:rPr>
              <a:t>MAXV</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path[MAXV</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dist[i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[v][</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a:t>
            </a:r>
            <a:r>
              <a:rPr lang="en-US" altLang="zh-CN" sz="1800" dirty="0">
                <a:solidFill>
                  <a:srgbClr val="00B0F0"/>
                </a:solidFill>
                <a:latin typeface="Consolas" pitchFamily="49" charset="0"/>
                <a:ea typeface="仿宋" pitchFamily="49" charset="-122"/>
                <a:cs typeface="Consolas" pitchFamily="49" charset="0"/>
              </a:rPr>
              <a:t>dist</a:t>
            </a:r>
            <a:r>
              <a:rPr lang="en-US" altLang="zh-CN" sz="1800" baseline="30000" dirty="0">
                <a:solidFill>
                  <a:srgbClr val="00B0F0"/>
                </a:solidFill>
                <a:latin typeface="Consolas" pitchFamily="49" charset="0"/>
                <a:ea typeface="仿宋" pitchFamily="49" charset="-122"/>
                <a:cs typeface="Consolas" pitchFamily="49" charset="0"/>
              </a:rPr>
              <a:t>(1)</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初始化</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!=v &amp;&amp; dist[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]&lt;INF)</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]=v;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对</a:t>
            </a:r>
            <a:r>
              <a:rPr lang="en-US" altLang="zh-CN" sz="1800" dirty="0">
                <a:solidFill>
                  <a:srgbClr val="00B0F0"/>
                </a:solidFill>
                <a:latin typeface="Consolas" pitchFamily="49" charset="0"/>
                <a:ea typeface="仿宋" pitchFamily="49" charset="-122"/>
                <a:cs typeface="Consolas" pitchFamily="49" charset="0"/>
              </a:rPr>
              <a:t>path</a:t>
            </a:r>
            <a:r>
              <a:rPr lang="en-US" altLang="zh-CN" sz="1800" baseline="30000" dirty="0">
                <a:solidFill>
                  <a:srgbClr val="00B0F0"/>
                </a:solidFill>
                <a:latin typeface="Consolas" pitchFamily="49" charset="0"/>
                <a:ea typeface="仿宋" pitchFamily="49" charset="-122"/>
                <a:cs typeface="Consolas" pitchFamily="49" charset="0"/>
              </a:rPr>
              <a:t>(1)</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初始化</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 </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250825" y="404813"/>
            <a:ext cx="8642350" cy="4795498"/>
          </a:xfrm>
          <a:prstGeom prst="rect">
            <a:avLst/>
          </a:prstGeom>
          <a:solidFill>
            <a:schemeClr val="accent3">
              <a:lumMod val="20000"/>
              <a:lumOff val="80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(k=</a:t>
            </a:r>
            <a:r>
              <a:rPr lang="en-US" altLang="zh-CN" sz="1800" dirty="0" err="1">
                <a:solidFill>
                  <a:srgbClr val="0000FF"/>
                </a:solidFill>
                <a:latin typeface="Consolas" pitchFamily="49" charset="0"/>
                <a:ea typeface="仿宋" pitchFamily="49" charset="-122"/>
                <a:cs typeface="Consolas" pitchFamily="49" charset="0"/>
              </a:rPr>
              <a:t>2;k</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g.n;k</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a:t>
            </a:r>
            <a:r>
              <a:rPr lang="en-US" altLang="zh-CN" sz="1800" dirty="0" err="1">
                <a:solidFill>
                  <a:srgbClr val="00B0F0"/>
                </a:solidFill>
                <a:latin typeface="Consolas" pitchFamily="49" charset="0"/>
                <a:ea typeface="仿宋" pitchFamily="49" charset="-122"/>
                <a:cs typeface="Consolas" pitchFamily="49" charset="0"/>
              </a:rPr>
              <a:t>dist</a:t>
            </a:r>
            <a:r>
              <a:rPr lang="en-US" altLang="zh-CN" sz="1800" baseline="30000" dirty="0" err="1">
                <a:solidFill>
                  <a:srgbClr val="00B0F0"/>
                </a:solidFill>
                <a:latin typeface="Consolas" pitchFamily="49" charset="0"/>
                <a:ea typeface="仿宋" pitchFamily="49" charset="-122"/>
                <a:cs typeface="Consolas" pitchFamily="49" charset="0"/>
              </a:rPr>
              <a:t>1</a:t>
            </a:r>
            <a:r>
              <a:rPr lang="en-US" altLang="zh-CN" sz="1800" dirty="0">
                <a:solidFill>
                  <a:srgbClr val="00B0F0"/>
                </a:solidFill>
                <a:latin typeface="Consolas" pitchFamily="49" charset="0"/>
                <a:ea typeface="仿宋" pitchFamily="49" charset="-122"/>
                <a:cs typeface="Consolas" pitchFamily="49" charset="0"/>
              </a:rPr>
              <a:t>[u]</a:t>
            </a:r>
            <a:r>
              <a:rPr lang="zh-CN" altLang="en-US" sz="1800" dirty="0">
                <a:solidFill>
                  <a:srgbClr val="00B0F0"/>
                </a:solidFill>
                <a:latin typeface="Consolas" pitchFamily="49" charset="0"/>
                <a:ea typeface="仿宋" pitchFamily="49" charset="-122"/>
                <a:cs typeface="Consolas" pitchFamily="49" charset="0"/>
              </a:rPr>
              <a:t>递推出</a:t>
            </a:r>
            <a:r>
              <a:rPr lang="en-US" altLang="zh-CN" sz="1800" err="1">
                <a:solidFill>
                  <a:srgbClr val="00B0F0"/>
                </a:solidFill>
                <a:latin typeface="Consolas" pitchFamily="49" charset="0"/>
                <a:ea typeface="仿宋" pitchFamily="49" charset="-122"/>
                <a:cs typeface="Consolas" pitchFamily="49" charset="0"/>
              </a:rPr>
              <a:t>dist</a:t>
            </a:r>
            <a:r>
              <a:rPr lang="en-US" altLang="zh-CN" sz="1800" baseline="30000" err="1">
                <a:solidFill>
                  <a:srgbClr val="00B0F0"/>
                </a:solidFill>
                <a:latin typeface="Consolas" pitchFamily="49" charset="0"/>
                <a:ea typeface="仿宋" pitchFamily="49" charset="-122"/>
                <a:cs typeface="Consolas" pitchFamily="49" charset="0"/>
              </a:rPr>
              <a:t>2</a:t>
            </a:r>
            <a:r>
              <a:rPr lang="en-US" altLang="zh-CN" sz="1800">
                <a:solidFill>
                  <a:srgbClr val="00B0F0"/>
                </a:solidFill>
                <a:latin typeface="Consolas" pitchFamily="49" charset="0"/>
                <a:ea typeface="仿宋" pitchFamily="49" charset="-122"/>
                <a:cs typeface="Consolas" pitchFamily="49" charset="0"/>
              </a:rPr>
              <a:t>[u</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dist</a:t>
            </a:r>
            <a:r>
              <a:rPr lang="en-US" altLang="zh-CN" sz="1800" baseline="30000" smtClean="0">
                <a:solidFill>
                  <a:srgbClr val="00B0F0"/>
                </a:solidFill>
                <a:latin typeface="Consolas" pitchFamily="49" charset="0"/>
                <a:ea typeface="仿宋" pitchFamily="49" charset="-122"/>
                <a:cs typeface="Consolas" pitchFamily="49" charset="0"/>
              </a:rPr>
              <a:t>n-1</a:t>
            </a:r>
            <a:r>
              <a:rPr lang="en-US" altLang="zh-CN" sz="1800" smtClean="0">
                <a:solidFill>
                  <a:srgbClr val="00B0F0"/>
                </a:solidFill>
                <a:latin typeface="Consolas" pitchFamily="49" charset="0"/>
                <a:ea typeface="仿宋" pitchFamily="49" charset="-122"/>
                <a:cs typeface="Consolas" pitchFamily="49" charset="0"/>
              </a:rPr>
              <a:t>[u</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循环</a:t>
            </a:r>
            <a:r>
              <a:rPr lang="en-US" altLang="zh-CN" sz="1800" dirty="0">
                <a:solidFill>
                  <a:srgbClr val="00B0F0"/>
                </a:solidFill>
                <a:latin typeface="Consolas" pitchFamily="49" charset="0"/>
                <a:ea typeface="仿宋" pitchFamily="49" charset="-122"/>
                <a:cs typeface="Consolas" pitchFamily="49" charset="0"/>
              </a:rPr>
              <a:t>n-1</a:t>
            </a:r>
            <a:r>
              <a:rPr lang="zh-CN" altLang="en-US" sz="1800" dirty="0">
                <a:solidFill>
                  <a:srgbClr val="00B0F0"/>
                </a:solidFill>
                <a:latin typeface="Consolas" pitchFamily="49" charset="0"/>
                <a:ea typeface="仿宋" pitchFamily="49" charset="-122"/>
                <a:cs typeface="Consolas" pitchFamily="49" charset="0"/>
              </a:rPr>
              <a:t>次</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for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u=0;u&lt;g.n;u</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修改每个顶点的</a:t>
            </a:r>
            <a:r>
              <a:rPr lang="en-US" altLang="zh-CN" sz="1800" dirty="0">
                <a:solidFill>
                  <a:srgbClr val="00B0F0"/>
                </a:solidFill>
                <a:latin typeface="Consolas" pitchFamily="49" charset="0"/>
                <a:ea typeface="仿宋" pitchFamily="49" charset="-122"/>
                <a:cs typeface="Consolas" pitchFamily="49" charset="0"/>
              </a:rPr>
              <a:t>dist</a:t>
            </a:r>
            <a:r>
              <a:rPr lang="zh-CN" altLang="en-US" sz="1800">
                <a:solidFill>
                  <a:srgbClr val="00B0F0"/>
                </a:solidFill>
                <a:latin typeface="Consolas" pitchFamily="49" charset="0"/>
                <a:ea typeface="仿宋" pitchFamily="49" charset="-122"/>
                <a:cs typeface="Consolas" pitchFamily="49" charset="0"/>
              </a:rPr>
              <a:t>和</a:t>
            </a:r>
            <a:r>
              <a:rPr lang="en-US" altLang="zh-CN" sz="1800" smtClean="0">
                <a:solidFill>
                  <a:srgbClr val="00B0F0"/>
                </a:solidFill>
                <a:latin typeface="Consolas" pitchFamily="49" charset="0"/>
                <a:ea typeface="仿宋" pitchFamily="49" charset="-122"/>
                <a:cs typeface="Consolas" pitchFamily="49" charset="0"/>
              </a:rPr>
              <a:t>path</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(u!=v)</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g.n;i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考虑其他每个顶点</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00FF"/>
                </a:solidFill>
                <a:latin typeface="Consolas" pitchFamily="49" charset="0"/>
                <a:ea typeface="仿宋" pitchFamily="49" charset="-122"/>
                <a:cs typeface="Consolas" pitchFamily="49" charset="0"/>
              </a:rPr>
              <a:t>g.edges</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][u]&lt;INF </a:t>
            </a:r>
            <a:r>
              <a:rPr lang="en-US" altLang="zh-CN" sz="1800" dirty="0">
                <a:solidFill>
                  <a:srgbClr val="0000FF"/>
                </a:solidFill>
                <a:latin typeface="Consolas" pitchFamily="49" charset="0"/>
                <a:ea typeface="仿宋" pitchFamily="49" charset="-122"/>
                <a:cs typeface="Consolas" pitchFamily="49" charset="0"/>
              </a:rPr>
              <a:t>&amp;&amp; </a:t>
            </a:r>
          </a:p>
          <a:p>
            <a:r>
              <a:rPr lang="en-US" altLang="zh-CN" sz="1800" dirty="0">
                <a:solidFill>
                  <a:srgbClr val="0000FF"/>
                </a:solidFill>
                <a:latin typeface="Consolas" pitchFamily="49" charset="0"/>
                <a:ea typeface="仿宋" pitchFamily="49" charset="-122"/>
                <a:cs typeface="Consolas" pitchFamily="49" charset="0"/>
              </a:rPr>
              <a:t>			dist[u]&gt;dist[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][u])</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dist[u</a:t>
            </a:r>
            <a:r>
              <a:rPr lang="en-US" altLang="zh-CN" sz="1800" dirty="0">
                <a:solidFill>
                  <a:srgbClr val="0000FF"/>
                </a:solidFill>
                <a:latin typeface="Consolas" pitchFamily="49" charset="0"/>
                <a:ea typeface="仿宋" pitchFamily="49" charset="-122"/>
                <a:cs typeface="Consolas" pitchFamily="49" charset="0"/>
              </a:rPr>
              <a:t>]=dist[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g.edges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][u];</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path[u]=</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Dispath(g</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dist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v</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输出最短路径及长度</a:t>
            </a:r>
          </a:p>
          <a:p>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500034" y="3052739"/>
            <a:ext cx="8064500" cy="1423338"/>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贝尔曼</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福特算法适合含有负权的图求最短路径。但如果存在从源点可达的负权值</a:t>
            </a:r>
            <a:r>
              <a:rPr lang="zh-CN" altLang="en-US" sz="2000">
                <a:solidFill>
                  <a:srgbClr val="0000FF"/>
                </a:solidFill>
                <a:latin typeface="Consolas" pitchFamily="49" charset="0"/>
                <a:ea typeface="楷体" pitchFamily="49" charset="-122"/>
                <a:cs typeface="Consolas" pitchFamily="49" charset="0"/>
              </a:rPr>
              <a:t>回</a:t>
            </a:r>
            <a:r>
              <a:rPr lang="zh-CN" altLang="en-US" sz="2000" smtClean="0">
                <a:solidFill>
                  <a:srgbClr val="0000FF"/>
                </a:solidFill>
                <a:latin typeface="Consolas" pitchFamily="49" charset="0"/>
                <a:ea typeface="楷体" pitchFamily="49" charset="-122"/>
                <a:cs typeface="Consolas" pitchFamily="49" charset="0"/>
              </a:rPr>
              <a:t>路，则</a:t>
            </a:r>
            <a:r>
              <a:rPr lang="zh-CN" altLang="en-US" sz="2000" dirty="0">
                <a:solidFill>
                  <a:srgbClr val="0000FF"/>
                </a:solidFill>
                <a:latin typeface="Consolas" pitchFamily="49" charset="0"/>
                <a:ea typeface="楷体" pitchFamily="49" charset="-122"/>
                <a:cs typeface="Consolas" pitchFamily="49" charset="0"/>
              </a:rPr>
              <a:t>最短路径不</a:t>
            </a:r>
            <a:r>
              <a:rPr lang="zh-CN" altLang="en-US" sz="2000">
                <a:solidFill>
                  <a:srgbClr val="0000FF"/>
                </a:solidFill>
                <a:latin typeface="Consolas" pitchFamily="49" charset="0"/>
                <a:ea typeface="楷体" pitchFamily="49" charset="-122"/>
                <a:cs typeface="Consolas" pitchFamily="49" charset="0"/>
              </a:rPr>
              <a:t>存</a:t>
            </a:r>
            <a:r>
              <a:rPr lang="zh-CN" altLang="en-US" sz="2000" smtClean="0">
                <a:solidFill>
                  <a:srgbClr val="0000FF"/>
                </a:solidFill>
                <a:latin typeface="Consolas" pitchFamily="49" charset="0"/>
                <a:ea typeface="楷体" pitchFamily="49" charset="-122"/>
                <a:cs typeface="Consolas" pitchFamily="49" charset="0"/>
              </a:rPr>
              <a:t>在，因</a:t>
            </a:r>
            <a:r>
              <a:rPr lang="zh-CN" altLang="en-US" sz="2000" dirty="0">
                <a:solidFill>
                  <a:srgbClr val="0000FF"/>
                </a:solidFill>
                <a:latin typeface="Consolas" pitchFamily="49" charset="0"/>
                <a:ea typeface="楷体" pitchFamily="49" charset="-122"/>
                <a:cs typeface="Consolas" pitchFamily="49" charset="0"/>
              </a:rPr>
              <a:t>为可以重复走这个</a:t>
            </a:r>
            <a:r>
              <a:rPr lang="zh-CN" altLang="en-US" sz="2000">
                <a:solidFill>
                  <a:srgbClr val="0000FF"/>
                </a:solidFill>
                <a:latin typeface="Consolas" pitchFamily="49" charset="0"/>
                <a:ea typeface="楷体" pitchFamily="49" charset="-122"/>
                <a:cs typeface="Consolas" pitchFamily="49" charset="0"/>
              </a:rPr>
              <a:t>回</a:t>
            </a:r>
            <a:r>
              <a:rPr lang="zh-CN" altLang="en-US" sz="2000" smtClean="0">
                <a:solidFill>
                  <a:srgbClr val="0000FF"/>
                </a:solidFill>
                <a:latin typeface="Consolas" pitchFamily="49" charset="0"/>
                <a:ea typeface="楷体" pitchFamily="49" charset="-122"/>
                <a:cs typeface="Consolas" pitchFamily="49" charset="0"/>
              </a:rPr>
              <a:t>路，使</a:t>
            </a:r>
            <a:r>
              <a:rPr lang="zh-CN" altLang="en-US" sz="2000" dirty="0">
                <a:solidFill>
                  <a:srgbClr val="0000FF"/>
                </a:solidFill>
                <a:latin typeface="Consolas" pitchFamily="49" charset="0"/>
                <a:ea typeface="楷体" pitchFamily="49" charset="-122"/>
                <a:cs typeface="Consolas" pitchFamily="49" charset="0"/>
              </a:rPr>
              <a:t>得路径无穷小。</a:t>
            </a:r>
          </a:p>
        </p:txBody>
      </p:sp>
      <p:sp>
        <p:nvSpPr>
          <p:cNvPr id="89091" name="Text Box 3"/>
          <p:cNvSpPr txBox="1">
            <a:spLocks noChangeArrowheads="1"/>
          </p:cNvSpPr>
          <p:nvPr/>
        </p:nvSpPr>
        <p:spPr bwMode="auto">
          <a:xfrm>
            <a:off x="468313" y="1643050"/>
            <a:ext cx="8064500" cy="1007840"/>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对于含有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条边的带权有向图，贝尔曼</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福特算法的时间复杂度为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，其正确性证明不再讨论。</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328614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9.2.3 SPFA</a:t>
            </a:r>
            <a:r>
              <a:rPr lang="zh-CN" altLang="zh-CN" sz="2800" smtClean="0">
                <a:solidFill>
                  <a:srgbClr val="FF0000"/>
                </a:solidFill>
                <a:latin typeface="Consolas" pitchFamily="49" charset="0"/>
                <a:ea typeface="微软雅黑" pitchFamily="34" charset="-122"/>
                <a:cs typeface="Consolas" pitchFamily="49" charset="0"/>
              </a:rPr>
              <a:t>算法</a:t>
            </a:r>
          </a:p>
        </p:txBody>
      </p:sp>
      <p:sp>
        <p:nvSpPr>
          <p:cNvPr id="3" name="TextBox 2"/>
          <p:cNvSpPr txBox="1"/>
          <p:nvPr/>
        </p:nvSpPr>
        <p:spPr>
          <a:xfrm>
            <a:off x="357158" y="1357298"/>
            <a:ext cx="8501122" cy="285449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SPFA</a:t>
            </a:r>
            <a:r>
              <a:rPr lang="zh-CN" altLang="zh-CN" sz="2200" smtClean="0">
                <a:solidFill>
                  <a:srgbClr val="FF0000"/>
                </a:solidFill>
                <a:latin typeface="Consolas" pitchFamily="49" charset="0"/>
                <a:ea typeface="楷体" pitchFamily="49" charset="-122"/>
                <a:cs typeface="Consolas" pitchFamily="49" charset="0"/>
              </a:rPr>
              <a:t>算法</a:t>
            </a:r>
            <a:r>
              <a:rPr lang="zh-CN" altLang="zh-CN" sz="2000" smtClean="0">
                <a:solidFill>
                  <a:srgbClr val="0000FF"/>
                </a:solidFill>
                <a:latin typeface="Consolas" pitchFamily="49" charset="0"/>
                <a:ea typeface="楷体" pitchFamily="49" charset="-122"/>
                <a:cs typeface="Consolas" pitchFamily="49" charset="0"/>
              </a:rPr>
              <a:t>也是一个求单源最短路径的算法，全称是</a:t>
            </a:r>
            <a:r>
              <a:rPr lang="en-US" altLang="zh-CN" sz="2000" smtClean="0">
                <a:solidFill>
                  <a:srgbClr val="0000FF"/>
                </a:solidFill>
                <a:latin typeface="Consolas" pitchFamily="49" charset="0"/>
                <a:ea typeface="楷体" pitchFamily="49" charset="-122"/>
                <a:cs typeface="Consolas" pitchFamily="49" charset="0"/>
              </a:rPr>
              <a:t>Shortest Path Faster Algorithm</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），是由西南交通大学</a:t>
            </a:r>
            <a:r>
              <a:rPr lang="zh-CN" altLang="zh-CN" sz="2000" smtClean="0">
                <a:solidFill>
                  <a:srgbClr val="FF0000"/>
                </a:solidFill>
                <a:latin typeface="Consolas" pitchFamily="49" charset="0"/>
                <a:ea typeface="楷体" pitchFamily="49" charset="-122"/>
                <a:cs typeface="Consolas" pitchFamily="49" charset="0"/>
              </a:rPr>
              <a:t>段凡丁</a:t>
            </a:r>
            <a:r>
              <a:rPr lang="zh-CN" altLang="zh-CN" sz="2000" smtClean="0">
                <a:solidFill>
                  <a:srgbClr val="0000FF"/>
                </a:solidFill>
                <a:latin typeface="Consolas" pitchFamily="49" charset="0"/>
                <a:ea typeface="楷体" pitchFamily="49" charset="-122"/>
                <a:cs typeface="Consolas" pitchFamily="49" charset="0"/>
              </a:rPr>
              <a:t>老师</a:t>
            </a:r>
            <a:r>
              <a:rPr lang="en-US" altLang="zh-CN" sz="2000" smtClean="0">
                <a:solidFill>
                  <a:srgbClr val="0000FF"/>
                </a:solidFill>
                <a:latin typeface="Consolas" pitchFamily="49" charset="0"/>
                <a:ea typeface="楷体" pitchFamily="49" charset="-122"/>
                <a:cs typeface="Consolas" pitchFamily="49" charset="0"/>
              </a:rPr>
              <a:t>1994</a:t>
            </a:r>
            <a:r>
              <a:rPr lang="zh-CN" altLang="zh-CN" sz="2000" smtClean="0">
                <a:solidFill>
                  <a:srgbClr val="0000FF"/>
                </a:solidFill>
                <a:latin typeface="Consolas" pitchFamily="49" charset="0"/>
                <a:ea typeface="楷体" pitchFamily="49" charset="-122"/>
                <a:cs typeface="Consolas" pitchFamily="49" charset="0"/>
              </a:rPr>
              <a:t>年发明的（见《西南交通大学学报》，</a:t>
            </a:r>
            <a:r>
              <a:rPr lang="en-US" altLang="zh-CN" sz="2000" smtClean="0">
                <a:solidFill>
                  <a:srgbClr val="0000FF"/>
                </a:solidFill>
                <a:latin typeface="Consolas" pitchFamily="49" charset="0"/>
                <a:ea typeface="楷体" pitchFamily="49" charset="-122"/>
                <a:cs typeface="Consolas" pitchFamily="49" charset="0"/>
              </a:rPr>
              <a:t>1994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p207</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212</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当给定的图存在负权边时，狄克斯特拉不再适合，而贝尔曼</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福特算法的时间复杂度又过高，此时可以采用</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算法，有人称</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算法是求最短路径的万能算法。但</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算法仍然不适合含负权回路的图。</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392909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1. SPFA</a:t>
            </a:r>
            <a:r>
              <a:rPr lang="zh-CN" altLang="zh-CN" smtClean="0">
                <a:solidFill>
                  <a:srgbClr val="FF0000"/>
                </a:solidFill>
                <a:latin typeface="Consolas" pitchFamily="49" charset="0"/>
                <a:ea typeface="楷体" pitchFamily="49" charset="-122"/>
                <a:cs typeface="Consolas" pitchFamily="49" charset="0"/>
              </a:rPr>
              <a:t>算法的求解思路</a:t>
            </a:r>
          </a:p>
        </p:txBody>
      </p:sp>
      <p:sp>
        <p:nvSpPr>
          <p:cNvPr id="3" name="TextBox 2"/>
          <p:cNvSpPr txBox="1"/>
          <p:nvPr/>
        </p:nvSpPr>
        <p:spPr>
          <a:xfrm>
            <a:off x="428596" y="1357298"/>
            <a:ext cx="8143932" cy="198515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SPFA</a:t>
            </a:r>
            <a:r>
              <a:rPr lang="zh-CN" altLang="zh-CN" sz="2200" smtClean="0">
                <a:solidFill>
                  <a:srgbClr val="FF0000"/>
                </a:solidFill>
                <a:latin typeface="Consolas" pitchFamily="49" charset="0"/>
                <a:ea typeface="楷体" pitchFamily="49" charset="-122"/>
                <a:cs typeface="Consolas" pitchFamily="49" charset="0"/>
              </a:rPr>
              <a:t>算法思想</a:t>
            </a:r>
            <a:r>
              <a:rPr lang="zh-CN" altLang="zh-CN" sz="22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设立一个队列</a:t>
            </a:r>
            <a:r>
              <a:rPr lang="en-US" altLang="zh-CN" sz="2000" smtClean="0">
                <a:solidFill>
                  <a:srgbClr val="0000FF"/>
                </a:solidFill>
                <a:latin typeface="Consolas" pitchFamily="49" charset="0"/>
                <a:ea typeface="楷体" pitchFamily="49" charset="-122"/>
                <a:cs typeface="Consolas" pitchFamily="49" charset="0"/>
              </a:rPr>
              <a:t>qu</a:t>
            </a:r>
            <a:r>
              <a:rPr lang="zh-CN" altLang="zh-CN" sz="2000" smtClean="0">
                <a:solidFill>
                  <a:srgbClr val="0000FF"/>
                </a:solidFill>
                <a:latin typeface="Consolas" pitchFamily="49" charset="0"/>
                <a:ea typeface="楷体" pitchFamily="49" charset="-122"/>
                <a:cs typeface="Consolas" pitchFamily="49" charset="0"/>
              </a:rPr>
              <a:t>用来保存待优化的结点，优化时每次出队顶点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，找到它的每个相邻点</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，对顶点</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进行</a:t>
            </a:r>
            <a:r>
              <a:rPr lang="zh-CN" altLang="zh-CN" sz="2000" smtClean="0">
                <a:solidFill>
                  <a:srgbClr val="FF00FF"/>
                </a:solidFill>
                <a:latin typeface="Consolas" pitchFamily="49" charset="0"/>
                <a:ea typeface="楷体" pitchFamily="49" charset="-122"/>
                <a:cs typeface="Consolas" pitchFamily="49" charset="0"/>
              </a:rPr>
              <a:t>松弛</a:t>
            </a:r>
            <a:r>
              <a:rPr lang="zh-CN" altLang="zh-CN" sz="2000" smtClean="0">
                <a:solidFill>
                  <a:srgbClr val="0000FF"/>
                </a:solidFill>
                <a:latin typeface="Consolas" pitchFamily="49" charset="0"/>
                <a:ea typeface="楷体" pitchFamily="49" charset="-122"/>
                <a:cs typeface="Consolas" pitchFamily="49" charset="0"/>
              </a:rPr>
              <a:t>操作</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a:t>
            </a:r>
            <a:r>
              <a:rPr lang="en-US" altLang="zh-CN" sz="2000" smtClean="0">
                <a:solidFill>
                  <a:srgbClr val="9900FF"/>
                </a:solidFill>
                <a:latin typeface="Consolas" pitchFamily="49" charset="0"/>
                <a:ea typeface="楷体" pitchFamily="49" charset="-122"/>
                <a:cs typeface="Consolas" pitchFamily="49" charset="0"/>
              </a:rPr>
              <a:t>dist[</a:t>
            </a:r>
            <a:r>
              <a:rPr lang="en-US" altLang="zh-CN" sz="2000" i="1" smtClean="0">
                <a:solidFill>
                  <a:srgbClr val="9900FF"/>
                </a:solidFill>
                <a:latin typeface="Consolas" pitchFamily="49" charset="0"/>
                <a:ea typeface="楷体" pitchFamily="49" charset="-122"/>
                <a:cs typeface="Consolas" pitchFamily="49" charset="0"/>
              </a:rPr>
              <a:t>w</a:t>
            </a:r>
            <a:r>
              <a:rPr lang="en-US" altLang="zh-CN" sz="2000" smtClean="0">
                <a:solidFill>
                  <a:srgbClr val="9900FF"/>
                </a:solidFill>
                <a:latin typeface="Consolas" pitchFamily="49" charset="0"/>
                <a:ea typeface="楷体" pitchFamily="49" charset="-122"/>
                <a:cs typeface="Consolas" pitchFamily="49" charset="0"/>
              </a:rPr>
              <a:t>]&gt;dist[</a:t>
            </a:r>
            <a:r>
              <a:rPr lang="en-US" altLang="zh-CN" sz="2000" i="1" smtClean="0">
                <a:solidFill>
                  <a:srgbClr val="9900FF"/>
                </a:solidFill>
                <a:latin typeface="Consolas" pitchFamily="49" charset="0"/>
                <a:ea typeface="楷体" pitchFamily="49" charset="-122"/>
                <a:cs typeface="Consolas" pitchFamily="49" charset="0"/>
              </a:rPr>
              <a:t>v</a:t>
            </a:r>
            <a:r>
              <a:rPr lang="en-US" altLang="zh-CN" sz="2000" smtClean="0">
                <a:solidFill>
                  <a:srgbClr val="9900FF"/>
                </a:solidFill>
                <a:latin typeface="Consolas" pitchFamily="49" charset="0"/>
                <a:ea typeface="楷体" pitchFamily="49" charset="-122"/>
                <a:cs typeface="Consolas" pitchFamily="49" charset="0"/>
              </a:rPr>
              <a:t>]+cost(</a:t>
            </a:r>
            <a:r>
              <a:rPr lang="en-US" altLang="zh-CN" sz="2000" i="1" smtClean="0">
                <a:solidFill>
                  <a:srgbClr val="9900FF"/>
                </a:solidFill>
                <a:latin typeface="Consolas" pitchFamily="49" charset="0"/>
                <a:ea typeface="楷体" pitchFamily="49" charset="-122"/>
                <a:cs typeface="Consolas" pitchFamily="49" charset="0"/>
              </a:rPr>
              <a:t>v</a:t>
            </a:r>
            <a:r>
              <a:rPr lang="zh-CN"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w</a:t>
            </a:r>
            <a:r>
              <a:rPr lang="en-US"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cost(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的边权值），则修改</a:t>
            </a:r>
            <a:r>
              <a:rPr lang="en-US" altLang="zh-CN" sz="2000" smtClean="0">
                <a:solidFill>
                  <a:srgbClr val="9900FF"/>
                </a:solidFill>
                <a:latin typeface="Consolas" pitchFamily="49" charset="0"/>
                <a:ea typeface="楷体" pitchFamily="49" charset="-122"/>
                <a:cs typeface="Consolas" pitchFamily="49" charset="0"/>
              </a:rPr>
              <a:t>dist[</a:t>
            </a:r>
            <a:r>
              <a:rPr lang="en-US" altLang="zh-CN" sz="2000" i="1" smtClean="0">
                <a:solidFill>
                  <a:srgbClr val="9900FF"/>
                </a:solidFill>
                <a:latin typeface="Consolas" pitchFamily="49" charset="0"/>
                <a:ea typeface="楷体" pitchFamily="49" charset="-122"/>
                <a:cs typeface="Consolas" pitchFamily="49" charset="0"/>
              </a:rPr>
              <a:t>w</a:t>
            </a:r>
            <a:r>
              <a:rPr lang="en-US" altLang="zh-CN" sz="2000" smtClean="0">
                <a:solidFill>
                  <a:srgbClr val="9900FF"/>
                </a:solidFill>
                <a:latin typeface="Consolas" pitchFamily="49" charset="0"/>
                <a:ea typeface="楷体" pitchFamily="49" charset="-122"/>
                <a:cs typeface="Consolas" pitchFamily="49" charset="0"/>
              </a:rPr>
              <a:t>]=dist[</a:t>
            </a:r>
            <a:r>
              <a:rPr lang="en-US" altLang="zh-CN" sz="2000" i="1" smtClean="0">
                <a:solidFill>
                  <a:srgbClr val="9900FF"/>
                </a:solidFill>
                <a:latin typeface="Consolas" pitchFamily="49" charset="0"/>
                <a:ea typeface="楷体" pitchFamily="49" charset="-122"/>
                <a:cs typeface="Consolas" pitchFamily="49" charset="0"/>
              </a:rPr>
              <a:t>v</a:t>
            </a:r>
            <a:r>
              <a:rPr lang="en-US" altLang="zh-CN" sz="2000" smtClean="0">
                <a:solidFill>
                  <a:srgbClr val="9900FF"/>
                </a:solidFill>
                <a:latin typeface="Consolas" pitchFamily="49" charset="0"/>
                <a:ea typeface="楷体" pitchFamily="49" charset="-122"/>
                <a:cs typeface="Consolas" pitchFamily="49" charset="0"/>
              </a:rPr>
              <a:t>]+ cost(</a:t>
            </a:r>
            <a:r>
              <a:rPr lang="en-US" altLang="zh-CN" sz="2000" i="1" smtClean="0">
                <a:solidFill>
                  <a:srgbClr val="9900FF"/>
                </a:solidFill>
                <a:latin typeface="Consolas" pitchFamily="49" charset="0"/>
                <a:ea typeface="楷体" pitchFamily="49" charset="-122"/>
                <a:cs typeface="Consolas" pitchFamily="49" charset="0"/>
              </a:rPr>
              <a:t>v</a:t>
            </a:r>
            <a:r>
              <a:rPr lang="zh-CN"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14422"/>
            <a:ext cx="8215370" cy="3323987"/>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设置一维数组</a:t>
            </a:r>
            <a:r>
              <a:rPr lang="en-US" altLang="zh-CN" sz="2000" smtClean="0">
                <a:solidFill>
                  <a:srgbClr val="0000FF"/>
                </a:solidFill>
                <a:latin typeface="Consolas" pitchFamily="49" charset="0"/>
                <a:ea typeface="楷体" pitchFamily="49" charset="-122"/>
                <a:cs typeface="Consolas" pitchFamily="49" charset="0"/>
              </a:rPr>
              <a:t>visited</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visited[</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元素表示顶点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是否在队列</a:t>
            </a:r>
            <a:r>
              <a:rPr lang="en-US" altLang="zh-CN" sz="2000" smtClean="0">
                <a:solidFill>
                  <a:srgbClr val="0000FF"/>
                </a:solidFill>
                <a:latin typeface="Consolas" pitchFamily="49" charset="0"/>
                <a:ea typeface="楷体" pitchFamily="49" charset="-122"/>
                <a:cs typeface="Consolas" pitchFamily="49" charset="0"/>
              </a:rPr>
              <a:t>qu</a:t>
            </a:r>
            <a:r>
              <a:rPr lang="zh-CN" altLang="zh-CN" sz="2000" smtClean="0">
                <a:solidFill>
                  <a:srgbClr val="0000FF"/>
                </a:solidFill>
                <a:latin typeface="Consolas" pitchFamily="49" charset="0"/>
                <a:ea typeface="楷体" pitchFamily="49" charset="-122"/>
                <a:cs typeface="Consolas" pitchFamily="49" charset="0"/>
              </a:rPr>
              <a:t>中，初始时</a:t>
            </a:r>
            <a:r>
              <a:rPr lang="en-US" altLang="zh-CN" sz="2000" smtClean="0">
                <a:solidFill>
                  <a:srgbClr val="0000FF"/>
                </a:solidFill>
                <a:latin typeface="Consolas" pitchFamily="49" charset="0"/>
                <a:ea typeface="楷体" pitchFamily="49" charset="-122"/>
                <a:cs typeface="Consolas" pitchFamily="49" charset="0"/>
              </a:rPr>
              <a:t>visited</a:t>
            </a:r>
            <a:r>
              <a:rPr lang="zh-CN" altLang="zh-CN" sz="2000" smtClean="0">
                <a:solidFill>
                  <a:srgbClr val="0000FF"/>
                </a:solidFill>
                <a:latin typeface="Consolas" pitchFamily="49" charset="0"/>
                <a:ea typeface="楷体" pitchFamily="49" charset="-122"/>
                <a:cs typeface="Consolas" pitchFamily="49" charset="0"/>
              </a:rPr>
              <a:t>的所有元素设置为</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仅仅将</a:t>
            </a:r>
            <a:r>
              <a:rPr lang="en-US" altLang="zh-CN" sz="2000" smtClean="0">
                <a:solidFill>
                  <a:srgbClr val="9900FF"/>
                </a:solidFill>
                <a:latin typeface="Consolas" pitchFamily="49" charset="0"/>
                <a:ea typeface="楷体" pitchFamily="49" charset="-122"/>
                <a:cs typeface="Consolas" pitchFamily="49" charset="0"/>
              </a:rPr>
              <a:t>visited[</a:t>
            </a:r>
            <a:r>
              <a:rPr lang="en-US" altLang="zh-CN" sz="2000" i="1" smtClean="0">
                <a:solidFill>
                  <a:srgbClr val="9900FF"/>
                </a:solidFill>
                <a:latin typeface="Consolas" pitchFamily="49" charset="0"/>
                <a:ea typeface="楷体" pitchFamily="49" charset="-122"/>
                <a:cs typeface="Consolas" pitchFamily="49" charset="0"/>
              </a:rPr>
              <a:t>i</a:t>
            </a:r>
            <a:r>
              <a:rPr lang="en-US" altLang="zh-CN" sz="2000" smtClean="0">
                <a:solidFill>
                  <a:srgbClr val="9900FF"/>
                </a:solidFill>
                <a:latin typeface="Consolas" pitchFamily="49" charset="0"/>
                <a:ea typeface="楷体" pitchFamily="49" charset="-122"/>
                <a:cs typeface="Consolas" pitchFamily="49" charset="0"/>
              </a:rPr>
              <a:t>]=0</a:t>
            </a:r>
            <a:r>
              <a:rPr lang="zh-CN" altLang="zh-CN" sz="2000" smtClean="0">
                <a:solidFill>
                  <a:srgbClr val="9900FF"/>
                </a:solidFill>
                <a:latin typeface="Consolas" pitchFamily="49" charset="0"/>
                <a:ea typeface="楷体" pitchFamily="49" charset="-122"/>
                <a:cs typeface="Consolas" pitchFamily="49" charset="0"/>
              </a:rPr>
              <a:t>的顶点</a:t>
            </a:r>
            <a:r>
              <a:rPr lang="en-US" altLang="zh-CN" sz="2000" i="1" smtClean="0">
                <a:solidFill>
                  <a:srgbClr val="9900FF"/>
                </a:solidFill>
                <a:latin typeface="Consolas" pitchFamily="49" charset="0"/>
                <a:ea typeface="楷体" pitchFamily="49" charset="-122"/>
                <a:cs typeface="Consolas" pitchFamily="49" charset="0"/>
              </a:rPr>
              <a:t>i</a:t>
            </a:r>
            <a:r>
              <a:rPr lang="zh-CN" altLang="zh-CN" sz="2000" smtClean="0">
                <a:solidFill>
                  <a:srgbClr val="9900FF"/>
                </a:solidFill>
                <a:latin typeface="Consolas" pitchFamily="49" charset="0"/>
                <a:ea typeface="楷体" pitchFamily="49" charset="-122"/>
                <a:cs typeface="Consolas" pitchFamily="49" charset="0"/>
              </a:rPr>
              <a:t>进队，一旦顶点</a:t>
            </a:r>
            <a:r>
              <a:rPr lang="en-US" altLang="zh-CN" sz="2000" i="1" smtClean="0">
                <a:solidFill>
                  <a:srgbClr val="9900FF"/>
                </a:solidFill>
                <a:latin typeface="Consolas" pitchFamily="49" charset="0"/>
                <a:ea typeface="楷体" pitchFamily="49" charset="-122"/>
                <a:cs typeface="Consolas" pitchFamily="49" charset="0"/>
              </a:rPr>
              <a:t>i</a:t>
            </a:r>
            <a:r>
              <a:rPr lang="zh-CN" altLang="zh-CN" sz="2000" smtClean="0">
                <a:solidFill>
                  <a:srgbClr val="9900FF"/>
                </a:solidFill>
                <a:latin typeface="Consolas" pitchFamily="49" charset="0"/>
                <a:ea typeface="楷体" pitchFamily="49" charset="-122"/>
                <a:cs typeface="Consolas" pitchFamily="49" charset="0"/>
              </a:rPr>
              <a:t>进队，置</a:t>
            </a:r>
            <a:r>
              <a:rPr lang="en-US" altLang="zh-CN" sz="2000" smtClean="0">
                <a:solidFill>
                  <a:srgbClr val="9900FF"/>
                </a:solidFill>
                <a:latin typeface="Consolas" pitchFamily="49" charset="0"/>
                <a:ea typeface="楷体" pitchFamily="49" charset="-122"/>
                <a:cs typeface="Consolas" pitchFamily="49" charset="0"/>
              </a:rPr>
              <a:t>visited[</a:t>
            </a:r>
            <a:r>
              <a:rPr lang="en-US" altLang="zh-CN" sz="2000" i="1" smtClean="0">
                <a:solidFill>
                  <a:srgbClr val="9900FF"/>
                </a:solidFill>
                <a:latin typeface="Consolas" pitchFamily="49" charset="0"/>
                <a:ea typeface="楷体" pitchFamily="49" charset="-122"/>
                <a:cs typeface="Consolas" pitchFamily="49" charset="0"/>
              </a:rPr>
              <a:t>i</a:t>
            </a:r>
            <a:r>
              <a:rPr lang="en-US" altLang="zh-CN" sz="2000" smtClean="0">
                <a:solidFill>
                  <a:srgbClr val="9900FF"/>
                </a:solidFill>
                <a:latin typeface="Consolas" pitchFamily="49" charset="0"/>
                <a:ea typeface="楷体" pitchFamily="49" charset="-122"/>
                <a:cs typeface="Consolas" pitchFamily="49" charset="0"/>
              </a:rPr>
              <a:t>]=1</a:t>
            </a:r>
            <a:r>
              <a:rPr lang="zh-CN" altLang="zh-CN" sz="2000" smtClean="0">
                <a:solidFill>
                  <a:srgbClr val="9900FF"/>
                </a:solidFill>
                <a:latin typeface="Consolas" pitchFamily="49" charset="0"/>
                <a:ea typeface="楷体" pitchFamily="49" charset="-122"/>
                <a:cs typeface="Consolas" pitchFamily="49" charset="0"/>
              </a:rPr>
              <a:t>，但顶点</a:t>
            </a:r>
            <a:r>
              <a:rPr lang="en-US" altLang="zh-CN" sz="2000" i="1" smtClean="0">
                <a:solidFill>
                  <a:srgbClr val="9900FF"/>
                </a:solidFill>
                <a:latin typeface="Consolas" pitchFamily="49" charset="0"/>
                <a:ea typeface="楷体" pitchFamily="49" charset="-122"/>
                <a:cs typeface="Consolas" pitchFamily="49" charset="0"/>
              </a:rPr>
              <a:t>v</a:t>
            </a:r>
            <a:r>
              <a:rPr lang="zh-CN" altLang="zh-CN" sz="2000" smtClean="0">
                <a:solidFill>
                  <a:srgbClr val="9900FF"/>
                </a:solidFill>
                <a:latin typeface="Consolas" pitchFamily="49" charset="0"/>
                <a:ea typeface="楷体" pitchFamily="49" charset="-122"/>
                <a:cs typeface="Consolas" pitchFamily="49" charset="0"/>
              </a:rPr>
              <a:t>出队后，有可能后面修改</a:t>
            </a:r>
            <a:r>
              <a:rPr lang="en-US" altLang="zh-CN" sz="2000" smtClean="0">
                <a:solidFill>
                  <a:srgbClr val="9900FF"/>
                </a:solidFill>
                <a:latin typeface="Consolas" pitchFamily="49" charset="0"/>
                <a:ea typeface="楷体" pitchFamily="49" charset="-122"/>
                <a:cs typeface="Consolas" pitchFamily="49" charset="0"/>
              </a:rPr>
              <a:t>dist[</a:t>
            </a:r>
            <a:r>
              <a:rPr lang="en-US" altLang="zh-CN" sz="2000" i="1" smtClean="0">
                <a:solidFill>
                  <a:srgbClr val="9900FF"/>
                </a:solidFill>
                <a:latin typeface="Consolas" pitchFamily="49" charset="0"/>
                <a:ea typeface="楷体" pitchFamily="49" charset="-122"/>
                <a:cs typeface="Consolas" pitchFamily="49" charset="0"/>
              </a:rPr>
              <a:t>v</a:t>
            </a:r>
            <a:r>
              <a:rPr lang="en-US"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9900FF"/>
                </a:solidFill>
                <a:latin typeface="Consolas" pitchFamily="49" charset="0"/>
                <a:ea typeface="楷体" pitchFamily="49" charset="-122"/>
                <a:cs typeface="Consolas" pitchFamily="49" charset="0"/>
              </a:rPr>
              <a:t>，而</a:t>
            </a:r>
            <a:r>
              <a:rPr lang="en-US" altLang="zh-CN" sz="2000" smtClean="0">
                <a:solidFill>
                  <a:srgbClr val="9900FF"/>
                </a:solidFill>
                <a:latin typeface="Consolas" pitchFamily="49" charset="0"/>
                <a:ea typeface="楷体" pitchFamily="49" charset="-122"/>
                <a:cs typeface="Consolas" pitchFamily="49" charset="0"/>
              </a:rPr>
              <a:t>dist[</a:t>
            </a:r>
            <a:r>
              <a:rPr lang="en-US" altLang="zh-CN" sz="2000" i="1" smtClean="0">
                <a:solidFill>
                  <a:srgbClr val="9900FF"/>
                </a:solidFill>
                <a:latin typeface="Consolas" pitchFamily="49" charset="0"/>
                <a:ea typeface="楷体" pitchFamily="49" charset="-122"/>
                <a:cs typeface="Consolas" pitchFamily="49" charset="0"/>
              </a:rPr>
              <a:t>v</a:t>
            </a:r>
            <a:r>
              <a:rPr lang="en-US"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9900FF"/>
                </a:solidFill>
                <a:latin typeface="Consolas" pitchFamily="49" charset="0"/>
                <a:ea typeface="楷体" pitchFamily="49" charset="-122"/>
                <a:cs typeface="Consolas" pitchFamily="49" charset="0"/>
              </a:rPr>
              <a:t>改变后，其相邻点需要重新松弛，所以出队的顶点</a:t>
            </a:r>
            <a:r>
              <a:rPr lang="en-US" altLang="zh-CN" sz="2000" i="1" smtClean="0">
                <a:solidFill>
                  <a:srgbClr val="9900FF"/>
                </a:solidFill>
                <a:latin typeface="Consolas" pitchFamily="49" charset="0"/>
                <a:ea typeface="楷体" pitchFamily="49" charset="-122"/>
                <a:cs typeface="Consolas" pitchFamily="49" charset="0"/>
              </a:rPr>
              <a:t>v</a:t>
            </a:r>
            <a:r>
              <a:rPr lang="zh-CN" altLang="zh-CN" sz="2000" smtClean="0">
                <a:solidFill>
                  <a:srgbClr val="9900FF"/>
                </a:solidFill>
                <a:latin typeface="Consolas" pitchFamily="49" charset="0"/>
                <a:ea typeface="楷体" pitchFamily="49" charset="-122"/>
                <a:cs typeface="Consolas" pitchFamily="49" charset="0"/>
              </a:rPr>
              <a:t>需要重新设置</a:t>
            </a:r>
            <a:r>
              <a:rPr lang="en-US" altLang="zh-CN" sz="2000" smtClean="0">
                <a:solidFill>
                  <a:srgbClr val="9900FF"/>
                </a:solidFill>
                <a:latin typeface="Consolas" pitchFamily="49" charset="0"/>
                <a:ea typeface="楷体" pitchFamily="49" charset="-122"/>
                <a:cs typeface="Consolas" pitchFamily="49" charset="0"/>
              </a:rPr>
              <a:t>visited[</a:t>
            </a:r>
            <a:r>
              <a:rPr lang="en-US" altLang="zh-CN" sz="2000" i="1" smtClean="0">
                <a:solidFill>
                  <a:srgbClr val="9900FF"/>
                </a:solidFill>
                <a:latin typeface="Consolas" pitchFamily="49" charset="0"/>
                <a:ea typeface="楷体" pitchFamily="49" charset="-122"/>
                <a:cs typeface="Consolas" pitchFamily="49" charset="0"/>
              </a:rPr>
              <a:t>v</a:t>
            </a:r>
            <a:r>
              <a:rPr lang="en-US" altLang="zh-CN" sz="2000" smtClean="0">
                <a:solidFill>
                  <a:srgbClr val="9900FF"/>
                </a:solidFill>
                <a:latin typeface="Consolas" pitchFamily="49" charset="0"/>
                <a:ea typeface="楷体" pitchFamily="49" charset="-122"/>
                <a:cs typeface="Consolas" pitchFamily="49" charset="0"/>
              </a:rPr>
              <a:t>]=0</a:t>
            </a:r>
            <a:r>
              <a:rPr lang="zh-CN" altLang="zh-CN" sz="2000" smtClean="0">
                <a:solidFill>
                  <a:srgbClr val="9900FF"/>
                </a:solidFill>
                <a:latin typeface="Consolas" pitchFamily="49" charset="0"/>
                <a:ea typeface="楷体" pitchFamily="49" charset="-122"/>
                <a:cs typeface="Consolas" pitchFamily="49" charset="0"/>
              </a:rPr>
              <a:t>，以便可以再次进队进行其相邻点松弛。这样的操作直到队列为空。</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300039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2. SPFS</a:t>
            </a:r>
            <a:r>
              <a:rPr lang="zh-CN" altLang="zh-CN" smtClean="0">
                <a:solidFill>
                  <a:srgbClr val="FF0000"/>
                </a:solidFill>
                <a:latin typeface="Consolas" pitchFamily="49" charset="0"/>
                <a:ea typeface="楷体" pitchFamily="49" charset="-122"/>
                <a:cs typeface="Consolas" pitchFamily="49" charset="0"/>
              </a:rPr>
              <a:t>算法设计</a:t>
            </a:r>
          </a:p>
        </p:txBody>
      </p:sp>
      <p:sp>
        <p:nvSpPr>
          <p:cNvPr id="3" name="TextBox 2"/>
          <p:cNvSpPr txBox="1"/>
          <p:nvPr/>
        </p:nvSpPr>
        <p:spPr>
          <a:xfrm>
            <a:off x="642910" y="1357298"/>
            <a:ext cx="7786742" cy="188500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对于邻接表</a:t>
            </a:r>
            <a:r>
              <a:rPr lang="en-US" altLang="zh-CN" sz="2000" i="1"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，源点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SPFS</a:t>
            </a:r>
            <a:r>
              <a:rPr lang="zh-CN" altLang="zh-CN" sz="2000" smtClean="0">
                <a:solidFill>
                  <a:srgbClr val="0000FF"/>
                </a:solidFill>
                <a:latin typeface="Consolas" pitchFamily="49" charset="0"/>
                <a:ea typeface="楷体" pitchFamily="49" charset="-122"/>
                <a:cs typeface="Consolas" pitchFamily="49" charset="0"/>
              </a:rPr>
              <a:t>算法求顶点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的其他顶点的最短路径。</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queue&lt;int&gt;</a:t>
            </a:r>
            <a:r>
              <a:rPr lang="zh-CN" altLang="zh-CN" sz="2000" smtClean="0">
                <a:solidFill>
                  <a:srgbClr val="0000FF"/>
                </a:solidFill>
                <a:latin typeface="Consolas" pitchFamily="49" charset="0"/>
                <a:ea typeface="楷体" pitchFamily="49" charset="-122"/>
                <a:cs typeface="Consolas" pitchFamily="49" charset="0"/>
              </a:rPr>
              <a:t>容器作为队列</a:t>
            </a:r>
            <a:r>
              <a:rPr lang="en-US" altLang="zh-CN" sz="2000" smtClean="0">
                <a:solidFill>
                  <a:srgbClr val="0000FF"/>
                </a:solidFill>
                <a:latin typeface="Consolas" pitchFamily="49" charset="0"/>
                <a:ea typeface="楷体" pitchFamily="49" charset="-122"/>
                <a:cs typeface="Consolas" pitchFamily="49" charset="0"/>
              </a:rPr>
              <a:t>qu</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path</a:t>
            </a:r>
            <a:r>
              <a:rPr lang="zh-CN" altLang="zh-CN" sz="2000" smtClean="0">
                <a:solidFill>
                  <a:srgbClr val="0000FF"/>
                </a:solidFill>
                <a:latin typeface="Consolas" pitchFamily="49" charset="0"/>
                <a:ea typeface="楷体" pitchFamily="49" charset="-122"/>
                <a:cs typeface="Consolas" pitchFamily="49" charset="0"/>
              </a:rPr>
              <a:t>数组存放路径，</a:t>
            </a:r>
            <a:r>
              <a:rPr lang="en-US" altLang="zh-CN" sz="2000" smtClean="0">
                <a:solidFill>
                  <a:srgbClr val="0000FF"/>
                </a:solidFill>
                <a:latin typeface="Consolas" pitchFamily="49" charset="0"/>
                <a:ea typeface="楷体" pitchFamily="49" charset="-122"/>
                <a:cs typeface="Consolas" pitchFamily="49" charset="0"/>
              </a:rPr>
              <a:t>path[</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表示源点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的最短路径上顶点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的前驱顶点。</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71612"/>
            <a:ext cx="7286676" cy="233886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52000" tIns="180000" bIns="216000" rtlCol="0">
            <a:spAutoFit/>
          </a:bodyPr>
          <a:lstStyle/>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int s;</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ALGraph *G;</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求解结果表示</a:t>
            </a:r>
          </a:p>
          <a:p>
            <a:r>
              <a:rPr lang="en-US" altLang="zh-CN" sz="1800" smtClean="0">
                <a:solidFill>
                  <a:srgbClr val="0000FF"/>
                </a:solidFill>
                <a:latin typeface="Consolas" pitchFamily="49" charset="0"/>
                <a:ea typeface="楷体" pitchFamily="49" charset="-122"/>
                <a:cs typeface="Consolas" pitchFamily="49" charset="0"/>
              </a:rPr>
              <a:t>int dist[MAXV];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int path[MAXV];</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8358246" cy="4241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void SPFA()			//</a:t>
            </a:r>
            <a:r>
              <a:rPr lang="zh-CN" altLang="zh-CN" sz="1800" smtClean="0">
                <a:solidFill>
                  <a:srgbClr val="FF0000"/>
                </a:solidFill>
                <a:latin typeface="Consolas" pitchFamily="49" charset="0"/>
                <a:ea typeface="楷体" pitchFamily="49" charset="-122"/>
                <a:cs typeface="Consolas" pitchFamily="49" charset="0"/>
              </a:rPr>
              <a:t>求单源点</a:t>
            </a:r>
            <a:r>
              <a:rPr lang="en-US" altLang="zh-CN" sz="1800" smtClean="0">
                <a:solidFill>
                  <a:srgbClr val="FF0000"/>
                </a:solidFill>
                <a:latin typeface="Consolas" pitchFamily="49" charset="0"/>
                <a:ea typeface="楷体" pitchFamily="49" charset="-122"/>
                <a:cs typeface="Consolas" pitchFamily="49" charset="0"/>
              </a:rPr>
              <a:t>s</a:t>
            </a:r>
            <a:r>
              <a:rPr lang="zh-CN" altLang="zh-CN" sz="1800" smtClean="0">
                <a:solidFill>
                  <a:srgbClr val="FF0000"/>
                </a:solidFill>
                <a:latin typeface="Consolas" pitchFamily="49" charset="0"/>
                <a:ea typeface="楷体" pitchFamily="49" charset="-122"/>
                <a:cs typeface="Consolas" pitchFamily="49" charset="0"/>
              </a:rPr>
              <a:t>到其他各顶点的最短距离</a:t>
            </a:r>
          </a:p>
          <a:p>
            <a:r>
              <a:rPr lang="en-US" altLang="zh-CN" sz="1800" smtClean="0">
                <a:solidFill>
                  <a:srgbClr val="0000FF"/>
                </a:solidFill>
                <a:latin typeface="Consolas" pitchFamily="49" charset="0"/>
                <a:ea typeface="楷体" pitchFamily="49" charset="-122"/>
                <a:cs typeface="Consolas" pitchFamily="49" charset="0"/>
              </a:rPr>
              <a:t>{  ArcNode *p;</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v,w;</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visited[MAXV];	  	</a:t>
            </a:r>
            <a:r>
              <a:rPr lang="en-US" altLang="zh-CN" sz="1800" smtClean="0">
                <a:solidFill>
                  <a:srgbClr val="00B0F0"/>
                </a:solidFill>
                <a:latin typeface="Consolas" pitchFamily="49" charset="0"/>
                <a:ea typeface="楷体" pitchFamily="49" charset="-122"/>
                <a:cs typeface="Consolas" pitchFamily="49" charset="0"/>
              </a:rPr>
              <a:t>//visited[i]</a:t>
            </a:r>
            <a:r>
              <a:rPr lang="zh-CN" altLang="zh-CN" sz="1800" smtClean="0">
                <a:solidFill>
                  <a:srgbClr val="00B0F0"/>
                </a:solidFill>
                <a:latin typeface="Consolas" pitchFamily="49" charset="0"/>
                <a:ea typeface="楷体" pitchFamily="49" charset="-122"/>
                <a:cs typeface="Consolas" pitchFamily="49" charset="0"/>
              </a:rPr>
              <a:t>表示顶点</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是否在</a:t>
            </a:r>
            <a:r>
              <a:rPr lang="en-US" altLang="zh-CN" sz="1800" smtClean="0">
                <a:solidFill>
                  <a:srgbClr val="00B0F0"/>
                </a:solidFill>
                <a:latin typeface="Consolas" pitchFamily="49" charset="0"/>
                <a:ea typeface="楷体" pitchFamily="49" charset="-122"/>
                <a:cs typeface="Consolas" pitchFamily="49" charset="0"/>
              </a:rPr>
              <a:t>qu</a:t>
            </a:r>
            <a:r>
              <a:rPr lang="zh-CN" altLang="zh-CN" sz="1800" smtClean="0">
                <a:solidFill>
                  <a:srgbClr val="00B0F0"/>
                </a:solidFill>
                <a:latin typeface="Consolas" pitchFamily="49" charset="0"/>
                <a:ea typeface="楷体" pitchFamily="49" charset="-122"/>
                <a:cs typeface="Consolas" pitchFamily="49" charset="0"/>
              </a:rPr>
              <a:t>中</a:t>
            </a:r>
          </a:p>
          <a:p>
            <a:r>
              <a:rPr lang="en-US" altLang="zh-CN" sz="1800" smtClean="0">
                <a:solidFill>
                  <a:srgbClr val="0000FF"/>
                </a:solidFill>
                <a:latin typeface="Consolas" pitchFamily="49" charset="0"/>
                <a:ea typeface="楷体" pitchFamily="49" charset="-122"/>
                <a:cs typeface="Consolas" pitchFamily="49" charset="0"/>
              </a:rPr>
              <a:t>   queue&lt;int&gt; qu;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定义一个队列</a:t>
            </a:r>
            <a:r>
              <a:rPr lang="en-US" altLang="zh-CN" sz="1800" smtClean="0">
                <a:solidFill>
                  <a:srgbClr val="00B0F0"/>
                </a:solidFill>
                <a:latin typeface="Consolas" pitchFamily="49" charset="0"/>
                <a:ea typeface="楷体" pitchFamily="49" charset="-122"/>
                <a:cs typeface="Consolas" pitchFamily="49" charset="0"/>
              </a:rPr>
              <a:t>qu</a:t>
            </a:r>
            <a:endParaRPr lang="zh-CN" altLang="zh-CN" sz="1800" smtClean="0">
              <a:solidFill>
                <a:srgbClr val="00B0F0"/>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for (int i=0;i&lt;G-&gt;n;i++)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初始化顶点</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到</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的距离</a:t>
            </a:r>
          </a:p>
          <a:p>
            <a:r>
              <a:rPr lang="en-US" altLang="zh-CN" sz="1800" smtClean="0">
                <a:solidFill>
                  <a:srgbClr val="0000FF"/>
                </a:solidFill>
                <a:latin typeface="Consolas" pitchFamily="49" charset="0"/>
                <a:ea typeface="楷体" pitchFamily="49" charset="-122"/>
                <a:cs typeface="Consolas" pitchFamily="49" charset="0"/>
              </a:rPr>
              <a:t>   {	dist[i]=INF;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visited[i]=0;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path[i]=-1;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dist[s]=0;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将源点的</a:t>
            </a:r>
            <a:r>
              <a:rPr lang="en-US" altLang="zh-CN" sz="1800" smtClean="0">
                <a:solidFill>
                  <a:srgbClr val="00B0F0"/>
                </a:solidFill>
                <a:latin typeface="Consolas" pitchFamily="49" charset="0"/>
                <a:ea typeface="楷体" pitchFamily="49" charset="-122"/>
                <a:cs typeface="Consolas" pitchFamily="49" charset="0"/>
              </a:rPr>
              <a:t>dist</a:t>
            </a:r>
            <a:r>
              <a:rPr lang="zh-CN" altLang="zh-CN" sz="1800" smtClean="0">
                <a:solidFill>
                  <a:srgbClr val="00B0F0"/>
                </a:solidFill>
                <a:latin typeface="Consolas" pitchFamily="49" charset="0"/>
                <a:ea typeface="楷体" pitchFamily="49" charset="-122"/>
                <a:cs typeface="Consolas" pitchFamily="49" charset="0"/>
              </a:rPr>
              <a:t>设为</a:t>
            </a:r>
            <a:r>
              <a:rPr lang="en-US" altLang="zh-CN" sz="1800" smtClean="0">
                <a:solidFill>
                  <a:srgbClr val="00B0F0"/>
                </a:solidFill>
                <a:latin typeface="Consolas" pitchFamily="49" charset="0"/>
                <a:ea typeface="楷体" pitchFamily="49" charset="-122"/>
                <a:cs typeface="Consolas" pitchFamily="49" charset="0"/>
              </a:rPr>
              <a:t>0</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visited[s]=1;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设置源点</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的访问标</a:t>
            </a:r>
            <a:r>
              <a:rPr lang="zh-CN" altLang="zh-CN" sz="1800" smtClean="0">
                <a:solidFill>
                  <a:srgbClr val="0000FF"/>
                </a:solidFill>
                <a:latin typeface="Consolas" pitchFamily="49" charset="0"/>
                <a:ea typeface="楷体" pitchFamily="49" charset="-122"/>
                <a:cs typeface="Consolas" pitchFamily="49" charset="0"/>
              </a:rPr>
              <a:t>记</a:t>
            </a:r>
          </a:p>
          <a:p>
            <a:r>
              <a:rPr lang="en-US" altLang="zh-CN" sz="1800" smtClean="0">
                <a:solidFill>
                  <a:srgbClr val="006600"/>
                </a:solidFill>
                <a:latin typeface="Consolas" pitchFamily="49" charset="0"/>
                <a:ea typeface="楷体" pitchFamily="49" charset="-122"/>
                <a:cs typeface="Consolas" pitchFamily="49" charset="0"/>
              </a:rPr>
              <a:t>   qu.push(s);			//</a:t>
            </a:r>
            <a:r>
              <a:rPr lang="zh-CN" altLang="zh-CN" sz="1800" smtClean="0">
                <a:solidFill>
                  <a:srgbClr val="006600"/>
                </a:solidFill>
                <a:latin typeface="Consolas" pitchFamily="49" charset="0"/>
                <a:ea typeface="楷体" pitchFamily="49" charset="-122"/>
                <a:cs typeface="Consolas" pitchFamily="49" charset="0"/>
              </a:rPr>
              <a:t>源点</a:t>
            </a:r>
            <a:r>
              <a:rPr lang="en-US" altLang="zh-CN" sz="1800" smtClean="0">
                <a:solidFill>
                  <a:srgbClr val="006600"/>
                </a:solidFill>
                <a:latin typeface="Consolas" pitchFamily="49" charset="0"/>
                <a:ea typeface="楷体" pitchFamily="49" charset="-122"/>
                <a:cs typeface="Consolas" pitchFamily="49" charset="0"/>
              </a:rPr>
              <a:t>s</a:t>
            </a:r>
            <a:r>
              <a:rPr lang="zh-CN" altLang="zh-CN" sz="1800" smtClean="0">
                <a:solidFill>
                  <a:srgbClr val="006600"/>
                </a:solidFill>
                <a:latin typeface="Consolas" pitchFamily="49" charset="0"/>
                <a:ea typeface="楷体" pitchFamily="49" charset="-122"/>
                <a:cs typeface="Consolas" pitchFamily="49" charset="0"/>
              </a:rPr>
              <a:t>进队</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2" y="214290"/>
            <a:ext cx="8572528" cy="534949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   while (!qu.empty())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队不空循环</a:t>
            </a:r>
          </a:p>
          <a:p>
            <a:r>
              <a:rPr lang="en-US" altLang="zh-CN" sz="1800" smtClean="0">
                <a:solidFill>
                  <a:srgbClr val="0000FF"/>
                </a:solidFill>
                <a:latin typeface="Consolas" pitchFamily="49" charset="0"/>
                <a:ea typeface="楷体" pitchFamily="49" charset="-122"/>
                <a:cs typeface="Consolas" pitchFamily="49" charset="0"/>
              </a:rPr>
              <a:t>   {  v=qu.front(); qu.pop();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出队顶点</a:t>
            </a:r>
            <a:r>
              <a:rPr lang="en-US" altLang="zh-CN" sz="1800" smtClean="0">
                <a:solidFill>
                  <a:srgbClr val="00B0F0"/>
                </a:solidFill>
                <a:latin typeface="Consolas" pitchFamily="49" charset="0"/>
                <a:ea typeface="楷体" pitchFamily="49" charset="-122"/>
                <a:cs typeface="Consolas" pitchFamily="49" charset="0"/>
              </a:rPr>
              <a:t>v</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visited[v]=0;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释放对</a:t>
            </a:r>
            <a:r>
              <a:rPr lang="en-US" altLang="zh-CN" sz="1800"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的标记，可以重新进队</a:t>
            </a:r>
          </a:p>
          <a:p>
            <a:r>
              <a:rPr lang="en-US" altLang="zh-CN" sz="1800" smtClean="0">
                <a:solidFill>
                  <a:srgbClr val="0000FF"/>
                </a:solidFill>
                <a:latin typeface="Consolas" pitchFamily="49" charset="0"/>
                <a:ea typeface="楷体" pitchFamily="49" charset="-122"/>
                <a:cs typeface="Consolas" pitchFamily="49" charset="0"/>
              </a:rPr>
              <a:t>      p=G-&gt;adjlist[v].firstarc;</a:t>
            </a:r>
          </a:p>
          <a:p>
            <a:r>
              <a:rPr lang="en-US" altLang="zh-CN" sz="1800" smtClean="0">
                <a:solidFill>
                  <a:srgbClr val="0000FF"/>
                </a:solidFill>
                <a:latin typeface="Consolas" pitchFamily="49" charset="0"/>
                <a:ea typeface="楷体" pitchFamily="49" charset="-122"/>
                <a:cs typeface="Consolas" pitchFamily="49" charset="0"/>
              </a:rPr>
              <a:t>      while (p!=NULL)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处理顶点</a:t>
            </a:r>
            <a:r>
              <a:rPr lang="en-US" altLang="zh-CN" sz="1800"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的每个相邻点</a:t>
            </a:r>
            <a:r>
              <a:rPr lang="en-US" altLang="zh-CN" sz="1800" smtClean="0">
                <a:solidFill>
                  <a:srgbClr val="00B0F0"/>
                </a:solidFill>
                <a:latin typeface="Consolas" pitchFamily="49" charset="0"/>
                <a:ea typeface="楷体" pitchFamily="49" charset="-122"/>
                <a:cs typeface="Consolas" pitchFamily="49" charset="0"/>
              </a:rPr>
              <a:t>w</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w=p-&gt;adjvex;</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(dist[w]&gt;dist[v]+p-&gt;weight)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如果不满足三角形性质</a:t>
            </a:r>
          </a:p>
          <a:p>
            <a:r>
              <a:rPr lang="en-US" altLang="zh-CN" sz="1800" smtClean="0">
                <a:solidFill>
                  <a:srgbClr val="0000FF"/>
                </a:solidFill>
                <a:latin typeface="Consolas" pitchFamily="49" charset="0"/>
                <a:ea typeface="楷体" pitchFamily="49" charset="-122"/>
                <a:cs typeface="Consolas" pitchFamily="49" charset="0"/>
              </a:rPr>
              <a:t>         {  dist[w]=dist[v]+p-&gt;weight;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松弛</a:t>
            </a:r>
            <a:r>
              <a:rPr lang="en-US" altLang="zh-CN" sz="1800" smtClean="0">
                <a:solidFill>
                  <a:srgbClr val="00B0F0"/>
                </a:solidFill>
                <a:latin typeface="Consolas" pitchFamily="49" charset="0"/>
                <a:ea typeface="楷体" pitchFamily="49" charset="-122"/>
                <a:cs typeface="Consolas" pitchFamily="49" charset="0"/>
              </a:rPr>
              <a:t>dist[i]</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path[w]=v;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(visited[w]==0)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顶点</a:t>
            </a:r>
            <a:r>
              <a:rPr lang="en-US" altLang="zh-CN" sz="1800" smtClean="0">
                <a:solidFill>
                  <a:srgbClr val="00B0F0"/>
                </a:solidFill>
                <a:latin typeface="Consolas" pitchFamily="49" charset="0"/>
                <a:ea typeface="楷体" pitchFamily="49" charset="-122"/>
                <a:cs typeface="Consolas" pitchFamily="49" charset="0"/>
              </a:rPr>
              <a:t>w</a:t>
            </a:r>
            <a:r>
              <a:rPr lang="zh-CN" altLang="zh-CN" sz="1800" smtClean="0">
                <a:solidFill>
                  <a:srgbClr val="00B0F0"/>
                </a:solidFill>
                <a:latin typeface="Consolas" pitchFamily="49" charset="0"/>
                <a:ea typeface="楷体" pitchFamily="49" charset="-122"/>
                <a:cs typeface="Consolas" pitchFamily="49" charset="0"/>
              </a:rPr>
              <a:t>没有访问</a:t>
            </a:r>
          </a:p>
          <a:p>
            <a:r>
              <a:rPr lang="en-US" altLang="zh-CN" sz="1800" smtClean="0">
                <a:solidFill>
                  <a:srgbClr val="0000FF"/>
                </a:solidFill>
                <a:latin typeface="Consolas" pitchFamily="49" charset="0"/>
                <a:ea typeface="楷体" pitchFamily="49" charset="-122"/>
                <a:cs typeface="Consolas" pitchFamily="49" charset="0"/>
              </a:rPr>
              <a:t>         {  qu.push(w);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将顶点</a:t>
            </a:r>
            <a:r>
              <a:rPr lang="en-US" altLang="zh-CN" sz="1800" smtClean="0">
                <a:solidFill>
                  <a:srgbClr val="00B0F0"/>
                </a:solidFill>
                <a:latin typeface="Consolas" pitchFamily="49" charset="0"/>
                <a:ea typeface="楷体" pitchFamily="49" charset="-122"/>
                <a:cs typeface="Consolas" pitchFamily="49" charset="0"/>
              </a:rPr>
              <a:t>w</a:t>
            </a:r>
            <a:r>
              <a:rPr lang="zh-CN" altLang="zh-CN" sz="1800" smtClean="0">
                <a:solidFill>
                  <a:srgbClr val="00B0F0"/>
                </a:solidFill>
                <a:latin typeface="Consolas" pitchFamily="49" charset="0"/>
                <a:ea typeface="楷体" pitchFamily="49" charset="-122"/>
                <a:cs typeface="Consolas" pitchFamily="49" charset="0"/>
              </a:rPr>
              <a:t>进队</a:t>
            </a:r>
          </a:p>
          <a:p>
            <a:r>
              <a:rPr lang="en-US" altLang="zh-CN" sz="1800" smtClean="0">
                <a:solidFill>
                  <a:srgbClr val="0000FF"/>
                </a:solidFill>
                <a:latin typeface="Consolas" pitchFamily="49" charset="0"/>
                <a:ea typeface="楷体" pitchFamily="49" charset="-122"/>
                <a:cs typeface="Consolas" pitchFamily="49" charset="0"/>
              </a:rPr>
              <a:t>            visited[w]=1;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p=p-&gt;nextarc;</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468313" y="404813"/>
            <a:ext cx="3174993"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普里姆算法设计</a:t>
            </a:r>
          </a:p>
        </p:txBody>
      </p:sp>
      <p:sp>
        <p:nvSpPr>
          <p:cNvPr id="10244" name="Text Box 3"/>
          <p:cNvSpPr txBox="1">
            <a:spLocks noChangeArrowheads="1"/>
          </p:cNvSpPr>
          <p:nvPr/>
        </p:nvSpPr>
        <p:spPr bwMode="auto">
          <a:xfrm>
            <a:off x="428596" y="1000108"/>
            <a:ext cx="8135938" cy="1733808"/>
          </a:xfrm>
          <a:prstGeom prst="rect">
            <a:avLst/>
          </a:prstGeom>
          <a:noFill/>
          <a:ln w="9525">
            <a:noFill/>
            <a:miter lim="800000"/>
            <a:headEnd/>
            <a:tailEnd/>
          </a:ln>
        </p:spPr>
        <p:txBody>
          <a:bodyPr>
            <a:spAutoFit/>
          </a:bodyPr>
          <a:lstStyle/>
          <a:p>
            <a:pPr>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　　为了便于在集合</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V-U</a:t>
            </a:r>
            <a:r>
              <a:rPr lang="zh-CN" altLang="en-US" sz="2000">
                <a:solidFill>
                  <a:srgbClr val="0000FF"/>
                </a:solidFill>
                <a:latin typeface="Consolas" pitchFamily="49" charset="0"/>
                <a:ea typeface="楷体" pitchFamily="49" charset="-122"/>
                <a:cs typeface="Consolas" pitchFamily="49" charset="0"/>
              </a:rPr>
              <a:t>之间选择权最小的</a:t>
            </a:r>
            <a:r>
              <a:rPr lang="zh-CN" altLang="en-US" sz="2000" smtClean="0">
                <a:solidFill>
                  <a:srgbClr val="0000FF"/>
                </a:solidFill>
                <a:latin typeface="Consolas" pitchFamily="49" charset="0"/>
                <a:ea typeface="楷体" pitchFamily="49" charset="-122"/>
                <a:cs typeface="Consolas" pitchFamily="49" charset="0"/>
              </a:rPr>
              <a:t>边，建</a:t>
            </a:r>
            <a:r>
              <a:rPr lang="zh-CN" altLang="en-US" sz="2000">
                <a:solidFill>
                  <a:srgbClr val="0000FF"/>
                </a:solidFill>
                <a:latin typeface="Consolas" pitchFamily="49" charset="0"/>
                <a:ea typeface="楷体" pitchFamily="49" charset="-122"/>
                <a:cs typeface="Consolas" pitchFamily="49" charset="0"/>
              </a:rPr>
              <a:t>立了两个数组</a:t>
            </a:r>
            <a:r>
              <a:rPr lang="en-US" altLang="zh-CN" sz="2000">
                <a:solidFill>
                  <a:srgbClr val="C00000"/>
                </a:solidFill>
                <a:latin typeface="Consolas" pitchFamily="49" charset="0"/>
                <a:ea typeface="楷体" pitchFamily="49" charset="-122"/>
                <a:cs typeface="Consolas" pitchFamily="49" charset="0"/>
              </a:rPr>
              <a:t>closest</a:t>
            </a:r>
            <a:r>
              <a:rPr lang="zh-CN" altLang="en-US" sz="2000">
                <a:solidFill>
                  <a:srgbClr val="0000FF"/>
                </a:solidFill>
                <a:latin typeface="Consolas" pitchFamily="49" charset="0"/>
                <a:ea typeface="楷体" pitchFamily="49" charset="-122"/>
                <a:cs typeface="Consolas" pitchFamily="49" charset="0"/>
              </a:rPr>
              <a:t>和</a:t>
            </a:r>
            <a:r>
              <a:rPr lang="en-US" altLang="zh-CN" sz="2000" smtClean="0">
                <a:solidFill>
                  <a:srgbClr val="C00000"/>
                </a:solidFill>
                <a:latin typeface="Consolas" pitchFamily="49" charset="0"/>
                <a:ea typeface="楷体" pitchFamily="49" charset="-122"/>
                <a:cs typeface="Consolas" pitchFamily="49" charset="0"/>
              </a:rPr>
              <a:t>lowcost</a:t>
            </a:r>
            <a:r>
              <a:rPr lang="zh-CN" altLang="en-US" sz="2000" smtClean="0">
                <a:solidFill>
                  <a:srgbClr val="0000FF"/>
                </a:solidFill>
                <a:latin typeface="Consolas" pitchFamily="49" charset="0"/>
                <a:ea typeface="楷体" pitchFamily="49" charset="-122"/>
                <a:cs typeface="Consolas" pitchFamily="49" charset="0"/>
              </a:rPr>
              <a:t>，它</a:t>
            </a:r>
            <a:r>
              <a:rPr lang="zh-CN" altLang="en-US" sz="2000">
                <a:solidFill>
                  <a:srgbClr val="0000FF"/>
                </a:solidFill>
                <a:latin typeface="Consolas" pitchFamily="49" charset="0"/>
                <a:ea typeface="楷体" pitchFamily="49" charset="-122"/>
                <a:cs typeface="Consolas" pitchFamily="49" charset="0"/>
              </a:rPr>
              <a:t>们记录从</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V-U</a:t>
            </a:r>
            <a:r>
              <a:rPr lang="zh-CN" altLang="en-US" sz="2000">
                <a:solidFill>
                  <a:srgbClr val="0000FF"/>
                </a:solidFill>
                <a:latin typeface="Consolas" pitchFamily="49" charset="0"/>
                <a:ea typeface="楷体" pitchFamily="49" charset="-122"/>
                <a:cs typeface="Consolas" pitchFamily="49" charset="0"/>
              </a:rPr>
              <a:t>具有最小权值的</a:t>
            </a:r>
            <a:r>
              <a:rPr lang="zh-CN" altLang="en-US" sz="2000" smtClean="0">
                <a:solidFill>
                  <a:srgbClr val="0000FF"/>
                </a:solidFill>
                <a:latin typeface="Consolas" pitchFamily="49" charset="0"/>
                <a:ea typeface="楷体" pitchFamily="49" charset="-122"/>
                <a:cs typeface="Consolas" pitchFamily="49" charset="0"/>
              </a:rPr>
              <a:t>边，对</a:t>
            </a:r>
            <a:r>
              <a:rPr lang="zh-CN" altLang="en-US" sz="2000">
                <a:solidFill>
                  <a:srgbClr val="0000FF"/>
                </a:solidFill>
                <a:latin typeface="Consolas" pitchFamily="49" charset="0"/>
                <a:ea typeface="楷体" pitchFamily="49" charset="-122"/>
                <a:cs typeface="Consolas" pitchFamily="49" charset="0"/>
              </a:rPr>
              <a:t>于某个</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V-U</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closest[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存储该边依附的在</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中的顶点编</a:t>
            </a:r>
            <a:r>
              <a:rPr lang="zh-CN" altLang="en-US" sz="2000" smtClean="0">
                <a:solidFill>
                  <a:srgbClr val="0000FF"/>
                </a:solidFill>
                <a:latin typeface="Consolas" pitchFamily="49" charset="0"/>
                <a:ea typeface="楷体" pitchFamily="49" charset="-122"/>
                <a:cs typeface="Consolas" pitchFamily="49" charset="0"/>
              </a:rPr>
              <a:t>号，</a:t>
            </a:r>
            <a:r>
              <a:rPr lang="en-US" altLang="zh-CN" sz="2000" smtClean="0">
                <a:solidFill>
                  <a:srgbClr val="0000FF"/>
                </a:solidFill>
                <a:latin typeface="Consolas" pitchFamily="49" charset="0"/>
                <a:ea typeface="楷体" pitchFamily="49" charset="-122"/>
                <a:cs typeface="Consolas" pitchFamily="49" charset="0"/>
              </a:rPr>
              <a:t>lowcost[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存储该边的权</a:t>
            </a:r>
            <a:r>
              <a:rPr lang="zh-CN" altLang="en-US" sz="2000" smtClean="0">
                <a:solidFill>
                  <a:srgbClr val="0000FF"/>
                </a:solidFill>
                <a:latin typeface="Consolas" pitchFamily="49" charset="0"/>
                <a:ea typeface="楷体" pitchFamily="49" charset="-122"/>
                <a:cs typeface="Consolas" pitchFamily="49" charset="0"/>
              </a:rPr>
              <a:t>值。 </a:t>
            </a:r>
            <a:endParaRPr lang="zh-CN" altLang="en-US" sz="2000">
              <a:solidFill>
                <a:srgbClr val="0000FF"/>
              </a:solidFill>
              <a:latin typeface="Consolas" pitchFamily="49" charset="0"/>
              <a:ea typeface="楷体" pitchFamily="49" charset="-122"/>
              <a:cs typeface="Consolas" pitchFamily="49" charset="0"/>
            </a:endParaRPr>
          </a:p>
        </p:txBody>
      </p:sp>
      <p:sp>
        <p:nvSpPr>
          <p:cNvPr id="10245" name="Rectangle 5"/>
          <p:cNvSpPr>
            <a:spLocks noChangeArrowheads="1"/>
          </p:cNvSpPr>
          <p:nvPr/>
        </p:nvSpPr>
        <p:spPr bwMode="auto">
          <a:xfrm>
            <a:off x="0" y="2828925"/>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6" name="TextBox 5"/>
          <p:cNvSpPr txBox="1"/>
          <p:nvPr/>
        </p:nvSpPr>
        <p:spPr>
          <a:xfrm>
            <a:off x="3500430" y="5417122"/>
            <a:ext cx="1571636"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closest[</a:t>
            </a:r>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7" name="椭圆 6"/>
          <p:cNvSpPr/>
          <p:nvPr/>
        </p:nvSpPr>
        <p:spPr>
          <a:xfrm>
            <a:off x="2925554" y="398836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v</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928926" y="4770808"/>
            <a:ext cx="432000" cy="432000"/>
          </a:xfrm>
          <a:prstGeom prst="ellipse">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chemeClr val="bg1"/>
                </a:solidFill>
                <a:latin typeface="Consolas" pitchFamily="49" charset="0"/>
                <a:cs typeface="Consolas" pitchFamily="49" charset="0"/>
              </a:rPr>
              <a:t>k</a:t>
            </a:r>
            <a:endParaRPr lang="zh-CN" altLang="en-US" sz="2000" i="1">
              <a:solidFill>
                <a:schemeClr val="bg1"/>
              </a:solidFill>
              <a:latin typeface="Consolas" pitchFamily="49" charset="0"/>
              <a:cs typeface="Consolas" pitchFamily="49" charset="0"/>
            </a:endParaRPr>
          </a:p>
        </p:txBody>
      </p:sp>
      <p:sp>
        <p:nvSpPr>
          <p:cNvPr id="9" name="椭圆 8"/>
          <p:cNvSpPr/>
          <p:nvPr/>
        </p:nvSpPr>
        <p:spPr>
          <a:xfrm>
            <a:off x="5357818" y="427074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8" idx="6"/>
            <a:endCxn id="9" idx="2"/>
          </p:cNvCxnSpPr>
          <p:nvPr/>
        </p:nvCxnSpPr>
        <p:spPr>
          <a:xfrm flipV="1">
            <a:off x="3360926" y="4486742"/>
            <a:ext cx="1996892" cy="500066"/>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连接符 14"/>
          <p:cNvCxnSpPr>
            <a:stCxn id="7" idx="4"/>
            <a:endCxn id="8" idx="0"/>
          </p:cNvCxnSpPr>
          <p:nvPr/>
        </p:nvCxnSpPr>
        <p:spPr>
          <a:xfrm rot="16200000" flipH="1">
            <a:off x="2968017" y="4593899"/>
            <a:ext cx="350446" cy="3372"/>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rot="20614958">
            <a:off x="3758227" y="4252819"/>
            <a:ext cx="1416252" cy="338554"/>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lowcost[</a:t>
            </a:r>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18" name="椭圆 17"/>
          <p:cNvSpPr/>
          <p:nvPr/>
        </p:nvSpPr>
        <p:spPr>
          <a:xfrm>
            <a:off x="2571736" y="3631172"/>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椭圆 18"/>
          <p:cNvSpPr/>
          <p:nvPr/>
        </p:nvSpPr>
        <p:spPr>
          <a:xfrm>
            <a:off x="5000628" y="3488296"/>
            <a:ext cx="1143008" cy="200026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21" name="直接箭头连接符 20"/>
          <p:cNvCxnSpPr>
            <a:stCxn id="6" idx="1"/>
            <a:endCxn id="8" idx="5"/>
          </p:cNvCxnSpPr>
          <p:nvPr/>
        </p:nvCxnSpPr>
        <p:spPr>
          <a:xfrm rot="10800000">
            <a:off x="3297662" y="5139543"/>
            <a:ext cx="202769" cy="4468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4286248" y="2988230"/>
            <a:ext cx="2571768"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V-U</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|lowcost[</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1643042" y="3131106"/>
            <a:ext cx="2643206"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U</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|lowcost[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8215370" cy="1748510"/>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80000" bIns="180000"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SPFA </a:t>
            </a:r>
            <a:r>
              <a:rPr lang="zh-CN" altLang="zh-CN" sz="2000" smtClean="0">
                <a:solidFill>
                  <a:srgbClr val="0000FF"/>
                </a:solidFill>
                <a:latin typeface="Consolas" pitchFamily="49" charset="0"/>
                <a:ea typeface="楷体" pitchFamily="49" charset="-122"/>
                <a:cs typeface="Consolas" pitchFamily="49" charset="0"/>
              </a:rPr>
              <a:t>算法在形式上和广度优先遍历算法非常类似，不同的是广度优先遍历中一个顶点出了队列就不可能重新进入队列，而</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算法中一个顶点可能在出队之后再次进队。</a:t>
            </a:r>
          </a:p>
        </p:txBody>
      </p:sp>
      <p:sp>
        <p:nvSpPr>
          <p:cNvPr id="3" name="TextBox 2"/>
          <p:cNvSpPr txBox="1"/>
          <p:nvPr/>
        </p:nvSpPr>
        <p:spPr>
          <a:xfrm>
            <a:off x="642910" y="3357562"/>
            <a:ext cx="7929618" cy="1523494"/>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en-US" altLang="zh-CN" sz="2000" smtClean="0">
                <a:solidFill>
                  <a:srgbClr val="0000FF"/>
                </a:solidFill>
                <a:latin typeface="Consolas" pitchFamily="49" charset="0"/>
                <a:ea typeface="楷体" pitchFamily="49" charset="-122"/>
                <a:cs typeface="Consolas" pitchFamily="49" charset="0"/>
              </a:rPr>
              <a:t>SPFA</a:t>
            </a:r>
            <a:r>
              <a:rPr lang="zh-CN" altLang="zh-CN" sz="2000" smtClean="0">
                <a:solidFill>
                  <a:srgbClr val="0000FF"/>
                </a:solidFill>
                <a:latin typeface="Consolas" pitchFamily="49" charset="0"/>
                <a:ea typeface="楷体" pitchFamily="49" charset="-122"/>
                <a:cs typeface="Consolas" pitchFamily="49" charset="0"/>
              </a:rPr>
              <a:t>算法中，</a:t>
            </a:r>
            <a:r>
              <a:rPr lang="en-US" altLang="zh-CN" sz="2000" smtClean="0">
                <a:solidFill>
                  <a:srgbClr val="0000FF"/>
                </a:solidFill>
                <a:latin typeface="Consolas" pitchFamily="49" charset="0"/>
                <a:ea typeface="楷体" pitchFamily="49" charset="-122"/>
                <a:cs typeface="Consolas" pitchFamily="49" charset="0"/>
              </a:rPr>
              <a:t>while</a:t>
            </a:r>
            <a:r>
              <a:rPr lang="zh-CN" altLang="zh-CN" sz="2000" smtClean="0">
                <a:solidFill>
                  <a:srgbClr val="0000FF"/>
                </a:solidFill>
                <a:latin typeface="Consolas" pitchFamily="49" charset="0"/>
                <a:ea typeface="楷体" pitchFamily="49" charset="-122"/>
                <a:cs typeface="Consolas" pitchFamily="49" charset="0"/>
              </a:rPr>
              <a:t>循环的执行次数大致为图中边数</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，算法的时间复杂度为</a:t>
            </a:r>
            <a:r>
              <a:rPr lang="en-US" altLang="zh-CN" sz="2000" smtClean="0">
                <a:solidFill>
                  <a:srgbClr val="C00000"/>
                </a:solidFill>
                <a:latin typeface="Consolas" pitchFamily="49" charset="0"/>
                <a:ea typeface="楷体" pitchFamily="49" charset="-122"/>
                <a:cs typeface="Consolas" pitchFamily="49" charset="0"/>
              </a:rPr>
              <a:t>O(</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，由于</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通常远小于</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+1)/2</a:t>
            </a:r>
            <a:r>
              <a:rPr lang="zh-CN" altLang="zh-CN" sz="2000" smtClean="0">
                <a:solidFill>
                  <a:srgbClr val="0000FF"/>
                </a:solidFill>
                <a:latin typeface="Consolas" pitchFamily="49" charset="0"/>
                <a:ea typeface="楷体" pitchFamily="49" charset="-122"/>
                <a:cs typeface="Consolas" pitchFamily="49" charset="0"/>
              </a:rPr>
              <a:t>，所以好于狄克斯特拉算法。</a:t>
            </a:r>
            <a:endParaRPr lang="zh-CN" altLang="en-US" sz="20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468313" y="476250"/>
            <a:ext cx="3887787"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9.2.4 </a:t>
            </a:r>
            <a:r>
              <a:rPr lang="zh-CN" altLang="en-US" sz="2800">
                <a:solidFill>
                  <a:srgbClr val="FF0000"/>
                </a:solidFill>
                <a:latin typeface="Consolas" pitchFamily="49" charset="0"/>
                <a:ea typeface="微软雅黑" pitchFamily="34" charset="-122"/>
                <a:cs typeface="Consolas" pitchFamily="49" charset="0"/>
              </a:rPr>
              <a:t>弗洛伊德算法</a:t>
            </a:r>
          </a:p>
        </p:txBody>
      </p:sp>
      <p:sp>
        <p:nvSpPr>
          <p:cNvPr id="90115" name="Text Box 3"/>
          <p:cNvSpPr txBox="1">
            <a:spLocks noChangeArrowheads="1"/>
          </p:cNvSpPr>
          <p:nvPr/>
        </p:nvSpPr>
        <p:spPr bwMode="auto">
          <a:xfrm>
            <a:off x="468313" y="1412875"/>
            <a:ext cx="4246563"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、弗洛伊德算法的求解思路</a:t>
            </a:r>
          </a:p>
        </p:txBody>
      </p:sp>
      <p:sp>
        <p:nvSpPr>
          <p:cNvPr id="90116" name="Text Box 4"/>
          <p:cNvSpPr txBox="1">
            <a:spLocks noChangeArrowheads="1"/>
          </p:cNvSpPr>
          <p:nvPr/>
        </p:nvSpPr>
        <p:spPr bwMode="auto">
          <a:xfrm>
            <a:off x="468313" y="2087563"/>
            <a:ext cx="8064500" cy="2808333"/>
          </a:xfrm>
          <a:prstGeom prst="rect">
            <a:avLst/>
          </a:prstGeom>
          <a:noFill/>
          <a:ln w="9525">
            <a:noFill/>
            <a:miter lim="800000"/>
            <a:headEnd/>
            <a:tailEnd/>
          </a:ln>
        </p:spPr>
        <p:txBody>
          <a:bodyPr>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弗洛伊德算法基于动态规划方法。</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采用一个二维数组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存放当前顶点之间的最短路径长</a:t>
            </a:r>
            <a:r>
              <a:rPr lang="zh-CN" altLang="en-US" sz="2000" smtClean="0">
                <a:solidFill>
                  <a:srgbClr val="0000FF"/>
                </a:solidFill>
                <a:latin typeface="Consolas" pitchFamily="49" charset="0"/>
                <a:ea typeface="楷体" pitchFamily="49" charset="-122"/>
                <a:cs typeface="Consolas" pitchFamily="49" charset="0"/>
              </a:rPr>
              <a:t>度，即</a:t>
            </a:r>
            <a:r>
              <a:rPr lang="zh-CN" altLang="en-US" sz="2000">
                <a:solidFill>
                  <a:srgbClr val="0000FF"/>
                </a:solidFill>
                <a:latin typeface="Consolas" pitchFamily="49" charset="0"/>
                <a:ea typeface="楷体" pitchFamily="49" charset="-122"/>
                <a:cs typeface="Consolas" pitchFamily="49" charset="0"/>
              </a:rPr>
              <a:t>分量</a:t>
            </a:r>
            <a:r>
              <a:rPr lang="en-US" altLang="zh-CN" sz="2000" i="1">
                <a:solidFill>
                  <a:srgbClr val="FF0000"/>
                </a:solidFill>
                <a:latin typeface="Consolas" pitchFamily="49" charset="0"/>
                <a:ea typeface="楷体" pitchFamily="49" charset="-122"/>
                <a:cs typeface="Consolas" pitchFamily="49" charset="0"/>
              </a:rPr>
              <a:t>A</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i</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j</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表示当前顶点</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的最短路径长</a:t>
            </a:r>
            <a:r>
              <a:rPr lang="zh-CN" altLang="en-US" sz="2000" smtClean="0">
                <a:solidFill>
                  <a:srgbClr val="0000FF"/>
                </a:solidFill>
                <a:latin typeface="Consolas" pitchFamily="49" charset="0"/>
                <a:ea typeface="楷体" pitchFamily="49" charset="-122"/>
                <a:cs typeface="Consolas" pitchFamily="49" charset="0"/>
              </a:rPr>
              <a:t>度，通</a:t>
            </a:r>
            <a:r>
              <a:rPr lang="zh-CN" altLang="en-US" sz="2000">
                <a:solidFill>
                  <a:srgbClr val="0000FF"/>
                </a:solidFill>
                <a:latin typeface="Consolas" pitchFamily="49" charset="0"/>
                <a:ea typeface="楷体" pitchFamily="49" charset="-122"/>
                <a:cs typeface="Consolas" pitchFamily="49" charset="0"/>
              </a:rPr>
              <a:t>过递推产生一个矩阵序列</a:t>
            </a:r>
            <a:r>
              <a:rPr lang="en-US" altLang="zh-CN" sz="2000" i="1">
                <a:solidFill>
                  <a:srgbClr val="006600"/>
                </a:solidFill>
                <a:latin typeface="Consolas" pitchFamily="49" charset="0"/>
                <a:ea typeface="楷体" pitchFamily="49" charset="-122"/>
                <a:cs typeface="Consolas" pitchFamily="49" charset="0"/>
              </a:rPr>
              <a:t>A</a:t>
            </a:r>
            <a:r>
              <a:rPr lang="en-US" altLang="zh-CN" sz="2000" baseline="-25000">
                <a:solidFill>
                  <a:srgbClr val="006600"/>
                </a:solidFill>
                <a:latin typeface="Consolas" pitchFamily="49" charset="0"/>
                <a:ea typeface="楷体" pitchFamily="49" charset="-122"/>
                <a:cs typeface="Consolas" pitchFamily="49" charset="0"/>
              </a:rPr>
              <a:t>0</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A</a:t>
            </a:r>
            <a:r>
              <a:rPr lang="en-US" altLang="zh-CN" sz="2000" baseline="-25000">
                <a:solidFill>
                  <a:srgbClr val="006600"/>
                </a:solidFill>
                <a:latin typeface="Consolas" pitchFamily="49" charset="0"/>
                <a:ea typeface="楷体" pitchFamily="49" charset="-122"/>
                <a:cs typeface="Consolas" pitchFamily="49" charset="0"/>
              </a:rPr>
              <a:t>1</a:t>
            </a:r>
            <a:r>
              <a:rPr lang="zh-CN" altLang="en-US"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A</a:t>
            </a:r>
            <a:r>
              <a:rPr lang="en-US" altLang="zh-CN" sz="2000" i="1" baseline="-25000">
                <a:solidFill>
                  <a:srgbClr val="006600"/>
                </a:solidFill>
                <a:latin typeface="Consolas" pitchFamily="49" charset="0"/>
                <a:ea typeface="楷体" pitchFamily="49" charset="-122"/>
                <a:cs typeface="Consolas" pitchFamily="49" charset="0"/>
              </a:rPr>
              <a:t>k</a:t>
            </a:r>
            <a:r>
              <a:rPr lang="zh-CN" altLang="en-US"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a:t>
            </a:r>
            <a:r>
              <a:rPr lang="zh-CN" altLang="en-US"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A</a:t>
            </a:r>
            <a:r>
              <a:rPr lang="en-US" altLang="zh-CN" sz="2000" i="1" baseline="-25000">
                <a:solidFill>
                  <a:srgbClr val="006600"/>
                </a:solidFill>
                <a:latin typeface="Consolas" pitchFamily="49" charset="0"/>
                <a:ea typeface="楷体" pitchFamily="49" charset="-122"/>
                <a:cs typeface="Consolas" pitchFamily="49" charset="0"/>
              </a:rPr>
              <a:t>n</a:t>
            </a:r>
            <a:r>
              <a:rPr lang="en-US" altLang="zh-CN" sz="2000" baseline="-25000">
                <a:solidFill>
                  <a:srgbClr val="006600"/>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其中</a:t>
            </a:r>
            <a:r>
              <a:rPr lang="en-US" altLang="zh-CN" sz="2000" i="1">
                <a:solidFill>
                  <a:srgbClr val="FF0000"/>
                </a:solidFill>
                <a:latin typeface="Consolas" pitchFamily="49" charset="0"/>
                <a:ea typeface="楷体" pitchFamily="49" charset="-122"/>
                <a:cs typeface="Consolas" pitchFamily="49" charset="0"/>
              </a:rPr>
              <a:t>A</a:t>
            </a:r>
            <a:r>
              <a:rPr lang="en-US" altLang="zh-CN" sz="2000" i="1" baseline="-25000">
                <a:solidFill>
                  <a:srgbClr val="FF0000"/>
                </a:solidFill>
                <a:latin typeface="Consolas" pitchFamily="49" charset="0"/>
                <a:ea typeface="楷体" pitchFamily="49" charset="-122"/>
                <a:cs typeface="Consolas" pitchFamily="49" charset="0"/>
              </a:rPr>
              <a:t>k</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i</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j</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表示从顶点</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的路径上所经过的顶点编号不大于</a:t>
            </a:r>
            <a:r>
              <a:rPr lang="en-US" altLang="zh-CN"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的最短路径长度。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42910"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sp>
        <p:nvSpPr>
          <p:cNvPr id="4" name="椭圆 3"/>
          <p:cNvSpPr/>
          <p:nvPr/>
        </p:nvSpPr>
        <p:spPr>
          <a:xfrm>
            <a:off x="3000364"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5" name="椭圆 4"/>
          <p:cNvSpPr/>
          <p:nvPr/>
        </p:nvSpPr>
        <p:spPr>
          <a:xfrm>
            <a:off x="4214810" y="288601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j</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2357422" y="1171502"/>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k</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3571868" y="2171634"/>
            <a:ext cx="357190" cy="428628"/>
          </a:xfrm>
          <a:prstGeom prst="ellipse">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a</a:t>
            </a:r>
            <a:endParaRPr lang="zh-CN" altLang="en-US" sz="2000" i="1">
              <a:solidFill>
                <a:srgbClr val="FF0000"/>
              </a:solidFill>
              <a:latin typeface="Consolas" pitchFamily="49" charset="0"/>
              <a:cs typeface="Consolas" pitchFamily="49" charset="0"/>
            </a:endParaRPr>
          </a:p>
        </p:txBody>
      </p:sp>
      <p:cxnSp>
        <p:nvCxnSpPr>
          <p:cNvPr id="9" name="直接箭头连接符 8"/>
          <p:cNvCxnSpPr>
            <a:stCxn id="3" idx="7"/>
            <a:endCxn id="6" idx="3"/>
          </p:cNvCxnSpPr>
          <p:nvPr/>
        </p:nvCxnSpPr>
        <p:spPr>
          <a:xfrm rot="5400000" flipH="1" flipV="1">
            <a:off x="973048" y="1512102"/>
            <a:ext cx="1411426" cy="146194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a:endCxn id="4" idx="2"/>
          </p:cNvCxnSpPr>
          <p:nvPr/>
        </p:nvCxnSpPr>
        <p:spPr>
          <a:xfrm>
            <a:off x="1000100" y="3100328"/>
            <a:ext cx="2000264" cy="158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6"/>
            <a:endCxn id="5" idx="2"/>
          </p:cNvCxnSpPr>
          <p:nvPr/>
        </p:nvCxnSpPr>
        <p:spPr>
          <a:xfrm>
            <a:off x="3357554" y="3100328"/>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5"/>
            <a:endCxn id="7" idx="1"/>
          </p:cNvCxnSpPr>
          <p:nvPr/>
        </p:nvCxnSpPr>
        <p:spPr>
          <a:xfrm rot="16200000" flipH="1">
            <a:off x="2794717" y="1404945"/>
            <a:ext cx="697046" cy="96187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5"/>
            <a:endCxn id="5" idx="1"/>
          </p:cNvCxnSpPr>
          <p:nvPr/>
        </p:nvCxnSpPr>
        <p:spPr>
          <a:xfrm rot="16200000" flipH="1">
            <a:off x="3866287" y="2547953"/>
            <a:ext cx="411294" cy="390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786314" y="1928802"/>
            <a:ext cx="4143404" cy="1754326"/>
          </a:xfrm>
          <a:prstGeom prst="rect">
            <a:avLst/>
          </a:prstGeom>
          <a:noFill/>
        </p:spPr>
        <p:txBody>
          <a:bodyPr wrap="square" rtlCol="0">
            <a:spAutoFit/>
          </a:bodyPr>
          <a:lstStyle/>
          <a:p>
            <a:pPr>
              <a:lnSpc>
                <a:spcPct val="150000"/>
              </a:lnSpc>
            </a:pPr>
            <a:r>
              <a:rPr lang="nb-NO" altLang="zh-CN" sz="1800" smtClean="0">
                <a:solidFill>
                  <a:srgbClr val="0000FF"/>
                </a:solidFill>
                <a:latin typeface="Consolas" pitchFamily="49" charset="0"/>
                <a:ea typeface="楷体" pitchFamily="49" charset="-122"/>
                <a:cs typeface="Consolas" pitchFamily="49" charset="0"/>
              </a:rPr>
              <a:t>path</a:t>
            </a:r>
            <a:r>
              <a:rPr lang="nb-NO" altLang="zh-CN" sz="1800" i="1" baseline="-25000" smtClean="0">
                <a:solidFill>
                  <a:srgbClr val="0000FF"/>
                </a:solidFill>
                <a:latin typeface="Consolas" pitchFamily="49" charset="0"/>
                <a:ea typeface="楷体" pitchFamily="49" charset="-122"/>
                <a:cs typeface="Consolas" pitchFamily="49" charset="0"/>
              </a:rPr>
              <a:t>k</a:t>
            </a:r>
            <a:r>
              <a:rPr lang="nb-NO" altLang="zh-CN" sz="1800" baseline="-25000" smtClean="0">
                <a:solidFill>
                  <a:srgbClr val="0000FF"/>
                </a:solidFill>
                <a:latin typeface="Consolas" pitchFamily="49" charset="0"/>
                <a:ea typeface="楷体" pitchFamily="49" charset="-122"/>
                <a:cs typeface="Consolas" pitchFamily="49" charset="0"/>
              </a:rPr>
              <a:t>-1</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i</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j</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b</a:t>
            </a:r>
            <a:r>
              <a:rPr lang="zh-CN" altLang="zh-CN" sz="1800" smtClean="0">
                <a:solidFill>
                  <a:srgbClr val="0000FF"/>
                </a:solidFill>
                <a:latin typeface="Consolas" pitchFamily="49" charset="0"/>
                <a:ea typeface="楷体" pitchFamily="49" charset="-122"/>
                <a:cs typeface="Consolas" pitchFamily="49" charset="0"/>
              </a:rPr>
              <a:t>，</a:t>
            </a:r>
            <a:r>
              <a:rPr lang="nb-NO" altLang="zh-CN" sz="1800" smtClean="0">
                <a:solidFill>
                  <a:srgbClr val="0000FF"/>
                </a:solidFill>
                <a:latin typeface="Consolas" pitchFamily="49" charset="0"/>
                <a:ea typeface="楷体" pitchFamily="49" charset="-122"/>
                <a:cs typeface="Consolas" pitchFamily="49" charset="0"/>
              </a:rPr>
              <a:t>path</a:t>
            </a:r>
            <a:r>
              <a:rPr lang="nb-NO" altLang="zh-CN" sz="1800" i="1" baseline="-25000" smtClean="0">
                <a:solidFill>
                  <a:srgbClr val="0000FF"/>
                </a:solidFill>
                <a:latin typeface="Consolas" pitchFamily="49" charset="0"/>
                <a:ea typeface="楷体" pitchFamily="49" charset="-122"/>
                <a:cs typeface="Consolas" pitchFamily="49" charset="0"/>
              </a:rPr>
              <a:t>k</a:t>
            </a:r>
            <a:r>
              <a:rPr lang="nb-NO" altLang="zh-CN" sz="1800" baseline="-25000" smtClean="0">
                <a:solidFill>
                  <a:srgbClr val="0000FF"/>
                </a:solidFill>
                <a:latin typeface="Consolas" pitchFamily="49" charset="0"/>
                <a:ea typeface="楷体" pitchFamily="49" charset="-122"/>
                <a:cs typeface="Consolas" pitchFamily="49" charset="0"/>
              </a:rPr>
              <a:t>-1</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k</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j</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FF0000"/>
                </a:solidFill>
                <a:latin typeface="Consolas" pitchFamily="49" charset="0"/>
                <a:ea typeface="楷体" pitchFamily="49" charset="-122"/>
                <a:cs typeface="Consolas" pitchFamily="49" charset="0"/>
              </a:rPr>
              <a:t>a</a:t>
            </a:r>
            <a:r>
              <a:rPr lang="zh-CN" altLang="zh-CN" sz="1800" smtClean="0">
                <a:solidFill>
                  <a:srgbClr val="0000FF"/>
                </a:solidFill>
                <a:latin typeface="Consolas" pitchFamily="49" charset="0"/>
                <a:ea typeface="楷体" pitchFamily="49" charset="-122"/>
                <a:cs typeface="Consolas" pitchFamily="49" charset="0"/>
              </a:rPr>
              <a:t>，</a:t>
            </a:r>
          </a:p>
          <a:p>
            <a:pPr>
              <a:lnSpc>
                <a:spcPct val="150000"/>
              </a:lnSpc>
            </a:pPr>
            <a:r>
              <a:rPr lang="zh-CN" altLang="zh-CN" sz="1800" smtClean="0">
                <a:solidFill>
                  <a:srgbClr val="0000FF"/>
                </a:solidFill>
                <a:latin typeface="Consolas" pitchFamily="49" charset="0"/>
                <a:ea typeface="楷体" pitchFamily="49" charset="-122"/>
                <a:cs typeface="Consolas" pitchFamily="49" charset="0"/>
              </a:rPr>
              <a:t>若</a:t>
            </a:r>
            <a:r>
              <a:rPr lang="nb-NO" altLang="zh-CN" sz="1800" i="1" smtClean="0">
                <a:solidFill>
                  <a:srgbClr val="0000FF"/>
                </a:solidFill>
                <a:latin typeface="Consolas" pitchFamily="49" charset="0"/>
                <a:ea typeface="楷体" pitchFamily="49" charset="-122"/>
                <a:cs typeface="Consolas" pitchFamily="49" charset="0"/>
              </a:rPr>
              <a:t>A</a:t>
            </a:r>
            <a:r>
              <a:rPr lang="nb-NO" altLang="zh-CN" sz="1800" i="1" baseline="-25000" smtClean="0">
                <a:solidFill>
                  <a:srgbClr val="0000FF"/>
                </a:solidFill>
                <a:latin typeface="Consolas" pitchFamily="49" charset="0"/>
                <a:ea typeface="楷体" pitchFamily="49" charset="-122"/>
                <a:cs typeface="Consolas" pitchFamily="49" charset="0"/>
              </a:rPr>
              <a:t>k</a:t>
            </a:r>
            <a:r>
              <a:rPr lang="nb-NO" altLang="zh-CN" sz="1800" baseline="-25000" smtClean="0">
                <a:solidFill>
                  <a:srgbClr val="0000FF"/>
                </a:solidFill>
                <a:latin typeface="Consolas" pitchFamily="49" charset="0"/>
                <a:ea typeface="楷体" pitchFamily="49" charset="-122"/>
                <a:cs typeface="Consolas" pitchFamily="49" charset="0"/>
              </a:rPr>
              <a:t>-1</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i</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j</a:t>
            </a:r>
            <a:r>
              <a:rPr lang="nb-NO" altLang="zh-CN" sz="1800" smtClean="0">
                <a:solidFill>
                  <a:srgbClr val="0000FF"/>
                </a:solidFill>
                <a:latin typeface="Consolas" pitchFamily="49" charset="0"/>
                <a:ea typeface="楷体" pitchFamily="49" charset="-122"/>
                <a:cs typeface="Consolas" pitchFamily="49" charset="0"/>
              </a:rPr>
              <a:t>]&gt;</a:t>
            </a:r>
            <a:r>
              <a:rPr lang="nb-NO" altLang="zh-CN" sz="1800" i="1" smtClean="0">
                <a:solidFill>
                  <a:srgbClr val="0000FF"/>
                </a:solidFill>
                <a:latin typeface="Consolas" pitchFamily="49" charset="0"/>
                <a:ea typeface="楷体" pitchFamily="49" charset="-122"/>
                <a:cs typeface="Consolas" pitchFamily="49" charset="0"/>
              </a:rPr>
              <a:t>A</a:t>
            </a:r>
            <a:r>
              <a:rPr lang="nb-NO" altLang="zh-CN" sz="1800" i="1" baseline="-25000" smtClean="0">
                <a:solidFill>
                  <a:srgbClr val="0000FF"/>
                </a:solidFill>
                <a:latin typeface="Consolas" pitchFamily="49" charset="0"/>
                <a:ea typeface="楷体" pitchFamily="49" charset="-122"/>
                <a:cs typeface="Consolas" pitchFamily="49" charset="0"/>
              </a:rPr>
              <a:t>k</a:t>
            </a:r>
            <a:r>
              <a:rPr lang="nb-NO" altLang="zh-CN" sz="1800" baseline="-25000" smtClean="0">
                <a:solidFill>
                  <a:srgbClr val="0000FF"/>
                </a:solidFill>
                <a:latin typeface="Consolas" pitchFamily="49" charset="0"/>
                <a:ea typeface="楷体" pitchFamily="49" charset="-122"/>
                <a:cs typeface="Consolas" pitchFamily="49" charset="0"/>
              </a:rPr>
              <a:t>-1</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i</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k</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A</a:t>
            </a:r>
            <a:r>
              <a:rPr lang="nb-NO" altLang="zh-CN" sz="1800" i="1" baseline="-25000" smtClean="0">
                <a:solidFill>
                  <a:srgbClr val="0000FF"/>
                </a:solidFill>
                <a:latin typeface="Consolas" pitchFamily="49" charset="0"/>
                <a:ea typeface="楷体" pitchFamily="49" charset="-122"/>
                <a:cs typeface="Consolas" pitchFamily="49" charset="0"/>
              </a:rPr>
              <a:t>k</a:t>
            </a:r>
            <a:r>
              <a:rPr lang="nb-NO" altLang="zh-CN" sz="1800" baseline="-25000" smtClean="0">
                <a:solidFill>
                  <a:srgbClr val="0000FF"/>
                </a:solidFill>
                <a:latin typeface="Consolas" pitchFamily="49" charset="0"/>
                <a:ea typeface="楷体" pitchFamily="49" charset="-122"/>
                <a:cs typeface="Consolas" pitchFamily="49" charset="0"/>
              </a:rPr>
              <a:t>-1</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k</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j</a:t>
            </a:r>
            <a:r>
              <a:rPr lang="nb-NO"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，选择经过顶点</a:t>
            </a:r>
            <a:r>
              <a:rPr lang="nb-NO" altLang="zh-CN" sz="1800" i="1" smtClean="0">
                <a:solidFill>
                  <a:srgbClr val="0000FF"/>
                </a:solidFill>
                <a:latin typeface="Consolas" pitchFamily="49" charset="0"/>
                <a:ea typeface="楷体" pitchFamily="49" charset="-122"/>
                <a:cs typeface="Consolas" pitchFamily="49" charset="0"/>
              </a:rPr>
              <a:t>k</a:t>
            </a:r>
            <a:r>
              <a:rPr lang="zh-CN" altLang="zh-CN" sz="1800" smtClean="0">
                <a:solidFill>
                  <a:srgbClr val="0000FF"/>
                </a:solidFill>
                <a:latin typeface="Consolas" pitchFamily="49" charset="0"/>
                <a:ea typeface="楷体" pitchFamily="49" charset="-122"/>
                <a:cs typeface="Consolas" pitchFamily="49" charset="0"/>
              </a:rPr>
              <a:t>的路径，即</a:t>
            </a:r>
            <a:r>
              <a:rPr lang="nb-NO" altLang="zh-CN" sz="1800" smtClean="0">
                <a:solidFill>
                  <a:srgbClr val="0000FF"/>
                </a:solidFill>
                <a:latin typeface="Consolas" pitchFamily="49" charset="0"/>
                <a:ea typeface="楷体" pitchFamily="49" charset="-122"/>
                <a:cs typeface="Consolas" pitchFamily="49" charset="0"/>
              </a:rPr>
              <a:t>path</a:t>
            </a:r>
            <a:r>
              <a:rPr lang="nb-NO" altLang="zh-CN" sz="1800" i="1" baseline="-25000" smtClean="0">
                <a:solidFill>
                  <a:srgbClr val="0000FF"/>
                </a:solidFill>
                <a:latin typeface="Consolas" pitchFamily="49" charset="0"/>
                <a:ea typeface="楷体" pitchFamily="49" charset="-122"/>
                <a:cs typeface="Consolas" pitchFamily="49" charset="0"/>
              </a:rPr>
              <a:t>k</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i</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j</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a</a:t>
            </a:r>
            <a:r>
              <a:rPr lang="nb-NO" altLang="zh-CN" sz="1800" smtClean="0">
                <a:solidFill>
                  <a:srgbClr val="0000FF"/>
                </a:solidFill>
                <a:latin typeface="Consolas" pitchFamily="49" charset="0"/>
                <a:ea typeface="楷体" pitchFamily="49" charset="-122"/>
                <a:cs typeface="Consolas" pitchFamily="49" charset="0"/>
              </a:rPr>
              <a:t>=path</a:t>
            </a:r>
            <a:r>
              <a:rPr lang="nb-NO" altLang="zh-CN" sz="1800" i="1" baseline="-25000" smtClean="0">
                <a:solidFill>
                  <a:srgbClr val="0000FF"/>
                </a:solidFill>
                <a:latin typeface="Consolas" pitchFamily="49" charset="0"/>
                <a:ea typeface="楷体" pitchFamily="49" charset="-122"/>
                <a:cs typeface="Consolas" pitchFamily="49" charset="0"/>
              </a:rPr>
              <a:t>k</a:t>
            </a:r>
            <a:r>
              <a:rPr lang="nb-NO" altLang="zh-CN" sz="1800" baseline="-25000" smtClean="0">
                <a:solidFill>
                  <a:srgbClr val="0000FF"/>
                </a:solidFill>
                <a:latin typeface="Consolas" pitchFamily="49" charset="0"/>
                <a:ea typeface="楷体" pitchFamily="49" charset="-122"/>
                <a:cs typeface="Consolas" pitchFamily="49" charset="0"/>
              </a:rPr>
              <a:t>-1</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k</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j</a:t>
            </a:r>
            <a:r>
              <a:rPr lang="nb-NO"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a:t>
            </a:r>
          </a:p>
        </p:txBody>
      </p:sp>
      <p:sp>
        <p:nvSpPr>
          <p:cNvPr id="19" name="TextBox 18"/>
          <p:cNvSpPr txBox="1"/>
          <p:nvPr/>
        </p:nvSpPr>
        <p:spPr>
          <a:xfrm>
            <a:off x="571472" y="4786322"/>
            <a:ext cx="6786610" cy="400110"/>
          </a:xfrm>
          <a:prstGeom prst="rect">
            <a:avLst/>
          </a:prstGeom>
          <a:noFill/>
        </p:spPr>
        <p:txBody>
          <a:bodyPr wrap="square" rtlCol="0">
            <a:spAutoFit/>
          </a:bodyPr>
          <a:lstStyle/>
          <a:p>
            <a:r>
              <a:rPr lang="nb-NO" altLang="zh-CN" sz="2000" i="1" smtClean="0">
                <a:solidFill>
                  <a:srgbClr val="FF0000"/>
                </a:solidFill>
                <a:latin typeface="Consolas" pitchFamily="49" charset="0"/>
                <a:cs typeface="Consolas" pitchFamily="49" charset="0"/>
              </a:rPr>
              <a:t>A</a:t>
            </a:r>
            <a:r>
              <a:rPr lang="nb-NO" altLang="zh-CN" sz="2000" i="1" baseline="-25000" smtClean="0">
                <a:solidFill>
                  <a:srgbClr val="FF0000"/>
                </a:solidFill>
                <a:latin typeface="Consolas" pitchFamily="49" charset="0"/>
                <a:cs typeface="Consolas" pitchFamily="49" charset="0"/>
              </a:rPr>
              <a:t>k</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i</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j</a:t>
            </a:r>
            <a:r>
              <a:rPr lang="nb-NO" altLang="zh-CN" sz="2000" smtClean="0">
                <a:solidFill>
                  <a:srgbClr val="FF0000"/>
                </a:solidFill>
                <a:latin typeface="Consolas" pitchFamily="49" charset="0"/>
                <a:cs typeface="Consolas" pitchFamily="49" charset="0"/>
              </a:rPr>
              <a:t>]=min{</a:t>
            </a:r>
            <a:r>
              <a:rPr lang="nb-NO" altLang="zh-CN" sz="2000" i="1" smtClean="0">
                <a:solidFill>
                  <a:srgbClr val="FF0000"/>
                </a:solidFill>
                <a:latin typeface="Consolas" pitchFamily="49" charset="0"/>
                <a:cs typeface="Consolas" pitchFamily="49" charset="0"/>
              </a:rPr>
              <a:t>A</a:t>
            </a:r>
            <a:r>
              <a:rPr lang="nb-NO" altLang="zh-CN" sz="2000" i="1" baseline="-25000" smtClean="0">
                <a:solidFill>
                  <a:srgbClr val="FF0000"/>
                </a:solidFill>
                <a:latin typeface="Consolas" pitchFamily="49" charset="0"/>
                <a:cs typeface="Consolas" pitchFamily="49" charset="0"/>
              </a:rPr>
              <a:t>k</a:t>
            </a:r>
            <a:r>
              <a:rPr lang="nb-NO" altLang="zh-CN" sz="2000" baseline="-25000" smtClean="0">
                <a:solidFill>
                  <a:srgbClr val="FF0000"/>
                </a:solidFill>
                <a:latin typeface="Consolas" pitchFamily="49" charset="0"/>
                <a:cs typeface="Consolas" pitchFamily="49" charset="0"/>
              </a:rPr>
              <a:t>-1</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i</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j</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A</a:t>
            </a:r>
            <a:r>
              <a:rPr lang="nb-NO" altLang="zh-CN" sz="2000" i="1" baseline="-25000" smtClean="0">
                <a:solidFill>
                  <a:srgbClr val="FF0000"/>
                </a:solidFill>
                <a:latin typeface="Consolas" pitchFamily="49" charset="0"/>
                <a:cs typeface="Consolas" pitchFamily="49" charset="0"/>
              </a:rPr>
              <a:t>k</a:t>
            </a:r>
            <a:r>
              <a:rPr lang="nb-NO" altLang="zh-CN" sz="2000" baseline="-25000" smtClean="0">
                <a:solidFill>
                  <a:srgbClr val="FF0000"/>
                </a:solidFill>
                <a:latin typeface="Consolas" pitchFamily="49" charset="0"/>
                <a:cs typeface="Consolas" pitchFamily="49" charset="0"/>
              </a:rPr>
              <a:t>-1</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i</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k</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A</a:t>
            </a:r>
            <a:r>
              <a:rPr lang="nb-NO" altLang="zh-CN" sz="2000" i="1" baseline="-25000" smtClean="0">
                <a:solidFill>
                  <a:srgbClr val="FF0000"/>
                </a:solidFill>
                <a:latin typeface="Consolas" pitchFamily="49" charset="0"/>
                <a:cs typeface="Consolas" pitchFamily="49" charset="0"/>
              </a:rPr>
              <a:t>k</a:t>
            </a:r>
            <a:r>
              <a:rPr lang="nb-NO" altLang="zh-CN" sz="2000" baseline="-25000" smtClean="0">
                <a:solidFill>
                  <a:srgbClr val="FF0000"/>
                </a:solidFill>
                <a:latin typeface="Consolas" pitchFamily="49" charset="0"/>
                <a:cs typeface="Consolas" pitchFamily="49" charset="0"/>
              </a:rPr>
              <a:t>-1</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k</a:t>
            </a:r>
            <a:r>
              <a:rPr lang="nb-NO" altLang="zh-CN" sz="2000" smtClean="0">
                <a:solidFill>
                  <a:srgbClr val="FF0000"/>
                </a:solidFill>
                <a:latin typeface="Consolas" pitchFamily="49" charset="0"/>
                <a:cs typeface="Consolas" pitchFamily="49" charset="0"/>
              </a:rPr>
              <a:t>][</a:t>
            </a:r>
            <a:r>
              <a:rPr lang="nb-NO" altLang="zh-CN" sz="2000" i="1" smtClean="0">
                <a:solidFill>
                  <a:srgbClr val="FF0000"/>
                </a:solidFill>
                <a:latin typeface="Consolas" pitchFamily="49" charset="0"/>
                <a:cs typeface="Consolas" pitchFamily="49" charset="0"/>
              </a:rPr>
              <a:t>j</a:t>
            </a:r>
            <a:r>
              <a:rPr lang="nb-NO" altLang="zh-CN" sz="2000" smtClean="0">
                <a:solidFill>
                  <a:srgbClr val="FF0000"/>
                </a:solidFill>
                <a:latin typeface="Consolas" pitchFamily="49" charset="0"/>
                <a:cs typeface="Consolas" pitchFamily="49" charset="0"/>
              </a:rPr>
              <a:t>]}</a:t>
            </a:r>
            <a:endParaRPr lang="zh-CN" altLang="zh-CN" sz="2000" smtClean="0">
              <a:solidFill>
                <a:srgbClr val="FF0000"/>
              </a:solidFill>
              <a:latin typeface="Consolas" pitchFamily="49" charset="0"/>
              <a:cs typeface="Consolas" pitchFamily="49" charset="0"/>
            </a:endParaRPr>
          </a:p>
        </p:txBody>
      </p:sp>
      <p:sp>
        <p:nvSpPr>
          <p:cNvPr id="20" name="TextBox 19"/>
          <p:cNvSpPr txBox="1"/>
          <p:nvPr/>
        </p:nvSpPr>
        <p:spPr>
          <a:xfrm>
            <a:off x="2214546" y="3929066"/>
            <a:ext cx="1285884" cy="369332"/>
          </a:xfrm>
          <a:prstGeom prst="rect">
            <a:avLst/>
          </a:prstGeom>
          <a:noFill/>
        </p:spPr>
        <p:txBody>
          <a:bodyPr wrap="square" rtlCol="0">
            <a:spAutoFit/>
          </a:bodyPr>
          <a:lstStyle/>
          <a:p>
            <a:r>
              <a:rPr lang="nb-NO" altLang="zh-CN" sz="1800" i="1" smtClean="0">
                <a:solidFill>
                  <a:srgbClr val="0000FF"/>
                </a:solidFill>
                <a:latin typeface="Consolas" pitchFamily="49" charset="0"/>
                <a:cs typeface="Consolas" pitchFamily="49" charset="0"/>
              </a:rPr>
              <a:t>A</a:t>
            </a:r>
            <a:r>
              <a:rPr lang="nb-NO" altLang="zh-CN" sz="1800" i="1" baseline="-25000" smtClean="0">
                <a:solidFill>
                  <a:srgbClr val="0000FF"/>
                </a:solidFill>
                <a:latin typeface="Consolas" pitchFamily="49" charset="0"/>
                <a:cs typeface="Consolas" pitchFamily="49" charset="0"/>
              </a:rPr>
              <a:t>k</a:t>
            </a:r>
            <a:r>
              <a:rPr lang="nb-NO" altLang="zh-CN" sz="1800" baseline="-25000" smtClean="0">
                <a:solidFill>
                  <a:srgbClr val="0000FF"/>
                </a:solidFill>
                <a:latin typeface="Consolas" pitchFamily="49" charset="0"/>
                <a:cs typeface="Consolas" pitchFamily="49" charset="0"/>
              </a:rPr>
              <a:t>-1</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i</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j</a:t>
            </a:r>
            <a:r>
              <a:rPr lang="nb-NO"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1" name="TextBox 20"/>
          <p:cNvSpPr txBox="1"/>
          <p:nvPr/>
        </p:nvSpPr>
        <p:spPr>
          <a:xfrm>
            <a:off x="428596" y="1285860"/>
            <a:ext cx="1285884" cy="369332"/>
          </a:xfrm>
          <a:prstGeom prst="rect">
            <a:avLst/>
          </a:prstGeom>
          <a:noFill/>
        </p:spPr>
        <p:txBody>
          <a:bodyPr wrap="square" rtlCol="0">
            <a:spAutoFit/>
          </a:bodyPr>
          <a:lstStyle/>
          <a:p>
            <a:r>
              <a:rPr lang="nb-NO" altLang="zh-CN" sz="1800" i="1" smtClean="0">
                <a:solidFill>
                  <a:srgbClr val="0000FF"/>
                </a:solidFill>
                <a:latin typeface="Consolas" pitchFamily="49" charset="0"/>
                <a:cs typeface="Consolas" pitchFamily="49" charset="0"/>
              </a:rPr>
              <a:t>A</a:t>
            </a:r>
            <a:r>
              <a:rPr lang="nb-NO" altLang="zh-CN" sz="1800" i="1" baseline="-25000" smtClean="0">
                <a:solidFill>
                  <a:srgbClr val="0000FF"/>
                </a:solidFill>
                <a:latin typeface="Consolas" pitchFamily="49" charset="0"/>
                <a:cs typeface="Consolas" pitchFamily="49" charset="0"/>
              </a:rPr>
              <a:t>k</a:t>
            </a:r>
            <a:r>
              <a:rPr lang="nb-NO" altLang="zh-CN" sz="1800" baseline="-25000" smtClean="0">
                <a:solidFill>
                  <a:srgbClr val="0000FF"/>
                </a:solidFill>
                <a:latin typeface="Consolas" pitchFamily="49" charset="0"/>
                <a:cs typeface="Consolas" pitchFamily="49" charset="0"/>
              </a:rPr>
              <a:t>-1</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i</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k</a:t>
            </a:r>
            <a:r>
              <a:rPr lang="nb-NO"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2" name="TextBox 21"/>
          <p:cNvSpPr txBox="1"/>
          <p:nvPr/>
        </p:nvSpPr>
        <p:spPr>
          <a:xfrm>
            <a:off x="3643306" y="1242940"/>
            <a:ext cx="1285884" cy="369332"/>
          </a:xfrm>
          <a:prstGeom prst="rect">
            <a:avLst/>
          </a:prstGeom>
          <a:noFill/>
        </p:spPr>
        <p:txBody>
          <a:bodyPr wrap="square" rtlCol="0">
            <a:spAutoFit/>
          </a:bodyPr>
          <a:lstStyle/>
          <a:p>
            <a:r>
              <a:rPr lang="nb-NO" altLang="zh-CN" sz="1800" i="1" smtClean="0">
                <a:solidFill>
                  <a:srgbClr val="0000FF"/>
                </a:solidFill>
                <a:latin typeface="Consolas" pitchFamily="49" charset="0"/>
                <a:cs typeface="Consolas" pitchFamily="49" charset="0"/>
              </a:rPr>
              <a:t>A</a:t>
            </a:r>
            <a:r>
              <a:rPr lang="nb-NO" altLang="zh-CN" sz="1800" i="1" baseline="-25000" smtClean="0">
                <a:solidFill>
                  <a:srgbClr val="0000FF"/>
                </a:solidFill>
                <a:latin typeface="Consolas" pitchFamily="49" charset="0"/>
                <a:cs typeface="Consolas" pitchFamily="49" charset="0"/>
              </a:rPr>
              <a:t>k</a:t>
            </a:r>
            <a:r>
              <a:rPr lang="nb-NO" altLang="zh-CN" sz="1800" baseline="-25000" smtClean="0">
                <a:solidFill>
                  <a:srgbClr val="0000FF"/>
                </a:solidFill>
                <a:latin typeface="Consolas" pitchFamily="49" charset="0"/>
                <a:cs typeface="Consolas" pitchFamily="49" charset="0"/>
              </a:rPr>
              <a:t>-1</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k</a:t>
            </a:r>
            <a:r>
              <a:rPr lang="nb-NO" altLang="zh-CN" sz="1800" smtClean="0">
                <a:solidFill>
                  <a:srgbClr val="0000FF"/>
                </a:solidFill>
                <a:latin typeface="Consolas" pitchFamily="49" charset="0"/>
                <a:cs typeface="Consolas" pitchFamily="49" charset="0"/>
              </a:rPr>
              <a:t>][</a:t>
            </a:r>
            <a:r>
              <a:rPr lang="nb-NO" altLang="zh-CN" sz="1800" i="1" smtClean="0">
                <a:solidFill>
                  <a:srgbClr val="0000FF"/>
                </a:solidFill>
                <a:latin typeface="Consolas" pitchFamily="49" charset="0"/>
                <a:cs typeface="Consolas" pitchFamily="49" charset="0"/>
              </a:rPr>
              <a:t>j</a:t>
            </a:r>
            <a:r>
              <a:rPr lang="nb-NO"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3" name="左大括号 22"/>
          <p:cNvSpPr/>
          <p:nvPr/>
        </p:nvSpPr>
        <p:spPr>
          <a:xfrm rot="8104133">
            <a:off x="3606008" y="694175"/>
            <a:ext cx="327470" cy="2397815"/>
          </a:xfrm>
          <a:prstGeom prst="leftBrace">
            <a:avLst>
              <a:gd name="adj1" fmla="val 0"/>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4" name="左大括号 23"/>
          <p:cNvSpPr/>
          <p:nvPr/>
        </p:nvSpPr>
        <p:spPr>
          <a:xfrm rot="2720758">
            <a:off x="1314761" y="967189"/>
            <a:ext cx="357190" cy="2038127"/>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左大括号 24"/>
          <p:cNvSpPr/>
          <p:nvPr/>
        </p:nvSpPr>
        <p:spPr>
          <a:xfrm rot="16200000">
            <a:off x="2536019" y="1893083"/>
            <a:ext cx="357190" cy="342902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左弧形箭头 25"/>
          <p:cNvSpPr/>
          <p:nvPr/>
        </p:nvSpPr>
        <p:spPr>
          <a:xfrm>
            <a:off x="357158" y="3500438"/>
            <a:ext cx="357190" cy="1143008"/>
          </a:xfrm>
          <a:prstGeom prst="curved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7" name="TextBox 26"/>
          <p:cNvSpPr txBox="1"/>
          <p:nvPr/>
        </p:nvSpPr>
        <p:spPr>
          <a:xfrm>
            <a:off x="500034" y="214290"/>
            <a:ext cx="1571636" cy="461665"/>
          </a:xfrm>
          <a:prstGeom prst="rect">
            <a:avLst/>
          </a:prstGeom>
          <a:noFill/>
        </p:spPr>
        <p:txBody>
          <a:bodyPr wrap="square" rtlCol="0">
            <a:spAutoFit/>
          </a:bodyPr>
          <a:lstStyle/>
          <a:p>
            <a:r>
              <a:rPr lang="zh-CN" altLang="en-US" smtClean="0">
                <a:solidFill>
                  <a:srgbClr val="FF0000"/>
                </a:solidFill>
                <a:latin typeface="Consolas" pitchFamily="49" charset="0"/>
                <a:ea typeface="微软雅黑" pitchFamily="34" charset="-122"/>
                <a:cs typeface="Consolas" pitchFamily="49" charset="0"/>
              </a:rPr>
              <a:t>调整方式</a:t>
            </a:r>
            <a:endParaRPr lang="zh-CN" altLang="en-US">
              <a:solidFill>
                <a:srgbClr val="FF0000"/>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500034" y="1275186"/>
            <a:ext cx="80645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楷体" pitchFamily="49" charset="-122"/>
                <a:ea typeface="楷体" pitchFamily="49" charset="-122"/>
              </a:rPr>
              <a:t>归纳起</a:t>
            </a:r>
            <a:r>
              <a:rPr lang="zh-CN" altLang="en-US" sz="2000" smtClean="0">
                <a:solidFill>
                  <a:srgbClr val="0000FF"/>
                </a:solidFill>
                <a:latin typeface="楷体" pitchFamily="49" charset="-122"/>
                <a:ea typeface="楷体" pitchFamily="49" charset="-122"/>
              </a:rPr>
              <a:t>来，弗</a:t>
            </a:r>
            <a:r>
              <a:rPr lang="zh-CN" altLang="en-US" sz="2000">
                <a:solidFill>
                  <a:srgbClr val="0000FF"/>
                </a:solidFill>
                <a:latin typeface="楷体" pitchFamily="49" charset="-122"/>
                <a:ea typeface="楷体" pitchFamily="49" charset="-122"/>
              </a:rPr>
              <a:t>洛伊德思想可用如下的表达式来描述：</a:t>
            </a:r>
          </a:p>
        </p:txBody>
      </p:sp>
      <p:sp>
        <p:nvSpPr>
          <p:cNvPr id="21508" name="Text Box 4"/>
          <p:cNvSpPr txBox="1">
            <a:spLocks noChangeArrowheads="1"/>
          </p:cNvSpPr>
          <p:nvPr/>
        </p:nvSpPr>
        <p:spPr bwMode="auto">
          <a:xfrm>
            <a:off x="500034" y="2061004"/>
            <a:ext cx="7464447" cy="11391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40000"/>
              </a:lnSpc>
            </a:pPr>
            <a:r>
              <a:rPr lang="nb-NO" altLang="zh-CN" sz="1800" i="1" dirty="0">
                <a:solidFill>
                  <a:srgbClr val="0000FF"/>
                </a:solidFill>
                <a:latin typeface="Consolas" pitchFamily="49" charset="0"/>
                <a:ea typeface="楷体" pitchFamily="49" charset="-122"/>
                <a:cs typeface="Consolas" pitchFamily="49" charset="0"/>
              </a:rPr>
              <a:t>A</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]=g.edges[</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a:t>
            </a:r>
            <a:endParaRPr lang="nb-NO" altLang="zh-CN" sz="1800" i="1" dirty="0">
              <a:solidFill>
                <a:srgbClr val="0000FF"/>
              </a:solidFill>
              <a:latin typeface="Consolas" pitchFamily="49" charset="0"/>
              <a:ea typeface="楷体" pitchFamily="49" charset="-122"/>
              <a:cs typeface="Consolas" pitchFamily="49" charset="0"/>
            </a:endParaRPr>
          </a:p>
          <a:p>
            <a:pPr>
              <a:lnSpc>
                <a:spcPct val="140000"/>
              </a:lnSpc>
            </a:pP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dirty="0">
                <a:solidFill>
                  <a:srgbClr val="0000FF"/>
                </a:solidFill>
                <a:latin typeface="Consolas" pitchFamily="49" charset="0"/>
                <a:ea typeface="楷体" pitchFamily="49" charset="-122"/>
                <a:cs typeface="Consolas" pitchFamily="49" charset="0"/>
              </a:rPr>
              <a:t>]=MIN{</a:t>
            </a: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a:solidFill>
                  <a:srgbClr val="0000FF"/>
                </a:solidFill>
                <a:latin typeface="Consolas" pitchFamily="49" charset="0"/>
                <a:ea typeface="楷体" pitchFamily="49" charset="-122"/>
                <a:cs typeface="Consolas" pitchFamily="49" charset="0"/>
              </a:rPr>
              <a:t>j</a:t>
            </a:r>
            <a:r>
              <a:rPr lang="nb-NO" altLang="zh-CN" sz="1800" smtClean="0">
                <a:solidFill>
                  <a:srgbClr val="0000FF"/>
                </a:solidFill>
                <a:latin typeface="Consolas" pitchFamily="49" charset="0"/>
                <a:ea typeface="楷体" pitchFamily="49" charset="-122"/>
                <a:cs typeface="Consolas" pitchFamily="49" charset="0"/>
              </a:rPr>
              <a:t>]</a:t>
            </a:r>
            <a:r>
              <a:rPr lang="zh-CN" altLang="nb-NO"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A</a:t>
            </a:r>
            <a:r>
              <a:rPr lang="nb-NO" altLang="zh-CN" sz="1800" i="1" baseline="-25000" smtClean="0">
                <a:solidFill>
                  <a:srgbClr val="0000FF"/>
                </a:solidFill>
                <a:latin typeface="Consolas" pitchFamily="49" charset="0"/>
                <a:ea typeface="楷体" pitchFamily="49" charset="-122"/>
                <a:cs typeface="Consolas" pitchFamily="49" charset="0"/>
              </a:rPr>
              <a:t>k</a:t>
            </a:r>
            <a:r>
              <a:rPr lang="nb-NO" altLang="zh-CN" sz="1800" baseline="-25000" smtClean="0">
                <a:solidFill>
                  <a:srgbClr val="0000FF"/>
                </a:solidFill>
                <a:latin typeface="Consolas" pitchFamily="49" charset="0"/>
                <a:ea typeface="楷体" pitchFamily="49" charset="-122"/>
                <a:cs typeface="Consolas" pitchFamily="49" charset="0"/>
              </a:rPr>
              <a:t>-1</a:t>
            </a:r>
            <a:r>
              <a:rPr lang="nb-NO" altLang="zh-CN" sz="1800" smtClean="0">
                <a:solidFill>
                  <a:srgbClr val="0000FF"/>
                </a:solidFill>
                <a:latin typeface="Consolas" pitchFamily="49" charset="0"/>
                <a:ea typeface="楷体" pitchFamily="49" charset="-122"/>
                <a:cs typeface="Consolas" pitchFamily="49" charset="0"/>
              </a:rPr>
              <a:t>[</a:t>
            </a:r>
            <a:r>
              <a:rPr lang="nb-NO" altLang="zh-CN" sz="1800" i="1" smtClean="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A</a:t>
            </a:r>
            <a:r>
              <a:rPr lang="nb-NO" altLang="zh-CN" sz="1800" i="1" baseline="-25000" dirty="0">
                <a:solidFill>
                  <a:srgbClr val="0000FF"/>
                </a:solidFill>
                <a:latin typeface="Consolas" pitchFamily="49" charset="0"/>
                <a:ea typeface="楷体" pitchFamily="49" charset="-122"/>
                <a:cs typeface="Consolas" pitchFamily="49" charset="0"/>
              </a:rPr>
              <a:t>k</a:t>
            </a:r>
            <a:r>
              <a:rPr lang="nb-NO" altLang="zh-CN" sz="1800" baseline="-25000" dirty="0">
                <a:solidFill>
                  <a:srgbClr val="0000FF"/>
                </a:solidFill>
                <a:latin typeface="Consolas" pitchFamily="49" charset="0"/>
                <a:ea typeface="楷体" pitchFamily="49" charset="-122"/>
                <a:cs typeface="Consolas" pitchFamily="49" charset="0"/>
              </a:rPr>
              <a:t>-1</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r>
              <a:rPr lang="nb-NO" altLang="zh-CN" sz="1800" i="1" dirty="0">
                <a:solidFill>
                  <a:srgbClr val="0000FF"/>
                </a:solidFill>
                <a:latin typeface="Consolas" pitchFamily="49" charset="0"/>
                <a:ea typeface="楷体" pitchFamily="49" charset="-122"/>
                <a:cs typeface="Consolas" pitchFamily="49" charset="0"/>
              </a:rPr>
              <a:t>j</a:t>
            </a:r>
            <a:r>
              <a:rPr lang="nb-NO" altLang="zh-CN" sz="180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 </a:t>
            </a:r>
            <a:r>
              <a:rPr lang="nb-NO" altLang="zh-CN" sz="1800" smtClean="0">
                <a:solidFill>
                  <a:srgbClr val="00B0F0"/>
                </a:solidFill>
                <a:latin typeface="Consolas" pitchFamily="49" charset="0"/>
                <a:ea typeface="楷体" pitchFamily="49" charset="-122"/>
                <a:cs typeface="Consolas" pitchFamily="49" charset="0"/>
              </a:rPr>
              <a:t>0</a:t>
            </a:r>
            <a:r>
              <a:rPr lang="nb-NO" altLang="zh-CN" sz="1800" dirty="0">
                <a:solidFill>
                  <a:srgbClr val="00B0F0"/>
                </a:solidFill>
                <a:latin typeface="Consolas" pitchFamily="49" charset="0"/>
                <a:ea typeface="楷体" pitchFamily="49" charset="-122"/>
                <a:cs typeface="Consolas" pitchFamily="49" charset="0"/>
              </a:rPr>
              <a:t>≤</a:t>
            </a:r>
            <a:r>
              <a:rPr lang="nb-NO" altLang="zh-CN" sz="1800" i="1" dirty="0">
                <a:solidFill>
                  <a:srgbClr val="00B0F0"/>
                </a:solidFill>
                <a:latin typeface="Consolas" pitchFamily="49" charset="0"/>
                <a:ea typeface="楷体" pitchFamily="49" charset="-122"/>
                <a:cs typeface="Consolas" pitchFamily="49" charset="0"/>
              </a:rPr>
              <a:t>k</a:t>
            </a:r>
            <a:r>
              <a:rPr lang="nb-NO" altLang="zh-CN" sz="1800" dirty="0">
                <a:solidFill>
                  <a:srgbClr val="00B0F0"/>
                </a:solidFill>
                <a:latin typeface="Consolas" pitchFamily="49" charset="0"/>
                <a:ea typeface="楷体" pitchFamily="49" charset="-122"/>
                <a:cs typeface="Consolas" pitchFamily="49" charset="0"/>
              </a:rPr>
              <a:t>≤</a:t>
            </a:r>
            <a:r>
              <a:rPr lang="nb-NO" altLang="zh-CN" sz="1800" i="1" dirty="0">
                <a:solidFill>
                  <a:srgbClr val="00B0F0"/>
                </a:solidFill>
                <a:latin typeface="Consolas" pitchFamily="49" charset="0"/>
                <a:ea typeface="楷体" pitchFamily="49" charset="-122"/>
                <a:cs typeface="Consolas" pitchFamily="49" charset="0"/>
              </a:rPr>
              <a:t>n</a:t>
            </a:r>
            <a:r>
              <a:rPr lang="nb-NO" altLang="zh-CN" sz="1800" dirty="0">
                <a:solidFill>
                  <a:srgbClr val="00B0F0"/>
                </a:solidFill>
                <a:latin typeface="Consolas" pitchFamily="49" charset="0"/>
                <a:ea typeface="楷体" pitchFamily="49" charset="-122"/>
                <a:cs typeface="Consolas" pitchFamily="49" charset="0"/>
              </a:rPr>
              <a:t>-1</a:t>
            </a:r>
            <a:endParaRPr lang="en-US" altLang="zh-CN" sz="1800" dirty="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779838" y="965200"/>
            <a:ext cx="3240087" cy="1763713"/>
            <a:chOff x="2381" y="608"/>
            <a:chExt cx="2041" cy="1111"/>
          </a:xfrm>
        </p:grpSpPr>
        <p:graphicFrame>
          <p:nvGraphicFramePr>
            <p:cNvPr id="22530" name="Object 4"/>
            <p:cNvGraphicFramePr>
              <a:graphicFrameLocks noChangeAspect="1"/>
            </p:cNvGraphicFramePr>
            <p:nvPr/>
          </p:nvGraphicFramePr>
          <p:xfrm>
            <a:off x="2925" y="608"/>
            <a:ext cx="1497" cy="1111"/>
          </p:xfrm>
          <a:graphic>
            <a:graphicData uri="http://schemas.openxmlformats.org/presentationml/2006/ole">
              <p:oleObj spid="_x0000_s22530" name="公式" r:id="rId4" imgW="850680" imgH="774360" progId="">
                <p:embed/>
              </p:oleObj>
            </a:graphicData>
          </a:graphic>
        </p:graphicFrame>
        <p:sp>
          <p:nvSpPr>
            <p:cNvPr id="22622" name="AutoShape 5"/>
            <p:cNvSpPr>
              <a:spLocks noChangeArrowheads="1"/>
            </p:cNvSpPr>
            <p:nvPr/>
          </p:nvSpPr>
          <p:spPr bwMode="auto">
            <a:xfrm>
              <a:off x="2381" y="1107"/>
              <a:ext cx="499" cy="182"/>
            </a:xfrm>
            <a:prstGeom prst="rightArrow">
              <a:avLst>
                <a:gd name="adj1" fmla="val 50000"/>
                <a:gd name="adj2" fmla="val 68544"/>
              </a:avLst>
            </a:prstGeom>
            <a:solidFill>
              <a:srgbClr val="339933"/>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grpSp>
      <p:grpSp>
        <p:nvGrpSpPr>
          <p:cNvPr id="4" name="Group 27"/>
          <p:cNvGrpSpPr>
            <a:grpSpLocks/>
          </p:cNvGrpSpPr>
          <p:nvPr/>
        </p:nvGrpSpPr>
        <p:grpSpPr bwMode="auto">
          <a:xfrm>
            <a:off x="7308850" y="3357563"/>
            <a:ext cx="1439863" cy="1241425"/>
            <a:chOff x="4604" y="2115"/>
            <a:chExt cx="907" cy="782"/>
          </a:xfrm>
        </p:grpSpPr>
        <p:sp>
          <p:nvSpPr>
            <p:cNvPr id="22600" name="Line 28"/>
            <p:cNvSpPr>
              <a:spLocks noChangeShapeType="1"/>
            </p:cNvSpPr>
            <p:nvPr/>
          </p:nvSpPr>
          <p:spPr bwMode="auto">
            <a:xfrm flipH="1">
              <a:off x="4604" y="2307"/>
              <a:ext cx="272" cy="590"/>
            </a:xfrm>
            <a:prstGeom prst="line">
              <a:avLst/>
            </a:prstGeom>
            <a:noFill/>
            <a:ln w="28575">
              <a:solidFill>
                <a:srgbClr val="6600CC"/>
              </a:solidFill>
              <a:round/>
              <a:headEnd/>
              <a:tailEnd type="triangle" w="med" len="med"/>
            </a:ln>
          </p:spPr>
          <p:txBody>
            <a:bodyPr lIns="0" tIns="0" rIns="0" bIns="0">
              <a:spAutoFit/>
            </a:bodyPr>
            <a:lstStyle/>
            <a:p>
              <a:endParaRPr lang="zh-CN" altLang="en-US">
                <a:latin typeface="Consolas" pitchFamily="49" charset="0"/>
                <a:cs typeface="Consolas" pitchFamily="49" charset="0"/>
              </a:endParaRPr>
            </a:p>
          </p:txBody>
        </p:sp>
        <p:sp>
          <p:nvSpPr>
            <p:cNvPr id="22601" name="Text Box 29"/>
            <p:cNvSpPr txBox="1">
              <a:spLocks noChangeArrowheads="1"/>
            </p:cNvSpPr>
            <p:nvPr/>
          </p:nvSpPr>
          <p:spPr bwMode="auto">
            <a:xfrm>
              <a:off x="4785" y="2115"/>
              <a:ext cx="726" cy="192"/>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3333FF"/>
                  </a:solidFill>
                  <a:latin typeface="Consolas" pitchFamily="49" charset="0"/>
                  <a:ea typeface="楷体" pitchFamily="49" charset="-122"/>
                  <a:cs typeface="Consolas" pitchFamily="49" charset="0"/>
                </a:rPr>
                <a:t>没有路径</a:t>
              </a:r>
            </a:p>
          </p:txBody>
        </p:sp>
      </p:grpSp>
      <p:grpSp>
        <p:nvGrpSpPr>
          <p:cNvPr id="5" name="Group 31"/>
          <p:cNvGrpSpPr>
            <a:grpSpLocks/>
          </p:cNvGrpSpPr>
          <p:nvPr/>
        </p:nvGrpSpPr>
        <p:grpSpPr bwMode="auto">
          <a:xfrm>
            <a:off x="322263" y="2708275"/>
            <a:ext cx="8353425" cy="3417888"/>
            <a:chOff x="203" y="1706"/>
            <a:chExt cx="5262" cy="2153"/>
          </a:xfrm>
        </p:grpSpPr>
        <p:sp>
          <p:nvSpPr>
            <p:cNvPr id="22536" name="Rectangle 32"/>
            <p:cNvSpPr>
              <a:spLocks noChangeArrowheads="1"/>
            </p:cNvSpPr>
            <p:nvPr/>
          </p:nvSpPr>
          <p:spPr bwMode="auto">
            <a:xfrm>
              <a:off x="204" y="3113"/>
              <a:ext cx="116" cy="291"/>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2537" name="Line 33"/>
            <p:cNvSpPr>
              <a:spLocks noChangeShapeType="1"/>
            </p:cNvSpPr>
            <p:nvPr/>
          </p:nvSpPr>
          <p:spPr bwMode="auto">
            <a:xfrm>
              <a:off x="203" y="2799"/>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38" name="Line 34"/>
            <p:cNvSpPr>
              <a:spLocks noChangeShapeType="1"/>
            </p:cNvSpPr>
            <p:nvPr/>
          </p:nvSpPr>
          <p:spPr bwMode="auto">
            <a:xfrm>
              <a:off x="203" y="3064"/>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39" name="Line 35"/>
            <p:cNvSpPr>
              <a:spLocks noChangeShapeType="1"/>
            </p:cNvSpPr>
            <p:nvPr/>
          </p:nvSpPr>
          <p:spPr bwMode="auto">
            <a:xfrm>
              <a:off x="203" y="3329"/>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0" name="Line 36"/>
            <p:cNvSpPr>
              <a:spLocks noChangeShapeType="1"/>
            </p:cNvSpPr>
            <p:nvPr/>
          </p:nvSpPr>
          <p:spPr bwMode="auto">
            <a:xfrm>
              <a:off x="203" y="3594"/>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1" name="Line 37"/>
            <p:cNvSpPr>
              <a:spLocks noChangeShapeType="1"/>
            </p:cNvSpPr>
            <p:nvPr/>
          </p:nvSpPr>
          <p:spPr bwMode="auto">
            <a:xfrm>
              <a:off x="2176" y="2534"/>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2" name="Line 38"/>
            <p:cNvSpPr>
              <a:spLocks noChangeShapeType="1"/>
            </p:cNvSpPr>
            <p:nvPr/>
          </p:nvSpPr>
          <p:spPr bwMode="auto">
            <a:xfrm>
              <a:off x="2176" y="3859"/>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43" name="Rectangle 39"/>
            <p:cNvSpPr>
              <a:spLocks noChangeArrowheads="1"/>
            </p:cNvSpPr>
            <p:nvPr/>
          </p:nvSpPr>
          <p:spPr bwMode="auto">
            <a:xfrm>
              <a:off x="4807"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4" name="Rectangle 40"/>
            <p:cNvSpPr>
              <a:spLocks noChangeArrowheads="1"/>
            </p:cNvSpPr>
            <p:nvPr/>
          </p:nvSpPr>
          <p:spPr bwMode="auto">
            <a:xfrm>
              <a:off x="4150" y="359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22545" name="Rectangle 41"/>
            <p:cNvSpPr>
              <a:spLocks noChangeArrowheads="1"/>
            </p:cNvSpPr>
            <p:nvPr/>
          </p:nvSpPr>
          <p:spPr bwMode="auto">
            <a:xfrm>
              <a:off x="3492"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6" name="Rectangle 42"/>
            <p:cNvSpPr>
              <a:spLocks noChangeArrowheads="1"/>
            </p:cNvSpPr>
            <p:nvPr/>
          </p:nvSpPr>
          <p:spPr bwMode="auto">
            <a:xfrm>
              <a:off x="2834"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7" name="Rectangle 43"/>
            <p:cNvSpPr>
              <a:spLocks noChangeArrowheads="1"/>
            </p:cNvSpPr>
            <p:nvPr/>
          </p:nvSpPr>
          <p:spPr bwMode="auto">
            <a:xfrm>
              <a:off x="4807"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48" name="Rectangle 44"/>
            <p:cNvSpPr>
              <a:spLocks noChangeArrowheads="1"/>
            </p:cNvSpPr>
            <p:nvPr/>
          </p:nvSpPr>
          <p:spPr bwMode="auto">
            <a:xfrm>
              <a:off x="4150" y="332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49" name="Rectangle 45"/>
            <p:cNvSpPr>
              <a:spLocks noChangeArrowheads="1"/>
            </p:cNvSpPr>
            <p:nvPr/>
          </p:nvSpPr>
          <p:spPr bwMode="auto">
            <a:xfrm>
              <a:off x="3492"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50" name="Rectangle 46"/>
            <p:cNvSpPr>
              <a:spLocks noChangeArrowheads="1"/>
            </p:cNvSpPr>
            <p:nvPr/>
          </p:nvSpPr>
          <p:spPr bwMode="auto">
            <a:xfrm>
              <a:off x="2834"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51" name="Rectangle 47"/>
            <p:cNvSpPr>
              <a:spLocks noChangeArrowheads="1"/>
            </p:cNvSpPr>
            <p:nvPr/>
          </p:nvSpPr>
          <p:spPr bwMode="auto">
            <a:xfrm>
              <a:off x="4807"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2" name="Rectangle 48"/>
            <p:cNvSpPr>
              <a:spLocks noChangeArrowheads="1"/>
            </p:cNvSpPr>
            <p:nvPr/>
          </p:nvSpPr>
          <p:spPr bwMode="auto">
            <a:xfrm>
              <a:off x="4150" y="306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3" name="Rectangle 49"/>
            <p:cNvSpPr>
              <a:spLocks noChangeArrowheads="1"/>
            </p:cNvSpPr>
            <p:nvPr/>
          </p:nvSpPr>
          <p:spPr bwMode="auto">
            <a:xfrm>
              <a:off x="3492"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4" name="Rectangle 50"/>
            <p:cNvSpPr>
              <a:spLocks noChangeArrowheads="1"/>
            </p:cNvSpPr>
            <p:nvPr/>
          </p:nvSpPr>
          <p:spPr bwMode="auto">
            <a:xfrm>
              <a:off x="2834"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5" name="Rectangle 51"/>
            <p:cNvSpPr>
              <a:spLocks noChangeArrowheads="1"/>
            </p:cNvSpPr>
            <p:nvPr/>
          </p:nvSpPr>
          <p:spPr bwMode="auto">
            <a:xfrm>
              <a:off x="4807"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56" name="Rectangle 52"/>
            <p:cNvSpPr>
              <a:spLocks noChangeArrowheads="1"/>
            </p:cNvSpPr>
            <p:nvPr/>
          </p:nvSpPr>
          <p:spPr bwMode="auto">
            <a:xfrm>
              <a:off x="4150" y="279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7" name="Rectangle 53"/>
            <p:cNvSpPr>
              <a:spLocks noChangeArrowheads="1"/>
            </p:cNvSpPr>
            <p:nvPr/>
          </p:nvSpPr>
          <p:spPr bwMode="auto">
            <a:xfrm>
              <a:off x="3492"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58" name="Rectangle 54"/>
            <p:cNvSpPr>
              <a:spLocks noChangeArrowheads="1"/>
            </p:cNvSpPr>
            <p:nvPr/>
          </p:nvSpPr>
          <p:spPr bwMode="auto">
            <a:xfrm>
              <a:off x="2834"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59" name="Rectangle 55"/>
            <p:cNvSpPr>
              <a:spLocks noChangeArrowheads="1"/>
            </p:cNvSpPr>
            <p:nvPr/>
          </p:nvSpPr>
          <p:spPr bwMode="auto">
            <a:xfrm>
              <a:off x="4807"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22560" name="Rectangle 56"/>
            <p:cNvSpPr>
              <a:spLocks noChangeArrowheads="1"/>
            </p:cNvSpPr>
            <p:nvPr/>
          </p:nvSpPr>
          <p:spPr bwMode="auto">
            <a:xfrm>
              <a:off x="4150" y="253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22561" name="Rectangle 57"/>
            <p:cNvSpPr>
              <a:spLocks noChangeArrowheads="1"/>
            </p:cNvSpPr>
            <p:nvPr/>
          </p:nvSpPr>
          <p:spPr bwMode="auto">
            <a:xfrm>
              <a:off x="3492"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22562" name="Rectangle 58"/>
            <p:cNvSpPr>
              <a:spLocks noChangeArrowheads="1"/>
            </p:cNvSpPr>
            <p:nvPr/>
          </p:nvSpPr>
          <p:spPr bwMode="auto">
            <a:xfrm>
              <a:off x="2834"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22563" name="Line 59"/>
            <p:cNvSpPr>
              <a:spLocks noChangeShapeType="1"/>
            </p:cNvSpPr>
            <p:nvPr/>
          </p:nvSpPr>
          <p:spPr bwMode="auto">
            <a:xfrm>
              <a:off x="3492"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4" name="Line 60"/>
            <p:cNvSpPr>
              <a:spLocks noChangeShapeType="1"/>
            </p:cNvSpPr>
            <p:nvPr/>
          </p:nvSpPr>
          <p:spPr bwMode="auto">
            <a:xfrm>
              <a:off x="4150"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5" name="Line 61"/>
            <p:cNvSpPr>
              <a:spLocks noChangeShapeType="1"/>
            </p:cNvSpPr>
            <p:nvPr/>
          </p:nvSpPr>
          <p:spPr bwMode="auto">
            <a:xfrm>
              <a:off x="4807"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6" name="Line 62"/>
            <p:cNvSpPr>
              <a:spLocks noChangeShapeType="1"/>
            </p:cNvSpPr>
            <p:nvPr/>
          </p:nvSpPr>
          <p:spPr bwMode="auto">
            <a:xfrm>
              <a:off x="5465" y="2534"/>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7" name="Line 63"/>
            <p:cNvSpPr>
              <a:spLocks noChangeShapeType="1"/>
            </p:cNvSpPr>
            <p:nvPr/>
          </p:nvSpPr>
          <p:spPr bwMode="auto">
            <a:xfrm>
              <a:off x="3492" y="2534"/>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8" name="Line 64"/>
            <p:cNvSpPr>
              <a:spLocks noChangeShapeType="1"/>
            </p:cNvSpPr>
            <p:nvPr/>
          </p:nvSpPr>
          <p:spPr bwMode="auto">
            <a:xfrm>
              <a:off x="3492" y="3859"/>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69" name="Text Box 65"/>
            <p:cNvSpPr txBox="1">
              <a:spLocks noChangeArrowheads="1"/>
            </p:cNvSpPr>
            <p:nvPr/>
          </p:nvSpPr>
          <p:spPr bwMode="auto">
            <a:xfrm>
              <a:off x="3833" y="2217"/>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-1</a:t>
              </a:r>
            </a:p>
          </p:txBody>
        </p:sp>
        <p:grpSp>
          <p:nvGrpSpPr>
            <p:cNvPr id="22570" name="Group 66"/>
            <p:cNvGrpSpPr>
              <a:grpSpLocks/>
            </p:cNvGrpSpPr>
            <p:nvPr/>
          </p:nvGrpSpPr>
          <p:grpSpPr bwMode="auto">
            <a:xfrm>
              <a:off x="203" y="1706"/>
              <a:ext cx="2722" cy="2153"/>
              <a:chOff x="203" y="1706"/>
              <a:chExt cx="2722" cy="2153"/>
            </a:xfrm>
          </p:grpSpPr>
          <p:sp>
            <p:nvSpPr>
              <p:cNvPr id="22571" name="Rectangle 67"/>
              <p:cNvSpPr>
                <a:spLocks noChangeArrowheads="1"/>
              </p:cNvSpPr>
              <p:nvPr/>
            </p:nvSpPr>
            <p:spPr bwMode="auto">
              <a:xfrm>
                <a:off x="2176"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72" name="Rectangle 68"/>
              <p:cNvSpPr>
                <a:spLocks noChangeArrowheads="1"/>
              </p:cNvSpPr>
              <p:nvPr/>
            </p:nvSpPr>
            <p:spPr bwMode="auto">
              <a:xfrm>
                <a:off x="1519" y="359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22573" name="Rectangle 69"/>
              <p:cNvSpPr>
                <a:spLocks noChangeArrowheads="1"/>
              </p:cNvSpPr>
              <p:nvPr/>
            </p:nvSpPr>
            <p:spPr bwMode="auto">
              <a:xfrm>
                <a:off x="861"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74" name="Rectangle 70"/>
              <p:cNvSpPr>
                <a:spLocks noChangeArrowheads="1"/>
              </p:cNvSpPr>
              <p:nvPr/>
            </p:nvSpPr>
            <p:spPr bwMode="auto">
              <a:xfrm>
                <a:off x="203" y="359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75" name="Rectangle 71"/>
              <p:cNvSpPr>
                <a:spLocks noChangeArrowheads="1"/>
              </p:cNvSpPr>
              <p:nvPr/>
            </p:nvSpPr>
            <p:spPr bwMode="auto">
              <a:xfrm>
                <a:off x="2176"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76" name="Rectangle 72"/>
              <p:cNvSpPr>
                <a:spLocks noChangeArrowheads="1"/>
              </p:cNvSpPr>
              <p:nvPr/>
            </p:nvSpPr>
            <p:spPr bwMode="auto">
              <a:xfrm>
                <a:off x="1519" y="332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77" name="Rectangle 73"/>
              <p:cNvSpPr>
                <a:spLocks noChangeArrowheads="1"/>
              </p:cNvSpPr>
              <p:nvPr/>
            </p:nvSpPr>
            <p:spPr bwMode="auto">
              <a:xfrm>
                <a:off x="861"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22578" name="Rectangle 74"/>
              <p:cNvSpPr>
                <a:spLocks noChangeArrowheads="1"/>
              </p:cNvSpPr>
              <p:nvPr/>
            </p:nvSpPr>
            <p:spPr bwMode="auto">
              <a:xfrm>
                <a:off x="203" y="332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22579" name="Rectangle 75"/>
              <p:cNvSpPr>
                <a:spLocks noChangeArrowheads="1"/>
              </p:cNvSpPr>
              <p:nvPr/>
            </p:nvSpPr>
            <p:spPr bwMode="auto">
              <a:xfrm>
                <a:off x="2176"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22580" name="Rectangle 76"/>
              <p:cNvSpPr>
                <a:spLocks noChangeArrowheads="1"/>
              </p:cNvSpPr>
              <p:nvPr/>
            </p:nvSpPr>
            <p:spPr bwMode="auto">
              <a:xfrm>
                <a:off x="1519" y="306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22581" name="Rectangle 77"/>
              <p:cNvSpPr>
                <a:spLocks noChangeArrowheads="1"/>
              </p:cNvSpPr>
              <p:nvPr/>
            </p:nvSpPr>
            <p:spPr bwMode="auto">
              <a:xfrm>
                <a:off x="861"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82" name="Rectangle 78"/>
              <p:cNvSpPr>
                <a:spLocks noChangeArrowheads="1"/>
              </p:cNvSpPr>
              <p:nvPr/>
            </p:nvSpPr>
            <p:spPr bwMode="auto">
              <a:xfrm>
                <a:off x="203" y="306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83" name="Rectangle 79"/>
              <p:cNvSpPr>
                <a:spLocks noChangeArrowheads="1"/>
              </p:cNvSpPr>
              <p:nvPr/>
            </p:nvSpPr>
            <p:spPr bwMode="auto">
              <a:xfrm>
                <a:off x="2176"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22584" name="Rectangle 80"/>
              <p:cNvSpPr>
                <a:spLocks noChangeArrowheads="1"/>
              </p:cNvSpPr>
              <p:nvPr/>
            </p:nvSpPr>
            <p:spPr bwMode="auto">
              <a:xfrm>
                <a:off x="1519" y="2799"/>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22585" name="Rectangle 81"/>
              <p:cNvSpPr>
                <a:spLocks noChangeArrowheads="1"/>
              </p:cNvSpPr>
              <p:nvPr/>
            </p:nvSpPr>
            <p:spPr bwMode="auto">
              <a:xfrm>
                <a:off x="861"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22586" name="Rectangle 82"/>
              <p:cNvSpPr>
                <a:spLocks noChangeArrowheads="1"/>
              </p:cNvSpPr>
              <p:nvPr/>
            </p:nvSpPr>
            <p:spPr bwMode="auto">
              <a:xfrm>
                <a:off x="203" y="2799"/>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22587" name="Rectangle 83"/>
              <p:cNvSpPr>
                <a:spLocks noChangeArrowheads="1"/>
              </p:cNvSpPr>
              <p:nvPr/>
            </p:nvSpPr>
            <p:spPr bwMode="auto">
              <a:xfrm>
                <a:off x="2176"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22588" name="Rectangle 84"/>
              <p:cNvSpPr>
                <a:spLocks noChangeArrowheads="1"/>
              </p:cNvSpPr>
              <p:nvPr/>
            </p:nvSpPr>
            <p:spPr bwMode="auto">
              <a:xfrm>
                <a:off x="1519" y="2534"/>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22589" name="Rectangle 85"/>
              <p:cNvSpPr>
                <a:spLocks noChangeArrowheads="1"/>
              </p:cNvSpPr>
              <p:nvPr/>
            </p:nvSpPr>
            <p:spPr bwMode="auto">
              <a:xfrm>
                <a:off x="861"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22590" name="Rectangle 86"/>
              <p:cNvSpPr>
                <a:spLocks noChangeArrowheads="1"/>
              </p:cNvSpPr>
              <p:nvPr/>
            </p:nvSpPr>
            <p:spPr bwMode="auto">
              <a:xfrm>
                <a:off x="203" y="2534"/>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22591" name="Line 87"/>
              <p:cNvSpPr>
                <a:spLocks noChangeShapeType="1"/>
              </p:cNvSpPr>
              <p:nvPr/>
            </p:nvSpPr>
            <p:spPr bwMode="auto">
              <a:xfrm>
                <a:off x="203" y="2534"/>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2" name="Line 88"/>
              <p:cNvSpPr>
                <a:spLocks noChangeShapeType="1"/>
              </p:cNvSpPr>
              <p:nvPr/>
            </p:nvSpPr>
            <p:spPr bwMode="auto">
              <a:xfrm>
                <a:off x="861"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3" name="Line 89"/>
              <p:cNvSpPr>
                <a:spLocks noChangeShapeType="1"/>
              </p:cNvSpPr>
              <p:nvPr/>
            </p:nvSpPr>
            <p:spPr bwMode="auto">
              <a:xfrm>
                <a:off x="1519"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4" name="Line 90"/>
              <p:cNvSpPr>
                <a:spLocks noChangeShapeType="1"/>
              </p:cNvSpPr>
              <p:nvPr/>
            </p:nvSpPr>
            <p:spPr bwMode="auto">
              <a:xfrm>
                <a:off x="2176" y="2534"/>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5" name="Line 91"/>
              <p:cNvSpPr>
                <a:spLocks noChangeShapeType="1"/>
              </p:cNvSpPr>
              <p:nvPr/>
            </p:nvSpPr>
            <p:spPr bwMode="auto">
              <a:xfrm>
                <a:off x="2834" y="2534"/>
                <a:ext cx="0" cy="1325"/>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6" name="Line 92"/>
              <p:cNvSpPr>
                <a:spLocks noChangeShapeType="1"/>
              </p:cNvSpPr>
              <p:nvPr/>
            </p:nvSpPr>
            <p:spPr bwMode="auto">
              <a:xfrm>
                <a:off x="203" y="2534"/>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7" name="Line 93"/>
              <p:cNvSpPr>
                <a:spLocks noChangeShapeType="1"/>
              </p:cNvSpPr>
              <p:nvPr/>
            </p:nvSpPr>
            <p:spPr bwMode="auto">
              <a:xfrm>
                <a:off x="203" y="3859"/>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22598" name="Text Box 94"/>
              <p:cNvSpPr txBox="1">
                <a:spLocks noChangeArrowheads="1"/>
              </p:cNvSpPr>
              <p:nvPr/>
            </p:nvSpPr>
            <p:spPr bwMode="auto">
              <a:xfrm>
                <a:off x="1292" y="2214"/>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22599" name="Line 95"/>
              <p:cNvSpPr>
                <a:spLocks noChangeShapeType="1"/>
              </p:cNvSpPr>
              <p:nvPr/>
            </p:nvSpPr>
            <p:spPr bwMode="auto">
              <a:xfrm flipH="1">
                <a:off x="2245" y="1706"/>
                <a:ext cx="680" cy="726"/>
              </a:xfrm>
              <a:prstGeom prst="line">
                <a:avLst/>
              </a:prstGeom>
              <a:noFill/>
              <a:ln w="28575">
                <a:solidFill>
                  <a:srgbClr val="FF00FF"/>
                </a:solidFill>
                <a:round/>
                <a:headEnd type="triangle" w="lg" len="lg"/>
                <a:tailEnd type="triangle" w="lg" len="lg"/>
              </a:ln>
            </p:spPr>
            <p:txBody>
              <a:bodyPr lIns="0" tIns="0" rIns="0" bIns="0">
                <a:spAutoFit/>
              </a:bodyPr>
              <a:lstStyle/>
              <a:p>
                <a:endParaRPr lang="zh-CN" altLang="en-US">
                  <a:latin typeface="Consolas" pitchFamily="49" charset="0"/>
                  <a:cs typeface="Consolas" pitchFamily="49" charset="0"/>
                </a:endParaRPr>
              </a:p>
            </p:txBody>
          </p:sp>
        </p:grpSp>
      </p:grpSp>
      <p:grpSp>
        <p:nvGrpSpPr>
          <p:cNvPr id="95" name="组合 94"/>
          <p:cNvGrpSpPr/>
          <p:nvPr/>
        </p:nvGrpSpPr>
        <p:grpSpPr>
          <a:xfrm>
            <a:off x="692142" y="785794"/>
            <a:ext cx="2736850" cy="2357454"/>
            <a:chOff x="642910" y="428604"/>
            <a:chExt cx="2736850" cy="2357454"/>
          </a:xfrm>
        </p:grpSpPr>
        <p:sp>
          <p:nvSpPr>
            <p:cNvPr id="96" name="矩形 95"/>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97"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98"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9"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100"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101"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102"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3"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4"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5"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6"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7"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8"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9"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10"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11"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2"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3"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14"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5"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16"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7"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6021388"/>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2" name="Group 3"/>
          <p:cNvGrpSpPr>
            <a:grpSpLocks/>
          </p:cNvGrpSpPr>
          <p:nvPr/>
        </p:nvGrpSpPr>
        <p:grpSpPr bwMode="auto">
          <a:xfrm>
            <a:off x="322263" y="2565400"/>
            <a:ext cx="8353425" cy="2611438"/>
            <a:chOff x="203" y="1616"/>
            <a:chExt cx="5262" cy="1645"/>
          </a:xfrm>
        </p:grpSpPr>
        <p:sp>
          <p:nvSpPr>
            <p:cNvPr id="91161" name="Rectangle 4"/>
            <p:cNvSpPr>
              <a:spLocks noChangeArrowheads="1"/>
            </p:cNvSpPr>
            <p:nvPr/>
          </p:nvSpPr>
          <p:spPr bwMode="auto">
            <a:xfrm>
              <a:off x="4807"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2" name="Rectangle 5"/>
            <p:cNvSpPr>
              <a:spLocks noChangeArrowheads="1"/>
            </p:cNvSpPr>
            <p:nvPr/>
          </p:nvSpPr>
          <p:spPr bwMode="auto">
            <a:xfrm>
              <a:off x="4150" y="299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1163" name="Rectangle 6"/>
            <p:cNvSpPr>
              <a:spLocks noChangeArrowheads="1"/>
            </p:cNvSpPr>
            <p:nvPr/>
          </p:nvSpPr>
          <p:spPr bwMode="auto">
            <a:xfrm>
              <a:off x="3492"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4" name="Rectangle 7"/>
            <p:cNvSpPr>
              <a:spLocks noChangeArrowheads="1"/>
            </p:cNvSpPr>
            <p:nvPr/>
          </p:nvSpPr>
          <p:spPr bwMode="auto">
            <a:xfrm>
              <a:off x="2834"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5" name="Rectangle 8"/>
            <p:cNvSpPr>
              <a:spLocks noChangeArrowheads="1"/>
            </p:cNvSpPr>
            <p:nvPr/>
          </p:nvSpPr>
          <p:spPr bwMode="auto">
            <a:xfrm>
              <a:off x="2176"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66" name="Rectangle 9"/>
            <p:cNvSpPr>
              <a:spLocks noChangeArrowheads="1"/>
            </p:cNvSpPr>
            <p:nvPr/>
          </p:nvSpPr>
          <p:spPr bwMode="auto">
            <a:xfrm>
              <a:off x="1519" y="299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67" name="Rectangle 10"/>
            <p:cNvSpPr>
              <a:spLocks noChangeArrowheads="1"/>
            </p:cNvSpPr>
            <p:nvPr/>
          </p:nvSpPr>
          <p:spPr bwMode="auto">
            <a:xfrm>
              <a:off x="861"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68" name="Rectangle 11"/>
            <p:cNvSpPr>
              <a:spLocks noChangeArrowheads="1"/>
            </p:cNvSpPr>
            <p:nvPr/>
          </p:nvSpPr>
          <p:spPr bwMode="auto">
            <a:xfrm>
              <a:off x="203" y="299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69" name="Rectangle 12"/>
            <p:cNvSpPr>
              <a:spLocks noChangeArrowheads="1"/>
            </p:cNvSpPr>
            <p:nvPr/>
          </p:nvSpPr>
          <p:spPr bwMode="auto">
            <a:xfrm>
              <a:off x="4807"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0" name="Rectangle 13"/>
            <p:cNvSpPr>
              <a:spLocks noChangeArrowheads="1"/>
            </p:cNvSpPr>
            <p:nvPr/>
          </p:nvSpPr>
          <p:spPr bwMode="auto">
            <a:xfrm>
              <a:off x="4150" y="273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71" name="Rectangle 14"/>
            <p:cNvSpPr>
              <a:spLocks noChangeArrowheads="1"/>
            </p:cNvSpPr>
            <p:nvPr/>
          </p:nvSpPr>
          <p:spPr bwMode="auto">
            <a:xfrm>
              <a:off x="3492"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2" name="Rectangle 15"/>
            <p:cNvSpPr>
              <a:spLocks noChangeArrowheads="1"/>
            </p:cNvSpPr>
            <p:nvPr/>
          </p:nvSpPr>
          <p:spPr bwMode="auto">
            <a:xfrm>
              <a:off x="2834"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3" name="Rectangle 16"/>
            <p:cNvSpPr>
              <a:spLocks noChangeArrowheads="1"/>
            </p:cNvSpPr>
            <p:nvPr/>
          </p:nvSpPr>
          <p:spPr bwMode="auto">
            <a:xfrm>
              <a:off x="2176"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74" name="Rectangle 17"/>
            <p:cNvSpPr>
              <a:spLocks noChangeArrowheads="1"/>
            </p:cNvSpPr>
            <p:nvPr/>
          </p:nvSpPr>
          <p:spPr bwMode="auto">
            <a:xfrm>
              <a:off x="1519" y="273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75" name="Rectangle 18"/>
            <p:cNvSpPr>
              <a:spLocks noChangeArrowheads="1"/>
            </p:cNvSpPr>
            <p:nvPr/>
          </p:nvSpPr>
          <p:spPr bwMode="auto">
            <a:xfrm>
              <a:off x="861"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1176" name="Rectangle 19"/>
            <p:cNvSpPr>
              <a:spLocks noChangeArrowheads="1"/>
            </p:cNvSpPr>
            <p:nvPr/>
          </p:nvSpPr>
          <p:spPr bwMode="auto">
            <a:xfrm>
              <a:off x="203" y="273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1177" name="Rectangle 20"/>
            <p:cNvSpPr>
              <a:spLocks noChangeArrowheads="1"/>
            </p:cNvSpPr>
            <p:nvPr/>
          </p:nvSpPr>
          <p:spPr bwMode="auto">
            <a:xfrm>
              <a:off x="4807"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78" name="Rectangle 21"/>
            <p:cNvSpPr>
              <a:spLocks noChangeArrowheads="1"/>
            </p:cNvSpPr>
            <p:nvPr/>
          </p:nvSpPr>
          <p:spPr bwMode="auto">
            <a:xfrm>
              <a:off x="4150" y="246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79" name="Rectangle 22"/>
            <p:cNvSpPr>
              <a:spLocks noChangeArrowheads="1"/>
            </p:cNvSpPr>
            <p:nvPr/>
          </p:nvSpPr>
          <p:spPr bwMode="auto">
            <a:xfrm>
              <a:off x="3492"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0" name="Rectangle 23"/>
            <p:cNvSpPr>
              <a:spLocks noChangeArrowheads="1"/>
            </p:cNvSpPr>
            <p:nvPr/>
          </p:nvSpPr>
          <p:spPr bwMode="auto">
            <a:xfrm>
              <a:off x="2834"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1" name="Rectangle 24"/>
            <p:cNvSpPr>
              <a:spLocks noChangeArrowheads="1"/>
            </p:cNvSpPr>
            <p:nvPr/>
          </p:nvSpPr>
          <p:spPr bwMode="auto">
            <a:xfrm>
              <a:off x="2176"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1182" name="Rectangle 25"/>
            <p:cNvSpPr>
              <a:spLocks noChangeArrowheads="1"/>
            </p:cNvSpPr>
            <p:nvPr/>
          </p:nvSpPr>
          <p:spPr bwMode="auto">
            <a:xfrm>
              <a:off x="1519" y="246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1183" name="Rectangle 26"/>
            <p:cNvSpPr>
              <a:spLocks noChangeArrowheads="1"/>
            </p:cNvSpPr>
            <p:nvPr/>
          </p:nvSpPr>
          <p:spPr bwMode="auto">
            <a:xfrm>
              <a:off x="861"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84" name="Rectangle 27"/>
            <p:cNvSpPr>
              <a:spLocks noChangeArrowheads="1"/>
            </p:cNvSpPr>
            <p:nvPr/>
          </p:nvSpPr>
          <p:spPr bwMode="auto">
            <a:xfrm>
              <a:off x="203" y="246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85" name="Rectangle 28"/>
            <p:cNvSpPr>
              <a:spLocks noChangeArrowheads="1"/>
            </p:cNvSpPr>
            <p:nvPr/>
          </p:nvSpPr>
          <p:spPr bwMode="auto">
            <a:xfrm>
              <a:off x="4807"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86" name="Rectangle 29"/>
            <p:cNvSpPr>
              <a:spLocks noChangeArrowheads="1"/>
            </p:cNvSpPr>
            <p:nvPr/>
          </p:nvSpPr>
          <p:spPr bwMode="auto">
            <a:xfrm>
              <a:off x="4150" y="220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7" name="Rectangle 30"/>
            <p:cNvSpPr>
              <a:spLocks noChangeArrowheads="1"/>
            </p:cNvSpPr>
            <p:nvPr/>
          </p:nvSpPr>
          <p:spPr bwMode="auto">
            <a:xfrm>
              <a:off x="3492"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88" name="Rectangle 31"/>
            <p:cNvSpPr>
              <a:spLocks noChangeArrowheads="1"/>
            </p:cNvSpPr>
            <p:nvPr/>
          </p:nvSpPr>
          <p:spPr bwMode="auto">
            <a:xfrm>
              <a:off x="2834"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1189" name="Rectangle 32"/>
            <p:cNvSpPr>
              <a:spLocks noChangeArrowheads="1"/>
            </p:cNvSpPr>
            <p:nvPr/>
          </p:nvSpPr>
          <p:spPr bwMode="auto">
            <a:xfrm>
              <a:off x="2176"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91190" name="Rectangle 33"/>
            <p:cNvSpPr>
              <a:spLocks noChangeArrowheads="1"/>
            </p:cNvSpPr>
            <p:nvPr/>
          </p:nvSpPr>
          <p:spPr bwMode="auto">
            <a:xfrm>
              <a:off x="1519" y="220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1191" name="Rectangle 34"/>
            <p:cNvSpPr>
              <a:spLocks noChangeArrowheads="1"/>
            </p:cNvSpPr>
            <p:nvPr/>
          </p:nvSpPr>
          <p:spPr bwMode="auto">
            <a:xfrm>
              <a:off x="861"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91192" name="Rectangle 35"/>
            <p:cNvSpPr>
              <a:spLocks noChangeArrowheads="1"/>
            </p:cNvSpPr>
            <p:nvPr/>
          </p:nvSpPr>
          <p:spPr bwMode="auto">
            <a:xfrm>
              <a:off x="203" y="220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1193" name="Rectangle 36"/>
            <p:cNvSpPr>
              <a:spLocks noChangeArrowheads="1"/>
            </p:cNvSpPr>
            <p:nvPr/>
          </p:nvSpPr>
          <p:spPr bwMode="auto">
            <a:xfrm>
              <a:off x="4807"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1194" name="Rectangle 37"/>
            <p:cNvSpPr>
              <a:spLocks noChangeArrowheads="1"/>
            </p:cNvSpPr>
            <p:nvPr/>
          </p:nvSpPr>
          <p:spPr bwMode="auto">
            <a:xfrm>
              <a:off x="4150"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1195" name="Rectangle 38"/>
            <p:cNvSpPr>
              <a:spLocks noChangeArrowheads="1"/>
            </p:cNvSpPr>
            <p:nvPr/>
          </p:nvSpPr>
          <p:spPr bwMode="auto">
            <a:xfrm>
              <a:off x="3492"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1196" name="Rectangle 39"/>
            <p:cNvSpPr>
              <a:spLocks noChangeArrowheads="1"/>
            </p:cNvSpPr>
            <p:nvPr/>
          </p:nvSpPr>
          <p:spPr bwMode="auto">
            <a:xfrm>
              <a:off x="2834"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1197" name="Rectangle 40"/>
            <p:cNvSpPr>
              <a:spLocks noChangeArrowheads="1"/>
            </p:cNvSpPr>
            <p:nvPr/>
          </p:nvSpPr>
          <p:spPr bwMode="auto">
            <a:xfrm>
              <a:off x="2176"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1198" name="Rectangle 41"/>
            <p:cNvSpPr>
              <a:spLocks noChangeArrowheads="1"/>
            </p:cNvSpPr>
            <p:nvPr/>
          </p:nvSpPr>
          <p:spPr bwMode="auto">
            <a:xfrm>
              <a:off x="1519"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1199" name="Rectangle 42"/>
            <p:cNvSpPr>
              <a:spLocks noChangeArrowheads="1"/>
            </p:cNvSpPr>
            <p:nvPr/>
          </p:nvSpPr>
          <p:spPr bwMode="auto">
            <a:xfrm>
              <a:off x="861"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1200" name="Rectangle 43"/>
            <p:cNvSpPr>
              <a:spLocks noChangeArrowheads="1"/>
            </p:cNvSpPr>
            <p:nvPr/>
          </p:nvSpPr>
          <p:spPr bwMode="auto">
            <a:xfrm>
              <a:off x="203"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1201" name="Line 44"/>
            <p:cNvSpPr>
              <a:spLocks noChangeShapeType="1"/>
            </p:cNvSpPr>
            <p:nvPr/>
          </p:nvSpPr>
          <p:spPr bwMode="auto">
            <a:xfrm>
              <a:off x="203" y="2201"/>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2" name="Line 45"/>
            <p:cNvSpPr>
              <a:spLocks noChangeShapeType="1"/>
            </p:cNvSpPr>
            <p:nvPr/>
          </p:nvSpPr>
          <p:spPr bwMode="auto">
            <a:xfrm>
              <a:off x="203" y="2466"/>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3" name="Line 46"/>
            <p:cNvSpPr>
              <a:spLocks noChangeShapeType="1"/>
            </p:cNvSpPr>
            <p:nvPr/>
          </p:nvSpPr>
          <p:spPr bwMode="auto">
            <a:xfrm>
              <a:off x="203" y="2731"/>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4" name="Line 47"/>
            <p:cNvSpPr>
              <a:spLocks noChangeShapeType="1"/>
            </p:cNvSpPr>
            <p:nvPr/>
          </p:nvSpPr>
          <p:spPr bwMode="auto">
            <a:xfrm>
              <a:off x="203" y="2996"/>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5" name="Line 48"/>
            <p:cNvSpPr>
              <a:spLocks noChangeShapeType="1"/>
            </p:cNvSpPr>
            <p:nvPr/>
          </p:nvSpPr>
          <p:spPr bwMode="auto">
            <a:xfrm>
              <a:off x="203" y="1936"/>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6" name="Line 49"/>
            <p:cNvSpPr>
              <a:spLocks noChangeShapeType="1"/>
            </p:cNvSpPr>
            <p:nvPr/>
          </p:nvSpPr>
          <p:spPr bwMode="auto">
            <a:xfrm>
              <a:off x="861"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7" name="Line 50"/>
            <p:cNvSpPr>
              <a:spLocks noChangeShapeType="1"/>
            </p:cNvSpPr>
            <p:nvPr/>
          </p:nvSpPr>
          <p:spPr bwMode="auto">
            <a:xfrm>
              <a:off x="1519"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8" name="Line 51"/>
            <p:cNvSpPr>
              <a:spLocks noChangeShapeType="1"/>
            </p:cNvSpPr>
            <p:nvPr/>
          </p:nvSpPr>
          <p:spPr bwMode="auto">
            <a:xfrm>
              <a:off x="2176"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09" name="Line 52"/>
            <p:cNvSpPr>
              <a:spLocks noChangeShapeType="1"/>
            </p:cNvSpPr>
            <p:nvPr/>
          </p:nvSpPr>
          <p:spPr bwMode="auto">
            <a:xfrm>
              <a:off x="2834" y="1936"/>
              <a:ext cx="0" cy="1325"/>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0" name="Line 53"/>
            <p:cNvSpPr>
              <a:spLocks noChangeShapeType="1"/>
            </p:cNvSpPr>
            <p:nvPr/>
          </p:nvSpPr>
          <p:spPr bwMode="auto">
            <a:xfrm>
              <a:off x="3492"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1" name="Line 54"/>
            <p:cNvSpPr>
              <a:spLocks noChangeShapeType="1"/>
            </p:cNvSpPr>
            <p:nvPr/>
          </p:nvSpPr>
          <p:spPr bwMode="auto">
            <a:xfrm>
              <a:off x="4150"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2" name="Line 55"/>
            <p:cNvSpPr>
              <a:spLocks noChangeShapeType="1"/>
            </p:cNvSpPr>
            <p:nvPr/>
          </p:nvSpPr>
          <p:spPr bwMode="auto">
            <a:xfrm>
              <a:off x="4807" y="1936"/>
              <a:ext cx="0" cy="1325"/>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3" name="Line 56"/>
            <p:cNvSpPr>
              <a:spLocks noChangeShapeType="1"/>
            </p:cNvSpPr>
            <p:nvPr/>
          </p:nvSpPr>
          <p:spPr bwMode="auto">
            <a:xfrm>
              <a:off x="5465" y="1936"/>
              <a:ext cx="0" cy="1325"/>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4" name="Line 57"/>
            <p:cNvSpPr>
              <a:spLocks noChangeShapeType="1"/>
            </p:cNvSpPr>
            <p:nvPr/>
          </p:nvSpPr>
          <p:spPr bwMode="auto">
            <a:xfrm>
              <a:off x="2176" y="1936"/>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5" name="Line 58"/>
            <p:cNvSpPr>
              <a:spLocks noChangeShapeType="1"/>
            </p:cNvSpPr>
            <p:nvPr/>
          </p:nvSpPr>
          <p:spPr bwMode="auto">
            <a:xfrm>
              <a:off x="203"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6" name="Line 59"/>
            <p:cNvSpPr>
              <a:spLocks noChangeShapeType="1"/>
            </p:cNvSpPr>
            <p:nvPr/>
          </p:nvSpPr>
          <p:spPr bwMode="auto">
            <a:xfrm>
              <a:off x="3492"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7" name="Line 60"/>
            <p:cNvSpPr>
              <a:spLocks noChangeShapeType="1"/>
            </p:cNvSpPr>
            <p:nvPr/>
          </p:nvSpPr>
          <p:spPr bwMode="auto">
            <a:xfrm>
              <a:off x="2176" y="3261"/>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8" name="Line 61"/>
            <p:cNvSpPr>
              <a:spLocks noChangeShapeType="1"/>
            </p:cNvSpPr>
            <p:nvPr/>
          </p:nvSpPr>
          <p:spPr bwMode="auto">
            <a:xfrm>
              <a:off x="203" y="326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19" name="Line 62"/>
            <p:cNvSpPr>
              <a:spLocks noChangeShapeType="1"/>
            </p:cNvSpPr>
            <p:nvPr/>
          </p:nvSpPr>
          <p:spPr bwMode="auto">
            <a:xfrm>
              <a:off x="3492" y="326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1220" name="Text Box 63"/>
            <p:cNvSpPr txBox="1">
              <a:spLocks noChangeArrowheads="1"/>
            </p:cNvSpPr>
            <p:nvPr/>
          </p:nvSpPr>
          <p:spPr bwMode="auto">
            <a:xfrm>
              <a:off x="1292" y="1616"/>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0</a:t>
              </a:r>
            </a:p>
          </p:txBody>
        </p:sp>
        <p:sp>
          <p:nvSpPr>
            <p:cNvPr id="91221" name="Text Box 64"/>
            <p:cNvSpPr txBox="1">
              <a:spLocks noChangeArrowheads="1"/>
            </p:cNvSpPr>
            <p:nvPr/>
          </p:nvSpPr>
          <p:spPr bwMode="auto">
            <a:xfrm>
              <a:off x="3833" y="1619"/>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0</a:t>
              </a:r>
            </a:p>
          </p:txBody>
        </p:sp>
      </p:grpSp>
      <p:sp>
        <p:nvSpPr>
          <p:cNvPr id="263253" name="Text Box 85"/>
          <p:cNvSpPr txBox="1">
            <a:spLocks noChangeArrowheads="1"/>
          </p:cNvSpPr>
          <p:nvPr/>
        </p:nvSpPr>
        <p:spPr bwMode="auto">
          <a:xfrm>
            <a:off x="3708400" y="1125538"/>
            <a:ext cx="4321175" cy="430887"/>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考虑顶点</a:t>
            </a:r>
            <a:r>
              <a:rPr lang="en-US" altLang="zh-CN" sz="2800">
                <a:solidFill>
                  <a:srgbClr val="FF0000"/>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：没有任何路径修改</a:t>
            </a:r>
          </a:p>
        </p:txBody>
      </p:sp>
      <p:grpSp>
        <p:nvGrpSpPr>
          <p:cNvPr id="86" name="组合 85"/>
          <p:cNvGrpSpPr/>
          <p:nvPr/>
        </p:nvGrpSpPr>
        <p:grpSpPr>
          <a:xfrm>
            <a:off x="571472" y="142852"/>
            <a:ext cx="2736850" cy="2357454"/>
            <a:chOff x="642910" y="428604"/>
            <a:chExt cx="2736850" cy="2357454"/>
          </a:xfrm>
        </p:grpSpPr>
        <p:sp>
          <p:nvSpPr>
            <p:cNvPr id="87" name="矩形 86"/>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88"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89" name="Oval 7"/>
            <p:cNvSpPr>
              <a:spLocks noChangeArrowheads="1"/>
            </p:cNvSpPr>
            <p:nvPr/>
          </p:nvSpPr>
          <p:spPr bwMode="auto">
            <a:xfrm>
              <a:off x="858810" y="650854"/>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0"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91"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92"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93"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4"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5"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6"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7"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8"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9"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0"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1"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02"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3"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4"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05"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6"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07"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8"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3253"/>
                                        </p:tgtEl>
                                        <p:attrNameLst>
                                          <p:attrName>style.visibility</p:attrName>
                                        </p:attrNameLst>
                                      </p:cBhvr>
                                      <p:to>
                                        <p:strVal val="visible"/>
                                      </p:to>
                                    </p:set>
                                    <p:animEffect transition="in" filter="wipe(down)">
                                      <p:cBhvr>
                                        <p:cTn id="7" dur="500"/>
                                        <p:tgtEl>
                                          <p:spTgt spid="263253"/>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1" nodeType="clickEffect">
                                  <p:stCondLst>
                                    <p:cond delay="0"/>
                                  </p:stCondLst>
                                  <p:childTnLst>
                                    <p:anim calcmode="discrete" valueType="str">
                                      <p:cBhvr>
                                        <p:cTn id="11" dur="1000" fill="hold"/>
                                        <p:tgtEl>
                                          <p:spTgt spid="263253"/>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53" grpId="0"/>
      <p:bldP spid="263253"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8163" y="2565400"/>
            <a:ext cx="8353425" cy="2617788"/>
            <a:chOff x="339" y="1616"/>
            <a:chExt cx="5262" cy="1649"/>
          </a:xfrm>
        </p:grpSpPr>
        <p:sp>
          <p:nvSpPr>
            <p:cNvPr id="92186" name="Rectangle 3"/>
            <p:cNvSpPr>
              <a:spLocks noChangeArrowheads="1"/>
            </p:cNvSpPr>
            <p:nvPr/>
          </p:nvSpPr>
          <p:spPr bwMode="auto">
            <a:xfrm>
              <a:off x="4943"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87" name="Rectangle 4"/>
            <p:cNvSpPr>
              <a:spLocks noChangeArrowheads="1"/>
            </p:cNvSpPr>
            <p:nvPr/>
          </p:nvSpPr>
          <p:spPr bwMode="auto">
            <a:xfrm>
              <a:off x="4286" y="300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2188" name="Rectangle 5"/>
            <p:cNvSpPr>
              <a:spLocks noChangeArrowheads="1"/>
            </p:cNvSpPr>
            <p:nvPr/>
          </p:nvSpPr>
          <p:spPr bwMode="auto">
            <a:xfrm>
              <a:off x="3628"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89" name="Rectangle 6"/>
            <p:cNvSpPr>
              <a:spLocks noChangeArrowheads="1"/>
            </p:cNvSpPr>
            <p:nvPr/>
          </p:nvSpPr>
          <p:spPr bwMode="auto">
            <a:xfrm>
              <a:off x="2970"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90" name="Rectangle 7"/>
            <p:cNvSpPr>
              <a:spLocks noChangeArrowheads="1"/>
            </p:cNvSpPr>
            <p:nvPr/>
          </p:nvSpPr>
          <p:spPr bwMode="auto">
            <a:xfrm>
              <a:off x="2312"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191" name="Rectangle 8"/>
            <p:cNvSpPr>
              <a:spLocks noChangeArrowheads="1"/>
            </p:cNvSpPr>
            <p:nvPr/>
          </p:nvSpPr>
          <p:spPr bwMode="auto">
            <a:xfrm>
              <a:off x="1655" y="300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92" name="Rectangle 9"/>
            <p:cNvSpPr>
              <a:spLocks noChangeArrowheads="1"/>
            </p:cNvSpPr>
            <p:nvPr/>
          </p:nvSpPr>
          <p:spPr bwMode="auto">
            <a:xfrm>
              <a:off x="997"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2193" name="Rectangle 10"/>
            <p:cNvSpPr>
              <a:spLocks noChangeArrowheads="1"/>
            </p:cNvSpPr>
            <p:nvPr/>
          </p:nvSpPr>
          <p:spPr bwMode="auto">
            <a:xfrm>
              <a:off x="339" y="300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2194" name="Rectangle 11"/>
            <p:cNvSpPr>
              <a:spLocks noChangeArrowheads="1"/>
            </p:cNvSpPr>
            <p:nvPr/>
          </p:nvSpPr>
          <p:spPr bwMode="auto">
            <a:xfrm>
              <a:off x="4943"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5" name="Rectangle 12"/>
            <p:cNvSpPr>
              <a:spLocks noChangeArrowheads="1"/>
            </p:cNvSpPr>
            <p:nvPr/>
          </p:nvSpPr>
          <p:spPr bwMode="auto">
            <a:xfrm>
              <a:off x="4286" y="2735"/>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196" name="Rectangle 13"/>
            <p:cNvSpPr>
              <a:spLocks noChangeArrowheads="1"/>
            </p:cNvSpPr>
            <p:nvPr/>
          </p:nvSpPr>
          <p:spPr bwMode="auto">
            <a:xfrm>
              <a:off x="3628"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7" name="Rectangle 14"/>
            <p:cNvSpPr>
              <a:spLocks noChangeArrowheads="1"/>
            </p:cNvSpPr>
            <p:nvPr/>
          </p:nvSpPr>
          <p:spPr bwMode="auto">
            <a:xfrm>
              <a:off x="2970"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8" name="Rectangle 15"/>
            <p:cNvSpPr>
              <a:spLocks noChangeArrowheads="1"/>
            </p:cNvSpPr>
            <p:nvPr/>
          </p:nvSpPr>
          <p:spPr bwMode="auto">
            <a:xfrm>
              <a:off x="2312"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199" name="Rectangle 16"/>
            <p:cNvSpPr>
              <a:spLocks noChangeArrowheads="1"/>
            </p:cNvSpPr>
            <p:nvPr/>
          </p:nvSpPr>
          <p:spPr bwMode="auto">
            <a:xfrm>
              <a:off x="1655" y="2735"/>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00" name="Rectangle 17"/>
            <p:cNvSpPr>
              <a:spLocks noChangeArrowheads="1"/>
            </p:cNvSpPr>
            <p:nvPr/>
          </p:nvSpPr>
          <p:spPr bwMode="auto">
            <a:xfrm>
              <a:off x="997"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2201" name="Rectangle 18"/>
            <p:cNvSpPr>
              <a:spLocks noChangeArrowheads="1"/>
            </p:cNvSpPr>
            <p:nvPr/>
          </p:nvSpPr>
          <p:spPr bwMode="auto">
            <a:xfrm>
              <a:off x="339" y="2735"/>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2202" name="Rectangle 19"/>
            <p:cNvSpPr>
              <a:spLocks noChangeArrowheads="1"/>
            </p:cNvSpPr>
            <p:nvPr/>
          </p:nvSpPr>
          <p:spPr bwMode="auto">
            <a:xfrm>
              <a:off x="4943"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3" name="Rectangle 20"/>
            <p:cNvSpPr>
              <a:spLocks noChangeArrowheads="1"/>
            </p:cNvSpPr>
            <p:nvPr/>
          </p:nvSpPr>
          <p:spPr bwMode="auto">
            <a:xfrm>
              <a:off x="4286" y="247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4" name="Rectangle 21"/>
            <p:cNvSpPr>
              <a:spLocks noChangeArrowheads="1"/>
            </p:cNvSpPr>
            <p:nvPr/>
          </p:nvSpPr>
          <p:spPr bwMode="auto">
            <a:xfrm>
              <a:off x="3628"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5" name="Rectangle 22"/>
            <p:cNvSpPr>
              <a:spLocks noChangeArrowheads="1"/>
            </p:cNvSpPr>
            <p:nvPr/>
          </p:nvSpPr>
          <p:spPr bwMode="auto">
            <a:xfrm>
              <a:off x="2970"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06" name="Rectangle 23"/>
            <p:cNvSpPr>
              <a:spLocks noChangeArrowheads="1"/>
            </p:cNvSpPr>
            <p:nvPr/>
          </p:nvSpPr>
          <p:spPr bwMode="auto">
            <a:xfrm>
              <a:off x="2312"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2207" name="Rectangle 24"/>
            <p:cNvSpPr>
              <a:spLocks noChangeArrowheads="1"/>
            </p:cNvSpPr>
            <p:nvPr/>
          </p:nvSpPr>
          <p:spPr bwMode="auto">
            <a:xfrm>
              <a:off x="1655" y="2470"/>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2208" name="Rectangle 25"/>
            <p:cNvSpPr>
              <a:spLocks noChangeArrowheads="1"/>
            </p:cNvSpPr>
            <p:nvPr/>
          </p:nvSpPr>
          <p:spPr bwMode="auto">
            <a:xfrm>
              <a:off x="997"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09" name="Rectangle 26"/>
            <p:cNvSpPr>
              <a:spLocks noChangeArrowheads="1"/>
            </p:cNvSpPr>
            <p:nvPr/>
          </p:nvSpPr>
          <p:spPr bwMode="auto">
            <a:xfrm>
              <a:off x="339" y="2470"/>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a:t>
              </a:r>
            </a:p>
          </p:txBody>
        </p:sp>
        <p:sp>
          <p:nvSpPr>
            <p:cNvPr id="92210" name="Rectangle 27"/>
            <p:cNvSpPr>
              <a:spLocks noChangeArrowheads="1"/>
            </p:cNvSpPr>
            <p:nvPr/>
          </p:nvSpPr>
          <p:spPr bwMode="auto">
            <a:xfrm>
              <a:off x="4943"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11" name="Rectangle 28"/>
            <p:cNvSpPr>
              <a:spLocks noChangeArrowheads="1"/>
            </p:cNvSpPr>
            <p:nvPr/>
          </p:nvSpPr>
          <p:spPr bwMode="auto">
            <a:xfrm>
              <a:off x="4286" y="2201"/>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1</a:t>
              </a:r>
            </a:p>
          </p:txBody>
        </p:sp>
        <p:sp>
          <p:nvSpPr>
            <p:cNvPr id="92212" name="Rectangle 29"/>
            <p:cNvSpPr>
              <a:spLocks noChangeArrowheads="1"/>
            </p:cNvSpPr>
            <p:nvPr/>
          </p:nvSpPr>
          <p:spPr bwMode="auto">
            <a:xfrm>
              <a:off x="3628"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13" name="Rectangle 30"/>
            <p:cNvSpPr>
              <a:spLocks noChangeArrowheads="1"/>
            </p:cNvSpPr>
            <p:nvPr/>
          </p:nvSpPr>
          <p:spPr bwMode="auto">
            <a:xfrm>
              <a:off x="2970"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2214" name="Rectangle 31"/>
            <p:cNvSpPr>
              <a:spLocks noChangeArrowheads="1"/>
            </p:cNvSpPr>
            <p:nvPr/>
          </p:nvSpPr>
          <p:spPr bwMode="auto">
            <a:xfrm>
              <a:off x="2312"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92215" name="Rectangle 32"/>
            <p:cNvSpPr>
              <a:spLocks noChangeArrowheads="1"/>
            </p:cNvSpPr>
            <p:nvPr/>
          </p:nvSpPr>
          <p:spPr bwMode="auto">
            <a:xfrm>
              <a:off x="1655" y="2201"/>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9</a:t>
              </a:r>
            </a:p>
          </p:txBody>
        </p:sp>
        <p:sp>
          <p:nvSpPr>
            <p:cNvPr id="92216" name="Rectangle 33"/>
            <p:cNvSpPr>
              <a:spLocks noChangeArrowheads="1"/>
            </p:cNvSpPr>
            <p:nvPr/>
          </p:nvSpPr>
          <p:spPr bwMode="auto">
            <a:xfrm>
              <a:off x="997"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92217" name="Rectangle 34"/>
            <p:cNvSpPr>
              <a:spLocks noChangeArrowheads="1"/>
            </p:cNvSpPr>
            <p:nvPr/>
          </p:nvSpPr>
          <p:spPr bwMode="auto">
            <a:xfrm>
              <a:off x="339" y="2201"/>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2218" name="Rectangle 35"/>
            <p:cNvSpPr>
              <a:spLocks noChangeArrowheads="1"/>
            </p:cNvSpPr>
            <p:nvPr/>
          </p:nvSpPr>
          <p:spPr bwMode="auto">
            <a:xfrm>
              <a:off x="4943"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2219" name="Rectangle 36"/>
            <p:cNvSpPr>
              <a:spLocks noChangeArrowheads="1"/>
            </p:cNvSpPr>
            <p:nvPr/>
          </p:nvSpPr>
          <p:spPr bwMode="auto">
            <a:xfrm>
              <a:off x="4286"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2220" name="Rectangle 37"/>
            <p:cNvSpPr>
              <a:spLocks noChangeArrowheads="1"/>
            </p:cNvSpPr>
            <p:nvPr/>
          </p:nvSpPr>
          <p:spPr bwMode="auto">
            <a:xfrm>
              <a:off x="3628"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2221" name="Rectangle 38"/>
            <p:cNvSpPr>
              <a:spLocks noChangeArrowheads="1"/>
            </p:cNvSpPr>
            <p:nvPr/>
          </p:nvSpPr>
          <p:spPr bwMode="auto">
            <a:xfrm>
              <a:off x="2970"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2222" name="Rectangle 39"/>
            <p:cNvSpPr>
              <a:spLocks noChangeArrowheads="1"/>
            </p:cNvSpPr>
            <p:nvPr/>
          </p:nvSpPr>
          <p:spPr bwMode="auto">
            <a:xfrm>
              <a:off x="2312"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2223" name="Rectangle 40"/>
            <p:cNvSpPr>
              <a:spLocks noChangeArrowheads="1"/>
            </p:cNvSpPr>
            <p:nvPr/>
          </p:nvSpPr>
          <p:spPr bwMode="auto">
            <a:xfrm>
              <a:off x="1655" y="1936"/>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2224" name="Rectangle 41"/>
            <p:cNvSpPr>
              <a:spLocks noChangeArrowheads="1"/>
            </p:cNvSpPr>
            <p:nvPr/>
          </p:nvSpPr>
          <p:spPr bwMode="auto">
            <a:xfrm>
              <a:off x="997"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2225" name="Rectangle 42"/>
            <p:cNvSpPr>
              <a:spLocks noChangeArrowheads="1"/>
            </p:cNvSpPr>
            <p:nvPr/>
          </p:nvSpPr>
          <p:spPr bwMode="auto">
            <a:xfrm>
              <a:off x="339" y="1936"/>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2226" name="Line 43"/>
            <p:cNvSpPr>
              <a:spLocks noChangeShapeType="1"/>
            </p:cNvSpPr>
            <p:nvPr/>
          </p:nvSpPr>
          <p:spPr bwMode="auto">
            <a:xfrm>
              <a:off x="339" y="2201"/>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27" name="Line 44"/>
            <p:cNvSpPr>
              <a:spLocks noChangeShapeType="1"/>
            </p:cNvSpPr>
            <p:nvPr/>
          </p:nvSpPr>
          <p:spPr bwMode="auto">
            <a:xfrm>
              <a:off x="339" y="2470"/>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28" name="Line 45"/>
            <p:cNvSpPr>
              <a:spLocks noChangeShapeType="1"/>
            </p:cNvSpPr>
            <p:nvPr/>
          </p:nvSpPr>
          <p:spPr bwMode="auto">
            <a:xfrm>
              <a:off x="339" y="2735"/>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29" name="Line 46"/>
            <p:cNvSpPr>
              <a:spLocks noChangeShapeType="1"/>
            </p:cNvSpPr>
            <p:nvPr/>
          </p:nvSpPr>
          <p:spPr bwMode="auto">
            <a:xfrm>
              <a:off x="339" y="3000"/>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0" name="Line 47"/>
            <p:cNvSpPr>
              <a:spLocks noChangeShapeType="1"/>
            </p:cNvSpPr>
            <p:nvPr/>
          </p:nvSpPr>
          <p:spPr bwMode="auto">
            <a:xfrm>
              <a:off x="339" y="1936"/>
              <a:ext cx="0" cy="1329"/>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1" name="Line 48"/>
            <p:cNvSpPr>
              <a:spLocks noChangeShapeType="1"/>
            </p:cNvSpPr>
            <p:nvPr/>
          </p:nvSpPr>
          <p:spPr bwMode="auto">
            <a:xfrm>
              <a:off x="997"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2" name="Line 49"/>
            <p:cNvSpPr>
              <a:spLocks noChangeShapeType="1"/>
            </p:cNvSpPr>
            <p:nvPr/>
          </p:nvSpPr>
          <p:spPr bwMode="auto">
            <a:xfrm>
              <a:off x="1655"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3" name="Line 50"/>
            <p:cNvSpPr>
              <a:spLocks noChangeShapeType="1"/>
            </p:cNvSpPr>
            <p:nvPr/>
          </p:nvSpPr>
          <p:spPr bwMode="auto">
            <a:xfrm>
              <a:off x="2312"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4" name="Line 51"/>
            <p:cNvSpPr>
              <a:spLocks noChangeShapeType="1"/>
            </p:cNvSpPr>
            <p:nvPr/>
          </p:nvSpPr>
          <p:spPr bwMode="auto">
            <a:xfrm>
              <a:off x="2970" y="1936"/>
              <a:ext cx="0" cy="1329"/>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5" name="Line 52"/>
            <p:cNvSpPr>
              <a:spLocks noChangeShapeType="1"/>
            </p:cNvSpPr>
            <p:nvPr/>
          </p:nvSpPr>
          <p:spPr bwMode="auto">
            <a:xfrm>
              <a:off x="3628"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6" name="Line 53"/>
            <p:cNvSpPr>
              <a:spLocks noChangeShapeType="1"/>
            </p:cNvSpPr>
            <p:nvPr/>
          </p:nvSpPr>
          <p:spPr bwMode="auto">
            <a:xfrm>
              <a:off x="4286"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7" name="Line 54"/>
            <p:cNvSpPr>
              <a:spLocks noChangeShapeType="1"/>
            </p:cNvSpPr>
            <p:nvPr/>
          </p:nvSpPr>
          <p:spPr bwMode="auto">
            <a:xfrm>
              <a:off x="4943" y="1936"/>
              <a:ext cx="0" cy="1329"/>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8" name="Line 55"/>
            <p:cNvSpPr>
              <a:spLocks noChangeShapeType="1"/>
            </p:cNvSpPr>
            <p:nvPr/>
          </p:nvSpPr>
          <p:spPr bwMode="auto">
            <a:xfrm>
              <a:off x="5601" y="1936"/>
              <a:ext cx="0" cy="1329"/>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39" name="Line 56"/>
            <p:cNvSpPr>
              <a:spLocks noChangeShapeType="1"/>
            </p:cNvSpPr>
            <p:nvPr/>
          </p:nvSpPr>
          <p:spPr bwMode="auto">
            <a:xfrm>
              <a:off x="2312" y="1936"/>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0" name="Line 57"/>
            <p:cNvSpPr>
              <a:spLocks noChangeShapeType="1"/>
            </p:cNvSpPr>
            <p:nvPr/>
          </p:nvSpPr>
          <p:spPr bwMode="auto">
            <a:xfrm>
              <a:off x="339"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1" name="Line 58"/>
            <p:cNvSpPr>
              <a:spLocks noChangeShapeType="1"/>
            </p:cNvSpPr>
            <p:nvPr/>
          </p:nvSpPr>
          <p:spPr bwMode="auto">
            <a:xfrm>
              <a:off x="3628" y="1936"/>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2" name="Line 59"/>
            <p:cNvSpPr>
              <a:spLocks noChangeShapeType="1"/>
            </p:cNvSpPr>
            <p:nvPr/>
          </p:nvSpPr>
          <p:spPr bwMode="auto">
            <a:xfrm>
              <a:off x="2312" y="3265"/>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3" name="Line 60"/>
            <p:cNvSpPr>
              <a:spLocks noChangeShapeType="1"/>
            </p:cNvSpPr>
            <p:nvPr/>
          </p:nvSpPr>
          <p:spPr bwMode="auto">
            <a:xfrm>
              <a:off x="339" y="3265"/>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4" name="Line 61"/>
            <p:cNvSpPr>
              <a:spLocks noChangeShapeType="1"/>
            </p:cNvSpPr>
            <p:nvPr/>
          </p:nvSpPr>
          <p:spPr bwMode="auto">
            <a:xfrm>
              <a:off x="3628" y="3265"/>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2245" name="Text Box 62"/>
            <p:cNvSpPr txBox="1">
              <a:spLocks noChangeArrowheads="1"/>
            </p:cNvSpPr>
            <p:nvPr/>
          </p:nvSpPr>
          <p:spPr bwMode="auto">
            <a:xfrm>
              <a:off x="1428" y="1616"/>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92246" name="Text Box 63"/>
            <p:cNvSpPr txBox="1">
              <a:spLocks noChangeArrowheads="1"/>
            </p:cNvSpPr>
            <p:nvPr/>
          </p:nvSpPr>
          <p:spPr bwMode="auto">
            <a:xfrm>
              <a:off x="3969" y="1619"/>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1</a:t>
              </a:r>
            </a:p>
          </p:txBody>
        </p:sp>
      </p:grpSp>
      <p:sp>
        <p:nvSpPr>
          <p:cNvPr id="264276" name="Text Box 84"/>
          <p:cNvSpPr txBox="1">
            <a:spLocks noChangeArrowheads="1"/>
          </p:cNvSpPr>
          <p:nvPr/>
        </p:nvSpPr>
        <p:spPr bwMode="auto">
          <a:xfrm>
            <a:off x="3357554" y="1000108"/>
            <a:ext cx="5545138" cy="954088"/>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3333FF"/>
                </a:solidFill>
                <a:latin typeface="Consolas" pitchFamily="49" charset="0"/>
                <a:ea typeface="楷体" pitchFamily="49" charset="-122"/>
                <a:cs typeface="Consolas" pitchFamily="49" charset="0"/>
              </a:rPr>
              <a:t>考虑顶点</a:t>
            </a:r>
            <a:r>
              <a:rPr lang="en-US" altLang="zh-CN" sz="3200">
                <a:solidFill>
                  <a:srgbClr val="FF0000"/>
                </a:solidFill>
                <a:latin typeface="Consolas" pitchFamily="49" charset="0"/>
                <a:ea typeface="楷体" pitchFamily="49" charset="-122"/>
                <a:cs typeface="Consolas" pitchFamily="49" charset="0"/>
              </a:rPr>
              <a:t>1</a:t>
            </a:r>
            <a:r>
              <a:rPr lang="zh-CN" altLang="en-US">
                <a:solidFill>
                  <a:srgbClr val="3333FF"/>
                </a:solidFill>
                <a:latin typeface="Consolas" pitchFamily="49" charset="0"/>
                <a:ea typeface="楷体" pitchFamily="49" charset="-122"/>
                <a:cs typeface="Consolas" pitchFamily="49" charset="0"/>
              </a:rPr>
              <a:t>：</a:t>
            </a:r>
          </a:p>
          <a:p>
            <a:pPr>
              <a:spcBef>
                <a:spcPct val="50000"/>
              </a:spcBef>
            </a:pPr>
            <a:r>
              <a:rPr lang="en-US" altLang="zh-CN" sz="2000">
                <a:solidFill>
                  <a:srgbClr val="3333FF"/>
                </a:solidFill>
                <a:latin typeface="Consolas" pitchFamily="49" charset="0"/>
                <a:ea typeface="楷体" pitchFamily="49" charset="-122"/>
                <a:cs typeface="Consolas" pitchFamily="49" charset="0"/>
              </a:rPr>
              <a:t>0→2</a:t>
            </a:r>
            <a:r>
              <a:rPr lang="zh-CN" altLang="en-US" sz="2000">
                <a:solidFill>
                  <a:srgbClr val="3333FF"/>
                </a:solidFill>
                <a:latin typeface="Consolas" pitchFamily="49" charset="0"/>
                <a:ea typeface="楷体" pitchFamily="49" charset="-122"/>
                <a:cs typeface="Consolas" pitchFamily="49" charset="0"/>
              </a:rPr>
              <a:t>：由无路径改为</a:t>
            </a:r>
            <a:r>
              <a:rPr lang="en-US" altLang="zh-CN" sz="2000">
                <a:solidFill>
                  <a:srgbClr val="3333FF"/>
                </a:solidFill>
                <a:latin typeface="Consolas" pitchFamily="49" charset="0"/>
                <a:ea typeface="楷体" pitchFamily="49" charset="-122"/>
                <a:cs typeface="Consolas" pitchFamily="49" charset="0"/>
              </a:rPr>
              <a:t>0→</a:t>
            </a:r>
            <a:r>
              <a:rPr lang="en-US" altLang="zh-CN" sz="2000" smtClean="0">
                <a:solidFill>
                  <a:srgbClr val="FF00FF"/>
                </a:solidFill>
                <a:latin typeface="Consolas" pitchFamily="49" charset="0"/>
                <a:ea typeface="楷体" pitchFamily="49" charset="-122"/>
                <a:cs typeface="Consolas" pitchFamily="49" charset="0"/>
              </a:rPr>
              <a:t>1</a:t>
            </a:r>
            <a:r>
              <a:rPr lang="en-US" altLang="zh-CN" sz="2000" smtClean="0">
                <a:solidFill>
                  <a:srgbClr val="3333FF"/>
                </a:solidFill>
                <a:latin typeface="Consolas" pitchFamily="49" charset="0"/>
                <a:ea typeface="楷体" pitchFamily="49" charset="-122"/>
                <a:cs typeface="Consolas" pitchFamily="49" charset="0"/>
              </a:rPr>
              <a:t>→2</a:t>
            </a:r>
            <a:r>
              <a:rPr lang="zh-CN" altLang="en-US" sz="2000" smtClean="0">
                <a:solidFill>
                  <a:srgbClr val="3333FF"/>
                </a:solidFill>
                <a:latin typeface="Consolas" pitchFamily="49" charset="0"/>
                <a:ea typeface="楷体" pitchFamily="49" charset="-122"/>
                <a:cs typeface="Consolas" pitchFamily="49" charset="0"/>
              </a:rPr>
              <a:t>，</a:t>
            </a:r>
            <a:r>
              <a:rPr lang="en-US" altLang="zh-CN" sz="2000" smtClean="0">
                <a:solidFill>
                  <a:srgbClr val="3333FF"/>
                </a:solidFill>
                <a:latin typeface="Consolas" pitchFamily="49" charset="0"/>
                <a:ea typeface="楷体" pitchFamily="49" charset="-122"/>
                <a:cs typeface="Consolas" pitchFamily="49" charset="0"/>
              </a:rPr>
              <a:t>path[0</a:t>
            </a:r>
            <a:r>
              <a:rPr lang="en-US" altLang="zh-CN" sz="2000">
                <a:solidFill>
                  <a:srgbClr val="3333FF"/>
                </a:solidFill>
                <a:latin typeface="Consolas" pitchFamily="49" charset="0"/>
                <a:ea typeface="楷体" pitchFamily="49" charset="-122"/>
                <a:cs typeface="Consolas" pitchFamily="49" charset="0"/>
              </a:rPr>
              <a:t>][2]</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1</a:t>
            </a:r>
          </a:p>
        </p:txBody>
      </p:sp>
      <p:grpSp>
        <p:nvGrpSpPr>
          <p:cNvPr id="87" name="组合 86"/>
          <p:cNvGrpSpPr/>
          <p:nvPr/>
        </p:nvGrpSpPr>
        <p:grpSpPr>
          <a:xfrm>
            <a:off x="357158" y="142852"/>
            <a:ext cx="2736850" cy="2357454"/>
            <a:chOff x="642910" y="428604"/>
            <a:chExt cx="2736850" cy="2357454"/>
          </a:xfrm>
        </p:grpSpPr>
        <p:sp>
          <p:nvSpPr>
            <p:cNvPr id="88" name="矩形 87"/>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89"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90"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1" name="Oval 8"/>
            <p:cNvSpPr>
              <a:spLocks noChangeArrowheads="1"/>
            </p:cNvSpPr>
            <p:nvPr/>
          </p:nvSpPr>
          <p:spPr bwMode="auto">
            <a:xfrm>
              <a:off x="2803498" y="650854"/>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92"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93"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94"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5"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6"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7"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8"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99"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0"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1"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2"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03"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4"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5"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06"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07"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08"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09"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
        <p:nvSpPr>
          <p:cNvPr id="110" name="Oval 89"/>
          <p:cNvSpPr>
            <a:spLocks noChangeArrowheads="1"/>
          </p:cNvSpPr>
          <p:nvPr/>
        </p:nvSpPr>
        <p:spPr bwMode="auto">
          <a:xfrm>
            <a:off x="2854325" y="3395662"/>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111" name="Oval 91"/>
          <p:cNvSpPr>
            <a:spLocks noChangeArrowheads="1"/>
          </p:cNvSpPr>
          <p:nvPr/>
        </p:nvSpPr>
        <p:spPr bwMode="auto">
          <a:xfrm>
            <a:off x="7026292" y="3395662"/>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4276"/>
                                        </p:tgtEl>
                                        <p:attrNameLst>
                                          <p:attrName>style.visibility</p:attrName>
                                        </p:attrNameLst>
                                      </p:cBhvr>
                                      <p:to>
                                        <p:strVal val="visible"/>
                                      </p:to>
                                    </p:set>
                                    <p:animEffect transition="in" filter="wipe(up)">
                                      <p:cBhvr>
                                        <p:cTn id="7" dur="500"/>
                                        <p:tgtEl>
                                          <p:spTgt spid="264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down)">
                                      <p:cBhvr>
                                        <p:cTn id="15" dur="500"/>
                                        <p:tgtEl>
                                          <p:spTgt spid="110"/>
                                        </p:tgtEl>
                                      </p:cBhvr>
                                    </p:animEffect>
                                  </p:childTnLst>
                                </p:cTn>
                              </p:par>
                              <p:par>
                                <p:cTn id="16" presetID="35" presetClass="emph" presetSubtype="0" fill="hold" grpId="1" nodeType="withEffect">
                                  <p:stCondLst>
                                    <p:cond delay="0"/>
                                  </p:stCondLst>
                                  <p:childTnLst>
                                    <p:anim calcmode="discrete" valueType="str">
                                      <p:cBhvr>
                                        <p:cTn id="17" dur="1000" fill="hold"/>
                                        <p:tgtEl>
                                          <p:spTgt spid="110"/>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2" nodeType="clickEffect">
                                  <p:stCondLst>
                                    <p:cond delay="0"/>
                                  </p:stCondLst>
                                  <p:childTnLst>
                                    <p:animEffect transition="out" filter="wipe(down)">
                                      <p:cBhvr>
                                        <p:cTn id="21" dur="500"/>
                                        <p:tgtEl>
                                          <p:spTgt spid="110"/>
                                        </p:tgtEl>
                                      </p:cBhvr>
                                    </p:animEffect>
                                    <p:set>
                                      <p:cBhvr>
                                        <p:cTn id="22" dur="1" fill="hold">
                                          <p:stCondLst>
                                            <p:cond delay="499"/>
                                          </p:stCondLst>
                                        </p:cTn>
                                        <p:tgtEl>
                                          <p:spTgt spid="1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down)">
                                      <p:cBhvr>
                                        <p:cTn id="27" dur="500"/>
                                        <p:tgtEl>
                                          <p:spTgt spid="111"/>
                                        </p:tgtEl>
                                      </p:cBhvr>
                                    </p:animEffect>
                                  </p:childTnLst>
                                </p:cTn>
                              </p:par>
                              <p:par>
                                <p:cTn id="28" presetID="35" presetClass="emph" presetSubtype="0" fill="hold" grpId="1" nodeType="withEffect">
                                  <p:stCondLst>
                                    <p:cond delay="0"/>
                                  </p:stCondLst>
                                  <p:childTnLst>
                                    <p:anim calcmode="discrete" valueType="str">
                                      <p:cBhvr>
                                        <p:cTn id="29" dur="1000" fill="hold"/>
                                        <p:tgtEl>
                                          <p:spTgt spid="111"/>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2" nodeType="clickEffect">
                                  <p:stCondLst>
                                    <p:cond delay="0"/>
                                  </p:stCondLst>
                                  <p:childTnLst>
                                    <p:animEffect transition="out" filter="wipe(down)">
                                      <p:cBhvr>
                                        <p:cTn id="33" dur="500"/>
                                        <p:tgtEl>
                                          <p:spTgt spid="111"/>
                                        </p:tgtEl>
                                      </p:cBhvr>
                                    </p:animEffect>
                                    <p:set>
                                      <p:cBhvr>
                                        <p:cTn id="34" dur="1" fill="hold">
                                          <p:stCondLst>
                                            <p:cond delay="499"/>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76" grpId="0"/>
      <p:bldP spid="110" grpId="0" animBg="1"/>
      <p:bldP spid="110" grpId="1" animBg="1"/>
      <p:bldP spid="110" grpId="2" animBg="1"/>
      <p:bldP spid="111" grpId="0" animBg="1"/>
      <p:bldP spid="111" grpId="1" animBg="1"/>
      <p:bldP spid="111" grpId="2"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218" name="Group 2"/>
          <p:cNvGraphicFramePr>
            <a:graphicFrameLocks noGrp="1"/>
          </p:cNvGraphicFramePr>
          <p:nvPr/>
        </p:nvGraphicFramePr>
        <p:xfrm>
          <a:off x="395288" y="3222625"/>
          <a:ext cx="8353425" cy="2146301"/>
        </p:xfrm>
        <a:graphic>
          <a:graphicData uri="http://schemas.openxmlformats.org/drawingml/2006/table">
            <a:tbl>
              <a:tblPr/>
              <a:tblGrid>
                <a:gridCol w="1044575"/>
                <a:gridCol w="1044575"/>
                <a:gridCol w="1042987"/>
                <a:gridCol w="1044575"/>
                <a:gridCol w="1044575"/>
                <a:gridCol w="1044575"/>
                <a:gridCol w="1042988"/>
                <a:gridCol w="1044575"/>
              </a:tblGrid>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7</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00FF"/>
                          </a:solidFill>
                          <a:effectLst/>
                          <a:latin typeface="Consolas" pitchFamily="49" charset="0"/>
                          <a:ea typeface="宋体" pitchFamily="2" charset="-122"/>
                          <a:cs typeface="Consolas" pitchFamily="49" charset="0"/>
                        </a:rPr>
                        <a:t>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FF"/>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FF"/>
                          </a:solidFill>
                          <a:effectLst/>
                          <a:latin typeface="Consolas" pitchFamily="49" charset="0"/>
                          <a:ea typeface="宋体" pitchFamily="2" charset="-122"/>
                          <a:cs typeface="Consolas" pitchFamily="49"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FF"/>
                          </a:solidFill>
                          <a:effectLst/>
                          <a:latin typeface="Consolas" pitchFamily="49" charset="0"/>
                          <a:ea typeface="宋体" pitchFamily="2" charset="-122"/>
                          <a:cs typeface="Consolas" pitchFamily="49"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FF"/>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0FF"/>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242" name="Text Box 62"/>
          <p:cNvSpPr txBox="1">
            <a:spLocks noChangeArrowheads="1"/>
          </p:cNvSpPr>
          <p:nvPr/>
        </p:nvSpPr>
        <p:spPr bwMode="auto">
          <a:xfrm>
            <a:off x="2124075" y="2714625"/>
            <a:ext cx="576263"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93243" name="Text Box 63"/>
          <p:cNvSpPr txBox="1">
            <a:spLocks noChangeArrowheads="1"/>
          </p:cNvSpPr>
          <p:nvPr/>
        </p:nvSpPr>
        <p:spPr bwMode="auto">
          <a:xfrm>
            <a:off x="6157913" y="2719388"/>
            <a:ext cx="863600"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2</a:t>
            </a:r>
          </a:p>
        </p:txBody>
      </p:sp>
      <p:sp>
        <p:nvSpPr>
          <p:cNvPr id="265300" name="Text Box 84"/>
          <p:cNvSpPr txBox="1">
            <a:spLocks noChangeArrowheads="1"/>
          </p:cNvSpPr>
          <p:nvPr/>
        </p:nvSpPr>
        <p:spPr bwMode="auto">
          <a:xfrm>
            <a:off x="3132138" y="214313"/>
            <a:ext cx="5545137" cy="954087"/>
          </a:xfrm>
          <a:prstGeom prst="rect">
            <a:avLst/>
          </a:prstGeom>
          <a:solidFill>
            <a:schemeClr val="accent1">
              <a:lumMod val="20000"/>
              <a:lumOff val="80000"/>
            </a:schemeClr>
          </a:solidFill>
          <a:ln w="28575" algn="ctr">
            <a:noFill/>
            <a:miter lim="800000"/>
            <a:headEnd/>
            <a:tailEnd/>
          </a:ln>
        </p:spPr>
        <p:txBody>
          <a:bodyPr lIns="0" tIns="0" rIns="0" bIns="0">
            <a:spAutoFit/>
          </a:bodyPr>
          <a:lstStyle/>
          <a:p>
            <a:pPr>
              <a:spcBef>
                <a:spcPct val="50000"/>
              </a:spcBef>
            </a:pPr>
            <a:r>
              <a:rPr lang="zh-CN" altLang="en-US">
                <a:solidFill>
                  <a:srgbClr val="3333FF"/>
                </a:solidFill>
                <a:latin typeface="楷体" pitchFamily="49" charset="-122"/>
                <a:ea typeface="楷体" pitchFamily="49" charset="-122"/>
                <a:cs typeface="Times New Roman" pitchFamily="18" charset="0"/>
              </a:rPr>
              <a:t>考虑顶点</a:t>
            </a:r>
            <a:r>
              <a:rPr lang="en-US" altLang="zh-CN" sz="3200">
                <a:solidFill>
                  <a:srgbClr val="FF0000"/>
                </a:solidFill>
                <a:latin typeface="楷体" pitchFamily="49" charset="-122"/>
                <a:ea typeface="楷体" pitchFamily="49" charset="-122"/>
                <a:cs typeface="Times New Roman" pitchFamily="18" charset="0"/>
              </a:rPr>
              <a:t>2</a:t>
            </a:r>
            <a:r>
              <a:rPr lang="zh-CN" altLang="en-US">
                <a:solidFill>
                  <a:srgbClr val="3333FF"/>
                </a:solidFill>
                <a:latin typeface="楷体" pitchFamily="49" charset="-122"/>
                <a:ea typeface="楷体" pitchFamily="49" charset="-122"/>
                <a:cs typeface="Times New Roman" pitchFamily="18" charset="0"/>
              </a:rPr>
              <a:t>：</a:t>
            </a:r>
          </a:p>
          <a:p>
            <a:pPr>
              <a:spcBef>
                <a:spcPct val="50000"/>
              </a:spcBef>
            </a:pPr>
            <a:r>
              <a:rPr lang="en-US" altLang="zh-CN" sz="2000">
                <a:solidFill>
                  <a:srgbClr val="3333FF"/>
                </a:solidFill>
                <a:latin typeface="楷体" pitchFamily="49" charset="-122"/>
                <a:ea typeface="楷体" pitchFamily="49" charset="-122"/>
                <a:cs typeface="Times New Roman" pitchFamily="18" charset="0"/>
              </a:rPr>
              <a:t>1→0</a:t>
            </a:r>
            <a:r>
              <a:rPr lang="zh-CN" altLang="en-US" sz="2000">
                <a:solidFill>
                  <a:srgbClr val="3333FF"/>
                </a:solidFill>
                <a:latin typeface="楷体" pitchFamily="49" charset="-122"/>
                <a:ea typeface="楷体" pitchFamily="49" charset="-122"/>
                <a:cs typeface="Times New Roman" pitchFamily="18" charset="0"/>
              </a:rPr>
              <a:t>：由无路径改为</a:t>
            </a:r>
            <a:r>
              <a:rPr lang="en-US" altLang="zh-CN" sz="2000">
                <a:solidFill>
                  <a:srgbClr val="3333FF"/>
                </a:solidFill>
                <a:latin typeface="楷体" pitchFamily="49" charset="-122"/>
                <a:ea typeface="楷体" pitchFamily="49" charset="-122"/>
                <a:cs typeface="Times New Roman" pitchFamily="18" charset="0"/>
              </a:rPr>
              <a:t>1→</a:t>
            </a:r>
            <a:r>
              <a:rPr lang="en-US" altLang="zh-CN" sz="2000" smtClean="0">
                <a:solidFill>
                  <a:srgbClr val="FF00FF"/>
                </a:solidFill>
                <a:latin typeface="楷体" pitchFamily="49" charset="-122"/>
                <a:ea typeface="楷体" pitchFamily="49" charset="-122"/>
                <a:cs typeface="Times New Roman" pitchFamily="18" charset="0"/>
              </a:rPr>
              <a:t>2</a:t>
            </a:r>
            <a:r>
              <a:rPr lang="en-US" altLang="zh-CN" sz="2000" smtClean="0">
                <a:solidFill>
                  <a:srgbClr val="3333FF"/>
                </a:solidFill>
                <a:latin typeface="楷体" pitchFamily="49" charset="-122"/>
                <a:ea typeface="楷体" pitchFamily="49" charset="-122"/>
                <a:cs typeface="Times New Roman" pitchFamily="18" charset="0"/>
              </a:rPr>
              <a:t>→0</a:t>
            </a:r>
            <a:r>
              <a:rPr lang="zh-CN" altLang="en-US" sz="2000" smtClean="0">
                <a:solidFill>
                  <a:srgbClr val="3333FF"/>
                </a:solidFill>
                <a:latin typeface="楷体" pitchFamily="49" charset="-122"/>
                <a:ea typeface="楷体" pitchFamily="49" charset="-122"/>
                <a:cs typeface="Times New Roman" pitchFamily="18" charset="0"/>
              </a:rPr>
              <a:t>，</a:t>
            </a:r>
            <a:r>
              <a:rPr lang="en-US" altLang="zh-CN" sz="2000" smtClean="0">
                <a:solidFill>
                  <a:srgbClr val="3333FF"/>
                </a:solidFill>
                <a:latin typeface="楷体" pitchFamily="49" charset="-122"/>
                <a:ea typeface="楷体" pitchFamily="49" charset="-122"/>
                <a:cs typeface="Times New Roman" pitchFamily="18" charset="0"/>
              </a:rPr>
              <a:t>path[1</a:t>
            </a:r>
            <a:r>
              <a:rPr lang="en-US" altLang="zh-CN" sz="2000">
                <a:solidFill>
                  <a:srgbClr val="3333FF"/>
                </a:solidFill>
                <a:latin typeface="楷体" pitchFamily="49" charset="-122"/>
                <a:ea typeface="楷体" pitchFamily="49" charset="-122"/>
                <a:cs typeface="Times New Roman" pitchFamily="18" charset="0"/>
              </a:rPr>
              <a:t>][0]</a:t>
            </a:r>
            <a:r>
              <a:rPr lang="zh-CN" altLang="en-US" sz="2000">
                <a:solidFill>
                  <a:srgbClr val="3333FF"/>
                </a:solidFill>
                <a:latin typeface="楷体" pitchFamily="49" charset="-122"/>
                <a:ea typeface="楷体" pitchFamily="49" charset="-122"/>
                <a:cs typeface="Times New Roman" pitchFamily="18" charset="0"/>
              </a:rPr>
              <a:t>改为</a:t>
            </a:r>
            <a:r>
              <a:rPr lang="en-US" altLang="zh-CN" sz="2000">
                <a:solidFill>
                  <a:srgbClr val="3333FF"/>
                </a:solidFill>
                <a:latin typeface="楷体" pitchFamily="49" charset="-122"/>
                <a:ea typeface="楷体" pitchFamily="49" charset="-122"/>
                <a:cs typeface="Times New Roman" pitchFamily="18" charset="0"/>
              </a:rPr>
              <a:t>2</a:t>
            </a:r>
          </a:p>
        </p:txBody>
      </p:sp>
      <p:sp>
        <p:nvSpPr>
          <p:cNvPr id="265301" name="Text Box 85"/>
          <p:cNvSpPr txBox="1">
            <a:spLocks noChangeArrowheads="1"/>
          </p:cNvSpPr>
          <p:nvPr/>
        </p:nvSpPr>
        <p:spPr bwMode="auto">
          <a:xfrm>
            <a:off x="3132138" y="1900238"/>
            <a:ext cx="5545137" cy="304800"/>
          </a:xfrm>
          <a:prstGeom prst="rect">
            <a:avLst/>
          </a:prstGeom>
          <a:solidFill>
            <a:schemeClr val="accent1">
              <a:lumMod val="20000"/>
              <a:lumOff val="80000"/>
            </a:schemeClr>
          </a:solid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楷体" pitchFamily="49" charset="-122"/>
                <a:ea typeface="楷体" pitchFamily="49" charset="-122"/>
                <a:cs typeface="Times New Roman" pitchFamily="18" charset="0"/>
              </a:rPr>
              <a:t>3→1</a:t>
            </a:r>
            <a:r>
              <a:rPr lang="zh-CN" altLang="en-US" sz="2000">
                <a:solidFill>
                  <a:srgbClr val="3333FF"/>
                </a:solidFill>
                <a:latin typeface="楷体" pitchFamily="49" charset="-122"/>
                <a:ea typeface="楷体" pitchFamily="49" charset="-122"/>
                <a:cs typeface="Times New Roman" pitchFamily="18" charset="0"/>
              </a:rPr>
              <a:t>：由无路径改为</a:t>
            </a:r>
            <a:r>
              <a:rPr lang="en-US" altLang="zh-CN" sz="2000">
                <a:solidFill>
                  <a:srgbClr val="3333FF"/>
                </a:solidFill>
                <a:latin typeface="楷体" pitchFamily="49" charset="-122"/>
                <a:ea typeface="楷体" pitchFamily="49" charset="-122"/>
                <a:cs typeface="Times New Roman" pitchFamily="18" charset="0"/>
              </a:rPr>
              <a:t>3→</a:t>
            </a:r>
            <a:r>
              <a:rPr lang="en-US" altLang="zh-CN" sz="2000" smtClean="0">
                <a:solidFill>
                  <a:srgbClr val="FF00FF"/>
                </a:solidFill>
                <a:latin typeface="楷体" pitchFamily="49" charset="-122"/>
                <a:ea typeface="楷体" pitchFamily="49" charset="-122"/>
                <a:cs typeface="Times New Roman" pitchFamily="18" charset="0"/>
              </a:rPr>
              <a:t>2</a:t>
            </a:r>
            <a:r>
              <a:rPr lang="en-US" altLang="zh-CN" sz="2000" smtClean="0">
                <a:solidFill>
                  <a:srgbClr val="3333FF"/>
                </a:solidFill>
                <a:latin typeface="楷体" pitchFamily="49" charset="-122"/>
                <a:ea typeface="楷体" pitchFamily="49" charset="-122"/>
                <a:cs typeface="Times New Roman" pitchFamily="18" charset="0"/>
              </a:rPr>
              <a:t>→1</a:t>
            </a:r>
            <a:r>
              <a:rPr lang="zh-CN" altLang="en-US" sz="2000" smtClean="0">
                <a:solidFill>
                  <a:srgbClr val="3333FF"/>
                </a:solidFill>
                <a:latin typeface="楷体" pitchFamily="49" charset="-122"/>
                <a:ea typeface="楷体" pitchFamily="49" charset="-122"/>
                <a:cs typeface="Times New Roman" pitchFamily="18" charset="0"/>
              </a:rPr>
              <a:t>，</a:t>
            </a:r>
            <a:r>
              <a:rPr lang="en-US" altLang="zh-CN" sz="2000" smtClean="0">
                <a:solidFill>
                  <a:srgbClr val="3333FF"/>
                </a:solidFill>
                <a:latin typeface="楷体" pitchFamily="49" charset="-122"/>
                <a:ea typeface="楷体" pitchFamily="49" charset="-122"/>
                <a:cs typeface="Times New Roman" pitchFamily="18" charset="0"/>
              </a:rPr>
              <a:t>path[3</a:t>
            </a:r>
            <a:r>
              <a:rPr lang="en-US" altLang="zh-CN" sz="2000">
                <a:solidFill>
                  <a:srgbClr val="3333FF"/>
                </a:solidFill>
                <a:latin typeface="楷体" pitchFamily="49" charset="-122"/>
                <a:ea typeface="楷体" pitchFamily="49" charset="-122"/>
                <a:cs typeface="Times New Roman" pitchFamily="18" charset="0"/>
              </a:rPr>
              <a:t>][1]</a:t>
            </a:r>
            <a:r>
              <a:rPr lang="zh-CN" altLang="en-US" sz="2000">
                <a:solidFill>
                  <a:srgbClr val="3333FF"/>
                </a:solidFill>
                <a:latin typeface="楷体" pitchFamily="49" charset="-122"/>
                <a:ea typeface="楷体" pitchFamily="49" charset="-122"/>
                <a:cs typeface="Times New Roman" pitchFamily="18" charset="0"/>
              </a:rPr>
              <a:t>改为</a:t>
            </a:r>
            <a:r>
              <a:rPr lang="en-US" altLang="zh-CN" sz="2000">
                <a:solidFill>
                  <a:srgbClr val="3333FF"/>
                </a:solidFill>
                <a:latin typeface="楷体" pitchFamily="49" charset="-122"/>
                <a:ea typeface="楷体" pitchFamily="49" charset="-122"/>
                <a:cs typeface="Times New Roman" pitchFamily="18" charset="0"/>
              </a:rPr>
              <a:t>2</a:t>
            </a:r>
          </a:p>
        </p:txBody>
      </p:sp>
      <p:sp>
        <p:nvSpPr>
          <p:cNvPr id="265302" name="Text Box 86"/>
          <p:cNvSpPr txBox="1">
            <a:spLocks noChangeArrowheads="1"/>
          </p:cNvSpPr>
          <p:nvPr/>
        </p:nvSpPr>
        <p:spPr bwMode="auto">
          <a:xfrm>
            <a:off x="3132138" y="1395413"/>
            <a:ext cx="5545137" cy="304800"/>
          </a:xfrm>
          <a:prstGeom prst="rect">
            <a:avLst/>
          </a:prstGeom>
          <a:solidFill>
            <a:schemeClr val="accent1">
              <a:lumMod val="20000"/>
              <a:lumOff val="80000"/>
            </a:schemeClr>
          </a:solid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楷体" pitchFamily="49" charset="-122"/>
                <a:ea typeface="楷体" pitchFamily="49" charset="-122"/>
                <a:cs typeface="Times New Roman" pitchFamily="18" charset="0"/>
              </a:rPr>
              <a:t>3→0</a:t>
            </a:r>
            <a:r>
              <a:rPr lang="zh-CN" altLang="en-US" sz="2000">
                <a:solidFill>
                  <a:srgbClr val="3333FF"/>
                </a:solidFill>
                <a:latin typeface="楷体" pitchFamily="49" charset="-122"/>
                <a:ea typeface="楷体" pitchFamily="49" charset="-122"/>
                <a:cs typeface="Times New Roman" pitchFamily="18" charset="0"/>
              </a:rPr>
              <a:t>：由无路径改为</a:t>
            </a:r>
            <a:r>
              <a:rPr lang="en-US" altLang="zh-CN" sz="2000">
                <a:solidFill>
                  <a:srgbClr val="3333FF"/>
                </a:solidFill>
                <a:latin typeface="楷体" pitchFamily="49" charset="-122"/>
                <a:ea typeface="楷体" pitchFamily="49" charset="-122"/>
                <a:cs typeface="Times New Roman" pitchFamily="18" charset="0"/>
              </a:rPr>
              <a:t>3→</a:t>
            </a:r>
            <a:r>
              <a:rPr lang="en-US" altLang="zh-CN" sz="2000" smtClean="0">
                <a:solidFill>
                  <a:srgbClr val="FF00FF"/>
                </a:solidFill>
                <a:latin typeface="楷体" pitchFamily="49" charset="-122"/>
                <a:ea typeface="楷体" pitchFamily="49" charset="-122"/>
                <a:cs typeface="Times New Roman" pitchFamily="18" charset="0"/>
              </a:rPr>
              <a:t>2</a:t>
            </a:r>
            <a:r>
              <a:rPr lang="en-US" altLang="zh-CN" sz="2000" smtClean="0">
                <a:solidFill>
                  <a:srgbClr val="3333FF"/>
                </a:solidFill>
                <a:latin typeface="楷体" pitchFamily="49" charset="-122"/>
                <a:ea typeface="楷体" pitchFamily="49" charset="-122"/>
                <a:cs typeface="Times New Roman" pitchFamily="18" charset="0"/>
              </a:rPr>
              <a:t>→0</a:t>
            </a:r>
            <a:r>
              <a:rPr lang="zh-CN" altLang="en-US" sz="2000" smtClean="0">
                <a:solidFill>
                  <a:srgbClr val="3333FF"/>
                </a:solidFill>
                <a:latin typeface="楷体" pitchFamily="49" charset="-122"/>
                <a:ea typeface="楷体" pitchFamily="49" charset="-122"/>
                <a:cs typeface="Times New Roman" pitchFamily="18" charset="0"/>
              </a:rPr>
              <a:t>，</a:t>
            </a:r>
            <a:r>
              <a:rPr lang="en-US" altLang="zh-CN" sz="2000" smtClean="0">
                <a:solidFill>
                  <a:srgbClr val="3333FF"/>
                </a:solidFill>
                <a:latin typeface="楷体" pitchFamily="49" charset="-122"/>
                <a:ea typeface="楷体" pitchFamily="49" charset="-122"/>
                <a:cs typeface="Times New Roman" pitchFamily="18" charset="0"/>
              </a:rPr>
              <a:t>path[3</a:t>
            </a:r>
            <a:r>
              <a:rPr lang="en-US" altLang="zh-CN" sz="2000">
                <a:solidFill>
                  <a:srgbClr val="3333FF"/>
                </a:solidFill>
                <a:latin typeface="楷体" pitchFamily="49" charset="-122"/>
                <a:ea typeface="楷体" pitchFamily="49" charset="-122"/>
                <a:cs typeface="Times New Roman" pitchFamily="18" charset="0"/>
              </a:rPr>
              <a:t>][0]</a:t>
            </a:r>
            <a:r>
              <a:rPr lang="zh-CN" altLang="en-US" sz="2000">
                <a:solidFill>
                  <a:srgbClr val="3333FF"/>
                </a:solidFill>
                <a:latin typeface="楷体" pitchFamily="49" charset="-122"/>
                <a:ea typeface="楷体" pitchFamily="49" charset="-122"/>
                <a:cs typeface="Times New Roman" pitchFamily="18" charset="0"/>
              </a:rPr>
              <a:t>改为</a:t>
            </a:r>
            <a:r>
              <a:rPr lang="en-US" altLang="zh-CN" sz="2000">
                <a:solidFill>
                  <a:srgbClr val="3333FF"/>
                </a:solidFill>
                <a:latin typeface="楷体" pitchFamily="49" charset="-122"/>
                <a:ea typeface="楷体" pitchFamily="49" charset="-122"/>
                <a:cs typeface="Times New Roman" pitchFamily="18" charset="0"/>
              </a:rPr>
              <a:t>2</a:t>
            </a:r>
          </a:p>
        </p:txBody>
      </p:sp>
      <p:sp>
        <p:nvSpPr>
          <p:cNvPr id="265303" name="Oval 87"/>
          <p:cNvSpPr>
            <a:spLocks noChangeArrowheads="1"/>
          </p:cNvSpPr>
          <p:nvPr/>
        </p:nvSpPr>
        <p:spPr bwMode="auto">
          <a:xfrm>
            <a:off x="611188" y="40052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4" name="Oval 88"/>
          <p:cNvSpPr>
            <a:spLocks noChangeArrowheads="1"/>
          </p:cNvSpPr>
          <p:nvPr/>
        </p:nvSpPr>
        <p:spPr bwMode="auto">
          <a:xfrm>
            <a:off x="4787900" y="4005263"/>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5" name="Oval 89"/>
          <p:cNvSpPr>
            <a:spLocks noChangeArrowheads="1"/>
          </p:cNvSpPr>
          <p:nvPr/>
        </p:nvSpPr>
        <p:spPr bwMode="auto">
          <a:xfrm>
            <a:off x="620713" y="48688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6" name="Oval 90"/>
          <p:cNvSpPr>
            <a:spLocks noChangeArrowheads="1"/>
          </p:cNvSpPr>
          <p:nvPr/>
        </p:nvSpPr>
        <p:spPr bwMode="auto">
          <a:xfrm>
            <a:off x="4797425" y="4868863"/>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7" name="Oval 91"/>
          <p:cNvSpPr>
            <a:spLocks noChangeArrowheads="1"/>
          </p:cNvSpPr>
          <p:nvPr/>
        </p:nvSpPr>
        <p:spPr bwMode="auto">
          <a:xfrm>
            <a:off x="1690688" y="48688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5308" name="Oval 92"/>
          <p:cNvSpPr>
            <a:spLocks noChangeArrowheads="1"/>
          </p:cNvSpPr>
          <p:nvPr/>
        </p:nvSpPr>
        <p:spPr bwMode="auto">
          <a:xfrm>
            <a:off x="5867400" y="4868863"/>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grpSp>
        <p:nvGrpSpPr>
          <p:cNvPr id="34" name="组合 33"/>
          <p:cNvGrpSpPr/>
          <p:nvPr/>
        </p:nvGrpSpPr>
        <p:grpSpPr>
          <a:xfrm>
            <a:off x="142844" y="142852"/>
            <a:ext cx="2736850" cy="2357454"/>
            <a:chOff x="642910" y="428604"/>
            <a:chExt cx="2736850" cy="2357454"/>
          </a:xfrm>
        </p:grpSpPr>
        <p:sp>
          <p:nvSpPr>
            <p:cNvPr id="35" name="矩形 34"/>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36"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37"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38"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39" name="Oval 9"/>
            <p:cNvSpPr>
              <a:spLocks noChangeArrowheads="1"/>
            </p:cNvSpPr>
            <p:nvPr/>
          </p:nvSpPr>
          <p:spPr bwMode="auto">
            <a:xfrm>
              <a:off x="858810" y="1874817"/>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40" name="Oval 10"/>
            <p:cNvSpPr>
              <a:spLocks noChangeArrowheads="1"/>
            </p:cNvSpPr>
            <p:nvPr/>
          </p:nvSpPr>
          <p:spPr bwMode="auto">
            <a:xfrm>
              <a:off x="2874935"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41"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2"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3"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4"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5"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6"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7"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8"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49"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50"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51"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52"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53"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54"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55"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56"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5300"/>
                                        </p:tgtEl>
                                        <p:attrNameLst>
                                          <p:attrName>style.visibility</p:attrName>
                                        </p:attrNameLst>
                                      </p:cBhvr>
                                      <p:to>
                                        <p:strVal val="visible"/>
                                      </p:to>
                                    </p:set>
                                    <p:animEffect transition="in" filter="wipe(up)">
                                      <p:cBhvr>
                                        <p:cTn id="7" dur="500"/>
                                        <p:tgtEl>
                                          <p:spTgt spid="26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5303"/>
                                        </p:tgtEl>
                                        <p:attrNameLst>
                                          <p:attrName>style.visibility</p:attrName>
                                        </p:attrNameLst>
                                      </p:cBhvr>
                                      <p:to>
                                        <p:strVal val="visible"/>
                                      </p:to>
                                    </p:set>
                                    <p:animEffect transition="in" filter="wipe(down)">
                                      <p:cBhvr>
                                        <p:cTn id="12" dur="500"/>
                                        <p:tgtEl>
                                          <p:spTgt spid="26530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65304"/>
                                        </p:tgtEl>
                                        <p:attrNameLst>
                                          <p:attrName>style.visibility</p:attrName>
                                        </p:attrNameLst>
                                      </p:cBhvr>
                                      <p:to>
                                        <p:strVal val="visible"/>
                                      </p:to>
                                    </p:set>
                                    <p:animEffect transition="in" filter="wipe(down)">
                                      <p:cBhvr>
                                        <p:cTn id="15" dur="500"/>
                                        <p:tgtEl>
                                          <p:spTgt spid="265304"/>
                                        </p:tgtEl>
                                      </p:cBhvr>
                                    </p:animEffect>
                                  </p:childTnLst>
                                </p:cTn>
                              </p:par>
                              <p:par>
                                <p:cTn id="16" presetID="35" presetClass="emph" presetSubtype="0" fill="hold" grpId="1" nodeType="withEffect">
                                  <p:stCondLst>
                                    <p:cond delay="0"/>
                                  </p:stCondLst>
                                  <p:childTnLst>
                                    <p:anim calcmode="discrete" valueType="str">
                                      <p:cBhvr>
                                        <p:cTn id="17" dur="1000" fill="hold"/>
                                        <p:tgtEl>
                                          <p:spTgt spid="265303"/>
                                        </p:tgtEl>
                                        <p:attrNameLst>
                                          <p:attrName>style.visibility</p:attrName>
                                        </p:attrNameLst>
                                      </p:cBhvr>
                                      <p:tavLst>
                                        <p:tav tm="0">
                                          <p:val>
                                            <p:strVal val="hidden"/>
                                          </p:val>
                                        </p:tav>
                                        <p:tav tm="50000">
                                          <p:val>
                                            <p:strVal val="visible"/>
                                          </p:val>
                                        </p:tav>
                                      </p:tavLst>
                                    </p:anim>
                                  </p:childTnLst>
                                </p:cTn>
                              </p:par>
                              <p:par>
                                <p:cTn id="18" presetID="35" presetClass="emph" presetSubtype="0" fill="hold" grpId="1" nodeType="withEffect">
                                  <p:stCondLst>
                                    <p:cond delay="0"/>
                                  </p:stCondLst>
                                  <p:childTnLst>
                                    <p:anim calcmode="discrete" valueType="str">
                                      <p:cBhvr>
                                        <p:cTn id="19" dur="1000" fill="hold"/>
                                        <p:tgtEl>
                                          <p:spTgt spid="265304"/>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2" nodeType="clickEffect">
                                  <p:stCondLst>
                                    <p:cond delay="0"/>
                                  </p:stCondLst>
                                  <p:childTnLst>
                                    <p:animEffect transition="out" filter="wipe(down)">
                                      <p:cBhvr>
                                        <p:cTn id="23" dur="500"/>
                                        <p:tgtEl>
                                          <p:spTgt spid="265303"/>
                                        </p:tgtEl>
                                      </p:cBhvr>
                                    </p:animEffect>
                                    <p:set>
                                      <p:cBhvr>
                                        <p:cTn id="24" dur="1" fill="hold">
                                          <p:stCondLst>
                                            <p:cond delay="499"/>
                                          </p:stCondLst>
                                        </p:cTn>
                                        <p:tgtEl>
                                          <p:spTgt spid="265303"/>
                                        </p:tgtEl>
                                        <p:attrNameLst>
                                          <p:attrName>style.visibility</p:attrName>
                                        </p:attrNameLst>
                                      </p:cBhvr>
                                      <p:to>
                                        <p:strVal val="hidden"/>
                                      </p:to>
                                    </p:set>
                                  </p:childTnLst>
                                </p:cTn>
                              </p:par>
                              <p:par>
                                <p:cTn id="25" presetID="22" presetClass="exit" presetSubtype="4" fill="hold" grpId="2" nodeType="withEffect">
                                  <p:stCondLst>
                                    <p:cond delay="0"/>
                                  </p:stCondLst>
                                  <p:childTnLst>
                                    <p:animEffect transition="out" filter="wipe(down)">
                                      <p:cBhvr>
                                        <p:cTn id="26" dur="500"/>
                                        <p:tgtEl>
                                          <p:spTgt spid="265304"/>
                                        </p:tgtEl>
                                      </p:cBhvr>
                                    </p:animEffect>
                                    <p:set>
                                      <p:cBhvr>
                                        <p:cTn id="27" dur="1" fill="hold">
                                          <p:stCondLst>
                                            <p:cond delay="499"/>
                                          </p:stCondLst>
                                        </p:cTn>
                                        <p:tgtEl>
                                          <p:spTgt spid="26530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5302"/>
                                        </p:tgtEl>
                                        <p:attrNameLst>
                                          <p:attrName>style.visibility</p:attrName>
                                        </p:attrNameLst>
                                      </p:cBhvr>
                                      <p:to>
                                        <p:strVal val="visible"/>
                                      </p:to>
                                    </p:set>
                                    <p:animEffect transition="in" filter="wipe(down)">
                                      <p:cBhvr>
                                        <p:cTn id="32" dur="500"/>
                                        <p:tgtEl>
                                          <p:spTgt spid="2653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5306"/>
                                        </p:tgtEl>
                                        <p:attrNameLst>
                                          <p:attrName>style.visibility</p:attrName>
                                        </p:attrNameLst>
                                      </p:cBhvr>
                                      <p:to>
                                        <p:strVal val="visible"/>
                                      </p:to>
                                    </p:set>
                                    <p:animEffect transition="in" filter="wipe(down)">
                                      <p:cBhvr>
                                        <p:cTn id="37" dur="500"/>
                                        <p:tgtEl>
                                          <p:spTgt spid="26530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65305"/>
                                        </p:tgtEl>
                                        <p:attrNameLst>
                                          <p:attrName>style.visibility</p:attrName>
                                        </p:attrNameLst>
                                      </p:cBhvr>
                                      <p:to>
                                        <p:strVal val="visible"/>
                                      </p:to>
                                    </p:set>
                                    <p:animEffect transition="in" filter="wipe(down)">
                                      <p:cBhvr>
                                        <p:cTn id="40" dur="500"/>
                                        <p:tgtEl>
                                          <p:spTgt spid="265305"/>
                                        </p:tgtEl>
                                      </p:cBhvr>
                                    </p:animEffect>
                                  </p:childTnLst>
                                </p:cTn>
                              </p:par>
                              <p:par>
                                <p:cTn id="41" presetID="35" presetClass="emph" presetSubtype="0" fill="hold" grpId="1" nodeType="withEffect">
                                  <p:stCondLst>
                                    <p:cond delay="0"/>
                                  </p:stCondLst>
                                  <p:childTnLst>
                                    <p:anim calcmode="discrete" valueType="str">
                                      <p:cBhvr>
                                        <p:cTn id="42" dur="1000" fill="hold"/>
                                        <p:tgtEl>
                                          <p:spTgt spid="265305"/>
                                        </p:tgtEl>
                                        <p:attrNameLst>
                                          <p:attrName>style.visibility</p:attrName>
                                        </p:attrNameLst>
                                      </p:cBhvr>
                                      <p:tavLst>
                                        <p:tav tm="0">
                                          <p:val>
                                            <p:strVal val="hidden"/>
                                          </p:val>
                                        </p:tav>
                                        <p:tav tm="50000">
                                          <p:val>
                                            <p:strVal val="visible"/>
                                          </p:val>
                                        </p:tav>
                                      </p:tavLst>
                                    </p:anim>
                                  </p:childTnLst>
                                </p:cTn>
                              </p:par>
                              <p:par>
                                <p:cTn id="43" presetID="35" presetClass="emph" presetSubtype="0" fill="hold" grpId="1" nodeType="withEffect">
                                  <p:stCondLst>
                                    <p:cond delay="0"/>
                                  </p:stCondLst>
                                  <p:childTnLst>
                                    <p:anim calcmode="discrete" valueType="str">
                                      <p:cBhvr>
                                        <p:cTn id="44" dur="1000" fill="hold"/>
                                        <p:tgtEl>
                                          <p:spTgt spid="265306"/>
                                        </p:tgtEl>
                                        <p:attrNameLst>
                                          <p:attrName>style.visibility</p:attrName>
                                        </p:attrNameLst>
                                      </p:cBhvr>
                                      <p:tavLst>
                                        <p:tav tm="0">
                                          <p:val>
                                            <p:strVal val="hidden"/>
                                          </p:val>
                                        </p:tav>
                                        <p:tav tm="50000">
                                          <p:val>
                                            <p:strVal val="visible"/>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2" nodeType="clickEffect">
                                  <p:stCondLst>
                                    <p:cond delay="0"/>
                                  </p:stCondLst>
                                  <p:childTnLst>
                                    <p:animEffect transition="out" filter="wipe(down)">
                                      <p:cBhvr>
                                        <p:cTn id="48" dur="500"/>
                                        <p:tgtEl>
                                          <p:spTgt spid="265305"/>
                                        </p:tgtEl>
                                      </p:cBhvr>
                                    </p:animEffect>
                                    <p:set>
                                      <p:cBhvr>
                                        <p:cTn id="49" dur="1" fill="hold">
                                          <p:stCondLst>
                                            <p:cond delay="499"/>
                                          </p:stCondLst>
                                        </p:cTn>
                                        <p:tgtEl>
                                          <p:spTgt spid="265305"/>
                                        </p:tgtEl>
                                        <p:attrNameLst>
                                          <p:attrName>style.visibility</p:attrName>
                                        </p:attrNameLst>
                                      </p:cBhvr>
                                      <p:to>
                                        <p:strVal val="hidden"/>
                                      </p:to>
                                    </p:set>
                                  </p:childTnLst>
                                </p:cTn>
                              </p:par>
                              <p:par>
                                <p:cTn id="50" presetID="22" presetClass="exit" presetSubtype="4" fill="hold" grpId="2" nodeType="withEffect">
                                  <p:stCondLst>
                                    <p:cond delay="0"/>
                                  </p:stCondLst>
                                  <p:childTnLst>
                                    <p:animEffect transition="out" filter="wipe(down)">
                                      <p:cBhvr>
                                        <p:cTn id="51" dur="500"/>
                                        <p:tgtEl>
                                          <p:spTgt spid="265306"/>
                                        </p:tgtEl>
                                      </p:cBhvr>
                                    </p:animEffect>
                                    <p:set>
                                      <p:cBhvr>
                                        <p:cTn id="52" dur="1" fill="hold">
                                          <p:stCondLst>
                                            <p:cond delay="499"/>
                                          </p:stCondLst>
                                        </p:cTn>
                                        <p:tgtEl>
                                          <p:spTgt spid="26530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65301"/>
                                        </p:tgtEl>
                                        <p:attrNameLst>
                                          <p:attrName>style.visibility</p:attrName>
                                        </p:attrNameLst>
                                      </p:cBhvr>
                                      <p:to>
                                        <p:strVal val="visible"/>
                                      </p:to>
                                    </p:set>
                                    <p:animEffect transition="in" filter="wipe(down)">
                                      <p:cBhvr>
                                        <p:cTn id="57" dur="500"/>
                                        <p:tgtEl>
                                          <p:spTgt spid="2653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65307"/>
                                        </p:tgtEl>
                                        <p:attrNameLst>
                                          <p:attrName>style.visibility</p:attrName>
                                        </p:attrNameLst>
                                      </p:cBhvr>
                                      <p:to>
                                        <p:strVal val="visible"/>
                                      </p:to>
                                    </p:set>
                                    <p:animEffect transition="in" filter="wipe(down)">
                                      <p:cBhvr>
                                        <p:cTn id="62" dur="500"/>
                                        <p:tgtEl>
                                          <p:spTgt spid="265307"/>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65308"/>
                                        </p:tgtEl>
                                        <p:attrNameLst>
                                          <p:attrName>style.visibility</p:attrName>
                                        </p:attrNameLst>
                                      </p:cBhvr>
                                      <p:to>
                                        <p:strVal val="visible"/>
                                      </p:to>
                                    </p:set>
                                    <p:animEffect transition="in" filter="wipe(down)">
                                      <p:cBhvr>
                                        <p:cTn id="65" dur="500"/>
                                        <p:tgtEl>
                                          <p:spTgt spid="265308"/>
                                        </p:tgtEl>
                                      </p:cBhvr>
                                    </p:animEffect>
                                  </p:childTnLst>
                                </p:cTn>
                              </p:par>
                              <p:par>
                                <p:cTn id="66" presetID="35" presetClass="emph" presetSubtype="0" fill="hold" grpId="1" nodeType="withEffect">
                                  <p:stCondLst>
                                    <p:cond delay="0"/>
                                  </p:stCondLst>
                                  <p:childTnLst>
                                    <p:anim calcmode="discrete" valueType="str">
                                      <p:cBhvr>
                                        <p:cTn id="67" dur="1000" fill="hold"/>
                                        <p:tgtEl>
                                          <p:spTgt spid="265308"/>
                                        </p:tgtEl>
                                        <p:attrNameLst>
                                          <p:attrName>style.visibility</p:attrName>
                                        </p:attrNameLst>
                                      </p:cBhvr>
                                      <p:tavLst>
                                        <p:tav tm="0">
                                          <p:val>
                                            <p:strVal val="hidden"/>
                                          </p:val>
                                        </p:tav>
                                        <p:tav tm="50000">
                                          <p:val>
                                            <p:strVal val="visible"/>
                                          </p:val>
                                        </p:tav>
                                      </p:tavLst>
                                    </p:anim>
                                  </p:childTnLst>
                                </p:cTn>
                              </p:par>
                              <p:par>
                                <p:cTn id="68" presetID="35" presetClass="emph" presetSubtype="0" fill="hold" grpId="1" nodeType="withEffect">
                                  <p:stCondLst>
                                    <p:cond delay="0"/>
                                  </p:stCondLst>
                                  <p:childTnLst>
                                    <p:anim calcmode="discrete" valueType="str">
                                      <p:cBhvr>
                                        <p:cTn id="69" dur="1000" fill="hold"/>
                                        <p:tgtEl>
                                          <p:spTgt spid="265307"/>
                                        </p:tgtEl>
                                        <p:attrNameLst>
                                          <p:attrName>style.visibility</p:attrName>
                                        </p:attrNameLst>
                                      </p:cBhvr>
                                      <p:tavLst>
                                        <p:tav tm="0">
                                          <p:val>
                                            <p:strVal val="hidden"/>
                                          </p:val>
                                        </p:tav>
                                        <p:tav tm="50000">
                                          <p:val>
                                            <p:strVal val="visible"/>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xit" presetSubtype="4" fill="hold" grpId="2" nodeType="clickEffect">
                                  <p:stCondLst>
                                    <p:cond delay="0"/>
                                  </p:stCondLst>
                                  <p:childTnLst>
                                    <p:animEffect transition="out" filter="wipe(down)">
                                      <p:cBhvr>
                                        <p:cTn id="73" dur="500"/>
                                        <p:tgtEl>
                                          <p:spTgt spid="265307"/>
                                        </p:tgtEl>
                                      </p:cBhvr>
                                    </p:animEffect>
                                    <p:set>
                                      <p:cBhvr>
                                        <p:cTn id="74" dur="1" fill="hold">
                                          <p:stCondLst>
                                            <p:cond delay="499"/>
                                          </p:stCondLst>
                                        </p:cTn>
                                        <p:tgtEl>
                                          <p:spTgt spid="265307"/>
                                        </p:tgtEl>
                                        <p:attrNameLst>
                                          <p:attrName>style.visibility</p:attrName>
                                        </p:attrNameLst>
                                      </p:cBhvr>
                                      <p:to>
                                        <p:strVal val="hidden"/>
                                      </p:to>
                                    </p:set>
                                  </p:childTnLst>
                                </p:cTn>
                              </p:par>
                              <p:par>
                                <p:cTn id="75" presetID="22" presetClass="exit" presetSubtype="4" fill="hold" grpId="2" nodeType="withEffect">
                                  <p:stCondLst>
                                    <p:cond delay="0"/>
                                  </p:stCondLst>
                                  <p:childTnLst>
                                    <p:animEffect transition="out" filter="wipe(down)">
                                      <p:cBhvr>
                                        <p:cTn id="76" dur="500"/>
                                        <p:tgtEl>
                                          <p:spTgt spid="265308"/>
                                        </p:tgtEl>
                                      </p:cBhvr>
                                    </p:animEffect>
                                    <p:set>
                                      <p:cBhvr>
                                        <p:cTn id="77" dur="1" fill="hold">
                                          <p:stCondLst>
                                            <p:cond delay="499"/>
                                          </p:stCondLst>
                                        </p:cTn>
                                        <p:tgtEl>
                                          <p:spTgt spid="2653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300" grpId="0" animBg="1"/>
      <p:bldP spid="265301" grpId="0" animBg="1"/>
      <p:bldP spid="265302" grpId="0" animBg="1"/>
      <p:bldP spid="265303" grpId="0" animBg="1"/>
      <p:bldP spid="265303" grpId="1" animBg="1"/>
      <p:bldP spid="265303" grpId="2" animBg="1"/>
      <p:bldP spid="265304" grpId="0" animBg="1"/>
      <p:bldP spid="265304" grpId="1" animBg="1"/>
      <p:bldP spid="265304" grpId="2" animBg="1"/>
      <p:bldP spid="265305" grpId="0" animBg="1"/>
      <p:bldP spid="265305" grpId="1" animBg="1"/>
      <p:bldP spid="265305" grpId="2" animBg="1"/>
      <p:bldP spid="265306" grpId="0" animBg="1"/>
      <p:bldP spid="265306" grpId="1" animBg="1"/>
      <p:bldP spid="265306" grpId="2" animBg="1"/>
      <p:bldP spid="265307" grpId="0" animBg="1"/>
      <p:bldP spid="265307" grpId="1" animBg="1"/>
      <p:bldP spid="265307" grpId="2" animBg="1"/>
      <p:bldP spid="265308" grpId="0" animBg="1"/>
      <p:bldP spid="265308" grpId="1" animBg="1"/>
      <p:bldP spid="265308"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750" y="2636838"/>
            <a:ext cx="8353425" cy="2598737"/>
            <a:chOff x="340" y="1661"/>
            <a:chExt cx="5262" cy="1637"/>
          </a:xfrm>
        </p:grpSpPr>
        <p:sp>
          <p:nvSpPr>
            <p:cNvPr id="94241" name="Rectangle 3"/>
            <p:cNvSpPr>
              <a:spLocks noChangeArrowheads="1"/>
            </p:cNvSpPr>
            <p:nvPr/>
          </p:nvSpPr>
          <p:spPr bwMode="auto">
            <a:xfrm>
              <a:off x="4944"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42" name="Rectangle 4"/>
            <p:cNvSpPr>
              <a:spLocks noChangeArrowheads="1"/>
            </p:cNvSpPr>
            <p:nvPr/>
          </p:nvSpPr>
          <p:spPr bwMode="auto">
            <a:xfrm>
              <a:off x="4287" y="3033"/>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4243" name="Rectangle 5"/>
            <p:cNvSpPr>
              <a:spLocks noChangeArrowheads="1"/>
            </p:cNvSpPr>
            <p:nvPr/>
          </p:nvSpPr>
          <p:spPr bwMode="auto">
            <a:xfrm>
              <a:off x="3629"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44" name="Rectangle 6"/>
            <p:cNvSpPr>
              <a:spLocks noChangeArrowheads="1"/>
            </p:cNvSpPr>
            <p:nvPr/>
          </p:nvSpPr>
          <p:spPr bwMode="auto">
            <a:xfrm>
              <a:off x="2971"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45" name="Rectangle 7"/>
            <p:cNvSpPr>
              <a:spLocks noChangeArrowheads="1"/>
            </p:cNvSpPr>
            <p:nvPr/>
          </p:nvSpPr>
          <p:spPr bwMode="auto">
            <a:xfrm>
              <a:off x="2313"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46" name="Rectangle 8"/>
            <p:cNvSpPr>
              <a:spLocks noChangeArrowheads="1"/>
            </p:cNvSpPr>
            <p:nvPr/>
          </p:nvSpPr>
          <p:spPr bwMode="auto">
            <a:xfrm>
              <a:off x="1656" y="3033"/>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47" name="Rectangle 9"/>
            <p:cNvSpPr>
              <a:spLocks noChangeArrowheads="1"/>
            </p:cNvSpPr>
            <p:nvPr/>
          </p:nvSpPr>
          <p:spPr bwMode="auto">
            <a:xfrm>
              <a:off x="998"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4248" name="Rectangle 10"/>
            <p:cNvSpPr>
              <a:spLocks noChangeArrowheads="1"/>
            </p:cNvSpPr>
            <p:nvPr/>
          </p:nvSpPr>
          <p:spPr bwMode="auto">
            <a:xfrm>
              <a:off x="340" y="3033"/>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4</a:t>
              </a:r>
            </a:p>
          </p:txBody>
        </p:sp>
        <p:sp>
          <p:nvSpPr>
            <p:cNvPr id="94249" name="Rectangle 11"/>
            <p:cNvSpPr>
              <a:spLocks noChangeArrowheads="1"/>
            </p:cNvSpPr>
            <p:nvPr/>
          </p:nvSpPr>
          <p:spPr bwMode="auto">
            <a:xfrm>
              <a:off x="4944"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0" name="Rectangle 12"/>
            <p:cNvSpPr>
              <a:spLocks noChangeArrowheads="1"/>
            </p:cNvSpPr>
            <p:nvPr/>
          </p:nvSpPr>
          <p:spPr bwMode="auto">
            <a:xfrm>
              <a:off x="4287" y="2784"/>
              <a:ext cx="657"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51" name="Rectangle 13"/>
            <p:cNvSpPr>
              <a:spLocks noChangeArrowheads="1"/>
            </p:cNvSpPr>
            <p:nvPr/>
          </p:nvSpPr>
          <p:spPr bwMode="auto">
            <a:xfrm>
              <a:off x="3629"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2" name="Rectangle 14"/>
            <p:cNvSpPr>
              <a:spLocks noChangeArrowheads="1"/>
            </p:cNvSpPr>
            <p:nvPr/>
          </p:nvSpPr>
          <p:spPr bwMode="auto">
            <a:xfrm>
              <a:off x="2971"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3" name="Rectangle 15"/>
            <p:cNvSpPr>
              <a:spLocks noChangeArrowheads="1"/>
            </p:cNvSpPr>
            <p:nvPr/>
          </p:nvSpPr>
          <p:spPr bwMode="auto">
            <a:xfrm>
              <a:off x="2313"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54" name="Rectangle 16"/>
            <p:cNvSpPr>
              <a:spLocks noChangeArrowheads="1"/>
            </p:cNvSpPr>
            <p:nvPr/>
          </p:nvSpPr>
          <p:spPr bwMode="auto">
            <a:xfrm>
              <a:off x="1656" y="2784"/>
              <a:ext cx="657"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55" name="Rectangle 17"/>
            <p:cNvSpPr>
              <a:spLocks noChangeArrowheads="1"/>
            </p:cNvSpPr>
            <p:nvPr/>
          </p:nvSpPr>
          <p:spPr bwMode="auto">
            <a:xfrm>
              <a:off x="998"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4256" name="Rectangle 18"/>
            <p:cNvSpPr>
              <a:spLocks noChangeArrowheads="1"/>
            </p:cNvSpPr>
            <p:nvPr/>
          </p:nvSpPr>
          <p:spPr bwMode="auto">
            <a:xfrm>
              <a:off x="340" y="2784"/>
              <a:ext cx="658" cy="24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3</a:t>
              </a:r>
            </a:p>
          </p:txBody>
        </p:sp>
        <p:sp>
          <p:nvSpPr>
            <p:cNvPr id="94257" name="Rectangle 19"/>
            <p:cNvSpPr>
              <a:spLocks noChangeArrowheads="1"/>
            </p:cNvSpPr>
            <p:nvPr/>
          </p:nvSpPr>
          <p:spPr bwMode="auto">
            <a:xfrm>
              <a:off x="4944"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58" name="Rectangle 20"/>
            <p:cNvSpPr>
              <a:spLocks noChangeArrowheads="1"/>
            </p:cNvSpPr>
            <p:nvPr/>
          </p:nvSpPr>
          <p:spPr bwMode="auto">
            <a:xfrm>
              <a:off x="4287" y="2515"/>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3</a:t>
              </a:r>
            </a:p>
          </p:txBody>
        </p:sp>
        <p:sp>
          <p:nvSpPr>
            <p:cNvPr id="94259" name="Rectangle 21"/>
            <p:cNvSpPr>
              <a:spLocks noChangeArrowheads="1"/>
            </p:cNvSpPr>
            <p:nvPr/>
          </p:nvSpPr>
          <p:spPr bwMode="auto">
            <a:xfrm>
              <a:off x="3629"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60" name="Rectangle 22"/>
            <p:cNvSpPr>
              <a:spLocks noChangeArrowheads="1"/>
            </p:cNvSpPr>
            <p:nvPr/>
          </p:nvSpPr>
          <p:spPr bwMode="auto">
            <a:xfrm>
              <a:off x="2971"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2</a:t>
              </a:r>
            </a:p>
          </p:txBody>
        </p:sp>
        <p:sp>
          <p:nvSpPr>
            <p:cNvPr id="94261" name="Rectangle 23"/>
            <p:cNvSpPr>
              <a:spLocks noChangeArrowheads="1"/>
            </p:cNvSpPr>
            <p:nvPr/>
          </p:nvSpPr>
          <p:spPr bwMode="auto">
            <a:xfrm>
              <a:off x="2313"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2</a:t>
              </a:r>
            </a:p>
          </p:txBody>
        </p:sp>
        <p:sp>
          <p:nvSpPr>
            <p:cNvPr id="94262" name="Rectangle 24"/>
            <p:cNvSpPr>
              <a:spLocks noChangeArrowheads="1"/>
            </p:cNvSpPr>
            <p:nvPr/>
          </p:nvSpPr>
          <p:spPr bwMode="auto">
            <a:xfrm>
              <a:off x="1656" y="2515"/>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3</a:t>
              </a:r>
            </a:p>
          </p:txBody>
        </p:sp>
        <p:sp>
          <p:nvSpPr>
            <p:cNvPr id="94263" name="Rectangle 25"/>
            <p:cNvSpPr>
              <a:spLocks noChangeArrowheads="1"/>
            </p:cNvSpPr>
            <p:nvPr/>
          </p:nvSpPr>
          <p:spPr bwMode="auto">
            <a:xfrm>
              <a:off x="998"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64" name="Rectangle 26"/>
            <p:cNvSpPr>
              <a:spLocks noChangeArrowheads="1"/>
            </p:cNvSpPr>
            <p:nvPr/>
          </p:nvSpPr>
          <p:spPr bwMode="auto">
            <a:xfrm>
              <a:off x="340" y="2515"/>
              <a:ext cx="658"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6</a:t>
              </a:r>
            </a:p>
          </p:txBody>
        </p:sp>
        <p:sp>
          <p:nvSpPr>
            <p:cNvPr id="94265" name="Rectangle 27"/>
            <p:cNvSpPr>
              <a:spLocks noChangeArrowheads="1"/>
            </p:cNvSpPr>
            <p:nvPr/>
          </p:nvSpPr>
          <p:spPr bwMode="auto">
            <a:xfrm>
              <a:off x="4944"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66" name="Rectangle 28"/>
            <p:cNvSpPr>
              <a:spLocks noChangeArrowheads="1"/>
            </p:cNvSpPr>
            <p:nvPr/>
          </p:nvSpPr>
          <p:spPr bwMode="auto">
            <a:xfrm>
              <a:off x="4287" y="2246"/>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3</a:t>
              </a:r>
            </a:p>
          </p:txBody>
        </p:sp>
        <p:sp>
          <p:nvSpPr>
            <p:cNvPr id="94267" name="Rectangle 29"/>
            <p:cNvSpPr>
              <a:spLocks noChangeArrowheads="1"/>
            </p:cNvSpPr>
            <p:nvPr/>
          </p:nvSpPr>
          <p:spPr bwMode="auto">
            <a:xfrm>
              <a:off x="3629"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68" name="Rectangle 30"/>
            <p:cNvSpPr>
              <a:spLocks noChangeArrowheads="1"/>
            </p:cNvSpPr>
            <p:nvPr/>
          </p:nvSpPr>
          <p:spPr bwMode="auto">
            <a:xfrm>
              <a:off x="2971"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-1</a:t>
              </a:r>
            </a:p>
          </p:txBody>
        </p:sp>
        <p:sp>
          <p:nvSpPr>
            <p:cNvPr id="94269" name="Rectangle 31"/>
            <p:cNvSpPr>
              <a:spLocks noChangeArrowheads="1"/>
            </p:cNvSpPr>
            <p:nvPr/>
          </p:nvSpPr>
          <p:spPr bwMode="auto">
            <a:xfrm>
              <a:off x="2313"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7</a:t>
              </a:r>
            </a:p>
          </p:txBody>
        </p:sp>
        <p:sp>
          <p:nvSpPr>
            <p:cNvPr id="94270" name="Rectangle 32"/>
            <p:cNvSpPr>
              <a:spLocks noChangeArrowheads="1"/>
            </p:cNvSpPr>
            <p:nvPr/>
          </p:nvSpPr>
          <p:spPr bwMode="auto">
            <a:xfrm>
              <a:off x="1656" y="2246"/>
              <a:ext cx="657" cy="269"/>
            </a:xfrm>
            <a:prstGeom prst="rect">
              <a:avLst/>
            </a:prstGeom>
            <a:noFill/>
            <a:ln w="28575" algn="ctr">
              <a:noFill/>
              <a:miter lim="800000"/>
              <a:headEnd/>
              <a:tailEnd/>
            </a:ln>
          </p:spPr>
          <p:txBody>
            <a:bodyPr lIns="0" tIns="0" rIns="0" bIns="0"/>
            <a:lstStyle/>
            <a:p>
              <a:pPr algn="ctr">
                <a:spcBef>
                  <a:spcPct val="20000"/>
                </a:spcBef>
              </a:pPr>
              <a:r>
                <a:rPr lang="en-US" altLang="zh-CN" sz="2800">
                  <a:solidFill>
                    <a:srgbClr val="FF00FF"/>
                  </a:solidFill>
                  <a:latin typeface="Consolas" pitchFamily="49" charset="0"/>
                  <a:ea typeface="宋体" pitchFamily="2" charset="-122"/>
                  <a:cs typeface="Consolas" pitchFamily="49" charset="0"/>
                </a:rPr>
                <a:t>8</a:t>
              </a:r>
            </a:p>
          </p:txBody>
        </p:sp>
        <p:sp>
          <p:nvSpPr>
            <p:cNvPr id="94271" name="Rectangle 33"/>
            <p:cNvSpPr>
              <a:spLocks noChangeArrowheads="1"/>
            </p:cNvSpPr>
            <p:nvPr/>
          </p:nvSpPr>
          <p:spPr bwMode="auto">
            <a:xfrm>
              <a:off x="998"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5</a:t>
              </a:r>
            </a:p>
          </p:txBody>
        </p:sp>
        <p:sp>
          <p:nvSpPr>
            <p:cNvPr id="94272" name="Rectangle 34"/>
            <p:cNvSpPr>
              <a:spLocks noChangeArrowheads="1"/>
            </p:cNvSpPr>
            <p:nvPr/>
          </p:nvSpPr>
          <p:spPr bwMode="auto">
            <a:xfrm>
              <a:off x="340" y="2246"/>
              <a:ext cx="658" cy="269"/>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6600CC"/>
                  </a:solidFill>
                  <a:latin typeface="Consolas" pitchFamily="49" charset="0"/>
                  <a:ea typeface="宋体" pitchFamily="2" charset="-122"/>
                  <a:cs typeface="Consolas" pitchFamily="49" charset="0"/>
                </a:rPr>
                <a:t>0</a:t>
              </a:r>
            </a:p>
          </p:txBody>
        </p:sp>
        <p:sp>
          <p:nvSpPr>
            <p:cNvPr id="94273" name="Rectangle 35"/>
            <p:cNvSpPr>
              <a:spLocks noChangeArrowheads="1"/>
            </p:cNvSpPr>
            <p:nvPr/>
          </p:nvSpPr>
          <p:spPr bwMode="auto">
            <a:xfrm>
              <a:off x="4944"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4274" name="Rectangle 36"/>
            <p:cNvSpPr>
              <a:spLocks noChangeArrowheads="1"/>
            </p:cNvSpPr>
            <p:nvPr/>
          </p:nvSpPr>
          <p:spPr bwMode="auto">
            <a:xfrm>
              <a:off x="4287" y="198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4275" name="Rectangle 37"/>
            <p:cNvSpPr>
              <a:spLocks noChangeArrowheads="1"/>
            </p:cNvSpPr>
            <p:nvPr/>
          </p:nvSpPr>
          <p:spPr bwMode="auto">
            <a:xfrm>
              <a:off x="3629"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4276" name="Rectangle 38"/>
            <p:cNvSpPr>
              <a:spLocks noChangeArrowheads="1"/>
            </p:cNvSpPr>
            <p:nvPr/>
          </p:nvSpPr>
          <p:spPr bwMode="auto">
            <a:xfrm>
              <a:off x="2971"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4277" name="Rectangle 39"/>
            <p:cNvSpPr>
              <a:spLocks noChangeArrowheads="1"/>
            </p:cNvSpPr>
            <p:nvPr/>
          </p:nvSpPr>
          <p:spPr bwMode="auto">
            <a:xfrm>
              <a:off x="2313"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3</a:t>
              </a:r>
            </a:p>
          </p:txBody>
        </p:sp>
        <p:sp>
          <p:nvSpPr>
            <p:cNvPr id="94278" name="Rectangle 40"/>
            <p:cNvSpPr>
              <a:spLocks noChangeArrowheads="1"/>
            </p:cNvSpPr>
            <p:nvPr/>
          </p:nvSpPr>
          <p:spPr bwMode="auto">
            <a:xfrm>
              <a:off x="1656" y="1981"/>
              <a:ext cx="657"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2</a:t>
              </a:r>
            </a:p>
          </p:txBody>
        </p:sp>
        <p:sp>
          <p:nvSpPr>
            <p:cNvPr id="94279" name="Rectangle 41"/>
            <p:cNvSpPr>
              <a:spLocks noChangeArrowheads="1"/>
            </p:cNvSpPr>
            <p:nvPr/>
          </p:nvSpPr>
          <p:spPr bwMode="auto">
            <a:xfrm>
              <a:off x="998"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1</a:t>
              </a:r>
            </a:p>
          </p:txBody>
        </p:sp>
        <p:sp>
          <p:nvSpPr>
            <p:cNvPr id="94280" name="Rectangle 42"/>
            <p:cNvSpPr>
              <a:spLocks noChangeArrowheads="1"/>
            </p:cNvSpPr>
            <p:nvPr/>
          </p:nvSpPr>
          <p:spPr bwMode="auto">
            <a:xfrm>
              <a:off x="340" y="1981"/>
              <a:ext cx="658" cy="265"/>
            </a:xfrm>
            <a:prstGeom prst="rect">
              <a:avLst/>
            </a:prstGeom>
            <a:noFill/>
            <a:ln w="28575" algn="ctr">
              <a:noFill/>
              <a:miter lim="800000"/>
              <a:headEnd/>
              <a:tailEnd/>
            </a:ln>
          </p:spPr>
          <p:txBody>
            <a:bodyPr lIns="0" tIns="0" rIns="0" bIns="0"/>
            <a:lstStyle/>
            <a:p>
              <a:pPr algn="ctr">
                <a:spcBef>
                  <a:spcPct val="20000"/>
                </a:spcBef>
              </a:pPr>
              <a:r>
                <a:rPr lang="en-US" altLang="zh-CN" sz="2000">
                  <a:solidFill>
                    <a:srgbClr val="FF0000"/>
                  </a:solidFill>
                  <a:latin typeface="Consolas" pitchFamily="49" charset="0"/>
                  <a:ea typeface="宋体" pitchFamily="2" charset="-122"/>
                  <a:cs typeface="Consolas" pitchFamily="49" charset="0"/>
                </a:rPr>
                <a:t>0</a:t>
              </a:r>
            </a:p>
          </p:txBody>
        </p:sp>
        <p:sp>
          <p:nvSpPr>
            <p:cNvPr id="94281" name="Line 43"/>
            <p:cNvSpPr>
              <a:spLocks noChangeShapeType="1"/>
            </p:cNvSpPr>
            <p:nvPr/>
          </p:nvSpPr>
          <p:spPr bwMode="auto">
            <a:xfrm>
              <a:off x="340" y="2246"/>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2" name="Line 44"/>
            <p:cNvSpPr>
              <a:spLocks noChangeShapeType="1"/>
            </p:cNvSpPr>
            <p:nvPr/>
          </p:nvSpPr>
          <p:spPr bwMode="auto">
            <a:xfrm>
              <a:off x="340" y="2515"/>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3" name="Line 45"/>
            <p:cNvSpPr>
              <a:spLocks noChangeShapeType="1"/>
            </p:cNvSpPr>
            <p:nvPr/>
          </p:nvSpPr>
          <p:spPr bwMode="auto">
            <a:xfrm>
              <a:off x="340" y="2784"/>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4" name="Line 46"/>
            <p:cNvSpPr>
              <a:spLocks noChangeShapeType="1"/>
            </p:cNvSpPr>
            <p:nvPr/>
          </p:nvSpPr>
          <p:spPr bwMode="auto">
            <a:xfrm>
              <a:off x="340" y="3033"/>
              <a:ext cx="5262" cy="0"/>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5" name="Line 47"/>
            <p:cNvSpPr>
              <a:spLocks noChangeShapeType="1"/>
            </p:cNvSpPr>
            <p:nvPr/>
          </p:nvSpPr>
          <p:spPr bwMode="auto">
            <a:xfrm>
              <a:off x="340" y="1981"/>
              <a:ext cx="0" cy="1317"/>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6" name="Line 48"/>
            <p:cNvSpPr>
              <a:spLocks noChangeShapeType="1"/>
            </p:cNvSpPr>
            <p:nvPr/>
          </p:nvSpPr>
          <p:spPr bwMode="auto">
            <a:xfrm>
              <a:off x="998"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7" name="Line 49"/>
            <p:cNvSpPr>
              <a:spLocks noChangeShapeType="1"/>
            </p:cNvSpPr>
            <p:nvPr/>
          </p:nvSpPr>
          <p:spPr bwMode="auto">
            <a:xfrm>
              <a:off x="1656"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8" name="Line 50"/>
            <p:cNvSpPr>
              <a:spLocks noChangeShapeType="1"/>
            </p:cNvSpPr>
            <p:nvPr/>
          </p:nvSpPr>
          <p:spPr bwMode="auto">
            <a:xfrm>
              <a:off x="2313"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89" name="Line 51"/>
            <p:cNvSpPr>
              <a:spLocks noChangeShapeType="1"/>
            </p:cNvSpPr>
            <p:nvPr/>
          </p:nvSpPr>
          <p:spPr bwMode="auto">
            <a:xfrm>
              <a:off x="2971" y="1981"/>
              <a:ext cx="0" cy="1317"/>
            </a:xfrm>
            <a:prstGeom prst="line">
              <a:avLst/>
            </a:prstGeom>
            <a:noFill/>
            <a:ln w="5715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0" name="Line 52"/>
            <p:cNvSpPr>
              <a:spLocks noChangeShapeType="1"/>
            </p:cNvSpPr>
            <p:nvPr/>
          </p:nvSpPr>
          <p:spPr bwMode="auto">
            <a:xfrm>
              <a:off x="3629"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1" name="Line 53"/>
            <p:cNvSpPr>
              <a:spLocks noChangeShapeType="1"/>
            </p:cNvSpPr>
            <p:nvPr/>
          </p:nvSpPr>
          <p:spPr bwMode="auto">
            <a:xfrm>
              <a:off x="4287"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2" name="Line 54"/>
            <p:cNvSpPr>
              <a:spLocks noChangeShapeType="1"/>
            </p:cNvSpPr>
            <p:nvPr/>
          </p:nvSpPr>
          <p:spPr bwMode="auto">
            <a:xfrm>
              <a:off x="4944" y="1981"/>
              <a:ext cx="0" cy="1317"/>
            </a:xfrm>
            <a:prstGeom prst="line">
              <a:avLst/>
            </a:prstGeom>
            <a:noFill/>
            <a:ln w="12700">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3" name="Line 55"/>
            <p:cNvSpPr>
              <a:spLocks noChangeShapeType="1"/>
            </p:cNvSpPr>
            <p:nvPr/>
          </p:nvSpPr>
          <p:spPr bwMode="auto">
            <a:xfrm>
              <a:off x="5602" y="1981"/>
              <a:ext cx="0" cy="1317"/>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4" name="Line 56"/>
            <p:cNvSpPr>
              <a:spLocks noChangeShapeType="1"/>
            </p:cNvSpPr>
            <p:nvPr/>
          </p:nvSpPr>
          <p:spPr bwMode="auto">
            <a:xfrm>
              <a:off x="2313" y="1981"/>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5" name="Line 57"/>
            <p:cNvSpPr>
              <a:spLocks noChangeShapeType="1"/>
            </p:cNvSpPr>
            <p:nvPr/>
          </p:nvSpPr>
          <p:spPr bwMode="auto">
            <a:xfrm>
              <a:off x="340" y="198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6" name="Line 58"/>
            <p:cNvSpPr>
              <a:spLocks noChangeShapeType="1"/>
            </p:cNvSpPr>
            <p:nvPr/>
          </p:nvSpPr>
          <p:spPr bwMode="auto">
            <a:xfrm>
              <a:off x="3629" y="1981"/>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7" name="Line 59"/>
            <p:cNvSpPr>
              <a:spLocks noChangeShapeType="1"/>
            </p:cNvSpPr>
            <p:nvPr/>
          </p:nvSpPr>
          <p:spPr bwMode="auto">
            <a:xfrm>
              <a:off x="2313" y="3298"/>
              <a:ext cx="1316" cy="0"/>
            </a:xfrm>
            <a:prstGeom prst="line">
              <a:avLst/>
            </a:prstGeom>
            <a:noFill/>
            <a:ln w="28575">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8" name="Line 60"/>
            <p:cNvSpPr>
              <a:spLocks noChangeShapeType="1"/>
            </p:cNvSpPr>
            <p:nvPr/>
          </p:nvSpPr>
          <p:spPr bwMode="auto">
            <a:xfrm>
              <a:off x="340" y="3298"/>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299" name="Line 61"/>
            <p:cNvSpPr>
              <a:spLocks noChangeShapeType="1"/>
            </p:cNvSpPr>
            <p:nvPr/>
          </p:nvSpPr>
          <p:spPr bwMode="auto">
            <a:xfrm>
              <a:off x="3629" y="3298"/>
              <a:ext cx="1973" cy="0"/>
            </a:xfrm>
            <a:prstGeom prst="line">
              <a:avLst/>
            </a:prstGeom>
            <a:noFill/>
            <a:ln w="28575" cap="sq">
              <a:solidFill>
                <a:schemeClr val="tx1"/>
              </a:solidFill>
              <a:round/>
              <a:headEnd/>
              <a:tailEnd/>
            </a:ln>
          </p:spPr>
          <p:txBody>
            <a:bodyPr lIns="0" tIns="0" rIns="0" bIns="0">
              <a:spAutoFit/>
            </a:bodyPr>
            <a:lstStyle/>
            <a:p>
              <a:endParaRPr lang="zh-CN" altLang="en-US">
                <a:latin typeface="Consolas" pitchFamily="49" charset="0"/>
                <a:cs typeface="Consolas" pitchFamily="49" charset="0"/>
              </a:endParaRPr>
            </a:p>
          </p:txBody>
        </p:sp>
        <p:sp>
          <p:nvSpPr>
            <p:cNvPr id="94300" name="Text Box 62"/>
            <p:cNvSpPr txBox="1">
              <a:spLocks noChangeArrowheads="1"/>
            </p:cNvSpPr>
            <p:nvPr/>
          </p:nvSpPr>
          <p:spPr bwMode="auto">
            <a:xfrm>
              <a:off x="1429" y="1661"/>
              <a:ext cx="363"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3</a:t>
              </a:r>
            </a:p>
          </p:txBody>
        </p:sp>
        <p:sp>
          <p:nvSpPr>
            <p:cNvPr id="94301" name="Text Box 63"/>
            <p:cNvSpPr txBox="1">
              <a:spLocks noChangeArrowheads="1"/>
            </p:cNvSpPr>
            <p:nvPr/>
          </p:nvSpPr>
          <p:spPr bwMode="auto">
            <a:xfrm>
              <a:off x="3970" y="1664"/>
              <a:ext cx="544" cy="194"/>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3</a:t>
              </a:r>
            </a:p>
          </p:txBody>
        </p:sp>
      </p:grpSp>
      <p:sp>
        <p:nvSpPr>
          <p:cNvPr id="266324" name="Text Box 84"/>
          <p:cNvSpPr txBox="1">
            <a:spLocks noChangeArrowheads="1"/>
          </p:cNvSpPr>
          <p:nvPr/>
        </p:nvSpPr>
        <p:spPr bwMode="auto">
          <a:xfrm>
            <a:off x="3059113" y="196850"/>
            <a:ext cx="5761037" cy="954088"/>
          </a:xfrm>
          <a:prstGeom prst="rect">
            <a:avLst/>
          </a:prstGeom>
          <a:noFill/>
          <a:ln w="28575" algn="ctr">
            <a:noFill/>
            <a:miter lim="800000"/>
            <a:headEnd/>
            <a:tailEnd/>
          </a:ln>
        </p:spPr>
        <p:txBody>
          <a:bodyPr lIns="0" tIns="0" rIns="0" bIns="0">
            <a:spAutoFit/>
          </a:bodyPr>
          <a:lstStyle/>
          <a:p>
            <a:pPr>
              <a:spcBef>
                <a:spcPct val="50000"/>
              </a:spcBef>
            </a:pPr>
            <a:r>
              <a:rPr lang="zh-CN" altLang="en-US" sz="2000">
                <a:solidFill>
                  <a:srgbClr val="3333FF"/>
                </a:solidFill>
                <a:latin typeface="Consolas" pitchFamily="49" charset="0"/>
                <a:ea typeface="楷体" pitchFamily="49" charset="-122"/>
                <a:cs typeface="Consolas" pitchFamily="49" charset="0"/>
              </a:rPr>
              <a:t>考虑顶点</a:t>
            </a:r>
            <a:r>
              <a:rPr lang="en-US" altLang="zh-CN" sz="3200">
                <a:solidFill>
                  <a:srgbClr val="FF0000"/>
                </a:solidFill>
                <a:latin typeface="Consolas" pitchFamily="49" charset="0"/>
                <a:ea typeface="楷体" pitchFamily="49" charset="-122"/>
                <a:cs typeface="Consolas" pitchFamily="49" charset="0"/>
              </a:rPr>
              <a:t>3</a:t>
            </a:r>
            <a:r>
              <a:rPr lang="zh-CN" altLang="en-US">
                <a:solidFill>
                  <a:srgbClr val="3333FF"/>
                </a:solidFill>
                <a:latin typeface="Consolas" pitchFamily="49" charset="0"/>
                <a:ea typeface="楷体" pitchFamily="49" charset="-122"/>
                <a:cs typeface="Consolas" pitchFamily="49" charset="0"/>
              </a:rPr>
              <a:t>：</a:t>
            </a:r>
          </a:p>
          <a:p>
            <a:pPr>
              <a:spcBef>
                <a:spcPct val="50000"/>
              </a:spcBef>
            </a:pPr>
            <a:r>
              <a:rPr lang="en-US" altLang="zh-CN" sz="2000">
                <a:solidFill>
                  <a:srgbClr val="3333FF"/>
                </a:solidFill>
                <a:latin typeface="Consolas" pitchFamily="49" charset="0"/>
                <a:ea typeface="楷体" pitchFamily="49" charset="-122"/>
                <a:cs typeface="Consolas" pitchFamily="49" charset="0"/>
              </a:rPr>
              <a:t>0→2</a:t>
            </a:r>
            <a:r>
              <a:rPr lang="zh-CN" altLang="en-US" sz="2000">
                <a:solidFill>
                  <a:srgbClr val="3333FF"/>
                </a:solidFill>
                <a:latin typeface="Consolas" pitchFamily="49" charset="0"/>
                <a:ea typeface="楷体" pitchFamily="49" charset="-122"/>
                <a:cs typeface="Consolas" pitchFamily="49" charset="0"/>
              </a:rPr>
              <a:t>：由</a:t>
            </a:r>
            <a:r>
              <a:rPr lang="en-US" altLang="zh-CN" sz="2000">
                <a:solidFill>
                  <a:srgbClr val="3333FF"/>
                </a:solidFill>
                <a:latin typeface="Consolas" pitchFamily="49" charset="0"/>
                <a:ea typeface="楷体" pitchFamily="49" charset="-122"/>
                <a:cs typeface="Consolas" pitchFamily="49" charset="0"/>
              </a:rPr>
              <a:t>0→1 →2</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0→</a:t>
            </a:r>
            <a:r>
              <a:rPr lang="en-US" altLang="zh-CN" sz="2000">
                <a:solidFill>
                  <a:srgbClr val="FF00FF"/>
                </a:solidFill>
                <a:latin typeface="Consolas" pitchFamily="49" charset="0"/>
                <a:ea typeface="楷体" pitchFamily="49" charset="-122"/>
                <a:cs typeface="Consolas" pitchFamily="49" charset="0"/>
              </a:rPr>
              <a:t>3</a:t>
            </a:r>
            <a:r>
              <a:rPr lang="en-US" altLang="zh-CN" sz="2000">
                <a:solidFill>
                  <a:srgbClr val="3333FF"/>
                </a:solidFill>
                <a:latin typeface="Consolas" pitchFamily="49" charset="0"/>
                <a:ea typeface="楷体" pitchFamily="49" charset="-122"/>
                <a:cs typeface="Consolas" pitchFamily="49" charset="0"/>
              </a:rPr>
              <a:t> →2 </a:t>
            </a:r>
            <a:r>
              <a:rPr lang="zh-CN" altLang="en-US" sz="2000" smtClean="0">
                <a:solidFill>
                  <a:srgbClr val="3333FF"/>
                </a:solidFill>
                <a:latin typeface="Consolas" pitchFamily="49" charset="0"/>
                <a:ea typeface="楷体" pitchFamily="49" charset="-122"/>
                <a:cs typeface="Consolas" pitchFamily="49" charset="0"/>
              </a:rPr>
              <a:t>，</a:t>
            </a:r>
            <a:r>
              <a:rPr lang="en-US" altLang="zh-CN" sz="2000" smtClean="0">
                <a:solidFill>
                  <a:srgbClr val="3333FF"/>
                </a:solidFill>
                <a:latin typeface="Consolas" pitchFamily="49" charset="0"/>
                <a:ea typeface="楷体" pitchFamily="49" charset="-122"/>
                <a:cs typeface="Consolas" pitchFamily="49" charset="0"/>
              </a:rPr>
              <a:t>path[1</a:t>
            </a:r>
            <a:r>
              <a:rPr lang="en-US" altLang="zh-CN" sz="2000">
                <a:solidFill>
                  <a:srgbClr val="3333FF"/>
                </a:solidFill>
                <a:latin typeface="Consolas" pitchFamily="49" charset="0"/>
                <a:ea typeface="楷体" pitchFamily="49" charset="-122"/>
                <a:cs typeface="Consolas" pitchFamily="49" charset="0"/>
              </a:rPr>
              <a:t>][0]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3</a:t>
            </a:r>
          </a:p>
        </p:txBody>
      </p:sp>
      <p:sp>
        <p:nvSpPr>
          <p:cNvPr id="266325" name="Text Box 85"/>
          <p:cNvSpPr txBox="1">
            <a:spLocks noChangeArrowheads="1"/>
          </p:cNvSpPr>
          <p:nvPr/>
        </p:nvSpPr>
        <p:spPr bwMode="auto">
          <a:xfrm>
            <a:off x="3068638" y="1900238"/>
            <a:ext cx="6011862" cy="304800"/>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ea typeface="楷体" pitchFamily="49" charset="-122"/>
                <a:cs typeface="Consolas" pitchFamily="49" charset="0"/>
              </a:rPr>
              <a:t>1→2</a:t>
            </a:r>
            <a:r>
              <a:rPr lang="zh-CN" altLang="en-US" sz="2000">
                <a:solidFill>
                  <a:srgbClr val="3333FF"/>
                </a:solidFill>
                <a:latin typeface="Consolas" pitchFamily="49" charset="0"/>
                <a:ea typeface="楷体" pitchFamily="49" charset="-122"/>
                <a:cs typeface="Consolas" pitchFamily="49" charset="0"/>
              </a:rPr>
              <a:t>：由</a:t>
            </a:r>
            <a:r>
              <a:rPr lang="en-US" altLang="zh-CN" sz="2000">
                <a:solidFill>
                  <a:srgbClr val="3333FF"/>
                </a:solidFill>
                <a:latin typeface="Consolas" pitchFamily="49" charset="0"/>
                <a:ea typeface="楷体" pitchFamily="49" charset="-122"/>
                <a:cs typeface="Consolas" pitchFamily="49" charset="0"/>
              </a:rPr>
              <a:t>1→2</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1→</a:t>
            </a:r>
            <a:r>
              <a:rPr lang="en-US" altLang="zh-CN" sz="2000">
                <a:solidFill>
                  <a:srgbClr val="FF00FF"/>
                </a:solidFill>
                <a:latin typeface="Consolas" pitchFamily="49" charset="0"/>
                <a:ea typeface="楷体" pitchFamily="49" charset="-122"/>
                <a:cs typeface="Consolas" pitchFamily="49" charset="0"/>
              </a:rPr>
              <a:t>3</a:t>
            </a:r>
            <a:r>
              <a:rPr lang="en-US" altLang="zh-CN" sz="2000">
                <a:solidFill>
                  <a:srgbClr val="3333FF"/>
                </a:solidFill>
                <a:latin typeface="Consolas" pitchFamily="49" charset="0"/>
                <a:ea typeface="楷体" pitchFamily="49" charset="-122"/>
                <a:cs typeface="Consolas" pitchFamily="49" charset="0"/>
              </a:rPr>
              <a:t> →2 </a:t>
            </a:r>
            <a:r>
              <a:rPr lang="zh-CN" altLang="en-US" sz="2000" smtClean="0">
                <a:solidFill>
                  <a:srgbClr val="3333FF"/>
                </a:solidFill>
                <a:latin typeface="Consolas" pitchFamily="49" charset="0"/>
                <a:ea typeface="楷体" pitchFamily="49" charset="-122"/>
                <a:cs typeface="Consolas" pitchFamily="49" charset="0"/>
              </a:rPr>
              <a:t>，</a:t>
            </a:r>
            <a:r>
              <a:rPr lang="en-US" altLang="zh-CN" sz="2000" smtClean="0">
                <a:solidFill>
                  <a:srgbClr val="3333FF"/>
                </a:solidFill>
                <a:latin typeface="Consolas" pitchFamily="49" charset="0"/>
                <a:ea typeface="楷体" pitchFamily="49" charset="-122"/>
                <a:cs typeface="Consolas" pitchFamily="49" charset="0"/>
              </a:rPr>
              <a:t>path[1</a:t>
            </a:r>
            <a:r>
              <a:rPr lang="en-US" altLang="zh-CN" sz="2000">
                <a:solidFill>
                  <a:srgbClr val="3333FF"/>
                </a:solidFill>
                <a:latin typeface="Consolas" pitchFamily="49" charset="0"/>
                <a:ea typeface="楷体" pitchFamily="49" charset="-122"/>
                <a:cs typeface="Consolas" pitchFamily="49" charset="0"/>
              </a:rPr>
              <a:t>][0]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3</a:t>
            </a:r>
          </a:p>
        </p:txBody>
      </p:sp>
      <p:sp>
        <p:nvSpPr>
          <p:cNvPr id="266326" name="Text Box 86"/>
          <p:cNvSpPr txBox="1">
            <a:spLocks noChangeArrowheads="1"/>
          </p:cNvSpPr>
          <p:nvPr/>
        </p:nvSpPr>
        <p:spPr bwMode="auto">
          <a:xfrm>
            <a:off x="3055938" y="1387475"/>
            <a:ext cx="6011862" cy="307975"/>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ea typeface="楷体" pitchFamily="49" charset="-122"/>
                <a:cs typeface="Consolas" pitchFamily="49" charset="0"/>
              </a:rPr>
              <a:t>1→0</a:t>
            </a:r>
            <a:r>
              <a:rPr lang="zh-CN" altLang="en-US" sz="2000">
                <a:solidFill>
                  <a:srgbClr val="3333FF"/>
                </a:solidFill>
                <a:latin typeface="Consolas" pitchFamily="49" charset="0"/>
                <a:ea typeface="楷体" pitchFamily="49" charset="-122"/>
                <a:cs typeface="Consolas" pitchFamily="49" charset="0"/>
              </a:rPr>
              <a:t>：由</a:t>
            </a:r>
            <a:r>
              <a:rPr lang="en-US" altLang="zh-CN" sz="2000">
                <a:solidFill>
                  <a:srgbClr val="3333FF"/>
                </a:solidFill>
                <a:latin typeface="Consolas" pitchFamily="49" charset="0"/>
                <a:ea typeface="楷体" pitchFamily="49" charset="-122"/>
                <a:cs typeface="Consolas" pitchFamily="49" charset="0"/>
              </a:rPr>
              <a:t>1→2 →0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1→3 →</a:t>
            </a:r>
            <a:r>
              <a:rPr lang="en-US" altLang="zh-CN" sz="2000">
                <a:solidFill>
                  <a:srgbClr val="FF00FF"/>
                </a:solidFill>
                <a:latin typeface="Consolas" pitchFamily="49" charset="0"/>
                <a:ea typeface="楷体" pitchFamily="49" charset="-122"/>
                <a:cs typeface="Consolas" pitchFamily="49" charset="0"/>
              </a:rPr>
              <a:t>2</a:t>
            </a:r>
            <a:r>
              <a:rPr lang="en-US" altLang="zh-CN" sz="2000">
                <a:solidFill>
                  <a:srgbClr val="3333FF"/>
                </a:solidFill>
                <a:latin typeface="Consolas" pitchFamily="49" charset="0"/>
                <a:ea typeface="楷体" pitchFamily="49" charset="-122"/>
                <a:cs typeface="Consolas" pitchFamily="49" charset="0"/>
              </a:rPr>
              <a:t> →</a:t>
            </a:r>
            <a:r>
              <a:rPr lang="en-US" altLang="zh-CN" sz="2000" smtClean="0">
                <a:solidFill>
                  <a:srgbClr val="3333FF"/>
                </a:solidFill>
                <a:latin typeface="Consolas" pitchFamily="49" charset="0"/>
                <a:ea typeface="楷体" pitchFamily="49" charset="-122"/>
                <a:cs typeface="Consolas" pitchFamily="49" charset="0"/>
              </a:rPr>
              <a:t>0</a:t>
            </a:r>
            <a:r>
              <a:rPr lang="zh-CN" altLang="en-US" sz="2000" smtClean="0">
                <a:solidFill>
                  <a:srgbClr val="3333FF"/>
                </a:solidFill>
                <a:latin typeface="Consolas" pitchFamily="49" charset="0"/>
                <a:ea typeface="楷体" pitchFamily="49" charset="-122"/>
                <a:cs typeface="Consolas" pitchFamily="49" charset="0"/>
              </a:rPr>
              <a:t>，</a:t>
            </a:r>
            <a:r>
              <a:rPr lang="en-US" altLang="zh-CN" sz="2000" smtClean="0">
                <a:solidFill>
                  <a:srgbClr val="3333FF"/>
                </a:solidFill>
                <a:latin typeface="Consolas" pitchFamily="49" charset="0"/>
                <a:ea typeface="楷体" pitchFamily="49" charset="-122"/>
                <a:cs typeface="Consolas" pitchFamily="49" charset="0"/>
              </a:rPr>
              <a:t>path[1</a:t>
            </a:r>
            <a:r>
              <a:rPr lang="en-US" altLang="zh-CN" sz="2000">
                <a:solidFill>
                  <a:srgbClr val="3333FF"/>
                </a:solidFill>
                <a:latin typeface="Consolas" pitchFamily="49" charset="0"/>
                <a:ea typeface="楷体" pitchFamily="49" charset="-122"/>
                <a:cs typeface="Consolas" pitchFamily="49" charset="0"/>
              </a:rPr>
              <a:t>][0]</a:t>
            </a:r>
            <a:r>
              <a:rPr lang="zh-CN" altLang="en-US" sz="2000">
                <a:solidFill>
                  <a:srgbClr val="3333FF"/>
                </a:solidFill>
                <a:latin typeface="Consolas" pitchFamily="49" charset="0"/>
                <a:ea typeface="楷体" pitchFamily="49" charset="-122"/>
                <a:cs typeface="Consolas" pitchFamily="49" charset="0"/>
              </a:rPr>
              <a:t>改为</a:t>
            </a:r>
            <a:r>
              <a:rPr lang="en-US" altLang="zh-CN" sz="2000">
                <a:solidFill>
                  <a:srgbClr val="3333FF"/>
                </a:solidFill>
                <a:latin typeface="Consolas" pitchFamily="49" charset="0"/>
                <a:ea typeface="楷体" pitchFamily="49" charset="-122"/>
                <a:cs typeface="Consolas" pitchFamily="49" charset="0"/>
              </a:rPr>
              <a:t>2</a:t>
            </a:r>
          </a:p>
        </p:txBody>
      </p:sp>
      <p:sp>
        <p:nvSpPr>
          <p:cNvPr id="266327" name="Oval 87"/>
          <p:cNvSpPr>
            <a:spLocks noChangeArrowheads="1"/>
          </p:cNvSpPr>
          <p:nvPr/>
        </p:nvSpPr>
        <p:spPr bwMode="auto">
          <a:xfrm>
            <a:off x="2843213" y="3475038"/>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28" name="Oval 88"/>
          <p:cNvSpPr>
            <a:spLocks noChangeArrowheads="1"/>
          </p:cNvSpPr>
          <p:nvPr/>
        </p:nvSpPr>
        <p:spPr bwMode="auto">
          <a:xfrm>
            <a:off x="7040563" y="3467100"/>
            <a:ext cx="576262" cy="576263"/>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29" name="Oval 89"/>
          <p:cNvSpPr>
            <a:spLocks noChangeArrowheads="1"/>
          </p:cNvSpPr>
          <p:nvPr/>
        </p:nvSpPr>
        <p:spPr bwMode="auto">
          <a:xfrm>
            <a:off x="768350" y="3919538"/>
            <a:ext cx="576263"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0" name="Oval 90"/>
          <p:cNvSpPr>
            <a:spLocks noChangeArrowheads="1"/>
          </p:cNvSpPr>
          <p:nvPr/>
        </p:nvSpPr>
        <p:spPr bwMode="auto">
          <a:xfrm>
            <a:off x="4965700" y="3911600"/>
            <a:ext cx="576263" cy="576263"/>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1" name="Oval 91"/>
          <p:cNvSpPr>
            <a:spLocks noChangeArrowheads="1"/>
          </p:cNvSpPr>
          <p:nvPr/>
        </p:nvSpPr>
        <p:spPr bwMode="auto">
          <a:xfrm>
            <a:off x="2855913" y="3916363"/>
            <a:ext cx="576262" cy="576262"/>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2" name="Oval 92"/>
          <p:cNvSpPr>
            <a:spLocks noChangeArrowheads="1"/>
          </p:cNvSpPr>
          <p:nvPr/>
        </p:nvSpPr>
        <p:spPr bwMode="auto">
          <a:xfrm>
            <a:off x="7053263" y="3908425"/>
            <a:ext cx="576262" cy="576263"/>
          </a:xfrm>
          <a:prstGeom prst="ellipse">
            <a:avLst/>
          </a:prstGeom>
          <a:noFill/>
          <a:ln w="28575" algn="ctr">
            <a:solidFill>
              <a:srgbClr val="FF00FF"/>
            </a:solidFill>
            <a:round/>
            <a:headEnd/>
            <a:tailEnd/>
          </a:ln>
        </p:spPr>
        <p:txBody>
          <a:bodyPr wrap="none" lIns="0" tIns="0" rIns="0" bIns="0" anchor="ctr">
            <a:spAutoFit/>
          </a:bodyPr>
          <a:lstStyle/>
          <a:p>
            <a:endParaRPr lang="zh-CN" altLang="en-US"/>
          </a:p>
        </p:txBody>
      </p:sp>
      <p:sp>
        <p:nvSpPr>
          <p:cNvPr id="266333" name="Text Box 93"/>
          <p:cNvSpPr txBox="1">
            <a:spLocks noChangeArrowheads="1"/>
          </p:cNvSpPr>
          <p:nvPr/>
        </p:nvSpPr>
        <p:spPr bwMode="auto">
          <a:xfrm>
            <a:off x="2268538" y="5589588"/>
            <a:ext cx="4464050" cy="338554"/>
          </a:xfrm>
          <a:prstGeom prst="rect">
            <a:avLst/>
          </a:prstGeom>
          <a:solidFill>
            <a:schemeClr val="folHlink"/>
          </a:solidFill>
          <a:ln w="28575" algn="ctr">
            <a:noFill/>
            <a:miter lim="800000"/>
            <a:headEnd/>
            <a:tailEnd/>
          </a:ln>
        </p:spPr>
        <p:txBody>
          <a:bodyPr lIns="0" tIns="0" rIns="0" bIns="0">
            <a:spAutoFit/>
          </a:bodyPr>
          <a:lstStyle/>
          <a:p>
            <a:pPr algn="ctr">
              <a:spcBef>
                <a:spcPct val="50000"/>
              </a:spcBef>
            </a:pPr>
            <a:r>
              <a:rPr lang="zh-CN" altLang="en-US" sz="2200">
                <a:solidFill>
                  <a:srgbClr val="6600CC"/>
                </a:solidFill>
                <a:latin typeface="Consolas" pitchFamily="49" charset="0"/>
                <a:ea typeface="楷体" pitchFamily="49" charset="-122"/>
                <a:cs typeface="Consolas" pitchFamily="49" charset="0"/>
              </a:rPr>
              <a:t>求所有顶点之间最短路径完毕</a:t>
            </a:r>
          </a:p>
        </p:txBody>
      </p:sp>
      <p:grpSp>
        <p:nvGrpSpPr>
          <p:cNvPr id="94" name="组合 93"/>
          <p:cNvGrpSpPr/>
          <p:nvPr/>
        </p:nvGrpSpPr>
        <p:grpSpPr>
          <a:xfrm>
            <a:off x="214282" y="285728"/>
            <a:ext cx="2736850" cy="2357454"/>
            <a:chOff x="642910" y="428604"/>
            <a:chExt cx="2736850" cy="2357454"/>
          </a:xfrm>
        </p:grpSpPr>
        <p:sp>
          <p:nvSpPr>
            <p:cNvPr id="95" name="矩形 94"/>
            <p:cNvSpPr/>
            <p:nvPr/>
          </p:nvSpPr>
          <p:spPr>
            <a:xfrm>
              <a:off x="714348" y="428604"/>
              <a:ext cx="2643206" cy="2357454"/>
            </a:xfrm>
            <a:prstGeom prst="rect">
              <a:avLst/>
            </a:prstGeom>
            <a:solidFill>
              <a:schemeClr val="bg1"/>
            </a:solidFill>
            <a:ln>
              <a:solidFill>
                <a:schemeClr val="bg1"/>
              </a:solidFill>
              <a:tailEnd type="arrow"/>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sp>
          <p:nvSpPr>
            <p:cNvPr id="96" name="Text Box 2"/>
            <p:cNvSpPr txBox="1">
              <a:spLocks noChangeArrowheads="1"/>
            </p:cNvSpPr>
            <p:nvPr/>
          </p:nvSpPr>
          <p:spPr bwMode="auto">
            <a:xfrm>
              <a:off x="857224" y="2357430"/>
              <a:ext cx="865188" cy="338554"/>
            </a:xfrm>
            <a:prstGeom prst="rect">
              <a:avLst/>
            </a:prstGeom>
            <a:noFill/>
            <a:ln w="9525">
              <a:noFill/>
              <a:miter lim="800000"/>
              <a:headEnd/>
              <a:tailEnd/>
            </a:ln>
          </p:spPr>
          <p:txBody>
            <a:bodyPr>
              <a:spAutoFit/>
            </a:bodyPr>
            <a:lstStyle/>
            <a:p>
              <a:pPr algn="ctr">
                <a:spcBef>
                  <a:spcPct val="50000"/>
                </a:spcBef>
              </a:pPr>
              <a:r>
                <a:rPr lang="zh-CN" altLang="en-US" sz="1600">
                  <a:solidFill>
                    <a:srgbClr val="0000FF"/>
                  </a:solidFill>
                  <a:latin typeface="Consolas" pitchFamily="49" charset="0"/>
                  <a:ea typeface="楷体" pitchFamily="49" charset="-122"/>
                  <a:cs typeface="Consolas" pitchFamily="49" charset="0"/>
                </a:rPr>
                <a:t>图</a:t>
              </a:r>
              <a:r>
                <a:rPr lang="en-US" altLang="zh-CN" sz="1600">
                  <a:solidFill>
                    <a:srgbClr val="0000FF"/>
                  </a:solidFill>
                  <a:latin typeface="Consolas" pitchFamily="49" charset="0"/>
                  <a:ea typeface="楷体" pitchFamily="49" charset="-122"/>
                  <a:cs typeface="Consolas" pitchFamily="49" charset="0"/>
                </a:rPr>
                <a:t>G</a:t>
              </a:r>
            </a:p>
          </p:txBody>
        </p:sp>
        <p:sp>
          <p:nvSpPr>
            <p:cNvPr id="97" name="Oval 7"/>
            <p:cNvSpPr>
              <a:spLocks noChangeArrowheads="1"/>
            </p:cNvSpPr>
            <p:nvPr/>
          </p:nvSpPr>
          <p:spPr bwMode="auto">
            <a:xfrm>
              <a:off x="858810"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0</a:t>
              </a:r>
            </a:p>
          </p:txBody>
        </p:sp>
        <p:sp>
          <p:nvSpPr>
            <p:cNvPr id="98" name="Oval 8"/>
            <p:cNvSpPr>
              <a:spLocks noChangeArrowheads="1"/>
            </p:cNvSpPr>
            <p:nvPr/>
          </p:nvSpPr>
          <p:spPr bwMode="auto">
            <a:xfrm>
              <a:off x="2803498" y="650854"/>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1</a:t>
              </a:r>
            </a:p>
          </p:txBody>
        </p:sp>
        <p:sp>
          <p:nvSpPr>
            <p:cNvPr id="99" name="Oval 9"/>
            <p:cNvSpPr>
              <a:spLocks noChangeArrowheads="1"/>
            </p:cNvSpPr>
            <p:nvPr/>
          </p:nvSpPr>
          <p:spPr bwMode="auto">
            <a:xfrm>
              <a:off x="858810" y="1874817"/>
              <a:ext cx="360363" cy="360363"/>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2</a:t>
              </a:r>
            </a:p>
          </p:txBody>
        </p:sp>
        <p:sp>
          <p:nvSpPr>
            <p:cNvPr id="100" name="Oval 10"/>
            <p:cNvSpPr>
              <a:spLocks noChangeArrowheads="1"/>
            </p:cNvSpPr>
            <p:nvPr/>
          </p:nvSpPr>
          <p:spPr bwMode="auto">
            <a:xfrm>
              <a:off x="2874935" y="1874817"/>
              <a:ext cx="360363" cy="360363"/>
            </a:xfrm>
            <a:prstGeom prst="ellipse">
              <a:avLst/>
            </a:prstGeom>
            <a:solidFill>
              <a:srgbClr val="FF0000"/>
            </a:solidFill>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00FF"/>
                  </a:solidFill>
                  <a:latin typeface="Consolas" pitchFamily="49" charset="0"/>
                  <a:ea typeface="宋体" pitchFamily="2" charset="-122"/>
                  <a:cs typeface="Consolas" pitchFamily="49" charset="0"/>
                </a:rPr>
                <a:t>3</a:t>
              </a:r>
            </a:p>
          </p:txBody>
        </p:sp>
        <p:sp>
          <p:nvSpPr>
            <p:cNvPr id="101" name="Line 11"/>
            <p:cNvSpPr>
              <a:spLocks noChangeShapeType="1"/>
            </p:cNvSpPr>
            <p:nvPr/>
          </p:nvSpPr>
          <p:spPr bwMode="auto">
            <a:xfrm>
              <a:off x="1219173" y="795317"/>
              <a:ext cx="1584325" cy="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2" name="Line 12"/>
            <p:cNvSpPr>
              <a:spLocks noChangeShapeType="1"/>
            </p:cNvSpPr>
            <p:nvPr/>
          </p:nvSpPr>
          <p:spPr bwMode="auto">
            <a:xfrm flipV="1">
              <a:off x="1003273"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3" name="Freeform 13"/>
            <p:cNvSpPr>
              <a:spLocks/>
            </p:cNvSpPr>
            <p:nvPr/>
          </p:nvSpPr>
          <p:spPr bwMode="auto">
            <a:xfrm>
              <a:off x="1198535" y="925492"/>
              <a:ext cx="1676400" cy="1020763"/>
            </a:xfrm>
            <a:custGeom>
              <a:avLst/>
              <a:gdLst>
                <a:gd name="T0" fmla="*/ 0 w 1056"/>
                <a:gd name="T1" fmla="*/ 0 h 643"/>
                <a:gd name="T2" fmla="*/ 1056 w 1056"/>
                <a:gd name="T3" fmla="*/ 643 h 643"/>
                <a:gd name="T4" fmla="*/ 0 60000 65536"/>
                <a:gd name="T5" fmla="*/ 0 60000 65536"/>
                <a:gd name="T6" fmla="*/ 0 w 1056"/>
                <a:gd name="T7" fmla="*/ 0 h 643"/>
                <a:gd name="T8" fmla="*/ 1056 w 1056"/>
                <a:gd name="T9" fmla="*/ 643 h 643"/>
              </a:gdLst>
              <a:ahLst/>
              <a:cxnLst>
                <a:cxn ang="T4">
                  <a:pos x="T0" y="T1"/>
                </a:cxn>
                <a:cxn ang="T5">
                  <a:pos x="T2" y="T3"/>
                </a:cxn>
              </a:cxnLst>
              <a:rect l="T6" t="T7" r="T8" b="T9"/>
              <a:pathLst>
                <a:path w="1056" h="643">
                  <a:moveTo>
                    <a:pt x="0" y="0"/>
                  </a:moveTo>
                  <a:lnTo>
                    <a:pt x="1056" y="643"/>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4" name="Line 14"/>
            <p:cNvSpPr>
              <a:spLocks noChangeShapeType="1"/>
            </p:cNvSpPr>
            <p:nvPr/>
          </p:nvSpPr>
          <p:spPr bwMode="auto">
            <a:xfrm>
              <a:off x="3019398" y="1011217"/>
              <a:ext cx="0" cy="863600"/>
            </a:xfrm>
            <a:prstGeom prst="line">
              <a:avLst/>
            </a:pr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5" name="Freeform 15"/>
            <p:cNvSpPr>
              <a:spLocks/>
            </p:cNvSpPr>
            <p:nvPr/>
          </p:nvSpPr>
          <p:spPr bwMode="auto">
            <a:xfrm>
              <a:off x="1219173" y="1884342"/>
              <a:ext cx="1655763" cy="136525"/>
            </a:xfrm>
            <a:custGeom>
              <a:avLst/>
              <a:gdLst>
                <a:gd name="T0" fmla="*/ 0 w 1043"/>
                <a:gd name="T1" fmla="*/ 85 h 86"/>
                <a:gd name="T2" fmla="*/ 216 w 1043"/>
                <a:gd name="T3" fmla="*/ 28 h 86"/>
                <a:gd name="T4" fmla="*/ 348 w 1043"/>
                <a:gd name="T5" fmla="*/ 7 h 86"/>
                <a:gd name="T6" fmla="*/ 494 w 1043"/>
                <a:gd name="T7" fmla="*/ 0 h 86"/>
                <a:gd name="T8" fmla="*/ 786 w 1043"/>
                <a:gd name="T9" fmla="*/ 28 h 86"/>
                <a:gd name="T10" fmla="*/ 1043 w 1043"/>
                <a:gd name="T11" fmla="*/ 86 h 86"/>
                <a:gd name="T12" fmla="*/ 0 60000 65536"/>
                <a:gd name="T13" fmla="*/ 0 60000 65536"/>
                <a:gd name="T14" fmla="*/ 0 60000 65536"/>
                <a:gd name="T15" fmla="*/ 0 60000 65536"/>
                <a:gd name="T16" fmla="*/ 0 60000 65536"/>
                <a:gd name="T17" fmla="*/ 0 60000 65536"/>
                <a:gd name="T18" fmla="*/ 0 w 1043"/>
                <a:gd name="T19" fmla="*/ 0 h 86"/>
                <a:gd name="T20" fmla="*/ 1043 w 1043"/>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1043" h="86">
                  <a:moveTo>
                    <a:pt x="0" y="85"/>
                  </a:moveTo>
                  <a:lnTo>
                    <a:pt x="216" y="28"/>
                  </a:lnTo>
                  <a:lnTo>
                    <a:pt x="348" y="7"/>
                  </a:lnTo>
                  <a:lnTo>
                    <a:pt x="494" y="0"/>
                  </a:lnTo>
                  <a:lnTo>
                    <a:pt x="786" y="28"/>
                  </a:lnTo>
                  <a:lnTo>
                    <a:pt x="1043" y="86"/>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6" name="Freeform 16"/>
            <p:cNvSpPr>
              <a:spLocks/>
            </p:cNvSpPr>
            <p:nvPr/>
          </p:nvSpPr>
          <p:spPr bwMode="auto">
            <a:xfrm>
              <a:off x="1209648" y="2116117"/>
              <a:ext cx="1663700" cy="153988"/>
            </a:xfrm>
            <a:custGeom>
              <a:avLst/>
              <a:gdLst>
                <a:gd name="T0" fmla="*/ 1048 w 1048"/>
                <a:gd name="T1" fmla="*/ 0 h 97"/>
                <a:gd name="T2" fmla="*/ 826 w 1048"/>
                <a:gd name="T3" fmla="*/ 62 h 97"/>
                <a:gd name="T4" fmla="*/ 556 w 1048"/>
                <a:gd name="T5" fmla="*/ 97 h 97"/>
                <a:gd name="T6" fmla="*/ 299 w 1048"/>
                <a:gd name="T7" fmla="*/ 90 h 97"/>
                <a:gd name="T8" fmla="*/ 0 w 1048"/>
                <a:gd name="T9" fmla="*/ 9 h 97"/>
                <a:gd name="T10" fmla="*/ 0 60000 65536"/>
                <a:gd name="T11" fmla="*/ 0 60000 65536"/>
                <a:gd name="T12" fmla="*/ 0 60000 65536"/>
                <a:gd name="T13" fmla="*/ 0 60000 65536"/>
                <a:gd name="T14" fmla="*/ 0 60000 65536"/>
                <a:gd name="T15" fmla="*/ 0 w 1048"/>
                <a:gd name="T16" fmla="*/ 0 h 97"/>
                <a:gd name="T17" fmla="*/ 1048 w 1048"/>
                <a:gd name="T18" fmla="*/ 97 h 97"/>
              </a:gdLst>
              <a:ahLst/>
              <a:cxnLst>
                <a:cxn ang="T10">
                  <a:pos x="T0" y="T1"/>
                </a:cxn>
                <a:cxn ang="T11">
                  <a:pos x="T2" y="T3"/>
                </a:cxn>
                <a:cxn ang="T12">
                  <a:pos x="T4" y="T5"/>
                </a:cxn>
                <a:cxn ang="T13">
                  <a:pos x="T6" y="T7"/>
                </a:cxn>
                <a:cxn ang="T14">
                  <a:pos x="T8" y="T9"/>
                </a:cxn>
              </a:cxnLst>
              <a:rect l="T15" t="T16" r="T17" b="T18"/>
              <a:pathLst>
                <a:path w="1048" h="97">
                  <a:moveTo>
                    <a:pt x="1048" y="0"/>
                  </a:moveTo>
                  <a:lnTo>
                    <a:pt x="826" y="62"/>
                  </a:lnTo>
                  <a:lnTo>
                    <a:pt x="556" y="97"/>
                  </a:lnTo>
                  <a:lnTo>
                    <a:pt x="299" y="90"/>
                  </a:lnTo>
                  <a:lnTo>
                    <a:pt x="0" y="9"/>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7" name="Freeform 17"/>
            <p:cNvSpPr>
              <a:spLocks/>
            </p:cNvSpPr>
            <p:nvPr/>
          </p:nvSpPr>
          <p:spPr bwMode="auto">
            <a:xfrm>
              <a:off x="1138210" y="888979"/>
              <a:ext cx="1655763" cy="1008063"/>
            </a:xfrm>
            <a:custGeom>
              <a:avLst/>
              <a:gdLst>
                <a:gd name="T0" fmla="*/ 1043 w 1043"/>
                <a:gd name="T1" fmla="*/ 0 h 635"/>
                <a:gd name="T2" fmla="*/ 621 w 1043"/>
                <a:gd name="T3" fmla="*/ 162 h 635"/>
                <a:gd name="T4" fmla="*/ 413 w 1043"/>
                <a:gd name="T5" fmla="*/ 287 h 635"/>
                <a:gd name="T6" fmla="*/ 191 w 1043"/>
                <a:gd name="T7" fmla="*/ 440 h 635"/>
                <a:gd name="T8" fmla="*/ 0 w 1043"/>
                <a:gd name="T9" fmla="*/ 635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1043" y="0"/>
                  </a:moveTo>
                  <a:lnTo>
                    <a:pt x="621" y="162"/>
                  </a:lnTo>
                  <a:lnTo>
                    <a:pt x="413" y="287"/>
                  </a:lnTo>
                  <a:lnTo>
                    <a:pt x="191" y="440"/>
                  </a:lnTo>
                  <a:lnTo>
                    <a:pt x="0" y="635"/>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8" name="Freeform 18"/>
            <p:cNvSpPr>
              <a:spLocks/>
            </p:cNvSpPr>
            <p:nvPr/>
          </p:nvSpPr>
          <p:spPr bwMode="auto">
            <a:xfrm>
              <a:off x="1203298" y="928667"/>
              <a:ext cx="1655763" cy="1008063"/>
            </a:xfrm>
            <a:custGeom>
              <a:avLst/>
              <a:gdLst>
                <a:gd name="T0" fmla="*/ 0 w 1043"/>
                <a:gd name="T1" fmla="*/ 635 h 635"/>
                <a:gd name="T2" fmla="*/ 414 w 1043"/>
                <a:gd name="T3" fmla="*/ 463 h 635"/>
                <a:gd name="T4" fmla="*/ 643 w 1043"/>
                <a:gd name="T5" fmla="*/ 352 h 635"/>
                <a:gd name="T6" fmla="*/ 851 w 1043"/>
                <a:gd name="T7" fmla="*/ 206 h 635"/>
                <a:gd name="T8" fmla="*/ 1043 w 1043"/>
                <a:gd name="T9" fmla="*/ 0 h 635"/>
                <a:gd name="T10" fmla="*/ 0 60000 65536"/>
                <a:gd name="T11" fmla="*/ 0 60000 65536"/>
                <a:gd name="T12" fmla="*/ 0 60000 65536"/>
                <a:gd name="T13" fmla="*/ 0 60000 65536"/>
                <a:gd name="T14" fmla="*/ 0 60000 65536"/>
                <a:gd name="T15" fmla="*/ 0 w 1043"/>
                <a:gd name="T16" fmla="*/ 0 h 635"/>
                <a:gd name="T17" fmla="*/ 1043 w 1043"/>
                <a:gd name="T18" fmla="*/ 635 h 635"/>
              </a:gdLst>
              <a:ahLst/>
              <a:cxnLst>
                <a:cxn ang="T10">
                  <a:pos x="T0" y="T1"/>
                </a:cxn>
                <a:cxn ang="T11">
                  <a:pos x="T2" y="T3"/>
                </a:cxn>
                <a:cxn ang="T12">
                  <a:pos x="T4" y="T5"/>
                </a:cxn>
                <a:cxn ang="T13">
                  <a:pos x="T6" y="T7"/>
                </a:cxn>
                <a:cxn ang="T14">
                  <a:pos x="T8" y="T9"/>
                </a:cxn>
              </a:cxnLst>
              <a:rect l="T15" t="T16" r="T17" b="T18"/>
              <a:pathLst>
                <a:path w="1043" h="635">
                  <a:moveTo>
                    <a:pt x="0" y="635"/>
                  </a:moveTo>
                  <a:lnTo>
                    <a:pt x="414" y="463"/>
                  </a:lnTo>
                  <a:lnTo>
                    <a:pt x="643" y="352"/>
                  </a:lnTo>
                  <a:lnTo>
                    <a:pt x="851" y="206"/>
                  </a:lnTo>
                  <a:lnTo>
                    <a:pt x="1043" y="0"/>
                  </a:lnTo>
                </a:path>
              </a:pathLst>
            </a:custGeom>
            <a:noFill/>
            <a:ln w="19050">
              <a:solidFill>
                <a:srgbClr val="3333FF"/>
              </a:solidFill>
              <a:round/>
              <a:headEnd/>
              <a:tailEnd type="stealth" w="med" len="lg"/>
            </a:ln>
          </p:spPr>
          <p:txBody>
            <a:bodyPr wrap="none"/>
            <a:lstStyle/>
            <a:p>
              <a:endParaRPr lang="zh-CN" altLang="en-US">
                <a:latin typeface="Consolas" pitchFamily="49" charset="0"/>
                <a:cs typeface="Consolas" pitchFamily="49" charset="0"/>
              </a:endParaRPr>
            </a:p>
          </p:txBody>
        </p:sp>
        <p:sp>
          <p:nvSpPr>
            <p:cNvPr id="109" name="Text Box 19"/>
            <p:cNvSpPr txBox="1">
              <a:spLocks noChangeArrowheads="1"/>
            </p:cNvSpPr>
            <p:nvPr/>
          </p:nvSpPr>
          <p:spPr bwMode="auto">
            <a:xfrm>
              <a:off x="1723998" y="4286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5</a:t>
              </a:r>
            </a:p>
          </p:txBody>
        </p:sp>
        <p:sp>
          <p:nvSpPr>
            <p:cNvPr id="110" name="Text Box 20"/>
            <p:cNvSpPr txBox="1">
              <a:spLocks noChangeArrowheads="1"/>
            </p:cNvSpPr>
            <p:nvPr/>
          </p:nvSpPr>
          <p:spPr bwMode="auto">
            <a:xfrm>
              <a:off x="642910" y="1219179"/>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1" name="Text Box 21"/>
            <p:cNvSpPr txBox="1">
              <a:spLocks noChangeArrowheads="1"/>
            </p:cNvSpPr>
            <p:nvPr/>
          </p:nvSpPr>
          <p:spPr bwMode="auto">
            <a:xfrm>
              <a:off x="2947960"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2" name="Text Box 22"/>
            <p:cNvSpPr txBox="1">
              <a:spLocks noChangeArrowheads="1"/>
            </p:cNvSpPr>
            <p:nvPr/>
          </p:nvSpPr>
          <p:spPr bwMode="auto">
            <a:xfrm>
              <a:off x="1363635" y="79531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7</a:t>
              </a:r>
            </a:p>
          </p:txBody>
        </p:sp>
        <p:sp>
          <p:nvSpPr>
            <p:cNvPr id="113" name="Text Box 23"/>
            <p:cNvSpPr txBox="1">
              <a:spLocks noChangeArrowheads="1"/>
            </p:cNvSpPr>
            <p:nvPr/>
          </p:nvSpPr>
          <p:spPr bwMode="auto">
            <a:xfrm>
              <a:off x="2298673"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3</a:t>
              </a:r>
            </a:p>
          </p:txBody>
        </p:sp>
        <p:sp>
          <p:nvSpPr>
            <p:cNvPr id="114" name="Text Box 24"/>
            <p:cNvSpPr txBox="1">
              <a:spLocks noChangeArrowheads="1"/>
            </p:cNvSpPr>
            <p:nvPr/>
          </p:nvSpPr>
          <p:spPr bwMode="auto">
            <a:xfrm>
              <a:off x="1795435" y="2227242"/>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1</a:t>
              </a:r>
            </a:p>
          </p:txBody>
        </p:sp>
        <p:sp>
          <p:nvSpPr>
            <p:cNvPr id="115" name="Text Box 25"/>
            <p:cNvSpPr txBox="1">
              <a:spLocks noChangeArrowheads="1"/>
            </p:cNvSpPr>
            <p:nvPr/>
          </p:nvSpPr>
          <p:spPr bwMode="auto">
            <a:xfrm>
              <a:off x="1795435" y="1868467"/>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2</a:t>
              </a:r>
            </a:p>
          </p:txBody>
        </p:sp>
        <p:sp>
          <p:nvSpPr>
            <p:cNvPr id="116" name="Text Box 26"/>
            <p:cNvSpPr txBox="1">
              <a:spLocks noChangeArrowheads="1"/>
            </p:cNvSpPr>
            <p:nvPr/>
          </p:nvSpPr>
          <p:spPr bwMode="auto">
            <a:xfrm>
              <a:off x="1147735" y="1292204"/>
              <a:ext cx="431800" cy="366713"/>
            </a:xfrm>
            <a:prstGeom prst="rect">
              <a:avLst/>
            </a:prstGeom>
            <a:noFill/>
            <a:ln w="19050" algn="ctr">
              <a:noFill/>
              <a:miter lim="800000"/>
              <a:headEnd/>
              <a:tailEnd type="none" w="med" len="lg"/>
            </a:ln>
          </p:spPr>
          <p:txBody>
            <a:bodyPr>
              <a:spAutoFit/>
            </a:bodyPr>
            <a:lstStyle/>
            <a:p>
              <a:pPr algn="ctr">
                <a:spcBef>
                  <a:spcPct val="50000"/>
                </a:spcBef>
              </a:pPr>
              <a:r>
                <a:rPr lang="en-US" altLang="zh-CN" sz="1800">
                  <a:solidFill>
                    <a:srgbClr val="C00000"/>
                  </a:solidFill>
                  <a:latin typeface="Consolas" pitchFamily="49" charset="0"/>
                  <a:ea typeface="宋体" pitchFamily="2" charset="-122"/>
                  <a:cs typeface="Consolas" pitchFamily="49"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24"/>
                                        </p:tgtEl>
                                        <p:attrNameLst>
                                          <p:attrName>style.visibility</p:attrName>
                                        </p:attrNameLst>
                                      </p:cBhvr>
                                      <p:to>
                                        <p:strVal val="visible"/>
                                      </p:to>
                                    </p:set>
                                    <p:animEffect transition="in" filter="wipe(down)">
                                      <p:cBhvr>
                                        <p:cTn id="7" dur="500"/>
                                        <p:tgtEl>
                                          <p:spTgt spid="266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6327"/>
                                        </p:tgtEl>
                                        <p:attrNameLst>
                                          <p:attrName>style.visibility</p:attrName>
                                        </p:attrNameLst>
                                      </p:cBhvr>
                                      <p:to>
                                        <p:strVal val="visible"/>
                                      </p:to>
                                    </p:set>
                                    <p:animEffect transition="in" filter="wipe(down)">
                                      <p:cBhvr>
                                        <p:cTn id="17" dur="500"/>
                                        <p:tgtEl>
                                          <p:spTgt spid="26632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66328"/>
                                        </p:tgtEl>
                                        <p:attrNameLst>
                                          <p:attrName>style.visibility</p:attrName>
                                        </p:attrNameLst>
                                      </p:cBhvr>
                                      <p:to>
                                        <p:strVal val="visible"/>
                                      </p:to>
                                    </p:set>
                                    <p:animEffect transition="in" filter="wipe(down)">
                                      <p:cBhvr>
                                        <p:cTn id="20" dur="500"/>
                                        <p:tgtEl>
                                          <p:spTgt spid="266328"/>
                                        </p:tgtEl>
                                      </p:cBhvr>
                                    </p:animEffect>
                                  </p:childTnLst>
                                </p:cTn>
                              </p:par>
                              <p:par>
                                <p:cTn id="21" presetID="35" presetClass="emph" presetSubtype="0" fill="hold" grpId="1" nodeType="withEffect">
                                  <p:stCondLst>
                                    <p:cond delay="0"/>
                                  </p:stCondLst>
                                  <p:childTnLst>
                                    <p:anim calcmode="discrete" valueType="str">
                                      <p:cBhvr>
                                        <p:cTn id="22" dur="1000" fill="hold"/>
                                        <p:tgtEl>
                                          <p:spTgt spid="266327"/>
                                        </p:tgtEl>
                                        <p:attrNameLst>
                                          <p:attrName>style.visibility</p:attrName>
                                        </p:attrNameLst>
                                      </p:cBhvr>
                                      <p:tavLst>
                                        <p:tav tm="0">
                                          <p:val>
                                            <p:strVal val="hidden"/>
                                          </p:val>
                                        </p:tav>
                                        <p:tav tm="50000">
                                          <p:val>
                                            <p:strVal val="visible"/>
                                          </p:val>
                                        </p:tav>
                                      </p:tavLst>
                                    </p:anim>
                                  </p:childTnLst>
                                </p:cTn>
                              </p:par>
                              <p:par>
                                <p:cTn id="23" presetID="35" presetClass="emph" presetSubtype="0" fill="hold" grpId="1" nodeType="withEffect">
                                  <p:stCondLst>
                                    <p:cond delay="0"/>
                                  </p:stCondLst>
                                  <p:childTnLst>
                                    <p:anim calcmode="discrete" valueType="str">
                                      <p:cBhvr>
                                        <p:cTn id="24" dur="1000" fill="hold"/>
                                        <p:tgtEl>
                                          <p:spTgt spid="266328"/>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2" nodeType="clickEffect">
                                  <p:stCondLst>
                                    <p:cond delay="0"/>
                                  </p:stCondLst>
                                  <p:childTnLst>
                                    <p:animEffect transition="out" filter="wipe(down)">
                                      <p:cBhvr>
                                        <p:cTn id="28" dur="500"/>
                                        <p:tgtEl>
                                          <p:spTgt spid="266327"/>
                                        </p:tgtEl>
                                      </p:cBhvr>
                                    </p:animEffect>
                                    <p:set>
                                      <p:cBhvr>
                                        <p:cTn id="29" dur="1" fill="hold">
                                          <p:stCondLst>
                                            <p:cond delay="499"/>
                                          </p:stCondLst>
                                        </p:cTn>
                                        <p:tgtEl>
                                          <p:spTgt spid="266327"/>
                                        </p:tgtEl>
                                        <p:attrNameLst>
                                          <p:attrName>style.visibility</p:attrName>
                                        </p:attrNameLst>
                                      </p:cBhvr>
                                      <p:to>
                                        <p:strVal val="hidden"/>
                                      </p:to>
                                    </p:set>
                                  </p:childTnLst>
                                </p:cTn>
                              </p:par>
                              <p:par>
                                <p:cTn id="30" presetID="22" presetClass="exit" presetSubtype="4" fill="hold" grpId="2" nodeType="withEffect">
                                  <p:stCondLst>
                                    <p:cond delay="0"/>
                                  </p:stCondLst>
                                  <p:childTnLst>
                                    <p:animEffect transition="out" filter="wipe(down)">
                                      <p:cBhvr>
                                        <p:cTn id="31" dur="500"/>
                                        <p:tgtEl>
                                          <p:spTgt spid="266328"/>
                                        </p:tgtEl>
                                      </p:cBhvr>
                                    </p:animEffect>
                                    <p:set>
                                      <p:cBhvr>
                                        <p:cTn id="32" dur="1" fill="hold">
                                          <p:stCondLst>
                                            <p:cond delay="499"/>
                                          </p:stCondLst>
                                        </p:cTn>
                                        <p:tgtEl>
                                          <p:spTgt spid="2663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6326"/>
                                        </p:tgtEl>
                                        <p:attrNameLst>
                                          <p:attrName>style.visibility</p:attrName>
                                        </p:attrNameLst>
                                      </p:cBhvr>
                                      <p:to>
                                        <p:strVal val="visible"/>
                                      </p:to>
                                    </p:set>
                                    <p:animEffect transition="in" filter="wipe(down)">
                                      <p:cBhvr>
                                        <p:cTn id="37" dur="500"/>
                                        <p:tgtEl>
                                          <p:spTgt spid="2663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66329"/>
                                        </p:tgtEl>
                                        <p:attrNameLst>
                                          <p:attrName>style.visibility</p:attrName>
                                        </p:attrNameLst>
                                      </p:cBhvr>
                                      <p:to>
                                        <p:strVal val="visible"/>
                                      </p:to>
                                    </p:set>
                                    <p:animEffect transition="in" filter="wipe(down)">
                                      <p:cBhvr>
                                        <p:cTn id="42" dur="500"/>
                                        <p:tgtEl>
                                          <p:spTgt spid="26632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66330"/>
                                        </p:tgtEl>
                                        <p:attrNameLst>
                                          <p:attrName>style.visibility</p:attrName>
                                        </p:attrNameLst>
                                      </p:cBhvr>
                                      <p:to>
                                        <p:strVal val="visible"/>
                                      </p:to>
                                    </p:set>
                                    <p:animEffect transition="in" filter="wipe(down)">
                                      <p:cBhvr>
                                        <p:cTn id="45" dur="500"/>
                                        <p:tgtEl>
                                          <p:spTgt spid="266330"/>
                                        </p:tgtEl>
                                      </p:cBhvr>
                                    </p:animEffect>
                                  </p:childTnLst>
                                </p:cTn>
                              </p:par>
                              <p:par>
                                <p:cTn id="46" presetID="35" presetClass="emph" presetSubtype="0" fill="hold" grpId="1" nodeType="withEffect">
                                  <p:stCondLst>
                                    <p:cond delay="0"/>
                                  </p:stCondLst>
                                  <p:childTnLst>
                                    <p:anim calcmode="discrete" valueType="str">
                                      <p:cBhvr>
                                        <p:cTn id="47" dur="1000" fill="hold"/>
                                        <p:tgtEl>
                                          <p:spTgt spid="266329"/>
                                        </p:tgtEl>
                                        <p:attrNameLst>
                                          <p:attrName>style.visibility</p:attrName>
                                        </p:attrNameLst>
                                      </p:cBhvr>
                                      <p:tavLst>
                                        <p:tav tm="0">
                                          <p:val>
                                            <p:strVal val="hidden"/>
                                          </p:val>
                                        </p:tav>
                                        <p:tav tm="50000">
                                          <p:val>
                                            <p:strVal val="visible"/>
                                          </p:val>
                                        </p:tav>
                                      </p:tavLst>
                                    </p:anim>
                                  </p:childTnLst>
                                </p:cTn>
                              </p:par>
                              <p:par>
                                <p:cTn id="48" presetID="35" presetClass="emph" presetSubtype="0" fill="hold" grpId="1" nodeType="withEffect">
                                  <p:stCondLst>
                                    <p:cond delay="0"/>
                                  </p:stCondLst>
                                  <p:childTnLst>
                                    <p:anim calcmode="discrete" valueType="str">
                                      <p:cBhvr>
                                        <p:cTn id="49" dur="1000" fill="hold"/>
                                        <p:tgtEl>
                                          <p:spTgt spid="266330"/>
                                        </p:tgtEl>
                                        <p:attrNameLst>
                                          <p:attrName>style.visibility</p:attrName>
                                        </p:attrNameLst>
                                      </p:cBhvr>
                                      <p:tavLst>
                                        <p:tav tm="0">
                                          <p:val>
                                            <p:strVal val="hidden"/>
                                          </p:val>
                                        </p:tav>
                                        <p:tav tm="50000">
                                          <p:val>
                                            <p:strVal val="visible"/>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grpId="2" nodeType="clickEffect">
                                  <p:stCondLst>
                                    <p:cond delay="0"/>
                                  </p:stCondLst>
                                  <p:childTnLst>
                                    <p:animEffect transition="out" filter="wipe(down)">
                                      <p:cBhvr>
                                        <p:cTn id="53" dur="500"/>
                                        <p:tgtEl>
                                          <p:spTgt spid="266329"/>
                                        </p:tgtEl>
                                      </p:cBhvr>
                                    </p:animEffect>
                                    <p:set>
                                      <p:cBhvr>
                                        <p:cTn id="54" dur="1" fill="hold">
                                          <p:stCondLst>
                                            <p:cond delay="499"/>
                                          </p:stCondLst>
                                        </p:cTn>
                                        <p:tgtEl>
                                          <p:spTgt spid="266329"/>
                                        </p:tgtEl>
                                        <p:attrNameLst>
                                          <p:attrName>style.visibility</p:attrName>
                                        </p:attrNameLst>
                                      </p:cBhvr>
                                      <p:to>
                                        <p:strVal val="hidden"/>
                                      </p:to>
                                    </p:set>
                                  </p:childTnLst>
                                </p:cTn>
                              </p:par>
                              <p:par>
                                <p:cTn id="55" presetID="22" presetClass="exit" presetSubtype="4" fill="hold" grpId="2" nodeType="withEffect">
                                  <p:stCondLst>
                                    <p:cond delay="0"/>
                                  </p:stCondLst>
                                  <p:childTnLst>
                                    <p:animEffect transition="out" filter="wipe(down)">
                                      <p:cBhvr>
                                        <p:cTn id="56" dur="500"/>
                                        <p:tgtEl>
                                          <p:spTgt spid="266330"/>
                                        </p:tgtEl>
                                      </p:cBhvr>
                                    </p:animEffect>
                                    <p:set>
                                      <p:cBhvr>
                                        <p:cTn id="57" dur="1" fill="hold">
                                          <p:stCondLst>
                                            <p:cond delay="499"/>
                                          </p:stCondLst>
                                        </p:cTn>
                                        <p:tgtEl>
                                          <p:spTgt spid="26633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66325"/>
                                        </p:tgtEl>
                                        <p:attrNameLst>
                                          <p:attrName>style.visibility</p:attrName>
                                        </p:attrNameLst>
                                      </p:cBhvr>
                                      <p:to>
                                        <p:strVal val="visible"/>
                                      </p:to>
                                    </p:set>
                                    <p:animEffect transition="in" filter="wipe(down)">
                                      <p:cBhvr>
                                        <p:cTn id="62" dur="500"/>
                                        <p:tgtEl>
                                          <p:spTgt spid="2663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66331"/>
                                        </p:tgtEl>
                                        <p:attrNameLst>
                                          <p:attrName>style.visibility</p:attrName>
                                        </p:attrNameLst>
                                      </p:cBhvr>
                                      <p:to>
                                        <p:strVal val="visible"/>
                                      </p:to>
                                    </p:set>
                                    <p:animEffect transition="in" filter="wipe(down)">
                                      <p:cBhvr>
                                        <p:cTn id="67" dur="500"/>
                                        <p:tgtEl>
                                          <p:spTgt spid="2663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66332"/>
                                        </p:tgtEl>
                                        <p:attrNameLst>
                                          <p:attrName>style.visibility</p:attrName>
                                        </p:attrNameLst>
                                      </p:cBhvr>
                                      <p:to>
                                        <p:strVal val="visible"/>
                                      </p:to>
                                    </p:set>
                                    <p:animEffect transition="in" filter="wipe(down)">
                                      <p:cBhvr>
                                        <p:cTn id="70" dur="500"/>
                                        <p:tgtEl>
                                          <p:spTgt spid="266332"/>
                                        </p:tgtEl>
                                      </p:cBhvr>
                                    </p:animEffect>
                                  </p:childTnLst>
                                </p:cTn>
                              </p:par>
                              <p:par>
                                <p:cTn id="71" presetID="35" presetClass="emph" presetSubtype="0" fill="hold" grpId="1" nodeType="withEffect">
                                  <p:stCondLst>
                                    <p:cond delay="0"/>
                                  </p:stCondLst>
                                  <p:childTnLst>
                                    <p:anim calcmode="discrete" valueType="str">
                                      <p:cBhvr>
                                        <p:cTn id="72" dur="1000" fill="hold"/>
                                        <p:tgtEl>
                                          <p:spTgt spid="266331"/>
                                        </p:tgtEl>
                                        <p:attrNameLst>
                                          <p:attrName>style.visibility</p:attrName>
                                        </p:attrNameLst>
                                      </p:cBhvr>
                                      <p:tavLst>
                                        <p:tav tm="0">
                                          <p:val>
                                            <p:strVal val="hidden"/>
                                          </p:val>
                                        </p:tav>
                                        <p:tav tm="50000">
                                          <p:val>
                                            <p:strVal val="visible"/>
                                          </p:val>
                                        </p:tav>
                                      </p:tavLst>
                                    </p:anim>
                                  </p:childTnLst>
                                </p:cTn>
                              </p:par>
                              <p:par>
                                <p:cTn id="73" presetID="35" presetClass="emph" presetSubtype="0" fill="hold" grpId="1" nodeType="withEffect">
                                  <p:stCondLst>
                                    <p:cond delay="0"/>
                                  </p:stCondLst>
                                  <p:childTnLst>
                                    <p:anim calcmode="discrete" valueType="str">
                                      <p:cBhvr>
                                        <p:cTn id="74" dur="1000" fill="hold"/>
                                        <p:tgtEl>
                                          <p:spTgt spid="266332"/>
                                        </p:tgtEl>
                                        <p:attrNameLst>
                                          <p:attrName>style.visibility</p:attrName>
                                        </p:attrNameLst>
                                      </p:cBhvr>
                                      <p:tavLst>
                                        <p:tav tm="0">
                                          <p:val>
                                            <p:strVal val="hidden"/>
                                          </p:val>
                                        </p:tav>
                                        <p:tav tm="50000">
                                          <p:val>
                                            <p:strVal val="visible"/>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2" nodeType="clickEffect">
                                  <p:stCondLst>
                                    <p:cond delay="0"/>
                                  </p:stCondLst>
                                  <p:childTnLst>
                                    <p:animEffect transition="out" filter="wipe(down)">
                                      <p:cBhvr>
                                        <p:cTn id="78" dur="500"/>
                                        <p:tgtEl>
                                          <p:spTgt spid="266331"/>
                                        </p:tgtEl>
                                      </p:cBhvr>
                                    </p:animEffect>
                                    <p:set>
                                      <p:cBhvr>
                                        <p:cTn id="79" dur="1" fill="hold">
                                          <p:stCondLst>
                                            <p:cond delay="499"/>
                                          </p:stCondLst>
                                        </p:cTn>
                                        <p:tgtEl>
                                          <p:spTgt spid="266331"/>
                                        </p:tgtEl>
                                        <p:attrNameLst>
                                          <p:attrName>style.visibility</p:attrName>
                                        </p:attrNameLst>
                                      </p:cBhvr>
                                      <p:to>
                                        <p:strVal val="hidden"/>
                                      </p:to>
                                    </p:set>
                                  </p:childTnLst>
                                </p:cTn>
                              </p:par>
                              <p:par>
                                <p:cTn id="80" presetID="22" presetClass="exit" presetSubtype="4" fill="hold" grpId="2" nodeType="withEffect">
                                  <p:stCondLst>
                                    <p:cond delay="0"/>
                                  </p:stCondLst>
                                  <p:childTnLst>
                                    <p:animEffect transition="out" filter="wipe(down)">
                                      <p:cBhvr>
                                        <p:cTn id="81" dur="500"/>
                                        <p:tgtEl>
                                          <p:spTgt spid="266332"/>
                                        </p:tgtEl>
                                      </p:cBhvr>
                                    </p:animEffect>
                                    <p:set>
                                      <p:cBhvr>
                                        <p:cTn id="82" dur="1" fill="hold">
                                          <p:stCondLst>
                                            <p:cond delay="499"/>
                                          </p:stCondLst>
                                        </p:cTn>
                                        <p:tgtEl>
                                          <p:spTgt spid="26633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66333"/>
                                        </p:tgtEl>
                                        <p:attrNameLst>
                                          <p:attrName>style.visibility</p:attrName>
                                        </p:attrNameLst>
                                      </p:cBhvr>
                                      <p:to>
                                        <p:strVal val="visible"/>
                                      </p:to>
                                    </p:set>
                                    <p:animEffect transition="in" filter="wipe(down)">
                                      <p:cBhvr>
                                        <p:cTn id="87" dur="500"/>
                                        <p:tgtEl>
                                          <p:spTgt spid="26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4" grpId="0"/>
      <p:bldP spid="266325" grpId="0"/>
      <p:bldP spid="266326" grpId="0"/>
      <p:bldP spid="266327" grpId="0" animBg="1"/>
      <p:bldP spid="266327" grpId="1" animBg="1"/>
      <p:bldP spid="266327" grpId="2" animBg="1"/>
      <p:bldP spid="266328" grpId="0" animBg="1"/>
      <p:bldP spid="266328" grpId="1" animBg="1"/>
      <p:bldP spid="266328" grpId="2" animBg="1"/>
      <p:bldP spid="266329" grpId="0" animBg="1"/>
      <p:bldP spid="266329" grpId="1" animBg="1"/>
      <p:bldP spid="266329" grpId="2" animBg="1"/>
      <p:bldP spid="266330" grpId="0" animBg="1"/>
      <p:bldP spid="266330" grpId="1" animBg="1"/>
      <p:bldP spid="266330" grpId="2" animBg="1"/>
      <p:bldP spid="266331" grpId="0" animBg="1"/>
      <p:bldP spid="266331" grpId="1" animBg="1"/>
      <p:bldP spid="266331" grpId="2" animBg="1"/>
      <p:bldP spid="266332" grpId="0" animBg="1"/>
      <p:bldP spid="266332" grpId="1" animBg="1"/>
      <p:bldP spid="266332" grpId="2" animBg="1"/>
      <p:bldP spid="26633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322263" y="2852738"/>
            <a:ext cx="8713787" cy="3339376"/>
          </a:xfrm>
          <a:prstGeom prst="rect">
            <a:avLst/>
          </a:prstGeom>
          <a:noFill/>
          <a:ln w="9525">
            <a:noFill/>
            <a:miter lim="800000"/>
            <a:headEnd/>
            <a:tailEnd/>
          </a:ln>
        </p:spPr>
        <p:txBody>
          <a:bodyPr>
            <a:spAutoFit/>
          </a:bodyPr>
          <a:lstStyle/>
          <a:p>
            <a:pPr>
              <a:spcBef>
                <a:spcPct val="50000"/>
              </a:spcBef>
            </a:pPr>
            <a:r>
              <a:rPr lang="zh-CN" altLang="en-US" sz="2000">
                <a:solidFill>
                  <a:srgbClr val="FF0000"/>
                </a:solidFill>
                <a:latin typeface="Consolas" pitchFamily="49" charset="0"/>
                <a:ea typeface="楷体" pitchFamily="49" charset="-122"/>
                <a:cs typeface="Consolas" pitchFamily="49" charset="0"/>
              </a:rPr>
              <a:t>求最短路径长度：</a:t>
            </a:r>
          </a:p>
          <a:p>
            <a:pPr>
              <a:spcBef>
                <a:spcPct val="50000"/>
              </a:spcBef>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由</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数组可以直接得到两个顶点之间的最短路径长</a:t>
            </a:r>
            <a:r>
              <a:rPr lang="zh-CN" altLang="en-US" sz="2000" smtClean="0">
                <a:solidFill>
                  <a:srgbClr val="0000FF"/>
                </a:solidFill>
                <a:latin typeface="Consolas" pitchFamily="49" charset="0"/>
                <a:ea typeface="楷体" pitchFamily="49" charset="-122"/>
                <a:cs typeface="Consolas" pitchFamily="49" charset="0"/>
              </a:rPr>
              <a:t>度，如</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[1][0]=</a:t>
            </a:r>
            <a:r>
              <a:rPr lang="en-US" altLang="zh-CN" sz="2000" smtClean="0">
                <a:solidFill>
                  <a:srgbClr val="0000FF"/>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，说</a:t>
            </a:r>
            <a:r>
              <a:rPr lang="zh-CN" altLang="en-US" sz="2000">
                <a:solidFill>
                  <a:srgbClr val="0000FF"/>
                </a:solidFill>
                <a:latin typeface="Consolas" pitchFamily="49" charset="0"/>
                <a:ea typeface="楷体" pitchFamily="49" charset="-122"/>
                <a:cs typeface="Consolas" pitchFamily="49" charset="0"/>
              </a:rPr>
              <a:t>明顶点</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的最短路径长度为</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a:t>
            </a:r>
          </a:p>
          <a:p>
            <a:pPr>
              <a:spcBef>
                <a:spcPct val="50000"/>
              </a:spcBef>
            </a:pPr>
            <a:r>
              <a:rPr lang="zh-CN" altLang="en-US" sz="2000">
                <a:solidFill>
                  <a:srgbClr val="FF0000"/>
                </a:solidFill>
                <a:latin typeface="Consolas" pitchFamily="49" charset="0"/>
                <a:ea typeface="楷体" pitchFamily="49" charset="-122"/>
                <a:cs typeface="Consolas" pitchFamily="49" charset="0"/>
              </a:rPr>
              <a:t>求最短路径：</a:t>
            </a:r>
          </a:p>
          <a:p>
            <a:pPr>
              <a:spcBef>
                <a:spcPct val="50000"/>
              </a:spcBef>
            </a:pPr>
            <a:r>
              <a:rPr lang="zh-CN" altLang="en-US">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以求顶点</a:t>
            </a:r>
            <a:r>
              <a:rPr lang="en-US" altLang="zh-CN" sz="2000">
                <a:solidFill>
                  <a:srgbClr val="FF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的最短路径说明：</a:t>
            </a:r>
            <a:r>
              <a:rPr lang="en-US" altLang="zh-CN" sz="2000">
                <a:solidFill>
                  <a:srgbClr val="0000FF"/>
                </a:solidFill>
                <a:latin typeface="Consolas" pitchFamily="49" charset="0"/>
                <a:ea typeface="楷体" pitchFamily="49" charset="-122"/>
                <a:cs typeface="Consolas" pitchFamily="49" charset="0"/>
              </a:rPr>
              <a:t>path</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，说</a:t>
            </a:r>
            <a:r>
              <a:rPr lang="zh-CN" altLang="en-US" sz="2000">
                <a:solidFill>
                  <a:srgbClr val="0000FF"/>
                </a:solidFill>
                <a:latin typeface="Consolas" pitchFamily="49" charset="0"/>
                <a:ea typeface="楷体" pitchFamily="49" charset="-122"/>
                <a:cs typeface="Consolas" pitchFamily="49" charset="0"/>
              </a:rPr>
              <a:t>明顶点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的前一顶点是顶点</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path</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，表</a:t>
            </a:r>
            <a:r>
              <a:rPr lang="zh-CN" altLang="en-US" sz="2000">
                <a:solidFill>
                  <a:srgbClr val="0000FF"/>
                </a:solidFill>
                <a:latin typeface="Consolas" pitchFamily="49" charset="0"/>
                <a:ea typeface="楷体" pitchFamily="49" charset="-122"/>
                <a:cs typeface="Consolas" pitchFamily="49" charset="0"/>
              </a:rPr>
              <a:t>示顶点</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的前一个顶点是顶点</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path</a:t>
            </a:r>
            <a:r>
              <a:rPr lang="en-US" altLang="zh-CN" sz="2000" baseline="-25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，表</a:t>
            </a:r>
            <a:r>
              <a:rPr lang="zh-CN" altLang="en-US" sz="2000">
                <a:solidFill>
                  <a:srgbClr val="0000FF"/>
                </a:solidFill>
                <a:latin typeface="Consolas" pitchFamily="49" charset="0"/>
                <a:ea typeface="楷体" pitchFamily="49" charset="-122"/>
                <a:cs typeface="Consolas" pitchFamily="49" charset="0"/>
              </a:rPr>
              <a:t>示顶点</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的前一个顶点是顶点</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，找</a:t>
            </a:r>
            <a:r>
              <a:rPr lang="zh-CN" altLang="en-US" sz="2000">
                <a:solidFill>
                  <a:srgbClr val="0000FF"/>
                </a:solidFill>
                <a:latin typeface="Consolas" pitchFamily="49" charset="0"/>
                <a:ea typeface="楷体" pitchFamily="49" charset="-122"/>
                <a:cs typeface="Consolas" pitchFamily="49" charset="0"/>
              </a:rPr>
              <a:t>到起点</a:t>
            </a:r>
            <a:r>
              <a:rPr lang="en-US" altLang="zh-CN" sz="2000">
                <a:solidFill>
                  <a:srgbClr val="FF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p>
          <a:p>
            <a:pPr>
              <a:spcBef>
                <a:spcPct val="50000"/>
              </a:spcBef>
            </a:pPr>
            <a:r>
              <a:rPr lang="zh-CN" altLang="en-US" sz="2000">
                <a:solidFill>
                  <a:srgbClr val="0000FF"/>
                </a:solidFill>
                <a:latin typeface="Consolas" pitchFamily="49" charset="0"/>
                <a:ea typeface="楷体" pitchFamily="49" charset="-122"/>
                <a:cs typeface="Consolas" pitchFamily="49" charset="0"/>
              </a:rPr>
              <a:t>　　依次得到的顶点序列为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a:solidFill>
                  <a:srgbClr val="0000FF"/>
                </a:solidFill>
                <a:latin typeface="Consolas" pitchFamily="49" charset="0"/>
                <a:ea typeface="楷体" pitchFamily="49" charset="-122"/>
                <a:cs typeface="Consolas" pitchFamily="49" charset="0"/>
              </a:rPr>
              <a:t>顶点</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到</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的最短路径为</a:t>
            </a:r>
            <a:r>
              <a:rPr lang="en-US" altLang="zh-CN" sz="2000">
                <a:solidFill>
                  <a:srgbClr val="FF0000"/>
                </a:solidFill>
                <a:latin typeface="Consolas" pitchFamily="49" charset="0"/>
                <a:ea typeface="楷体" pitchFamily="49" charset="-122"/>
                <a:cs typeface="Consolas" pitchFamily="49" charset="0"/>
              </a:rPr>
              <a:t>1→3→2→0</a:t>
            </a:r>
            <a:r>
              <a:rPr lang="zh-CN" altLang="en-US" sz="2000">
                <a:solidFill>
                  <a:srgbClr val="FF0000"/>
                </a:solidFill>
                <a:latin typeface="Consolas" pitchFamily="49" charset="0"/>
                <a:ea typeface="楷体" pitchFamily="49" charset="-122"/>
                <a:cs typeface="Consolas" pitchFamily="49" charset="0"/>
              </a:rPr>
              <a:t>。</a:t>
            </a:r>
          </a:p>
        </p:txBody>
      </p:sp>
      <p:graphicFrame>
        <p:nvGraphicFramePr>
          <p:cNvPr id="267267" name="Group 3"/>
          <p:cNvGraphicFramePr>
            <a:graphicFrameLocks noGrp="1"/>
          </p:cNvGraphicFramePr>
          <p:nvPr/>
        </p:nvGraphicFramePr>
        <p:xfrm>
          <a:off x="323850" y="623888"/>
          <a:ext cx="8353425" cy="2078040"/>
        </p:xfrm>
        <a:graphic>
          <a:graphicData uri="http://schemas.openxmlformats.org/drawingml/2006/table">
            <a:tbl>
              <a:tblPr/>
              <a:tblGrid>
                <a:gridCol w="1044575"/>
                <a:gridCol w="1044575"/>
                <a:gridCol w="1042988"/>
                <a:gridCol w="1044575"/>
                <a:gridCol w="1044575"/>
                <a:gridCol w="1044575"/>
                <a:gridCol w="1042987"/>
                <a:gridCol w="1044575"/>
              </a:tblGrid>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0</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7</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0</a:t>
                      </a: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6600CC"/>
                          </a:solidFill>
                          <a:effectLst/>
                          <a:latin typeface="Consolas" pitchFamily="49" charset="0"/>
                          <a:ea typeface="宋体" pitchFamily="2" charset="-122"/>
                          <a:cs typeface="Consolas" pitchFamily="49"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291" name="Text Box 63"/>
          <p:cNvSpPr txBox="1">
            <a:spLocks noChangeArrowheads="1"/>
          </p:cNvSpPr>
          <p:nvPr/>
        </p:nvSpPr>
        <p:spPr bwMode="auto">
          <a:xfrm>
            <a:off x="2052638" y="115888"/>
            <a:ext cx="576262"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3</a:t>
            </a:r>
          </a:p>
        </p:txBody>
      </p:sp>
      <p:sp>
        <p:nvSpPr>
          <p:cNvPr id="95292" name="Text Box 64"/>
          <p:cNvSpPr txBox="1">
            <a:spLocks noChangeArrowheads="1"/>
          </p:cNvSpPr>
          <p:nvPr/>
        </p:nvSpPr>
        <p:spPr bwMode="auto">
          <a:xfrm>
            <a:off x="6086475" y="120650"/>
            <a:ext cx="863600"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a:solidFill>
                  <a:srgbClr val="3333FF"/>
                </a:solidFill>
                <a:latin typeface="Consolas" pitchFamily="49" charset="0"/>
                <a:cs typeface="Consolas" pitchFamily="49" charset="0"/>
              </a:rPr>
              <a:t>path</a:t>
            </a:r>
            <a:r>
              <a:rPr lang="en-US" altLang="zh-CN" sz="2000" baseline="-25000">
                <a:solidFill>
                  <a:srgbClr val="3333FF"/>
                </a:solidFill>
                <a:latin typeface="Consolas" pitchFamily="49" charset="0"/>
                <a:cs typeface="Consolas" pitchFamily="49"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500034" y="428604"/>
            <a:ext cx="800105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增量过程（</a:t>
            </a:r>
            <a:r>
              <a:rPr lang="en-US" altLang="zh-CN" sz="2000" smtClean="0">
                <a:solidFill>
                  <a:srgbClr val="0000FF"/>
                </a:solidFill>
                <a:latin typeface="Consolas" pitchFamily="49" charset="0"/>
                <a:ea typeface="楷体" pitchFamily="49" charset="-122"/>
                <a:cs typeface="Consolas" pitchFamily="49" charset="0"/>
              </a:rPr>
              <a:t>V-U</a:t>
            </a:r>
            <a:r>
              <a:rPr lang="zh-CN" altLang="en-US" sz="2000" smtClean="0">
                <a:solidFill>
                  <a:srgbClr val="0000FF"/>
                </a:solidFill>
                <a:latin typeface="Consolas" pitchFamily="49" charset="0"/>
                <a:ea typeface="楷体" pitchFamily="49" charset="-122"/>
                <a:cs typeface="Consolas" pitchFamily="49" charset="0"/>
              </a:rPr>
              <a:t>的顶点一个一个添加到</a:t>
            </a:r>
            <a:r>
              <a:rPr lang="en-US" altLang="zh-CN" sz="2000" smtClean="0">
                <a:solidFill>
                  <a:srgbClr val="0000FF"/>
                </a:solidFill>
                <a:latin typeface="Consolas" pitchFamily="49" charset="0"/>
                <a:ea typeface="楷体" pitchFamily="49" charset="-122"/>
                <a:cs typeface="Consolas" pitchFamily="49" charset="0"/>
              </a:rPr>
              <a:t>U</a:t>
            </a:r>
            <a:r>
              <a:rPr lang="zh-CN" altLang="en-US" sz="2000" smtClean="0">
                <a:solidFill>
                  <a:srgbClr val="0000FF"/>
                </a:solidFill>
                <a:latin typeface="Consolas" pitchFamily="49" charset="0"/>
                <a:ea typeface="楷体" pitchFamily="49" charset="-122"/>
                <a:cs typeface="Consolas" pitchFamily="49" charset="0"/>
              </a:rPr>
              <a:t>中）：</a:t>
            </a:r>
            <a:endParaRPr lang="zh-CN" altLang="en-US" sz="2000">
              <a:solidFill>
                <a:srgbClr val="0000FF"/>
              </a:solidFill>
              <a:latin typeface="Consolas" pitchFamily="49" charset="0"/>
              <a:ea typeface="楷体" pitchFamily="49" charset="-122"/>
              <a:cs typeface="Consolas" pitchFamily="49" charset="0"/>
            </a:endParaRPr>
          </a:p>
        </p:txBody>
      </p:sp>
      <p:grpSp>
        <p:nvGrpSpPr>
          <p:cNvPr id="97" name="组合 96"/>
          <p:cNvGrpSpPr/>
          <p:nvPr/>
        </p:nvGrpSpPr>
        <p:grpSpPr>
          <a:xfrm>
            <a:off x="571472" y="1030289"/>
            <a:ext cx="8572528" cy="2584095"/>
            <a:chOff x="571472" y="1030289"/>
            <a:chExt cx="8572528" cy="2584095"/>
          </a:xfrm>
        </p:grpSpPr>
        <p:sp>
          <p:nvSpPr>
            <p:cNvPr id="57" name="任意多边形 56"/>
            <p:cNvSpPr/>
            <p:nvPr/>
          </p:nvSpPr>
          <p:spPr>
            <a:xfrm>
              <a:off x="1394769" y="1030289"/>
              <a:ext cx="2919411" cy="2584095"/>
            </a:xfrm>
            <a:custGeom>
              <a:avLst/>
              <a:gdLst>
                <a:gd name="connsiteX0" fmla="*/ 2233083 w 3111500"/>
                <a:gd name="connsiteY0" fmla="*/ 179917 h 2755900"/>
                <a:gd name="connsiteX1" fmla="*/ 1712383 w 3111500"/>
                <a:gd name="connsiteY1" fmla="*/ 218017 h 2755900"/>
                <a:gd name="connsiteX2" fmla="*/ 1013883 w 3111500"/>
                <a:gd name="connsiteY2" fmla="*/ 1132417 h 2755900"/>
                <a:gd name="connsiteX3" fmla="*/ 594783 w 3111500"/>
                <a:gd name="connsiteY3" fmla="*/ 1589617 h 2755900"/>
                <a:gd name="connsiteX4" fmla="*/ 188383 w 3111500"/>
                <a:gd name="connsiteY4" fmla="*/ 2072217 h 2755900"/>
                <a:gd name="connsiteX5" fmla="*/ 353483 w 3111500"/>
                <a:gd name="connsiteY5" fmla="*/ 2656417 h 2755900"/>
                <a:gd name="connsiteX6" fmla="*/ 2309283 w 3111500"/>
                <a:gd name="connsiteY6" fmla="*/ 2529417 h 2755900"/>
                <a:gd name="connsiteX7" fmla="*/ 3096683 w 3111500"/>
                <a:gd name="connsiteY7" fmla="*/ 1297517 h 2755900"/>
                <a:gd name="connsiteX8" fmla="*/ 2233083 w 3111500"/>
                <a:gd name="connsiteY8" fmla="*/ 179917 h 2755900"/>
                <a:gd name="connsiteX0" fmla="*/ 2217299 w 3083983"/>
                <a:gd name="connsiteY0" fmla="*/ 179917 h 2698926"/>
                <a:gd name="connsiteX1" fmla="*/ 1696599 w 3083983"/>
                <a:gd name="connsiteY1" fmla="*/ 218017 h 2698926"/>
                <a:gd name="connsiteX2" fmla="*/ 998099 w 3083983"/>
                <a:gd name="connsiteY2" fmla="*/ 1132417 h 2698926"/>
                <a:gd name="connsiteX3" fmla="*/ 578999 w 3083983"/>
                <a:gd name="connsiteY3" fmla="*/ 1589617 h 2698926"/>
                <a:gd name="connsiteX4" fmla="*/ 172599 w 3083983"/>
                <a:gd name="connsiteY4" fmla="*/ 2072217 h 2698926"/>
                <a:gd name="connsiteX5" fmla="*/ 337699 w 3083983"/>
                <a:gd name="connsiteY5" fmla="*/ 2656417 h 2698926"/>
                <a:gd name="connsiteX6" fmla="*/ 2198794 w 3083983"/>
                <a:gd name="connsiteY6" fmla="*/ 2327272 h 2698926"/>
                <a:gd name="connsiteX7" fmla="*/ 3080899 w 3083983"/>
                <a:gd name="connsiteY7" fmla="*/ 1297517 h 2698926"/>
                <a:gd name="connsiteX8" fmla="*/ 2217299 w 3083983"/>
                <a:gd name="connsiteY8" fmla="*/ 179917 h 2698926"/>
                <a:gd name="connsiteX0" fmla="*/ 2052727 w 2919411"/>
                <a:gd name="connsiteY0" fmla="*/ 179917 h 2584095"/>
                <a:gd name="connsiteX1" fmla="*/ 1532027 w 2919411"/>
                <a:gd name="connsiteY1" fmla="*/ 218017 h 2584095"/>
                <a:gd name="connsiteX2" fmla="*/ 833527 w 2919411"/>
                <a:gd name="connsiteY2" fmla="*/ 1132417 h 2584095"/>
                <a:gd name="connsiteX3" fmla="*/ 414427 w 2919411"/>
                <a:gd name="connsiteY3" fmla="*/ 1589617 h 2584095"/>
                <a:gd name="connsiteX4" fmla="*/ 8027 w 2919411"/>
                <a:gd name="connsiteY4" fmla="*/ 2072217 h 2584095"/>
                <a:gd name="connsiteX5" fmla="*/ 462587 w 2919411"/>
                <a:gd name="connsiteY5" fmla="*/ 2541586 h 2584095"/>
                <a:gd name="connsiteX6" fmla="*/ 2034222 w 2919411"/>
                <a:gd name="connsiteY6" fmla="*/ 2327272 h 2584095"/>
                <a:gd name="connsiteX7" fmla="*/ 2916327 w 2919411"/>
                <a:gd name="connsiteY7" fmla="*/ 1297517 h 2584095"/>
                <a:gd name="connsiteX8" fmla="*/ 2052727 w 2919411"/>
                <a:gd name="connsiteY8" fmla="*/ 179917 h 2584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9411" h="2584095">
                  <a:moveTo>
                    <a:pt x="2052727" y="179917"/>
                  </a:moveTo>
                  <a:cubicBezTo>
                    <a:pt x="1822010" y="0"/>
                    <a:pt x="1735227" y="59267"/>
                    <a:pt x="1532027" y="218017"/>
                  </a:cubicBezTo>
                  <a:cubicBezTo>
                    <a:pt x="1328827" y="376767"/>
                    <a:pt x="1019794" y="903817"/>
                    <a:pt x="833527" y="1132417"/>
                  </a:cubicBezTo>
                  <a:cubicBezTo>
                    <a:pt x="647260" y="1361017"/>
                    <a:pt x="552010" y="1432984"/>
                    <a:pt x="414427" y="1589617"/>
                  </a:cubicBezTo>
                  <a:cubicBezTo>
                    <a:pt x="276844" y="1746250"/>
                    <a:pt x="0" y="1913556"/>
                    <a:pt x="8027" y="2072217"/>
                  </a:cubicBezTo>
                  <a:cubicBezTo>
                    <a:pt x="16054" y="2230879"/>
                    <a:pt x="124888" y="2499077"/>
                    <a:pt x="462587" y="2541586"/>
                  </a:cubicBezTo>
                  <a:cubicBezTo>
                    <a:pt x="800286" y="2584095"/>
                    <a:pt x="1625265" y="2534617"/>
                    <a:pt x="2034222" y="2327272"/>
                  </a:cubicBezTo>
                  <a:cubicBezTo>
                    <a:pt x="2443179" y="2119927"/>
                    <a:pt x="2913243" y="1655409"/>
                    <a:pt x="2916327" y="1297517"/>
                  </a:cubicBezTo>
                  <a:cubicBezTo>
                    <a:pt x="2919411" y="939625"/>
                    <a:pt x="2283444" y="359834"/>
                    <a:pt x="2052727" y="179917"/>
                  </a:cubicBezTo>
                  <a:close/>
                </a:path>
              </a:pathLst>
            </a:custGeom>
            <a:solidFill>
              <a:schemeClr val="accent4">
                <a:lumMod val="40000"/>
                <a:lumOff val="6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95" name="组合 94"/>
            <p:cNvGrpSpPr/>
            <p:nvPr/>
          </p:nvGrpSpPr>
          <p:grpSpPr>
            <a:xfrm>
              <a:off x="571472" y="1154842"/>
              <a:ext cx="8572528" cy="2316482"/>
              <a:chOff x="571472" y="1154842"/>
              <a:chExt cx="8572528" cy="2316482"/>
            </a:xfrm>
          </p:grpSpPr>
          <p:sp>
            <p:nvSpPr>
              <p:cNvPr id="30" name="椭圆 29"/>
              <p:cNvSpPr/>
              <p:nvPr/>
            </p:nvSpPr>
            <p:spPr>
              <a:xfrm>
                <a:off x="857224" y="2173298"/>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31" name="椭圆 30"/>
              <p:cNvSpPr/>
              <p:nvPr/>
            </p:nvSpPr>
            <p:spPr>
              <a:xfrm>
                <a:off x="1571604" y="145891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1571604" y="288767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3" name="椭圆 32"/>
              <p:cNvSpPr/>
              <p:nvPr/>
            </p:nvSpPr>
            <p:spPr>
              <a:xfrm>
                <a:off x="2928926" y="1458918"/>
                <a:ext cx="357190" cy="42862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bg1"/>
                    </a:solidFill>
                    <a:latin typeface="Consolas" pitchFamily="49" charset="0"/>
                    <a:cs typeface="Consolas" pitchFamily="49" charset="0"/>
                  </a:rPr>
                  <a:t>1</a:t>
                </a:r>
                <a:endParaRPr lang="zh-CN" altLang="en-US" sz="2000">
                  <a:solidFill>
                    <a:schemeClr val="bg1"/>
                  </a:solidFill>
                  <a:latin typeface="Consolas" pitchFamily="49" charset="0"/>
                  <a:cs typeface="Consolas" pitchFamily="49" charset="0"/>
                </a:endParaRPr>
              </a:p>
            </p:txBody>
          </p:sp>
          <p:sp>
            <p:nvSpPr>
              <p:cNvPr id="34" name="椭圆 33"/>
              <p:cNvSpPr/>
              <p:nvPr/>
            </p:nvSpPr>
            <p:spPr>
              <a:xfrm>
                <a:off x="2928926" y="288767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35" name="椭圆 34"/>
              <p:cNvSpPr/>
              <p:nvPr/>
            </p:nvSpPr>
            <p:spPr>
              <a:xfrm>
                <a:off x="2285984" y="217329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36" name="椭圆 35"/>
              <p:cNvSpPr/>
              <p:nvPr/>
            </p:nvSpPr>
            <p:spPr>
              <a:xfrm>
                <a:off x="3714744" y="217329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37" name="直接连接符 36"/>
              <p:cNvCxnSpPr>
                <a:stCxn id="30" idx="7"/>
                <a:endCxn id="31" idx="3"/>
              </p:cNvCxnSpPr>
              <p:nvPr/>
            </p:nvCxnSpPr>
            <p:spPr>
              <a:xfrm rot="5400000" flipH="1" flipV="1">
                <a:off x="1187362" y="179951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p:cNvCxnSpPr>
                <a:stCxn id="31" idx="6"/>
                <a:endCxn id="33" idx="2"/>
              </p:cNvCxnSpPr>
              <p:nvPr/>
            </p:nvCxnSpPr>
            <p:spPr>
              <a:xfrm>
                <a:off x="1928794" y="167323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p:cNvCxnSpPr>
                <a:stCxn id="35" idx="7"/>
                <a:endCxn id="33" idx="3"/>
              </p:cNvCxnSpPr>
              <p:nvPr/>
            </p:nvCxnSpPr>
            <p:spPr>
              <a:xfrm rot="5400000" flipH="1" flipV="1">
                <a:off x="2580403" y="183523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35" idx="3"/>
                <a:endCxn id="32" idx="7"/>
              </p:cNvCxnSpPr>
              <p:nvPr/>
            </p:nvCxnSpPr>
            <p:spPr>
              <a:xfrm rot="5400000">
                <a:off x="1901742" y="251389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30" idx="5"/>
                <a:endCxn id="32" idx="1"/>
              </p:cNvCxnSpPr>
              <p:nvPr/>
            </p:nvCxnSpPr>
            <p:spPr>
              <a:xfrm rot="16200000" flipH="1">
                <a:off x="1187362" y="251389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p:cNvCxnSpPr>
                <a:stCxn id="32" idx="6"/>
                <a:endCxn id="34" idx="2"/>
              </p:cNvCxnSpPr>
              <p:nvPr/>
            </p:nvCxnSpPr>
            <p:spPr>
              <a:xfrm>
                <a:off x="1928794" y="310199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接连接符 42"/>
              <p:cNvCxnSpPr>
                <a:stCxn id="35" idx="5"/>
                <a:endCxn id="34" idx="1"/>
              </p:cNvCxnSpPr>
              <p:nvPr/>
            </p:nvCxnSpPr>
            <p:spPr>
              <a:xfrm rot="16200000" flipH="1">
                <a:off x="2580403" y="254961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33" idx="5"/>
                <a:endCxn id="36" idx="1"/>
              </p:cNvCxnSpPr>
              <p:nvPr/>
            </p:nvCxnSpPr>
            <p:spPr>
              <a:xfrm rot="16200000" flipH="1">
                <a:off x="3294783" y="1763799"/>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34" idx="7"/>
                <a:endCxn id="36" idx="3"/>
              </p:cNvCxnSpPr>
              <p:nvPr/>
            </p:nvCxnSpPr>
            <p:spPr>
              <a:xfrm rot="5400000" flipH="1" flipV="1">
                <a:off x="3294783" y="2478179"/>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42976" y="173252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1142976" y="2732660"/>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2285984" y="131604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9" name="TextBox 48"/>
              <p:cNvSpPr txBox="1"/>
              <p:nvPr/>
            </p:nvSpPr>
            <p:spPr>
              <a:xfrm>
                <a:off x="1857356" y="244690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2285984" y="310199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1" name="TextBox 50"/>
              <p:cNvSpPr txBox="1"/>
              <p:nvPr/>
            </p:nvSpPr>
            <p:spPr>
              <a:xfrm>
                <a:off x="2714612" y="244690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2714612" y="194684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3" name="TextBox 52"/>
              <p:cNvSpPr txBox="1"/>
              <p:nvPr/>
            </p:nvSpPr>
            <p:spPr>
              <a:xfrm>
                <a:off x="3428992" y="173252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3500430" y="2732660"/>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5" name="任意多边形 54"/>
              <p:cNvSpPr/>
              <p:nvPr/>
            </p:nvSpPr>
            <p:spPr>
              <a:xfrm>
                <a:off x="610641" y="1173166"/>
                <a:ext cx="1532467" cy="1703917"/>
              </a:xfrm>
              <a:custGeom>
                <a:avLst/>
                <a:gdLst>
                  <a:gd name="connsiteX0" fmla="*/ 838200 w 1532467"/>
                  <a:gd name="connsiteY0" fmla="*/ 78317 h 1703917"/>
                  <a:gd name="connsiteX1" fmla="*/ 177800 w 1532467"/>
                  <a:gd name="connsiteY1" fmla="*/ 522817 h 1703917"/>
                  <a:gd name="connsiteX2" fmla="*/ 38100 w 1532467"/>
                  <a:gd name="connsiteY2" fmla="*/ 1386417 h 1703917"/>
                  <a:gd name="connsiteX3" fmla="*/ 406400 w 1532467"/>
                  <a:gd name="connsiteY3" fmla="*/ 1665817 h 1703917"/>
                  <a:gd name="connsiteX4" fmla="*/ 1257300 w 1532467"/>
                  <a:gd name="connsiteY4" fmla="*/ 1157817 h 1703917"/>
                  <a:gd name="connsiteX5" fmla="*/ 1524000 w 1532467"/>
                  <a:gd name="connsiteY5" fmla="*/ 395817 h 1703917"/>
                  <a:gd name="connsiteX6" fmla="*/ 1308100 w 1532467"/>
                  <a:gd name="connsiteY6" fmla="*/ 52917 h 1703917"/>
                  <a:gd name="connsiteX7" fmla="*/ 838200 w 1532467"/>
                  <a:gd name="connsiteY7" fmla="*/ 78317 h 170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2467" h="1703917">
                    <a:moveTo>
                      <a:pt x="838200" y="78317"/>
                    </a:moveTo>
                    <a:cubicBezTo>
                      <a:pt x="649817" y="156634"/>
                      <a:pt x="311150" y="304800"/>
                      <a:pt x="177800" y="522817"/>
                    </a:cubicBezTo>
                    <a:cubicBezTo>
                      <a:pt x="44450" y="740834"/>
                      <a:pt x="0" y="1195917"/>
                      <a:pt x="38100" y="1386417"/>
                    </a:cubicBezTo>
                    <a:cubicBezTo>
                      <a:pt x="76200" y="1576917"/>
                      <a:pt x="203200" y="1703917"/>
                      <a:pt x="406400" y="1665817"/>
                    </a:cubicBezTo>
                    <a:cubicBezTo>
                      <a:pt x="609600" y="1627717"/>
                      <a:pt x="1071033" y="1369484"/>
                      <a:pt x="1257300" y="1157817"/>
                    </a:cubicBezTo>
                    <a:cubicBezTo>
                      <a:pt x="1443567" y="946150"/>
                      <a:pt x="1515533" y="579967"/>
                      <a:pt x="1524000" y="395817"/>
                    </a:cubicBezTo>
                    <a:cubicBezTo>
                      <a:pt x="1532467" y="211667"/>
                      <a:pt x="1418167" y="103717"/>
                      <a:pt x="1308100" y="52917"/>
                    </a:cubicBezTo>
                    <a:cubicBezTo>
                      <a:pt x="1198033" y="2117"/>
                      <a:pt x="1026583" y="0"/>
                      <a:pt x="838200" y="78317"/>
                    </a:cubicBezTo>
                    <a:close/>
                  </a:path>
                </a:pathLst>
              </a:custGeom>
              <a:solidFill>
                <a:schemeClr val="accent6">
                  <a:lumMod val="40000"/>
                  <a:lumOff val="60000"/>
                  <a:alpha val="4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571472" y="1201684"/>
                <a:ext cx="42862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U</a:t>
                </a:r>
                <a:endParaRPr lang="zh-CN" altLang="en-US" sz="2000">
                  <a:solidFill>
                    <a:srgbClr val="0000FF"/>
                  </a:solidFill>
                  <a:latin typeface="Consolas" pitchFamily="49" charset="0"/>
                  <a:cs typeface="Consolas" pitchFamily="49" charset="0"/>
                </a:endParaRPr>
              </a:p>
            </p:txBody>
          </p:sp>
          <p:sp>
            <p:nvSpPr>
              <p:cNvPr id="58" name="TextBox 57"/>
              <p:cNvSpPr txBox="1"/>
              <p:nvPr/>
            </p:nvSpPr>
            <p:spPr>
              <a:xfrm>
                <a:off x="3786182" y="1214422"/>
                <a:ext cx="78581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V-U</a:t>
                </a:r>
                <a:endParaRPr lang="zh-CN" altLang="en-US" sz="2000">
                  <a:solidFill>
                    <a:srgbClr val="0000FF"/>
                  </a:solidFill>
                  <a:latin typeface="Consolas" pitchFamily="49" charset="0"/>
                  <a:cs typeface="Consolas" pitchFamily="49" charset="0"/>
                </a:endParaRPr>
              </a:p>
            </p:txBody>
          </p:sp>
          <p:sp>
            <p:nvSpPr>
              <p:cNvPr id="59" name="TextBox 58"/>
              <p:cNvSpPr txBox="1"/>
              <p:nvPr/>
            </p:nvSpPr>
            <p:spPr>
              <a:xfrm>
                <a:off x="4643438" y="1154842"/>
                <a:ext cx="4500562" cy="1631216"/>
              </a:xfrm>
              <a:prstGeom prst="rect">
                <a:avLst/>
              </a:prstGeom>
              <a:noFill/>
            </p:spPr>
            <p:txBody>
              <a:bodyPr wrap="square" rtlCol="0">
                <a:spAutoFit/>
              </a:bodyPr>
              <a:lstStyle/>
              <a:p>
                <a:r>
                  <a:rPr lang="en-US" altLang="zh-CN" sz="2000" smtClean="0">
                    <a:solidFill>
                      <a:srgbClr val="9900FF"/>
                    </a:solidFill>
                    <a:latin typeface="Consolas" pitchFamily="49" charset="0"/>
                    <a:cs typeface="Consolas" pitchFamily="49" charset="0"/>
                  </a:rPr>
                  <a:t>1</a:t>
                </a:r>
                <a:r>
                  <a:rPr lang="zh-CN" altLang="en-US" sz="2000" smtClean="0">
                    <a:solidFill>
                      <a:srgbClr val="9900FF"/>
                    </a:solidFill>
                    <a:latin typeface="Consolas" pitchFamily="49" charset="0"/>
                    <a:cs typeface="Consolas" pitchFamily="49" charset="0"/>
                  </a:rPr>
                  <a:t>：</a:t>
                </a:r>
                <a:r>
                  <a:rPr lang="en-US" altLang="zh-CN" sz="2000" smtClean="0">
                    <a:solidFill>
                      <a:srgbClr val="9900FF"/>
                    </a:solidFill>
                    <a:latin typeface="Consolas" pitchFamily="49" charset="0"/>
                    <a:cs typeface="Consolas" pitchFamily="49" charset="0"/>
                  </a:rPr>
                  <a:t>lowcost[1]=6</a:t>
                </a:r>
                <a:r>
                  <a:rPr lang="zh-CN" altLang="en-US" sz="2000" smtClean="0">
                    <a:solidFill>
                      <a:srgbClr val="9900FF"/>
                    </a:solidFill>
                    <a:latin typeface="Consolas" pitchFamily="49" charset="0"/>
                    <a:cs typeface="Consolas" pitchFamily="49" charset="0"/>
                  </a:rPr>
                  <a:t>，</a:t>
                </a:r>
                <a:r>
                  <a:rPr lang="en-US" altLang="zh-CN" sz="2000" smtClean="0">
                    <a:solidFill>
                      <a:srgbClr val="9900FF"/>
                    </a:solidFill>
                    <a:latin typeface="Consolas" pitchFamily="49" charset="0"/>
                    <a:cs typeface="Consolas" pitchFamily="49" charset="0"/>
                  </a:rPr>
                  <a:t>closest[1]=0</a:t>
                </a:r>
              </a:p>
              <a:p>
                <a:r>
                  <a:rPr lang="en-US" altLang="zh-CN" sz="2000" smtClean="0">
                    <a:solidFill>
                      <a:srgbClr val="0000FF"/>
                    </a:solidFill>
                    <a:latin typeface="Consolas" pitchFamily="49" charset="0"/>
                    <a:cs typeface="Consolas" pitchFamily="49" charset="0"/>
                  </a:rPr>
                  <a:t>2</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lowcost[2]=∞</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closest[2]=-1</a:t>
                </a:r>
              </a:p>
              <a:p>
                <a:r>
                  <a:rPr lang="en-US" altLang="zh-CN" sz="2000" smtClean="0">
                    <a:solidFill>
                      <a:srgbClr val="0000FF"/>
                    </a:solidFill>
                    <a:latin typeface="Consolas" pitchFamily="49" charset="0"/>
                    <a:cs typeface="Consolas" pitchFamily="49" charset="0"/>
                  </a:rPr>
                  <a:t>3</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lowcost[3]=∞</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closest[3]=-1</a:t>
                </a:r>
              </a:p>
              <a:p>
                <a:r>
                  <a:rPr lang="en-US" altLang="zh-CN" sz="2000" smtClean="0">
                    <a:solidFill>
                      <a:srgbClr val="0000FF"/>
                    </a:solidFill>
                    <a:latin typeface="Consolas" pitchFamily="49" charset="0"/>
                    <a:cs typeface="Consolas" pitchFamily="49" charset="0"/>
                  </a:rPr>
                  <a:t>6</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lowcost[6]=∞</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closest[6]=-1</a:t>
                </a:r>
              </a:p>
              <a:p>
                <a:r>
                  <a:rPr lang="en-US" altLang="zh-CN" sz="2000" smtClean="0">
                    <a:solidFill>
                      <a:srgbClr val="9900FF"/>
                    </a:solidFill>
                    <a:latin typeface="Consolas" pitchFamily="49" charset="0"/>
                    <a:cs typeface="Consolas" pitchFamily="49" charset="0"/>
                  </a:rPr>
                  <a:t>4</a:t>
                </a:r>
                <a:r>
                  <a:rPr lang="zh-CN" altLang="en-US" sz="2000" smtClean="0">
                    <a:solidFill>
                      <a:srgbClr val="9900FF"/>
                    </a:solidFill>
                    <a:latin typeface="Consolas" pitchFamily="49" charset="0"/>
                    <a:cs typeface="Consolas" pitchFamily="49" charset="0"/>
                  </a:rPr>
                  <a:t>：</a:t>
                </a:r>
                <a:r>
                  <a:rPr lang="en-US" altLang="zh-CN" sz="2000" smtClean="0">
                    <a:solidFill>
                      <a:srgbClr val="9900FF"/>
                    </a:solidFill>
                    <a:latin typeface="Consolas" pitchFamily="49" charset="0"/>
                    <a:cs typeface="Consolas" pitchFamily="49" charset="0"/>
                  </a:rPr>
                  <a:t>lowcost[4]=8</a:t>
                </a:r>
                <a:r>
                  <a:rPr lang="zh-CN" altLang="en-US" sz="2000" smtClean="0">
                    <a:solidFill>
                      <a:srgbClr val="9900FF"/>
                    </a:solidFill>
                    <a:latin typeface="Consolas" pitchFamily="49" charset="0"/>
                    <a:cs typeface="Consolas" pitchFamily="49" charset="0"/>
                  </a:rPr>
                  <a:t>，</a:t>
                </a:r>
                <a:r>
                  <a:rPr lang="en-US" altLang="zh-CN" sz="2000" smtClean="0">
                    <a:solidFill>
                      <a:srgbClr val="9900FF"/>
                    </a:solidFill>
                    <a:latin typeface="Consolas" pitchFamily="49" charset="0"/>
                    <a:cs typeface="Consolas" pitchFamily="49" charset="0"/>
                  </a:rPr>
                  <a:t>closest[4]=5</a:t>
                </a:r>
                <a:endParaRPr lang="zh-CN" altLang="en-US" sz="2000">
                  <a:solidFill>
                    <a:srgbClr val="9900FF"/>
                  </a:solidFill>
                  <a:latin typeface="Consolas" pitchFamily="49" charset="0"/>
                  <a:cs typeface="Consolas" pitchFamily="49" charset="0"/>
                </a:endParaRPr>
              </a:p>
            </p:txBody>
          </p:sp>
        </p:grpSp>
      </p:grpSp>
      <p:sp>
        <p:nvSpPr>
          <p:cNvPr id="61" name="TextBox 60"/>
          <p:cNvSpPr txBox="1"/>
          <p:nvPr/>
        </p:nvSpPr>
        <p:spPr>
          <a:xfrm>
            <a:off x="4357686" y="3314642"/>
            <a:ext cx="4214842"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lowcost[1]</a:t>
            </a:r>
            <a:r>
              <a:rPr lang="zh-CN" altLang="en-US" sz="1800" smtClean="0">
                <a:solidFill>
                  <a:srgbClr val="0000FF"/>
                </a:solidFill>
                <a:latin typeface="Consolas" pitchFamily="49" charset="0"/>
                <a:ea typeface="楷体" pitchFamily="49" charset="-122"/>
                <a:cs typeface="Consolas" pitchFamily="49" charset="0"/>
              </a:rPr>
              <a:t>最小，将</a:t>
            </a:r>
            <a:r>
              <a:rPr lang="en-US" altLang="zh-CN" sz="1800" i="1" smtClean="0">
                <a:solidFill>
                  <a:srgbClr val="FF0000"/>
                </a:solidFill>
                <a:latin typeface="Consolas" pitchFamily="49" charset="0"/>
                <a:ea typeface="楷体" pitchFamily="49" charset="-122"/>
                <a:cs typeface="Consolas" pitchFamily="49" charset="0"/>
              </a:rPr>
              <a:t>k</a:t>
            </a:r>
            <a:r>
              <a:rPr lang="en-US" altLang="zh-CN" sz="1800" smtClean="0">
                <a:solidFill>
                  <a:srgbClr val="FF0000"/>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添加到</a:t>
            </a:r>
            <a:r>
              <a:rPr lang="en-US" altLang="zh-CN" sz="1800" smtClean="0">
                <a:solidFill>
                  <a:srgbClr val="0000FF"/>
                </a:solidFill>
                <a:latin typeface="Consolas" pitchFamily="49" charset="0"/>
                <a:ea typeface="楷体" pitchFamily="49" charset="-122"/>
                <a:cs typeface="Consolas" pitchFamily="49" charset="0"/>
              </a:rPr>
              <a:t>U</a:t>
            </a:r>
            <a:r>
              <a:rPr lang="zh-CN" altLang="en-US" sz="1800" smtClean="0">
                <a:solidFill>
                  <a:srgbClr val="0000FF"/>
                </a:solidFill>
                <a:latin typeface="Consolas" pitchFamily="49" charset="0"/>
                <a:ea typeface="楷体" pitchFamily="49" charset="-122"/>
                <a:cs typeface="Consolas" pitchFamily="49" charset="0"/>
              </a:rPr>
              <a:t>中</a:t>
            </a:r>
            <a:endParaRPr lang="zh-CN" altLang="en-US" sz="1800">
              <a:solidFill>
                <a:srgbClr val="0000FF"/>
              </a:solidFill>
              <a:latin typeface="Consolas" pitchFamily="49" charset="0"/>
              <a:ea typeface="楷体" pitchFamily="49" charset="-122"/>
              <a:cs typeface="Consolas" pitchFamily="49" charset="0"/>
            </a:endParaRPr>
          </a:p>
        </p:txBody>
      </p:sp>
      <p:grpSp>
        <p:nvGrpSpPr>
          <p:cNvPr id="96" name="组合 95"/>
          <p:cNvGrpSpPr/>
          <p:nvPr/>
        </p:nvGrpSpPr>
        <p:grpSpPr>
          <a:xfrm>
            <a:off x="571472" y="3286124"/>
            <a:ext cx="8358246" cy="3427943"/>
            <a:chOff x="571472" y="3286124"/>
            <a:chExt cx="8358246" cy="3427943"/>
          </a:xfrm>
        </p:grpSpPr>
        <p:sp>
          <p:nvSpPr>
            <p:cNvPr id="60" name="下箭头 59"/>
            <p:cNvSpPr/>
            <p:nvPr/>
          </p:nvSpPr>
          <p:spPr>
            <a:xfrm>
              <a:off x="4071934" y="3286124"/>
              <a:ext cx="214314" cy="5715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2" name="椭圆 61"/>
            <p:cNvSpPr/>
            <p:nvPr/>
          </p:nvSpPr>
          <p:spPr>
            <a:xfrm>
              <a:off x="857224" y="5388008"/>
              <a:ext cx="357190" cy="42862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63" name="椭圆 62"/>
            <p:cNvSpPr/>
            <p:nvPr/>
          </p:nvSpPr>
          <p:spPr>
            <a:xfrm>
              <a:off x="1571604" y="467362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64" name="椭圆 63"/>
            <p:cNvSpPr/>
            <p:nvPr/>
          </p:nvSpPr>
          <p:spPr>
            <a:xfrm>
              <a:off x="1571604" y="610238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65" name="椭圆 64"/>
            <p:cNvSpPr/>
            <p:nvPr/>
          </p:nvSpPr>
          <p:spPr>
            <a:xfrm>
              <a:off x="2928926" y="4673628"/>
              <a:ext cx="357190" cy="42862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bg1"/>
                  </a:solidFill>
                  <a:latin typeface="Consolas" pitchFamily="49" charset="0"/>
                  <a:cs typeface="Consolas" pitchFamily="49" charset="0"/>
                </a:rPr>
                <a:t>1</a:t>
              </a:r>
              <a:endParaRPr lang="zh-CN" altLang="en-US" sz="2000">
                <a:solidFill>
                  <a:schemeClr val="bg1"/>
                </a:solidFill>
                <a:latin typeface="Consolas" pitchFamily="49" charset="0"/>
                <a:cs typeface="Consolas" pitchFamily="49" charset="0"/>
              </a:endParaRPr>
            </a:p>
          </p:txBody>
        </p:sp>
        <p:sp>
          <p:nvSpPr>
            <p:cNvPr id="66" name="椭圆 65"/>
            <p:cNvSpPr/>
            <p:nvPr/>
          </p:nvSpPr>
          <p:spPr>
            <a:xfrm>
              <a:off x="2928926" y="610238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67" name="椭圆 66"/>
            <p:cNvSpPr/>
            <p:nvPr/>
          </p:nvSpPr>
          <p:spPr>
            <a:xfrm>
              <a:off x="2285984" y="538800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68" name="椭圆 67"/>
            <p:cNvSpPr/>
            <p:nvPr/>
          </p:nvSpPr>
          <p:spPr>
            <a:xfrm>
              <a:off x="3714744" y="5388008"/>
              <a:ext cx="357190" cy="4286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cxnSp>
          <p:nvCxnSpPr>
            <p:cNvPr id="69" name="直接连接符 68"/>
            <p:cNvCxnSpPr>
              <a:stCxn id="62" idx="7"/>
              <a:endCxn id="63" idx="3"/>
            </p:cNvCxnSpPr>
            <p:nvPr/>
          </p:nvCxnSpPr>
          <p:spPr>
            <a:xfrm rot="5400000" flipH="1" flipV="1">
              <a:off x="1187362" y="501422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直接连接符 69"/>
            <p:cNvCxnSpPr>
              <a:stCxn id="63" idx="6"/>
              <a:endCxn id="65" idx="2"/>
            </p:cNvCxnSpPr>
            <p:nvPr/>
          </p:nvCxnSpPr>
          <p:spPr>
            <a:xfrm>
              <a:off x="1928794" y="488794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直接连接符 70"/>
            <p:cNvCxnSpPr>
              <a:stCxn id="67" idx="7"/>
              <a:endCxn id="65" idx="3"/>
            </p:cNvCxnSpPr>
            <p:nvPr/>
          </p:nvCxnSpPr>
          <p:spPr>
            <a:xfrm rot="5400000" flipH="1" flipV="1">
              <a:off x="2580403" y="504994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直接连接符 71"/>
            <p:cNvCxnSpPr>
              <a:stCxn id="67" idx="3"/>
              <a:endCxn id="64" idx="7"/>
            </p:cNvCxnSpPr>
            <p:nvPr/>
          </p:nvCxnSpPr>
          <p:spPr>
            <a:xfrm rot="5400000">
              <a:off x="1901742" y="572860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直接连接符 72"/>
            <p:cNvCxnSpPr>
              <a:stCxn id="62" idx="5"/>
              <a:endCxn id="64" idx="1"/>
            </p:cNvCxnSpPr>
            <p:nvPr/>
          </p:nvCxnSpPr>
          <p:spPr>
            <a:xfrm rot="16200000" flipH="1">
              <a:off x="1187362" y="5728608"/>
              <a:ext cx="411294" cy="461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直接连接符 73"/>
            <p:cNvCxnSpPr>
              <a:stCxn id="64" idx="6"/>
              <a:endCxn id="66" idx="2"/>
            </p:cNvCxnSpPr>
            <p:nvPr/>
          </p:nvCxnSpPr>
          <p:spPr>
            <a:xfrm>
              <a:off x="1928794" y="6316702"/>
              <a:ext cx="10001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直接连接符 74"/>
            <p:cNvCxnSpPr>
              <a:stCxn id="67" idx="5"/>
              <a:endCxn id="66" idx="1"/>
            </p:cNvCxnSpPr>
            <p:nvPr/>
          </p:nvCxnSpPr>
          <p:spPr>
            <a:xfrm rot="16200000" flipH="1">
              <a:off x="2580403" y="5764327"/>
              <a:ext cx="411294" cy="390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直接连接符 75"/>
            <p:cNvCxnSpPr>
              <a:stCxn id="65" idx="5"/>
              <a:endCxn id="68" idx="1"/>
            </p:cNvCxnSpPr>
            <p:nvPr/>
          </p:nvCxnSpPr>
          <p:spPr>
            <a:xfrm rot="16200000" flipH="1">
              <a:off x="3294783" y="4978509"/>
              <a:ext cx="411294" cy="533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接连接符 76"/>
            <p:cNvCxnSpPr>
              <a:stCxn id="66" idx="7"/>
              <a:endCxn id="68" idx="3"/>
            </p:cNvCxnSpPr>
            <p:nvPr/>
          </p:nvCxnSpPr>
          <p:spPr>
            <a:xfrm rot="5400000" flipH="1" flipV="1">
              <a:off x="3294783" y="5692889"/>
              <a:ext cx="411294" cy="533246"/>
            </a:xfrm>
            <a:prstGeom prst="line">
              <a:avLst/>
            </a:prstGeom>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142976" y="494723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9" name="TextBox 78"/>
            <p:cNvSpPr txBox="1"/>
            <p:nvPr/>
          </p:nvSpPr>
          <p:spPr>
            <a:xfrm>
              <a:off x="1142976" y="5947370"/>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80" name="TextBox 79"/>
            <p:cNvSpPr txBox="1"/>
            <p:nvPr/>
          </p:nvSpPr>
          <p:spPr>
            <a:xfrm>
              <a:off x="2285984" y="453075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81" name="TextBox 80"/>
            <p:cNvSpPr txBox="1"/>
            <p:nvPr/>
          </p:nvSpPr>
          <p:spPr>
            <a:xfrm>
              <a:off x="1857356" y="566161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82" name="TextBox 81"/>
            <p:cNvSpPr txBox="1"/>
            <p:nvPr/>
          </p:nvSpPr>
          <p:spPr>
            <a:xfrm>
              <a:off x="2285984" y="631670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83" name="TextBox 82"/>
            <p:cNvSpPr txBox="1"/>
            <p:nvPr/>
          </p:nvSpPr>
          <p:spPr>
            <a:xfrm>
              <a:off x="2714612" y="566161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84" name="TextBox 83"/>
            <p:cNvSpPr txBox="1"/>
            <p:nvPr/>
          </p:nvSpPr>
          <p:spPr>
            <a:xfrm>
              <a:off x="2714612" y="516155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85" name="TextBox 84"/>
            <p:cNvSpPr txBox="1"/>
            <p:nvPr/>
          </p:nvSpPr>
          <p:spPr>
            <a:xfrm>
              <a:off x="3428992" y="494723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6" name="TextBox 85"/>
            <p:cNvSpPr txBox="1"/>
            <p:nvPr/>
          </p:nvSpPr>
          <p:spPr>
            <a:xfrm>
              <a:off x="3500430" y="5947370"/>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8" name="TextBox 87"/>
            <p:cNvSpPr txBox="1"/>
            <p:nvPr/>
          </p:nvSpPr>
          <p:spPr>
            <a:xfrm>
              <a:off x="571472" y="4416394"/>
              <a:ext cx="42862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U</a:t>
              </a:r>
              <a:endParaRPr lang="zh-CN" altLang="en-US" sz="2000">
                <a:solidFill>
                  <a:srgbClr val="0000FF"/>
                </a:solidFill>
                <a:latin typeface="Consolas" pitchFamily="49" charset="0"/>
                <a:cs typeface="Consolas" pitchFamily="49" charset="0"/>
              </a:endParaRPr>
            </a:p>
          </p:txBody>
        </p:sp>
        <p:sp>
          <p:nvSpPr>
            <p:cNvPr id="89" name="TextBox 88"/>
            <p:cNvSpPr txBox="1"/>
            <p:nvPr/>
          </p:nvSpPr>
          <p:spPr>
            <a:xfrm>
              <a:off x="3714744" y="6243600"/>
              <a:ext cx="78581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V-U</a:t>
              </a:r>
              <a:endParaRPr lang="zh-CN" altLang="en-US" sz="2000">
                <a:solidFill>
                  <a:srgbClr val="0000FF"/>
                </a:solidFill>
                <a:latin typeface="Consolas" pitchFamily="49" charset="0"/>
                <a:cs typeface="Consolas" pitchFamily="49" charset="0"/>
              </a:endParaRPr>
            </a:p>
          </p:txBody>
        </p:sp>
        <p:sp>
          <p:nvSpPr>
            <p:cNvPr id="91" name="任意多边形 90"/>
            <p:cNvSpPr/>
            <p:nvPr/>
          </p:nvSpPr>
          <p:spPr>
            <a:xfrm>
              <a:off x="641350" y="4418020"/>
              <a:ext cx="3001437" cy="1656813"/>
            </a:xfrm>
            <a:custGeom>
              <a:avLst/>
              <a:gdLst>
                <a:gd name="connsiteX0" fmla="*/ 349250 w 3056467"/>
                <a:gd name="connsiteY0" fmla="*/ 556683 h 1615016"/>
                <a:gd name="connsiteX1" fmla="*/ 6350 w 3056467"/>
                <a:gd name="connsiteY1" fmla="*/ 1090083 h 1615016"/>
                <a:gd name="connsiteX2" fmla="*/ 387350 w 3056467"/>
                <a:gd name="connsiteY2" fmla="*/ 1547283 h 1615016"/>
                <a:gd name="connsiteX3" fmla="*/ 1441450 w 3056467"/>
                <a:gd name="connsiteY3" fmla="*/ 683683 h 1615016"/>
                <a:gd name="connsiteX4" fmla="*/ 2317750 w 3056467"/>
                <a:gd name="connsiteY4" fmla="*/ 721783 h 1615016"/>
                <a:gd name="connsiteX5" fmla="*/ 2813050 w 3056467"/>
                <a:gd name="connsiteY5" fmla="*/ 569383 h 1615016"/>
                <a:gd name="connsiteX6" fmla="*/ 2711450 w 3056467"/>
                <a:gd name="connsiteY6" fmla="*/ 74083 h 1615016"/>
                <a:gd name="connsiteX7" fmla="*/ 742950 w 3056467"/>
                <a:gd name="connsiteY7" fmla="*/ 124883 h 1615016"/>
                <a:gd name="connsiteX8" fmla="*/ 349250 w 3056467"/>
                <a:gd name="connsiteY8" fmla="*/ 556683 h 1615016"/>
                <a:gd name="connsiteX0" fmla="*/ 349250 w 3001437"/>
                <a:gd name="connsiteY0" fmla="*/ 546892 h 1605225"/>
                <a:gd name="connsiteX1" fmla="*/ 6350 w 3001437"/>
                <a:gd name="connsiteY1" fmla="*/ 1080292 h 1605225"/>
                <a:gd name="connsiteX2" fmla="*/ 387350 w 3001437"/>
                <a:gd name="connsiteY2" fmla="*/ 1537492 h 1605225"/>
                <a:gd name="connsiteX3" fmla="*/ 1441450 w 3001437"/>
                <a:gd name="connsiteY3" fmla="*/ 673892 h 1605225"/>
                <a:gd name="connsiteX4" fmla="*/ 2317750 w 3001437"/>
                <a:gd name="connsiteY4" fmla="*/ 711992 h 1605225"/>
                <a:gd name="connsiteX5" fmla="*/ 2813050 w 3001437"/>
                <a:gd name="connsiteY5" fmla="*/ 559592 h 1605225"/>
                <a:gd name="connsiteX6" fmla="*/ 2711450 w 3001437"/>
                <a:gd name="connsiteY6" fmla="*/ 64292 h 1605225"/>
                <a:gd name="connsiteX7" fmla="*/ 1073130 w 3001437"/>
                <a:gd name="connsiteY7" fmla="*/ 173838 h 1605225"/>
                <a:gd name="connsiteX8" fmla="*/ 349250 w 3001437"/>
                <a:gd name="connsiteY8" fmla="*/ 546892 h 1605225"/>
                <a:gd name="connsiteX0" fmla="*/ 349250 w 3001437"/>
                <a:gd name="connsiteY0" fmla="*/ 598480 h 1656813"/>
                <a:gd name="connsiteX1" fmla="*/ 6350 w 3001437"/>
                <a:gd name="connsiteY1" fmla="*/ 1131880 h 1656813"/>
                <a:gd name="connsiteX2" fmla="*/ 387350 w 3001437"/>
                <a:gd name="connsiteY2" fmla="*/ 1589080 h 1656813"/>
                <a:gd name="connsiteX3" fmla="*/ 1441450 w 3001437"/>
                <a:gd name="connsiteY3" fmla="*/ 725480 h 1656813"/>
                <a:gd name="connsiteX4" fmla="*/ 2317750 w 3001437"/>
                <a:gd name="connsiteY4" fmla="*/ 763580 h 1656813"/>
                <a:gd name="connsiteX5" fmla="*/ 2813050 w 3001437"/>
                <a:gd name="connsiteY5" fmla="*/ 611180 h 1656813"/>
                <a:gd name="connsiteX6" fmla="*/ 2711450 w 3001437"/>
                <a:gd name="connsiteY6" fmla="*/ 115880 h 1656813"/>
                <a:gd name="connsiteX7" fmla="*/ 1073130 w 3001437"/>
                <a:gd name="connsiteY7" fmla="*/ 82550 h 1656813"/>
                <a:gd name="connsiteX8" fmla="*/ 349250 w 3001437"/>
                <a:gd name="connsiteY8" fmla="*/ 598480 h 165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1437" h="1656813">
                  <a:moveTo>
                    <a:pt x="349250" y="598480"/>
                  </a:moveTo>
                  <a:cubicBezTo>
                    <a:pt x="171453" y="773368"/>
                    <a:pt x="0" y="966780"/>
                    <a:pt x="6350" y="1131880"/>
                  </a:cubicBezTo>
                  <a:cubicBezTo>
                    <a:pt x="12700" y="1296980"/>
                    <a:pt x="148167" y="1656813"/>
                    <a:pt x="387350" y="1589080"/>
                  </a:cubicBezTo>
                  <a:cubicBezTo>
                    <a:pt x="626533" y="1521347"/>
                    <a:pt x="1119717" y="863063"/>
                    <a:pt x="1441450" y="725480"/>
                  </a:cubicBezTo>
                  <a:cubicBezTo>
                    <a:pt x="1763183" y="587897"/>
                    <a:pt x="2089150" y="782630"/>
                    <a:pt x="2317750" y="763580"/>
                  </a:cubicBezTo>
                  <a:cubicBezTo>
                    <a:pt x="2546350" y="744530"/>
                    <a:pt x="2747433" y="719130"/>
                    <a:pt x="2813050" y="611180"/>
                  </a:cubicBezTo>
                  <a:cubicBezTo>
                    <a:pt x="2878667" y="503230"/>
                    <a:pt x="3001437" y="203985"/>
                    <a:pt x="2711450" y="115880"/>
                  </a:cubicBezTo>
                  <a:cubicBezTo>
                    <a:pt x="2421463" y="27775"/>
                    <a:pt x="1471063" y="0"/>
                    <a:pt x="1073130" y="82550"/>
                  </a:cubicBezTo>
                  <a:cubicBezTo>
                    <a:pt x="675197" y="165100"/>
                    <a:pt x="527047" y="423592"/>
                    <a:pt x="349250" y="598480"/>
                  </a:cubicBezTo>
                  <a:close/>
                </a:path>
              </a:pathLst>
            </a:custGeom>
            <a:solidFill>
              <a:schemeClr val="accent6">
                <a:lumMod val="40000"/>
                <a:lumOff val="60000"/>
                <a:alpha val="4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2" name="任意多边形 91"/>
            <p:cNvSpPr/>
            <p:nvPr/>
          </p:nvSpPr>
          <p:spPr>
            <a:xfrm>
              <a:off x="1373717" y="5151967"/>
              <a:ext cx="2882900" cy="1562100"/>
            </a:xfrm>
            <a:custGeom>
              <a:avLst/>
              <a:gdLst>
                <a:gd name="connsiteX0" fmla="*/ 315383 w 2882900"/>
                <a:gd name="connsiteY0" fmla="*/ 664633 h 1562100"/>
                <a:gd name="connsiteX1" fmla="*/ 10583 w 2882900"/>
                <a:gd name="connsiteY1" fmla="*/ 1083733 h 1562100"/>
                <a:gd name="connsiteX2" fmla="*/ 251883 w 2882900"/>
                <a:gd name="connsiteY2" fmla="*/ 1439333 h 1562100"/>
                <a:gd name="connsiteX3" fmla="*/ 1293283 w 2882900"/>
                <a:gd name="connsiteY3" fmla="*/ 1540933 h 1562100"/>
                <a:gd name="connsiteX4" fmla="*/ 2233083 w 2882900"/>
                <a:gd name="connsiteY4" fmla="*/ 1312333 h 1562100"/>
                <a:gd name="connsiteX5" fmla="*/ 2817283 w 2882900"/>
                <a:gd name="connsiteY5" fmla="*/ 410633 h 1562100"/>
                <a:gd name="connsiteX6" fmla="*/ 2626783 w 2882900"/>
                <a:gd name="connsiteY6" fmla="*/ 4233 h 1562100"/>
                <a:gd name="connsiteX7" fmla="*/ 1940983 w 2882900"/>
                <a:gd name="connsiteY7" fmla="*/ 385233 h 1562100"/>
                <a:gd name="connsiteX8" fmla="*/ 1521883 w 2882900"/>
                <a:gd name="connsiteY8" fmla="*/ 423333 h 1562100"/>
                <a:gd name="connsiteX9" fmla="*/ 1128183 w 2882900"/>
                <a:gd name="connsiteY9" fmla="*/ 118533 h 1562100"/>
                <a:gd name="connsiteX10" fmla="*/ 670983 w 2882900"/>
                <a:gd name="connsiteY10" fmla="*/ 232833 h 1562100"/>
                <a:gd name="connsiteX11" fmla="*/ 315383 w 2882900"/>
                <a:gd name="connsiteY11" fmla="*/ 664633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2900" h="1562100">
                  <a:moveTo>
                    <a:pt x="315383" y="664633"/>
                  </a:moveTo>
                  <a:cubicBezTo>
                    <a:pt x="205316" y="806450"/>
                    <a:pt x="21166" y="954616"/>
                    <a:pt x="10583" y="1083733"/>
                  </a:cubicBezTo>
                  <a:cubicBezTo>
                    <a:pt x="0" y="1212850"/>
                    <a:pt x="38100" y="1363133"/>
                    <a:pt x="251883" y="1439333"/>
                  </a:cubicBezTo>
                  <a:cubicBezTo>
                    <a:pt x="465666" y="1515533"/>
                    <a:pt x="963083" y="1562100"/>
                    <a:pt x="1293283" y="1540933"/>
                  </a:cubicBezTo>
                  <a:cubicBezTo>
                    <a:pt x="1623483" y="1519766"/>
                    <a:pt x="1979083" y="1500716"/>
                    <a:pt x="2233083" y="1312333"/>
                  </a:cubicBezTo>
                  <a:cubicBezTo>
                    <a:pt x="2487083" y="1123950"/>
                    <a:pt x="2751666" y="628650"/>
                    <a:pt x="2817283" y="410633"/>
                  </a:cubicBezTo>
                  <a:cubicBezTo>
                    <a:pt x="2882900" y="192616"/>
                    <a:pt x="2772833" y="8466"/>
                    <a:pt x="2626783" y="4233"/>
                  </a:cubicBezTo>
                  <a:cubicBezTo>
                    <a:pt x="2480733" y="0"/>
                    <a:pt x="2125133" y="315383"/>
                    <a:pt x="1940983" y="385233"/>
                  </a:cubicBezTo>
                  <a:cubicBezTo>
                    <a:pt x="1756833" y="455083"/>
                    <a:pt x="1657350" y="467783"/>
                    <a:pt x="1521883" y="423333"/>
                  </a:cubicBezTo>
                  <a:cubicBezTo>
                    <a:pt x="1386416" y="378883"/>
                    <a:pt x="1270000" y="150283"/>
                    <a:pt x="1128183" y="118533"/>
                  </a:cubicBezTo>
                  <a:cubicBezTo>
                    <a:pt x="986366" y="86783"/>
                    <a:pt x="810683" y="143933"/>
                    <a:pt x="670983" y="232833"/>
                  </a:cubicBezTo>
                  <a:cubicBezTo>
                    <a:pt x="531283" y="321733"/>
                    <a:pt x="425450" y="522816"/>
                    <a:pt x="315383" y="664633"/>
                  </a:cubicBezTo>
                  <a:close/>
                </a:path>
              </a:pathLst>
            </a:custGeom>
            <a:solidFill>
              <a:schemeClr val="accent6">
                <a:lumMod val="20000"/>
                <a:lumOff val="8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3" name="TextBox 92"/>
            <p:cNvSpPr txBox="1"/>
            <p:nvPr/>
          </p:nvSpPr>
          <p:spPr>
            <a:xfrm>
              <a:off x="4286248" y="4386212"/>
              <a:ext cx="264320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仅修改</a:t>
              </a:r>
              <a:r>
                <a:rPr lang="en-US" altLang="zh-CN" sz="2000" smtClean="0">
                  <a:solidFill>
                    <a:srgbClr val="0000FF"/>
                  </a:solidFill>
                  <a:latin typeface="Consolas" pitchFamily="49" charset="0"/>
                  <a:ea typeface="楷体" pitchFamily="49" charset="-122"/>
                  <a:cs typeface="Consolas" pitchFamily="49" charset="0"/>
                </a:rPr>
                <a:t>V-U</a:t>
              </a:r>
              <a:r>
                <a:rPr lang="zh-CN" altLang="en-US" sz="2000" smtClean="0">
                  <a:solidFill>
                    <a:srgbClr val="0000FF"/>
                  </a:solidFill>
                  <a:latin typeface="Consolas" pitchFamily="49" charset="0"/>
                  <a:ea typeface="楷体" pitchFamily="49" charset="-122"/>
                  <a:cs typeface="Consolas" pitchFamily="49" charset="0"/>
                </a:rPr>
                <a:t>中顶点</a:t>
              </a:r>
              <a:r>
                <a:rPr lang="en-US" altLang="zh-CN"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94" name="TextBox 93"/>
            <p:cNvSpPr txBox="1"/>
            <p:nvPr/>
          </p:nvSpPr>
          <p:spPr>
            <a:xfrm>
              <a:off x="4714876" y="4929198"/>
              <a:ext cx="4214842" cy="1294329"/>
            </a:xfrm>
            <a:prstGeom prst="rect">
              <a:avLst/>
            </a:prstGeom>
            <a:noFill/>
          </p:spPr>
          <p:txBody>
            <a:bodyPr wrap="square" rtlCol="0">
              <a:spAutoFit/>
            </a:bodyPr>
            <a:lstStyle/>
            <a:p>
              <a:pPr>
                <a:lnSpc>
                  <a:spcPct val="150000"/>
                </a:lnSpc>
              </a:pPr>
              <a:r>
                <a:rPr lang="en-US" altLang="zh-CN" sz="1800" smtClean="0">
                  <a:solidFill>
                    <a:srgbClr val="0000FF"/>
                  </a:solidFill>
                  <a:latin typeface="Consolas" pitchFamily="49" charset="0"/>
                  <a:ea typeface="微软雅黑" pitchFamily="34" charset="-122"/>
                  <a:cs typeface="Consolas" pitchFamily="49" charset="0"/>
                </a:rPr>
                <a:t>g.edges[</a:t>
              </a:r>
              <a:r>
                <a:rPr lang="en-US" altLang="zh-CN" sz="1800" i="1" smtClean="0">
                  <a:solidFill>
                    <a:srgbClr val="0000FF"/>
                  </a:solidFill>
                  <a:latin typeface="Consolas" pitchFamily="49" charset="0"/>
                  <a:ea typeface="微软雅黑" pitchFamily="34" charset="-122"/>
                  <a:cs typeface="Consolas" pitchFamily="49" charset="0"/>
                </a:rPr>
                <a:t>k</a:t>
              </a:r>
              <a:r>
                <a:rPr lang="en-US" altLang="zh-CN" sz="1800" smtClean="0">
                  <a:solidFill>
                    <a:srgbClr val="0000FF"/>
                  </a:solidFill>
                  <a:latin typeface="Consolas" pitchFamily="49" charset="0"/>
                  <a:ea typeface="微软雅黑" pitchFamily="34" charset="-122"/>
                  <a:cs typeface="Consolas" pitchFamily="49" charset="0"/>
                </a:rPr>
                <a:t>][</a:t>
              </a:r>
              <a:r>
                <a:rPr lang="en-US" altLang="zh-CN" sz="1800" i="1" smtClean="0">
                  <a:solidFill>
                    <a:srgbClr val="0000FF"/>
                  </a:solidFill>
                  <a:latin typeface="Consolas" pitchFamily="49" charset="0"/>
                  <a:ea typeface="微软雅黑" pitchFamily="34" charset="-122"/>
                  <a:cs typeface="Consolas" pitchFamily="49" charset="0"/>
                </a:rPr>
                <a:t>j</a:t>
              </a:r>
              <a:r>
                <a:rPr lang="en-US" altLang="zh-CN" sz="1800" smtClean="0">
                  <a:solidFill>
                    <a:srgbClr val="0000FF"/>
                  </a:solidFill>
                  <a:latin typeface="Consolas" pitchFamily="49" charset="0"/>
                  <a:ea typeface="微软雅黑" pitchFamily="34" charset="-122"/>
                  <a:cs typeface="Consolas" pitchFamily="49" charset="0"/>
                </a:rPr>
                <a:t>]&lt;lowcost[</a:t>
              </a:r>
              <a:r>
                <a:rPr lang="en-US" altLang="zh-CN" sz="1800" i="1" smtClean="0">
                  <a:solidFill>
                    <a:srgbClr val="0000FF"/>
                  </a:solidFill>
                  <a:latin typeface="Consolas" pitchFamily="49" charset="0"/>
                  <a:ea typeface="微软雅黑" pitchFamily="34" charset="-122"/>
                  <a:cs typeface="Consolas" pitchFamily="49" charset="0"/>
                </a:rPr>
                <a:t>j</a:t>
              </a:r>
              <a:r>
                <a:rPr lang="en-US" altLang="zh-CN" sz="1800" smtClean="0">
                  <a:solidFill>
                    <a:srgbClr val="0000FF"/>
                  </a:solidFill>
                  <a:latin typeface="Consolas" pitchFamily="49" charset="0"/>
                  <a:ea typeface="微软雅黑" pitchFamily="34" charset="-122"/>
                  <a:cs typeface="Consolas" pitchFamily="49" charset="0"/>
                </a:rPr>
                <a:t>] </a:t>
              </a:r>
              <a:r>
                <a:rPr lang="en-US" altLang="zh-CN" sz="1800" smtClean="0">
                  <a:solidFill>
                    <a:srgbClr val="0000FF"/>
                  </a:solidFill>
                  <a:latin typeface="Consolas" pitchFamily="49" charset="0"/>
                  <a:ea typeface="微软雅黑" pitchFamily="34" charset="-122"/>
                  <a:cs typeface="Consolas" pitchFamily="49" charset="0"/>
                  <a:sym typeface="Wingdings"/>
                </a:rPr>
                <a:t> </a:t>
              </a:r>
              <a:r>
                <a:rPr lang="zh-CN" altLang="en-US" sz="1800" smtClean="0">
                  <a:solidFill>
                    <a:srgbClr val="006600"/>
                  </a:solidFill>
                  <a:latin typeface="Consolas" pitchFamily="49" charset="0"/>
                  <a:ea typeface="微软雅黑" pitchFamily="34" charset="-122"/>
                  <a:cs typeface="Consolas" pitchFamily="49" charset="0"/>
                  <a:sym typeface="Wingdings"/>
                </a:rPr>
                <a:t>调整</a:t>
              </a:r>
              <a:endParaRPr lang="en-US" altLang="zh-CN" sz="1800" smtClean="0">
                <a:solidFill>
                  <a:srgbClr val="006600"/>
                </a:solidFill>
                <a:latin typeface="Consolas" pitchFamily="49" charset="0"/>
                <a:ea typeface="微软雅黑" pitchFamily="34" charset="-122"/>
                <a:cs typeface="Consolas" pitchFamily="49" charset="0"/>
                <a:sym typeface="Wingdings"/>
              </a:endParaRPr>
            </a:p>
            <a:p>
              <a:pPr>
                <a:lnSpc>
                  <a:spcPct val="150000"/>
                </a:lnSpc>
              </a:pPr>
              <a:r>
                <a:rPr lang="en-US" altLang="zh-CN" sz="1800" smtClean="0">
                  <a:solidFill>
                    <a:srgbClr val="006600"/>
                  </a:solidFill>
                  <a:latin typeface="Consolas" pitchFamily="49" charset="0"/>
                  <a:ea typeface="微软雅黑" pitchFamily="34" charset="-122"/>
                  <a:cs typeface="Consolas" pitchFamily="49" charset="0"/>
                </a:rPr>
                <a:t>	lowcost[</a:t>
              </a:r>
              <a:r>
                <a:rPr lang="en-US" altLang="zh-CN" sz="1800" i="1" smtClean="0">
                  <a:solidFill>
                    <a:srgbClr val="006600"/>
                  </a:solidFill>
                  <a:latin typeface="Consolas" pitchFamily="49" charset="0"/>
                  <a:ea typeface="微软雅黑" pitchFamily="34" charset="-122"/>
                  <a:cs typeface="Consolas" pitchFamily="49" charset="0"/>
                </a:rPr>
                <a:t>j</a:t>
              </a:r>
              <a:r>
                <a:rPr lang="en-US" altLang="zh-CN" sz="1800" smtClean="0">
                  <a:solidFill>
                    <a:srgbClr val="006600"/>
                  </a:solidFill>
                  <a:latin typeface="Consolas" pitchFamily="49" charset="0"/>
                  <a:ea typeface="微软雅黑" pitchFamily="34" charset="-122"/>
                  <a:cs typeface="Consolas" pitchFamily="49" charset="0"/>
                </a:rPr>
                <a:t>]=g.edges[</a:t>
              </a:r>
              <a:r>
                <a:rPr lang="en-US" altLang="zh-CN" sz="1800" i="1" smtClean="0">
                  <a:solidFill>
                    <a:srgbClr val="006600"/>
                  </a:solidFill>
                  <a:latin typeface="Consolas" pitchFamily="49" charset="0"/>
                  <a:ea typeface="微软雅黑" pitchFamily="34" charset="-122"/>
                  <a:cs typeface="Consolas" pitchFamily="49" charset="0"/>
                </a:rPr>
                <a:t>k</a:t>
              </a:r>
              <a:r>
                <a:rPr lang="en-US" altLang="zh-CN" sz="1800" smtClean="0">
                  <a:solidFill>
                    <a:srgbClr val="006600"/>
                  </a:solidFill>
                  <a:latin typeface="Consolas" pitchFamily="49" charset="0"/>
                  <a:ea typeface="微软雅黑" pitchFamily="34" charset="-122"/>
                  <a:cs typeface="Consolas" pitchFamily="49" charset="0"/>
                </a:rPr>
                <a:t>][</a:t>
              </a:r>
              <a:r>
                <a:rPr lang="en-US" altLang="zh-CN" sz="1800" i="1" smtClean="0">
                  <a:solidFill>
                    <a:srgbClr val="006600"/>
                  </a:solidFill>
                  <a:latin typeface="Consolas" pitchFamily="49" charset="0"/>
                  <a:ea typeface="微软雅黑" pitchFamily="34" charset="-122"/>
                  <a:cs typeface="Consolas" pitchFamily="49" charset="0"/>
                </a:rPr>
                <a:t>j</a:t>
              </a:r>
              <a:r>
                <a:rPr lang="en-US" altLang="zh-CN" sz="1800" smtClean="0">
                  <a:solidFill>
                    <a:srgbClr val="006600"/>
                  </a:solidFill>
                  <a:latin typeface="Consolas" pitchFamily="49" charset="0"/>
                  <a:ea typeface="微软雅黑" pitchFamily="34" charset="-122"/>
                  <a:cs typeface="Consolas" pitchFamily="49" charset="0"/>
                </a:rPr>
                <a:t>]</a:t>
              </a:r>
            </a:p>
            <a:p>
              <a:pPr>
                <a:lnSpc>
                  <a:spcPct val="150000"/>
                </a:lnSpc>
              </a:pPr>
              <a:r>
                <a:rPr lang="en-US" altLang="zh-CN" sz="1800" smtClean="0">
                  <a:solidFill>
                    <a:srgbClr val="006600"/>
                  </a:solidFill>
                  <a:latin typeface="Consolas" pitchFamily="49" charset="0"/>
                  <a:ea typeface="微软雅黑" pitchFamily="34" charset="-122"/>
                  <a:cs typeface="Consolas" pitchFamily="49" charset="0"/>
                </a:rPr>
                <a:t>	closest[</a:t>
              </a:r>
              <a:r>
                <a:rPr lang="en-US" altLang="zh-CN" sz="1800" i="1" smtClean="0">
                  <a:solidFill>
                    <a:srgbClr val="006600"/>
                  </a:solidFill>
                  <a:latin typeface="Consolas" pitchFamily="49" charset="0"/>
                  <a:ea typeface="微软雅黑" pitchFamily="34" charset="-122"/>
                  <a:cs typeface="Consolas" pitchFamily="49" charset="0"/>
                </a:rPr>
                <a:t>j</a:t>
              </a:r>
              <a:r>
                <a:rPr lang="en-US" altLang="zh-CN" sz="1800" smtClean="0">
                  <a:solidFill>
                    <a:srgbClr val="006600"/>
                  </a:solidFill>
                  <a:latin typeface="Consolas" pitchFamily="49" charset="0"/>
                  <a:ea typeface="微软雅黑" pitchFamily="34" charset="-122"/>
                  <a:cs typeface="Consolas" pitchFamily="49" charset="0"/>
                </a:rPr>
                <a:t>]=</a:t>
              </a:r>
              <a:r>
                <a:rPr lang="en-US" altLang="zh-CN" sz="1800" i="1" smtClean="0">
                  <a:solidFill>
                    <a:srgbClr val="006600"/>
                  </a:solidFill>
                  <a:latin typeface="Consolas" pitchFamily="49" charset="0"/>
                  <a:ea typeface="微软雅黑" pitchFamily="34" charset="-122"/>
                  <a:cs typeface="Consolas" pitchFamily="49" charset="0"/>
                </a:rPr>
                <a:t>k</a:t>
              </a:r>
              <a:endParaRPr lang="zh-CN" altLang="en-US" sz="1800" i="1">
                <a:solidFill>
                  <a:srgbClr val="006600"/>
                </a:solidFill>
                <a:latin typeface="Consolas" pitchFamily="49" charset="0"/>
                <a:ea typeface="微软雅黑" pitchFamily="34"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39751" y="404813"/>
            <a:ext cx="3460746" cy="457200"/>
          </a:xfrm>
          <a:prstGeom prst="rect">
            <a:avLst/>
          </a:prstGeom>
          <a:solidFill>
            <a:srgbClr val="9900FF"/>
          </a:solidFill>
          <a:ln w="9525">
            <a:noFill/>
            <a:miter lim="800000"/>
            <a:headEnd/>
            <a:tailEnd/>
          </a:ln>
        </p:spPr>
        <p:txBody>
          <a:bodyPr wrap="square">
            <a:spAutoFit/>
          </a:bodyPr>
          <a:lstStyle/>
          <a:p>
            <a:pPr algn="just">
              <a:spcBef>
                <a:spcPct val="50000"/>
              </a:spcBef>
            </a:pPr>
            <a:r>
              <a:rPr lang="en-US" altLang="zh-CN" dirty="0">
                <a:solidFill>
                  <a:schemeClr val="bg1"/>
                </a:solidFill>
                <a:latin typeface="Consolas" pitchFamily="49" charset="0"/>
                <a:ea typeface="楷体" pitchFamily="49" charset="-122"/>
                <a:cs typeface="Consolas" pitchFamily="49" charset="0"/>
              </a:rPr>
              <a:t>2</a:t>
            </a:r>
            <a:r>
              <a:rPr lang="zh-CN" altLang="en-US" dirty="0">
                <a:solidFill>
                  <a:schemeClr val="bg1"/>
                </a:solidFill>
                <a:latin typeface="Consolas" pitchFamily="49" charset="0"/>
                <a:ea typeface="楷体" pitchFamily="49" charset="-122"/>
                <a:cs typeface="Consolas" pitchFamily="49" charset="0"/>
              </a:rPr>
              <a:t>、弗洛伊德算法设计</a:t>
            </a:r>
          </a:p>
        </p:txBody>
      </p:sp>
      <p:sp>
        <p:nvSpPr>
          <p:cNvPr id="96259" name="Text Box 3"/>
          <p:cNvSpPr txBox="1">
            <a:spLocks noChangeArrowheads="1"/>
          </p:cNvSpPr>
          <p:nvPr/>
        </p:nvSpPr>
        <p:spPr bwMode="auto">
          <a:xfrm>
            <a:off x="539750" y="1196975"/>
            <a:ext cx="8135938" cy="3410504"/>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dirty="0">
                <a:solidFill>
                  <a:srgbClr val="FF0000"/>
                </a:solidFill>
                <a:latin typeface="Consolas" pitchFamily="49" charset="0"/>
                <a:ea typeface="楷体" pitchFamily="49" charset="-122"/>
                <a:cs typeface="Consolas" pitchFamily="49" charset="0"/>
              </a:rPr>
              <a:t>void Floyd(</a:t>
            </a:r>
            <a:r>
              <a:rPr lang="en-US" altLang="zh-CN" sz="1800" dirty="0" err="1">
                <a:solidFill>
                  <a:srgbClr val="FF0000"/>
                </a:solidFill>
                <a:latin typeface="Consolas" pitchFamily="49" charset="0"/>
                <a:ea typeface="楷体" pitchFamily="49" charset="-122"/>
                <a:cs typeface="Consolas" pitchFamily="49" charset="0"/>
              </a:rPr>
              <a:t>MGraph</a:t>
            </a:r>
            <a:r>
              <a:rPr lang="en-US" altLang="zh-CN" sz="1800" dirty="0">
                <a:solidFill>
                  <a:srgbClr val="FF0000"/>
                </a:solidFill>
                <a:latin typeface="Consolas" pitchFamily="49" charset="0"/>
                <a:ea typeface="楷体" pitchFamily="49" charset="-122"/>
                <a:cs typeface="Consolas" pitchFamily="49" charset="0"/>
              </a:rPr>
              <a:t> g)</a:t>
            </a:r>
          </a:p>
          <a:p>
            <a:r>
              <a:rPr lang="en-US" altLang="zh-CN" sz="1800" smtClean="0">
                <a:solidFill>
                  <a:srgbClr val="0000FF"/>
                </a:solidFill>
                <a:latin typeface="Consolas" pitchFamily="49" charset="0"/>
                <a:ea typeface="楷体" pitchFamily="49" charset="-122"/>
                <a:cs typeface="Consolas" pitchFamily="49" charset="0"/>
              </a:rPr>
              <a:t>{  int </a:t>
            </a:r>
            <a:r>
              <a:rPr lang="en-US" altLang="zh-CN" sz="1800" dirty="0">
                <a:solidFill>
                  <a:srgbClr val="0000FF"/>
                </a:solidFill>
                <a:latin typeface="Consolas" pitchFamily="49" charset="0"/>
                <a:ea typeface="楷体" pitchFamily="49" charset="-122"/>
                <a:cs typeface="Consolas" pitchFamily="49" charset="0"/>
              </a:rPr>
              <a:t>A[</a:t>
            </a:r>
            <a:r>
              <a:rPr lang="en-US" altLang="zh-CN" sz="1800" dirty="0" err="1">
                <a:solidFill>
                  <a:srgbClr val="0000FF"/>
                </a:solidFill>
                <a:latin typeface="Consolas" pitchFamily="49" charset="0"/>
                <a:ea typeface="楷体" pitchFamily="49" charset="-122"/>
                <a:cs typeface="Consolas" pitchFamily="49" charset="0"/>
              </a:rPr>
              <a:t>MAXV</a:t>
            </a:r>
            <a:r>
              <a:rPr lang="en-US" altLang="zh-CN" sz="1800" dirty="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MAXV</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path[MAXV</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MAXV</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int i</a:t>
            </a:r>
            <a:r>
              <a:rPr lang="zh-CN" altLang="nb-NO" sz="1800" smtClean="0">
                <a:solidFill>
                  <a:srgbClr val="0000FF"/>
                </a:solidFill>
                <a:latin typeface="Consolas" pitchFamily="49" charset="0"/>
                <a:ea typeface="楷体" pitchFamily="49" charset="-122"/>
                <a:cs typeface="Consolas" pitchFamily="49" charset="0"/>
              </a:rPr>
              <a:t>，</a:t>
            </a:r>
            <a:r>
              <a:rPr lang="nb-NO" altLang="zh-CN" sz="1800" smtClean="0">
                <a:solidFill>
                  <a:srgbClr val="0000FF"/>
                </a:solidFill>
                <a:latin typeface="Consolas" pitchFamily="49" charset="0"/>
                <a:ea typeface="楷体" pitchFamily="49" charset="-122"/>
                <a:cs typeface="Consolas" pitchFamily="49" charset="0"/>
              </a:rPr>
              <a:t>j</a:t>
            </a:r>
            <a:r>
              <a:rPr lang="zh-CN" altLang="nb-NO" sz="1800" smtClean="0">
                <a:solidFill>
                  <a:srgbClr val="0000FF"/>
                </a:solidFill>
                <a:latin typeface="Consolas" pitchFamily="49" charset="0"/>
                <a:ea typeface="楷体" pitchFamily="49" charset="-122"/>
                <a:cs typeface="Consolas" pitchFamily="49" charset="0"/>
              </a:rPr>
              <a:t>，</a:t>
            </a:r>
            <a:r>
              <a:rPr lang="nb-NO" altLang="zh-CN" sz="1800" smtClean="0">
                <a:solidFill>
                  <a:srgbClr val="0000FF"/>
                </a:solidFill>
                <a:latin typeface="Consolas" pitchFamily="49" charset="0"/>
                <a:ea typeface="楷体" pitchFamily="49" charset="-122"/>
                <a:cs typeface="Consolas" pitchFamily="49" charset="0"/>
              </a:rPr>
              <a:t>k</a:t>
            </a:r>
            <a:r>
              <a:rPr lang="nb-NO" altLang="zh-CN" sz="1800" dirty="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for </a:t>
            </a:r>
            <a:r>
              <a:rPr lang="nb-NO" altLang="zh-CN" sz="1800" dirty="0">
                <a:solidFill>
                  <a:srgbClr val="0000FF"/>
                </a:solidFill>
                <a:latin typeface="Consolas" pitchFamily="49" charset="0"/>
                <a:ea typeface="楷体" pitchFamily="49" charset="-122"/>
                <a:cs typeface="Consolas" pitchFamily="49" charset="0"/>
              </a:rPr>
              <a:t>(i=0;i&lt;g.n;i++)</a:t>
            </a:r>
          </a:p>
          <a:p>
            <a:r>
              <a:rPr lang="zh-CN" altLang="en-US" sz="1800" smtClean="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for </a:t>
            </a:r>
            <a:r>
              <a:rPr lang="nb-NO" altLang="zh-CN" sz="1800" dirty="0">
                <a:solidFill>
                  <a:srgbClr val="0000FF"/>
                </a:solidFill>
                <a:latin typeface="Consolas" pitchFamily="49" charset="0"/>
                <a:ea typeface="楷体" pitchFamily="49" charset="-122"/>
                <a:cs typeface="Consolas" pitchFamily="49" charset="0"/>
              </a:rPr>
              <a:t>(j=0;j&lt;g.n;j++) </a:t>
            </a:r>
          </a:p>
          <a:p>
            <a:r>
              <a:rPr lang="zh-CN" altLang="en-US" sz="1800" smtClean="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  A[i</a:t>
            </a:r>
            <a:r>
              <a:rPr lang="nb-NO" altLang="zh-CN" sz="1800" dirty="0">
                <a:solidFill>
                  <a:srgbClr val="0000FF"/>
                </a:solidFill>
                <a:latin typeface="Consolas" pitchFamily="49" charset="0"/>
                <a:ea typeface="楷体" pitchFamily="49" charset="-122"/>
                <a:cs typeface="Consolas" pitchFamily="49" charset="0"/>
              </a:rPr>
              <a:t>][j]=g.edges[i][j];</a:t>
            </a:r>
          </a:p>
          <a:p>
            <a:r>
              <a:rPr lang="zh-CN" altLang="en-US" sz="1800" smtClean="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if </a:t>
            </a:r>
            <a:r>
              <a:rPr lang="nb-NO" altLang="zh-CN" sz="1800" dirty="0">
                <a:solidFill>
                  <a:srgbClr val="0000FF"/>
                </a:solidFill>
                <a:latin typeface="Consolas" pitchFamily="49" charset="0"/>
                <a:ea typeface="楷体" pitchFamily="49" charset="-122"/>
                <a:cs typeface="Consolas" pitchFamily="49" charset="0"/>
              </a:rPr>
              <a:t>(i!=j &amp;&amp; g.edges[i][j]&lt;INF)</a:t>
            </a:r>
          </a:p>
          <a:p>
            <a:r>
              <a:rPr lang="zh-CN" altLang="nb-NO" sz="1800" dirty="0">
                <a:solidFill>
                  <a:srgbClr val="0000FF"/>
                </a:solidFill>
                <a:latin typeface="Consolas" pitchFamily="49" charset="0"/>
                <a:ea typeface="楷体" pitchFamily="49" charset="-122"/>
                <a:cs typeface="Consolas" pitchFamily="49" charset="0"/>
              </a:rPr>
              <a:t>　　　</a:t>
            </a:r>
            <a:r>
              <a:rPr lang="zh-CN" altLang="nb-NO" sz="1800">
                <a:solidFill>
                  <a:srgbClr val="0000FF"/>
                </a:solidFill>
                <a:latin typeface="Consolas" pitchFamily="49" charset="0"/>
                <a:ea typeface="楷体" pitchFamily="49" charset="-122"/>
                <a:cs typeface="Consolas" pitchFamily="49" charset="0"/>
              </a:rPr>
              <a:t>　</a:t>
            </a:r>
            <a:r>
              <a:rPr lang="zh-CN" altLang="nb-NO" sz="1800" dirty="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path[i][j]=i;		</a:t>
            </a:r>
            <a:r>
              <a:rPr lang="nb-NO" altLang="zh-CN" sz="1800" dirty="0">
                <a:solidFill>
                  <a:srgbClr val="00B0F0"/>
                </a:solidFill>
                <a:latin typeface="Consolas" pitchFamily="49" charset="0"/>
                <a:ea typeface="楷体" pitchFamily="49" charset="-122"/>
                <a:cs typeface="Consolas" pitchFamily="49" charset="0"/>
              </a:rPr>
              <a:t>//</a:t>
            </a:r>
            <a:r>
              <a:rPr lang="zh-CN" altLang="nb-NO" sz="1800" dirty="0">
                <a:solidFill>
                  <a:srgbClr val="00B0F0"/>
                </a:solidFill>
                <a:latin typeface="Consolas" pitchFamily="49" charset="0"/>
                <a:ea typeface="楷体" pitchFamily="49" charset="-122"/>
                <a:cs typeface="Consolas" pitchFamily="49" charset="0"/>
              </a:rPr>
              <a:t>顶点</a:t>
            </a:r>
            <a:r>
              <a:rPr lang="nb-NO" altLang="zh-CN" sz="1800" dirty="0">
                <a:solidFill>
                  <a:srgbClr val="00B0F0"/>
                </a:solidFill>
                <a:latin typeface="Consolas" pitchFamily="49" charset="0"/>
                <a:ea typeface="楷体" pitchFamily="49" charset="-122"/>
                <a:cs typeface="Consolas" pitchFamily="49" charset="0"/>
              </a:rPr>
              <a:t>i</a:t>
            </a:r>
            <a:r>
              <a:rPr lang="zh-CN" altLang="nb-NO" sz="1800" dirty="0">
                <a:solidFill>
                  <a:srgbClr val="00B0F0"/>
                </a:solidFill>
                <a:latin typeface="Consolas" pitchFamily="49" charset="0"/>
                <a:ea typeface="楷体" pitchFamily="49" charset="-122"/>
                <a:cs typeface="Consolas" pitchFamily="49" charset="0"/>
              </a:rPr>
              <a:t>到</a:t>
            </a:r>
            <a:r>
              <a:rPr lang="nb-NO" altLang="zh-CN" sz="1800" dirty="0">
                <a:solidFill>
                  <a:srgbClr val="00B0F0"/>
                </a:solidFill>
                <a:latin typeface="Consolas" pitchFamily="49" charset="0"/>
                <a:ea typeface="楷体" pitchFamily="49" charset="-122"/>
                <a:cs typeface="Consolas" pitchFamily="49" charset="0"/>
              </a:rPr>
              <a:t>j</a:t>
            </a:r>
            <a:r>
              <a:rPr lang="zh-CN" altLang="nb-NO" sz="1800" dirty="0">
                <a:solidFill>
                  <a:srgbClr val="00B0F0"/>
                </a:solidFill>
                <a:latin typeface="Consolas" pitchFamily="49" charset="0"/>
                <a:ea typeface="楷体" pitchFamily="49" charset="-122"/>
                <a:cs typeface="Consolas" pitchFamily="49" charset="0"/>
              </a:rPr>
              <a:t>有边时</a:t>
            </a:r>
          </a:p>
          <a:p>
            <a:r>
              <a:rPr lang="zh-CN" altLang="en-US" sz="1800" smtClean="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else</a:t>
            </a:r>
            <a:endParaRPr lang="nb-NO" altLang="zh-CN" sz="1800" dirty="0">
              <a:solidFill>
                <a:srgbClr val="0000FF"/>
              </a:solidFill>
              <a:latin typeface="Consolas" pitchFamily="49" charset="0"/>
              <a:ea typeface="楷体" pitchFamily="49" charset="-122"/>
              <a:cs typeface="Consolas" pitchFamily="49" charset="0"/>
            </a:endParaRPr>
          </a:p>
          <a:p>
            <a:r>
              <a:rPr lang="zh-CN" altLang="nb-NO" sz="1800" dirty="0">
                <a:solidFill>
                  <a:srgbClr val="0000FF"/>
                </a:solidFill>
                <a:latin typeface="Consolas" pitchFamily="49" charset="0"/>
                <a:ea typeface="楷体" pitchFamily="49" charset="-122"/>
                <a:cs typeface="Consolas" pitchFamily="49" charset="0"/>
              </a:rPr>
              <a:t>　　　</a:t>
            </a:r>
            <a:r>
              <a:rPr lang="zh-CN" altLang="nb-NO" sz="1800">
                <a:solidFill>
                  <a:srgbClr val="0000FF"/>
                </a:solidFill>
                <a:latin typeface="Consolas" pitchFamily="49" charset="0"/>
                <a:ea typeface="楷体" pitchFamily="49" charset="-122"/>
                <a:cs typeface="Consolas" pitchFamily="49" charset="0"/>
              </a:rPr>
              <a:t>　</a:t>
            </a:r>
            <a:r>
              <a:rPr lang="zh-CN" altLang="nb-NO" sz="1800" dirty="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path[i][j]=-1;		</a:t>
            </a:r>
            <a:r>
              <a:rPr lang="nb-NO" altLang="zh-CN" sz="1800" dirty="0">
                <a:solidFill>
                  <a:srgbClr val="00B0F0"/>
                </a:solidFill>
                <a:latin typeface="Consolas" pitchFamily="49" charset="0"/>
                <a:ea typeface="楷体" pitchFamily="49" charset="-122"/>
                <a:cs typeface="Consolas" pitchFamily="49" charset="0"/>
              </a:rPr>
              <a:t>//</a:t>
            </a:r>
            <a:r>
              <a:rPr lang="zh-CN" altLang="nb-NO" sz="1800" dirty="0">
                <a:solidFill>
                  <a:srgbClr val="00B0F0"/>
                </a:solidFill>
                <a:latin typeface="Consolas" pitchFamily="49" charset="0"/>
                <a:ea typeface="楷体" pitchFamily="49" charset="-122"/>
                <a:cs typeface="Consolas" pitchFamily="49" charset="0"/>
              </a:rPr>
              <a:t>顶点</a:t>
            </a:r>
            <a:r>
              <a:rPr lang="nb-NO" altLang="zh-CN" sz="1800" dirty="0">
                <a:solidFill>
                  <a:srgbClr val="00B0F0"/>
                </a:solidFill>
                <a:latin typeface="Consolas" pitchFamily="49" charset="0"/>
                <a:ea typeface="楷体" pitchFamily="49" charset="-122"/>
                <a:cs typeface="Consolas" pitchFamily="49" charset="0"/>
              </a:rPr>
              <a:t>i</a:t>
            </a:r>
            <a:r>
              <a:rPr lang="zh-CN" altLang="nb-NO" sz="1800" dirty="0">
                <a:solidFill>
                  <a:srgbClr val="00B0F0"/>
                </a:solidFill>
                <a:latin typeface="Consolas" pitchFamily="49" charset="0"/>
                <a:ea typeface="楷体" pitchFamily="49" charset="-122"/>
                <a:cs typeface="Consolas" pitchFamily="49" charset="0"/>
              </a:rPr>
              <a:t>到</a:t>
            </a:r>
            <a:r>
              <a:rPr lang="nb-NO" altLang="zh-CN" sz="1800" dirty="0">
                <a:solidFill>
                  <a:srgbClr val="00B0F0"/>
                </a:solidFill>
                <a:latin typeface="Consolas" pitchFamily="49" charset="0"/>
                <a:ea typeface="楷体" pitchFamily="49" charset="-122"/>
                <a:cs typeface="Consolas" pitchFamily="49" charset="0"/>
              </a:rPr>
              <a:t>j</a:t>
            </a:r>
            <a:r>
              <a:rPr lang="zh-CN" altLang="nb-NO" sz="1800" dirty="0">
                <a:solidFill>
                  <a:srgbClr val="00B0F0"/>
                </a:solidFill>
                <a:latin typeface="Consolas" pitchFamily="49" charset="0"/>
                <a:ea typeface="楷体" pitchFamily="49" charset="-122"/>
                <a:cs typeface="Consolas" pitchFamily="49" charset="0"/>
              </a:rPr>
              <a:t>没有边时</a:t>
            </a:r>
          </a:p>
          <a:p>
            <a:r>
              <a:rPr lang="zh-CN" altLang="en-US" sz="1800" smtClean="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95288" y="476250"/>
            <a:ext cx="8280400" cy="313350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nb-NO" altLang="zh-CN" sz="1800" smtClean="0">
                <a:solidFill>
                  <a:srgbClr val="0000FF"/>
                </a:solidFill>
                <a:latin typeface="Consolas" pitchFamily="49" charset="0"/>
                <a:ea typeface="楷体" pitchFamily="49" charset="-122"/>
                <a:cs typeface="Consolas" pitchFamily="49" charset="0"/>
              </a:rPr>
              <a:t>   for </a:t>
            </a:r>
            <a:r>
              <a:rPr lang="nb-NO" altLang="zh-CN" sz="1800" dirty="0">
                <a:solidFill>
                  <a:srgbClr val="0000FF"/>
                </a:solidFill>
                <a:latin typeface="Consolas" pitchFamily="49" charset="0"/>
                <a:ea typeface="楷体" pitchFamily="49" charset="-122"/>
                <a:cs typeface="Consolas" pitchFamily="49" charset="0"/>
              </a:rPr>
              <a:t>(k=0;k&lt;g.n;k++)</a:t>
            </a:r>
          </a:p>
          <a:p>
            <a:r>
              <a:rPr lang="zh-CN" altLang="en-US" sz="1800" smtClean="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  for </a:t>
            </a:r>
            <a:r>
              <a:rPr lang="nb-NO" altLang="zh-CN" sz="1800" dirty="0">
                <a:solidFill>
                  <a:srgbClr val="0000FF"/>
                </a:solidFill>
                <a:latin typeface="Consolas" pitchFamily="49" charset="0"/>
                <a:ea typeface="楷体" pitchFamily="49" charset="-122"/>
                <a:cs typeface="Consolas" pitchFamily="49" charset="0"/>
              </a:rPr>
              <a:t>(i=0;i&lt;g.n;i++)</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for </a:t>
            </a:r>
            <a:r>
              <a:rPr lang="en-US" altLang="zh-CN" sz="1800" dirty="0">
                <a:solidFill>
                  <a:srgbClr val="0000FF"/>
                </a:solidFill>
                <a:latin typeface="Consolas" pitchFamily="49" charset="0"/>
                <a:ea typeface="楷体" pitchFamily="49" charset="-122"/>
                <a:cs typeface="Consolas" pitchFamily="49" charset="0"/>
              </a:rPr>
              <a:t>(j=</a:t>
            </a:r>
            <a:r>
              <a:rPr lang="en-US" altLang="zh-CN" sz="1800" dirty="0" err="1">
                <a:solidFill>
                  <a:srgbClr val="0000FF"/>
                </a:solidFill>
                <a:latin typeface="Consolas" pitchFamily="49" charset="0"/>
                <a:ea typeface="楷体" pitchFamily="49" charset="-122"/>
                <a:cs typeface="Consolas" pitchFamily="49" charset="0"/>
              </a:rPr>
              <a:t>0;j</a:t>
            </a:r>
            <a:r>
              <a:rPr lang="en-US" altLang="zh-CN" sz="1800" dirty="0">
                <a:solidFill>
                  <a:srgbClr val="0000FF"/>
                </a:solidFill>
                <a:latin typeface="Consolas" pitchFamily="49" charset="0"/>
                <a:ea typeface="楷体" pitchFamily="49" charset="-122"/>
                <a:cs typeface="Consolas" pitchFamily="49" charset="0"/>
              </a:rPr>
              <a:t>&lt;</a:t>
            </a:r>
            <a:r>
              <a:rPr lang="en-US" altLang="zh-CN" sz="1800" dirty="0" err="1">
                <a:solidFill>
                  <a:srgbClr val="0000FF"/>
                </a:solidFill>
                <a:latin typeface="Consolas" pitchFamily="49" charset="0"/>
                <a:ea typeface="楷体" pitchFamily="49" charset="-122"/>
                <a:cs typeface="Consolas" pitchFamily="49" charset="0"/>
              </a:rPr>
              <a:t>g.n;j</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(A[</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][j]&gt;A[</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][k]+A[k][j])</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A[i</a:t>
            </a:r>
            <a:r>
              <a:rPr lang="en-US" altLang="zh-CN" sz="1800" dirty="0">
                <a:solidFill>
                  <a:srgbClr val="0000FF"/>
                </a:solidFill>
                <a:latin typeface="Consolas" pitchFamily="49" charset="0"/>
                <a:ea typeface="楷体" pitchFamily="49" charset="-122"/>
                <a:cs typeface="Consolas" pitchFamily="49" charset="0"/>
              </a:rPr>
              <a:t>][j]=A[</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][k]+A[k][j];</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path[i</a:t>
            </a:r>
            <a:r>
              <a:rPr lang="en-US" altLang="zh-CN" sz="1800" dirty="0">
                <a:solidFill>
                  <a:srgbClr val="0000FF"/>
                </a:solidFill>
                <a:latin typeface="Consolas" pitchFamily="49" charset="0"/>
                <a:ea typeface="楷体" pitchFamily="49" charset="-122"/>
                <a:cs typeface="Consolas" pitchFamily="49" charset="0"/>
              </a:rPr>
              <a:t>][j]=path[k][j];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修改最短路径</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Dispath(g</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path</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输出最短路径</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97283" name="Text Box 3"/>
          <p:cNvSpPr txBox="1">
            <a:spLocks noChangeArrowheads="1"/>
          </p:cNvSpPr>
          <p:nvPr/>
        </p:nvSpPr>
        <p:spPr bwMode="auto">
          <a:xfrm>
            <a:off x="468313" y="4005263"/>
            <a:ext cx="8137525"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弗洛伊德算法的时间复杂度为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其</a:t>
            </a:r>
            <a:r>
              <a:rPr lang="zh-CN" altLang="nb-NO" sz="2000">
                <a:solidFill>
                  <a:srgbClr val="0000FF"/>
                </a:solidFill>
                <a:latin typeface="Consolas" pitchFamily="49" charset="0"/>
                <a:ea typeface="楷体" pitchFamily="49" charset="-122"/>
                <a:cs typeface="Consolas" pitchFamily="49" charset="0"/>
              </a:rPr>
              <a:t>中</a:t>
            </a:r>
            <a:r>
              <a:rPr lang="en-US" altLang="zh-CN" sz="2000" i="1">
                <a:solidFill>
                  <a:srgbClr val="0000FF"/>
                </a:solidFill>
                <a:latin typeface="Consolas" pitchFamily="49" charset="0"/>
                <a:ea typeface="楷体" pitchFamily="49" charset="-122"/>
                <a:cs typeface="Consolas" pitchFamily="49" charset="0"/>
              </a:rPr>
              <a:t>n</a:t>
            </a:r>
            <a:r>
              <a:rPr lang="zh-CN" altLang="nb-NO" sz="2000">
                <a:solidFill>
                  <a:srgbClr val="0000FF"/>
                </a:solidFill>
                <a:latin typeface="Consolas" pitchFamily="49" charset="0"/>
                <a:ea typeface="楷体" pitchFamily="49" charset="-122"/>
                <a:cs typeface="Consolas" pitchFamily="49" charset="0"/>
              </a:rPr>
              <a:t>为图中顶点个数。</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28595" y="1397000"/>
          <a:ext cx="8286812" cy="2743200"/>
        </p:xfrm>
        <a:graphic>
          <a:graphicData uri="http://schemas.openxmlformats.org/drawingml/2006/table">
            <a:tbl>
              <a:tblPr firstRow="1" bandRow="1">
                <a:tableStyleId>{93296810-A885-4BE3-A3E7-6D5BEEA58F35}</a:tableStyleId>
              </a:tblPr>
              <a:tblGrid>
                <a:gridCol w="2071703"/>
                <a:gridCol w="2071703"/>
                <a:gridCol w="1785949"/>
                <a:gridCol w="2357457"/>
              </a:tblGrid>
              <a:tr h="370840">
                <a:tc>
                  <a:txBody>
                    <a:bodyPr/>
                    <a:lstStyle/>
                    <a:p>
                      <a:pPr>
                        <a:lnSpc>
                          <a:spcPct val="150000"/>
                        </a:lnSpc>
                      </a:pPr>
                      <a:r>
                        <a:rPr lang="zh-CN" altLang="en-US" sz="2000" b="1" smtClean="0">
                          <a:solidFill>
                            <a:srgbClr val="FF0000"/>
                          </a:solidFill>
                          <a:latin typeface="Consolas" pitchFamily="49" charset="0"/>
                          <a:ea typeface="楷体" pitchFamily="49" charset="-122"/>
                          <a:cs typeface="Consolas" pitchFamily="49" charset="0"/>
                        </a:rPr>
                        <a:t>算法</a:t>
                      </a:r>
                      <a:endParaRPr lang="zh-CN" altLang="en-US" sz="2000" b="1">
                        <a:solidFill>
                          <a:srgbClr val="FF0000"/>
                        </a:solidFill>
                        <a:latin typeface="Consolas" pitchFamily="49" charset="0"/>
                        <a:ea typeface="楷体" pitchFamily="49" charset="-122"/>
                        <a:cs typeface="Consolas" pitchFamily="49" charset="0"/>
                      </a:endParaRPr>
                    </a:p>
                  </a:txBody>
                  <a:tcPr>
                    <a:solidFill>
                      <a:schemeClr val="bg2">
                        <a:lumMod val="90000"/>
                      </a:schemeClr>
                    </a:solidFill>
                  </a:tcPr>
                </a:tc>
                <a:tc>
                  <a:txBody>
                    <a:bodyPr/>
                    <a:lstStyle/>
                    <a:p>
                      <a:pPr>
                        <a:lnSpc>
                          <a:spcPct val="150000"/>
                        </a:lnSpc>
                      </a:pPr>
                      <a:r>
                        <a:rPr lang="zh-CN" altLang="en-US" sz="2000" b="1" smtClean="0">
                          <a:solidFill>
                            <a:srgbClr val="FF0000"/>
                          </a:solidFill>
                          <a:latin typeface="Consolas" pitchFamily="49" charset="0"/>
                          <a:ea typeface="楷体" pitchFamily="49" charset="-122"/>
                          <a:cs typeface="Consolas" pitchFamily="49" charset="0"/>
                        </a:rPr>
                        <a:t>用途</a:t>
                      </a:r>
                      <a:endParaRPr lang="zh-CN" altLang="en-US" sz="2000" b="1">
                        <a:solidFill>
                          <a:srgbClr val="FF0000"/>
                        </a:solidFill>
                        <a:latin typeface="Consolas" pitchFamily="49" charset="0"/>
                        <a:ea typeface="楷体" pitchFamily="49" charset="-122"/>
                        <a:cs typeface="Consolas" pitchFamily="49" charset="0"/>
                      </a:endParaRPr>
                    </a:p>
                  </a:txBody>
                  <a:tcPr>
                    <a:solidFill>
                      <a:schemeClr val="bg2">
                        <a:lumMod val="90000"/>
                      </a:schemeClr>
                    </a:solidFill>
                  </a:tcPr>
                </a:tc>
                <a:tc>
                  <a:txBody>
                    <a:bodyPr/>
                    <a:lstStyle/>
                    <a:p>
                      <a:pPr>
                        <a:lnSpc>
                          <a:spcPct val="150000"/>
                        </a:lnSpc>
                      </a:pPr>
                      <a:r>
                        <a:rPr lang="zh-CN" altLang="en-US" sz="2000" b="1" smtClean="0">
                          <a:solidFill>
                            <a:srgbClr val="FF0000"/>
                          </a:solidFill>
                          <a:latin typeface="Consolas" pitchFamily="49" charset="0"/>
                          <a:ea typeface="楷体" pitchFamily="49" charset="-122"/>
                          <a:cs typeface="Consolas" pitchFamily="49" charset="0"/>
                        </a:rPr>
                        <a:t>时间复杂度</a:t>
                      </a:r>
                      <a:endParaRPr lang="zh-CN" altLang="en-US" sz="2000" b="1">
                        <a:solidFill>
                          <a:srgbClr val="FF0000"/>
                        </a:solidFill>
                        <a:latin typeface="Consolas" pitchFamily="49" charset="0"/>
                        <a:ea typeface="楷体" pitchFamily="49" charset="-122"/>
                        <a:cs typeface="Consolas" pitchFamily="49" charset="0"/>
                      </a:endParaRPr>
                    </a:p>
                  </a:txBody>
                  <a:tcPr>
                    <a:solidFill>
                      <a:schemeClr val="bg2">
                        <a:lumMod val="90000"/>
                      </a:schemeClr>
                    </a:solidFill>
                  </a:tcPr>
                </a:tc>
                <a:tc>
                  <a:txBody>
                    <a:bodyPr/>
                    <a:lstStyle/>
                    <a:p>
                      <a:pPr>
                        <a:lnSpc>
                          <a:spcPct val="150000"/>
                        </a:lnSpc>
                      </a:pPr>
                      <a:r>
                        <a:rPr lang="zh-CN" altLang="en-US" sz="2000" b="1" smtClean="0">
                          <a:solidFill>
                            <a:srgbClr val="FF0000"/>
                          </a:solidFill>
                          <a:latin typeface="Consolas" pitchFamily="49" charset="0"/>
                          <a:ea typeface="楷体" pitchFamily="49" charset="-122"/>
                          <a:cs typeface="Consolas" pitchFamily="49" charset="0"/>
                        </a:rPr>
                        <a:t>特点</a:t>
                      </a:r>
                      <a:endParaRPr lang="zh-CN" altLang="en-US" sz="2000" b="1">
                        <a:solidFill>
                          <a:srgbClr val="FF0000"/>
                        </a:solidFill>
                        <a:latin typeface="Consolas" pitchFamily="49" charset="0"/>
                        <a:ea typeface="楷体" pitchFamily="49" charset="-122"/>
                        <a:cs typeface="Consolas" pitchFamily="49" charset="0"/>
                      </a:endParaRPr>
                    </a:p>
                  </a:txBody>
                  <a:tcPr>
                    <a:solidFill>
                      <a:schemeClr val="bg2">
                        <a:lumMod val="90000"/>
                      </a:schemeClr>
                    </a:solidFill>
                  </a:tcPr>
                </a:tc>
              </a:tr>
              <a:tr h="370840">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Dijkstra</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单源最短路径</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O(n</a:t>
                      </a:r>
                      <a:r>
                        <a:rPr lang="en-US" altLang="zh-CN" sz="2000" b="1" baseline="30000" smtClean="0">
                          <a:solidFill>
                            <a:srgbClr val="1000E4"/>
                          </a:solidFill>
                          <a:latin typeface="Consolas" pitchFamily="49" charset="0"/>
                          <a:ea typeface="楷体" pitchFamily="49" charset="-122"/>
                          <a:cs typeface="Consolas" pitchFamily="49" charset="0"/>
                        </a:rPr>
                        <a:t>2</a:t>
                      </a:r>
                      <a:r>
                        <a:rPr lang="en-US" altLang="zh-CN" sz="2000" b="1" smtClean="0">
                          <a:solidFill>
                            <a:srgbClr val="1000E4"/>
                          </a:solidFill>
                          <a:latin typeface="Consolas" pitchFamily="49" charset="0"/>
                          <a:ea typeface="楷体" pitchFamily="49" charset="-122"/>
                          <a:cs typeface="Consolas" pitchFamily="49" charset="0"/>
                        </a:rPr>
                        <a:t>)</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不适合负权</a:t>
                      </a:r>
                      <a:endParaRPr lang="zh-CN" altLang="en-US" sz="2000" b="1">
                        <a:solidFill>
                          <a:srgbClr val="1000E4"/>
                        </a:solidFill>
                        <a:latin typeface="Consolas" pitchFamily="49" charset="0"/>
                        <a:ea typeface="楷体" pitchFamily="49" charset="-122"/>
                        <a:cs typeface="Consolas" pitchFamily="49" charset="0"/>
                      </a:endParaRPr>
                    </a:p>
                  </a:txBody>
                  <a:tcPr/>
                </a:tc>
              </a:tr>
              <a:tr h="370840">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SPFA</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单源最短路径</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O(e)</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不适合负权回路</a:t>
                      </a:r>
                      <a:endParaRPr lang="zh-CN" altLang="en-US" sz="2000" b="1">
                        <a:solidFill>
                          <a:srgbClr val="1000E4"/>
                        </a:solidFill>
                        <a:latin typeface="Consolas" pitchFamily="49" charset="0"/>
                        <a:ea typeface="楷体" pitchFamily="49" charset="-122"/>
                        <a:cs typeface="Consolas" pitchFamily="49" charset="0"/>
                      </a:endParaRPr>
                    </a:p>
                  </a:txBody>
                  <a:tcPr/>
                </a:tc>
              </a:tr>
              <a:tr h="370840">
                <a:tc>
                  <a:txBody>
                    <a:bodyPr/>
                    <a:lstStyle/>
                    <a:p>
                      <a:pPr>
                        <a:lnSpc>
                          <a:spcPct val="150000"/>
                        </a:lnSpc>
                      </a:pPr>
                      <a:r>
                        <a:rPr lang="en-US" sz="2000" b="1" kern="1200" smtClean="0">
                          <a:solidFill>
                            <a:srgbClr val="1000E4"/>
                          </a:solidFill>
                          <a:latin typeface="Consolas" pitchFamily="49" charset="0"/>
                          <a:ea typeface="楷体" pitchFamily="49" charset="-122"/>
                          <a:cs typeface="Consolas" pitchFamily="49" charset="0"/>
                        </a:rPr>
                        <a:t>Bellman-Ford</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单源最短路径</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O(ne)</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不适合负权回路</a:t>
                      </a:r>
                      <a:endParaRPr lang="zh-CN" altLang="en-US" sz="2000" b="1">
                        <a:solidFill>
                          <a:srgbClr val="1000E4"/>
                        </a:solidFill>
                        <a:latin typeface="Consolas" pitchFamily="49" charset="0"/>
                        <a:ea typeface="楷体" pitchFamily="49" charset="-122"/>
                        <a:cs typeface="Consolas" pitchFamily="49" charset="0"/>
                      </a:endParaRPr>
                    </a:p>
                  </a:txBody>
                  <a:tcPr/>
                </a:tc>
              </a:tr>
              <a:tr h="370840">
                <a:tc>
                  <a:txBody>
                    <a:bodyPr/>
                    <a:lstStyle/>
                    <a:p>
                      <a:pPr>
                        <a:lnSpc>
                          <a:spcPct val="150000"/>
                        </a:lnSpc>
                      </a:pPr>
                      <a:r>
                        <a:rPr kumimoji="1" lang="en-US" altLang="zh-CN" sz="2000" b="1" smtClean="0">
                          <a:solidFill>
                            <a:srgbClr val="1000E4"/>
                          </a:solidFill>
                          <a:latin typeface="Consolas" pitchFamily="49" charset="0"/>
                          <a:ea typeface="楷体" pitchFamily="49" charset="-122"/>
                          <a:cs typeface="Consolas" pitchFamily="49" charset="0"/>
                        </a:rPr>
                        <a:t>Floyd</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多源最短路径</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en-US" altLang="zh-CN" sz="2000" b="1" smtClean="0">
                          <a:solidFill>
                            <a:srgbClr val="1000E4"/>
                          </a:solidFill>
                          <a:latin typeface="Consolas" pitchFamily="49" charset="0"/>
                          <a:ea typeface="楷体" pitchFamily="49" charset="-122"/>
                          <a:cs typeface="Consolas" pitchFamily="49" charset="0"/>
                        </a:rPr>
                        <a:t>O(n</a:t>
                      </a:r>
                      <a:r>
                        <a:rPr lang="en-US" altLang="zh-CN" sz="2000" b="1" baseline="30000" smtClean="0">
                          <a:solidFill>
                            <a:srgbClr val="1000E4"/>
                          </a:solidFill>
                          <a:latin typeface="Consolas" pitchFamily="49" charset="0"/>
                          <a:ea typeface="楷体" pitchFamily="49" charset="-122"/>
                          <a:cs typeface="Consolas" pitchFamily="49" charset="0"/>
                        </a:rPr>
                        <a:t>3</a:t>
                      </a:r>
                      <a:r>
                        <a:rPr lang="en-US" altLang="zh-CN" sz="2000" b="1" smtClean="0">
                          <a:solidFill>
                            <a:srgbClr val="1000E4"/>
                          </a:solidFill>
                          <a:latin typeface="Consolas" pitchFamily="49" charset="0"/>
                          <a:ea typeface="楷体" pitchFamily="49" charset="-122"/>
                          <a:cs typeface="Consolas" pitchFamily="49" charset="0"/>
                        </a:rPr>
                        <a:t>)</a:t>
                      </a:r>
                      <a:endParaRPr lang="zh-CN" altLang="en-US" sz="2000" b="1">
                        <a:solidFill>
                          <a:srgbClr val="1000E4"/>
                        </a:solidFill>
                        <a:latin typeface="Consolas" pitchFamily="49" charset="0"/>
                        <a:ea typeface="楷体" pitchFamily="49" charset="-122"/>
                        <a:cs typeface="Consolas" pitchFamily="49" charset="0"/>
                      </a:endParaRPr>
                    </a:p>
                  </a:txBody>
                  <a:tcPr/>
                </a:tc>
                <a:tc>
                  <a:txBody>
                    <a:bodyPr/>
                    <a:lstStyle/>
                    <a:p>
                      <a:pPr>
                        <a:lnSpc>
                          <a:spcPct val="150000"/>
                        </a:lnSpc>
                      </a:pPr>
                      <a:r>
                        <a:rPr lang="zh-CN" altLang="en-US" sz="2000" b="1" smtClean="0">
                          <a:solidFill>
                            <a:srgbClr val="1000E4"/>
                          </a:solidFill>
                          <a:latin typeface="Consolas" pitchFamily="49" charset="0"/>
                          <a:ea typeface="楷体" pitchFamily="49" charset="-122"/>
                          <a:cs typeface="Consolas" pitchFamily="49" charset="0"/>
                        </a:rPr>
                        <a:t>不适合负权回路</a:t>
                      </a:r>
                      <a:endParaRPr lang="zh-CN" altLang="en-US" sz="2000" b="1">
                        <a:solidFill>
                          <a:srgbClr val="1000E4"/>
                        </a:solidFill>
                        <a:latin typeface="Consolas" pitchFamily="49" charset="0"/>
                        <a:ea typeface="楷体" pitchFamily="49" charset="-122"/>
                        <a:cs typeface="Consolas" pitchFamily="49" charset="0"/>
                      </a:endParaRPr>
                    </a:p>
                  </a:txBody>
                  <a:tcPr/>
                </a:tc>
              </a:tr>
            </a:tbl>
          </a:graphicData>
        </a:graphic>
      </p:graphicFrame>
      <p:sp>
        <p:nvSpPr>
          <p:cNvPr id="3" name="TextBox 2"/>
          <p:cNvSpPr txBox="1"/>
          <p:nvPr/>
        </p:nvSpPr>
        <p:spPr>
          <a:xfrm>
            <a:off x="2928926" y="571480"/>
            <a:ext cx="2214578" cy="461665"/>
          </a:xfrm>
          <a:prstGeom prst="rect">
            <a:avLst/>
          </a:prstGeom>
          <a:noFill/>
        </p:spPr>
        <p:txBody>
          <a:bodyPr wrap="square" rtlCol="0">
            <a:spAutoFit/>
          </a:bodyPr>
          <a:lstStyle/>
          <a:p>
            <a:pPr algn="ctr"/>
            <a:r>
              <a:rPr lang="zh-CN" altLang="en-US" smtClean="0">
                <a:solidFill>
                  <a:srgbClr val="FF0000"/>
                </a:solidFill>
                <a:latin typeface="微软雅黑" pitchFamily="34" charset="-122"/>
                <a:ea typeface="微软雅黑" pitchFamily="34" charset="-122"/>
              </a:rPr>
              <a:t>算 法 比 较</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468313" y="1285860"/>
            <a:ext cx="3817935"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9.3.1 </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问题描述</a:t>
            </a:r>
          </a:p>
        </p:txBody>
      </p:sp>
      <p:sp>
        <p:nvSpPr>
          <p:cNvPr id="36868" name="Text Box 7"/>
          <p:cNvSpPr txBox="1">
            <a:spLocks noChangeArrowheads="1"/>
          </p:cNvSpPr>
          <p:nvPr/>
        </p:nvSpPr>
        <p:spPr bwMode="auto">
          <a:xfrm>
            <a:off x="428596" y="2071678"/>
            <a:ext cx="8464579" cy="2392835"/>
          </a:xfrm>
          <a:prstGeom prst="rect">
            <a:avLst/>
          </a:prstGeom>
          <a:noFill/>
          <a:ln w="9525">
            <a:noFill/>
            <a:miter lim="800000"/>
            <a:headEnd/>
            <a:tailEnd/>
          </a:ln>
        </p:spPr>
        <p:txBody>
          <a:bodyPr wrap="square">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TSP</a:t>
            </a:r>
            <a:r>
              <a:rPr lang="zh-CN" altLang="en-US" sz="2200" dirty="0">
                <a:solidFill>
                  <a:srgbClr val="FF0000"/>
                </a:solidFill>
                <a:latin typeface="Consolas" pitchFamily="49" charset="0"/>
                <a:ea typeface="楷体" pitchFamily="49" charset="-122"/>
                <a:cs typeface="Consolas" pitchFamily="49" charset="0"/>
              </a:rPr>
              <a:t>问题</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Travelling Salesman Problem</a:t>
            </a:r>
            <a:r>
              <a:rPr lang="zh-CN" altLang="en-US" sz="2000" dirty="0">
                <a:solidFill>
                  <a:srgbClr val="0000FF"/>
                </a:solidFill>
                <a:latin typeface="Consolas" pitchFamily="49" charset="0"/>
                <a:ea typeface="楷体" pitchFamily="49" charset="-122"/>
                <a:cs typeface="Consolas" pitchFamily="49" charset="0"/>
              </a:rPr>
              <a:t>）又译为旅行推销员问题、货郎担问题，是数学领域中著名问题之</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假设</a:t>
            </a:r>
            <a:r>
              <a:rPr lang="zh-CN" altLang="en-US" sz="2000" dirty="0">
                <a:solidFill>
                  <a:srgbClr val="0000FF"/>
                </a:solidFill>
                <a:latin typeface="Consolas" pitchFamily="49" charset="0"/>
                <a:ea typeface="楷体" pitchFamily="49" charset="-122"/>
                <a:cs typeface="Consolas" pitchFamily="49" charset="0"/>
              </a:rPr>
              <a:t>有一个旅行商人要拜访</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个城市，他必须选择所要走的路径，路径的限制是每个城市只能拜访一次，而且最后要回到原来出发的城市。路径的选择目标是要求得的路径路程为所有路径之中的最小值。</a:t>
            </a:r>
          </a:p>
        </p:txBody>
      </p:sp>
      <p:sp>
        <p:nvSpPr>
          <p:cNvPr id="6" name="TextBox 5"/>
          <p:cNvSpPr txBox="1"/>
          <p:nvPr/>
        </p:nvSpPr>
        <p:spPr>
          <a:xfrm>
            <a:off x="428596" y="285728"/>
            <a:ext cx="4000528"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9.3  </a:t>
            </a:r>
            <a:r>
              <a:rPr lang="zh-CN" altLang="zh-CN" sz="2800" smtClean="0">
                <a:solidFill>
                  <a:srgbClr val="FF0000"/>
                </a:solidFill>
                <a:latin typeface="Consolas" pitchFamily="49" charset="0"/>
                <a:ea typeface="叶根友毛笔行书2.0版" pitchFamily="2" charset="-122"/>
                <a:cs typeface="Consolas" pitchFamily="49" charset="0"/>
              </a:rPr>
              <a:t>求解旅行商问题</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57158" y="409558"/>
            <a:ext cx="5327650"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9.3.2 </a:t>
            </a:r>
            <a:r>
              <a:rPr lang="zh-CN" altLang="en-US" sz="2800">
                <a:solidFill>
                  <a:srgbClr val="FF0000"/>
                </a:solidFill>
                <a:latin typeface="Consolas" pitchFamily="49" charset="0"/>
                <a:ea typeface="微软雅黑" pitchFamily="34" charset="-122"/>
                <a:cs typeface="Consolas" pitchFamily="49" charset="0"/>
              </a:rPr>
              <a:t>采</a:t>
            </a:r>
            <a:r>
              <a:rPr lang="zh-CN" altLang="en-US" sz="2800" smtClean="0">
                <a:solidFill>
                  <a:srgbClr val="FF0000"/>
                </a:solidFill>
                <a:latin typeface="Consolas" pitchFamily="49" charset="0"/>
                <a:ea typeface="微软雅黑" pitchFamily="34" charset="-122"/>
                <a:cs typeface="Consolas" pitchFamily="49" charset="0"/>
              </a:rPr>
              <a:t>用蛮力法求</a:t>
            </a:r>
            <a:r>
              <a:rPr lang="zh-CN" altLang="en-US" sz="2800" dirty="0">
                <a:solidFill>
                  <a:srgbClr val="FF0000"/>
                </a:solidFill>
                <a:latin typeface="Consolas" pitchFamily="49" charset="0"/>
                <a:ea typeface="微软雅黑" pitchFamily="34" charset="-122"/>
                <a:cs typeface="Consolas" pitchFamily="49" charset="0"/>
              </a:rPr>
              <a:t>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1028" name="Rectangle 6"/>
          <p:cNvSpPr>
            <a:spLocks noChangeArrowheads="1"/>
          </p:cNvSpPr>
          <p:nvPr/>
        </p:nvSpPr>
        <p:spPr bwMode="auto">
          <a:xfrm>
            <a:off x="0" y="29337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77828"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41" name="组合 40"/>
          <p:cNvGrpSpPr/>
          <p:nvPr/>
        </p:nvGrpSpPr>
        <p:grpSpPr>
          <a:xfrm>
            <a:off x="5500694" y="1500174"/>
            <a:ext cx="3298848" cy="3441724"/>
            <a:chOff x="760386" y="1142984"/>
            <a:chExt cx="3298848" cy="3441724"/>
          </a:xfrm>
        </p:grpSpPr>
        <p:sp>
          <p:nvSpPr>
            <p:cNvPr id="12" name="椭圆 11"/>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3" name="椭圆 12"/>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 name="任意多边形 15"/>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任意多边形 20"/>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任意多边形 22"/>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任意多边形 24"/>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任意多边形 25"/>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任意多边形 27"/>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TextBox 28"/>
            <p:cNvSpPr txBox="1"/>
            <p:nvPr/>
          </p:nvSpPr>
          <p:spPr>
            <a:xfrm>
              <a:off x="2143108" y="1142984"/>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6</a:t>
              </a:r>
              <a:endParaRPr lang="zh-CN" altLang="en-US" sz="2000">
                <a:solidFill>
                  <a:srgbClr val="C00000"/>
                </a:solidFill>
                <a:latin typeface="Consolas" pitchFamily="49" charset="0"/>
                <a:cs typeface="Consolas" pitchFamily="49" charset="0"/>
              </a:endParaRPr>
            </a:p>
          </p:txBody>
        </p:sp>
        <p:sp>
          <p:nvSpPr>
            <p:cNvPr id="30" name="TextBox 29"/>
            <p:cNvSpPr txBox="1"/>
            <p:nvPr/>
          </p:nvSpPr>
          <p:spPr>
            <a:xfrm>
              <a:off x="2143108" y="1857364"/>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31" name="TextBox 30"/>
            <p:cNvSpPr txBox="1"/>
            <p:nvPr/>
          </p:nvSpPr>
          <p:spPr>
            <a:xfrm>
              <a:off x="760386" y="2633600"/>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32" name="TextBox 31"/>
            <p:cNvSpPr txBox="1"/>
            <p:nvPr/>
          </p:nvSpPr>
          <p:spPr>
            <a:xfrm>
              <a:off x="1227114" y="2605082"/>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33" name="TextBox 32"/>
            <p:cNvSpPr txBox="1"/>
            <p:nvPr/>
          </p:nvSpPr>
          <p:spPr>
            <a:xfrm>
              <a:off x="2227246" y="4184598"/>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34" name="TextBox 33"/>
            <p:cNvSpPr txBox="1"/>
            <p:nvPr/>
          </p:nvSpPr>
          <p:spPr>
            <a:xfrm>
              <a:off x="2227246" y="3646432"/>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35" name="TextBox 34"/>
            <p:cNvSpPr txBox="1"/>
            <p:nvPr/>
          </p:nvSpPr>
          <p:spPr>
            <a:xfrm>
              <a:off x="3773482" y="2671700"/>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7</a:t>
              </a:r>
              <a:endParaRPr lang="zh-CN" altLang="en-US" sz="2000">
                <a:solidFill>
                  <a:srgbClr val="C00000"/>
                </a:solidFill>
                <a:latin typeface="Consolas" pitchFamily="49" charset="0"/>
                <a:cs typeface="Consolas" pitchFamily="49" charset="0"/>
              </a:endParaRPr>
            </a:p>
          </p:txBody>
        </p:sp>
        <p:sp>
          <p:nvSpPr>
            <p:cNvPr id="36" name="TextBox 35"/>
            <p:cNvSpPr txBox="1"/>
            <p:nvPr/>
          </p:nvSpPr>
          <p:spPr>
            <a:xfrm>
              <a:off x="3227378" y="2663820"/>
              <a:ext cx="285752" cy="400110"/>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37" name="TextBox 36"/>
            <p:cNvSpPr txBox="1"/>
            <p:nvPr/>
          </p:nvSpPr>
          <p:spPr>
            <a:xfrm>
              <a:off x="2844788" y="2385948"/>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38" name="TextBox 37"/>
            <p:cNvSpPr txBox="1"/>
            <p:nvPr/>
          </p:nvSpPr>
          <p:spPr>
            <a:xfrm>
              <a:off x="1643042" y="3079690"/>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39" name="TextBox 38"/>
            <p:cNvSpPr txBox="1"/>
            <p:nvPr/>
          </p:nvSpPr>
          <p:spPr>
            <a:xfrm>
              <a:off x="1900218" y="2419543"/>
              <a:ext cx="285752" cy="307777"/>
            </a:xfrm>
            <a:prstGeom prst="rect">
              <a:avLst/>
            </a:prstGeom>
            <a:noFill/>
          </p:spPr>
          <p:txBody>
            <a:bodyPr wrap="square" lIns="0" tIns="0" rIns="0" bIns="0" rtlCol="0">
              <a:spAutoFit/>
            </a:bodyPr>
            <a:lstStyle/>
            <a:p>
              <a:r>
                <a:rPr lang="en-US" altLang="zh-CN" sz="2000" smtClean="0">
                  <a:solidFill>
                    <a:srgbClr val="006600"/>
                  </a:solidFill>
                  <a:latin typeface="Consolas" pitchFamily="49" charset="0"/>
                  <a:cs typeface="Consolas" pitchFamily="49" charset="0"/>
                </a:rPr>
                <a:t>36</a:t>
              </a:r>
              <a:endParaRPr lang="zh-CN" altLang="en-US" sz="2000">
                <a:solidFill>
                  <a:srgbClr val="006600"/>
                </a:solidFill>
                <a:latin typeface="Consolas" pitchFamily="49" charset="0"/>
                <a:cs typeface="Consolas" pitchFamily="49" charset="0"/>
              </a:endParaRPr>
            </a:p>
          </p:txBody>
        </p:sp>
        <p:sp>
          <p:nvSpPr>
            <p:cNvPr id="40" name="TextBox 39"/>
            <p:cNvSpPr txBox="1"/>
            <p:nvPr/>
          </p:nvSpPr>
          <p:spPr>
            <a:xfrm>
              <a:off x="2643174" y="3155948"/>
              <a:ext cx="285752" cy="400110"/>
            </a:xfrm>
            <a:prstGeom prst="rect">
              <a:avLst/>
            </a:prstGeom>
            <a:noFill/>
          </p:spPr>
          <p:txBody>
            <a:bodyPr wrap="square" rtlCol="0">
              <a:spAutoFit/>
            </a:bodyPr>
            <a:lstStyle/>
            <a:p>
              <a:r>
                <a:rPr lang="en-US" altLang="zh-CN" sz="2000" smtClean="0">
                  <a:solidFill>
                    <a:srgbClr val="006600"/>
                  </a:solidFill>
                  <a:latin typeface="Consolas" pitchFamily="49" charset="0"/>
                  <a:cs typeface="Consolas" pitchFamily="49" charset="0"/>
                </a:rPr>
                <a:t>7</a:t>
              </a:r>
              <a:endParaRPr lang="zh-CN" altLang="en-US" sz="2000">
                <a:solidFill>
                  <a:srgbClr val="006600"/>
                </a:solidFill>
                <a:latin typeface="Consolas" pitchFamily="49" charset="0"/>
                <a:cs typeface="Consolas" pitchFamily="49" charset="0"/>
              </a:endParaRPr>
            </a:p>
          </p:txBody>
        </p:sp>
      </p:grpSp>
      <p:sp>
        <p:nvSpPr>
          <p:cNvPr id="42" name="Text Box 7"/>
          <p:cNvSpPr txBox="1">
            <a:spLocks noChangeArrowheads="1"/>
          </p:cNvSpPr>
          <p:nvPr/>
        </p:nvSpPr>
        <p:spPr bwMode="auto">
          <a:xfrm>
            <a:off x="142844" y="1357298"/>
            <a:ext cx="5605472" cy="1423338"/>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以右图所</a:t>
            </a:r>
            <a:r>
              <a:rPr lang="zh-CN" altLang="en-US" sz="2000">
                <a:solidFill>
                  <a:srgbClr val="0000FF"/>
                </a:solidFill>
                <a:latin typeface="Consolas" pitchFamily="49" charset="0"/>
                <a:ea typeface="楷体" pitchFamily="49" charset="-122"/>
                <a:cs typeface="Consolas" pitchFamily="49" charset="0"/>
              </a:rPr>
              <a:t>示的一个</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城市图为例，假设</a:t>
            </a:r>
            <a:r>
              <a:rPr lang="en-US" altLang="zh-CN" sz="2000">
                <a:solidFill>
                  <a:srgbClr val="0000FF"/>
                </a:solidFill>
                <a:latin typeface="Consolas" pitchFamily="49" charset="0"/>
                <a:ea typeface="楷体" pitchFamily="49" charset="-122"/>
                <a:cs typeface="Consolas" pitchFamily="49" charset="0"/>
              </a:rPr>
              <a:t>TSP</a:t>
            </a:r>
            <a:r>
              <a:rPr lang="zh-CN" altLang="en-US" sz="2000">
                <a:solidFill>
                  <a:srgbClr val="0000FF"/>
                </a:solidFill>
                <a:latin typeface="Consolas" pitchFamily="49" charset="0"/>
                <a:ea typeface="楷体" pitchFamily="49" charset="-122"/>
                <a:cs typeface="Consolas" pitchFamily="49" charset="0"/>
              </a:rPr>
              <a:t>问题的起点为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，求出的所有从顶点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到顶点</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并通过所有顶点的路径如下：</a:t>
            </a:r>
          </a:p>
        </p:txBody>
      </p:sp>
      <p:sp>
        <p:nvSpPr>
          <p:cNvPr id="43" name="Text Box 8"/>
          <p:cNvSpPr txBox="1">
            <a:spLocks noChangeArrowheads="1"/>
          </p:cNvSpPr>
          <p:nvPr/>
        </p:nvSpPr>
        <p:spPr bwMode="auto">
          <a:xfrm>
            <a:off x="428597" y="3143248"/>
            <a:ext cx="3643338" cy="22101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1</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0→1→2→3→0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28</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2</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0→1→3→2→0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29</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0→2→1→3→0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26</a:t>
            </a:r>
          </a:p>
          <a:p>
            <a:r>
              <a:rPr lang="zh-CN" altLang="en-US" sz="2000">
                <a:solidFill>
                  <a:srgbClr val="FF0000"/>
                </a:solidFill>
                <a:latin typeface="Consolas" pitchFamily="49" charset="0"/>
                <a:ea typeface="楷体" pitchFamily="49" charset="-122"/>
                <a:cs typeface="Consolas" pitchFamily="49" charset="0"/>
              </a:rPr>
              <a:t>路径</a:t>
            </a:r>
            <a:r>
              <a:rPr lang="en-US" altLang="zh-CN" sz="2000">
                <a:solidFill>
                  <a:srgbClr val="FF0000"/>
                </a:solidFill>
                <a:latin typeface="Consolas" pitchFamily="49" charset="0"/>
                <a:ea typeface="楷体" pitchFamily="49" charset="-122"/>
                <a:cs typeface="Consolas" pitchFamily="49" charset="0"/>
              </a:rPr>
              <a:t>4</a:t>
            </a:r>
            <a:r>
              <a:rPr lang="zh-CN" altLang="en-US"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0→2→3→1→0</a:t>
            </a:r>
            <a:r>
              <a:rPr lang="zh-CN" altLang="en-US"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23</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5</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0→3→2→1→0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59</a:t>
            </a:r>
          </a:p>
          <a:p>
            <a:r>
              <a:rPr lang="zh-CN" altLang="en-US" sz="2000">
                <a:latin typeface="Consolas" pitchFamily="49" charset="0"/>
                <a:ea typeface="楷体" pitchFamily="49" charset="-122"/>
                <a:cs typeface="Consolas" pitchFamily="49" charset="0"/>
              </a:rPr>
              <a:t>路径</a:t>
            </a:r>
            <a:r>
              <a:rPr lang="en-US" altLang="zh-CN" sz="2000">
                <a:latin typeface="Consolas" pitchFamily="49" charset="0"/>
                <a:ea typeface="楷体" pitchFamily="49" charset="-122"/>
                <a:cs typeface="Consolas" pitchFamily="49" charset="0"/>
              </a:rPr>
              <a:t>6</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0→3→1→2→0</a:t>
            </a:r>
            <a:r>
              <a:rPr lang="zh-CN" altLang="en-US" sz="2000">
                <a:latin typeface="Consolas" pitchFamily="49" charset="0"/>
                <a:ea typeface="楷体" pitchFamily="49" charset="-122"/>
                <a:cs typeface="Consolas" pitchFamily="49" charset="0"/>
              </a:rPr>
              <a:t>：</a:t>
            </a:r>
            <a:r>
              <a:rPr lang="en-US" altLang="zh-CN" sz="2000">
                <a:latin typeface="Consolas" pitchFamily="49" charset="0"/>
                <a:ea typeface="楷体" pitchFamily="49" charset="-122"/>
                <a:cs typeface="Consolas" pitchFamily="49" charset="0"/>
              </a:rPr>
              <a:t>59</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6"/>
          <p:cNvSpPr>
            <a:spLocks noChangeArrowheads="1"/>
          </p:cNvSpPr>
          <p:nvPr/>
        </p:nvSpPr>
        <p:spPr bwMode="auto">
          <a:xfrm>
            <a:off x="0" y="2933700"/>
            <a:ext cx="9144000" cy="0"/>
          </a:xfrm>
          <a:prstGeom prst="rect">
            <a:avLst/>
          </a:prstGeom>
          <a:noFill/>
          <a:ln w="9525">
            <a:noFill/>
            <a:miter lim="800000"/>
            <a:headEnd/>
            <a:tailEnd/>
          </a:ln>
        </p:spPr>
        <p:txBody>
          <a:bodyPr wrap="none" anchor="ctr">
            <a:spAutoFit/>
          </a:bodyPr>
          <a:lstStyle/>
          <a:p>
            <a:endParaRPr lang="zh-CN" altLang="en-US"/>
          </a:p>
        </p:txBody>
      </p:sp>
      <p:sp>
        <p:nvSpPr>
          <p:cNvPr id="1029" name="Text Box 7"/>
          <p:cNvSpPr txBox="1">
            <a:spLocks noChangeArrowheads="1"/>
          </p:cNvSpPr>
          <p:nvPr/>
        </p:nvSpPr>
        <p:spPr bwMode="auto">
          <a:xfrm>
            <a:off x="571472" y="1643050"/>
            <a:ext cx="7993062" cy="1469505"/>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对于图中的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个顶点，求</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全排列的时间为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，对于</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的路径，求每条路径长度的时间为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，所以算法的时间复杂度为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395288" y="404813"/>
            <a:ext cx="5962662"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9.3.3 </a:t>
            </a:r>
            <a:r>
              <a:rPr lang="zh-CN" altLang="en-US" sz="2800" dirty="0">
                <a:solidFill>
                  <a:srgbClr val="FF0000"/>
                </a:solidFill>
                <a:latin typeface="Consolas" pitchFamily="49" charset="0"/>
                <a:ea typeface="微软雅黑" pitchFamily="34" charset="-122"/>
                <a:cs typeface="Consolas" pitchFamily="49" charset="0"/>
              </a:rPr>
              <a:t>采用动态规划求解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2052" name="Text Box 3"/>
          <p:cNvSpPr txBox="1">
            <a:spLocks noChangeArrowheads="1"/>
          </p:cNvSpPr>
          <p:nvPr/>
        </p:nvSpPr>
        <p:spPr bwMode="auto">
          <a:xfrm>
            <a:off x="571472" y="1428736"/>
            <a:ext cx="7929618" cy="1477328"/>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假设从顶点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（这里</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）出发，令</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表示从顶点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出发经过</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（一个顶点的集合）中所有顶点有且仅有一次到达顶点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的最短路径长度。</a:t>
            </a:r>
          </a:p>
        </p:txBody>
      </p:sp>
      <p:grpSp>
        <p:nvGrpSpPr>
          <p:cNvPr id="25" name="组合 24"/>
          <p:cNvGrpSpPr/>
          <p:nvPr/>
        </p:nvGrpSpPr>
        <p:grpSpPr>
          <a:xfrm>
            <a:off x="3714744" y="3214686"/>
            <a:ext cx="1714512" cy="632822"/>
            <a:chOff x="857224" y="5457782"/>
            <a:chExt cx="1714512" cy="632822"/>
          </a:xfrm>
        </p:grpSpPr>
        <p:sp>
          <p:nvSpPr>
            <p:cNvPr id="17" name="椭圆 16"/>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8" name="TextBox 17"/>
            <p:cNvSpPr txBox="1"/>
            <p:nvPr/>
          </p:nvSpPr>
          <p:spPr>
            <a:xfrm>
              <a:off x="857224" y="5615060"/>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20" name="TextBox 19"/>
            <p:cNvSpPr txBox="1"/>
            <p:nvPr/>
          </p:nvSpPr>
          <p:spPr>
            <a:xfrm>
              <a:off x="1643042" y="5457782"/>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V</a:t>
              </a:r>
              <a:endParaRPr lang="zh-CN" altLang="en-US" sz="2000">
                <a:solidFill>
                  <a:srgbClr val="0000FF"/>
                </a:solidFill>
                <a:latin typeface="Consolas" pitchFamily="49" charset="0"/>
                <a:cs typeface="Consolas" pitchFamily="49" charset="0"/>
              </a:endParaRPr>
            </a:p>
          </p:txBody>
        </p:sp>
        <p:cxnSp>
          <p:nvCxnSpPr>
            <p:cNvPr id="22" name="直接箭头连接符 21"/>
            <p:cNvCxnSpPr>
              <a:stCxn id="17" idx="6"/>
              <a:endCxn id="19"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8" name="TextBox 27"/>
          <p:cNvSpPr txBox="1"/>
          <p:nvPr/>
        </p:nvSpPr>
        <p:spPr>
          <a:xfrm>
            <a:off x="2571736" y="2857496"/>
            <a:ext cx="1571636"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p>
        </p:txBody>
      </p:sp>
      <p:grpSp>
        <p:nvGrpSpPr>
          <p:cNvPr id="29" name="组合 28"/>
          <p:cNvGrpSpPr/>
          <p:nvPr/>
        </p:nvGrpSpPr>
        <p:grpSpPr>
          <a:xfrm>
            <a:off x="3714744" y="4939318"/>
            <a:ext cx="1714512" cy="632822"/>
            <a:chOff x="857224" y="5457782"/>
            <a:chExt cx="1714512" cy="632822"/>
          </a:xfrm>
        </p:grpSpPr>
        <p:sp>
          <p:nvSpPr>
            <p:cNvPr id="30" name="椭圆 29"/>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1" name="TextBox 30"/>
            <p:cNvSpPr txBox="1"/>
            <p:nvPr/>
          </p:nvSpPr>
          <p:spPr>
            <a:xfrm>
              <a:off x="857224" y="5615060"/>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32" name="椭圆 31"/>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3" name="TextBox 32"/>
            <p:cNvSpPr txBox="1"/>
            <p:nvPr/>
          </p:nvSpPr>
          <p:spPr>
            <a:xfrm>
              <a:off x="1643042" y="5457782"/>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V</a:t>
              </a:r>
              <a:endParaRPr lang="zh-CN" altLang="en-US" sz="2000">
                <a:solidFill>
                  <a:srgbClr val="0000FF"/>
                </a:solidFill>
                <a:latin typeface="Consolas" pitchFamily="49" charset="0"/>
                <a:cs typeface="Consolas" pitchFamily="49" charset="0"/>
              </a:endParaRPr>
            </a:p>
          </p:txBody>
        </p:sp>
        <p:cxnSp>
          <p:nvCxnSpPr>
            <p:cNvPr id="34" name="直接箭头连接符 33"/>
            <p:cNvCxnSpPr>
              <a:stCxn id="30" idx="6"/>
              <a:endCxn id="32"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5" name="TextBox 34"/>
          <p:cNvSpPr txBox="1"/>
          <p:nvPr/>
        </p:nvSpPr>
        <p:spPr>
          <a:xfrm>
            <a:off x="2571736" y="4582128"/>
            <a:ext cx="1571636"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endParaRPr lang="zh-CN" altLang="en-US" sz="2000"/>
          </a:p>
        </p:txBody>
      </p:sp>
      <p:sp>
        <p:nvSpPr>
          <p:cNvPr id="36" name="TextBox 35"/>
          <p:cNvSpPr txBox="1"/>
          <p:nvPr/>
        </p:nvSpPr>
        <p:spPr>
          <a:xfrm>
            <a:off x="2571736" y="6000768"/>
            <a:ext cx="3643338"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仿宋" pitchFamily="49" charset="-122"/>
                <a:cs typeface="Consolas" pitchFamily="49" charset="0"/>
              </a:rPr>
              <a:t>f</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的结果</a:t>
            </a:r>
            <a:r>
              <a:rPr lang="zh-CN" altLang="en-US" sz="2000" smtClean="0">
                <a:solidFill>
                  <a:srgbClr val="0000FF"/>
                </a:solidFill>
                <a:latin typeface="Consolas" pitchFamily="49" charset="0"/>
                <a:ea typeface="仿宋" pitchFamily="49" charset="-122"/>
                <a:cs typeface="Consolas" pitchFamily="49" charset="0"/>
              </a:rPr>
              <a:t>就是最终结果</a:t>
            </a:r>
            <a:endParaRPr lang="zh-CN" altLang="en-US" sz="20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1214422"/>
            <a:ext cx="7786742"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marL="457200" indent="-457200">
              <a:lnSpc>
                <a:spcPct val="150000"/>
              </a:lnSpc>
              <a:buBlip>
                <a:blip r:embed="rId2"/>
              </a:buBlip>
            </a:pPr>
            <a:r>
              <a:rPr lang="zh-CN" altLang="zh-CN" sz="2000" smtClean="0">
                <a:solidFill>
                  <a:srgbClr val="FF0000"/>
                </a:solidFill>
                <a:latin typeface="Consolas" pitchFamily="49" charset="0"/>
                <a:ea typeface="楷体" pitchFamily="49" charset="-122"/>
                <a:cs typeface="Consolas" pitchFamily="49" charset="0"/>
              </a:rPr>
              <a:t>当</a:t>
            </a:r>
            <a:r>
              <a:rPr lang="en-US" altLang="zh-CN" sz="2000" i="1" smtClean="0">
                <a:solidFill>
                  <a:srgbClr val="FF0000"/>
                </a:solidFill>
                <a:latin typeface="Consolas" pitchFamily="49" charset="0"/>
                <a:ea typeface="楷体" pitchFamily="49" charset="-122"/>
                <a:cs typeface="Consolas" pitchFamily="49" charset="0"/>
              </a:rPr>
              <a:t>V</a:t>
            </a:r>
            <a:r>
              <a:rPr lang="zh-CN" altLang="zh-CN" sz="2000" smtClean="0">
                <a:solidFill>
                  <a:srgbClr val="FF0000"/>
                </a:solidFill>
                <a:latin typeface="Consolas" pitchFamily="49" charset="0"/>
                <a:ea typeface="楷体" pitchFamily="49" charset="-122"/>
                <a:cs typeface="Consolas" pitchFamily="49" charset="0"/>
              </a:rPr>
              <a:t>为空集</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表示从顶点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不经过任何顶点到达顶点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，显然此时有</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)=g.edges[</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a:p>
            <a:pPr marL="457200" indent="-457200">
              <a:lnSpc>
                <a:spcPct val="150000"/>
              </a:lnSpc>
              <a:buBlip>
                <a:blip r:embed="rId2"/>
              </a:buBlip>
            </a:pPr>
            <a:r>
              <a:rPr lang="zh-CN" altLang="zh-CN" sz="2000" smtClean="0">
                <a:solidFill>
                  <a:srgbClr val="FF0000"/>
                </a:solidFill>
                <a:latin typeface="Consolas" pitchFamily="49" charset="0"/>
                <a:ea typeface="楷体" pitchFamily="49" charset="-122"/>
                <a:cs typeface="Consolas" pitchFamily="49" charset="0"/>
              </a:rPr>
              <a:t>如果</a:t>
            </a:r>
            <a:r>
              <a:rPr lang="en-US" altLang="zh-CN" sz="2000" i="1" smtClean="0">
                <a:solidFill>
                  <a:srgbClr val="FF0000"/>
                </a:solidFill>
                <a:latin typeface="Consolas" pitchFamily="49" charset="0"/>
                <a:ea typeface="楷体" pitchFamily="49" charset="-122"/>
                <a:cs typeface="Consolas" pitchFamily="49" charset="0"/>
              </a:rPr>
              <a:t>V</a:t>
            </a:r>
            <a:r>
              <a:rPr lang="zh-CN" altLang="zh-CN" sz="2000" smtClean="0">
                <a:solidFill>
                  <a:srgbClr val="FF0000"/>
                </a:solidFill>
                <a:latin typeface="Consolas" pitchFamily="49" charset="0"/>
                <a:ea typeface="楷体" pitchFamily="49" charset="-122"/>
                <a:cs typeface="Consolas" pitchFamily="49" charset="0"/>
              </a:rPr>
              <a:t>不为空</a:t>
            </a:r>
            <a:r>
              <a:rPr lang="zh-CN" altLang="zh-CN" sz="2000" smtClean="0">
                <a:solidFill>
                  <a:srgbClr val="0000FF"/>
                </a:solidFill>
                <a:latin typeface="Consolas" pitchFamily="49" charset="0"/>
                <a:ea typeface="楷体" pitchFamily="49" charset="-122"/>
                <a:cs typeface="Consolas" pitchFamily="49" charset="0"/>
              </a:rPr>
              <a:t>，对于</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sym typeface="Symbol"/>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就是子问题的最优解。尝试</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中的每个顶点</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，并求出最优解</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FF00FF"/>
                </a:solidFill>
                <a:latin typeface="Consolas" pitchFamily="49" charset="0"/>
                <a:ea typeface="楷体" pitchFamily="49" charset="-122"/>
                <a:cs typeface="Consolas" pitchFamily="49" charset="0"/>
              </a:rPr>
              <a:t>f</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V</a:t>
            </a:r>
            <a:r>
              <a:rPr lang="zh-CN"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i</a:t>
            </a:r>
            <a:r>
              <a:rPr lang="en-US" altLang="zh-CN" sz="2000" smtClean="0">
                <a:solidFill>
                  <a:srgbClr val="FF00FF"/>
                </a:solidFill>
                <a:latin typeface="Consolas" pitchFamily="49" charset="0"/>
                <a:ea typeface="楷体" pitchFamily="49" charset="-122"/>
                <a:cs typeface="Consolas" pitchFamily="49" charset="0"/>
              </a:rPr>
              <a:t>)=min{</a:t>
            </a:r>
            <a:r>
              <a:rPr lang="en-US" altLang="zh-CN" sz="2000" i="1" smtClean="0">
                <a:solidFill>
                  <a:srgbClr val="FF00FF"/>
                </a:solidFill>
                <a:latin typeface="Consolas" pitchFamily="49" charset="0"/>
                <a:ea typeface="楷体" pitchFamily="49" charset="-122"/>
                <a:cs typeface="Consolas" pitchFamily="49" charset="0"/>
              </a:rPr>
              <a:t>f</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V</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j</a:t>
            </a:r>
            <a:r>
              <a:rPr lang="en-US" altLang="zh-CN" sz="2000" smtClean="0">
                <a:solidFill>
                  <a:srgbClr val="FF00FF"/>
                </a:solidFill>
                <a:latin typeface="Consolas" pitchFamily="49" charset="0"/>
                <a:ea typeface="楷体" pitchFamily="49" charset="-122"/>
                <a:cs typeface="Consolas" pitchFamily="49" charset="0"/>
              </a:rPr>
              <a:t>}</a:t>
            </a:r>
            <a:r>
              <a:rPr lang="zh-CN"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j</a:t>
            </a:r>
            <a:r>
              <a:rPr lang="en-US" altLang="zh-CN" sz="2000" smtClean="0">
                <a:solidFill>
                  <a:srgbClr val="FF00FF"/>
                </a:solidFill>
                <a:latin typeface="Consolas" pitchFamily="49" charset="0"/>
                <a:ea typeface="楷体" pitchFamily="49" charset="-122"/>
                <a:cs typeface="Consolas" pitchFamily="49" charset="0"/>
              </a:rPr>
              <a:t>)+g.edges[</a:t>
            </a:r>
            <a:r>
              <a:rPr lang="en-US" altLang="zh-CN" sz="2000" i="1" smtClean="0">
                <a:solidFill>
                  <a:srgbClr val="FF00FF"/>
                </a:solidFill>
                <a:latin typeface="Consolas" pitchFamily="49" charset="0"/>
                <a:ea typeface="楷体" pitchFamily="49" charset="-122"/>
                <a:cs typeface="Consolas" pitchFamily="49" charset="0"/>
              </a:rPr>
              <a:t>j</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i</a:t>
            </a:r>
            <a:r>
              <a:rPr lang="en-US" altLang="zh-CN" sz="2000" smtClean="0">
                <a:solidFill>
                  <a:srgbClr val="FF00FF"/>
                </a:solidFill>
                <a:latin typeface="Consolas" pitchFamily="49" charset="0"/>
                <a:ea typeface="楷体" pitchFamily="49" charset="-122"/>
                <a:cs typeface="Consolas" pitchFamily="49" charset="0"/>
              </a:rPr>
              <a:t>]}</a:t>
            </a:r>
            <a:endParaRPr lang="zh-CN" altLang="zh-CN" sz="2000" smtClean="0">
              <a:solidFill>
                <a:srgbClr val="FF00FF"/>
              </a:solidFill>
              <a:latin typeface="Consolas" pitchFamily="49" charset="0"/>
              <a:ea typeface="楷体" pitchFamily="49" charset="-122"/>
              <a:cs typeface="Consolas" pitchFamily="49" charset="0"/>
            </a:endParaRPr>
          </a:p>
        </p:txBody>
      </p:sp>
      <p:grpSp>
        <p:nvGrpSpPr>
          <p:cNvPr id="2" name="组合 26"/>
          <p:cNvGrpSpPr/>
          <p:nvPr/>
        </p:nvGrpSpPr>
        <p:grpSpPr>
          <a:xfrm>
            <a:off x="1142976" y="4053544"/>
            <a:ext cx="6858048" cy="732778"/>
            <a:chOff x="857224" y="5357826"/>
            <a:chExt cx="6858048" cy="732778"/>
          </a:xfrm>
        </p:grpSpPr>
        <p:grpSp>
          <p:nvGrpSpPr>
            <p:cNvPr id="3" name="组合 25"/>
            <p:cNvGrpSpPr/>
            <p:nvPr/>
          </p:nvGrpSpPr>
          <p:grpSpPr>
            <a:xfrm>
              <a:off x="3929058" y="5410866"/>
              <a:ext cx="3786214" cy="661340"/>
              <a:chOff x="3929058" y="5410866"/>
              <a:chExt cx="3786214" cy="661340"/>
            </a:xfrm>
          </p:grpSpPr>
          <p:sp>
            <p:nvSpPr>
              <p:cNvPr id="6" name="椭圆 5"/>
              <p:cNvSpPr/>
              <p:nvPr/>
            </p:nvSpPr>
            <p:spPr>
              <a:xfrm>
                <a:off x="4214809" y="5676206"/>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7" name="TextBox 6"/>
              <p:cNvSpPr txBox="1"/>
              <p:nvPr/>
            </p:nvSpPr>
            <p:spPr>
              <a:xfrm>
                <a:off x="3929058" y="5596662"/>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6357950" y="5676206"/>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j</a:t>
                </a:r>
                <a:endParaRPr lang="zh-CN" altLang="en-US" sz="2000" i="1">
                  <a:solidFill>
                    <a:srgbClr val="FF0000"/>
                  </a:solidFill>
                  <a:latin typeface="Consolas" pitchFamily="49" charset="0"/>
                  <a:cs typeface="Consolas" pitchFamily="49" charset="0"/>
                </a:endParaRPr>
              </a:p>
            </p:txBody>
          </p:sp>
          <p:cxnSp>
            <p:nvCxnSpPr>
              <p:cNvPr id="10" name="直接箭头连接符 9"/>
              <p:cNvCxnSpPr>
                <a:stCxn id="6" idx="6"/>
                <a:endCxn id="8" idx="2"/>
              </p:cNvCxnSpPr>
              <p:nvPr/>
            </p:nvCxnSpPr>
            <p:spPr>
              <a:xfrm>
                <a:off x="4538809" y="5874206"/>
                <a:ext cx="1819141"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1" name="椭圆 10"/>
              <p:cNvSpPr/>
              <p:nvPr/>
            </p:nvSpPr>
            <p:spPr>
              <a:xfrm>
                <a:off x="7391272" y="566810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cxnSp>
            <p:nvCxnSpPr>
              <p:cNvPr id="13" name="直接箭头连接符 12"/>
              <p:cNvCxnSpPr>
                <a:stCxn id="8" idx="6"/>
                <a:endCxn id="11" idx="2"/>
              </p:cNvCxnSpPr>
              <p:nvPr/>
            </p:nvCxnSpPr>
            <p:spPr>
              <a:xfrm flipV="1">
                <a:off x="6681950" y="5866100"/>
                <a:ext cx="709322" cy="81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000628" y="5410866"/>
                <a:ext cx="85725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V</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grpSp>
          <p:nvGrpSpPr>
            <p:cNvPr id="4" name="组合 24"/>
            <p:cNvGrpSpPr/>
            <p:nvPr/>
          </p:nvGrpSpPr>
          <p:grpSpPr>
            <a:xfrm>
              <a:off x="857224" y="5457782"/>
              <a:ext cx="1714512" cy="632822"/>
              <a:chOff x="857224" y="5457782"/>
              <a:chExt cx="1714512" cy="632822"/>
            </a:xfrm>
          </p:grpSpPr>
          <p:sp>
            <p:nvSpPr>
              <p:cNvPr id="17" name="椭圆 16"/>
              <p:cNvSpPr/>
              <p:nvPr/>
            </p:nvSpPr>
            <p:spPr>
              <a:xfrm>
                <a:off x="1142975"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8" name="TextBox 17"/>
              <p:cNvSpPr txBox="1"/>
              <p:nvPr/>
            </p:nvSpPr>
            <p:spPr>
              <a:xfrm>
                <a:off x="857224" y="5615060"/>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2247736" y="5694604"/>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20" name="TextBox 19"/>
              <p:cNvSpPr txBox="1"/>
              <p:nvPr/>
            </p:nvSpPr>
            <p:spPr>
              <a:xfrm>
                <a:off x="1643042" y="5457782"/>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V</a:t>
                </a:r>
                <a:endParaRPr lang="zh-CN" altLang="en-US" sz="2000">
                  <a:solidFill>
                    <a:srgbClr val="0000FF"/>
                  </a:solidFill>
                  <a:latin typeface="Consolas" pitchFamily="49" charset="0"/>
                  <a:cs typeface="Consolas" pitchFamily="49" charset="0"/>
                </a:endParaRPr>
              </a:p>
            </p:txBody>
          </p:sp>
          <p:cxnSp>
            <p:nvCxnSpPr>
              <p:cNvPr id="22" name="直接箭头连接符 21"/>
              <p:cNvCxnSpPr>
                <a:stCxn id="17" idx="6"/>
                <a:endCxn id="19" idx="2"/>
              </p:cNvCxnSpPr>
              <p:nvPr/>
            </p:nvCxnSpPr>
            <p:spPr>
              <a:xfrm>
                <a:off x="1466975" y="5892604"/>
                <a:ext cx="78076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3" name="右箭头 22"/>
            <p:cNvSpPr/>
            <p:nvPr/>
          </p:nvSpPr>
          <p:spPr>
            <a:xfrm>
              <a:off x="2928926" y="5786454"/>
              <a:ext cx="714380" cy="214314"/>
            </a:xfrm>
            <a:prstGeom prst="rightArrow">
              <a:avLst/>
            </a:prstGeom>
            <a:ln>
              <a:tailEnd type="arrow"/>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4" name="TextBox 23"/>
            <p:cNvSpPr txBox="1"/>
            <p:nvPr/>
          </p:nvSpPr>
          <p:spPr>
            <a:xfrm>
              <a:off x="2928926" y="5357826"/>
              <a:ext cx="71438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min</a:t>
              </a:r>
              <a:endParaRPr lang="zh-CN" altLang="en-US" sz="2000">
                <a:solidFill>
                  <a:srgbClr val="0000FF"/>
                </a:solidFill>
                <a:latin typeface="Consolas" pitchFamily="49" charset="0"/>
                <a:cs typeface="Consolas" pitchFamily="49" charset="0"/>
              </a:endParaRPr>
            </a:p>
          </p:txBody>
        </p:sp>
      </p:grpSp>
      <p:grpSp>
        <p:nvGrpSpPr>
          <p:cNvPr id="37" name="组合 36"/>
          <p:cNvGrpSpPr/>
          <p:nvPr/>
        </p:nvGrpSpPr>
        <p:grpSpPr>
          <a:xfrm>
            <a:off x="1500166" y="4143380"/>
            <a:ext cx="6286544" cy="642942"/>
            <a:chOff x="1285852" y="4214818"/>
            <a:chExt cx="6286544" cy="642942"/>
          </a:xfrm>
        </p:grpSpPr>
        <p:sp>
          <p:nvSpPr>
            <p:cNvPr id="25" name="椭圆 24"/>
            <p:cNvSpPr/>
            <p:nvPr/>
          </p:nvSpPr>
          <p:spPr>
            <a:xfrm>
              <a:off x="1571603" y="446176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26" name="TextBox 25"/>
            <p:cNvSpPr txBox="1"/>
            <p:nvPr/>
          </p:nvSpPr>
          <p:spPr>
            <a:xfrm>
              <a:off x="1285852" y="4382216"/>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27" name="椭圆 26"/>
            <p:cNvSpPr/>
            <p:nvPr/>
          </p:nvSpPr>
          <p:spPr>
            <a:xfrm>
              <a:off x="3033554" y="446176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28" name="TextBox 27"/>
            <p:cNvSpPr txBox="1"/>
            <p:nvPr/>
          </p:nvSpPr>
          <p:spPr>
            <a:xfrm>
              <a:off x="2071670" y="4224938"/>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V</a:t>
              </a:r>
              <a:r>
                <a:rPr lang="en-US" altLang="zh-CN" sz="2000" smtClean="0">
                  <a:solidFill>
                    <a:srgbClr val="0000FF"/>
                  </a:solidFill>
                  <a:latin typeface="Consolas" pitchFamily="49" charset="0"/>
                  <a:cs typeface="Consolas" pitchFamily="49" charset="0"/>
                </a:rPr>
                <a:t>=Ø</a:t>
              </a:r>
              <a:endParaRPr lang="zh-CN" altLang="en-US" sz="2000">
                <a:solidFill>
                  <a:srgbClr val="0000FF"/>
                </a:solidFill>
                <a:latin typeface="Consolas" pitchFamily="49" charset="0"/>
                <a:cs typeface="Consolas" pitchFamily="49" charset="0"/>
              </a:endParaRPr>
            </a:p>
          </p:txBody>
        </p:sp>
        <p:cxnSp>
          <p:nvCxnSpPr>
            <p:cNvPr id="29" name="直接箭头连接符 28"/>
            <p:cNvCxnSpPr>
              <a:stCxn id="25" idx="6"/>
              <a:endCxn id="27" idx="2"/>
            </p:cNvCxnSpPr>
            <p:nvPr/>
          </p:nvCxnSpPr>
          <p:spPr>
            <a:xfrm>
              <a:off x="1895603" y="4659760"/>
              <a:ext cx="113795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右箭头 30"/>
            <p:cNvSpPr/>
            <p:nvPr/>
          </p:nvSpPr>
          <p:spPr>
            <a:xfrm>
              <a:off x="3643306" y="4572008"/>
              <a:ext cx="714380" cy="214314"/>
            </a:xfrm>
            <a:prstGeom prst="rightArrow">
              <a:avLst/>
            </a:prstGeom>
            <a:ln>
              <a:tailEnd type="arrow"/>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32" name="椭圆 31"/>
            <p:cNvSpPr/>
            <p:nvPr/>
          </p:nvSpPr>
          <p:spPr>
            <a:xfrm>
              <a:off x="4714875" y="445164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33" name="TextBox 32"/>
            <p:cNvSpPr txBox="1"/>
            <p:nvPr/>
          </p:nvSpPr>
          <p:spPr>
            <a:xfrm>
              <a:off x="4429124" y="4372096"/>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sp>
          <p:nvSpPr>
            <p:cNvPr id="34" name="椭圆 33"/>
            <p:cNvSpPr/>
            <p:nvPr/>
          </p:nvSpPr>
          <p:spPr>
            <a:xfrm>
              <a:off x="7248396" y="4451640"/>
              <a:ext cx="324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FF0000"/>
                  </a:solidFill>
                  <a:latin typeface="Consolas" pitchFamily="49" charset="0"/>
                  <a:cs typeface="Consolas" pitchFamily="49" charset="0"/>
                </a:rPr>
                <a:t>i</a:t>
              </a:r>
              <a:endParaRPr lang="zh-CN" altLang="en-US" sz="2000" i="1">
                <a:solidFill>
                  <a:srgbClr val="FF0000"/>
                </a:solidFill>
                <a:latin typeface="Consolas" pitchFamily="49" charset="0"/>
                <a:cs typeface="Consolas" pitchFamily="49" charset="0"/>
              </a:endParaRPr>
            </a:p>
          </p:txBody>
        </p:sp>
        <p:sp>
          <p:nvSpPr>
            <p:cNvPr id="35" name="TextBox 34"/>
            <p:cNvSpPr txBox="1"/>
            <p:nvPr/>
          </p:nvSpPr>
          <p:spPr>
            <a:xfrm>
              <a:off x="5214942" y="4214818"/>
              <a:ext cx="200026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g.</a:t>
              </a:r>
              <a:r>
                <a:rPr lang="en-US" altLang="zh-CN" sz="2000" smtClean="0">
                  <a:solidFill>
                    <a:srgbClr val="0000FF"/>
                  </a:solidFill>
                  <a:latin typeface="Consolas" pitchFamily="49" charset="0"/>
                  <a:cs typeface="Consolas" pitchFamily="49" charset="0"/>
                </a:rPr>
                <a:t>edges[</a:t>
              </a:r>
              <a:r>
                <a:rPr lang="en-US" altLang="zh-CN" sz="2000" i="1" smtClean="0">
                  <a:solidFill>
                    <a:srgbClr val="0000FF"/>
                  </a:solidFill>
                  <a:latin typeface="Consolas" pitchFamily="49" charset="0"/>
                  <a:cs typeface="Consolas" pitchFamily="49" charset="0"/>
                </a:rPr>
                <a:t>s</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36" name="直接箭头连接符 35"/>
            <p:cNvCxnSpPr>
              <a:stCxn id="32" idx="6"/>
              <a:endCxn id="34" idx="2"/>
            </p:cNvCxnSpPr>
            <p:nvPr/>
          </p:nvCxnSpPr>
          <p:spPr>
            <a:xfrm>
              <a:off x="5038875" y="4649640"/>
              <a:ext cx="220952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xit" presetSubtype="4" fill="hold" nodeType="afterEffect">
                                  <p:stCondLst>
                                    <p:cond delay="0"/>
                                  </p:stCondLst>
                                  <p:childTnLst>
                                    <p:animEffect transition="out" filter="wipe(down)">
                                      <p:cBhvr>
                                        <p:cTn id="9" dur="500"/>
                                        <p:tgtEl>
                                          <p:spTgt spid="37"/>
                                        </p:tgtEl>
                                      </p:cBhvr>
                                    </p:animEffect>
                                    <p:set>
                                      <p:cBhvr>
                                        <p:cTn id="10" dur="1" fill="hold">
                                          <p:stCondLst>
                                            <p:cond delay="499"/>
                                          </p:stCondLst>
                                        </p:cTn>
                                        <p:tgtEl>
                                          <p:spTgt spid="37"/>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500034" y="1171502"/>
            <a:ext cx="5143536" cy="400110"/>
          </a:xfrm>
          <a:prstGeom prst="rect">
            <a:avLst/>
          </a:prstGeom>
          <a:noFill/>
          <a:ln w="9525">
            <a:noFill/>
            <a:miter lim="800000"/>
            <a:headEnd/>
            <a:tailEnd/>
          </a:ln>
        </p:spPr>
        <p:txBody>
          <a:bodyPr wrap="square">
            <a:spAutoFit/>
          </a:bodyPr>
          <a:lstStyle/>
          <a:p>
            <a:r>
              <a:rPr lang="zh-CN" altLang="zh-CN" sz="2000" smtClean="0">
                <a:solidFill>
                  <a:srgbClr val="0000FF"/>
                </a:solidFill>
                <a:latin typeface="Consolas" pitchFamily="49" charset="0"/>
                <a:ea typeface="楷体" pitchFamily="49" charset="-122"/>
                <a:cs typeface="Consolas" pitchFamily="49" charset="0"/>
              </a:rPr>
              <a:t>对应的状态转移方程（</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）如下：</a:t>
            </a:r>
            <a:endParaRPr lang="zh-CN" altLang="zh-CN" sz="2000">
              <a:solidFill>
                <a:srgbClr val="0000FF"/>
              </a:solidFill>
              <a:latin typeface="Consolas" pitchFamily="49" charset="0"/>
              <a:ea typeface="楷体" pitchFamily="49" charset="-122"/>
              <a:cs typeface="Consolas" pitchFamily="49" charset="0"/>
            </a:endParaRPr>
          </a:p>
        </p:txBody>
      </p:sp>
      <p:sp>
        <p:nvSpPr>
          <p:cNvPr id="3076" name="Rectangle 4"/>
          <p:cNvSpPr>
            <a:spLocks noChangeArrowheads="1"/>
          </p:cNvSpPr>
          <p:nvPr/>
        </p:nvSpPr>
        <p:spPr bwMode="auto">
          <a:xfrm>
            <a:off x="0" y="31242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500034" y="1877298"/>
            <a:ext cx="7429552" cy="1335705"/>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16000" tIns="180000" bIns="180000" rtlCol="0">
            <a:spAutoFit/>
          </a:bodyPr>
          <a:lstStyle/>
          <a:p>
            <a:pPr>
              <a:lnSpc>
                <a:spcPts val="26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V</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)=g.edges[0][</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i="1" smtClean="0">
                <a:solidFill>
                  <a:srgbClr val="00B0F0"/>
                </a:solidFill>
                <a:latin typeface="Consolas" pitchFamily="49" charset="0"/>
                <a:ea typeface="楷体" pitchFamily="49" charset="-122"/>
                <a:cs typeface="Consolas" pitchFamily="49" charset="0"/>
              </a:rPr>
              <a:t>V</a:t>
            </a:r>
            <a:r>
              <a:rPr lang="en-US" altLang="zh-CN" sz="1800" smtClean="0">
                <a:solidFill>
                  <a:srgbClr val="00B0F0"/>
                </a:solidFill>
                <a:latin typeface="Consolas" pitchFamily="49" charset="0"/>
                <a:ea typeface="楷体" pitchFamily="49" charset="-122"/>
                <a:cs typeface="Consolas" pitchFamily="49" charset="0"/>
              </a:rPr>
              <a:t>={}</a:t>
            </a:r>
            <a:endParaRPr lang="zh-CN" altLang="zh-CN" sz="1800" smtClean="0">
              <a:solidFill>
                <a:srgbClr val="00B0F0"/>
              </a:solidFill>
              <a:latin typeface="Consolas" pitchFamily="49" charset="0"/>
              <a:ea typeface="楷体" pitchFamily="49" charset="-122"/>
              <a:cs typeface="Consolas" pitchFamily="49" charset="0"/>
            </a:endParaRPr>
          </a:p>
          <a:p>
            <a:pPr>
              <a:lnSpc>
                <a:spcPts val="26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V</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)=min(</a:t>
            </a: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V</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j)+g.edges[</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0000FF"/>
                </a:solidFill>
                <a:latin typeface="Consolas" pitchFamily="49" charset="0"/>
                <a:ea typeface="楷体" pitchFamily="49" charset="-122"/>
                <a:cs typeface="Consolas" pitchFamily="49" charset="0"/>
                <a:sym typeface="Symbol"/>
              </a:rPr>
              <a:t></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sym typeface="Symbol"/>
              </a:rPr>
              <a:t></a:t>
            </a:r>
            <a:r>
              <a:rPr lang="en-US" altLang="zh-CN" sz="1800" i="1" smtClean="0">
                <a:solidFill>
                  <a:srgbClr val="0000FF"/>
                </a:solidFill>
                <a:latin typeface="Consolas" pitchFamily="49" charset="0"/>
                <a:ea typeface="楷体" pitchFamily="49" charset="-122"/>
                <a:cs typeface="Consolas" pitchFamily="49" charset="0"/>
              </a:rPr>
              <a:t>V</a:t>
            </a:r>
            <a:r>
              <a:rPr lang="en-US" altLang="zh-CN" sz="1800" smtClean="0">
                <a:solidFill>
                  <a:srgbClr val="0000FF"/>
                </a:solidFill>
                <a:latin typeface="Consolas" pitchFamily="49" charset="0"/>
                <a:ea typeface="楷体" pitchFamily="49" charset="-122"/>
                <a:cs typeface="Consolas" pitchFamily="49" charset="0"/>
              </a:rPr>
              <a:t>}</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i="1"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a:t>
            </a:r>
            <a:endParaRPr lang="zh-CN" altLang="zh-CN" sz="1800" smtClean="0">
              <a:solidFill>
                <a:srgbClr val="00B0F0"/>
              </a:solidFill>
              <a:latin typeface="Consolas" pitchFamily="49" charset="0"/>
              <a:ea typeface="楷体" pitchFamily="49" charset="-122"/>
              <a:cs typeface="Consolas" pitchFamily="49" charset="0"/>
            </a:endParaRPr>
          </a:p>
        </p:txBody>
      </p:sp>
      <p:sp>
        <p:nvSpPr>
          <p:cNvPr id="6" name="TextBox 5"/>
          <p:cNvSpPr txBox="1"/>
          <p:nvPr/>
        </p:nvSpPr>
        <p:spPr>
          <a:xfrm>
            <a:off x="714348" y="3643314"/>
            <a:ext cx="5643602"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的结果即为所求。</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95288" y="127321"/>
            <a:ext cx="8353425" cy="1015663"/>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起点</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就是从顶点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出发经过顶点</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到达顶点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的最短路径长度</a:t>
            </a:r>
            <a:r>
              <a:rPr lang="zh-CN" altLang="en-US"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
        <p:nvSpPr>
          <p:cNvPr id="8196" name="Rectangle 4"/>
          <p:cNvSpPr>
            <a:spLocks noChangeArrowheads="1"/>
          </p:cNvSpPr>
          <p:nvPr/>
        </p:nvSpPr>
        <p:spPr bwMode="auto">
          <a:xfrm>
            <a:off x="0" y="2700338"/>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2"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8" name="TextBox 7"/>
          <p:cNvSpPr txBox="1"/>
          <p:nvPr/>
        </p:nvSpPr>
        <p:spPr>
          <a:xfrm>
            <a:off x="357158" y="5429264"/>
            <a:ext cx="8001056" cy="101566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从</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出发进行递推，达到叶子结点后进行求值，求解结果为</a:t>
            </a:r>
            <a:r>
              <a:rPr lang="en-US" altLang="zh-CN" sz="2000" smtClean="0">
                <a:solidFill>
                  <a:srgbClr val="0000FF"/>
                </a:solidFill>
                <a:latin typeface="Consolas" pitchFamily="49" charset="0"/>
                <a:ea typeface="楷体" pitchFamily="49" charset="-122"/>
                <a:cs typeface="Consolas" pitchFamily="49" charset="0"/>
              </a:rPr>
              <a:t>23</a:t>
            </a:r>
            <a:r>
              <a:rPr lang="zh-CN" altLang="zh-CN" sz="2000" smtClean="0">
                <a:solidFill>
                  <a:srgbClr val="0000FF"/>
                </a:solidFill>
                <a:latin typeface="Consolas" pitchFamily="49" charset="0"/>
                <a:ea typeface="楷体" pitchFamily="49" charset="-122"/>
                <a:cs typeface="Consolas" pitchFamily="49" charset="0"/>
              </a:rPr>
              <a:t>，对应的最短路径是</a:t>
            </a:r>
            <a:r>
              <a:rPr lang="en-US" altLang="zh-CN" sz="2000" smtClean="0">
                <a:solidFill>
                  <a:srgbClr val="FF0000"/>
                </a:solidFill>
                <a:latin typeface="Consolas" pitchFamily="49" charset="0"/>
                <a:ea typeface="楷体" pitchFamily="49" charset="-122"/>
                <a:cs typeface="Consolas" pitchFamily="49" charset="0"/>
              </a:rPr>
              <a:t>0 </a:t>
            </a:r>
            <a:r>
              <a:rPr lang="en-US" altLang="zh-CN" sz="2000" smtClean="0">
                <a:solidFill>
                  <a:srgbClr val="FF0000"/>
                </a:solidFill>
                <a:latin typeface="Consolas" pitchFamily="49" charset="0"/>
                <a:ea typeface="楷体" pitchFamily="49" charset="-122"/>
                <a:cs typeface="Consolas" pitchFamily="49" charset="0"/>
                <a:sym typeface="Wingdings"/>
              </a:rPr>
              <a:t></a:t>
            </a:r>
            <a:r>
              <a:rPr lang="en-US" altLang="zh-CN" sz="2000" smtClean="0">
                <a:solidFill>
                  <a:srgbClr val="FF0000"/>
                </a:solidFill>
                <a:latin typeface="Consolas" pitchFamily="49" charset="0"/>
                <a:ea typeface="楷体" pitchFamily="49" charset="-122"/>
                <a:cs typeface="Consolas" pitchFamily="49" charset="0"/>
              </a:rPr>
              <a:t> 2 </a:t>
            </a:r>
            <a:r>
              <a:rPr lang="en-US" altLang="zh-CN" sz="2000" smtClean="0">
                <a:solidFill>
                  <a:srgbClr val="FF0000"/>
                </a:solidFill>
                <a:latin typeface="Consolas" pitchFamily="49" charset="0"/>
                <a:ea typeface="楷体" pitchFamily="49" charset="-122"/>
                <a:cs typeface="Consolas" pitchFamily="49" charset="0"/>
                <a:sym typeface="Wingdings"/>
              </a:rPr>
              <a:t></a:t>
            </a:r>
            <a:r>
              <a:rPr lang="en-US" altLang="zh-CN" sz="2000" smtClean="0">
                <a:solidFill>
                  <a:srgbClr val="FF0000"/>
                </a:solidFill>
                <a:latin typeface="Consolas" pitchFamily="49" charset="0"/>
                <a:ea typeface="楷体" pitchFamily="49" charset="-122"/>
                <a:cs typeface="Consolas" pitchFamily="49" charset="0"/>
              </a:rPr>
              <a:t> 3 </a:t>
            </a:r>
            <a:r>
              <a:rPr lang="en-US" altLang="zh-CN" sz="2000" smtClean="0">
                <a:solidFill>
                  <a:srgbClr val="FF0000"/>
                </a:solidFill>
                <a:latin typeface="Consolas" pitchFamily="49" charset="0"/>
                <a:ea typeface="楷体" pitchFamily="49" charset="-122"/>
                <a:cs typeface="Consolas" pitchFamily="49" charset="0"/>
                <a:sym typeface="Wingdings"/>
              </a:rPr>
              <a:t></a:t>
            </a:r>
            <a:r>
              <a:rPr lang="en-US" altLang="zh-CN" sz="2000" smtClean="0">
                <a:solidFill>
                  <a:srgbClr val="FF0000"/>
                </a:solidFill>
                <a:latin typeface="Consolas" pitchFamily="49" charset="0"/>
                <a:ea typeface="楷体" pitchFamily="49" charset="-122"/>
                <a:cs typeface="Consolas" pitchFamily="49" charset="0"/>
              </a:rPr>
              <a:t> 1 </a:t>
            </a:r>
            <a:r>
              <a:rPr lang="en-US" altLang="zh-CN" sz="2000" smtClean="0">
                <a:solidFill>
                  <a:srgbClr val="FF0000"/>
                </a:solidFill>
                <a:latin typeface="Consolas" pitchFamily="49" charset="0"/>
                <a:ea typeface="楷体" pitchFamily="49" charset="-122"/>
                <a:cs typeface="Consolas" pitchFamily="49" charset="0"/>
                <a:sym typeface="Wingdings"/>
              </a:rPr>
              <a:t></a:t>
            </a:r>
            <a:r>
              <a:rPr lang="en-US" altLang="zh-CN" sz="2000" smtClean="0">
                <a:solidFill>
                  <a:srgbClr val="FF0000"/>
                </a:solidFill>
                <a:latin typeface="Consolas" pitchFamily="49" charset="0"/>
                <a:ea typeface="楷体" pitchFamily="49" charset="-122"/>
                <a:cs typeface="Consolas" pitchFamily="49" charset="0"/>
              </a:rPr>
              <a:t> 0</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9" name="组合 8"/>
          <p:cNvGrpSpPr/>
          <p:nvPr/>
        </p:nvGrpSpPr>
        <p:grpSpPr>
          <a:xfrm>
            <a:off x="6215074" y="642918"/>
            <a:ext cx="2500330" cy="2786082"/>
            <a:chOff x="760386" y="1142984"/>
            <a:chExt cx="3298848" cy="3420934"/>
          </a:xfrm>
        </p:grpSpPr>
        <p:sp>
          <p:nvSpPr>
            <p:cNvPr id="10" name="椭圆 9"/>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11" name="椭圆 10"/>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 name="任意多边形 15"/>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任意多边形 20"/>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任意多边形 22"/>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4" name="任意多边形 23"/>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任意多边形 24"/>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任意多边形 25"/>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7" name="任意多边形 26"/>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TextBox 27"/>
            <p:cNvSpPr txBox="1"/>
            <p:nvPr/>
          </p:nvSpPr>
          <p:spPr>
            <a:xfrm>
              <a:off x="2143109" y="114298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29" name="TextBox 28"/>
            <p:cNvSpPr txBox="1"/>
            <p:nvPr/>
          </p:nvSpPr>
          <p:spPr>
            <a:xfrm>
              <a:off x="2143109" y="185736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0" name="TextBox 29"/>
            <p:cNvSpPr txBox="1"/>
            <p:nvPr/>
          </p:nvSpPr>
          <p:spPr>
            <a:xfrm>
              <a:off x="760386" y="26336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1" name="TextBox 30"/>
            <p:cNvSpPr txBox="1"/>
            <p:nvPr/>
          </p:nvSpPr>
          <p:spPr>
            <a:xfrm>
              <a:off x="1227114" y="2605082"/>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2" name="TextBox 31"/>
            <p:cNvSpPr txBox="1"/>
            <p:nvPr/>
          </p:nvSpPr>
          <p:spPr>
            <a:xfrm>
              <a:off x="2227246" y="4184598"/>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3" name="TextBox 32"/>
            <p:cNvSpPr txBox="1"/>
            <p:nvPr/>
          </p:nvSpPr>
          <p:spPr>
            <a:xfrm>
              <a:off x="2227246" y="3646432"/>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34" name="TextBox 33"/>
            <p:cNvSpPr txBox="1"/>
            <p:nvPr/>
          </p:nvSpPr>
          <p:spPr>
            <a:xfrm>
              <a:off x="3773483" y="26717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35" name="TextBox 34"/>
            <p:cNvSpPr txBox="1"/>
            <p:nvPr/>
          </p:nvSpPr>
          <p:spPr>
            <a:xfrm>
              <a:off x="3227379" y="266382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6" name="TextBox 35"/>
            <p:cNvSpPr txBox="1"/>
            <p:nvPr/>
          </p:nvSpPr>
          <p:spPr>
            <a:xfrm>
              <a:off x="2844788" y="2385948"/>
              <a:ext cx="285751" cy="379320"/>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1643042" y="3079690"/>
              <a:ext cx="285751" cy="448289"/>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38" name="TextBox 37"/>
            <p:cNvSpPr txBox="1"/>
            <p:nvPr/>
          </p:nvSpPr>
          <p:spPr>
            <a:xfrm>
              <a:off x="1900218" y="2419543"/>
              <a:ext cx="388902" cy="275869"/>
            </a:xfrm>
            <a:prstGeom prst="rect">
              <a:avLst/>
            </a:prstGeom>
            <a:noFill/>
          </p:spPr>
          <p:txBody>
            <a:bodyPr wrap="square" lIns="0" tIns="0" rIns="0" bIns="0" rtlCol="0">
              <a:spAutoFit/>
            </a:bodyPr>
            <a:lstStyle/>
            <a:p>
              <a:r>
                <a:rPr lang="en-US" altLang="zh-CN" sz="1600" smtClean="0">
                  <a:solidFill>
                    <a:srgbClr val="006600"/>
                  </a:solidFill>
                  <a:latin typeface="Consolas" pitchFamily="49" charset="0"/>
                  <a:cs typeface="Consolas" pitchFamily="49" charset="0"/>
                </a:rPr>
                <a:t>36</a:t>
              </a:r>
              <a:endParaRPr lang="zh-CN" altLang="en-US" sz="1600">
                <a:solidFill>
                  <a:srgbClr val="006600"/>
                </a:solidFill>
                <a:latin typeface="Consolas" pitchFamily="49" charset="0"/>
                <a:cs typeface="Consolas" pitchFamily="49" charset="0"/>
              </a:endParaRPr>
            </a:p>
          </p:txBody>
        </p:sp>
        <p:sp>
          <p:nvSpPr>
            <p:cNvPr id="39" name="TextBox 38"/>
            <p:cNvSpPr txBox="1"/>
            <p:nvPr/>
          </p:nvSpPr>
          <p:spPr>
            <a:xfrm>
              <a:off x="2643174" y="3155948"/>
              <a:ext cx="285751" cy="379320"/>
            </a:xfrm>
            <a:prstGeom prst="rect">
              <a:avLst/>
            </a:prstGeom>
            <a:noFill/>
          </p:spPr>
          <p:txBody>
            <a:bodyPr wrap="square" rtlCol="0">
              <a:spAutoFit/>
            </a:bodyPr>
            <a:lstStyle/>
            <a:p>
              <a:r>
                <a:rPr lang="en-US" altLang="zh-CN" sz="1600" smtClean="0">
                  <a:solidFill>
                    <a:srgbClr val="006600"/>
                  </a:solidFill>
                  <a:latin typeface="Consolas" pitchFamily="49" charset="0"/>
                  <a:cs typeface="Consolas" pitchFamily="49" charset="0"/>
                </a:rPr>
                <a:t>7</a:t>
              </a:r>
              <a:endParaRPr lang="zh-CN" altLang="en-US" sz="1600">
                <a:solidFill>
                  <a:srgbClr val="006600"/>
                </a:solidFill>
                <a:latin typeface="Consolas" pitchFamily="49" charset="0"/>
                <a:cs typeface="Consolas" pitchFamily="49" charset="0"/>
              </a:endParaRPr>
            </a:p>
          </p:txBody>
        </p:sp>
      </p:grpSp>
      <p:pic>
        <p:nvPicPr>
          <p:cNvPr id="124930" name="Picture 2"/>
          <p:cNvPicPr>
            <a:picLocks noChangeAspect="1" noChangeArrowheads="1"/>
          </p:cNvPicPr>
          <p:nvPr/>
        </p:nvPicPr>
        <p:blipFill>
          <a:blip r:embed="rId2" cstate="print"/>
          <a:srcRect/>
          <a:stretch>
            <a:fillRect/>
          </a:stretch>
        </p:blipFill>
        <p:spPr bwMode="auto">
          <a:xfrm>
            <a:off x="71406" y="2281247"/>
            <a:ext cx="6286512" cy="30051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68313" y="1700213"/>
            <a:ext cx="8278812" cy="257950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void Prim(MGraph g,int v)	   //Prim</a:t>
            </a:r>
            <a:r>
              <a:rPr lang="zh-CN" altLang="zh-CN" sz="1800" smtClean="0">
                <a:solidFill>
                  <a:srgbClr val="FF0000"/>
                </a:solidFill>
                <a:latin typeface="Consolas" pitchFamily="49" charset="0"/>
                <a:ea typeface="楷体" pitchFamily="49" charset="-122"/>
                <a:cs typeface="Consolas" pitchFamily="49" charset="0"/>
              </a:rPr>
              <a:t>算法</a:t>
            </a:r>
          </a:p>
          <a:p>
            <a:r>
              <a:rPr lang="en-US" altLang="zh-CN" sz="1800" smtClean="0">
                <a:solidFill>
                  <a:srgbClr val="0000FF"/>
                </a:solidFill>
                <a:latin typeface="Consolas" pitchFamily="49" charset="0"/>
                <a:ea typeface="楷体" pitchFamily="49" charset="-122"/>
                <a:cs typeface="Consolas" pitchFamily="49" charset="0"/>
              </a:rPr>
              <a:t>{  int lowcost[MAXV];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mincost;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closest[MAXV],i,j,k;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(j=0;j&lt;g.n;j++)	   //</a:t>
            </a:r>
            <a:r>
              <a:rPr lang="zh-CN" altLang="zh-CN" sz="1800" smtClean="0">
                <a:solidFill>
                  <a:srgbClr val="0000FF"/>
                </a:solidFill>
                <a:latin typeface="Consolas" pitchFamily="49" charset="0"/>
                <a:ea typeface="楷体" pitchFamily="49" charset="-122"/>
                <a:cs typeface="Consolas" pitchFamily="49" charset="0"/>
              </a:rPr>
              <a:t>给初始化</a:t>
            </a:r>
            <a:r>
              <a:rPr lang="en-US" altLang="zh-CN" sz="1800" smtClean="0">
                <a:solidFill>
                  <a:srgbClr val="0000FF"/>
                </a:solidFill>
                <a:latin typeface="Consolas" pitchFamily="49" charset="0"/>
                <a:ea typeface="楷体" pitchFamily="49" charset="-122"/>
                <a:cs typeface="Consolas" pitchFamily="49" charset="0"/>
              </a:rPr>
              <a:t>lowcost</a:t>
            </a:r>
            <a:r>
              <a:rPr lang="zh-CN" altLang="zh-CN" sz="1800" smtClean="0">
                <a:solidFill>
                  <a:srgbClr val="0000FF"/>
                </a:solidFill>
                <a:latin typeface="Consolas" pitchFamily="49" charset="0"/>
                <a:ea typeface="楷体" pitchFamily="49" charset="-122"/>
                <a:cs typeface="Consolas" pitchFamily="49" charset="0"/>
              </a:rPr>
              <a:t>和</a:t>
            </a:r>
            <a:r>
              <a:rPr lang="en-US" altLang="zh-CN" sz="1800" smtClean="0">
                <a:solidFill>
                  <a:srgbClr val="0000FF"/>
                </a:solidFill>
                <a:latin typeface="Consolas" pitchFamily="49" charset="0"/>
                <a:ea typeface="楷体" pitchFamily="49" charset="-122"/>
                <a:cs typeface="Consolas" pitchFamily="49" charset="0"/>
              </a:rPr>
              <a:t>closest</a:t>
            </a:r>
            <a:r>
              <a:rPr lang="zh-CN" altLang="zh-CN" sz="1800" smtClean="0">
                <a:solidFill>
                  <a:srgbClr val="0000FF"/>
                </a:solidFill>
                <a:latin typeface="Consolas" pitchFamily="49" charset="0"/>
                <a:ea typeface="楷体" pitchFamily="49" charset="-122"/>
                <a:cs typeface="Consolas" pitchFamily="49" charset="0"/>
              </a:rPr>
              <a:t>数组</a:t>
            </a:r>
            <a:endParaRPr lang="en-US"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006600"/>
                </a:solidFill>
                <a:latin typeface="Consolas" pitchFamily="49" charset="0"/>
                <a:ea typeface="楷体" pitchFamily="49" charset="-122"/>
                <a:cs typeface="Consolas" pitchFamily="49" charset="0"/>
              </a:rPr>
              <a:t>lowcost[j]=g.edges[v][j];</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closest[j]=v;</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p:txBody>
      </p:sp>
      <p:sp>
        <p:nvSpPr>
          <p:cNvPr id="61443" name="Text Box 3"/>
          <p:cNvSpPr txBox="1">
            <a:spLocks noChangeArrowheads="1"/>
          </p:cNvSpPr>
          <p:nvPr/>
        </p:nvSpPr>
        <p:spPr bwMode="auto">
          <a:xfrm>
            <a:off x="285720" y="500042"/>
            <a:ext cx="8280400" cy="828304"/>
          </a:xfrm>
          <a:prstGeom prst="rect">
            <a:avLst/>
          </a:prstGeom>
          <a:solidFill>
            <a:schemeClr val="accent1">
              <a:lumMod val="20000"/>
              <a:lumOff val="80000"/>
            </a:schemeClr>
          </a:solidFill>
          <a:ln w="9525">
            <a:noFill/>
            <a:miter lim="800000"/>
            <a:headEnd/>
            <a:tailEnd/>
          </a:ln>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Prim(g</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算法利用上述过程构造最小生成</a:t>
            </a:r>
            <a:r>
              <a:rPr lang="zh-CN" altLang="en-US" sz="2000" smtClean="0">
                <a:solidFill>
                  <a:srgbClr val="0000FF"/>
                </a:solidFill>
                <a:latin typeface="Consolas" pitchFamily="49" charset="0"/>
                <a:ea typeface="楷体" pitchFamily="49" charset="-122"/>
                <a:cs typeface="Consolas" pitchFamily="49" charset="0"/>
              </a:rPr>
              <a:t>树，其</a:t>
            </a:r>
            <a:r>
              <a:rPr lang="zh-CN" altLang="en-US" sz="2000">
                <a:solidFill>
                  <a:srgbClr val="0000FF"/>
                </a:solidFill>
                <a:latin typeface="Consolas" pitchFamily="49" charset="0"/>
                <a:ea typeface="楷体" pitchFamily="49" charset="-122"/>
                <a:cs typeface="Consolas" pitchFamily="49" charset="0"/>
              </a:rPr>
              <a:t>中参数</a:t>
            </a:r>
            <a:r>
              <a:rPr lang="en-US" altLang="zh-CN" sz="2000">
                <a:solidFill>
                  <a:srgbClr val="0000FF"/>
                </a:solidFill>
                <a:latin typeface="Consolas" pitchFamily="49" charset="0"/>
                <a:ea typeface="楷体" pitchFamily="49" charset="-122"/>
                <a:cs typeface="Consolas" pitchFamily="49" charset="0"/>
              </a:rPr>
              <a:t>g</a:t>
            </a:r>
            <a:r>
              <a:rPr lang="zh-CN" altLang="en-US" sz="2000">
                <a:solidFill>
                  <a:srgbClr val="0000FF"/>
                </a:solidFill>
                <a:latin typeface="Consolas" pitchFamily="49" charset="0"/>
                <a:ea typeface="楷体" pitchFamily="49" charset="-122"/>
                <a:cs typeface="Consolas" pitchFamily="49" charset="0"/>
              </a:rPr>
              <a:t>为带权邻接矩</a:t>
            </a:r>
            <a:r>
              <a:rPr lang="zh-CN" altLang="en-US" sz="2000" smtClean="0">
                <a:solidFill>
                  <a:srgbClr val="0000FF"/>
                </a:solidFill>
                <a:latin typeface="Consolas" pitchFamily="49" charset="0"/>
                <a:ea typeface="楷体" pitchFamily="49" charset="-122"/>
                <a:cs typeface="Consolas" pitchFamily="49" charset="0"/>
              </a:rPr>
              <a:t>阵，</a:t>
            </a:r>
            <a:r>
              <a:rPr lang="en-US" altLang="zh-CN" sz="2000" i="1" smtClean="0">
                <a:solidFill>
                  <a:srgbClr val="0000FF"/>
                </a:solidFill>
                <a:latin typeface="Consolas" pitchFamily="49" charset="0"/>
                <a:ea typeface="楷体" pitchFamily="49" charset="-122"/>
                <a:cs typeface="Consolas" pitchFamily="49" charset="0"/>
              </a:rPr>
              <a:t>v</a:t>
            </a:r>
            <a:r>
              <a:rPr lang="zh-CN" altLang="en-US" sz="2000">
                <a:solidFill>
                  <a:srgbClr val="0000FF"/>
                </a:solidFill>
                <a:latin typeface="Consolas" pitchFamily="49" charset="0"/>
                <a:ea typeface="楷体" pitchFamily="49" charset="-122"/>
                <a:cs typeface="Consolas" pitchFamily="49" charset="0"/>
              </a:rPr>
              <a:t>为起始顶点的编号。</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28596" y="1214422"/>
            <a:ext cx="8389968" cy="400110"/>
          </a:xfrm>
          <a:prstGeom prst="rect">
            <a:avLst/>
          </a:prstGeom>
          <a:noFill/>
          <a:ln w="9525">
            <a:noFill/>
            <a:miter lim="800000"/>
            <a:headEnd/>
            <a:tailEnd/>
          </a:ln>
        </p:spPr>
        <p:txBody>
          <a:bodyPr wrap="square">
            <a:spAutoFit/>
          </a:bodyPr>
          <a:lstStyle/>
          <a:p>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set&lt;int&gt;</a:t>
            </a:r>
            <a:r>
              <a:rPr lang="zh-CN" altLang="zh-CN" sz="2000" smtClean="0">
                <a:solidFill>
                  <a:srgbClr val="0000FF"/>
                </a:solidFill>
                <a:latin typeface="Consolas" pitchFamily="49" charset="0"/>
                <a:ea typeface="楷体" pitchFamily="49" charset="-122"/>
                <a:cs typeface="Consolas" pitchFamily="49" charset="0"/>
              </a:rPr>
              <a:t>容器表示顶点集合</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。对应的递归求解程序如下：</a:t>
            </a:r>
            <a:endParaRPr lang="zh-CN" altLang="zh-CN" sz="2000">
              <a:solidFill>
                <a:srgbClr val="0000FF"/>
              </a:solidFill>
              <a:latin typeface="Consolas" pitchFamily="49" charset="0"/>
              <a:ea typeface="楷体" pitchFamily="49" charset="-122"/>
              <a:cs typeface="Consolas" pitchFamily="49" charset="0"/>
            </a:endParaRPr>
          </a:p>
        </p:txBody>
      </p:sp>
      <p:sp>
        <p:nvSpPr>
          <p:cNvPr id="37891" name="Text Box 3"/>
          <p:cNvSpPr txBox="1">
            <a:spLocks noChangeArrowheads="1"/>
          </p:cNvSpPr>
          <p:nvPr/>
        </p:nvSpPr>
        <p:spPr bwMode="auto">
          <a:xfrm>
            <a:off x="928662" y="2143116"/>
            <a:ext cx="7388249" cy="206186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16000" tIns="180000" bIns="21600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typedef set&lt; int &gt; SET;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采用</a:t>
            </a:r>
            <a:r>
              <a:rPr lang="en-US" altLang="zh-CN" sz="1800" smtClean="0">
                <a:solidFill>
                  <a:srgbClr val="00B0F0"/>
                </a:solidFill>
                <a:latin typeface="Consolas" pitchFamily="49" charset="0"/>
                <a:ea typeface="楷体" pitchFamily="49" charset="-122"/>
                <a:cs typeface="Consolas" pitchFamily="49" charset="0"/>
              </a:rPr>
              <a:t>set&lt;int&gt;</a:t>
            </a:r>
            <a:r>
              <a:rPr lang="zh-CN" altLang="zh-CN" sz="1800" smtClean="0">
                <a:solidFill>
                  <a:srgbClr val="00B0F0"/>
                </a:solidFill>
                <a:latin typeface="Consolas" pitchFamily="49" charset="0"/>
                <a:ea typeface="楷体" pitchFamily="49" charset="-122"/>
                <a:cs typeface="Consolas" pitchFamily="49" charset="0"/>
              </a:rPr>
              <a:t>表示顶点集合</a:t>
            </a:r>
          </a:p>
          <a:p>
            <a:pPr>
              <a:lnSpc>
                <a:spcPct val="1500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int s=0;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指定起点为</a:t>
            </a:r>
            <a:r>
              <a:rPr lang="en-US" altLang="zh-CN" sz="1800" smtClean="0">
                <a:solidFill>
                  <a:srgbClr val="00B0F0"/>
                </a:solidFill>
                <a:latin typeface="Consolas" pitchFamily="49" charset="0"/>
                <a:ea typeface="楷体" pitchFamily="49" charset="-122"/>
                <a:cs typeface="Consolas" pitchFamily="49" charset="0"/>
              </a:rPr>
              <a:t>0</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MGraph g;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图的邻接矩阵</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57158" y="357166"/>
            <a:ext cx="8424862" cy="479549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int f(SET V,int i)			//</a:t>
            </a:r>
            <a:r>
              <a:rPr lang="zh-CN" altLang="zh-CN" sz="1800" smtClean="0">
                <a:solidFill>
                  <a:srgbClr val="FF0000"/>
                </a:solidFill>
                <a:latin typeface="Consolas" pitchFamily="49" charset="0"/>
                <a:ea typeface="楷体" pitchFamily="49" charset="-122"/>
                <a:cs typeface="Consolas" pitchFamily="49" charset="0"/>
              </a:rPr>
              <a:t>求</a:t>
            </a:r>
            <a:r>
              <a:rPr lang="en-US" altLang="zh-CN" sz="1800" smtClean="0">
                <a:solidFill>
                  <a:srgbClr val="FF0000"/>
                </a:solidFill>
                <a:latin typeface="Consolas" pitchFamily="49" charset="0"/>
                <a:ea typeface="楷体" pitchFamily="49" charset="-122"/>
                <a:cs typeface="Consolas" pitchFamily="49" charset="0"/>
              </a:rPr>
              <a:t>TSP</a:t>
            </a:r>
            <a:r>
              <a:rPr lang="zh-CN" altLang="zh-CN" sz="1800" smtClean="0">
                <a:solidFill>
                  <a:srgbClr val="FF0000"/>
                </a:solidFill>
                <a:latin typeface="Consolas" pitchFamily="49" charset="0"/>
                <a:ea typeface="楷体" pitchFamily="49" charset="-122"/>
                <a:cs typeface="Consolas" pitchFamily="49" charset="0"/>
              </a:rPr>
              <a:t>所有解的路径长度</a:t>
            </a:r>
          </a:p>
          <a:p>
            <a:r>
              <a:rPr lang="en-US" altLang="zh-CN" sz="1800" smtClean="0">
                <a:solidFill>
                  <a:srgbClr val="0000FF"/>
                </a:solidFill>
                <a:latin typeface="Consolas" pitchFamily="49" charset="0"/>
                <a:ea typeface="楷体" pitchFamily="49" charset="-122"/>
                <a:cs typeface="Consolas" pitchFamily="49" charset="0"/>
              </a:rPr>
              <a:t>{  int minpathlen=INF;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最短路径长度</a:t>
            </a:r>
          </a:p>
          <a:p>
            <a:r>
              <a:rPr lang="en-US" altLang="zh-CN" sz="1800" smtClean="0">
                <a:solidFill>
                  <a:srgbClr val="0000FF"/>
                </a:solidFill>
                <a:latin typeface="Consolas" pitchFamily="49" charset="0"/>
                <a:ea typeface="楷体" pitchFamily="49" charset="-122"/>
                <a:cs typeface="Consolas" pitchFamily="49" charset="0"/>
              </a:rPr>
              <a:t>   if (V.size()==0)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为空时</a:t>
            </a:r>
          </a:p>
          <a:p>
            <a:r>
              <a:rPr lang="en-US" altLang="zh-CN" sz="1800" smtClean="0">
                <a:solidFill>
                  <a:srgbClr val="0000FF"/>
                </a:solidFill>
                <a:latin typeface="Consolas" pitchFamily="49" charset="0"/>
                <a:ea typeface="楷体" pitchFamily="49" charset="-122"/>
                <a:cs typeface="Consolas" pitchFamily="49" charset="0"/>
              </a:rPr>
              <a:t>	return g.edges[0][i];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为不空时</a:t>
            </a:r>
          </a:p>
          <a:p>
            <a:r>
              <a:rPr lang="en-US" altLang="zh-CN" sz="1800" smtClean="0">
                <a:solidFill>
                  <a:srgbClr val="006600"/>
                </a:solidFill>
                <a:latin typeface="Consolas" pitchFamily="49" charset="0"/>
                <a:ea typeface="楷体" pitchFamily="49" charset="-122"/>
                <a:cs typeface="Consolas" pitchFamily="49" charset="0"/>
              </a:rPr>
              <a:t>   {  SET::iterator it;</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for (it=V.begin();it!=V.end();++it)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扫描集合</a:t>
            </a:r>
            <a:r>
              <a:rPr lang="en-US" altLang="zh-CN" sz="1800"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中的顶点</a:t>
            </a:r>
            <a:r>
              <a:rPr lang="en-US" altLang="zh-CN" sz="1800" smtClean="0">
                <a:solidFill>
                  <a:srgbClr val="00B0F0"/>
                </a:solidFill>
                <a:latin typeface="Consolas" pitchFamily="49" charset="0"/>
                <a:ea typeface="楷体" pitchFamily="49" charset="-122"/>
                <a:cs typeface="Consolas" pitchFamily="49" charset="0"/>
              </a:rPr>
              <a:t>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  SET tmpV=V;</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int j=*it;</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tmpV.erase(j);		</a:t>
            </a:r>
            <a:r>
              <a:rPr lang="en-US" altLang="zh-CN" sz="1800" smtClean="0">
                <a:solidFill>
                  <a:srgbClr val="00B0F0"/>
                </a:solidFill>
                <a:latin typeface="Consolas" pitchFamily="49" charset="0"/>
                <a:ea typeface="楷体" pitchFamily="49" charset="-122"/>
                <a:cs typeface="Consolas" pitchFamily="49" charset="0"/>
              </a:rPr>
              <a:t>//tmpV=V-{j}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int pathlen=f(tmpV,j)+g.edges[j][i];</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minpathlen=min(minpathlen,pathlen);</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return minpathlen;</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785786" y="5429264"/>
            <a:ext cx="7786742" cy="917513"/>
          </a:xfrm>
          <a:prstGeom prst="rect">
            <a:avLst/>
          </a:prstGeom>
          <a:blipFill>
            <a:blip r:embed="rId2" cstate="print"/>
            <a:tile tx="0" ty="0" sx="100000" sy="100000" flip="none" algn="tl"/>
          </a:blipFill>
        </p:spPr>
        <p:txBody>
          <a:bodyPr wrap="square" lIns="216000" tIns="180000" bIns="180000"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V</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)=g.edges[0][</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i="1" smtClean="0">
                <a:solidFill>
                  <a:srgbClr val="00B0F0"/>
                </a:solidFill>
                <a:latin typeface="Consolas" pitchFamily="49" charset="0"/>
                <a:ea typeface="楷体" pitchFamily="49" charset="-122"/>
                <a:cs typeface="Consolas" pitchFamily="49" charset="0"/>
              </a:rPr>
              <a:t>V</a:t>
            </a:r>
            <a:r>
              <a:rPr lang="en-US" altLang="zh-CN" sz="1800" smtClean="0">
                <a:solidFill>
                  <a:srgbClr val="00B0F0"/>
                </a:solidFill>
                <a:latin typeface="Consolas" pitchFamily="49" charset="0"/>
                <a:ea typeface="楷体" pitchFamily="49" charset="-122"/>
                <a:cs typeface="Consolas" pitchFamily="49" charset="0"/>
              </a:rPr>
              <a:t>={}</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V</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)=min(</a:t>
            </a: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V</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j)+g.edges[</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0000FF"/>
                </a:solidFill>
                <a:latin typeface="Consolas" pitchFamily="49" charset="0"/>
                <a:ea typeface="楷体" pitchFamily="49" charset="-122"/>
                <a:cs typeface="Consolas" pitchFamily="49" charset="0"/>
                <a:sym typeface="Symbol"/>
              </a:rPr>
              <a:t></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sym typeface="Symbol"/>
              </a:rPr>
              <a:t></a:t>
            </a:r>
            <a:r>
              <a:rPr lang="en-US" altLang="zh-CN" sz="1800" i="1" smtClean="0">
                <a:solidFill>
                  <a:srgbClr val="0000FF"/>
                </a:solidFill>
                <a:latin typeface="Consolas" pitchFamily="49" charset="0"/>
                <a:ea typeface="楷体" pitchFamily="49" charset="-122"/>
                <a:cs typeface="Consolas" pitchFamily="49" charset="0"/>
              </a:rPr>
              <a:t>V</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i="1"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a:t>
            </a:r>
            <a:endParaRPr lang="zh-CN" altLang="zh-CN" sz="1800" smtClean="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91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91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357158" y="1857364"/>
            <a:ext cx="8496300" cy="1003416"/>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en-US" sz="2000" smtClean="0">
                <a:solidFill>
                  <a:srgbClr val="0000FF"/>
                </a:solidFill>
                <a:latin typeface="Consolas" pitchFamily="49" charset="0"/>
                <a:ea typeface="楷体" pitchFamily="49" charset="-122"/>
                <a:cs typeface="Consolas" pitchFamily="49" charset="0"/>
              </a:rPr>
              <a:t>对于图中的</a:t>
            </a:r>
            <a:r>
              <a:rPr lang="nb-NO"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个顶点，本算法需要对</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的每个子集都要操作，时间复杂度是</a:t>
            </a:r>
            <a:r>
              <a:rPr lang="en-US" sz="2000" smtClean="0">
                <a:solidFill>
                  <a:srgbClr val="0000FF"/>
                </a:solidFill>
                <a:latin typeface="Consolas" pitchFamily="49" charset="0"/>
                <a:ea typeface="楷体" pitchFamily="49" charset="-122"/>
                <a:cs typeface="Consolas" pitchFamily="49" charset="0"/>
              </a:rPr>
              <a:t>O(2</a:t>
            </a:r>
            <a:r>
              <a:rPr lang="en-US" sz="2000" i="1" baseline="30000"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，当</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比较大时非常耗时的。</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468313" y="260350"/>
            <a:ext cx="5399087"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9.3.4 </a:t>
            </a:r>
            <a:r>
              <a:rPr lang="zh-CN" altLang="en-US" sz="2800" dirty="0">
                <a:solidFill>
                  <a:srgbClr val="FF0000"/>
                </a:solidFill>
                <a:latin typeface="Consolas" pitchFamily="49" charset="0"/>
                <a:ea typeface="微软雅黑" pitchFamily="34" charset="-122"/>
                <a:cs typeface="Consolas" pitchFamily="49" charset="0"/>
              </a:rPr>
              <a:t>采用回溯法求解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9221" name="Text Box 4"/>
          <p:cNvSpPr txBox="1">
            <a:spLocks noChangeArrowheads="1"/>
          </p:cNvSpPr>
          <p:nvPr/>
        </p:nvSpPr>
        <p:spPr bwMode="auto">
          <a:xfrm>
            <a:off x="500063" y="1281058"/>
            <a:ext cx="7929589" cy="2862322"/>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求从顶点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出发经过</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（它是一个顶点的集合）中各个顶点一次且仅一次，最后回到出发点</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的最短路径长度。</a:t>
            </a:r>
            <a:r>
              <a:rPr lang="en-US" altLang="zh-CN" sz="2000" smtClean="0">
                <a:solidFill>
                  <a:srgbClr val="0000FF"/>
                </a:solidFill>
                <a:latin typeface="Consolas" pitchFamily="49" charset="0"/>
                <a:ea typeface="楷体" pitchFamily="49" charset="-122"/>
                <a:cs typeface="Consolas" pitchFamily="49" charset="0"/>
              </a:rPr>
              <a:t>minpath</a:t>
            </a:r>
            <a:r>
              <a:rPr lang="zh-CN" altLang="zh-CN" sz="2000" smtClean="0">
                <a:solidFill>
                  <a:srgbClr val="0000FF"/>
                </a:solidFill>
                <a:latin typeface="Consolas" pitchFamily="49" charset="0"/>
                <a:ea typeface="楷体" pitchFamily="49" charset="-122"/>
                <a:cs typeface="Consolas" pitchFamily="49" charset="0"/>
              </a:rPr>
              <a:t>保存最短路径，</a:t>
            </a:r>
            <a:r>
              <a:rPr lang="en-US" altLang="zh-CN" sz="2000" smtClean="0">
                <a:solidFill>
                  <a:srgbClr val="0000FF"/>
                </a:solidFill>
                <a:latin typeface="Consolas" pitchFamily="49" charset="0"/>
                <a:ea typeface="楷体" pitchFamily="49" charset="-122"/>
                <a:cs typeface="Consolas" pitchFamily="49" charset="0"/>
              </a:rPr>
              <a:t>minpathlen</a:t>
            </a:r>
            <a:r>
              <a:rPr lang="zh-CN" altLang="zh-CN" sz="2000" smtClean="0">
                <a:solidFill>
                  <a:srgbClr val="0000FF"/>
                </a:solidFill>
                <a:latin typeface="Consolas" pitchFamily="49" charset="0"/>
                <a:ea typeface="楷体" pitchFamily="49" charset="-122"/>
                <a:cs typeface="Consolas" pitchFamily="49" charset="0"/>
              </a:rPr>
              <a:t>保存最短路径长度，</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set&lt;int&gt;</a:t>
            </a:r>
            <a:r>
              <a:rPr lang="zh-CN" altLang="zh-CN" sz="2000" smtClean="0">
                <a:solidFill>
                  <a:srgbClr val="0000FF"/>
                </a:solidFill>
                <a:latin typeface="Consolas" pitchFamily="49" charset="0"/>
                <a:ea typeface="楷体" pitchFamily="49" charset="-122"/>
                <a:cs typeface="Consolas" pitchFamily="49" charset="0"/>
              </a:rPr>
              <a:t>容器表示，初始时</a:t>
            </a:r>
            <a:r>
              <a:rPr lang="en-US" altLang="zh-CN" sz="2000" i="1" smtClean="0">
                <a:solidFill>
                  <a:srgbClr val="FF00FF"/>
                </a:solidFill>
                <a:latin typeface="Consolas" pitchFamily="49" charset="0"/>
                <a:ea typeface="楷体" pitchFamily="49" charset="-122"/>
                <a:cs typeface="Consolas" pitchFamily="49" charset="0"/>
              </a:rPr>
              <a:t>V</a:t>
            </a:r>
            <a:r>
              <a:rPr lang="en-US" altLang="zh-CN" sz="2000" smtClean="0">
                <a:solidFill>
                  <a:srgbClr val="FF00FF"/>
                </a:solidFill>
                <a:latin typeface="Consolas" pitchFamily="49" charset="0"/>
                <a:ea typeface="楷体" pitchFamily="49" charset="-122"/>
                <a:cs typeface="Consolas" pitchFamily="49" charset="0"/>
              </a:rPr>
              <a:t>={1</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2</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path</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pathlen</a:t>
            </a:r>
            <a:r>
              <a:rPr lang="zh-CN" altLang="zh-CN" sz="2000" smtClean="0">
                <a:solidFill>
                  <a:srgbClr val="0000FF"/>
                </a:solidFill>
                <a:latin typeface="Consolas" pitchFamily="49" charset="0"/>
                <a:ea typeface="楷体" pitchFamily="49" charset="-122"/>
                <a:cs typeface="Consolas" pitchFamily="49" charset="0"/>
              </a:rPr>
              <a:t>表示当前路径和路径长度，采用的剪枝规则是：当一个结点的当前路径长度大于</a:t>
            </a:r>
            <a:r>
              <a:rPr lang="en-US" altLang="zh-CN" sz="2000" smtClean="0">
                <a:solidFill>
                  <a:srgbClr val="0000FF"/>
                </a:solidFill>
                <a:latin typeface="Consolas" pitchFamily="49" charset="0"/>
                <a:ea typeface="楷体" pitchFamily="49" charset="-122"/>
                <a:cs typeface="Consolas" pitchFamily="49" charset="0"/>
              </a:rPr>
              <a:t>minpathlen</a:t>
            </a:r>
            <a:r>
              <a:rPr lang="zh-CN" altLang="zh-CN" sz="2000" smtClean="0">
                <a:solidFill>
                  <a:srgbClr val="0000FF"/>
                </a:solidFill>
                <a:latin typeface="Consolas" pitchFamily="49" charset="0"/>
                <a:ea typeface="楷体" pitchFamily="49" charset="-122"/>
                <a:cs typeface="Consolas" pitchFamily="49" charset="0"/>
              </a:rPr>
              <a:t>，该结点变成死结点。</a:t>
            </a:r>
            <a:endParaRPr lang="zh-CN" altLang="zh-CN" sz="2000">
              <a:solidFill>
                <a:srgbClr val="0000FF"/>
              </a:solidFill>
              <a:latin typeface="Consolas" pitchFamily="49" charset="0"/>
              <a:ea typeface="楷体" pitchFamily="49" charset="-122"/>
              <a:cs typeface="Consolas" pitchFamily="49" charset="0"/>
            </a:endParaRPr>
          </a:p>
        </p:txBody>
      </p:sp>
      <p:sp>
        <p:nvSpPr>
          <p:cNvPr id="9222" name="Rectangle 6"/>
          <p:cNvSpPr>
            <a:spLocks noChangeArrowheads="1"/>
          </p:cNvSpPr>
          <p:nvPr/>
        </p:nvSpPr>
        <p:spPr bwMode="auto">
          <a:xfrm>
            <a:off x="0" y="2271713"/>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9750" y="476250"/>
            <a:ext cx="7848600" cy="400110"/>
          </a:xfrm>
          <a:prstGeom prst="rect">
            <a:avLst/>
          </a:prstGeom>
          <a:noFill/>
          <a:ln w="9525">
            <a:noFill/>
            <a:miter lim="800000"/>
            <a:headEnd/>
            <a:tailEnd/>
          </a:ln>
        </p:spPr>
        <p:txBody>
          <a:bodyPr>
            <a:spAutoFit/>
          </a:bodyPr>
          <a:lstStyle/>
          <a:p>
            <a:r>
              <a:rPr lang="zh-CN" altLang="zh-CN" sz="2000" smtClean="0">
                <a:solidFill>
                  <a:srgbClr val="0000FF"/>
                </a:solidFill>
                <a:latin typeface="Consolas" pitchFamily="49" charset="0"/>
                <a:ea typeface="楷体" pitchFamily="49" charset="-122"/>
                <a:cs typeface="Consolas" pitchFamily="49" charset="0"/>
              </a:rPr>
              <a:t>采用回溯法求解</a:t>
            </a:r>
            <a:r>
              <a:rPr lang="en-US" altLang="zh-CN" sz="2000" smtClean="0">
                <a:solidFill>
                  <a:srgbClr val="0000FF"/>
                </a:solidFill>
                <a:latin typeface="Consolas" pitchFamily="49" charset="0"/>
                <a:ea typeface="楷体" pitchFamily="49" charset="-122"/>
                <a:cs typeface="Consolas" pitchFamily="49" charset="0"/>
              </a:rPr>
              <a:t>TSP</a:t>
            </a:r>
            <a:r>
              <a:rPr lang="zh-CN" altLang="zh-CN" sz="2000" smtClean="0">
                <a:solidFill>
                  <a:srgbClr val="0000FF"/>
                </a:solidFill>
                <a:latin typeface="Consolas" pitchFamily="49" charset="0"/>
                <a:ea typeface="楷体" pitchFamily="49" charset="-122"/>
                <a:cs typeface="Consolas" pitchFamily="49" charset="0"/>
              </a:rPr>
              <a:t>问题的基本框架如下：</a:t>
            </a:r>
            <a:endParaRPr lang="zh-CN" altLang="zh-CN" sz="20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857224" y="1428736"/>
            <a:ext cx="7358114" cy="4241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f(V,i,path,pathlen)</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顶点</a:t>
            </a:r>
            <a:r>
              <a:rPr lang="en-US" altLang="zh-CN" sz="1800" smtClean="0">
                <a:solidFill>
                  <a:srgbClr val="0000FF"/>
                </a:solidFill>
                <a:latin typeface="Consolas" pitchFamily="49" charset="0"/>
                <a:ea typeface="楷体" pitchFamily="49" charset="-122"/>
                <a:cs typeface="Consolas" pitchFamily="49" charset="0"/>
              </a:rPr>
              <a:t>i</a:t>
            </a:r>
            <a:r>
              <a:rPr lang="zh-CN" altLang="zh-CN" sz="1800" smtClean="0">
                <a:solidFill>
                  <a:srgbClr val="0000FF"/>
                </a:solidFill>
                <a:latin typeface="Consolas" pitchFamily="49" charset="0"/>
                <a:ea typeface="楷体" pitchFamily="49" charset="-122"/>
                <a:cs typeface="Consolas" pitchFamily="49" charset="0"/>
              </a:rPr>
              <a:t>添加到</a:t>
            </a:r>
            <a:r>
              <a:rPr lang="en-US" altLang="zh-CN" sz="1800" smtClean="0">
                <a:solidFill>
                  <a:srgbClr val="0000FF"/>
                </a:solidFill>
                <a:latin typeface="Consolas" pitchFamily="49" charset="0"/>
                <a:ea typeface="楷体" pitchFamily="49" charset="-122"/>
                <a:cs typeface="Consolas" pitchFamily="49" charset="0"/>
              </a:rPr>
              <a:t>path</a:t>
            </a:r>
            <a:r>
              <a:rPr lang="zh-CN" altLang="zh-CN" sz="1800" smtClean="0">
                <a:solidFill>
                  <a:srgbClr val="0000FF"/>
                </a:solidFill>
                <a:latin typeface="Consolas" pitchFamily="49" charset="0"/>
                <a:ea typeface="楷体" pitchFamily="49" charset="-122"/>
                <a:cs typeface="Consolas" pitchFamily="49" charset="0"/>
              </a:rPr>
              <a:t>，求出</a:t>
            </a:r>
            <a:r>
              <a:rPr lang="en-US" altLang="zh-CN" sz="1800" smtClean="0">
                <a:solidFill>
                  <a:srgbClr val="0000FF"/>
                </a:solidFill>
                <a:latin typeface="Consolas" pitchFamily="49" charset="0"/>
                <a:ea typeface="楷体" pitchFamily="49" charset="-122"/>
                <a:cs typeface="Consolas" pitchFamily="49" charset="0"/>
              </a:rPr>
              <a:t>pathlen;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(V</a:t>
            </a:r>
            <a:r>
              <a:rPr lang="zh-CN" altLang="zh-CN" sz="1800" smtClean="0">
                <a:solidFill>
                  <a:srgbClr val="0000FF"/>
                </a:solidFill>
                <a:latin typeface="Consolas" pitchFamily="49" charset="0"/>
                <a:ea typeface="楷体" pitchFamily="49" charset="-122"/>
                <a:cs typeface="Consolas" pitchFamily="49" charset="0"/>
              </a:rPr>
              <a:t>为空</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if (</a:t>
            </a:r>
            <a:r>
              <a:rPr lang="zh-CN" altLang="zh-CN" sz="1800" smtClean="0">
                <a:solidFill>
                  <a:srgbClr val="0000FF"/>
                </a:solidFill>
                <a:latin typeface="Consolas" pitchFamily="49" charset="0"/>
                <a:ea typeface="楷体" pitchFamily="49" charset="-122"/>
                <a:cs typeface="Consolas" pitchFamily="49" charset="0"/>
              </a:rPr>
              <a:t>顶点</a:t>
            </a:r>
            <a:r>
              <a:rPr lang="en-US" altLang="zh-CN" sz="1800" smtClean="0">
                <a:solidFill>
                  <a:srgbClr val="0000FF"/>
                </a:solidFill>
                <a:latin typeface="Consolas" pitchFamily="49" charset="0"/>
                <a:ea typeface="楷体" pitchFamily="49" charset="-122"/>
                <a:cs typeface="Consolas" pitchFamily="49" charset="0"/>
              </a:rPr>
              <a:t>i</a:t>
            </a:r>
            <a:r>
              <a:rPr lang="zh-CN" altLang="zh-CN" sz="1800" smtClean="0">
                <a:solidFill>
                  <a:srgbClr val="0000FF"/>
                </a:solidFill>
                <a:latin typeface="Consolas" pitchFamily="49" charset="0"/>
                <a:ea typeface="楷体" pitchFamily="49" charset="-122"/>
                <a:cs typeface="Consolas" pitchFamily="49" charset="0"/>
              </a:rPr>
              <a:t>到起点</a:t>
            </a:r>
            <a:r>
              <a:rPr lang="en-US" altLang="zh-CN" sz="1800" smtClean="0">
                <a:solidFill>
                  <a:srgbClr val="0000FF"/>
                </a:solidFill>
                <a:latin typeface="Consolas" pitchFamily="49" charset="0"/>
                <a:ea typeface="楷体" pitchFamily="49" charset="-122"/>
                <a:cs typeface="Consolas" pitchFamily="49" charset="0"/>
              </a:rPr>
              <a:t>s</a:t>
            </a:r>
            <a:r>
              <a:rPr lang="zh-CN" altLang="zh-CN" sz="1800" smtClean="0">
                <a:solidFill>
                  <a:srgbClr val="0000FF"/>
                </a:solidFill>
                <a:latin typeface="Consolas" pitchFamily="49" charset="0"/>
                <a:ea typeface="楷体" pitchFamily="49" charset="-122"/>
                <a:cs typeface="Consolas" pitchFamily="49" charset="0"/>
              </a:rPr>
              <a:t>有边</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得到一条路径</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比较求</a:t>
            </a:r>
            <a:r>
              <a:rPr lang="en-US" altLang="zh-CN" sz="1800" smtClean="0">
                <a:solidFill>
                  <a:srgbClr val="0000FF"/>
                </a:solidFill>
                <a:latin typeface="Consolas" pitchFamily="49" charset="0"/>
                <a:ea typeface="楷体" pitchFamily="49" charset="-122"/>
                <a:cs typeface="Consolas" pitchFamily="49" charset="0"/>
              </a:rPr>
              <a:t>minpath</a:t>
            </a:r>
            <a:r>
              <a:rPr lang="zh-CN" altLang="zh-CN" sz="1800" smtClean="0">
                <a:solidFill>
                  <a:srgbClr val="0000FF"/>
                </a:solidFill>
                <a:latin typeface="Consolas" pitchFamily="49" charset="0"/>
                <a:ea typeface="楷体" pitchFamily="49" charset="-122"/>
                <a:cs typeface="Consolas" pitchFamily="49" charset="0"/>
              </a:rPr>
              <a:t>和</a:t>
            </a:r>
            <a:r>
              <a:rPr lang="en-US" altLang="zh-CN" sz="1800" smtClean="0">
                <a:solidFill>
                  <a:srgbClr val="0000FF"/>
                </a:solidFill>
                <a:latin typeface="Consolas" pitchFamily="49" charset="0"/>
                <a:ea typeface="楷体" pitchFamily="49" charset="-122"/>
                <a:cs typeface="Consolas" pitchFamily="49" charset="0"/>
              </a:rPr>
              <a:t>minpathlen;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zh-CN" altLang="zh-CN" sz="1800" smtClean="0">
                <a:solidFill>
                  <a:srgbClr val="0000FF"/>
                </a:solidFill>
                <a:latin typeface="Consolas" pitchFamily="49" charset="0"/>
                <a:ea typeface="楷体" pitchFamily="49" charset="-122"/>
                <a:cs typeface="Consolas" pitchFamily="49" charset="0"/>
              </a:rPr>
              <a:t>对于</a:t>
            </a:r>
            <a:r>
              <a:rPr lang="en-US" altLang="zh-CN" sz="1800" smtClean="0">
                <a:solidFill>
                  <a:srgbClr val="0000FF"/>
                </a:solidFill>
                <a:latin typeface="Consolas" pitchFamily="49" charset="0"/>
                <a:ea typeface="楷体" pitchFamily="49" charset="-122"/>
                <a:cs typeface="Consolas" pitchFamily="49" charset="0"/>
              </a:rPr>
              <a:t>V</a:t>
            </a:r>
            <a:r>
              <a:rPr lang="zh-CN" altLang="zh-CN" sz="1800" smtClean="0">
                <a:solidFill>
                  <a:srgbClr val="0000FF"/>
                </a:solidFill>
                <a:latin typeface="Consolas" pitchFamily="49" charset="0"/>
                <a:ea typeface="楷体" pitchFamily="49" charset="-122"/>
                <a:cs typeface="Consolas" pitchFamily="49" charset="0"/>
              </a:rPr>
              <a:t>中的每个顶点</a:t>
            </a:r>
            <a:r>
              <a:rPr lang="en-US" altLang="zh-CN" sz="1800" smtClean="0">
                <a:solidFill>
                  <a:srgbClr val="0000FF"/>
                </a:solidFill>
                <a:latin typeface="Consolas" pitchFamily="49" charset="0"/>
                <a:ea typeface="楷体" pitchFamily="49" charset="-122"/>
                <a:cs typeface="Consolas" pitchFamily="49" charset="0"/>
              </a:rPr>
              <a:t>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tmpV=V-{j};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(pathlen&lt;minpathlen)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剪枝处理</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(tmpV,j,path,pathlen);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2" cstate="print"/>
          <a:srcRect/>
          <a:stretch>
            <a:fillRect/>
          </a:stretch>
        </p:blipFill>
        <p:spPr bwMode="auto">
          <a:xfrm>
            <a:off x="2428859" y="2000240"/>
            <a:ext cx="6176769" cy="4143404"/>
          </a:xfrm>
          <a:prstGeom prst="rect">
            <a:avLst/>
          </a:prstGeom>
          <a:noFill/>
          <a:ln w="9525">
            <a:noFill/>
            <a:miter lim="800000"/>
            <a:headEnd/>
            <a:tailEnd/>
          </a:ln>
        </p:spPr>
      </p:pic>
      <p:grpSp>
        <p:nvGrpSpPr>
          <p:cNvPr id="3" name="组合 2"/>
          <p:cNvGrpSpPr/>
          <p:nvPr/>
        </p:nvGrpSpPr>
        <p:grpSpPr>
          <a:xfrm>
            <a:off x="142844" y="-24"/>
            <a:ext cx="2571768" cy="2786082"/>
            <a:chOff x="760386" y="1142984"/>
            <a:chExt cx="3298848" cy="3420934"/>
          </a:xfrm>
        </p:grpSpPr>
        <p:sp>
          <p:nvSpPr>
            <p:cNvPr id="4" name="椭圆 3"/>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5" name="椭圆 4"/>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8" name="任意多边形 7"/>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 name="任意多边形 8"/>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任意多边形 9"/>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任意多边形 12"/>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任意多边形 13"/>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任意多边形 14"/>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sp>
          <p:nvSpPr>
            <p:cNvPr id="16" name="任意多边形 15"/>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2143109" y="114298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21" name="TextBox 20"/>
            <p:cNvSpPr txBox="1"/>
            <p:nvPr/>
          </p:nvSpPr>
          <p:spPr>
            <a:xfrm>
              <a:off x="2143109" y="185736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2" name="TextBox 21"/>
            <p:cNvSpPr txBox="1"/>
            <p:nvPr/>
          </p:nvSpPr>
          <p:spPr>
            <a:xfrm>
              <a:off x="760386" y="26336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3" name="TextBox 22"/>
            <p:cNvSpPr txBox="1"/>
            <p:nvPr/>
          </p:nvSpPr>
          <p:spPr>
            <a:xfrm>
              <a:off x="1227114" y="2605082"/>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4" name="TextBox 23"/>
            <p:cNvSpPr txBox="1"/>
            <p:nvPr/>
          </p:nvSpPr>
          <p:spPr>
            <a:xfrm>
              <a:off x="2227246" y="4184598"/>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5" name="TextBox 24"/>
            <p:cNvSpPr txBox="1"/>
            <p:nvPr/>
          </p:nvSpPr>
          <p:spPr>
            <a:xfrm>
              <a:off x="2227246" y="3646432"/>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26" name="TextBox 25"/>
            <p:cNvSpPr txBox="1"/>
            <p:nvPr/>
          </p:nvSpPr>
          <p:spPr>
            <a:xfrm>
              <a:off x="3773483" y="26717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27" name="TextBox 26"/>
            <p:cNvSpPr txBox="1"/>
            <p:nvPr/>
          </p:nvSpPr>
          <p:spPr>
            <a:xfrm>
              <a:off x="3227379" y="266382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8" name="TextBox 27"/>
            <p:cNvSpPr txBox="1"/>
            <p:nvPr/>
          </p:nvSpPr>
          <p:spPr>
            <a:xfrm>
              <a:off x="2844788" y="2385948"/>
              <a:ext cx="285751" cy="379320"/>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1643042" y="3079691"/>
              <a:ext cx="285751" cy="379320"/>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1900218" y="2419543"/>
              <a:ext cx="388902" cy="275869"/>
            </a:xfrm>
            <a:prstGeom prst="rect">
              <a:avLst/>
            </a:prstGeom>
            <a:noFill/>
          </p:spPr>
          <p:txBody>
            <a:bodyPr wrap="square" lIns="0" tIns="0" rIns="0" bIns="0" rtlCol="0">
              <a:spAutoFit/>
            </a:bodyPr>
            <a:lstStyle/>
            <a:p>
              <a:r>
                <a:rPr lang="en-US" altLang="zh-CN" sz="1600" smtClean="0">
                  <a:solidFill>
                    <a:srgbClr val="006600"/>
                  </a:solidFill>
                  <a:latin typeface="Consolas" pitchFamily="49" charset="0"/>
                  <a:cs typeface="Consolas" pitchFamily="49" charset="0"/>
                </a:rPr>
                <a:t>36</a:t>
              </a:r>
              <a:endParaRPr lang="zh-CN" altLang="en-US" sz="1600">
                <a:solidFill>
                  <a:srgbClr val="006600"/>
                </a:solidFill>
                <a:latin typeface="Consolas" pitchFamily="49" charset="0"/>
                <a:cs typeface="Consolas" pitchFamily="49" charset="0"/>
              </a:endParaRPr>
            </a:p>
          </p:txBody>
        </p:sp>
        <p:sp>
          <p:nvSpPr>
            <p:cNvPr id="31" name="TextBox 30"/>
            <p:cNvSpPr txBox="1"/>
            <p:nvPr/>
          </p:nvSpPr>
          <p:spPr>
            <a:xfrm>
              <a:off x="2643174" y="3155948"/>
              <a:ext cx="285751" cy="379320"/>
            </a:xfrm>
            <a:prstGeom prst="rect">
              <a:avLst/>
            </a:prstGeom>
            <a:noFill/>
          </p:spPr>
          <p:txBody>
            <a:bodyPr wrap="square" rtlCol="0">
              <a:spAutoFit/>
            </a:bodyPr>
            <a:lstStyle/>
            <a:p>
              <a:r>
                <a:rPr lang="en-US" altLang="zh-CN" sz="1600" smtClean="0">
                  <a:solidFill>
                    <a:srgbClr val="006600"/>
                  </a:solidFill>
                  <a:latin typeface="Consolas" pitchFamily="49" charset="0"/>
                  <a:cs typeface="Consolas" pitchFamily="49" charset="0"/>
                </a:rPr>
                <a:t>7</a:t>
              </a:r>
              <a:endParaRPr lang="zh-CN" altLang="en-US" sz="1600">
                <a:solidFill>
                  <a:srgbClr val="006600"/>
                </a:solidFill>
                <a:latin typeface="Consolas" pitchFamily="49" charset="0"/>
                <a:cs typeface="Consolas" pitchFamily="49" charset="0"/>
              </a:endParaRPr>
            </a:p>
          </p:txBody>
        </p:sp>
      </p:grpSp>
      <p:sp>
        <p:nvSpPr>
          <p:cNvPr id="32" name="右弧形箭头 31"/>
          <p:cNvSpPr/>
          <p:nvPr/>
        </p:nvSpPr>
        <p:spPr>
          <a:xfrm>
            <a:off x="3286116" y="1285860"/>
            <a:ext cx="500066" cy="1214446"/>
          </a:xfrm>
          <a:prstGeom prst="curvedLeftArrow">
            <a:avLst/>
          </a:prstGeom>
          <a:ln>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500035" y="1285860"/>
            <a:ext cx="7572428" cy="285650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smtClean="0">
                <a:solidFill>
                  <a:srgbClr val="0000FF"/>
                </a:solidFill>
                <a:latin typeface="Consolas" pitchFamily="49" charset="0"/>
                <a:ea typeface="楷体" pitchFamily="49" charset="-122"/>
                <a:cs typeface="Consolas" pitchFamily="49" charset="0"/>
              </a:rPr>
              <a:t>typedef set&lt; int &gt; SET;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采用</a:t>
            </a:r>
            <a:r>
              <a:rPr lang="en-US" altLang="zh-CN" sz="1800" smtClean="0">
                <a:solidFill>
                  <a:srgbClr val="00B0F0"/>
                </a:solidFill>
                <a:latin typeface="Consolas" pitchFamily="49" charset="0"/>
                <a:ea typeface="楷体" pitchFamily="49" charset="-122"/>
                <a:cs typeface="Consolas" pitchFamily="49" charset="0"/>
              </a:rPr>
              <a:t>set&lt;int&gt;</a:t>
            </a:r>
            <a:r>
              <a:rPr lang="zh-CN" altLang="zh-CN" sz="1800" smtClean="0">
                <a:solidFill>
                  <a:srgbClr val="00B0F0"/>
                </a:solidFill>
                <a:latin typeface="Consolas" pitchFamily="49" charset="0"/>
                <a:ea typeface="楷体" pitchFamily="49" charset="-122"/>
                <a:cs typeface="Consolas" pitchFamily="49" charset="0"/>
              </a:rPr>
              <a:t>表示顶点集合</a:t>
            </a: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int s;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指定起点</a:t>
            </a:r>
          </a:p>
          <a:p>
            <a:r>
              <a:rPr lang="en-US" altLang="zh-CN" sz="1800" smtClean="0">
                <a:solidFill>
                  <a:srgbClr val="0000FF"/>
                </a:solidFill>
                <a:latin typeface="Consolas" pitchFamily="49" charset="0"/>
                <a:ea typeface="楷体" pitchFamily="49" charset="-122"/>
                <a:cs typeface="Consolas" pitchFamily="49" charset="0"/>
              </a:rPr>
              <a:t>MGraph g;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图的邻接矩阵</a:t>
            </a:r>
          </a:p>
          <a:p>
            <a:pPr>
              <a:lnSpc>
                <a:spcPct val="2000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求解过程表示</a:t>
            </a:r>
          </a:p>
          <a:p>
            <a:r>
              <a:rPr lang="en-US" altLang="zh-CN" sz="1800" smtClean="0">
                <a:solidFill>
                  <a:srgbClr val="0000FF"/>
                </a:solidFill>
                <a:latin typeface="Consolas" pitchFamily="49" charset="0"/>
                <a:ea typeface="楷体" pitchFamily="49" charset="-122"/>
                <a:cs typeface="Consolas" pitchFamily="49" charset="0"/>
              </a:rPr>
              <a:t>int Count=1;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路径条数累计</a:t>
            </a:r>
          </a:p>
          <a:p>
            <a:r>
              <a:rPr lang="en-US" altLang="zh-CN" sz="1800" smtClean="0">
                <a:solidFill>
                  <a:srgbClr val="0000FF"/>
                </a:solidFill>
                <a:latin typeface="Consolas" pitchFamily="49" charset="0"/>
                <a:ea typeface="楷体" pitchFamily="49" charset="-122"/>
                <a:cs typeface="Consolas" pitchFamily="49" charset="0"/>
              </a:rPr>
              <a:t>vector&lt;int&gt; minpath;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保存最短路径</a:t>
            </a:r>
          </a:p>
          <a:p>
            <a:r>
              <a:rPr lang="en-US" altLang="zh-CN" sz="1800" smtClean="0">
                <a:solidFill>
                  <a:srgbClr val="0000FF"/>
                </a:solidFill>
                <a:latin typeface="Consolas" pitchFamily="49" charset="0"/>
                <a:ea typeface="楷体" pitchFamily="49" charset="-122"/>
                <a:cs typeface="Consolas" pitchFamily="49" charset="0"/>
              </a:rPr>
              <a:t>int minpathlen=INF;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保存最短路径长度</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14282" y="333375"/>
            <a:ext cx="8643998" cy="5349496"/>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void TSP(SET V,int i,vector&lt;int&gt; path,int pathlen)</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prev;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(path.size()&gt;0)			</a:t>
            </a:r>
            <a:r>
              <a:rPr lang="en-US" altLang="zh-CN" sz="1800" smtClean="0">
                <a:solidFill>
                  <a:srgbClr val="00B0F0"/>
                </a:solidFill>
                <a:latin typeface="Consolas" pitchFamily="49" charset="0"/>
                <a:ea typeface="楷体" pitchFamily="49" charset="-122"/>
                <a:cs typeface="Consolas" pitchFamily="49" charset="0"/>
              </a:rPr>
              <a:t>//path</a:t>
            </a:r>
            <a:r>
              <a:rPr lang="zh-CN" altLang="zh-CN" sz="1800" smtClean="0">
                <a:solidFill>
                  <a:srgbClr val="00B0F0"/>
                </a:solidFill>
                <a:latin typeface="Consolas" pitchFamily="49" charset="0"/>
                <a:ea typeface="楷体" pitchFamily="49" charset="-122"/>
                <a:cs typeface="Consolas" pitchFamily="49" charset="0"/>
              </a:rPr>
              <a:t>不为空</a:t>
            </a:r>
          </a:p>
          <a:p>
            <a:r>
              <a:rPr lang="en-US" altLang="zh-CN" sz="1800" smtClean="0">
                <a:solidFill>
                  <a:srgbClr val="0000FF"/>
                </a:solidFill>
                <a:latin typeface="Consolas" pitchFamily="49" charset="0"/>
                <a:ea typeface="楷体" pitchFamily="49" charset="-122"/>
                <a:cs typeface="Consolas" pitchFamily="49" charset="0"/>
              </a:rPr>
              <a:t>     prev=path.back();		</a:t>
            </a:r>
            <a:r>
              <a:rPr lang="en-US" altLang="zh-CN" sz="1800" smtClean="0">
                <a:solidFill>
                  <a:srgbClr val="00B0F0"/>
                </a:solidFill>
                <a:latin typeface="Consolas" pitchFamily="49" charset="0"/>
                <a:ea typeface="楷体" pitchFamily="49" charset="-122"/>
                <a:cs typeface="Consolas" pitchFamily="49" charset="0"/>
              </a:rPr>
              <a:t>//prev</a:t>
            </a:r>
            <a:r>
              <a:rPr lang="zh-CN" altLang="zh-CN" sz="1800" smtClean="0">
                <a:solidFill>
                  <a:srgbClr val="00B0F0"/>
                </a:solidFill>
                <a:latin typeface="Consolas" pitchFamily="49" charset="0"/>
                <a:ea typeface="楷体" pitchFamily="49" charset="-122"/>
                <a:cs typeface="Consolas" pitchFamily="49" charset="0"/>
              </a:rPr>
              <a:t>为路径上的最后一个顶点</a:t>
            </a:r>
          </a:p>
          <a:p>
            <a:r>
              <a:rPr lang="en-US" altLang="zh-CN" sz="1800" smtClean="0">
                <a:solidFill>
                  <a:srgbClr val="0000FF"/>
                </a:solidFill>
                <a:latin typeface="Consolas" pitchFamily="49" charset="0"/>
                <a:ea typeface="楷体" pitchFamily="49" charset="-122"/>
                <a:cs typeface="Consolas" pitchFamily="49" charset="0"/>
              </a:rPr>
              <a:t>   path.push_back(i);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添加当前顶点</a:t>
            </a:r>
            <a:r>
              <a:rPr lang="en-US" altLang="zh-CN" sz="1800" smtClean="0">
                <a:solidFill>
                  <a:srgbClr val="00B0F0"/>
                </a:solidFill>
                <a:latin typeface="Consolas" pitchFamily="49" charset="0"/>
                <a:ea typeface="楷体" pitchFamily="49" charset="-122"/>
                <a:cs typeface="Consolas" pitchFamily="49" charset="0"/>
              </a:rPr>
              <a:t>i</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pathlen+=g.edges[prev][i];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累计路径长度</a:t>
            </a:r>
          </a:p>
          <a:p>
            <a:r>
              <a:rPr lang="en-US" altLang="zh-CN" sz="1800" smtClean="0">
                <a:solidFill>
                  <a:srgbClr val="0000FF"/>
                </a:solidFill>
                <a:latin typeface="Consolas" pitchFamily="49" charset="0"/>
                <a:ea typeface="楷体" pitchFamily="49" charset="-122"/>
                <a:cs typeface="Consolas" pitchFamily="49" charset="0"/>
              </a:rPr>
              <a:t>   if (V.size()==0)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找到一个叶子结点</a:t>
            </a:r>
          </a:p>
          <a:p>
            <a:r>
              <a:rPr lang="en-US" altLang="zh-CN" sz="1800" smtClean="0">
                <a:solidFill>
                  <a:srgbClr val="0000FF"/>
                </a:solidFill>
                <a:latin typeface="Consolas" pitchFamily="49" charset="0"/>
                <a:ea typeface="楷体" pitchFamily="49" charset="-122"/>
                <a:cs typeface="Consolas" pitchFamily="49" charset="0"/>
              </a:rPr>
              <a:t>   {  if (g.edges[i][s]!=0 &amp;&amp; g.edges[i][s]!=INF)</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顶点</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到起点</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有边</a:t>
            </a:r>
          </a:p>
          <a:p>
            <a:r>
              <a:rPr lang="en-US" altLang="zh-CN" sz="1800" smtClean="0">
                <a:solidFill>
                  <a:srgbClr val="0000FF"/>
                </a:solidFill>
                <a:latin typeface="Consolas" pitchFamily="49" charset="0"/>
                <a:ea typeface="楷体" pitchFamily="49" charset="-122"/>
                <a:cs typeface="Consolas" pitchFamily="49" charset="0"/>
              </a:rPr>
              <a:t>      {  path.push_back(0);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路径中加入起点</a:t>
            </a:r>
            <a:r>
              <a:rPr lang="en-US" altLang="zh-CN" sz="1800" smtClean="0">
                <a:solidFill>
                  <a:srgbClr val="00B0F0"/>
                </a:solidFill>
                <a:latin typeface="Consolas" pitchFamily="49" charset="0"/>
                <a:ea typeface="楷体" pitchFamily="49" charset="-122"/>
                <a:cs typeface="Consolas" pitchFamily="49" charset="0"/>
              </a:rPr>
              <a:t>0</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pathlen+=g.edges[i][s];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累计路径长度</a:t>
            </a:r>
          </a:p>
          <a:p>
            <a:r>
              <a:rPr lang="en-US" altLang="zh-CN" sz="1800" smtClean="0">
                <a:solidFill>
                  <a:srgbClr val="0000FF"/>
                </a:solidFill>
                <a:latin typeface="Consolas" pitchFamily="49" charset="0"/>
                <a:ea typeface="楷体" pitchFamily="49" charset="-122"/>
                <a:cs typeface="Consolas" pitchFamily="49" charset="0"/>
              </a:rPr>
              <a:t>         dispasolution(path,pathlen);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输出一条路径</a:t>
            </a:r>
          </a:p>
          <a:p>
            <a:r>
              <a:rPr lang="en-US" altLang="zh-CN" sz="1800" smtClean="0">
                <a:solidFill>
                  <a:srgbClr val="0000FF"/>
                </a:solidFill>
                <a:latin typeface="Consolas" pitchFamily="49" charset="0"/>
                <a:ea typeface="楷体" pitchFamily="49" charset="-122"/>
                <a:cs typeface="Consolas" pitchFamily="49" charset="0"/>
              </a:rPr>
              <a:t>         if (pathlen&lt;minpathlen)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比较求最短路径</a:t>
            </a:r>
          </a:p>
          <a:p>
            <a:r>
              <a:rPr lang="en-US" altLang="zh-CN" sz="1800" smtClean="0">
                <a:solidFill>
                  <a:srgbClr val="0000FF"/>
                </a:solidFill>
                <a:latin typeface="Consolas" pitchFamily="49" charset="0"/>
                <a:ea typeface="楷体" pitchFamily="49" charset="-122"/>
                <a:cs typeface="Consolas" pitchFamily="49" charset="0"/>
              </a:rPr>
              <a:t>         {  minpathlen=pathlen;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minpath=path;</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285720" y="642918"/>
            <a:ext cx="8424863" cy="341050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对于非叶子结点</a:t>
            </a:r>
          </a:p>
          <a:p>
            <a:r>
              <a:rPr lang="en-US" altLang="zh-CN" sz="1800" smtClean="0">
                <a:solidFill>
                  <a:srgbClr val="0000FF"/>
                </a:solidFill>
                <a:latin typeface="Consolas" pitchFamily="49" charset="0"/>
                <a:ea typeface="楷体" pitchFamily="49" charset="-122"/>
                <a:cs typeface="Consolas" pitchFamily="49" charset="0"/>
              </a:rPr>
              <a:t>   {  SET::iterator it;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(it=V.begin();it!=V.end();it++)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SET tmpV=V;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j=*it;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选择顶点</a:t>
            </a:r>
            <a:r>
              <a:rPr lang="en-US" altLang="zh-CN" sz="1800" smtClean="0">
                <a:solidFill>
                  <a:srgbClr val="00B0F0"/>
                </a:solidFill>
                <a:latin typeface="Consolas" pitchFamily="49" charset="0"/>
                <a:ea typeface="楷体" pitchFamily="49" charset="-122"/>
                <a:cs typeface="Consolas" pitchFamily="49" charset="0"/>
              </a:rPr>
              <a:t>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tmpV.erase(j);		</a:t>
            </a:r>
            <a:r>
              <a:rPr lang="en-US" altLang="zh-CN" sz="1800" smtClean="0">
                <a:solidFill>
                  <a:srgbClr val="00B0F0"/>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从</a:t>
            </a:r>
            <a:r>
              <a:rPr lang="en-US" altLang="zh-CN" sz="1800"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中删除顶点</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得到</a:t>
            </a:r>
            <a:r>
              <a:rPr lang="en-US" altLang="zh-CN" sz="1800" smtClean="0">
                <a:solidFill>
                  <a:srgbClr val="00B0F0"/>
                </a:solidFill>
                <a:latin typeface="Consolas" pitchFamily="49" charset="0"/>
                <a:ea typeface="楷体" pitchFamily="49" charset="-122"/>
                <a:cs typeface="Consolas" pitchFamily="49" charset="0"/>
              </a:rPr>
              <a:t>tmpV</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(pathlen&lt;minpathlen)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剪枝</a:t>
            </a:r>
          </a:p>
          <a:p>
            <a:r>
              <a:rPr lang="en-US" altLang="zh-CN" sz="1800" smtClean="0">
                <a:solidFill>
                  <a:srgbClr val="FF0000"/>
                </a:solidFill>
                <a:latin typeface="Consolas" pitchFamily="49" charset="0"/>
                <a:ea typeface="楷体" pitchFamily="49" charset="-122"/>
                <a:cs typeface="Consolas" pitchFamily="49" charset="0"/>
              </a:rPr>
              <a:t>            TSP(tmpV,j,path,pathlen);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递归调用</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4" name="Text Box 3"/>
          <p:cNvSpPr txBox="1">
            <a:spLocks noChangeArrowheads="1"/>
          </p:cNvSpPr>
          <p:nvPr/>
        </p:nvSpPr>
        <p:spPr bwMode="auto">
          <a:xfrm>
            <a:off x="357158" y="4643446"/>
            <a:ext cx="8496300" cy="1061829"/>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en-US" sz="2000" smtClean="0">
                <a:solidFill>
                  <a:srgbClr val="0000FF"/>
                </a:solidFill>
                <a:latin typeface="Consolas" pitchFamily="49" charset="0"/>
                <a:ea typeface="楷体" pitchFamily="49" charset="-122"/>
                <a:cs typeface="Consolas" pitchFamily="49" charset="0"/>
              </a:rPr>
              <a:t>对于图中的</a:t>
            </a:r>
            <a:r>
              <a:rPr lang="nb-NO"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个顶点，本算法需要对</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的每个子集都要操作，时间复杂度是</a:t>
            </a:r>
            <a:r>
              <a:rPr lang="en-US" sz="2000" smtClean="0">
                <a:solidFill>
                  <a:srgbClr val="0000FF"/>
                </a:solidFill>
                <a:latin typeface="Consolas" pitchFamily="49" charset="0"/>
                <a:ea typeface="楷体" pitchFamily="49" charset="-122"/>
                <a:cs typeface="Consolas" pitchFamily="49" charset="0"/>
              </a:rPr>
              <a:t>O(2</a:t>
            </a:r>
            <a:r>
              <a:rPr lang="en-US" sz="2000" i="1" baseline="30000"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395289" y="333375"/>
            <a:ext cx="5962662"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9.3.5 </a:t>
            </a:r>
            <a:r>
              <a:rPr lang="zh-CN" altLang="en-US" sz="2800" dirty="0">
                <a:solidFill>
                  <a:srgbClr val="FF0000"/>
                </a:solidFill>
                <a:latin typeface="Consolas" pitchFamily="49" charset="0"/>
                <a:ea typeface="微软雅黑" pitchFamily="34" charset="-122"/>
                <a:cs typeface="Consolas" pitchFamily="49" charset="0"/>
              </a:rPr>
              <a:t>采用分枝限界法求解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10245" name="Text Box 4"/>
          <p:cNvSpPr txBox="1">
            <a:spLocks noChangeArrowheads="1"/>
          </p:cNvSpPr>
          <p:nvPr/>
        </p:nvSpPr>
        <p:spPr bwMode="auto">
          <a:xfrm>
            <a:off x="142844" y="1071546"/>
            <a:ext cx="8858312" cy="1015663"/>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采用优先队列式分枝限界法求解，用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priority_queue&lt;NodeType&gt;</a:t>
            </a:r>
            <a:r>
              <a:rPr lang="zh-CN" altLang="zh-CN" sz="2000" smtClean="0">
                <a:solidFill>
                  <a:srgbClr val="0000FF"/>
                </a:solidFill>
                <a:latin typeface="Consolas" pitchFamily="49" charset="0"/>
                <a:ea typeface="楷体" pitchFamily="49" charset="-122"/>
                <a:cs typeface="Consolas" pitchFamily="49" charset="0"/>
              </a:rPr>
              <a:t>容器作为优先队列，其中</a:t>
            </a:r>
            <a:r>
              <a:rPr lang="en-US" altLang="zh-CN" sz="2000" smtClean="0">
                <a:solidFill>
                  <a:srgbClr val="0000FF"/>
                </a:solidFill>
                <a:latin typeface="Consolas" pitchFamily="49" charset="0"/>
                <a:ea typeface="楷体" pitchFamily="49" charset="-122"/>
                <a:cs typeface="Consolas" pitchFamily="49" charset="0"/>
              </a:rPr>
              <a:t>NodeType</a:t>
            </a:r>
            <a:r>
              <a:rPr lang="zh-CN" altLang="zh-CN" sz="2000" smtClean="0">
                <a:solidFill>
                  <a:srgbClr val="0000FF"/>
                </a:solidFill>
                <a:latin typeface="Consolas" pitchFamily="49" charset="0"/>
                <a:ea typeface="楷体" pitchFamily="49" charset="-122"/>
                <a:cs typeface="Consolas" pitchFamily="49" charset="0"/>
              </a:rPr>
              <a:t>的类型声明如下：</a:t>
            </a:r>
            <a:endParaRPr lang="zh-CN" altLang="zh-CN" sz="2000">
              <a:solidFill>
                <a:srgbClr val="0000FF"/>
              </a:solidFill>
              <a:latin typeface="Consolas" pitchFamily="49" charset="0"/>
              <a:ea typeface="楷体" pitchFamily="49" charset="-122"/>
              <a:cs typeface="Consolas" pitchFamily="49" charset="0"/>
            </a:endParaRPr>
          </a:p>
        </p:txBody>
      </p:sp>
      <p:sp>
        <p:nvSpPr>
          <p:cNvPr id="10246" name="Rectangle 6"/>
          <p:cNvSpPr>
            <a:spLocks noChangeArrowheads="1"/>
          </p:cNvSpPr>
          <p:nvPr/>
        </p:nvSpPr>
        <p:spPr bwMode="auto">
          <a:xfrm>
            <a:off x="0" y="2509838"/>
            <a:ext cx="9144000" cy="0"/>
          </a:xfrm>
          <a:prstGeom prst="rect">
            <a:avLst/>
          </a:prstGeom>
          <a:noFill/>
          <a:ln w="9525">
            <a:noFill/>
            <a:miter lim="800000"/>
            <a:headEnd/>
            <a:tailEnd/>
          </a:ln>
        </p:spPr>
        <p:txBody>
          <a:bodyPr wrap="none" anchor="ctr">
            <a:spAutoFit/>
          </a:bodyPr>
          <a:lstStyle/>
          <a:p>
            <a:endParaRPr lang="zh-CN" altLang="en-US"/>
          </a:p>
        </p:txBody>
      </p:sp>
      <p:sp>
        <p:nvSpPr>
          <p:cNvPr id="10" name="TextBox 9"/>
          <p:cNvSpPr txBox="1"/>
          <p:nvPr/>
        </p:nvSpPr>
        <p:spPr>
          <a:xfrm>
            <a:off x="428596" y="2428868"/>
            <a:ext cx="8001056" cy="3374152"/>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44000" rtlCol="0">
            <a:spAutoFit/>
          </a:bodyPr>
          <a:lstStyle/>
          <a:p>
            <a:r>
              <a:rPr lang="en-US" altLang="zh-CN" sz="1800" smtClean="0">
                <a:solidFill>
                  <a:srgbClr val="0000FF"/>
                </a:solidFill>
                <a:latin typeface="Consolas" pitchFamily="49" charset="0"/>
                <a:ea typeface="楷体" pitchFamily="49" charset="-122"/>
                <a:cs typeface="Consolas" pitchFamily="49" charset="0"/>
              </a:rPr>
              <a:t>struct </a:t>
            </a:r>
            <a:r>
              <a:rPr lang="en-US" altLang="zh-CN" sz="1800" smtClean="0">
                <a:solidFill>
                  <a:srgbClr val="FF0000"/>
                </a:solidFill>
                <a:latin typeface="Consolas" pitchFamily="49" charset="0"/>
                <a:ea typeface="楷体" pitchFamily="49" charset="-122"/>
                <a:cs typeface="Consolas" pitchFamily="49" charset="0"/>
              </a:rPr>
              <a:t>NodeType</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队列结点类型</a:t>
            </a:r>
          </a:p>
          <a:p>
            <a:r>
              <a:rPr lang="en-US" altLang="zh-CN" sz="1800" smtClean="0">
                <a:solidFill>
                  <a:srgbClr val="0000FF"/>
                </a:solidFill>
                <a:latin typeface="Consolas" pitchFamily="49" charset="0"/>
                <a:ea typeface="楷体" pitchFamily="49" charset="-122"/>
                <a:cs typeface="Consolas" pitchFamily="49" charset="0"/>
              </a:rPr>
              <a:t>{  int 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当前顶点</a:t>
            </a:r>
          </a:p>
          <a:p>
            <a:r>
              <a:rPr lang="en-US" altLang="zh-CN" sz="1800" smtClean="0">
                <a:solidFill>
                  <a:srgbClr val="0000FF"/>
                </a:solidFill>
                <a:latin typeface="Consolas" pitchFamily="49" charset="0"/>
                <a:ea typeface="楷体" pitchFamily="49" charset="-122"/>
                <a:cs typeface="Consolas" pitchFamily="49" charset="0"/>
              </a:rPr>
              <a:t>   int num;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路径中的结点个数</a:t>
            </a:r>
          </a:p>
          <a:p>
            <a:r>
              <a:rPr lang="en-US" altLang="zh-CN" sz="1800" smtClean="0">
                <a:solidFill>
                  <a:srgbClr val="0000FF"/>
                </a:solidFill>
                <a:latin typeface="Consolas" pitchFamily="49" charset="0"/>
                <a:ea typeface="楷体" pitchFamily="49" charset="-122"/>
                <a:cs typeface="Consolas" pitchFamily="49" charset="0"/>
              </a:rPr>
              <a:t>   vector&lt;int&gt; path;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当前路径</a:t>
            </a:r>
          </a:p>
          <a:p>
            <a:r>
              <a:rPr lang="en-US" altLang="zh-CN" sz="1800" smtClean="0">
                <a:solidFill>
                  <a:srgbClr val="0000FF"/>
                </a:solidFill>
                <a:latin typeface="Consolas" pitchFamily="49" charset="0"/>
                <a:ea typeface="楷体" pitchFamily="49" charset="-122"/>
                <a:cs typeface="Consolas" pitchFamily="49" charset="0"/>
              </a:rPr>
              <a:t>   int pathlen;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当前路径长度</a:t>
            </a:r>
          </a:p>
          <a:p>
            <a:r>
              <a:rPr lang="en-US" altLang="zh-CN" sz="1800" smtClean="0">
                <a:solidFill>
                  <a:srgbClr val="0000FF"/>
                </a:solidFill>
                <a:latin typeface="Consolas" pitchFamily="49" charset="0"/>
                <a:ea typeface="楷体" pitchFamily="49" charset="-122"/>
                <a:cs typeface="Consolas" pitchFamily="49" charset="0"/>
              </a:rPr>
              <a:t>   int visited[MAXV];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顶点访问标记</a:t>
            </a:r>
          </a:p>
          <a:p>
            <a:r>
              <a:rPr lang="en-US" altLang="zh-CN" sz="1800" smtClean="0">
                <a:solidFill>
                  <a:srgbClr val="0000FF"/>
                </a:solidFill>
                <a:latin typeface="Consolas" pitchFamily="49" charset="0"/>
                <a:ea typeface="楷体" pitchFamily="49" charset="-122"/>
                <a:cs typeface="Consolas" pitchFamily="49" charset="0"/>
              </a:rPr>
              <a:t>   bool operator&lt;(const NodeType &amp;s) const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pathlen&gt;s.pathlen;	</a:t>
            </a:r>
            <a:r>
              <a:rPr lang="en-US" altLang="zh-CN" sz="1800" smtClean="0">
                <a:solidFill>
                  <a:srgbClr val="00B0F0"/>
                </a:solidFill>
                <a:latin typeface="Consolas" pitchFamily="49" charset="0"/>
                <a:ea typeface="楷体" pitchFamily="49" charset="-122"/>
                <a:cs typeface="Consolas" pitchFamily="49" charset="0"/>
              </a:rPr>
              <a:t>//pathlen</a:t>
            </a:r>
            <a:r>
              <a:rPr lang="zh-CN" altLang="zh-CN" sz="1800" smtClean="0">
                <a:solidFill>
                  <a:srgbClr val="00B0F0"/>
                </a:solidFill>
                <a:latin typeface="Consolas" pitchFamily="49" charset="0"/>
                <a:ea typeface="楷体" pitchFamily="49" charset="-122"/>
                <a:cs typeface="Consolas" pitchFamily="49" charset="0"/>
              </a:rPr>
              <a:t>越小越优先出队</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95288" y="260350"/>
            <a:ext cx="8497887" cy="479549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r>
              <a:rPr lang="en-US" altLang="zh-CN" sz="1800" smtClean="0">
                <a:solidFill>
                  <a:srgbClr val="0000FF"/>
                </a:solidFill>
                <a:latin typeface="Consolas" pitchFamily="49" charset="0"/>
                <a:ea typeface="楷体" pitchFamily="49" charset="-122"/>
                <a:cs typeface="Consolas" pitchFamily="49" charset="0"/>
              </a:rPr>
              <a:t>   for (i=1;i&lt;g.n;i++)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找出</a:t>
            </a:r>
            <a:r>
              <a:rPr lang="en-US" altLang="zh-CN" sz="1800" smtClean="0">
                <a:solidFill>
                  <a:srgbClr val="00B0F0"/>
                </a:solidFill>
                <a:latin typeface="Consolas" pitchFamily="49" charset="0"/>
                <a:ea typeface="楷体" pitchFamily="49" charset="-122"/>
                <a:cs typeface="Consolas" pitchFamily="49" charset="0"/>
              </a:rPr>
              <a:t>(n-1)</a:t>
            </a:r>
            <a:r>
              <a:rPr lang="zh-CN" altLang="zh-CN" sz="1800" smtClean="0">
                <a:solidFill>
                  <a:srgbClr val="00B0F0"/>
                </a:solidFill>
                <a:latin typeface="Consolas" pitchFamily="49" charset="0"/>
                <a:ea typeface="楷体" pitchFamily="49" charset="-122"/>
                <a:cs typeface="Consolas" pitchFamily="49" charset="0"/>
              </a:rPr>
              <a:t>个顶点</a:t>
            </a:r>
          </a:p>
          <a:p>
            <a:r>
              <a:rPr lang="en-US" altLang="zh-CN" sz="1800" smtClean="0">
                <a:solidFill>
                  <a:srgbClr val="0000FF"/>
                </a:solidFill>
                <a:latin typeface="Consolas" pitchFamily="49" charset="0"/>
                <a:ea typeface="楷体" pitchFamily="49" charset="-122"/>
                <a:cs typeface="Consolas" pitchFamily="49" charset="0"/>
              </a:rPr>
              <a:t>   {	mincost=INF;</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6600"/>
                </a:solidFill>
                <a:latin typeface="Consolas" pitchFamily="49" charset="0"/>
                <a:ea typeface="楷体" pitchFamily="49" charset="-122"/>
                <a:cs typeface="Consolas" pitchFamily="49" charset="0"/>
              </a:rPr>
              <a:t>for (j=0;j&lt;g.n;j++)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在</a:t>
            </a:r>
            <a:r>
              <a:rPr lang="en-US" altLang="zh-CN" sz="1800" smtClean="0">
                <a:solidFill>
                  <a:srgbClr val="00B0F0"/>
                </a:solidFill>
                <a:latin typeface="Consolas" pitchFamily="49" charset="0"/>
                <a:ea typeface="楷体" pitchFamily="49" charset="-122"/>
                <a:cs typeface="Consolas" pitchFamily="49" charset="0"/>
              </a:rPr>
              <a:t>(V-U)</a:t>
            </a:r>
            <a:r>
              <a:rPr lang="zh-CN" altLang="zh-CN" sz="1800" smtClean="0">
                <a:solidFill>
                  <a:srgbClr val="00B0F0"/>
                </a:solidFill>
                <a:latin typeface="Consolas" pitchFamily="49" charset="0"/>
                <a:ea typeface="楷体" pitchFamily="49" charset="-122"/>
                <a:cs typeface="Consolas" pitchFamily="49" charset="0"/>
              </a:rPr>
              <a:t>中找出离</a:t>
            </a:r>
            <a:r>
              <a:rPr lang="en-US" altLang="zh-CN" sz="1800" smtClean="0">
                <a:solidFill>
                  <a:srgbClr val="00B0F0"/>
                </a:solidFill>
                <a:latin typeface="Consolas" pitchFamily="49" charset="0"/>
                <a:ea typeface="楷体" pitchFamily="49" charset="-122"/>
                <a:cs typeface="Consolas" pitchFamily="49" charset="0"/>
              </a:rPr>
              <a:t>U</a:t>
            </a:r>
            <a:r>
              <a:rPr lang="zh-CN" altLang="zh-CN" sz="1800" smtClean="0">
                <a:solidFill>
                  <a:srgbClr val="00B0F0"/>
                </a:solidFill>
                <a:latin typeface="Consolas" pitchFamily="49" charset="0"/>
                <a:ea typeface="楷体" pitchFamily="49" charset="-122"/>
                <a:cs typeface="Consolas" pitchFamily="49" charset="0"/>
              </a:rPr>
              <a:t>最近的顶点</a:t>
            </a:r>
            <a:r>
              <a:rPr lang="en-US" altLang="zh-CN" sz="1800" smtClean="0">
                <a:solidFill>
                  <a:srgbClr val="00B0F0"/>
                </a:solidFill>
                <a:latin typeface="Consolas" pitchFamily="49" charset="0"/>
                <a:ea typeface="楷体" pitchFamily="49" charset="-122"/>
                <a:cs typeface="Consolas" pitchFamily="49" charset="0"/>
              </a:rPr>
              <a:t>k</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if (lowcost[j]!=0 &amp;&amp; lowcost[j]&lt;mincost)</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  mincost=lowcost[j];</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	      k=j;			</a:t>
            </a:r>
            <a:r>
              <a:rPr lang="en-US" altLang="zh-CN" sz="1800" smtClean="0">
                <a:solidFill>
                  <a:srgbClr val="00B0F0"/>
                </a:solidFill>
                <a:latin typeface="Consolas" pitchFamily="49" charset="0"/>
                <a:ea typeface="楷体" pitchFamily="49" charset="-122"/>
                <a:cs typeface="Consolas" pitchFamily="49" charset="0"/>
              </a:rPr>
              <a:t>//k</a:t>
            </a:r>
            <a:r>
              <a:rPr lang="zh-CN" altLang="zh-CN" sz="1800" smtClean="0">
                <a:solidFill>
                  <a:srgbClr val="00B0F0"/>
                </a:solidFill>
                <a:latin typeface="Consolas" pitchFamily="49" charset="0"/>
                <a:ea typeface="楷体" pitchFamily="49" charset="-122"/>
                <a:cs typeface="Consolas" pitchFamily="49" charset="0"/>
              </a:rPr>
              <a:t>记录最近顶点的编号</a:t>
            </a:r>
          </a:p>
          <a:p>
            <a:r>
              <a:rPr lang="en-US" altLang="zh-CN" sz="1800" smtClean="0">
                <a:solidFill>
                  <a:srgbClr val="006600"/>
                </a:solidFill>
                <a:latin typeface="Consolas" pitchFamily="49" charset="0"/>
                <a:ea typeface="楷体" pitchFamily="49" charset="-122"/>
                <a:cs typeface="Consolas" pitchFamily="49" charset="0"/>
              </a:rPr>
              <a:t>	   }</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C00000"/>
                </a:solidFill>
                <a:latin typeface="Consolas" pitchFamily="49" charset="0"/>
                <a:ea typeface="楷体" pitchFamily="49" charset="-122"/>
                <a:cs typeface="Consolas" pitchFamily="49" charset="0"/>
              </a:rPr>
              <a:t>printf(" </a:t>
            </a:r>
            <a:r>
              <a:rPr lang="zh-CN" altLang="zh-CN" sz="1800" smtClean="0">
                <a:solidFill>
                  <a:srgbClr val="C00000"/>
                </a:solidFill>
                <a:latin typeface="Consolas" pitchFamily="49" charset="0"/>
                <a:ea typeface="楷体" pitchFamily="49" charset="-122"/>
                <a:cs typeface="Consolas" pitchFamily="49" charset="0"/>
              </a:rPr>
              <a:t>边</a:t>
            </a:r>
            <a:r>
              <a:rPr lang="en-US" altLang="zh-CN" sz="1800" smtClean="0">
                <a:solidFill>
                  <a:srgbClr val="C00000"/>
                </a:solidFill>
                <a:latin typeface="Consolas" pitchFamily="49" charset="0"/>
                <a:ea typeface="楷体" pitchFamily="49" charset="-122"/>
                <a:cs typeface="Consolas" pitchFamily="49" charset="0"/>
              </a:rPr>
              <a:t>(%d,%d)</a:t>
            </a:r>
            <a:r>
              <a:rPr lang="zh-CN" altLang="zh-CN" sz="1800" smtClean="0">
                <a:solidFill>
                  <a:srgbClr val="C00000"/>
                </a:solidFill>
                <a:latin typeface="Consolas" pitchFamily="49" charset="0"/>
                <a:ea typeface="楷体" pitchFamily="49" charset="-122"/>
                <a:cs typeface="Consolas" pitchFamily="49" charset="0"/>
              </a:rPr>
              <a:t>权为</a:t>
            </a:r>
            <a:r>
              <a:rPr lang="en-US" altLang="zh-CN" sz="1800" smtClean="0">
                <a:solidFill>
                  <a:srgbClr val="C00000"/>
                </a:solidFill>
                <a:latin typeface="Consolas" pitchFamily="49" charset="0"/>
                <a:ea typeface="楷体" pitchFamily="49" charset="-122"/>
                <a:cs typeface="Consolas" pitchFamily="49" charset="0"/>
              </a:rPr>
              <a:t>:%d\n",closest[k],k,mincost);</a:t>
            </a:r>
            <a:endParaRPr lang="zh-CN" altLang="zh-CN" sz="1800" smtClean="0">
              <a:solidFill>
                <a:srgbClr val="C00000"/>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	lowcost[k]=0;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标记</a:t>
            </a:r>
            <a:r>
              <a:rPr lang="en-US" altLang="zh-CN" sz="1800" smtClean="0">
                <a:solidFill>
                  <a:srgbClr val="00B0F0"/>
                </a:solidFill>
                <a:latin typeface="Consolas" pitchFamily="49" charset="0"/>
                <a:ea typeface="楷体" pitchFamily="49" charset="-122"/>
                <a:cs typeface="Consolas" pitchFamily="49" charset="0"/>
              </a:rPr>
              <a:t>k</a:t>
            </a:r>
            <a:r>
              <a:rPr lang="zh-CN" altLang="zh-CN" sz="1800" smtClean="0">
                <a:solidFill>
                  <a:srgbClr val="00B0F0"/>
                </a:solidFill>
                <a:latin typeface="Consolas" pitchFamily="49" charset="0"/>
                <a:ea typeface="楷体" pitchFamily="49" charset="-122"/>
                <a:cs typeface="Consolas" pitchFamily="49" charset="0"/>
              </a:rPr>
              <a:t>已经加入</a:t>
            </a:r>
            <a:r>
              <a:rPr lang="en-US" altLang="zh-CN" sz="1800" smtClean="0">
                <a:solidFill>
                  <a:srgbClr val="00B0F0"/>
                </a:solidFill>
                <a:latin typeface="Consolas" pitchFamily="49" charset="0"/>
                <a:ea typeface="楷体" pitchFamily="49" charset="-122"/>
                <a:cs typeface="Consolas" pitchFamily="49" charset="0"/>
              </a:rPr>
              <a:t>U</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(j=0;j&lt;g.n;j++)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修改数组</a:t>
            </a:r>
            <a:r>
              <a:rPr lang="en-US" altLang="zh-CN" sz="1800" smtClean="0">
                <a:solidFill>
                  <a:srgbClr val="00B0F0"/>
                </a:solidFill>
                <a:latin typeface="Consolas" pitchFamily="49" charset="0"/>
                <a:ea typeface="楷体" pitchFamily="49" charset="-122"/>
                <a:cs typeface="Consolas" pitchFamily="49" charset="0"/>
              </a:rPr>
              <a:t>lowcost</a:t>
            </a:r>
            <a:r>
              <a:rPr lang="zh-CN" altLang="zh-CN" sz="1800" smtClean="0">
                <a:solidFill>
                  <a:srgbClr val="00B0F0"/>
                </a:solidFill>
                <a:latin typeface="Consolas" pitchFamily="49" charset="0"/>
                <a:ea typeface="楷体" pitchFamily="49" charset="-122"/>
                <a:cs typeface="Consolas" pitchFamily="49" charset="0"/>
              </a:rPr>
              <a:t>和</a:t>
            </a:r>
            <a:r>
              <a:rPr lang="en-US" altLang="zh-CN" sz="1800" smtClean="0">
                <a:solidFill>
                  <a:srgbClr val="00B0F0"/>
                </a:solidFill>
                <a:latin typeface="Consolas" pitchFamily="49" charset="0"/>
                <a:ea typeface="楷体" pitchFamily="49" charset="-122"/>
                <a:cs typeface="Consolas" pitchFamily="49" charset="0"/>
              </a:rPr>
              <a:t>closest</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(g.edges[k][j]!=0 &amp;&amp; g.edges[k][j]&lt;lowcost[j])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lowcost[j]=g.edges[k][j];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closest[j]=k;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62467" name="Text Box 3"/>
          <p:cNvSpPr txBox="1">
            <a:spLocks noChangeArrowheads="1"/>
          </p:cNvSpPr>
          <p:nvPr/>
        </p:nvSpPr>
        <p:spPr bwMode="auto">
          <a:xfrm>
            <a:off x="428596" y="5286388"/>
            <a:ext cx="8280400" cy="707886"/>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Prim()</a:t>
            </a:r>
            <a:r>
              <a:rPr lang="zh-CN" altLang="en-US" sz="2000">
                <a:solidFill>
                  <a:srgbClr val="0000FF"/>
                </a:solidFill>
                <a:latin typeface="Consolas" pitchFamily="49" charset="0"/>
                <a:ea typeface="楷体" pitchFamily="49" charset="-122"/>
                <a:cs typeface="Consolas" pitchFamily="49" charset="0"/>
              </a:rPr>
              <a:t>算法中有两重</a:t>
            </a:r>
            <a:r>
              <a:rPr lang="en-US" altLang="zh-CN" sz="2000">
                <a:solidFill>
                  <a:srgbClr val="0000FF"/>
                </a:solidFill>
                <a:latin typeface="Consolas" pitchFamily="49" charset="0"/>
                <a:ea typeface="楷体" pitchFamily="49" charset="-122"/>
                <a:cs typeface="Consolas" pitchFamily="49" charset="0"/>
              </a:rPr>
              <a:t>for</a:t>
            </a:r>
            <a:r>
              <a:rPr lang="zh-CN" altLang="en-US" sz="2000">
                <a:solidFill>
                  <a:srgbClr val="0000FF"/>
                </a:solidFill>
                <a:latin typeface="Consolas" pitchFamily="49" charset="0"/>
                <a:ea typeface="楷体" pitchFamily="49" charset="-122"/>
                <a:cs typeface="Consolas" pitchFamily="49" charset="0"/>
              </a:rPr>
              <a:t>循</a:t>
            </a:r>
            <a:r>
              <a:rPr lang="zh-CN" altLang="en-US" sz="2000" smtClean="0">
                <a:solidFill>
                  <a:srgbClr val="0000FF"/>
                </a:solidFill>
                <a:latin typeface="Consolas" pitchFamily="49" charset="0"/>
                <a:ea typeface="楷体" pitchFamily="49" charset="-122"/>
                <a:cs typeface="Consolas" pitchFamily="49" charset="0"/>
              </a:rPr>
              <a:t>环，所</a:t>
            </a:r>
            <a:r>
              <a:rPr lang="zh-CN" altLang="en-US" sz="2000">
                <a:solidFill>
                  <a:srgbClr val="0000FF"/>
                </a:solidFill>
                <a:latin typeface="Consolas" pitchFamily="49" charset="0"/>
                <a:ea typeface="楷体" pitchFamily="49" charset="-122"/>
                <a:cs typeface="Consolas" pitchFamily="49" charset="0"/>
              </a:rPr>
              <a:t>以时间复杂度为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中</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为图的顶点个数。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46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46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85720" y="71414"/>
            <a:ext cx="8462993" cy="1477328"/>
          </a:xfrm>
          <a:prstGeom prst="rect">
            <a:avLst/>
          </a:prstGeom>
          <a:solidFill>
            <a:schemeClr val="accent1">
              <a:lumMod val="20000"/>
              <a:lumOff val="80000"/>
            </a:schemeClr>
          </a:solidFill>
          <a:ln w="9525">
            <a:noFill/>
            <a:miter lim="800000"/>
            <a:headEnd/>
            <a:tailEnd/>
          </a:ln>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用结点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e.v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e.num</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e.pathlen</a:t>
            </a:r>
            <a:r>
              <a:rPr lang="zh-CN" altLang="zh-CN" sz="2000" smtClean="0">
                <a:solidFill>
                  <a:srgbClr val="0000FF"/>
                </a:solidFill>
                <a:latin typeface="Consolas" pitchFamily="49" charset="0"/>
                <a:ea typeface="楷体" pitchFamily="49" charset="-122"/>
                <a:cs typeface="Consolas" pitchFamily="49" charset="0"/>
              </a:rPr>
              <a:t>）表示状态，对于图</a:t>
            </a:r>
            <a:r>
              <a:rPr lang="en-US" altLang="zh-CN" sz="2000" smtClean="0">
                <a:solidFill>
                  <a:srgbClr val="0000FF"/>
                </a:solidFill>
                <a:latin typeface="Consolas" pitchFamily="49" charset="0"/>
                <a:ea typeface="楷体" pitchFamily="49" charset="-122"/>
                <a:cs typeface="Consolas" pitchFamily="49" charset="0"/>
              </a:rPr>
              <a:t>9.16</a:t>
            </a:r>
            <a:r>
              <a:rPr lang="zh-CN" altLang="zh-CN" sz="2000" smtClean="0">
                <a:solidFill>
                  <a:srgbClr val="0000FF"/>
                </a:solidFill>
                <a:latin typeface="Consolas" pitchFamily="49" charset="0"/>
                <a:ea typeface="楷体" pitchFamily="49" charset="-122"/>
                <a:cs typeface="Consolas" pitchFamily="49" charset="0"/>
              </a:rPr>
              <a:t>，起点</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，采用分枝限界法求解的解空间如</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图所示，图中阴影框表示最优解结点，每个结点旁的数字表示结点出队的顺序，带</a:t>
            </a:r>
            <a:r>
              <a:rPr lang="en-US" altLang="zh-CN" sz="2000" smtClean="0">
                <a:solidFill>
                  <a:srgbClr val="0000FF"/>
                </a:solidFill>
                <a:latin typeface="Consolas" pitchFamily="49" charset="0"/>
                <a:ea typeface="楷体" pitchFamily="49" charset="-122"/>
                <a:cs typeface="Consolas" pitchFamily="49" charset="0"/>
                <a:sym typeface="Symbol"/>
              </a:rPr>
              <a:t></a:t>
            </a:r>
            <a:r>
              <a:rPr lang="zh-CN" altLang="zh-CN" sz="2000" smtClean="0">
                <a:solidFill>
                  <a:srgbClr val="0000FF"/>
                </a:solidFill>
                <a:latin typeface="Consolas" pitchFamily="49" charset="0"/>
                <a:ea typeface="楷体" pitchFamily="49" charset="-122"/>
                <a:cs typeface="Consolas" pitchFamily="49" charset="0"/>
              </a:rPr>
              <a:t>的结点表示死结点。</a:t>
            </a:r>
            <a:endParaRPr lang="zh-CN" altLang="zh-CN" sz="2000">
              <a:solidFill>
                <a:srgbClr val="0000FF"/>
              </a:solidFill>
              <a:latin typeface="Consolas" pitchFamily="49" charset="0"/>
              <a:ea typeface="楷体" pitchFamily="49" charset="-122"/>
              <a:cs typeface="Consolas" pitchFamily="49" charset="0"/>
            </a:endParaRPr>
          </a:p>
        </p:txBody>
      </p:sp>
      <p:pic>
        <p:nvPicPr>
          <p:cNvPr id="145409" name="Picture 1"/>
          <p:cNvPicPr>
            <a:picLocks noChangeAspect="1" noChangeArrowheads="1"/>
          </p:cNvPicPr>
          <p:nvPr/>
        </p:nvPicPr>
        <p:blipFill>
          <a:blip r:embed="rId2" cstate="print"/>
          <a:srcRect/>
          <a:stretch>
            <a:fillRect/>
          </a:stretch>
        </p:blipFill>
        <p:spPr bwMode="auto">
          <a:xfrm>
            <a:off x="2786050" y="1928802"/>
            <a:ext cx="6261601" cy="4300057"/>
          </a:xfrm>
          <a:prstGeom prst="rect">
            <a:avLst/>
          </a:prstGeom>
          <a:noFill/>
          <a:ln w="9525">
            <a:noFill/>
            <a:miter lim="800000"/>
            <a:headEnd/>
            <a:tailEnd/>
          </a:ln>
        </p:spPr>
      </p:pic>
      <p:grpSp>
        <p:nvGrpSpPr>
          <p:cNvPr id="5" name="组合 4"/>
          <p:cNvGrpSpPr/>
          <p:nvPr/>
        </p:nvGrpSpPr>
        <p:grpSpPr>
          <a:xfrm>
            <a:off x="-31" y="1528611"/>
            <a:ext cx="2571768" cy="2900521"/>
            <a:chOff x="760386" y="1142984"/>
            <a:chExt cx="3055429" cy="3420934"/>
          </a:xfrm>
        </p:grpSpPr>
        <p:sp>
          <p:nvSpPr>
            <p:cNvPr id="6" name="椭圆 5"/>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7" name="椭圆 6"/>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任意多边形 9"/>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任意多边形 10"/>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任意多边形 11"/>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任意多边形 12"/>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4" name="任意多边形 13"/>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任意多边形 14"/>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任意多边形 15"/>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7" name="任意多边形 16"/>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任意多边形 17"/>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任意多边形 18"/>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任意多边形 19"/>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1" name="任意多边形 20"/>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TextBox 21"/>
            <p:cNvSpPr txBox="1"/>
            <p:nvPr/>
          </p:nvSpPr>
          <p:spPr>
            <a:xfrm>
              <a:off x="2143108" y="114298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23" name="TextBox 22"/>
            <p:cNvSpPr txBox="1"/>
            <p:nvPr/>
          </p:nvSpPr>
          <p:spPr>
            <a:xfrm>
              <a:off x="2143108" y="1857364"/>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4" name="TextBox 23"/>
            <p:cNvSpPr txBox="1"/>
            <p:nvPr/>
          </p:nvSpPr>
          <p:spPr>
            <a:xfrm>
              <a:off x="760386" y="26336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5" name="TextBox 24"/>
            <p:cNvSpPr txBox="1"/>
            <p:nvPr/>
          </p:nvSpPr>
          <p:spPr>
            <a:xfrm>
              <a:off x="1227114" y="2605082"/>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6" name="TextBox 25"/>
            <p:cNvSpPr txBox="1"/>
            <p:nvPr/>
          </p:nvSpPr>
          <p:spPr>
            <a:xfrm>
              <a:off x="2227246" y="4184598"/>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27" name="TextBox 26"/>
            <p:cNvSpPr txBox="1"/>
            <p:nvPr/>
          </p:nvSpPr>
          <p:spPr>
            <a:xfrm>
              <a:off x="2227246" y="3646432"/>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8</a:t>
              </a:r>
              <a:endParaRPr lang="zh-CN" altLang="en-US" sz="1600">
                <a:solidFill>
                  <a:srgbClr val="C00000"/>
                </a:solidFill>
                <a:latin typeface="Consolas" pitchFamily="49" charset="0"/>
                <a:cs typeface="Consolas" pitchFamily="49" charset="0"/>
              </a:endParaRPr>
            </a:p>
          </p:txBody>
        </p:sp>
        <p:sp>
          <p:nvSpPr>
            <p:cNvPr id="28" name="TextBox 27"/>
            <p:cNvSpPr txBox="1"/>
            <p:nvPr/>
          </p:nvSpPr>
          <p:spPr>
            <a:xfrm>
              <a:off x="3480251" y="267170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29" name="TextBox 28"/>
            <p:cNvSpPr txBox="1"/>
            <p:nvPr/>
          </p:nvSpPr>
          <p:spPr>
            <a:xfrm>
              <a:off x="3227378" y="2663820"/>
              <a:ext cx="285751" cy="379320"/>
            </a:xfrm>
            <a:prstGeom prst="rect">
              <a:avLst/>
            </a:prstGeom>
            <a:noFill/>
          </p:spPr>
          <p:txBody>
            <a:bodyPr wrap="square" rtlCol="0">
              <a:spAutoFit/>
            </a:bodyPr>
            <a:lstStyle/>
            <a:p>
              <a:r>
                <a:rPr lang="en-US" altLang="zh-CN" sz="1600" smtClean="0">
                  <a:solidFill>
                    <a:srgbClr val="C00000"/>
                  </a:solidFill>
                  <a:latin typeface="Consolas" pitchFamily="49" charset="0"/>
                  <a:cs typeface="Consolas" pitchFamily="49" charset="0"/>
                </a:rPr>
                <a:t>5</a:t>
              </a:r>
              <a:endParaRPr lang="zh-CN" altLang="en-US" sz="1600">
                <a:solidFill>
                  <a:srgbClr val="C00000"/>
                </a:solidFill>
                <a:latin typeface="Consolas" pitchFamily="49" charset="0"/>
                <a:cs typeface="Consolas" pitchFamily="49" charset="0"/>
              </a:endParaRPr>
            </a:p>
          </p:txBody>
        </p:sp>
        <p:sp>
          <p:nvSpPr>
            <p:cNvPr id="30" name="TextBox 29"/>
            <p:cNvSpPr txBox="1"/>
            <p:nvPr/>
          </p:nvSpPr>
          <p:spPr>
            <a:xfrm>
              <a:off x="2844788" y="2385948"/>
              <a:ext cx="285751" cy="379320"/>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8</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1643041" y="3079690"/>
              <a:ext cx="285751" cy="379320"/>
            </a:xfrm>
            <a:prstGeom prst="rect">
              <a:avLst/>
            </a:prstGeom>
            <a:noFill/>
          </p:spPr>
          <p:txBody>
            <a:bodyPr wrap="square" rtlCol="0">
              <a:spAutoFit/>
            </a:bodyPr>
            <a:lstStyle/>
            <a:p>
              <a:r>
                <a:rPr lang="en-US" altLang="zh-CN" sz="1600" smtClean="0">
                  <a:solidFill>
                    <a:srgbClr val="0000FF"/>
                  </a:solidFill>
                  <a:latin typeface="Consolas" pitchFamily="49" charset="0"/>
                  <a:cs typeface="Consolas" pitchFamily="49" charset="0"/>
                </a:rPr>
                <a:t>9</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1900218" y="2419543"/>
              <a:ext cx="388902" cy="275869"/>
            </a:xfrm>
            <a:prstGeom prst="rect">
              <a:avLst/>
            </a:prstGeom>
            <a:noFill/>
          </p:spPr>
          <p:txBody>
            <a:bodyPr wrap="square" lIns="0" tIns="0" rIns="0" bIns="0" rtlCol="0">
              <a:spAutoFit/>
            </a:bodyPr>
            <a:lstStyle/>
            <a:p>
              <a:r>
                <a:rPr lang="en-US" altLang="zh-CN" sz="1600" smtClean="0">
                  <a:solidFill>
                    <a:srgbClr val="006600"/>
                  </a:solidFill>
                  <a:latin typeface="Consolas" pitchFamily="49" charset="0"/>
                  <a:cs typeface="Consolas" pitchFamily="49" charset="0"/>
                </a:rPr>
                <a:t>36</a:t>
              </a:r>
              <a:endParaRPr lang="zh-CN" altLang="en-US" sz="1600">
                <a:solidFill>
                  <a:srgbClr val="006600"/>
                </a:solidFill>
                <a:latin typeface="Consolas" pitchFamily="49" charset="0"/>
                <a:cs typeface="Consolas" pitchFamily="49" charset="0"/>
              </a:endParaRPr>
            </a:p>
          </p:txBody>
        </p:sp>
        <p:sp>
          <p:nvSpPr>
            <p:cNvPr id="33" name="TextBox 32"/>
            <p:cNvSpPr txBox="1"/>
            <p:nvPr/>
          </p:nvSpPr>
          <p:spPr>
            <a:xfrm>
              <a:off x="2643174" y="3155948"/>
              <a:ext cx="285751" cy="379320"/>
            </a:xfrm>
            <a:prstGeom prst="rect">
              <a:avLst/>
            </a:prstGeom>
            <a:noFill/>
          </p:spPr>
          <p:txBody>
            <a:bodyPr wrap="square" rtlCol="0">
              <a:spAutoFit/>
            </a:bodyPr>
            <a:lstStyle/>
            <a:p>
              <a:r>
                <a:rPr lang="en-US" altLang="zh-CN" sz="1600" smtClean="0">
                  <a:solidFill>
                    <a:srgbClr val="006600"/>
                  </a:solidFill>
                  <a:latin typeface="Consolas" pitchFamily="49" charset="0"/>
                  <a:cs typeface="Consolas" pitchFamily="49" charset="0"/>
                </a:rPr>
                <a:t>7</a:t>
              </a:r>
              <a:endParaRPr lang="zh-CN" altLang="en-US" sz="1600">
                <a:solidFill>
                  <a:srgbClr val="006600"/>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42910" y="1142984"/>
            <a:ext cx="7389835" cy="257950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int s;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指定起点</a:t>
            </a:r>
          </a:p>
          <a:p>
            <a:r>
              <a:rPr lang="en-US" altLang="zh-CN" sz="1800" smtClean="0">
                <a:solidFill>
                  <a:srgbClr val="0000FF"/>
                </a:solidFill>
                <a:latin typeface="Consolas" pitchFamily="49" charset="0"/>
                <a:ea typeface="楷体" pitchFamily="49" charset="-122"/>
                <a:cs typeface="Consolas" pitchFamily="49" charset="0"/>
              </a:rPr>
              <a:t>MGraph g;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图的邻接矩阵</a:t>
            </a: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求解过程表示</a:t>
            </a:r>
          </a:p>
          <a:p>
            <a:r>
              <a:rPr lang="en-US" altLang="zh-CN" sz="1800" smtClean="0">
                <a:solidFill>
                  <a:srgbClr val="0000FF"/>
                </a:solidFill>
                <a:latin typeface="Consolas" pitchFamily="49" charset="0"/>
                <a:ea typeface="楷体" pitchFamily="49" charset="-122"/>
                <a:cs typeface="Consolas" pitchFamily="49" charset="0"/>
              </a:rPr>
              <a:t>int Count=1;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路径条数累计</a:t>
            </a:r>
          </a:p>
          <a:p>
            <a:r>
              <a:rPr lang="en-US" altLang="zh-CN" sz="1800" smtClean="0">
                <a:solidFill>
                  <a:srgbClr val="0000FF"/>
                </a:solidFill>
                <a:latin typeface="Consolas" pitchFamily="49" charset="0"/>
                <a:ea typeface="楷体" pitchFamily="49" charset="-122"/>
                <a:cs typeface="Consolas" pitchFamily="49" charset="0"/>
              </a:rPr>
              <a:t>vector&lt;int&gt; minpath;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保存最短路径</a:t>
            </a:r>
          </a:p>
          <a:p>
            <a:r>
              <a:rPr lang="en-US" altLang="zh-CN" sz="1800" smtClean="0">
                <a:solidFill>
                  <a:srgbClr val="0000FF"/>
                </a:solidFill>
                <a:latin typeface="Consolas" pitchFamily="49" charset="0"/>
                <a:ea typeface="楷体" pitchFamily="49" charset="-122"/>
                <a:cs typeface="Consolas" pitchFamily="49" charset="0"/>
              </a:rPr>
              <a:t>int minpathlen=INF;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保存最短路径长度</a:t>
            </a:r>
          </a:p>
          <a:p>
            <a:r>
              <a:rPr lang="en-US" altLang="zh-CN" sz="1800" smtClean="0">
                <a:solidFill>
                  <a:srgbClr val="0000FF"/>
                </a:solidFill>
                <a:latin typeface="Consolas" pitchFamily="49" charset="0"/>
                <a:ea typeface="楷体" pitchFamily="49" charset="-122"/>
                <a:cs typeface="Consolas" pitchFamily="49" charset="0"/>
              </a:rPr>
              <a:t>struct NodeType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队列结点类型</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85720" y="1142984"/>
            <a:ext cx="8321702" cy="313350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void TSP()	//</a:t>
            </a:r>
            <a:r>
              <a:rPr lang="zh-CN" altLang="zh-CN" sz="1800" smtClean="0">
                <a:solidFill>
                  <a:srgbClr val="FF0000"/>
                </a:solidFill>
                <a:latin typeface="Consolas" pitchFamily="49" charset="0"/>
                <a:ea typeface="楷体" pitchFamily="49" charset="-122"/>
                <a:cs typeface="Consolas" pitchFamily="49" charset="0"/>
              </a:rPr>
              <a:t>分枝限界法求起点为</a:t>
            </a:r>
            <a:r>
              <a:rPr lang="en-US" altLang="zh-CN" sz="1800" smtClean="0">
                <a:solidFill>
                  <a:srgbClr val="FF0000"/>
                </a:solidFill>
                <a:latin typeface="Consolas" pitchFamily="49" charset="0"/>
                <a:ea typeface="楷体" pitchFamily="49" charset="-122"/>
                <a:cs typeface="Consolas" pitchFamily="49" charset="0"/>
              </a:rPr>
              <a:t>s</a:t>
            </a:r>
            <a:r>
              <a:rPr lang="zh-CN" altLang="zh-CN" sz="1800" smtClean="0">
                <a:solidFill>
                  <a:srgbClr val="FF0000"/>
                </a:solidFill>
                <a:latin typeface="Consolas" pitchFamily="49" charset="0"/>
                <a:ea typeface="楷体" pitchFamily="49" charset="-122"/>
                <a:cs typeface="Consolas" pitchFamily="49" charset="0"/>
              </a:rPr>
              <a:t>的</a:t>
            </a:r>
            <a:r>
              <a:rPr lang="en-US" altLang="zh-CN" sz="1800" smtClean="0">
                <a:solidFill>
                  <a:srgbClr val="FF0000"/>
                </a:solidFill>
                <a:latin typeface="Consolas" pitchFamily="49" charset="0"/>
                <a:ea typeface="楷体" pitchFamily="49" charset="-122"/>
                <a:cs typeface="Consolas" pitchFamily="49" charset="0"/>
              </a:rPr>
              <a:t>TSP</a:t>
            </a:r>
            <a:r>
              <a:rPr lang="zh-CN" altLang="zh-CN" sz="1800" smtClean="0">
                <a:solidFill>
                  <a:srgbClr val="FF0000"/>
                </a:solidFill>
                <a:latin typeface="Consolas" pitchFamily="49" charset="0"/>
                <a:ea typeface="楷体" pitchFamily="49" charset="-122"/>
                <a:cs typeface="Consolas" pitchFamily="49" charset="0"/>
              </a:rPr>
              <a:t>问题</a:t>
            </a:r>
          </a:p>
          <a:p>
            <a:r>
              <a:rPr lang="en-US" altLang="zh-CN" sz="1800" smtClean="0">
                <a:solidFill>
                  <a:srgbClr val="0000FF"/>
                </a:solidFill>
                <a:latin typeface="Consolas" pitchFamily="49" charset="0"/>
                <a:ea typeface="楷体" pitchFamily="49" charset="-122"/>
                <a:cs typeface="Consolas" pitchFamily="49" charset="0"/>
              </a:rPr>
              <a:t>{  NodeType e,e1;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priority_queue&lt;NodeType&gt; qu;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定义优先队列</a:t>
            </a:r>
            <a:r>
              <a:rPr lang="en-US" altLang="zh-CN" sz="1800" smtClean="0">
                <a:solidFill>
                  <a:srgbClr val="00B0F0"/>
                </a:solidFill>
                <a:latin typeface="Consolas" pitchFamily="49" charset="0"/>
                <a:ea typeface="楷体" pitchFamily="49" charset="-122"/>
                <a:cs typeface="Consolas" pitchFamily="49" charset="0"/>
              </a:rPr>
              <a:t>qu</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e.v=0;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建立起点</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对应的结点</a:t>
            </a:r>
            <a:r>
              <a:rPr lang="en-US" altLang="zh-CN" sz="1800" smtClean="0">
                <a:solidFill>
                  <a:srgbClr val="00B0F0"/>
                </a:solidFill>
                <a:latin typeface="Consolas" pitchFamily="49" charset="0"/>
                <a:ea typeface="楷体" pitchFamily="49" charset="-122"/>
                <a:cs typeface="Consolas" pitchFamily="49" charset="0"/>
              </a:rPr>
              <a:t>e</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e.pathlen=0;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e.path.push_back(0);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e.num=1;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memset(e.visited,0,sizeof(e.visited));</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e.visited[0]=1;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qu.push(e);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根结点</a:t>
            </a:r>
            <a:r>
              <a:rPr lang="en-US" altLang="zh-CN" sz="1800" smtClean="0">
                <a:solidFill>
                  <a:srgbClr val="00B0F0"/>
                </a:solidFill>
                <a:latin typeface="Consolas" pitchFamily="49" charset="0"/>
                <a:ea typeface="楷体" pitchFamily="49" charset="-122"/>
                <a:cs typeface="Consolas" pitchFamily="49" charset="0"/>
              </a:rPr>
              <a:t>e</a:t>
            </a:r>
            <a:r>
              <a:rPr lang="zh-CN" altLang="zh-CN" sz="1800" smtClean="0">
                <a:solidFill>
                  <a:srgbClr val="00B0F0"/>
                </a:solidFill>
                <a:latin typeface="Consolas" pitchFamily="49" charset="0"/>
                <a:ea typeface="楷体" pitchFamily="49" charset="-122"/>
                <a:cs typeface="Consolas" pitchFamily="49" charset="0"/>
              </a:rPr>
              <a:t>进队</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85720" y="714356"/>
            <a:ext cx="8607454" cy="45184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0000FF"/>
                </a:solidFill>
                <a:latin typeface="Consolas" pitchFamily="49" charset="0"/>
                <a:ea typeface="楷体" pitchFamily="49" charset="-122"/>
                <a:cs typeface="Consolas" pitchFamily="49" charset="0"/>
              </a:rPr>
              <a:t>  while (!qu.empty())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队不空循环</a:t>
            </a:r>
          </a:p>
          <a:p>
            <a:r>
              <a:rPr lang="en-US" altLang="zh-CN" sz="1800" smtClean="0">
                <a:solidFill>
                  <a:srgbClr val="0000FF"/>
                </a:solidFill>
                <a:latin typeface="Consolas" pitchFamily="49" charset="0"/>
                <a:ea typeface="楷体" pitchFamily="49" charset="-122"/>
                <a:cs typeface="Consolas" pitchFamily="49" charset="0"/>
              </a:rPr>
              <a:t>  {  e=qu.top(); qu.pop();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出队结点</a:t>
            </a:r>
            <a:r>
              <a:rPr lang="en-US" altLang="zh-CN" sz="1800" smtClean="0">
                <a:solidFill>
                  <a:srgbClr val="00B0F0"/>
                </a:solidFill>
                <a:latin typeface="Consolas" pitchFamily="49" charset="0"/>
                <a:ea typeface="楷体" pitchFamily="49" charset="-122"/>
                <a:cs typeface="Consolas" pitchFamily="49" charset="0"/>
              </a:rPr>
              <a:t>e</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(e.num==g.n)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到达叶子结点</a:t>
            </a:r>
          </a:p>
          <a:p>
            <a:r>
              <a:rPr lang="en-US" altLang="zh-CN" sz="1800" smtClean="0">
                <a:solidFill>
                  <a:srgbClr val="0000FF"/>
                </a:solidFill>
                <a:latin typeface="Consolas" pitchFamily="49" charset="0"/>
                <a:ea typeface="楷体" pitchFamily="49" charset="-122"/>
                <a:cs typeface="Consolas" pitchFamily="49" charset="0"/>
              </a:rPr>
              <a:t>     {	if (g.edges[e.v][s]!=0 &amp;&amp; g.edges[e.v][s]!=INF) </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//e.v</a:t>
            </a:r>
            <a:r>
              <a:rPr lang="zh-CN" altLang="zh-CN" sz="1800" smtClean="0">
                <a:solidFill>
                  <a:srgbClr val="00B0F0"/>
                </a:solidFill>
                <a:latin typeface="Consolas" pitchFamily="49" charset="0"/>
                <a:ea typeface="楷体" pitchFamily="49" charset="-122"/>
                <a:cs typeface="Consolas" pitchFamily="49" charset="0"/>
              </a:rPr>
              <a:t>到起点</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有边</a:t>
            </a:r>
            <a:endParaRPr lang="en-US"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e.path.push_back(s);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路径中加入起点</a:t>
            </a:r>
            <a:r>
              <a:rPr lang="en-US" altLang="zh-CN" sz="1800" smtClean="0">
                <a:solidFill>
                  <a:srgbClr val="00B0F0"/>
                </a:solidFill>
                <a:latin typeface="Consolas" pitchFamily="49" charset="0"/>
                <a:ea typeface="楷体" pitchFamily="49" charset="-122"/>
                <a:cs typeface="Consolas" pitchFamily="49" charset="0"/>
              </a:rPr>
              <a:t>s</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e.pathlen+=g.edges[e.v][s];	</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另外计入从</a:t>
            </a:r>
            <a:r>
              <a:rPr lang="en-US" altLang="zh-CN" sz="1800" smtClean="0">
                <a:solidFill>
                  <a:srgbClr val="00B0F0"/>
                </a:solidFill>
                <a:latin typeface="Consolas" pitchFamily="49" charset="0"/>
                <a:ea typeface="楷体" pitchFamily="49" charset="-122"/>
                <a:cs typeface="Consolas" pitchFamily="49" charset="0"/>
              </a:rPr>
              <a:t>e.v</a:t>
            </a:r>
            <a:r>
              <a:rPr lang="zh-CN" altLang="zh-CN" sz="1800" smtClean="0">
                <a:solidFill>
                  <a:srgbClr val="00B0F0"/>
                </a:solidFill>
                <a:latin typeface="Consolas" pitchFamily="49" charset="0"/>
                <a:ea typeface="楷体" pitchFamily="49" charset="-122"/>
                <a:cs typeface="Consolas" pitchFamily="49" charset="0"/>
              </a:rPr>
              <a:t>到起点</a:t>
            </a:r>
            <a:r>
              <a:rPr lang="en-US" altLang="zh-CN" sz="1800" smtClean="0">
                <a:solidFill>
                  <a:srgbClr val="00B0F0"/>
                </a:solidFill>
                <a:latin typeface="Consolas" pitchFamily="49" charset="0"/>
                <a:ea typeface="楷体" pitchFamily="49" charset="-122"/>
                <a:cs typeface="Consolas" pitchFamily="49" charset="0"/>
              </a:rPr>
              <a:t>s</a:t>
            </a:r>
            <a:r>
              <a:rPr lang="zh-CN" altLang="zh-CN" sz="1800" smtClean="0">
                <a:solidFill>
                  <a:srgbClr val="00B0F0"/>
                </a:solidFill>
                <a:latin typeface="Consolas" pitchFamily="49" charset="0"/>
                <a:ea typeface="楷体" pitchFamily="49" charset="-122"/>
                <a:cs typeface="Consolas" pitchFamily="49" charset="0"/>
              </a:rPr>
              <a:t>的路径长度</a:t>
            </a:r>
          </a:p>
          <a:p>
            <a:r>
              <a:rPr lang="en-US" altLang="zh-CN" sz="1800" smtClean="0">
                <a:solidFill>
                  <a:srgbClr val="0000FF"/>
                </a:solidFill>
                <a:latin typeface="Consolas" pitchFamily="49" charset="0"/>
                <a:ea typeface="楷体" pitchFamily="49" charset="-122"/>
                <a:cs typeface="Consolas" pitchFamily="49" charset="0"/>
              </a:rPr>
              <a:t>          dispasolution(e.path,e.pathlen);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(e.pathlen&lt;minpathlen)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比较求最短路径</a:t>
            </a:r>
          </a:p>
          <a:p>
            <a:r>
              <a:rPr lang="en-US" altLang="zh-CN" sz="1800" smtClean="0">
                <a:solidFill>
                  <a:srgbClr val="0000FF"/>
                </a:solidFill>
                <a:latin typeface="Consolas" pitchFamily="49" charset="0"/>
                <a:ea typeface="楷体" pitchFamily="49" charset="-122"/>
                <a:cs typeface="Consolas" pitchFamily="49" charset="0"/>
              </a:rPr>
              <a:t>          {  minpathlen=e.pathlen;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minpath=e.path;</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572560" cy="645749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非叶子结点</a:t>
            </a:r>
          </a:p>
          <a:p>
            <a:r>
              <a:rPr lang="en-US" altLang="zh-CN" sz="1800" smtClean="0">
                <a:solidFill>
                  <a:srgbClr val="0000FF"/>
                </a:solidFill>
                <a:latin typeface="Consolas" pitchFamily="49" charset="0"/>
                <a:ea typeface="楷体" pitchFamily="49" charset="-122"/>
                <a:cs typeface="Consolas" pitchFamily="49" charset="0"/>
              </a:rPr>
              <a:t>      {  for (int j=1;j&lt;g.n;j++)	</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从顶点</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到</a:t>
            </a:r>
            <a:r>
              <a:rPr lang="en-US" altLang="zh-CN" sz="1800" smtClean="0">
                <a:solidFill>
                  <a:srgbClr val="00B0F0"/>
                </a:solidFill>
                <a:latin typeface="Consolas" pitchFamily="49" charset="0"/>
                <a:ea typeface="楷体" pitchFamily="49" charset="-122"/>
                <a:cs typeface="Consolas" pitchFamily="49" charset="0"/>
              </a:rPr>
              <a:t>n-1</a:t>
            </a:r>
            <a:r>
              <a:rPr lang="zh-CN" altLang="zh-CN" sz="1800" smtClean="0">
                <a:solidFill>
                  <a:srgbClr val="00B0F0"/>
                </a:solidFill>
                <a:latin typeface="Consolas" pitchFamily="49" charset="0"/>
                <a:ea typeface="楷体" pitchFamily="49" charset="-122"/>
                <a:cs typeface="Consolas" pitchFamily="49" charset="0"/>
              </a:rPr>
              <a:t>循环</a:t>
            </a:r>
          </a:p>
          <a:p>
            <a:r>
              <a:rPr lang="en-US" altLang="zh-CN" sz="1800" smtClean="0">
                <a:solidFill>
                  <a:srgbClr val="0000FF"/>
                </a:solidFill>
                <a:latin typeface="Consolas" pitchFamily="49" charset="0"/>
                <a:ea typeface="楷体" pitchFamily="49" charset="-122"/>
                <a:cs typeface="Consolas" pitchFamily="49" charset="0"/>
              </a:rPr>
              <a:t>         {  if (g.edges[e.v][j]!=0 &amp;&amp; g.edges[e.v][j]!=INF)</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当前顶点到顶点</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有边</a:t>
            </a:r>
          </a:p>
          <a:p>
            <a:r>
              <a:rPr lang="en-US" altLang="zh-CN" sz="1800" smtClean="0">
                <a:solidFill>
                  <a:srgbClr val="0000FF"/>
                </a:solidFill>
                <a:latin typeface="Consolas" pitchFamily="49" charset="0"/>
                <a:ea typeface="楷体" pitchFamily="49" charset="-122"/>
                <a:cs typeface="Consolas" pitchFamily="49" charset="0"/>
              </a:rPr>
              <a:t>            {  if (e.visited[j]==1)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跳过路径中重复的顶点</a:t>
            </a:r>
            <a:r>
              <a:rPr lang="en-US" altLang="zh-CN" sz="1800" smtClean="0">
                <a:solidFill>
                  <a:srgbClr val="00B0F0"/>
                </a:solidFill>
                <a:latin typeface="Consolas" pitchFamily="49" charset="0"/>
                <a:ea typeface="楷体" pitchFamily="49" charset="-122"/>
                <a:cs typeface="Consolas" pitchFamily="49" charset="0"/>
              </a:rPr>
              <a:t>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continue;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e1.v=j;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建立</a:t>
            </a:r>
            <a:r>
              <a:rPr lang="en-US" altLang="zh-CN" sz="1800" smtClean="0">
                <a:solidFill>
                  <a:srgbClr val="00B0F0"/>
                </a:solidFill>
                <a:latin typeface="Consolas" pitchFamily="49" charset="0"/>
                <a:ea typeface="楷体" pitchFamily="49" charset="-122"/>
                <a:cs typeface="Consolas" pitchFamily="49" charset="0"/>
              </a:rPr>
              <a:t>e.v</a:t>
            </a:r>
            <a:r>
              <a:rPr lang="zh-CN" altLang="zh-CN" sz="1800" smtClean="0">
                <a:solidFill>
                  <a:srgbClr val="00B0F0"/>
                </a:solidFill>
                <a:latin typeface="Consolas" pitchFamily="49" charset="0"/>
                <a:ea typeface="楷体" pitchFamily="49" charset="-122"/>
                <a:cs typeface="Consolas" pitchFamily="49" charset="0"/>
              </a:rPr>
              <a:t>的相邻顶点</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对应的结点</a:t>
            </a:r>
            <a:r>
              <a:rPr lang="en-US" altLang="zh-CN" sz="1800" smtClean="0">
                <a:solidFill>
                  <a:srgbClr val="00B0F0"/>
                </a:solidFill>
                <a:latin typeface="Consolas" pitchFamily="49" charset="0"/>
                <a:ea typeface="楷体" pitchFamily="49" charset="-122"/>
                <a:cs typeface="Consolas" pitchFamily="49" charset="0"/>
              </a:rPr>
              <a:t>e1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e1.num=e.num+1;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e1.path=e.path;</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e1.path.push_back(j);	  	</a:t>
            </a:r>
            <a:r>
              <a:rPr lang="en-US" altLang="zh-CN" sz="1800" smtClean="0">
                <a:solidFill>
                  <a:srgbClr val="00B0F0"/>
                </a:solidFill>
                <a:latin typeface="Consolas" pitchFamily="49" charset="0"/>
                <a:ea typeface="楷体" pitchFamily="49" charset="-122"/>
                <a:cs typeface="Consolas" pitchFamily="49" charset="0"/>
              </a:rPr>
              <a:t>//path</a:t>
            </a:r>
            <a:r>
              <a:rPr lang="zh-CN" altLang="zh-CN" sz="1800" smtClean="0">
                <a:solidFill>
                  <a:srgbClr val="00B0F0"/>
                </a:solidFill>
                <a:latin typeface="Consolas" pitchFamily="49" charset="0"/>
                <a:ea typeface="楷体" pitchFamily="49" charset="-122"/>
                <a:cs typeface="Consolas" pitchFamily="49" charset="0"/>
              </a:rPr>
              <a:t>添加顶点</a:t>
            </a:r>
            <a:r>
              <a:rPr lang="en-US" altLang="zh-CN" sz="1800" smtClean="0">
                <a:solidFill>
                  <a:srgbClr val="00B0F0"/>
                </a:solidFill>
                <a:latin typeface="Consolas" pitchFamily="49" charset="0"/>
                <a:ea typeface="楷体" pitchFamily="49" charset="-122"/>
                <a:cs typeface="Consolas" pitchFamily="49" charset="0"/>
              </a:rPr>
              <a:t>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e1.pathlen=e.pathlen+g.edges[e.v][j];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(int i=0;i&lt;g.n;i++)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复制</a:t>
            </a:r>
            <a:r>
              <a:rPr lang="en-US" altLang="zh-CN" sz="1800" smtClean="0">
                <a:solidFill>
                  <a:srgbClr val="00B0F0"/>
                </a:solidFill>
                <a:latin typeface="Consolas" pitchFamily="49" charset="0"/>
                <a:ea typeface="楷体" pitchFamily="49" charset="-122"/>
                <a:cs typeface="Consolas" pitchFamily="49" charset="0"/>
              </a:rPr>
              <a:t>visited</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e1.visited[i]=e.visited[i];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FF0000"/>
                </a:solidFill>
                <a:latin typeface="Consolas" pitchFamily="49" charset="0"/>
                <a:ea typeface="楷体" pitchFamily="49" charset="-122"/>
                <a:cs typeface="Consolas" pitchFamily="49" charset="0"/>
              </a:rPr>
              <a:t>               if (e1.pathlen&lt;minpathlen)	//</a:t>
            </a:r>
            <a:r>
              <a:rPr lang="zh-CN" altLang="zh-CN" sz="1800" smtClean="0">
                <a:solidFill>
                  <a:srgbClr val="FF0000"/>
                </a:solidFill>
                <a:latin typeface="Consolas" pitchFamily="49" charset="0"/>
                <a:ea typeface="楷体" pitchFamily="49" charset="-122"/>
                <a:cs typeface="Consolas" pitchFamily="49" charset="0"/>
              </a:rPr>
              <a:t>剪枝</a:t>
            </a:r>
          </a:p>
          <a:p>
            <a:r>
              <a:rPr lang="en-US" altLang="zh-CN" sz="1800" smtClean="0">
                <a:solidFill>
                  <a:srgbClr val="0000FF"/>
                </a:solidFill>
                <a:latin typeface="Consolas" pitchFamily="49" charset="0"/>
                <a:ea typeface="楷体" pitchFamily="49" charset="-122"/>
                <a:cs typeface="Consolas" pitchFamily="49" charset="0"/>
              </a:rPr>
              <a:t>               {  e1.visited[j]=1;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qu.push(e1);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643050"/>
            <a:ext cx="7786742" cy="106182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对于图中的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个顶点，上述算法的时间复杂度为</a:t>
            </a:r>
            <a:r>
              <a:rPr lang="en-US" altLang="zh-CN" sz="2000" smtClean="0">
                <a:solidFill>
                  <a:srgbClr val="0000FF"/>
                </a:solidFill>
                <a:latin typeface="Consolas" pitchFamily="49" charset="0"/>
                <a:ea typeface="楷体" pitchFamily="49" charset="-122"/>
                <a:cs typeface="Consolas" pitchFamily="49" charset="0"/>
              </a:rPr>
              <a:t>O(2</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468313" y="476250"/>
            <a:ext cx="5327650"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9.3.6 </a:t>
            </a:r>
            <a:r>
              <a:rPr lang="zh-CN" altLang="en-US" sz="2800" dirty="0">
                <a:solidFill>
                  <a:srgbClr val="FF0000"/>
                </a:solidFill>
                <a:latin typeface="Consolas" pitchFamily="49" charset="0"/>
                <a:ea typeface="微软雅黑" pitchFamily="34" charset="-122"/>
                <a:cs typeface="Consolas" pitchFamily="49" charset="0"/>
              </a:rPr>
              <a:t>采用贪心法求解</a:t>
            </a:r>
            <a:r>
              <a:rPr lang="en-US" altLang="zh-CN" sz="2800" dirty="0">
                <a:solidFill>
                  <a:srgbClr val="FF0000"/>
                </a:solidFill>
                <a:latin typeface="Consolas" pitchFamily="49" charset="0"/>
                <a:ea typeface="微软雅黑" pitchFamily="34" charset="-122"/>
                <a:cs typeface="Consolas" pitchFamily="49" charset="0"/>
              </a:rPr>
              <a:t>TSP</a:t>
            </a:r>
            <a:r>
              <a:rPr lang="zh-CN" altLang="en-US" sz="2800" dirty="0">
                <a:solidFill>
                  <a:srgbClr val="FF0000"/>
                </a:solidFill>
                <a:latin typeface="Consolas" pitchFamily="49" charset="0"/>
                <a:ea typeface="微软雅黑" pitchFamily="34" charset="-122"/>
                <a:cs typeface="Consolas" pitchFamily="49" charset="0"/>
              </a:rPr>
              <a:t>问题</a:t>
            </a:r>
          </a:p>
        </p:txBody>
      </p:sp>
      <p:sp>
        <p:nvSpPr>
          <p:cNvPr id="49155" name="Text Box 3"/>
          <p:cNvSpPr txBox="1">
            <a:spLocks noChangeArrowheads="1"/>
          </p:cNvSpPr>
          <p:nvPr/>
        </p:nvSpPr>
        <p:spPr bwMode="auto">
          <a:xfrm>
            <a:off x="539750" y="1341438"/>
            <a:ext cx="8064500" cy="2500556"/>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实际上</a:t>
            </a:r>
            <a:r>
              <a:rPr lang="en-US" altLang="zh-CN" sz="2000">
                <a:solidFill>
                  <a:srgbClr val="0000FF"/>
                </a:solidFill>
                <a:latin typeface="Consolas" pitchFamily="49" charset="0"/>
                <a:ea typeface="楷体" pitchFamily="49" charset="-122"/>
                <a:cs typeface="Consolas" pitchFamily="49" charset="0"/>
              </a:rPr>
              <a:t>TSP</a:t>
            </a:r>
            <a:r>
              <a:rPr lang="zh-CN" altLang="en-US" sz="2000">
                <a:solidFill>
                  <a:srgbClr val="0000FF"/>
                </a:solidFill>
                <a:latin typeface="Consolas" pitchFamily="49" charset="0"/>
                <a:ea typeface="楷体" pitchFamily="49" charset="-122"/>
                <a:cs typeface="Consolas" pitchFamily="49" charset="0"/>
              </a:rPr>
              <a:t>问题不满足贪心法的最优子结构性质，所以采用贪心法不一定得到最优解，但可以采用合理的贪心策略。</a:t>
            </a:r>
          </a:p>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如可以采用最近邻点策略，即从任意城市出发，每次在没有到过的城市中选择最近的一个，直到经过了所有的城市，最后回到出发城市。</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714480" y="571480"/>
            <a:ext cx="2286016"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顶点</a:t>
            </a:r>
            <a:r>
              <a:rPr lang="en-US" sz="2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顶点</a:t>
            </a:r>
            <a:r>
              <a:rPr lang="en-US" sz="2000" dirty="0" smtClean="0">
                <a:solidFill>
                  <a:srgbClr val="0000FF"/>
                </a:solidFill>
                <a:latin typeface="Consolas" pitchFamily="49" charset="0"/>
                <a:ea typeface="楷体" pitchFamily="49" charset="-122"/>
                <a:cs typeface="Consolas" pitchFamily="49" charset="0"/>
              </a:rPr>
              <a:t>0</a:t>
            </a:r>
            <a:endParaRPr lang="zh-CN" altLang="en-US" sz="2000" dirty="0">
              <a:solidFill>
                <a:srgbClr val="0000FF"/>
              </a:solidFill>
              <a:latin typeface="Consolas" pitchFamily="49" charset="0"/>
              <a:ea typeface="楷体" pitchFamily="49" charset="-122"/>
              <a:cs typeface="Consolas" pitchFamily="49" charset="0"/>
            </a:endParaRPr>
          </a:p>
        </p:txBody>
      </p:sp>
      <p:sp>
        <p:nvSpPr>
          <p:cNvPr id="31" name="TextBox 30"/>
          <p:cNvSpPr txBox="1"/>
          <p:nvPr/>
        </p:nvSpPr>
        <p:spPr>
          <a:xfrm>
            <a:off x="1142976" y="3753153"/>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0</a:t>
            </a:r>
            <a:endParaRPr lang="zh-CN" altLang="en-US" dirty="0">
              <a:latin typeface="Consolas" pitchFamily="49" charset="0"/>
              <a:cs typeface="Consolas" pitchFamily="49" charset="0"/>
            </a:endParaRPr>
          </a:p>
        </p:txBody>
      </p:sp>
      <p:grpSp>
        <p:nvGrpSpPr>
          <p:cNvPr id="36" name="组合 62"/>
          <p:cNvGrpSpPr/>
          <p:nvPr/>
        </p:nvGrpSpPr>
        <p:grpSpPr>
          <a:xfrm>
            <a:off x="1643042" y="2779998"/>
            <a:ext cx="1533888" cy="1197928"/>
            <a:chOff x="1571604" y="2786058"/>
            <a:chExt cx="1533888" cy="1197928"/>
          </a:xfrm>
        </p:grpSpPr>
        <p:sp>
          <p:nvSpPr>
            <p:cNvPr id="32" name="TextBox 31"/>
            <p:cNvSpPr txBox="1"/>
            <p:nvPr/>
          </p:nvSpPr>
          <p:spPr>
            <a:xfrm>
              <a:off x="2676864" y="2786058"/>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1</a:t>
              </a:r>
              <a:endParaRPr lang="zh-CN" altLang="en-US" dirty="0">
                <a:latin typeface="Consolas" pitchFamily="49" charset="0"/>
                <a:cs typeface="Consolas" pitchFamily="49" charset="0"/>
              </a:endParaRPr>
            </a:p>
          </p:txBody>
        </p:sp>
        <p:cxnSp>
          <p:nvCxnSpPr>
            <p:cNvPr id="42" name="直接箭头连接符 41"/>
            <p:cNvCxnSpPr>
              <a:stCxn id="31" idx="3"/>
            </p:cNvCxnSpPr>
            <p:nvPr/>
          </p:nvCxnSpPr>
          <p:spPr bwMode="auto">
            <a:xfrm flipV="1">
              <a:off x="1571604" y="3000372"/>
              <a:ext cx="1214446" cy="98361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43" name="TextBox 42"/>
            <p:cNvSpPr txBox="1"/>
            <p:nvPr/>
          </p:nvSpPr>
          <p:spPr>
            <a:xfrm>
              <a:off x="2500298" y="3500438"/>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8</a:t>
              </a:r>
              <a:endParaRPr lang="zh-CN" altLang="en-US" sz="1800" dirty="0">
                <a:latin typeface="Consolas" pitchFamily="49" charset="0"/>
                <a:cs typeface="Consolas" pitchFamily="49" charset="0"/>
              </a:endParaRPr>
            </a:p>
          </p:txBody>
        </p:sp>
      </p:grpSp>
      <p:grpSp>
        <p:nvGrpSpPr>
          <p:cNvPr id="37" name="组合 63"/>
          <p:cNvGrpSpPr/>
          <p:nvPr/>
        </p:nvGrpSpPr>
        <p:grpSpPr>
          <a:xfrm>
            <a:off x="1643042" y="3677181"/>
            <a:ext cx="1571636" cy="537637"/>
            <a:chOff x="2285984" y="3962933"/>
            <a:chExt cx="1571636" cy="537637"/>
          </a:xfrm>
        </p:grpSpPr>
        <p:sp>
          <p:nvSpPr>
            <p:cNvPr id="33" name="TextBox 32"/>
            <p:cNvSpPr txBox="1"/>
            <p:nvPr/>
          </p:nvSpPr>
          <p:spPr>
            <a:xfrm>
              <a:off x="3428992" y="4038905"/>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2</a:t>
              </a:r>
              <a:endParaRPr lang="zh-CN" altLang="en-US" dirty="0">
                <a:latin typeface="Consolas" pitchFamily="49" charset="0"/>
                <a:cs typeface="Consolas" pitchFamily="49" charset="0"/>
              </a:endParaRPr>
            </a:p>
          </p:txBody>
        </p:sp>
        <p:cxnSp>
          <p:nvCxnSpPr>
            <p:cNvPr id="38" name="直接箭头连接符 37"/>
            <p:cNvCxnSpPr>
              <a:stCxn id="31" idx="3"/>
              <a:endCxn id="33" idx="1"/>
            </p:cNvCxnSpPr>
            <p:nvPr/>
          </p:nvCxnSpPr>
          <p:spPr bwMode="auto">
            <a:xfrm>
              <a:off x="2285984" y="4269738"/>
              <a:ext cx="1143008"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44" name="TextBox 43"/>
            <p:cNvSpPr txBox="1"/>
            <p:nvPr/>
          </p:nvSpPr>
          <p:spPr>
            <a:xfrm>
              <a:off x="2786050" y="3962933"/>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5</a:t>
              </a:r>
              <a:endParaRPr lang="zh-CN" altLang="en-US" sz="1800" dirty="0">
                <a:latin typeface="Consolas" pitchFamily="49" charset="0"/>
                <a:cs typeface="Consolas" pitchFamily="49" charset="0"/>
              </a:endParaRPr>
            </a:p>
          </p:txBody>
        </p:sp>
      </p:grpSp>
      <p:grpSp>
        <p:nvGrpSpPr>
          <p:cNvPr id="39" name="组合 64"/>
          <p:cNvGrpSpPr/>
          <p:nvPr/>
        </p:nvGrpSpPr>
        <p:grpSpPr>
          <a:xfrm>
            <a:off x="1643042" y="3983986"/>
            <a:ext cx="1571636" cy="1302402"/>
            <a:chOff x="2285984" y="4269738"/>
            <a:chExt cx="1571636" cy="1302402"/>
          </a:xfrm>
        </p:grpSpPr>
        <p:sp>
          <p:nvSpPr>
            <p:cNvPr id="34" name="TextBox 33"/>
            <p:cNvSpPr txBox="1"/>
            <p:nvPr/>
          </p:nvSpPr>
          <p:spPr>
            <a:xfrm>
              <a:off x="3428992" y="5110475"/>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3</a:t>
              </a:r>
              <a:endParaRPr lang="zh-CN" altLang="en-US" dirty="0">
                <a:latin typeface="Consolas" pitchFamily="49" charset="0"/>
                <a:cs typeface="Consolas" pitchFamily="49" charset="0"/>
              </a:endParaRPr>
            </a:p>
          </p:txBody>
        </p:sp>
        <p:cxnSp>
          <p:nvCxnSpPr>
            <p:cNvPr id="40" name="直接箭头连接符 39"/>
            <p:cNvCxnSpPr>
              <a:stCxn id="31" idx="3"/>
              <a:endCxn id="34" idx="1"/>
            </p:cNvCxnSpPr>
            <p:nvPr/>
          </p:nvCxnSpPr>
          <p:spPr bwMode="auto">
            <a:xfrm>
              <a:off x="2285984" y="4269738"/>
              <a:ext cx="1143008" cy="107157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45" name="TextBox 44"/>
            <p:cNvSpPr txBox="1"/>
            <p:nvPr/>
          </p:nvSpPr>
          <p:spPr>
            <a:xfrm>
              <a:off x="2571736" y="4795075"/>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36</a:t>
              </a:r>
              <a:endParaRPr lang="zh-CN" altLang="en-US" sz="1800" dirty="0">
                <a:latin typeface="Consolas" pitchFamily="49" charset="0"/>
                <a:cs typeface="Consolas" pitchFamily="49" charset="0"/>
              </a:endParaRPr>
            </a:p>
          </p:txBody>
        </p:sp>
      </p:grpSp>
      <p:grpSp>
        <p:nvGrpSpPr>
          <p:cNvPr id="41" name="组合 65"/>
          <p:cNvGrpSpPr/>
          <p:nvPr/>
        </p:nvGrpSpPr>
        <p:grpSpPr>
          <a:xfrm>
            <a:off x="3286116" y="3110211"/>
            <a:ext cx="1357322" cy="873775"/>
            <a:chOff x="3929058" y="3395963"/>
            <a:chExt cx="1357322" cy="873775"/>
          </a:xfrm>
        </p:grpSpPr>
        <p:sp>
          <p:nvSpPr>
            <p:cNvPr id="46" name="TextBox 45"/>
            <p:cNvSpPr txBox="1"/>
            <p:nvPr/>
          </p:nvSpPr>
          <p:spPr>
            <a:xfrm>
              <a:off x="4857752" y="3395963"/>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1</a:t>
              </a:r>
              <a:endParaRPr lang="zh-CN" altLang="en-US" dirty="0">
                <a:latin typeface="Consolas" pitchFamily="49" charset="0"/>
                <a:cs typeface="Consolas" pitchFamily="49" charset="0"/>
              </a:endParaRPr>
            </a:p>
          </p:txBody>
        </p:sp>
        <p:cxnSp>
          <p:nvCxnSpPr>
            <p:cNvPr id="49" name="直接箭头连接符 48"/>
            <p:cNvCxnSpPr>
              <a:stCxn id="33" idx="3"/>
              <a:endCxn id="46" idx="1"/>
            </p:cNvCxnSpPr>
            <p:nvPr/>
          </p:nvCxnSpPr>
          <p:spPr bwMode="auto">
            <a:xfrm flipV="1">
              <a:off x="3929058" y="3626796"/>
              <a:ext cx="928694" cy="64294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52" name="TextBox 51"/>
            <p:cNvSpPr txBox="1"/>
            <p:nvPr/>
          </p:nvSpPr>
          <p:spPr>
            <a:xfrm>
              <a:off x="4143372" y="3652838"/>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9</a:t>
              </a:r>
              <a:endParaRPr lang="zh-CN" altLang="en-US" sz="1800" dirty="0">
                <a:latin typeface="Consolas" pitchFamily="49" charset="0"/>
                <a:cs typeface="Consolas" pitchFamily="49" charset="0"/>
              </a:endParaRPr>
            </a:p>
          </p:txBody>
        </p:sp>
      </p:grpSp>
      <p:grpSp>
        <p:nvGrpSpPr>
          <p:cNvPr id="48" name="组合 66"/>
          <p:cNvGrpSpPr/>
          <p:nvPr/>
        </p:nvGrpSpPr>
        <p:grpSpPr>
          <a:xfrm>
            <a:off x="3286116" y="3983986"/>
            <a:ext cx="1357322" cy="763935"/>
            <a:chOff x="3929058" y="4269738"/>
            <a:chExt cx="1357322" cy="763935"/>
          </a:xfrm>
        </p:grpSpPr>
        <p:sp>
          <p:nvSpPr>
            <p:cNvPr id="47" name="TextBox 46"/>
            <p:cNvSpPr txBox="1"/>
            <p:nvPr/>
          </p:nvSpPr>
          <p:spPr>
            <a:xfrm>
              <a:off x="4857752" y="4572008"/>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3</a:t>
              </a:r>
              <a:endParaRPr lang="zh-CN" altLang="en-US" dirty="0">
                <a:latin typeface="Consolas" pitchFamily="49" charset="0"/>
                <a:cs typeface="Consolas" pitchFamily="49" charset="0"/>
              </a:endParaRPr>
            </a:p>
          </p:txBody>
        </p:sp>
        <p:cxnSp>
          <p:nvCxnSpPr>
            <p:cNvPr id="51" name="直接箭头连接符 50"/>
            <p:cNvCxnSpPr>
              <a:stCxn id="33" idx="3"/>
              <a:endCxn id="47" idx="1"/>
            </p:cNvCxnSpPr>
            <p:nvPr/>
          </p:nvCxnSpPr>
          <p:spPr bwMode="auto">
            <a:xfrm>
              <a:off x="3929058" y="4269738"/>
              <a:ext cx="928694" cy="5331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53" name="TextBox 52"/>
            <p:cNvSpPr txBox="1"/>
            <p:nvPr/>
          </p:nvSpPr>
          <p:spPr>
            <a:xfrm>
              <a:off x="4143372" y="4580761"/>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5</a:t>
              </a:r>
              <a:endParaRPr lang="zh-CN" altLang="en-US" sz="1800" dirty="0">
                <a:latin typeface="Consolas" pitchFamily="49" charset="0"/>
                <a:cs typeface="Consolas" pitchFamily="49" charset="0"/>
              </a:endParaRPr>
            </a:p>
          </p:txBody>
        </p:sp>
      </p:grpSp>
      <p:grpSp>
        <p:nvGrpSpPr>
          <p:cNvPr id="50" name="组合 67"/>
          <p:cNvGrpSpPr/>
          <p:nvPr/>
        </p:nvGrpSpPr>
        <p:grpSpPr>
          <a:xfrm>
            <a:off x="4714876" y="4184655"/>
            <a:ext cx="1214446" cy="563266"/>
            <a:chOff x="5357818" y="4470407"/>
            <a:chExt cx="1214446" cy="563266"/>
          </a:xfrm>
        </p:grpSpPr>
        <p:sp>
          <p:nvSpPr>
            <p:cNvPr id="54" name="TextBox 53"/>
            <p:cNvSpPr txBox="1"/>
            <p:nvPr/>
          </p:nvSpPr>
          <p:spPr>
            <a:xfrm>
              <a:off x="6143636" y="4572008"/>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1</a:t>
              </a:r>
              <a:endParaRPr lang="zh-CN" altLang="en-US" dirty="0">
                <a:latin typeface="Consolas" pitchFamily="49" charset="0"/>
                <a:cs typeface="Consolas" pitchFamily="49" charset="0"/>
              </a:endParaRPr>
            </a:p>
          </p:txBody>
        </p:sp>
        <p:cxnSp>
          <p:nvCxnSpPr>
            <p:cNvPr id="56" name="直接箭头连接符 55"/>
            <p:cNvCxnSpPr>
              <a:stCxn id="47" idx="3"/>
              <a:endCxn id="54" idx="1"/>
            </p:cNvCxnSpPr>
            <p:nvPr/>
          </p:nvCxnSpPr>
          <p:spPr bwMode="auto">
            <a:xfrm>
              <a:off x="5357818" y="4802841"/>
              <a:ext cx="785818"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0" name="TextBox 59"/>
            <p:cNvSpPr txBox="1"/>
            <p:nvPr/>
          </p:nvSpPr>
          <p:spPr>
            <a:xfrm>
              <a:off x="5632281" y="4470407"/>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7</a:t>
              </a:r>
              <a:endParaRPr lang="zh-CN" altLang="en-US" sz="1800" dirty="0">
                <a:latin typeface="Consolas" pitchFamily="49" charset="0"/>
                <a:cs typeface="Consolas" pitchFamily="49" charset="0"/>
              </a:endParaRPr>
            </a:p>
          </p:txBody>
        </p:sp>
      </p:grpSp>
      <p:grpSp>
        <p:nvGrpSpPr>
          <p:cNvPr id="55" name="组合 68"/>
          <p:cNvGrpSpPr/>
          <p:nvPr/>
        </p:nvGrpSpPr>
        <p:grpSpPr>
          <a:xfrm>
            <a:off x="5857884" y="4189704"/>
            <a:ext cx="1285884" cy="558217"/>
            <a:chOff x="6500826" y="4475456"/>
            <a:chExt cx="1285884" cy="558217"/>
          </a:xfrm>
        </p:grpSpPr>
        <p:sp>
          <p:nvSpPr>
            <p:cNvPr id="58" name="TextBox 57"/>
            <p:cNvSpPr txBox="1"/>
            <p:nvPr/>
          </p:nvSpPr>
          <p:spPr>
            <a:xfrm>
              <a:off x="7358082" y="4572008"/>
              <a:ext cx="428628" cy="461665"/>
            </a:xfrm>
            <a:prstGeom prst="rect">
              <a:avLst/>
            </a:prstGeom>
            <a:noFill/>
          </p:spPr>
          <p:txBody>
            <a:bodyPr wrap="square" rtlCol="0">
              <a:spAutoFit/>
            </a:bodyPr>
            <a:lstStyle/>
            <a:p>
              <a:pPr algn="ctr"/>
              <a:r>
                <a:rPr lang="en-US" altLang="zh-CN" dirty="0" smtClean="0">
                  <a:latin typeface="Consolas" pitchFamily="49" charset="0"/>
                  <a:cs typeface="Consolas" pitchFamily="49" charset="0"/>
                </a:rPr>
                <a:t>0</a:t>
              </a:r>
              <a:endParaRPr lang="zh-CN" altLang="en-US" dirty="0">
                <a:latin typeface="Consolas" pitchFamily="49" charset="0"/>
                <a:cs typeface="Consolas" pitchFamily="49" charset="0"/>
              </a:endParaRPr>
            </a:p>
          </p:txBody>
        </p:sp>
        <p:cxnSp>
          <p:nvCxnSpPr>
            <p:cNvPr id="59" name="直接箭头连接符 58"/>
            <p:cNvCxnSpPr>
              <a:endCxn id="58" idx="1"/>
            </p:cNvCxnSpPr>
            <p:nvPr/>
          </p:nvCxnSpPr>
          <p:spPr bwMode="auto">
            <a:xfrm>
              <a:off x="6500826" y="4802841"/>
              <a:ext cx="857256"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1" name="TextBox 60"/>
            <p:cNvSpPr txBox="1"/>
            <p:nvPr/>
          </p:nvSpPr>
          <p:spPr>
            <a:xfrm>
              <a:off x="6786578" y="4475456"/>
              <a:ext cx="285752" cy="276999"/>
            </a:xfrm>
            <a:prstGeom prst="rect">
              <a:avLst/>
            </a:prstGeom>
            <a:noFill/>
          </p:spPr>
          <p:txBody>
            <a:bodyPr wrap="square" lIns="0" tIns="0" rIns="0" bIns="0" rtlCol="0">
              <a:spAutoFit/>
            </a:bodyPr>
            <a:lstStyle/>
            <a:p>
              <a:pPr algn="ctr"/>
              <a:r>
                <a:rPr lang="en-US" altLang="zh-CN" sz="1800" dirty="0" smtClean="0">
                  <a:latin typeface="Consolas" pitchFamily="49" charset="0"/>
                  <a:cs typeface="Consolas" pitchFamily="49" charset="0"/>
                </a:rPr>
                <a:t>6</a:t>
              </a:r>
              <a:endParaRPr lang="zh-CN" altLang="en-US" sz="1800" dirty="0">
                <a:latin typeface="Consolas" pitchFamily="49" charset="0"/>
                <a:cs typeface="Consolas" pitchFamily="49" charset="0"/>
              </a:endParaRPr>
            </a:p>
          </p:txBody>
        </p:sp>
      </p:grpSp>
      <p:sp>
        <p:nvSpPr>
          <p:cNvPr id="62" name="TextBox 61"/>
          <p:cNvSpPr txBox="1"/>
          <p:nvPr/>
        </p:nvSpPr>
        <p:spPr>
          <a:xfrm>
            <a:off x="1071538" y="5384085"/>
            <a:ext cx="3929090" cy="707886"/>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求出最短路径为：</a:t>
            </a:r>
            <a:endParaRPr lang="en-US" altLang="zh-CN" sz="2000" dirty="0" smtClean="0">
              <a:solidFill>
                <a:srgbClr val="0000FF"/>
              </a:solidFill>
              <a:latin typeface="Consolas" pitchFamily="49" charset="0"/>
              <a:ea typeface="楷体" pitchFamily="49" charset="-122"/>
              <a:cs typeface="Consolas" pitchFamily="49" charset="0"/>
            </a:endParaRPr>
          </a:p>
          <a:p>
            <a:r>
              <a:rPr lang="en-US" sz="2000" dirty="0" smtClean="0">
                <a:latin typeface="Consolas" pitchFamily="49" charset="0"/>
                <a:ea typeface="楷体" pitchFamily="49" charset="-122"/>
                <a:cs typeface="Consolas" pitchFamily="49" charset="0"/>
              </a:rPr>
              <a:t>            </a:t>
            </a:r>
            <a:r>
              <a:rPr lang="en-US" sz="2000" dirty="0" smtClean="0">
                <a:solidFill>
                  <a:srgbClr val="FF3300"/>
                </a:solidFill>
                <a:latin typeface="Consolas" pitchFamily="49" charset="0"/>
                <a:ea typeface="楷体" pitchFamily="49" charset="-122"/>
                <a:cs typeface="Consolas" pitchFamily="49" charset="0"/>
              </a:rPr>
              <a:t>0</a:t>
            </a:r>
            <a:r>
              <a:rPr lang="zh-CN" altLang="en-US" sz="2000" dirty="0" smtClean="0">
                <a:solidFill>
                  <a:srgbClr val="FF3300"/>
                </a:solidFill>
                <a:latin typeface="Consolas" pitchFamily="49" charset="0"/>
                <a:ea typeface="楷体" pitchFamily="49" charset="-122"/>
                <a:cs typeface="Consolas" pitchFamily="49" charset="0"/>
              </a:rPr>
              <a:t>→</a:t>
            </a:r>
            <a:r>
              <a:rPr lang="en-US" sz="2000" dirty="0" smtClean="0">
                <a:solidFill>
                  <a:srgbClr val="FF3300"/>
                </a:solidFill>
                <a:latin typeface="Consolas" pitchFamily="49" charset="0"/>
                <a:ea typeface="楷体" pitchFamily="49" charset="-122"/>
                <a:cs typeface="Consolas" pitchFamily="49" charset="0"/>
              </a:rPr>
              <a:t>2</a:t>
            </a:r>
            <a:r>
              <a:rPr lang="zh-CN" altLang="en-US" sz="2000" dirty="0" smtClean="0">
                <a:solidFill>
                  <a:srgbClr val="FF3300"/>
                </a:solidFill>
                <a:latin typeface="Consolas" pitchFamily="49" charset="0"/>
                <a:ea typeface="楷体" pitchFamily="49" charset="-122"/>
                <a:cs typeface="Consolas" pitchFamily="49" charset="0"/>
              </a:rPr>
              <a:t>→</a:t>
            </a:r>
            <a:r>
              <a:rPr lang="en-US" sz="2000" dirty="0" smtClean="0">
                <a:solidFill>
                  <a:srgbClr val="FF3300"/>
                </a:solidFill>
                <a:latin typeface="Consolas" pitchFamily="49" charset="0"/>
                <a:ea typeface="楷体" pitchFamily="49" charset="-122"/>
                <a:cs typeface="Consolas" pitchFamily="49" charset="0"/>
              </a:rPr>
              <a:t>3</a:t>
            </a:r>
            <a:r>
              <a:rPr lang="zh-CN" altLang="en-US" sz="2000" dirty="0" smtClean="0">
                <a:solidFill>
                  <a:srgbClr val="FF3300"/>
                </a:solidFill>
                <a:latin typeface="Consolas" pitchFamily="49" charset="0"/>
                <a:ea typeface="楷体" pitchFamily="49" charset="-122"/>
                <a:cs typeface="Consolas" pitchFamily="49" charset="0"/>
              </a:rPr>
              <a:t>→</a:t>
            </a:r>
            <a:r>
              <a:rPr lang="en-US" sz="2000" dirty="0" smtClean="0">
                <a:solidFill>
                  <a:srgbClr val="FF3300"/>
                </a:solidFill>
                <a:latin typeface="Consolas" pitchFamily="49" charset="0"/>
                <a:ea typeface="楷体" pitchFamily="49" charset="-122"/>
                <a:cs typeface="Consolas" pitchFamily="49" charset="0"/>
              </a:rPr>
              <a:t>1</a:t>
            </a:r>
            <a:r>
              <a:rPr lang="zh-CN" altLang="en-US" sz="2000" dirty="0" smtClean="0">
                <a:solidFill>
                  <a:srgbClr val="FF3300"/>
                </a:solidFill>
                <a:latin typeface="Consolas" pitchFamily="49" charset="0"/>
                <a:ea typeface="楷体" pitchFamily="49" charset="-122"/>
                <a:cs typeface="Consolas" pitchFamily="49" charset="0"/>
              </a:rPr>
              <a:t>→</a:t>
            </a:r>
            <a:r>
              <a:rPr lang="en-US" sz="2000" dirty="0" smtClean="0">
                <a:solidFill>
                  <a:srgbClr val="FF3300"/>
                </a:solidFill>
                <a:latin typeface="Consolas" pitchFamily="49" charset="0"/>
                <a:ea typeface="楷体" pitchFamily="49" charset="-122"/>
                <a:cs typeface="Consolas" pitchFamily="49" charset="0"/>
              </a:rPr>
              <a:t>0</a:t>
            </a:r>
            <a:endParaRPr lang="zh-CN" altLang="en-US" sz="2000" dirty="0">
              <a:solidFill>
                <a:srgbClr val="FF3300"/>
              </a:solidFill>
              <a:latin typeface="Consolas" pitchFamily="49" charset="0"/>
              <a:ea typeface="楷体" pitchFamily="49" charset="-122"/>
              <a:cs typeface="Consolas" pitchFamily="49" charset="0"/>
            </a:endParaRPr>
          </a:p>
        </p:txBody>
      </p:sp>
      <p:sp>
        <p:nvSpPr>
          <p:cNvPr id="72" name="TextBox 71"/>
          <p:cNvSpPr txBox="1"/>
          <p:nvPr/>
        </p:nvSpPr>
        <p:spPr>
          <a:xfrm>
            <a:off x="5572132" y="5572140"/>
            <a:ext cx="3214710"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时间复杂度为</a:t>
            </a:r>
            <a:r>
              <a:rPr lang="en-US" sz="2000" dirty="0" smtClean="0">
                <a:solidFill>
                  <a:srgbClr val="FF0000"/>
                </a:solidFill>
                <a:latin typeface="Consolas" pitchFamily="49" charset="0"/>
                <a:ea typeface="楷体" pitchFamily="49" charset="-122"/>
                <a:cs typeface="Consolas" pitchFamily="49" charset="0"/>
              </a:rPr>
              <a:t>O(</a:t>
            </a:r>
            <a:r>
              <a:rPr lang="en-US" sz="2000" i="1" dirty="0" err="1" smtClean="0">
                <a:solidFill>
                  <a:srgbClr val="FF0000"/>
                </a:solidFill>
                <a:latin typeface="Consolas" pitchFamily="49" charset="0"/>
                <a:ea typeface="楷体" pitchFamily="49" charset="-122"/>
                <a:cs typeface="Consolas" pitchFamily="49" charset="0"/>
              </a:rPr>
              <a:t>n</a:t>
            </a:r>
            <a:r>
              <a:rPr lang="en-US" sz="2000" baseline="30000" dirty="0" err="1" smtClean="0">
                <a:solidFill>
                  <a:srgbClr val="FF0000"/>
                </a:solidFill>
                <a:latin typeface="Consolas" pitchFamily="49" charset="0"/>
                <a:ea typeface="楷体" pitchFamily="49" charset="-122"/>
                <a:cs typeface="Consolas" pitchFamily="49" charset="0"/>
              </a:rPr>
              <a:t>2</a:t>
            </a:r>
            <a:r>
              <a:rPr lang="en-US" sz="2000" dirty="0" smtClean="0">
                <a:solidFill>
                  <a:srgbClr val="FF0000"/>
                </a:solidFill>
                <a:latin typeface="Consolas" pitchFamily="49" charset="0"/>
                <a:ea typeface="楷体" pitchFamily="49" charset="-122"/>
                <a:cs typeface="Consolas" pitchFamily="49" charset="0"/>
              </a:rPr>
              <a:t>)</a:t>
            </a:r>
            <a:endParaRPr lang="zh-CN" altLang="en-US" sz="2000" dirty="0">
              <a:solidFill>
                <a:srgbClr val="FF0000"/>
              </a:solidFill>
              <a:latin typeface="Consolas" pitchFamily="49" charset="0"/>
              <a:ea typeface="楷体" pitchFamily="49" charset="-122"/>
              <a:cs typeface="Consolas" pitchFamily="49" charset="0"/>
            </a:endParaRPr>
          </a:p>
        </p:txBody>
      </p:sp>
      <p:grpSp>
        <p:nvGrpSpPr>
          <p:cNvPr id="63" name="组合 62"/>
          <p:cNvGrpSpPr/>
          <p:nvPr/>
        </p:nvGrpSpPr>
        <p:grpSpPr>
          <a:xfrm>
            <a:off x="3857620" y="-24"/>
            <a:ext cx="2928958" cy="3114835"/>
            <a:chOff x="760386" y="1142984"/>
            <a:chExt cx="3298848" cy="3489903"/>
          </a:xfrm>
        </p:grpSpPr>
        <p:sp>
          <p:nvSpPr>
            <p:cNvPr id="64" name="椭圆 63"/>
            <p:cNvSpPr/>
            <p:nvPr/>
          </p:nvSpPr>
          <p:spPr>
            <a:xfrm>
              <a:off x="1214414"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sp>
          <p:nvSpPr>
            <p:cNvPr id="65" name="椭圆 64"/>
            <p:cNvSpPr/>
            <p:nvPr/>
          </p:nvSpPr>
          <p:spPr>
            <a:xfrm>
              <a:off x="1214414"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66" name="椭圆 65"/>
            <p:cNvSpPr/>
            <p:nvPr/>
          </p:nvSpPr>
          <p:spPr>
            <a:xfrm>
              <a:off x="3214678" y="1857364"/>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7" name="椭圆 66"/>
            <p:cNvSpPr/>
            <p:nvPr/>
          </p:nvSpPr>
          <p:spPr>
            <a:xfrm>
              <a:off x="3214678" y="3500438"/>
              <a:ext cx="357190" cy="428628"/>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68" name="任意多边形 67"/>
            <p:cNvSpPr/>
            <p:nvPr/>
          </p:nvSpPr>
          <p:spPr>
            <a:xfrm>
              <a:off x="1044021" y="2176450"/>
              <a:ext cx="200579" cy="1536700"/>
            </a:xfrm>
            <a:custGeom>
              <a:avLst/>
              <a:gdLst>
                <a:gd name="connsiteX0" fmla="*/ 256117 w 294217"/>
                <a:gd name="connsiteY0" fmla="*/ 0 h 1536700"/>
                <a:gd name="connsiteX1" fmla="*/ 129117 w 294217"/>
                <a:gd name="connsiteY1" fmla="*/ 393700 h 1536700"/>
                <a:gd name="connsiteX2" fmla="*/ 27517 w 294217"/>
                <a:gd name="connsiteY2" fmla="*/ 1054100 h 1536700"/>
                <a:gd name="connsiteX3" fmla="*/ 294217 w 294217"/>
                <a:gd name="connsiteY3" fmla="*/ 1536700 h 1536700"/>
                <a:gd name="connsiteX0" fmla="*/ 162479 w 200579"/>
                <a:gd name="connsiteY0" fmla="*/ 0 h 1536700"/>
                <a:gd name="connsiteX1" fmla="*/ 35479 w 200579"/>
                <a:gd name="connsiteY1" fmla="*/ 393700 h 1536700"/>
                <a:gd name="connsiteX2" fmla="*/ 27517 w 200579"/>
                <a:gd name="connsiteY2" fmla="*/ 966798 h 1536700"/>
                <a:gd name="connsiteX3" fmla="*/ 200579 w 200579"/>
                <a:gd name="connsiteY3" fmla="*/ 1536700 h 1536700"/>
              </a:gdLst>
              <a:ahLst/>
              <a:cxnLst>
                <a:cxn ang="0">
                  <a:pos x="connsiteX0" y="connsiteY0"/>
                </a:cxn>
                <a:cxn ang="0">
                  <a:pos x="connsiteX1" y="connsiteY1"/>
                </a:cxn>
                <a:cxn ang="0">
                  <a:pos x="connsiteX2" y="connsiteY2"/>
                </a:cxn>
                <a:cxn ang="0">
                  <a:pos x="connsiteX3" y="connsiteY3"/>
                </a:cxn>
              </a:cxnLst>
              <a:rect l="l" t="t" r="r" b="b"/>
              <a:pathLst>
                <a:path w="200579" h="1536700">
                  <a:moveTo>
                    <a:pt x="162479" y="0"/>
                  </a:moveTo>
                  <a:cubicBezTo>
                    <a:pt x="118029" y="109008"/>
                    <a:pt x="57973" y="232567"/>
                    <a:pt x="35479" y="393700"/>
                  </a:cubicBezTo>
                  <a:cubicBezTo>
                    <a:pt x="12985" y="554833"/>
                    <a:pt x="0" y="776298"/>
                    <a:pt x="27517" y="966798"/>
                  </a:cubicBezTo>
                  <a:cubicBezTo>
                    <a:pt x="55034" y="1157298"/>
                    <a:pt x="80987" y="1390650"/>
                    <a:pt x="200579" y="15367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9" name="任意多边形 68"/>
            <p:cNvSpPr/>
            <p:nvPr/>
          </p:nvSpPr>
          <p:spPr>
            <a:xfrm>
              <a:off x="1428728" y="2357430"/>
              <a:ext cx="128084" cy="1127120"/>
            </a:xfrm>
            <a:custGeom>
              <a:avLst/>
              <a:gdLst>
                <a:gd name="connsiteX0" fmla="*/ 0 w 76200"/>
                <a:gd name="connsiteY0" fmla="*/ 1193800 h 1193800"/>
                <a:gd name="connsiteX1" fmla="*/ 76200 w 76200"/>
                <a:gd name="connsiteY1" fmla="*/ 685800 h 1193800"/>
                <a:gd name="connsiteX2" fmla="*/ 0 w 76200"/>
                <a:gd name="connsiteY2" fmla="*/ 0 h 1193800"/>
                <a:gd name="connsiteX0" fmla="*/ 44472 w 128084"/>
                <a:gd name="connsiteY0" fmla="*/ 1127120 h 1127120"/>
                <a:gd name="connsiteX1" fmla="*/ 120672 w 128084"/>
                <a:gd name="connsiteY1" fmla="*/ 619120 h 1127120"/>
                <a:gd name="connsiteX2" fmla="*/ 0 w 128084"/>
                <a:gd name="connsiteY2" fmla="*/ 0 h 1127120"/>
              </a:gdLst>
              <a:ahLst/>
              <a:cxnLst>
                <a:cxn ang="0">
                  <a:pos x="connsiteX0" y="connsiteY0"/>
                </a:cxn>
                <a:cxn ang="0">
                  <a:pos x="connsiteX1" y="connsiteY1"/>
                </a:cxn>
                <a:cxn ang="0">
                  <a:pos x="connsiteX2" y="connsiteY2"/>
                </a:cxn>
              </a:cxnLst>
              <a:rect l="l" t="t" r="r" b="b"/>
              <a:pathLst>
                <a:path w="128084" h="1127120">
                  <a:moveTo>
                    <a:pt x="44472" y="1127120"/>
                  </a:moveTo>
                  <a:cubicBezTo>
                    <a:pt x="82572" y="972603"/>
                    <a:pt x="128084" y="806973"/>
                    <a:pt x="120672" y="619120"/>
                  </a:cubicBezTo>
                  <a:cubicBezTo>
                    <a:pt x="113260" y="431267"/>
                    <a:pt x="38100" y="243416"/>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0" name="任意多边形 69"/>
            <p:cNvSpPr/>
            <p:nvPr/>
          </p:nvSpPr>
          <p:spPr>
            <a:xfrm>
              <a:off x="1549400" y="1492767"/>
              <a:ext cx="1727200" cy="429683"/>
            </a:xfrm>
            <a:custGeom>
              <a:avLst/>
              <a:gdLst>
                <a:gd name="connsiteX0" fmla="*/ 0 w 1727200"/>
                <a:gd name="connsiteY0" fmla="*/ 429683 h 429683"/>
                <a:gd name="connsiteX1" fmla="*/ 215900 w 1727200"/>
                <a:gd name="connsiteY1" fmla="*/ 137583 h 429683"/>
                <a:gd name="connsiteX2" fmla="*/ 723900 w 1727200"/>
                <a:gd name="connsiteY2" fmla="*/ 10583 h 429683"/>
                <a:gd name="connsiteX3" fmla="*/ 1181100 w 1727200"/>
                <a:gd name="connsiteY3" fmla="*/ 74083 h 429683"/>
                <a:gd name="connsiteX4" fmla="*/ 1727200 w 1727200"/>
                <a:gd name="connsiteY4" fmla="*/ 416983 h 4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429683">
                  <a:moveTo>
                    <a:pt x="0" y="429683"/>
                  </a:moveTo>
                  <a:cubicBezTo>
                    <a:pt x="47625" y="318558"/>
                    <a:pt x="95250" y="207433"/>
                    <a:pt x="215900" y="137583"/>
                  </a:cubicBezTo>
                  <a:cubicBezTo>
                    <a:pt x="336550" y="67733"/>
                    <a:pt x="563033" y="21166"/>
                    <a:pt x="723900" y="10583"/>
                  </a:cubicBezTo>
                  <a:cubicBezTo>
                    <a:pt x="884767" y="0"/>
                    <a:pt x="1013883" y="6350"/>
                    <a:pt x="1181100" y="74083"/>
                  </a:cubicBezTo>
                  <a:cubicBezTo>
                    <a:pt x="1348317" y="141816"/>
                    <a:pt x="1537758" y="279399"/>
                    <a:pt x="1727200" y="416983"/>
                  </a:cubicBezTo>
                </a:path>
              </a:pathLst>
            </a:custGeom>
            <a:ln>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1" name="任意多边形 70"/>
            <p:cNvSpPr/>
            <p:nvPr/>
          </p:nvSpPr>
          <p:spPr>
            <a:xfrm>
              <a:off x="1571604" y="2071678"/>
              <a:ext cx="1643074" cy="170917"/>
            </a:xfrm>
            <a:custGeom>
              <a:avLst/>
              <a:gdLst>
                <a:gd name="connsiteX0" fmla="*/ 1701800 w 1701800"/>
                <a:gd name="connsiteY0" fmla="*/ 25400 h 88900"/>
                <a:gd name="connsiteX1" fmla="*/ 1028700 w 1701800"/>
                <a:gd name="connsiteY1" fmla="*/ 88900 h 88900"/>
                <a:gd name="connsiteX2" fmla="*/ 292100 w 1701800"/>
                <a:gd name="connsiteY2" fmla="*/ 25400 h 88900"/>
                <a:gd name="connsiteX3" fmla="*/ 0 w 1701800"/>
                <a:gd name="connsiteY3" fmla="*/ 0 h 88900"/>
                <a:gd name="connsiteX0" fmla="*/ 1679596 w 1679596"/>
                <a:gd name="connsiteY0" fmla="*/ 92072 h 155572"/>
                <a:gd name="connsiteX1" fmla="*/ 1006496 w 1679596"/>
                <a:gd name="connsiteY1" fmla="*/ 155572 h 155572"/>
                <a:gd name="connsiteX2" fmla="*/ 269896 w 1679596"/>
                <a:gd name="connsiteY2" fmla="*/ 92072 h 155572"/>
                <a:gd name="connsiteX3" fmla="*/ 0 w 1679596"/>
                <a:gd name="connsiteY3" fmla="*/ 0 h 155572"/>
                <a:gd name="connsiteX0" fmla="*/ 1643074 w 1643074"/>
                <a:gd name="connsiteY0" fmla="*/ 71438 h 159011"/>
                <a:gd name="connsiteX1" fmla="*/ 1006496 w 1643074"/>
                <a:gd name="connsiteY1" fmla="*/ 155572 h 159011"/>
                <a:gd name="connsiteX2" fmla="*/ 269896 w 1643074"/>
                <a:gd name="connsiteY2" fmla="*/ 92072 h 159011"/>
                <a:gd name="connsiteX3" fmla="*/ 0 w 1643074"/>
                <a:gd name="connsiteY3" fmla="*/ 0 h 159011"/>
                <a:gd name="connsiteX0" fmla="*/ 1571636 w 1571636"/>
                <a:gd name="connsiteY0" fmla="*/ 71438 h 159011"/>
                <a:gd name="connsiteX1" fmla="*/ 1006496 w 1571636"/>
                <a:gd name="connsiteY1" fmla="*/ 155572 h 159011"/>
                <a:gd name="connsiteX2" fmla="*/ 269896 w 1571636"/>
                <a:gd name="connsiteY2" fmla="*/ 92072 h 159011"/>
                <a:gd name="connsiteX3" fmla="*/ 0 w 1571636"/>
                <a:gd name="connsiteY3" fmla="*/ 0 h 159011"/>
                <a:gd name="connsiteX0" fmla="*/ 1643074 w 1643074"/>
                <a:gd name="connsiteY0" fmla="*/ 0 h 170917"/>
                <a:gd name="connsiteX1" fmla="*/ 1006496 w 1643074"/>
                <a:gd name="connsiteY1" fmla="*/ 155572 h 170917"/>
                <a:gd name="connsiteX2" fmla="*/ 269896 w 1643074"/>
                <a:gd name="connsiteY2" fmla="*/ 92072 h 170917"/>
                <a:gd name="connsiteX3" fmla="*/ 0 w 1643074"/>
                <a:gd name="connsiteY3" fmla="*/ 0 h 170917"/>
              </a:gdLst>
              <a:ahLst/>
              <a:cxnLst>
                <a:cxn ang="0">
                  <a:pos x="connsiteX0" y="connsiteY0"/>
                </a:cxn>
                <a:cxn ang="0">
                  <a:pos x="connsiteX1" y="connsiteY1"/>
                </a:cxn>
                <a:cxn ang="0">
                  <a:pos x="connsiteX2" y="connsiteY2"/>
                </a:cxn>
                <a:cxn ang="0">
                  <a:pos x="connsiteX3" y="connsiteY3"/>
                </a:cxn>
              </a:cxnLst>
              <a:rect l="l" t="t" r="r" b="b"/>
              <a:pathLst>
                <a:path w="1643074" h="170917">
                  <a:moveTo>
                    <a:pt x="1643074" y="0"/>
                  </a:moveTo>
                  <a:cubicBezTo>
                    <a:pt x="1423999" y="31750"/>
                    <a:pt x="1235359" y="140227"/>
                    <a:pt x="1006496" y="155572"/>
                  </a:cubicBezTo>
                  <a:cubicBezTo>
                    <a:pt x="777633" y="170917"/>
                    <a:pt x="269896" y="92072"/>
                    <a:pt x="269896" y="92072"/>
                  </a:cubicBezTo>
                  <a:lnTo>
                    <a:pt x="0" y="0"/>
                  </a:lnTo>
                </a:path>
              </a:pathLst>
            </a:custGeom>
            <a:ln>
              <a:head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3" name="任意多边形 72"/>
            <p:cNvSpPr/>
            <p:nvPr/>
          </p:nvSpPr>
          <p:spPr>
            <a:xfrm>
              <a:off x="3517900" y="2239950"/>
              <a:ext cx="297915" cy="1460500"/>
            </a:xfrm>
            <a:custGeom>
              <a:avLst/>
              <a:gdLst>
                <a:gd name="connsiteX0" fmla="*/ 63500 w 309033"/>
                <a:gd name="connsiteY0" fmla="*/ 1460500 h 1460500"/>
                <a:gd name="connsiteX1" fmla="*/ 279400 w 309033"/>
                <a:gd name="connsiteY1" fmla="*/ 1104900 h 1460500"/>
                <a:gd name="connsiteX2" fmla="*/ 241300 w 309033"/>
                <a:gd name="connsiteY2" fmla="*/ 393700 h 1460500"/>
                <a:gd name="connsiteX3" fmla="*/ 0 w 309033"/>
                <a:gd name="connsiteY3" fmla="*/ 0 h 1460500"/>
                <a:gd name="connsiteX0" fmla="*/ 63500 w 297915"/>
                <a:gd name="connsiteY0" fmla="*/ 1460500 h 1460500"/>
                <a:gd name="connsiteX1" fmla="*/ 268282 w 297915"/>
                <a:gd name="connsiteY1" fmla="*/ 974736 h 1460500"/>
                <a:gd name="connsiteX2" fmla="*/ 241300 w 297915"/>
                <a:gd name="connsiteY2" fmla="*/ 393700 h 1460500"/>
                <a:gd name="connsiteX3" fmla="*/ 0 w 297915"/>
                <a:gd name="connsiteY3" fmla="*/ 0 h 1460500"/>
              </a:gdLst>
              <a:ahLst/>
              <a:cxnLst>
                <a:cxn ang="0">
                  <a:pos x="connsiteX0" y="connsiteY0"/>
                </a:cxn>
                <a:cxn ang="0">
                  <a:pos x="connsiteX1" y="connsiteY1"/>
                </a:cxn>
                <a:cxn ang="0">
                  <a:pos x="connsiteX2" y="connsiteY2"/>
                </a:cxn>
                <a:cxn ang="0">
                  <a:pos x="connsiteX3" y="connsiteY3"/>
                </a:cxn>
              </a:cxnLst>
              <a:rect l="l" t="t" r="r" b="b"/>
              <a:pathLst>
                <a:path w="297915" h="1460500">
                  <a:moveTo>
                    <a:pt x="63500" y="1460500"/>
                  </a:moveTo>
                  <a:cubicBezTo>
                    <a:pt x="156633" y="1371600"/>
                    <a:pt x="238649" y="1152536"/>
                    <a:pt x="268282" y="974736"/>
                  </a:cubicBezTo>
                  <a:cubicBezTo>
                    <a:pt x="297915" y="796936"/>
                    <a:pt x="286014" y="556156"/>
                    <a:pt x="241300" y="393700"/>
                  </a:cubicBezTo>
                  <a:cubicBezTo>
                    <a:pt x="196586" y="231244"/>
                    <a:pt x="97366" y="10477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4" name="任意多边形 73"/>
            <p:cNvSpPr/>
            <p:nvPr/>
          </p:nvSpPr>
          <p:spPr>
            <a:xfrm>
              <a:off x="3259667" y="2290750"/>
              <a:ext cx="118533" cy="1257300"/>
            </a:xfrm>
            <a:custGeom>
              <a:avLst/>
              <a:gdLst>
                <a:gd name="connsiteX0" fmla="*/ 118533 w 118533"/>
                <a:gd name="connsiteY0" fmla="*/ 0 h 1257300"/>
                <a:gd name="connsiteX1" fmla="*/ 16933 w 118533"/>
                <a:gd name="connsiteY1" fmla="*/ 368300 h 1257300"/>
                <a:gd name="connsiteX2" fmla="*/ 16933 w 118533"/>
                <a:gd name="connsiteY2" fmla="*/ 863600 h 1257300"/>
                <a:gd name="connsiteX3" fmla="*/ 80433 w 118533"/>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118533" h="1257300">
                  <a:moveTo>
                    <a:pt x="118533" y="0"/>
                  </a:moveTo>
                  <a:cubicBezTo>
                    <a:pt x="76199" y="112183"/>
                    <a:pt x="33866" y="224367"/>
                    <a:pt x="16933" y="368300"/>
                  </a:cubicBezTo>
                  <a:cubicBezTo>
                    <a:pt x="0" y="512233"/>
                    <a:pt x="6350" y="715433"/>
                    <a:pt x="16933" y="863600"/>
                  </a:cubicBezTo>
                  <a:cubicBezTo>
                    <a:pt x="27516" y="1011767"/>
                    <a:pt x="53974" y="1134533"/>
                    <a:pt x="80433" y="12573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5" name="任意多边形 74"/>
            <p:cNvSpPr/>
            <p:nvPr/>
          </p:nvSpPr>
          <p:spPr>
            <a:xfrm>
              <a:off x="1524000" y="3890950"/>
              <a:ext cx="1752600" cy="338667"/>
            </a:xfrm>
            <a:custGeom>
              <a:avLst/>
              <a:gdLst>
                <a:gd name="connsiteX0" fmla="*/ 0 w 1752600"/>
                <a:gd name="connsiteY0" fmla="*/ 25400 h 338667"/>
                <a:gd name="connsiteX1" fmla="*/ 368300 w 1752600"/>
                <a:gd name="connsiteY1" fmla="*/ 215900 h 338667"/>
                <a:gd name="connsiteX2" fmla="*/ 939800 w 1752600"/>
                <a:gd name="connsiteY2" fmla="*/ 330200 h 338667"/>
                <a:gd name="connsiteX3" fmla="*/ 1435100 w 1752600"/>
                <a:gd name="connsiteY3" fmla="*/ 165100 h 338667"/>
                <a:gd name="connsiteX4" fmla="*/ 1752600 w 1752600"/>
                <a:gd name="connsiteY4" fmla="*/ 0 h 33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338667">
                  <a:moveTo>
                    <a:pt x="0" y="25400"/>
                  </a:moveTo>
                  <a:cubicBezTo>
                    <a:pt x="105833" y="95250"/>
                    <a:pt x="211667" y="165100"/>
                    <a:pt x="368300" y="215900"/>
                  </a:cubicBezTo>
                  <a:cubicBezTo>
                    <a:pt x="524933" y="266700"/>
                    <a:pt x="762000" y="338667"/>
                    <a:pt x="939800" y="330200"/>
                  </a:cubicBezTo>
                  <a:cubicBezTo>
                    <a:pt x="1117600" y="321733"/>
                    <a:pt x="1299633" y="220133"/>
                    <a:pt x="1435100" y="165100"/>
                  </a:cubicBezTo>
                  <a:cubicBezTo>
                    <a:pt x="1570567" y="110067"/>
                    <a:pt x="1661583" y="55033"/>
                    <a:pt x="175260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6" name="任意多边形 75"/>
            <p:cNvSpPr/>
            <p:nvPr/>
          </p:nvSpPr>
          <p:spPr>
            <a:xfrm>
              <a:off x="1562100" y="3696217"/>
              <a:ext cx="1638300" cy="67733"/>
            </a:xfrm>
            <a:custGeom>
              <a:avLst/>
              <a:gdLst>
                <a:gd name="connsiteX0" fmla="*/ 1638300 w 1638300"/>
                <a:gd name="connsiteY0" fmla="*/ 67733 h 67733"/>
                <a:gd name="connsiteX1" fmla="*/ 914400 w 1638300"/>
                <a:gd name="connsiteY1" fmla="*/ 4233 h 67733"/>
                <a:gd name="connsiteX2" fmla="*/ 0 w 1638300"/>
                <a:gd name="connsiteY2" fmla="*/ 42333 h 67733"/>
              </a:gdLst>
              <a:ahLst/>
              <a:cxnLst>
                <a:cxn ang="0">
                  <a:pos x="connsiteX0" y="connsiteY0"/>
                </a:cxn>
                <a:cxn ang="0">
                  <a:pos x="connsiteX1" y="connsiteY1"/>
                </a:cxn>
                <a:cxn ang="0">
                  <a:pos x="connsiteX2" y="connsiteY2"/>
                </a:cxn>
              </a:cxnLst>
              <a:rect l="l" t="t" r="r" b="b"/>
              <a:pathLst>
                <a:path w="1638300" h="67733">
                  <a:moveTo>
                    <a:pt x="1638300" y="67733"/>
                  </a:moveTo>
                  <a:cubicBezTo>
                    <a:pt x="1412875" y="38099"/>
                    <a:pt x="1187450" y="8466"/>
                    <a:pt x="914400" y="4233"/>
                  </a:cubicBezTo>
                  <a:cubicBezTo>
                    <a:pt x="641350" y="0"/>
                    <a:pt x="320675" y="21166"/>
                    <a:pt x="0" y="42333"/>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7" name="任意多边形 76"/>
            <p:cNvSpPr/>
            <p:nvPr/>
          </p:nvSpPr>
          <p:spPr>
            <a:xfrm>
              <a:off x="1549400" y="2176450"/>
              <a:ext cx="1689100" cy="1422400"/>
            </a:xfrm>
            <a:custGeom>
              <a:avLst/>
              <a:gdLst>
                <a:gd name="connsiteX0" fmla="*/ 0 w 1689100"/>
                <a:gd name="connsiteY0" fmla="*/ 0 h 1422400"/>
                <a:gd name="connsiteX1" fmla="*/ 469900 w 1689100"/>
                <a:gd name="connsiteY1" fmla="*/ 254000 h 1422400"/>
                <a:gd name="connsiteX2" fmla="*/ 1308100 w 1689100"/>
                <a:gd name="connsiteY2" fmla="*/ 850900 h 1422400"/>
                <a:gd name="connsiteX3" fmla="*/ 1689100 w 1689100"/>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1689100" h="1422400">
                  <a:moveTo>
                    <a:pt x="0" y="0"/>
                  </a:moveTo>
                  <a:cubicBezTo>
                    <a:pt x="125942" y="56091"/>
                    <a:pt x="251884" y="112183"/>
                    <a:pt x="469900" y="254000"/>
                  </a:cubicBezTo>
                  <a:cubicBezTo>
                    <a:pt x="687916" y="395817"/>
                    <a:pt x="1104900" y="656167"/>
                    <a:pt x="1308100" y="850900"/>
                  </a:cubicBezTo>
                  <a:cubicBezTo>
                    <a:pt x="1511300" y="1045633"/>
                    <a:pt x="1600200" y="1234016"/>
                    <a:pt x="1689100" y="142240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8" name="任意多边形 77"/>
            <p:cNvSpPr/>
            <p:nvPr/>
          </p:nvSpPr>
          <p:spPr>
            <a:xfrm>
              <a:off x="1524000" y="2290750"/>
              <a:ext cx="1676400" cy="1384300"/>
            </a:xfrm>
            <a:custGeom>
              <a:avLst/>
              <a:gdLst>
                <a:gd name="connsiteX0" fmla="*/ 1676400 w 1676400"/>
                <a:gd name="connsiteY0" fmla="*/ 1384300 h 1384300"/>
                <a:gd name="connsiteX1" fmla="*/ 863600 w 1676400"/>
                <a:gd name="connsiteY1" fmla="*/ 977900 h 1384300"/>
                <a:gd name="connsiteX2" fmla="*/ 0 w 1676400"/>
                <a:gd name="connsiteY2" fmla="*/ 0 h 1384300"/>
              </a:gdLst>
              <a:ahLst/>
              <a:cxnLst>
                <a:cxn ang="0">
                  <a:pos x="connsiteX0" y="connsiteY0"/>
                </a:cxn>
                <a:cxn ang="0">
                  <a:pos x="connsiteX1" y="connsiteY1"/>
                </a:cxn>
                <a:cxn ang="0">
                  <a:pos x="connsiteX2" y="connsiteY2"/>
                </a:cxn>
              </a:cxnLst>
              <a:rect l="l" t="t" r="r" b="b"/>
              <a:pathLst>
                <a:path w="1676400" h="1384300">
                  <a:moveTo>
                    <a:pt x="1676400" y="1384300"/>
                  </a:moveTo>
                  <a:cubicBezTo>
                    <a:pt x="1409700" y="1296458"/>
                    <a:pt x="1143000" y="1208617"/>
                    <a:pt x="863600" y="977900"/>
                  </a:cubicBezTo>
                  <a:cubicBezTo>
                    <a:pt x="584200" y="747183"/>
                    <a:pt x="292100" y="373591"/>
                    <a:pt x="0" y="0"/>
                  </a:cubicBezTo>
                </a:path>
              </a:pathLst>
            </a:custGeom>
            <a:ln>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9" name="任意多边形 78"/>
            <p:cNvSpPr/>
            <p:nvPr/>
          </p:nvSpPr>
          <p:spPr>
            <a:xfrm>
              <a:off x="1524000" y="2239950"/>
              <a:ext cx="1727200" cy="1308100"/>
            </a:xfrm>
            <a:custGeom>
              <a:avLst/>
              <a:gdLst>
                <a:gd name="connsiteX0" fmla="*/ 0 w 1727200"/>
                <a:gd name="connsiteY0" fmla="*/ 1308100 h 1308100"/>
                <a:gd name="connsiteX1" fmla="*/ 292100 w 1727200"/>
                <a:gd name="connsiteY1" fmla="*/ 850900 h 1308100"/>
                <a:gd name="connsiteX2" fmla="*/ 927100 w 1727200"/>
                <a:gd name="connsiteY2" fmla="*/ 279400 h 1308100"/>
                <a:gd name="connsiteX3" fmla="*/ 1727200 w 1727200"/>
                <a:gd name="connsiteY3" fmla="*/ 0 h 1308100"/>
              </a:gdLst>
              <a:ahLst/>
              <a:cxnLst>
                <a:cxn ang="0">
                  <a:pos x="connsiteX0" y="connsiteY0"/>
                </a:cxn>
                <a:cxn ang="0">
                  <a:pos x="connsiteX1" y="connsiteY1"/>
                </a:cxn>
                <a:cxn ang="0">
                  <a:pos x="connsiteX2" y="connsiteY2"/>
                </a:cxn>
                <a:cxn ang="0">
                  <a:pos x="connsiteX3" y="connsiteY3"/>
                </a:cxn>
              </a:cxnLst>
              <a:rect l="l" t="t" r="r" b="b"/>
              <a:pathLst>
                <a:path w="1727200" h="1308100">
                  <a:moveTo>
                    <a:pt x="0" y="1308100"/>
                  </a:moveTo>
                  <a:cubicBezTo>
                    <a:pt x="68791" y="1165225"/>
                    <a:pt x="137583" y="1022350"/>
                    <a:pt x="292100" y="850900"/>
                  </a:cubicBezTo>
                  <a:cubicBezTo>
                    <a:pt x="446617" y="679450"/>
                    <a:pt x="687917" y="421217"/>
                    <a:pt x="927100" y="279400"/>
                  </a:cubicBezTo>
                  <a:cubicBezTo>
                    <a:pt x="1166283" y="137583"/>
                    <a:pt x="1446741" y="68791"/>
                    <a:pt x="1727200" y="0"/>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0" name="任意多边形 79"/>
            <p:cNvSpPr/>
            <p:nvPr/>
          </p:nvSpPr>
          <p:spPr>
            <a:xfrm>
              <a:off x="1574800" y="2285992"/>
              <a:ext cx="1711316" cy="1350958"/>
            </a:xfrm>
            <a:custGeom>
              <a:avLst/>
              <a:gdLst>
                <a:gd name="connsiteX0" fmla="*/ 1765300 w 1765300"/>
                <a:gd name="connsiteY0" fmla="*/ 0 h 1409700"/>
                <a:gd name="connsiteX1" fmla="*/ 1460500 w 1765300"/>
                <a:gd name="connsiteY1" fmla="*/ 431800 h 1409700"/>
                <a:gd name="connsiteX2" fmla="*/ 1143000 w 1765300"/>
                <a:gd name="connsiteY2" fmla="*/ 863600 h 1409700"/>
                <a:gd name="connsiteX3" fmla="*/ 342900 w 1765300"/>
                <a:gd name="connsiteY3" fmla="*/ 1320800 h 1409700"/>
                <a:gd name="connsiteX4" fmla="*/ 0 w 1765300"/>
                <a:gd name="connsiteY4" fmla="*/ 1397000 h 1409700"/>
                <a:gd name="connsiteX0" fmla="*/ 1711316 w 1711316"/>
                <a:gd name="connsiteY0" fmla="*/ 0 h 1279520"/>
                <a:gd name="connsiteX1" fmla="*/ 1460500 w 1711316"/>
                <a:gd name="connsiteY1" fmla="*/ 301620 h 1279520"/>
                <a:gd name="connsiteX2" fmla="*/ 1143000 w 1711316"/>
                <a:gd name="connsiteY2" fmla="*/ 733420 h 1279520"/>
                <a:gd name="connsiteX3" fmla="*/ 342900 w 1711316"/>
                <a:gd name="connsiteY3" fmla="*/ 1190620 h 1279520"/>
                <a:gd name="connsiteX4" fmla="*/ 0 w 1711316"/>
                <a:gd name="connsiteY4" fmla="*/ 1266820 h 1279520"/>
                <a:gd name="connsiteX0" fmla="*/ 1711316 w 1711316"/>
                <a:gd name="connsiteY0" fmla="*/ 0 h 1350958"/>
                <a:gd name="connsiteX1" fmla="*/ 1460500 w 1711316"/>
                <a:gd name="connsiteY1" fmla="*/ 373058 h 1350958"/>
                <a:gd name="connsiteX2" fmla="*/ 1143000 w 1711316"/>
                <a:gd name="connsiteY2" fmla="*/ 804858 h 1350958"/>
                <a:gd name="connsiteX3" fmla="*/ 342900 w 1711316"/>
                <a:gd name="connsiteY3" fmla="*/ 1262058 h 1350958"/>
                <a:gd name="connsiteX4" fmla="*/ 0 w 1711316"/>
                <a:gd name="connsiteY4" fmla="*/ 1338258 h 1350958"/>
                <a:gd name="connsiteX0" fmla="*/ 1711316 w 1711316"/>
                <a:gd name="connsiteY0" fmla="*/ 0 h 1350958"/>
                <a:gd name="connsiteX1" fmla="*/ 1497002 w 1711316"/>
                <a:gd name="connsiteY1" fmla="*/ 428628 h 1350958"/>
                <a:gd name="connsiteX2" fmla="*/ 1143000 w 1711316"/>
                <a:gd name="connsiteY2" fmla="*/ 804858 h 1350958"/>
                <a:gd name="connsiteX3" fmla="*/ 342900 w 1711316"/>
                <a:gd name="connsiteY3" fmla="*/ 1262058 h 1350958"/>
                <a:gd name="connsiteX4" fmla="*/ 0 w 1711316"/>
                <a:gd name="connsiteY4" fmla="*/ 1338258 h 13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16" h="1350958">
                  <a:moveTo>
                    <a:pt x="1711316" y="0"/>
                  </a:moveTo>
                  <a:cubicBezTo>
                    <a:pt x="1610774" y="143933"/>
                    <a:pt x="1591721" y="294485"/>
                    <a:pt x="1497002" y="428628"/>
                  </a:cubicBezTo>
                  <a:cubicBezTo>
                    <a:pt x="1402283" y="562771"/>
                    <a:pt x="1335350" y="665953"/>
                    <a:pt x="1143000" y="804858"/>
                  </a:cubicBezTo>
                  <a:cubicBezTo>
                    <a:pt x="950650" y="943763"/>
                    <a:pt x="533400" y="1173158"/>
                    <a:pt x="342900" y="1262058"/>
                  </a:cubicBezTo>
                  <a:cubicBezTo>
                    <a:pt x="152400" y="1350958"/>
                    <a:pt x="76200" y="1344608"/>
                    <a:pt x="0" y="1338258"/>
                  </a:cubicBezTo>
                </a:path>
              </a:pathLst>
            </a:custGeom>
            <a:ln>
              <a:solidFill>
                <a:srgbClr val="00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1" name="TextBox 80"/>
            <p:cNvSpPr txBox="1"/>
            <p:nvPr/>
          </p:nvSpPr>
          <p:spPr>
            <a:xfrm>
              <a:off x="2143109" y="1142984"/>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6</a:t>
              </a:r>
              <a:endParaRPr lang="zh-CN" altLang="en-US" sz="2000">
                <a:solidFill>
                  <a:srgbClr val="C00000"/>
                </a:solidFill>
                <a:latin typeface="Consolas" pitchFamily="49" charset="0"/>
                <a:cs typeface="Consolas" pitchFamily="49" charset="0"/>
              </a:endParaRPr>
            </a:p>
          </p:txBody>
        </p:sp>
        <p:sp>
          <p:nvSpPr>
            <p:cNvPr id="82" name="TextBox 81"/>
            <p:cNvSpPr txBox="1"/>
            <p:nvPr/>
          </p:nvSpPr>
          <p:spPr>
            <a:xfrm>
              <a:off x="2143109" y="1857364"/>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83" name="TextBox 82"/>
            <p:cNvSpPr txBox="1"/>
            <p:nvPr/>
          </p:nvSpPr>
          <p:spPr>
            <a:xfrm>
              <a:off x="760386" y="2633600"/>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84" name="TextBox 83"/>
            <p:cNvSpPr txBox="1"/>
            <p:nvPr/>
          </p:nvSpPr>
          <p:spPr>
            <a:xfrm>
              <a:off x="1227114" y="2605082"/>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85" name="TextBox 84"/>
            <p:cNvSpPr txBox="1"/>
            <p:nvPr/>
          </p:nvSpPr>
          <p:spPr>
            <a:xfrm>
              <a:off x="2227246" y="4184598"/>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86" name="TextBox 85"/>
            <p:cNvSpPr txBox="1"/>
            <p:nvPr/>
          </p:nvSpPr>
          <p:spPr>
            <a:xfrm>
              <a:off x="2227246" y="3646432"/>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8</a:t>
              </a:r>
              <a:endParaRPr lang="zh-CN" altLang="en-US" sz="2000">
                <a:solidFill>
                  <a:srgbClr val="C00000"/>
                </a:solidFill>
                <a:latin typeface="Consolas" pitchFamily="49" charset="0"/>
                <a:cs typeface="Consolas" pitchFamily="49" charset="0"/>
              </a:endParaRPr>
            </a:p>
          </p:txBody>
        </p:sp>
        <p:sp>
          <p:nvSpPr>
            <p:cNvPr id="87" name="TextBox 86"/>
            <p:cNvSpPr txBox="1"/>
            <p:nvPr/>
          </p:nvSpPr>
          <p:spPr>
            <a:xfrm>
              <a:off x="3773483" y="2671700"/>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7</a:t>
              </a:r>
              <a:endParaRPr lang="zh-CN" altLang="en-US" sz="2000">
                <a:solidFill>
                  <a:srgbClr val="C00000"/>
                </a:solidFill>
                <a:latin typeface="Consolas" pitchFamily="49" charset="0"/>
                <a:cs typeface="Consolas" pitchFamily="49" charset="0"/>
              </a:endParaRPr>
            </a:p>
          </p:txBody>
        </p:sp>
        <p:sp>
          <p:nvSpPr>
            <p:cNvPr id="88" name="TextBox 87"/>
            <p:cNvSpPr txBox="1"/>
            <p:nvPr/>
          </p:nvSpPr>
          <p:spPr>
            <a:xfrm>
              <a:off x="3227379" y="2663820"/>
              <a:ext cx="285751" cy="448289"/>
            </a:xfrm>
            <a:prstGeom prst="rect">
              <a:avLst/>
            </a:prstGeom>
            <a:noFill/>
          </p:spPr>
          <p:txBody>
            <a:bodyPr wrap="square" rtlCol="0">
              <a:spAutoFit/>
            </a:bodyPr>
            <a:lstStyle/>
            <a:p>
              <a:r>
                <a:rPr lang="en-US" altLang="zh-CN" sz="2000" smtClean="0">
                  <a:solidFill>
                    <a:srgbClr val="C00000"/>
                  </a:solidFill>
                  <a:latin typeface="Consolas" pitchFamily="49" charset="0"/>
                  <a:cs typeface="Consolas" pitchFamily="49" charset="0"/>
                </a:rPr>
                <a:t>5</a:t>
              </a:r>
              <a:endParaRPr lang="zh-CN" altLang="en-US" sz="2000">
                <a:solidFill>
                  <a:srgbClr val="C00000"/>
                </a:solidFill>
                <a:latin typeface="Consolas" pitchFamily="49" charset="0"/>
                <a:cs typeface="Consolas" pitchFamily="49" charset="0"/>
              </a:endParaRPr>
            </a:p>
          </p:txBody>
        </p:sp>
        <p:sp>
          <p:nvSpPr>
            <p:cNvPr id="89" name="TextBox 88"/>
            <p:cNvSpPr txBox="1"/>
            <p:nvPr/>
          </p:nvSpPr>
          <p:spPr>
            <a:xfrm>
              <a:off x="2844788" y="2385948"/>
              <a:ext cx="285751" cy="448289"/>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90" name="TextBox 89"/>
            <p:cNvSpPr txBox="1"/>
            <p:nvPr/>
          </p:nvSpPr>
          <p:spPr>
            <a:xfrm>
              <a:off x="1643042" y="3079690"/>
              <a:ext cx="285751" cy="448289"/>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91" name="TextBox 90"/>
            <p:cNvSpPr txBox="1"/>
            <p:nvPr/>
          </p:nvSpPr>
          <p:spPr>
            <a:xfrm>
              <a:off x="1900218" y="2419543"/>
              <a:ext cx="388902" cy="344837"/>
            </a:xfrm>
            <a:prstGeom prst="rect">
              <a:avLst/>
            </a:prstGeom>
            <a:noFill/>
          </p:spPr>
          <p:txBody>
            <a:bodyPr wrap="square" lIns="0" tIns="0" rIns="0" bIns="0" rtlCol="0">
              <a:spAutoFit/>
            </a:bodyPr>
            <a:lstStyle/>
            <a:p>
              <a:r>
                <a:rPr lang="en-US" altLang="zh-CN" sz="2000" smtClean="0">
                  <a:solidFill>
                    <a:srgbClr val="006600"/>
                  </a:solidFill>
                  <a:latin typeface="Consolas" pitchFamily="49" charset="0"/>
                  <a:cs typeface="Consolas" pitchFamily="49" charset="0"/>
                </a:rPr>
                <a:t>36</a:t>
              </a:r>
              <a:endParaRPr lang="zh-CN" altLang="en-US" sz="2000">
                <a:solidFill>
                  <a:srgbClr val="006600"/>
                </a:solidFill>
                <a:latin typeface="Consolas" pitchFamily="49" charset="0"/>
                <a:cs typeface="Consolas" pitchFamily="49" charset="0"/>
              </a:endParaRPr>
            </a:p>
          </p:txBody>
        </p:sp>
        <p:sp>
          <p:nvSpPr>
            <p:cNvPr id="92" name="TextBox 91"/>
            <p:cNvSpPr txBox="1"/>
            <p:nvPr/>
          </p:nvSpPr>
          <p:spPr>
            <a:xfrm>
              <a:off x="2643174" y="3155948"/>
              <a:ext cx="285751" cy="448289"/>
            </a:xfrm>
            <a:prstGeom prst="rect">
              <a:avLst/>
            </a:prstGeom>
            <a:noFill/>
          </p:spPr>
          <p:txBody>
            <a:bodyPr wrap="square" rtlCol="0">
              <a:spAutoFit/>
            </a:bodyPr>
            <a:lstStyle/>
            <a:p>
              <a:r>
                <a:rPr lang="en-US" altLang="zh-CN" sz="2000" smtClean="0">
                  <a:solidFill>
                    <a:srgbClr val="006600"/>
                  </a:solidFill>
                  <a:latin typeface="Consolas" pitchFamily="49" charset="0"/>
                  <a:cs typeface="Consolas" pitchFamily="49" charset="0"/>
                </a:rPr>
                <a:t>7</a:t>
              </a:r>
              <a:endParaRPr lang="zh-CN" altLang="en-US" sz="2000">
                <a:solidFill>
                  <a:srgbClr val="006600"/>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37"/>
                                        </p:tgtEl>
                                      </p:cBhvr>
                                    </p:animEffect>
                                    <p:animScale>
                                      <p:cBhvr>
                                        <p:cTn id="19" dur="250" autoRev="1" fill="hold"/>
                                        <p:tgtEl>
                                          <p:spTgt spid="37"/>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48"/>
                                        </p:tgtEl>
                                      </p:cBhvr>
                                    </p:animEffect>
                                    <p:animScale>
                                      <p:cBhvr>
                                        <p:cTn id="32" dur="250" autoRev="1" fill="hold"/>
                                        <p:tgtEl>
                                          <p:spTgt spid="48"/>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483105"/>
            <a:ext cx="8215370" cy="1043747"/>
          </a:xfrm>
          <a:prstGeom prst="rect">
            <a:avLst/>
          </a:prstGeom>
          <a:noFill/>
        </p:spPr>
        <p:txBody>
          <a:bodyPr wrap="square" rtlCol="0">
            <a:spAutoFit/>
          </a:bodyPr>
          <a:lstStyle/>
          <a:p>
            <a:pPr>
              <a:lnSpc>
                <a:spcPct val="150000"/>
              </a:lnSpc>
            </a:pPr>
            <a:r>
              <a:rPr lang="zh-CN" altLang="en-US" sz="2000" smtClean="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实际上</a:t>
            </a:r>
            <a:r>
              <a:rPr lang="en-US" sz="2000" dirty="0" smtClean="0">
                <a:solidFill>
                  <a:srgbClr val="0000FF"/>
                </a:solidFill>
                <a:latin typeface="Consolas" pitchFamily="49" charset="0"/>
                <a:ea typeface="楷体" pitchFamily="49" charset="-122"/>
                <a:cs typeface="Consolas" pitchFamily="49" charset="0"/>
              </a:rPr>
              <a:t>TSP</a:t>
            </a:r>
            <a:r>
              <a:rPr lang="zh-CN" altLang="en-US" sz="2000" dirty="0" smtClean="0">
                <a:solidFill>
                  <a:srgbClr val="0000FF"/>
                </a:solidFill>
                <a:latin typeface="Consolas" pitchFamily="49" charset="0"/>
                <a:ea typeface="楷体" pitchFamily="49" charset="-122"/>
                <a:cs typeface="Consolas" pitchFamily="49" charset="0"/>
              </a:rPr>
              <a:t>问题</a:t>
            </a:r>
            <a:r>
              <a:rPr lang="zh-CN" altLang="en-US" sz="2000" dirty="0" smtClean="0">
                <a:solidFill>
                  <a:srgbClr val="FF0000"/>
                </a:solidFill>
                <a:latin typeface="Consolas" pitchFamily="49" charset="0"/>
                <a:ea typeface="楷体" pitchFamily="49" charset="-122"/>
                <a:cs typeface="Consolas" pitchFamily="49" charset="0"/>
              </a:rPr>
              <a:t>不满足贪心法的最优子结构性质</a:t>
            </a:r>
            <a:r>
              <a:rPr lang="zh-CN" altLang="en-US" sz="2000" dirty="0" smtClean="0">
                <a:solidFill>
                  <a:srgbClr val="0000FF"/>
                </a:solidFill>
                <a:latin typeface="Consolas" pitchFamily="49" charset="0"/>
                <a:ea typeface="楷体" pitchFamily="49" charset="-122"/>
                <a:cs typeface="Consolas" pitchFamily="49" charset="0"/>
              </a:rPr>
              <a:t>，所以采用贪心法不一定得到最优解，但可以采用合理的贪心策略。</a:t>
            </a:r>
            <a:endParaRPr lang="zh-CN" altLang="en-US" sz="20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1071538" y="1768593"/>
            <a:ext cx="5072098" cy="430887"/>
          </a:xfrm>
          <a:prstGeom prst="rect">
            <a:avLst/>
          </a:prstGeom>
          <a:noFill/>
        </p:spPr>
        <p:txBody>
          <a:bodyPr wrap="square" rtlCol="0">
            <a:spAutoFit/>
          </a:bodyPr>
          <a:lstStyle/>
          <a:p>
            <a:pPr algn="ctr"/>
            <a:r>
              <a:rPr lang="zh-CN" altLang="en-US" sz="2200" dirty="0" smtClean="0">
                <a:solidFill>
                  <a:srgbClr val="0000FF"/>
                </a:solidFill>
                <a:latin typeface="Consolas" pitchFamily="49" charset="0"/>
                <a:ea typeface="楷体" pitchFamily="49" charset="-122"/>
                <a:cs typeface="Consolas" pitchFamily="49" charset="0"/>
              </a:rPr>
              <a:t>局部最优          全局最优</a:t>
            </a:r>
            <a:endParaRPr lang="zh-CN" altLang="en-US" sz="22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3286116" y="1691334"/>
            <a:ext cx="642942" cy="523220"/>
          </a:xfrm>
          <a:prstGeom prst="rect">
            <a:avLst/>
          </a:prstGeom>
          <a:noFill/>
        </p:spPr>
        <p:txBody>
          <a:bodyPr wrap="square" rtlCol="0">
            <a:spAutoFit/>
          </a:bodyPr>
          <a:lstStyle/>
          <a:p>
            <a:r>
              <a:rPr lang="en-US" altLang="zh-CN" sz="2800" dirty="0" smtClean="0">
                <a:latin typeface="Consolas" pitchFamily="49" charset="0"/>
                <a:ea typeface="楷体" pitchFamily="49" charset="-122"/>
                <a:cs typeface="Consolas" pitchFamily="49" charset="0"/>
              </a:rPr>
              <a:t>==</a:t>
            </a:r>
            <a:endParaRPr lang="zh-CN" altLang="en-US" sz="2800" dirty="0">
              <a:latin typeface="Consolas" pitchFamily="49" charset="0"/>
              <a:cs typeface="Consolas" pitchFamily="49" charset="0"/>
            </a:endParaRPr>
          </a:p>
        </p:txBody>
      </p:sp>
      <p:sp>
        <p:nvSpPr>
          <p:cNvPr id="5" name="TextBox 4"/>
          <p:cNvSpPr txBox="1"/>
          <p:nvPr/>
        </p:nvSpPr>
        <p:spPr>
          <a:xfrm>
            <a:off x="3334976" y="1571612"/>
            <a:ext cx="571504" cy="707886"/>
          </a:xfrm>
          <a:prstGeom prst="rect">
            <a:avLst/>
          </a:prstGeom>
          <a:noFill/>
        </p:spPr>
        <p:txBody>
          <a:bodyPr wrap="square" rtlCol="0">
            <a:spAutoFit/>
          </a:bodyPr>
          <a:lstStyle/>
          <a:p>
            <a:r>
              <a:rPr lang="en-US" altLang="zh-CN" sz="4000" dirty="0" smtClean="0">
                <a:solidFill>
                  <a:srgbClr val="FF0000"/>
                </a:solidFill>
                <a:latin typeface="Consolas" pitchFamily="49" charset="0"/>
                <a:ea typeface="黑体" pitchFamily="49" charset="-122"/>
                <a:cs typeface="Consolas" pitchFamily="49" charset="0"/>
              </a:rPr>
              <a:t>?</a:t>
            </a:r>
            <a:endParaRPr lang="zh-CN" altLang="en-US" sz="4000" dirty="0">
              <a:solidFill>
                <a:srgbClr val="FF0000"/>
              </a:solidFill>
              <a:latin typeface="Consolas" pitchFamily="49" charset="0"/>
              <a:ea typeface="黑体" pitchFamily="49" charset="-122"/>
              <a:cs typeface="Consolas" pitchFamily="49" charset="0"/>
            </a:endParaRPr>
          </a:p>
        </p:txBody>
      </p:sp>
      <p:sp>
        <p:nvSpPr>
          <p:cNvPr id="6" name="TextBox 5"/>
          <p:cNvSpPr txBox="1"/>
          <p:nvPr/>
        </p:nvSpPr>
        <p:spPr>
          <a:xfrm>
            <a:off x="785786" y="2697287"/>
            <a:ext cx="7643866" cy="400110"/>
          </a:xfrm>
          <a:prstGeom prst="rect">
            <a:avLst/>
          </a:prstGeom>
          <a:noFill/>
        </p:spPr>
        <p:txBody>
          <a:bodyPr wrap="square" rtlCol="0">
            <a:spAutoFit/>
          </a:bodyPr>
          <a:lstStyle/>
          <a:p>
            <a:r>
              <a:rPr lang="zh-CN" altLang="en-US" sz="2000" dirty="0" smtClean="0">
                <a:solidFill>
                  <a:srgbClr val="FF00FF"/>
                </a:solidFill>
                <a:latin typeface="Consolas" pitchFamily="49" charset="0"/>
                <a:ea typeface="楷体" pitchFamily="49" charset="-122"/>
                <a:cs typeface="Consolas" pitchFamily="49" charset="0"/>
              </a:rPr>
              <a:t>贪心法需要证明具有</a:t>
            </a:r>
            <a:r>
              <a:rPr lang="zh-CN" altLang="en-US" sz="2000" dirty="0" smtClean="0">
                <a:solidFill>
                  <a:srgbClr val="FF0000"/>
                </a:solidFill>
                <a:latin typeface="Consolas" pitchFamily="49" charset="0"/>
                <a:ea typeface="楷体" pitchFamily="49" charset="-122"/>
                <a:cs typeface="Consolas" pitchFamily="49" charset="0"/>
              </a:rPr>
              <a:t>贪心选择性质</a:t>
            </a:r>
            <a:r>
              <a:rPr lang="zh-CN" altLang="en-US" sz="2000" dirty="0" smtClean="0">
                <a:solidFill>
                  <a:srgbClr val="FF00FF"/>
                </a:solidFill>
                <a:latin typeface="Consolas" pitchFamily="49" charset="0"/>
                <a:ea typeface="楷体" pitchFamily="49" charset="-122"/>
                <a:cs typeface="Consolas" pitchFamily="49" charset="0"/>
              </a:rPr>
              <a:t>和</a:t>
            </a:r>
            <a:r>
              <a:rPr lang="zh-CN" altLang="en-US" sz="2000" dirty="0" smtClean="0">
                <a:solidFill>
                  <a:srgbClr val="FF0000"/>
                </a:solidFill>
                <a:latin typeface="Consolas" pitchFamily="49" charset="0"/>
                <a:ea typeface="楷体" pitchFamily="49" charset="-122"/>
                <a:cs typeface="Consolas" pitchFamily="49" charset="0"/>
              </a:rPr>
              <a:t>最优子结构性质</a:t>
            </a:r>
            <a:r>
              <a:rPr lang="zh-CN" altLang="en-US" sz="2000" dirty="0" smtClean="0">
                <a:solidFill>
                  <a:srgbClr val="FF00FF"/>
                </a:solidFill>
                <a:latin typeface="Consolas" pitchFamily="49" charset="0"/>
                <a:ea typeface="楷体" pitchFamily="49" charset="-122"/>
                <a:cs typeface="Consolas" pitchFamily="49" charset="0"/>
              </a:rPr>
              <a:t>。</a:t>
            </a:r>
            <a:endParaRPr lang="zh-CN" altLang="en-US" sz="2000" dirty="0">
              <a:solidFill>
                <a:srgbClr val="FF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p:cNvSpPr txBox="1">
            <a:spLocks noChangeArrowheads="1"/>
          </p:cNvSpPr>
          <p:nvPr/>
        </p:nvSpPr>
        <p:spPr bwMode="auto">
          <a:xfrm>
            <a:off x="539750" y="1341438"/>
            <a:ext cx="3103556"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9.4.1 </a:t>
            </a:r>
            <a:r>
              <a:rPr lang="zh-CN" altLang="en-US" sz="2800" dirty="0">
                <a:solidFill>
                  <a:srgbClr val="FF0000"/>
                </a:solidFill>
                <a:latin typeface="Consolas" pitchFamily="49" charset="0"/>
                <a:ea typeface="微软雅黑" pitchFamily="34" charset="-122"/>
                <a:cs typeface="Consolas" pitchFamily="49" charset="0"/>
              </a:rPr>
              <a:t>相关概念</a:t>
            </a:r>
          </a:p>
        </p:txBody>
      </p:sp>
      <p:sp>
        <p:nvSpPr>
          <p:cNvPr id="12293" name="Text Box 4"/>
          <p:cNvSpPr txBox="1">
            <a:spLocks noChangeArrowheads="1"/>
          </p:cNvSpPr>
          <p:nvPr/>
        </p:nvSpPr>
        <p:spPr bwMode="auto">
          <a:xfrm>
            <a:off x="571472" y="2143116"/>
            <a:ext cx="8135938" cy="1733808"/>
          </a:xfrm>
          <a:prstGeom prst="rect">
            <a:avLst/>
          </a:prstGeom>
          <a:noFill/>
          <a:ln w="9525">
            <a:noFill/>
            <a:miter lim="800000"/>
            <a:headEnd/>
            <a:tailEnd/>
          </a:ln>
        </p:spPr>
        <p:txBody>
          <a:bodyPr>
            <a:spAutoFit/>
          </a:bodyPr>
          <a:lstStyle/>
          <a:p>
            <a:pPr>
              <a:lnSpc>
                <a:spcPts val="32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设</a:t>
            </a:r>
            <a:r>
              <a:rPr lang="zh-CN" altLang="en-US" sz="2000" dirty="0">
                <a:solidFill>
                  <a:srgbClr val="0000FF"/>
                </a:solidFill>
                <a:latin typeface="Consolas" pitchFamily="49" charset="0"/>
                <a:ea typeface="楷体" pitchFamily="49" charset="-122"/>
                <a:cs typeface="Consolas" pitchFamily="49" charset="0"/>
              </a:rPr>
              <a:t>带权有向图</a:t>
            </a:r>
            <a:r>
              <a:rPr lang="en-US" altLang="zh-CN" sz="2000" dirty="0">
                <a:solidFill>
                  <a:srgbClr val="0000FF"/>
                </a:solidFill>
                <a:latin typeface="Consolas" pitchFamily="49" charset="0"/>
                <a:ea typeface="楷体" pitchFamily="49" charset="-122"/>
                <a:cs typeface="Consolas" pitchFamily="49" charset="0"/>
              </a:rPr>
              <a:t>G=(</a:t>
            </a:r>
            <a:r>
              <a:rPr lang="en-US" altLang="zh-CN" sz="2000" dirty="0" err="1">
                <a:solidFill>
                  <a:srgbClr val="0000FF"/>
                </a:solidFill>
                <a:latin typeface="Consolas" pitchFamily="49" charset="0"/>
                <a:ea typeface="楷体" pitchFamily="49" charset="-122"/>
                <a:cs typeface="Consolas" pitchFamily="49" charset="0"/>
              </a:rPr>
              <a:t>V,E</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表示一个</a:t>
            </a:r>
            <a:r>
              <a:rPr lang="zh-CN" altLang="en-US" sz="2000" dirty="0">
                <a:solidFill>
                  <a:srgbClr val="FF0000"/>
                </a:solidFill>
                <a:latin typeface="Consolas" pitchFamily="49" charset="0"/>
                <a:ea typeface="楷体" pitchFamily="49" charset="-122"/>
                <a:cs typeface="Consolas" pitchFamily="49" charset="0"/>
              </a:rPr>
              <a:t>网络</a:t>
            </a:r>
            <a:r>
              <a:rPr lang="zh-CN" altLang="en-US" sz="2000" dirty="0">
                <a:solidFill>
                  <a:srgbClr val="0000FF"/>
                </a:solidFill>
                <a:latin typeface="Consolas" pitchFamily="49" charset="0"/>
                <a:ea typeface="楷体" pitchFamily="49" charset="-122"/>
                <a:cs typeface="Consolas" pitchFamily="49" charset="0"/>
              </a:rPr>
              <a:t>，其中两个分别称为起点</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和终点</a:t>
            </a:r>
            <a:r>
              <a:rPr lang="en-US" altLang="zh-CN" sz="2000" i="1"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顶点</a:t>
            </a:r>
            <a:r>
              <a:rPr lang="zh-CN" altLang="en-US" sz="2000" smtClean="0">
                <a:solidFill>
                  <a:srgbClr val="0000FF"/>
                </a:solidFill>
                <a:latin typeface="Consolas" pitchFamily="49" charset="0"/>
                <a:ea typeface="楷体" pitchFamily="49" charset="-122"/>
                <a:cs typeface="Consolas" pitchFamily="49" charset="0"/>
              </a:rPr>
              <a:t>，起点的入度为零，终点的出度为零，</a:t>
            </a:r>
            <a:r>
              <a:rPr lang="zh-CN" altLang="en-US" sz="2000" dirty="0">
                <a:solidFill>
                  <a:srgbClr val="0000FF"/>
                </a:solidFill>
                <a:latin typeface="Consolas" pitchFamily="49" charset="0"/>
                <a:ea typeface="楷体" pitchFamily="49" charset="-122"/>
                <a:cs typeface="Consolas" pitchFamily="49" charset="0"/>
              </a:rPr>
              <a:t>其余顶点称为中间点，有向边</a:t>
            </a:r>
            <a:r>
              <a:rPr lang="en-US" altLang="zh-CN" sz="2000" dirty="0">
                <a:solidFill>
                  <a:srgbClr val="0000FF"/>
                </a:solidFill>
                <a:latin typeface="Consolas" pitchFamily="49" charset="0"/>
                <a:ea typeface="楷体" pitchFamily="49" charset="-122"/>
                <a:cs typeface="Consolas" pitchFamily="49" charset="0"/>
              </a:rPr>
              <a:t>&lt;</a:t>
            </a:r>
            <a:r>
              <a:rPr lang="en-US" altLang="zh-CN" sz="2000" i="1" dirty="0" err="1">
                <a:solidFill>
                  <a:srgbClr val="0000FF"/>
                </a:solidFill>
                <a:latin typeface="Consolas" pitchFamily="49" charset="0"/>
                <a:ea typeface="楷体" pitchFamily="49" charset="-122"/>
                <a:cs typeface="Consolas" pitchFamily="49" charset="0"/>
              </a:rPr>
              <a:t>u</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&gt;</a:t>
            </a:r>
            <a:r>
              <a:rPr lang="zh-CN" altLang="en-US" sz="2000" dirty="0">
                <a:solidFill>
                  <a:srgbClr val="0000FF"/>
                </a:solidFill>
                <a:latin typeface="Consolas" pitchFamily="49" charset="0"/>
                <a:ea typeface="楷体" pitchFamily="49" charset="-122"/>
                <a:cs typeface="Consolas" pitchFamily="49" charset="0"/>
              </a:rPr>
              <a:t>上的权</a:t>
            </a:r>
            <a:r>
              <a:rPr lang="zh-CN" altLang="en-US" sz="2000">
                <a:solidFill>
                  <a:srgbClr val="0000FF"/>
                </a:solidFill>
                <a:latin typeface="Consolas" pitchFamily="49" charset="0"/>
                <a:ea typeface="楷体" pitchFamily="49" charset="-122"/>
                <a:cs typeface="Consolas" pitchFamily="49" charset="0"/>
              </a:rPr>
              <a:t>值</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i="1" baseline="-25000" smtClean="0">
                <a:solidFill>
                  <a:srgbClr val="0000FF"/>
                </a:solidFill>
                <a:latin typeface="Consolas" pitchFamily="49" charset="0"/>
                <a:ea typeface="楷体" pitchFamily="49" charset="-122"/>
                <a:cs typeface="Consolas" pitchFamily="49" charset="0"/>
              </a:rPr>
              <a:t>u,v</a:t>
            </a:r>
            <a:r>
              <a:rPr lang="zh-CN" altLang="en-US" sz="2000" dirty="0">
                <a:solidFill>
                  <a:srgbClr val="0000FF"/>
                </a:solidFill>
                <a:latin typeface="Consolas" pitchFamily="49" charset="0"/>
                <a:ea typeface="楷体" pitchFamily="49" charset="-122"/>
                <a:cs typeface="Consolas" pitchFamily="49" charset="0"/>
              </a:rPr>
              <a:t>表示从顶点</a:t>
            </a:r>
            <a:r>
              <a:rPr lang="en-US" altLang="zh-CN" sz="2000" i="1" dirty="0">
                <a:solidFill>
                  <a:srgbClr val="0000FF"/>
                </a:solidFill>
                <a:latin typeface="Consolas" pitchFamily="49" charset="0"/>
                <a:ea typeface="楷体" pitchFamily="49" charset="-122"/>
                <a:cs typeface="Consolas" pitchFamily="49" charset="0"/>
              </a:rPr>
              <a:t>u</a:t>
            </a:r>
            <a:r>
              <a:rPr lang="zh-CN" altLang="en-US" sz="2000" dirty="0">
                <a:solidFill>
                  <a:srgbClr val="0000FF"/>
                </a:solidFill>
                <a:latin typeface="Consolas" pitchFamily="49" charset="0"/>
                <a:ea typeface="楷体" pitchFamily="49" charset="-122"/>
                <a:cs typeface="Consolas" pitchFamily="49" charset="0"/>
              </a:rPr>
              <a:t>到</a:t>
            </a:r>
            <a:r>
              <a:rPr lang="en-US" altLang="zh-CN" sz="2000" i="1" dirty="0">
                <a:solidFill>
                  <a:srgbClr val="0000FF"/>
                </a:solidFill>
                <a:latin typeface="Consolas" pitchFamily="49" charset="0"/>
                <a:ea typeface="楷体" pitchFamily="49" charset="-122"/>
                <a:cs typeface="Consolas" pitchFamily="49" charset="0"/>
              </a:rPr>
              <a:t>v</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容量</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2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下图就</a:t>
            </a:r>
            <a:r>
              <a:rPr lang="zh-CN" altLang="en-US" sz="2000" dirty="0">
                <a:solidFill>
                  <a:srgbClr val="0000FF"/>
                </a:solidFill>
                <a:latin typeface="Consolas" pitchFamily="49" charset="0"/>
                <a:ea typeface="楷体" pitchFamily="49" charset="-122"/>
                <a:cs typeface="Consolas" pitchFamily="49" charset="0"/>
              </a:rPr>
              <a:t>是一个网络，边上的数值表示容量。</a:t>
            </a:r>
          </a:p>
        </p:txBody>
      </p:sp>
      <p:sp>
        <p:nvSpPr>
          <p:cNvPr id="12294" name="Rectangle 6"/>
          <p:cNvSpPr>
            <a:spLocks noChangeArrowheads="1"/>
          </p:cNvSpPr>
          <p:nvPr/>
        </p:nvSpPr>
        <p:spPr bwMode="auto">
          <a:xfrm>
            <a:off x="0" y="29718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7" name="TextBox 6"/>
          <p:cNvSpPr txBox="1"/>
          <p:nvPr/>
        </p:nvSpPr>
        <p:spPr>
          <a:xfrm>
            <a:off x="642910" y="428604"/>
            <a:ext cx="2786082" cy="540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9.4  </a:t>
            </a:r>
            <a:r>
              <a:rPr lang="zh-CN" altLang="zh-CN" sz="2800" smtClean="0">
                <a:solidFill>
                  <a:srgbClr val="FF0000"/>
                </a:solidFill>
                <a:latin typeface="Consolas" pitchFamily="49" charset="0"/>
                <a:ea typeface="叶根友毛笔行书2.0版" pitchFamily="2" charset="-122"/>
                <a:cs typeface="Consolas" pitchFamily="49" charset="0"/>
              </a:rPr>
              <a:t>网络流</a:t>
            </a:r>
          </a:p>
        </p:txBody>
      </p:sp>
      <p:grpSp>
        <p:nvGrpSpPr>
          <p:cNvPr id="51" name="组合 50"/>
          <p:cNvGrpSpPr/>
          <p:nvPr/>
        </p:nvGrpSpPr>
        <p:grpSpPr>
          <a:xfrm>
            <a:off x="2357422" y="4071942"/>
            <a:ext cx="4789156" cy="2286016"/>
            <a:chOff x="2357422" y="4071942"/>
            <a:chExt cx="4789156" cy="2286016"/>
          </a:xfrm>
        </p:grpSpPr>
        <p:sp>
          <p:nvSpPr>
            <p:cNvPr id="8" name="椭圆 7"/>
            <p:cNvSpPr/>
            <p:nvPr/>
          </p:nvSpPr>
          <p:spPr>
            <a:xfrm>
              <a:off x="2357422"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9" name="椭圆 8"/>
            <p:cNvSpPr/>
            <p:nvPr/>
          </p:nvSpPr>
          <p:spPr>
            <a:xfrm>
              <a:off x="3428992"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3428992"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5712198" y="4214818"/>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2" name="椭圆 11"/>
            <p:cNvSpPr/>
            <p:nvPr/>
          </p:nvSpPr>
          <p:spPr>
            <a:xfrm>
              <a:off x="5712198" y="5819082"/>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3" name="椭圆 12"/>
            <p:cNvSpPr/>
            <p:nvPr/>
          </p:nvSpPr>
          <p:spPr>
            <a:xfrm>
              <a:off x="4572000" y="5072074"/>
              <a:ext cx="360000" cy="396000"/>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4" name="椭圆 13"/>
            <p:cNvSpPr/>
            <p:nvPr/>
          </p:nvSpPr>
          <p:spPr>
            <a:xfrm>
              <a:off x="6786578" y="5072074"/>
              <a:ext cx="360000" cy="396000"/>
            </a:xfrm>
            <a:prstGeom prst="ellipse">
              <a:avLst/>
            </a:prstGeom>
            <a:solidFill>
              <a:srgbClr val="FF0000"/>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chemeClr val="bg1"/>
                  </a:solidFill>
                  <a:latin typeface="Consolas" pitchFamily="49" charset="0"/>
                  <a:cs typeface="Consolas" pitchFamily="49" charset="0"/>
                </a:rPr>
                <a:t>6</a:t>
              </a:r>
              <a:endParaRPr lang="zh-CN" altLang="en-US" sz="2000">
                <a:solidFill>
                  <a:schemeClr val="bg1"/>
                </a:solidFill>
                <a:latin typeface="Consolas" pitchFamily="49" charset="0"/>
                <a:cs typeface="Consolas" pitchFamily="49" charset="0"/>
              </a:endParaRPr>
            </a:p>
          </p:txBody>
        </p:sp>
        <p:cxnSp>
          <p:nvCxnSpPr>
            <p:cNvPr id="16" name="直接箭头连接符 15"/>
            <p:cNvCxnSpPr>
              <a:stCxn id="8" idx="7"/>
              <a:endCxn id="9" idx="2"/>
            </p:cNvCxnSpPr>
            <p:nvPr/>
          </p:nvCxnSpPr>
          <p:spPr>
            <a:xfrm rot="5400000" flipH="1" flipV="1">
              <a:off x="2688222" y="4389298"/>
              <a:ext cx="717249"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6"/>
              <a:endCxn id="11" idx="2"/>
            </p:cNvCxnSpPr>
            <p:nvPr/>
          </p:nvCxnSpPr>
          <p:spPr>
            <a:xfrm>
              <a:off x="3788992" y="4412818"/>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5"/>
              <a:endCxn id="10" idx="2"/>
            </p:cNvCxnSpPr>
            <p:nvPr/>
          </p:nvCxnSpPr>
          <p:spPr>
            <a:xfrm rot="16200000" flipH="1">
              <a:off x="2743346" y="5331435"/>
              <a:ext cx="607001" cy="7642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0" idx="6"/>
              <a:endCxn id="12" idx="2"/>
            </p:cNvCxnSpPr>
            <p:nvPr/>
          </p:nvCxnSpPr>
          <p:spPr>
            <a:xfrm>
              <a:off x="3788992" y="6017082"/>
              <a:ext cx="192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1" idx="6"/>
              <a:endCxn id="14" idx="1"/>
            </p:cNvCxnSpPr>
            <p:nvPr/>
          </p:nvCxnSpPr>
          <p:spPr>
            <a:xfrm>
              <a:off x="6072198" y="4412818"/>
              <a:ext cx="767101" cy="7172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2" idx="6"/>
              <a:endCxn id="14" idx="3"/>
            </p:cNvCxnSpPr>
            <p:nvPr/>
          </p:nvCxnSpPr>
          <p:spPr>
            <a:xfrm flipV="1">
              <a:off x="6072198" y="5410081"/>
              <a:ext cx="767101" cy="607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0" idx="0"/>
              <a:endCxn id="9" idx="4"/>
            </p:cNvCxnSpPr>
            <p:nvPr/>
          </p:nvCxnSpPr>
          <p:spPr>
            <a:xfrm rot="5400000" flipH="1" flipV="1">
              <a:off x="3004860" y="5214950"/>
              <a:ext cx="1208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9" idx="5"/>
              <a:endCxn id="13" idx="1"/>
            </p:cNvCxnSpPr>
            <p:nvPr/>
          </p:nvCxnSpPr>
          <p:spPr>
            <a:xfrm rot="16200000" flipH="1">
              <a:off x="3891875" y="4397221"/>
              <a:ext cx="577242"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10" idx="7"/>
              <a:endCxn id="13" idx="3"/>
            </p:cNvCxnSpPr>
            <p:nvPr/>
          </p:nvCxnSpPr>
          <p:spPr>
            <a:xfrm rot="5400000" flipH="1" flipV="1">
              <a:off x="3946999" y="5199353"/>
              <a:ext cx="466994" cy="888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13" idx="7"/>
              <a:endCxn id="11" idx="3"/>
            </p:cNvCxnSpPr>
            <p:nvPr/>
          </p:nvCxnSpPr>
          <p:spPr>
            <a:xfrm rot="5400000" flipH="1" flipV="1">
              <a:off x="5033478" y="4398626"/>
              <a:ext cx="577242"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13" idx="6"/>
              <a:endCxn id="14" idx="2"/>
            </p:cNvCxnSpPr>
            <p:nvPr/>
          </p:nvCxnSpPr>
          <p:spPr>
            <a:xfrm>
              <a:off x="4932000" y="5270074"/>
              <a:ext cx="185457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12" idx="1"/>
              <a:endCxn id="13" idx="5"/>
            </p:cNvCxnSpPr>
            <p:nvPr/>
          </p:nvCxnSpPr>
          <p:spPr>
            <a:xfrm rot="16200000" flipV="1">
              <a:off x="5088602" y="5200758"/>
              <a:ext cx="466994" cy="8856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714612" y="5643578"/>
              <a:ext cx="285752"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14</a:t>
              </a:r>
              <a:endParaRPr lang="zh-CN" altLang="en-US" sz="1800">
                <a:solidFill>
                  <a:srgbClr val="0000FF"/>
                </a:solidFill>
                <a:latin typeface="Consolas" pitchFamily="49" charset="0"/>
                <a:cs typeface="Consolas" pitchFamily="49" charset="0"/>
              </a:endParaRPr>
            </a:p>
          </p:txBody>
        </p:sp>
        <p:sp>
          <p:nvSpPr>
            <p:cNvPr id="40" name="TextBox 39"/>
            <p:cNvSpPr txBox="1"/>
            <p:nvPr/>
          </p:nvSpPr>
          <p:spPr>
            <a:xfrm>
              <a:off x="5715008" y="4929198"/>
              <a:ext cx="285752"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41" name="TextBox 40"/>
            <p:cNvSpPr txBox="1"/>
            <p:nvPr/>
          </p:nvSpPr>
          <p:spPr>
            <a:xfrm>
              <a:off x="2786050" y="450057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3428992" y="5072074"/>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3987796" y="4824422"/>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4000496" y="5357826"/>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5" name="TextBox 44"/>
            <p:cNvSpPr txBox="1"/>
            <p:nvPr/>
          </p:nvSpPr>
          <p:spPr>
            <a:xfrm>
              <a:off x="4572000" y="607220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6500826" y="571501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6429388" y="4429132"/>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5072066" y="4581532"/>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49" name="TextBox 48"/>
            <p:cNvSpPr txBox="1"/>
            <p:nvPr/>
          </p:nvSpPr>
          <p:spPr>
            <a:xfrm>
              <a:off x="4643438" y="4071942"/>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5143504" y="557214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spDef>
      <a:spPr>
        <a:ln>
          <a:tailEnd type="arrow"/>
        </a:ln>
      </a:spPr>
      <a:bodyPr rtlCol="0" anchor="ctr"/>
      <a:lstStyle>
        <a:defPPr algn="ctr">
          <a:defRPr/>
        </a:defPPr>
      </a:lstStyle>
      <a:style>
        <a:lnRef idx="3">
          <a:schemeClr val="accent2"/>
        </a:lnRef>
        <a:fillRef idx="0">
          <a:schemeClr val="accent2"/>
        </a:fillRef>
        <a:effectRef idx="2">
          <a:schemeClr val="accent2"/>
        </a:effectRef>
        <a:fontRef idx="minor">
          <a:schemeClr val="tx1"/>
        </a:fontRef>
      </a:style>
    </a:spDef>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1853</TotalTime>
  <Words>9603</Words>
  <Application>Microsoft Office PowerPoint</Application>
  <PresentationFormat>全屏显示(4:3)</PresentationFormat>
  <Paragraphs>2073</Paragraphs>
  <Slides>143</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143</vt:i4>
      </vt:variant>
    </vt:vector>
  </HeadingPairs>
  <TitlesOfParts>
    <vt:vector size="146" baseType="lpstr">
      <vt:lpstr>跋涉</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470</cp:revision>
  <dcterms:created xsi:type="dcterms:W3CDTF">2012-11-28T00:02:12Z</dcterms:created>
  <dcterms:modified xsi:type="dcterms:W3CDTF">2019-12-13T00:22:11Z</dcterms:modified>
</cp:coreProperties>
</file>