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76.xml" ContentType="application/vnd.openxmlformats-officedocument.presentationml.slide+xml"/>
  <Override PartName="/ppt/slides/slide94.xml" ContentType="application/vnd.openxmlformats-officedocument.presentationml.slide+xml"/>
  <Override PartName="/ppt/slides/slide113.xml" ContentType="application/vnd.openxmlformats-officedocument.presentationml.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83.xml" ContentType="application/vnd.openxmlformats-officedocument.presentationml.slide+xml"/>
  <Override PartName="/ppt/slides/slide102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slides/slide72.xml" ContentType="application/vnd.openxmlformats-officedocument.presentationml.slide+xml"/>
  <Override PartName="/ppt/slides/slide90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s/slide99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77.xml" ContentType="application/vnd.openxmlformats-officedocument.presentationml.slide+xml"/>
  <Override PartName="/ppt/slides/slide88.xml" ContentType="application/vnd.openxmlformats-officedocument.presentationml.slide+xml"/>
  <Override PartName="/ppt/slides/slide107.xml" ContentType="application/vnd.openxmlformats-officedocument.presentationml.slide+xml"/>
  <Override PartName="/ppt/viewProps.xml" ContentType="application/vnd.openxmlformats-officedocument.presentationml.viewProp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s/slide75.xml" ContentType="application/vnd.openxmlformats-officedocument.presentationml.slide+xml"/>
  <Override PartName="/ppt/slides/slide86.xml" ContentType="application/vnd.openxmlformats-officedocument.presentationml.slide+xml"/>
  <Override PartName="/ppt/slides/slide95.xml" ContentType="application/vnd.openxmlformats-officedocument.presentationml.slide+xml"/>
  <Override PartName="/ppt/slides/slide103.xml" ContentType="application/vnd.openxmlformats-officedocument.presentationml.slide+xml"/>
  <Override PartName="/ppt/slides/slide105.xml" ContentType="application/vnd.openxmlformats-officedocument.presentationml.slide+xml"/>
  <Override PartName="/ppt/slides/slide114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slides/slide73.xml" ContentType="application/vnd.openxmlformats-officedocument.presentationml.slide+xml"/>
  <Override PartName="/ppt/slides/slide84.xml" ContentType="application/vnd.openxmlformats-officedocument.presentationml.slide+xml"/>
  <Override PartName="/ppt/slides/slide93.xml" ContentType="application/vnd.openxmlformats-officedocument.presentationml.slide+xml"/>
  <Override PartName="/ppt/slides/slide101.xml" ContentType="application/vnd.openxmlformats-officedocument.presentationml.slide+xml"/>
  <Override PartName="/ppt/slides/slide112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Override PartName="/ppt/slides/slide80.xml" ContentType="application/vnd.openxmlformats-officedocument.presentationml.slide+xml"/>
  <Override PartName="/ppt/slides/slide82.xml" ContentType="application/vnd.openxmlformats-officedocument.presentationml.slide+xml"/>
  <Override PartName="/ppt/slides/slide91.xml" ContentType="application/vnd.openxmlformats-officedocument.presentationml.slide+xml"/>
  <Override PartName="/ppt/slides/slide110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Default Extension="gif" ContentType="image/gif"/>
  <Default Extension="vml" ContentType="application/vnd.openxmlformats-officedocument.vmlDrawing"/>
  <Override PartName="/ppt/slides/slide89.xml" ContentType="application/vnd.openxmlformats-officedocument.presentationml.slide+xml"/>
  <Override PartName="/ppt/slides/slide98.xml" ContentType="application/vnd.openxmlformats-officedocument.presentationml.slide+xml"/>
  <Override PartName="/ppt/slides/slide108.xml" ContentType="application/vnd.openxmlformats-officedocument.presentationml.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slides/slide78.xml" ContentType="application/vnd.openxmlformats-officedocument.presentationml.slide+xml"/>
  <Override PartName="/ppt/slides/slide87.xml" ContentType="application/vnd.openxmlformats-officedocument.presentationml.slide+xml"/>
  <Override PartName="/ppt/slides/slide96.xml" ContentType="application/vnd.openxmlformats-officedocument.presentationml.slide+xml"/>
  <Override PartName="/ppt/slides/slide106.xml" ContentType="application/vnd.openxmlformats-officedocument.presentationml.slide+xml"/>
  <Override PartName="/ppt/slides/slide115.xml" ContentType="application/vnd.openxmlformats-officedocument.presentationml.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s/slide85.xml" ContentType="application/vnd.openxmlformats-officedocument.presentationml.slide+xml"/>
  <Override PartName="/ppt/slides/slide104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s/slide92.xml" ContentType="application/vnd.openxmlformats-officedocument.presentationml.slide+xml"/>
  <Override PartName="/ppt/slides/slide111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81.xml" ContentType="application/vnd.openxmlformats-officedocument.presentationml.slide+xml"/>
  <Override PartName="/ppt/slides/slide100.xml" ContentType="application/vnd.openxmlformats-officedocument.presentationml.slide+xml"/>
  <Default Extension="wmf" ContentType="image/x-wmf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slides/slide79.xml" ContentType="application/vnd.openxmlformats-officedocument.presentationml.slide+xml"/>
  <Override PartName="/ppt/slides/slide109.xml" ContentType="application/vnd.openxmlformats-officedocument.presentationml.slide+xml"/>
  <Override PartName="/ppt/slides/slide7.xml" ContentType="application/vnd.openxmlformats-officedocument.presentationml.slide+xml"/>
  <Override PartName="/ppt/slides/slide68.xml" ContentType="application/vnd.openxmlformats-officedocument.presentationml.slide+xml"/>
  <Override PartName="/ppt/slides/slide97.xml" ContentType="application/vnd.openxmlformats-officedocument.presentationml.slide+xml"/>
  <Override PartName="/ppt/slideLayouts/slideLayout9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318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369" r:id="rId14"/>
    <p:sldId id="370" r:id="rId15"/>
    <p:sldId id="371" r:id="rId16"/>
    <p:sldId id="372" r:id="rId17"/>
    <p:sldId id="373" r:id="rId18"/>
    <p:sldId id="374" r:id="rId19"/>
    <p:sldId id="376" r:id="rId20"/>
    <p:sldId id="346" r:id="rId21"/>
    <p:sldId id="268" r:id="rId22"/>
    <p:sldId id="357" r:id="rId23"/>
    <p:sldId id="358" r:id="rId24"/>
    <p:sldId id="359" r:id="rId25"/>
    <p:sldId id="360" r:id="rId26"/>
    <p:sldId id="269" r:id="rId27"/>
    <p:sldId id="270" r:id="rId28"/>
    <p:sldId id="271" r:id="rId29"/>
    <p:sldId id="272" r:id="rId30"/>
    <p:sldId id="273" r:id="rId31"/>
    <p:sldId id="274" r:id="rId32"/>
    <p:sldId id="275" r:id="rId33"/>
    <p:sldId id="348" r:id="rId34"/>
    <p:sldId id="276" r:id="rId35"/>
    <p:sldId id="277" r:id="rId36"/>
    <p:sldId id="278" r:id="rId37"/>
    <p:sldId id="350" r:id="rId38"/>
    <p:sldId id="351" r:id="rId39"/>
    <p:sldId id="361" r:id="rId40"/>
    <p:sldId id="362" r:id="rId41"/>
    <p:sldId id="352" r:id="rId42"/>
    <p:sldId id="353" r:id="rId43"/>
    <p:sldId id="354" r:id="rId44"/>
    <p:sldId id="355" r:id="rId45"/>
    <p:sldId id="279" r:id="rId46"/>
    <p:sldId id="320" r:id="rId47"/>
    <p:sldId id="321" r:id="rId48"/>
    <p:sldId id="322" r:id="rId49"/>
    <p:sldId id="319" r:id="rId50"/>
    <p:sldId id="280" r:id="rId51"/>
    <p:sldId id="349" r:id="rId52"/>
    <p:sldId id="281" r:id="rId53"/>
    <p:sldId id="282" r:id="rId54"/>
    <p:sldId id="283" r:id="rId55"/>
    <p:sldId id="284" r:id="rId56"/>
    <p:sldId id="285" r:id="rId57"/>
    <p:sldId id="286" r:id="rId58"/>
    <p:sldId id="323" r:id="rId59"/>
    <p:sldId id="287" r:id="rId60"/>
    <p:sldId id="288" r:id="rId61"/>
    <p:sldId id="363" r:id="rId62"/>
    <p:sldId id="324" r:id="rId63"/>
    <p:sldId id="325" r:id="rId64"/>
    <p:sldId id="291" r:id="rId65"/>
    <p:sldId id="292" r:id="rId66"/>
    <p:sldId id="293" r:id="rId67"/>
    <p:sldId id="294" r:id="rId68"/>
    <p:sldId id="295" r:id="rId69"/>
    <p:sldId id="296" r:id="rId70"/>
    <p:sldId id="367" r:id="rId71"/>
    <p:sldId id="298" r:id="rId72"/>
    <p:sldId id="299" r:id="rId73"/>
    <p:sldId id="300" r:id="rId74"/>
    <p:sldId id="377" r:id="rId75"/>
    <p:sldId id="378" r:id="rId76"/>
    <p:sldId id="379" r:id="rId77"/>
    <p:sldId id="381" r:id="rId78"/>
    <p:sldId id="382" r:id="rId79"/>
    <p:sldId id="326" r:id="rId80"/>
    <p:sldId id="327" r:id="rId81"/>
    <p:sldId id="342" r:id="rId82"/>
    <p:sldId id="328" r:id="rId83"/>
    <p:sldId id="364" r:id="rId84"/>
    <p:sldId id="329" r:id="rId85"/>
    <p:sldId id="365" r:id="rId86"/>
    <p:sldId id="330" r:id="rId87"/>
    <p:sldId id="366" r:id="rId88"/>
    <p:sldId id="331" r:id="rId89"/>
    <p:sldId id="332" r:id="rId90"/>
    <p:sldId id="333" r:id="rId91"/>
    <p:sldId id="334" r:id="rId92"/>
    <p:sldId id="343" r:id="rId93"/>
    <p:sldId id="335" r:id="rId94"/>
    <p:sldId id="336" r:id="rId95"/>
    <p:sldId id="337" r:id="rId96"/>
    <p:sldId id="302" r:id="rId97"/>
    <p:sldId id="303" r:id="rId98"/>
    <p:sldId id="344" r:id="rId99"/>
    <p:sldId id="304" r:id="rId100"/>
    <p:sldId id="305" r:id="rId101"/>
    <p:sldId id="306" r:id="rId102"/>
    <p:sldId id="307" r:id="rId103"/>
    <p:sldId id="308" r:id="rId104"/>
    <p:sldId id="309" r:id="rId105"/>
    <p:sldId id="310" r:id="rId106"/>
    <p:sldId id="311" r:id="rId107"/>
    <p:sldId id="312" r:id="rId108"/>
    <p:sldId id="313" r:id="rId109"/>
    <p:sldId id="314" r:id="rId110"/>
    <p:sldId id="315" r:id="rId111"/>
    <p:sldId id="316" r:id="rId112"/>
    <p:sldId id="317" r:id="rId113"/>
    <p:sldId id="347" r:id="rId114"/>
    <p:sldId id="368" r:id="rId115"/>
    <p:sldId id="345" r:id="rId116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0000FF"/>
    <a:srgbClr val="FF00FF"/>
    <a:srgbClr val="3399FF"/>
    <a:srgbClr val="9900FF"/>
    <a:srgbClr val="006600"/>
    <a:srgbClr val="FF9900"/>
    <a:srgbClr val="0099CC"/>
    <a:srgbClr val="CC3300"/>
    <a:srgbClr val="996633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-49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presProps" Target="presProps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slide" Target="slides/slide101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13" Type="http://schemas.openxmlformats.org/officeDocument/2006/relationships/slide" Target="slides/slide112.xml"/><Relationship Id="rId118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slide" Target="slides/slide11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标题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15" name="灯片编号占位符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7A8EB39E-586A-4FED-AD26-4A39FA6D82BD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1718C-B457-47E3-85F0-D74B911B4E2A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360C-962D-4BC9-BE28-16F732071F2C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标题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27" name="内容占位符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25" name="日期占位符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en-US" altLang="zh-CN"/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A2E44AA8-C35E-4428-BE6D-CBD863B20E96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19" name="日期占位符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11" name="页脚占位符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7A5AC-CE1D-45AA-88EB-F871A0258B03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4" name="内容占位符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3" name="内容占位符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21" name="日期占位符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31" name="灯片编号占位符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BB701-B912-4D29-BBE7-C67EB525BEA6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标题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25" name="文本占位符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28" name="内容占位符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527901CA-C70B-4BA9-811D-A24CAEE7ED84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11" name="直接连接符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2" name="日期占位符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21" name="页脚占位符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9E5F-F1AC-4D13-8131-02734355F701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24" name="页脚占位符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EE222-7115-4D37-9C1F-13D218B3A81A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直接连接符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标题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26" name="文本占位符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14" name="内容占位符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25" name="日期占位符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29" name="页脚占位符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0C313-9581-4081-B2A6-98C026E6A6DD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图片占位符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31" name="灯片编号占位符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90230-DE6A-4017-A2A2-82BD8C903047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17" name="标题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26" name="文本占位符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40000"/>
                <a:lumOff val="60000"/>
              </a:schemeClr>
            </a:gs>
            <a:gs pos="64999">
              <a:srgbClr val="F0EBD5"/>
            </a:gs>
            <a:gs pos="100000">
              <a:srgbClr val="D1C39F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文本占位符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1" name="日期占位符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28" name="页脚占位符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1B8B3BA7-050E-4D4A-9790-5E1B5C57C436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10" name="标题占位符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直接连接符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4" Type="http://schemas.openxmlformats.org/officeDocument/2006/relationships/oleObject" Target="../embeddings/oleObject5.bin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4" Type="http://schemas.openxmlformats.org/officeDocument/2006/relationships/oleObject" Target="../embeddings/oleObject8.bin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2" descr="羊皮纸"/>
          <p:cNvSpPr txBox="1">
            <a:spLocks noChangeArrowheads="1"/>
          </p:cNvSpPr>
          <p:nvPr/>
        </p:nvSpPr>
        <p:spPr bwMode="auto">
          <a:xfrm>
            <a:off x="2786050" y="214290"/>
            <a:ext cx="3786214" cy="701675"/>
          </a:xfrm>
          <a:prstGeom prst="rect">
            <a:avLst/>
          </a:prstGeom>
          <a:blipFill dpi="0" rotWithShape="1">
            <a:blip r:embed="rId2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>
              <a:spcBef>
                <a:spcPct val="50000"/>
              </a:spcBef>
            </a:pPr>
            <a:r>
              <a:rPr lang="zh-CN" altLang="en-US" sz="40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+mj-ea"/>
                <a:cs typeface="Times New Roman" pitchFamily="18" charset="0"/>
              </a:rPr>
              <a:t>第</a:t>
            </a:r>
            <a:r>
              <a:rPr lang="en-US" altLang="zh-CN" sz="40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+mj-ea"/>
                <a:cs typeface="Consolas" pitchFamily="49" charset="0"/>
              </a:rPr>
              <a:t>3</a:t>
            </a:r>
            <a:r>
              <a:rPr lang="zh-CN" altLang="en-US" sz="40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+mj-ea"/>
                <a:cs typeface="Times New Roman" pitchFamily="18" charset="0"/>
              </a:rPr>
              <a:t>章 </a:t>
            </a:r>
            <a:r>
              <a:rPr lang="zh-CN" altLang="en-US" sz="40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+mj-ea"/>
                <a:cs typeface="Times New Roman" pitchFamily="18" charset="0"/>
              </a:rPr>
              <a:t>分治法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143108" y="2110079"/>
            <a:ext cx="5400000" cy="51473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tIns="72000" bIns="72000" rtlCol="0">
            <a:spAutoFit/>
          </a:bodyPr>
          <a:lstStyle/>
          <a:p>
            <a:pPr algn="ctr"/>
            <a:r>
              <a:rPr lang="pt-BR" altLang="zh-CN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3.2</a:t>
            </a:r>
            <a:r>
              <a:rPr lang="pt-BR" altLang="zh-CN" smtClean="0">
                <a:solidFill>
                  <a:srgbClr val="FF0000"/>
                </a:solidFill>
                <a:latin typeface="Times New Roman" pitchFamily="18" charset="0"/>
                <a:ea typeface="叶根友毛笔行书2.0版" pitchFamily="2" charset="-122"/>
                <a:cs typeface="Times New Roman" pitchFamily="18" charset="0"/>
              </a:rPr>
              <a:t> </a:t>
            </a:r>
            <a:r>
              <a:rPr lang="zh-CN" altLang="zh-CN" smtClean="0">
                <a:solidFill>
                  <a:srgbClr val="FF0000"/>
                </a:solidFill>
                <a:latin typeface="Times New Roman" pitchFamily="18" charset="0"/>
                <a:ea typeface="叶根友毛笔行书2.0版" pitchFamily="2" charset="-122"/>
                <a:cs typeface="Times New Roman" pitchFamily="18" charset="0"/>
              </a:rPr>
              <a:t>求解排序问题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143108" y="1428735"/>
            <a:ext cx="5400000" cy="51473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tIns="72000" bIns="72000" rtlCol="0">
            <a:spAutoFit/>
          </a:bodyPr>
          <a:lstStyle/>
          <a:p>
            <a:pPr algn="ctr"/>
            <a:r>
              <a:rPr lang="en-US" altLang="zh-CN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3.1</a:t>
            </a:r>
            <a:r>
              <a:rPr lang="en-US" altLang="zh-CN" smtClean="0">
                <a:solidFill>
                  <a:srgbClr val="FF0000"/>
                </a:solidFill>
                <a:latin typeface="Times New Roman" pitchFamily="18" charset="0"/>
                <a:ea typeface="叶根友毛笔行书2.0版" pitchFamily="2" charset="-122"/>
                <a:cs typeface="Times New Roman" pitchFamily="18" charset="0"/>
              </a:rPr>
              <a:t> </a:t>
            </a:r>
            <a:r>
              <a:rPr lang="zh-CN" altLang="en-US" smtClean="0">
                <a:solidFill>
                  <a:srgbClr val="FF0000"/>
                </a:solidFill>
                <a:latin typeface="Times New Roman" pitchFamily="18" charset="0"/>
                <a:ea typeface="叶根友毛笔行书2.0版" pitchFamily="2" charset="-122"/>
                <a:cs typeface="Times New Roman" pitchFamily="18" charset="0"/>
              </a:rPr>
              <a:t>分治法概述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143108" y="2786058"/>
            <a:ext cx="5400000" cy="51473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tIns="72000" bIns="72000" rtlCol="0">
            <a:spAutoFit/>
          </a:bodyPr>
          <a:lstStyle/>
          <a:p>
            <a:pPr algn="ctr"/>
            <a:r>
              <a:rPr lang="en-US" altLang="zh-CN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3.3</a:t>
            </a:r>
            <a:r>
              <a:rPr lang="en-US" altLang="zh-CN" smtClean="0">
                <a:solidFill>
                  <a:srgbClr val="FF0000"/>
                </a:solidFill>
                <a:latin typeface="Times New Roman" pitchFamily="18" charset="0"/>
                <a:ea typeface="叶根友毛笔行书2.0版" pitchFamily="2" charset="-122"/>
                <a:cs typeface="Times New Roman" pitchFamily="18" charset="0"/>
              </a:rPr>
              <a:t> </a:t>
            </a:r>
            <a:r>
              <a:rPr lang="zh-CN" altLang="zh-CN" smtClean="0">
                <a:solidFill>
                  <a:srgbClr val="FF0000"/>
                </a:solidFill>
                <a:latin typeface="Times New Roman" pitchFamily="18" charset="0"/>
                <a:ea typeface="叶根友毛笔行书2.0版" pitchFamily="2" charset="-122"/>
                <a:cs typeface="Times New Roman" pitchFamily="18" charset="0"/>
              </a:rPr>
              <a:t>求解查找问题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143108" y="3467401"/>
            <a:ext cx="5400000" cy="51473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tIns="72000" bIns="72000" rtlCol="0">
            <a:spAutoFit/>
          </a:bodyPr>
          <a:lstStyle/>
          <a:p>
            <a:pPr algn="ctr"/>
            <a:r>
              <a:rPr lang="pt-BR" altLang="zh-CN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3.4</a:t>
            </a:r>
            <a:r>
              <a:rPr lang="pt-BR" altLang="zh-CN" smtClean="0">
                <a:solidFill>
                  <a:srgbClr val="FF0000"/>
                </a:solidFill>
                <a:latin typeface="Times New Roman" pitchFamily="18" charset="0"/>
                <a:ea typeface="叶根友毛笔行书2.0版" pitchFamily="2" charset="-122"/>
                <a:cs typeface="Times New Roman" pitchFamily="18" charset="0"/>
              </a:rPr>
              <a:t> </a:t>
            </a:r>
            <a:r>
              <a:rPr lang="zh-CN" altLang="zh-CN" smtClean="0">
                <a:solidFill>
                  <a:srgbClr val="FF0000"/>
                </a:solidFill>
                <a:latin typeface="Times New Roman" pitchFamily="18" charset="0"/>
                <a:ea typeface="叶根友毛笔行书2.0版" pitchFamily="2" charset="-122"/>
                <a:cs typeface="Times New Roman" pitchFamily="18" charset="0"/>
              </a:rPr>
              <a:t>求解组合问题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143108" y="4181781"/>
            <a:ext cx="5400000" cy="51473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tIns="72000" bIns="72000" rtlCol="0">
            <a:spAutoFit/>
          </a:bodyPr>
          <a:lstStyle/>
          <a:p>
            <a:pPr algn="ctr"/>
            <a:r>
              <a:rPr lang="en-US" altLang="zh-CN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3.5</a:t>
            </a:r>
            <a:r>
              <a:rPr lang="en-US" altLang="zh-CN" smtClean="0">
                <a:solidFill>
                  <a:srgbClr val="FF0000"/>
                </a:solidFill>
                <a:latin typeface="Times New Roman" pitchFamily="18" charset="0"/>
                <a:ea typeface="叶根友毛笔行书2.0版" pitchFamily="2" charset="-122"/>
                <a:cs typeface="Times New Roman" pitchFamily="18" charset="0"/>
              </a:rPr>
              <a:t> </a:t>
            </a:r>
            <a:r>
              <a:rPr lang="zh-CN" altLang="zh-CN" smtClean="0">
                <a:solidFill>
                  <a:srgbClr val="FF0000"/>
                </a:solidFill>
                <a:latin typeface="Times New Roman" pitchFamily="18" charset="0"/>
                <a:ea typeface="叶根友毛笔行书2.0版" pitchFamily="2" charset="-122"/>
                <a:cs typeface="Times New Roman" pitchFamily="18" charset="0"/>
              </a:rPr>
              <a:t>求解大整数乘法和矩阵乘法问题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143108" y="4896161"/>
            <a:ext cx="5400000" cy="51473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tIns="72000" bIns="72000" rtlCol="0">
            <a:spAutoFit/>
          </a:bodyPr>
          <a:lstStyle/>
          <a:p>
            <a:pPr algn="ctr"/>
            <a:r>
              <a:rPr lang="pt-BR" altLang="zh-CN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3.6 </a:t>
            </a:r>
            <a:r>
              <a:rPr lang="zh-CN" altLang="zh-CN" smtClean="0">
                <a:solidFill>
                  <a:srgbClr val="FF0000"/>
                </a:solidFill>
                <a:latin typeface="Times New Roman" pitchFamily="18" charset="0"/>
                <a:ea typeface="叶根友毛笔行书2.0版" pitchFamily="2" charset="-122"/>
                <a:cs typeface="Times New Roman" pitchFamily="18" charset="0"/>
              </a:rPr>
              <a:t>并行计算简介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Text Box 2"/>
          <p:cNvSpPr txBox="1">
            <a:spLocks noChangeArrowheads="1"/>
          </p:cNvSpPr>
          <p:nvPr/>
        </p:nvSpPr>
        <p:spPr bwMode="auto">
          <a:xfrm>
            <a:off x="500034" y="1357298"/>
            <a:ext cx="1819258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2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分治策略：</a:t>
            </a:r>
          </a:p>
        </p:txBody>
      </p:sp>
      <p:sp>
        <p:nvSpPr>
          <p:cNvPr id="200707" name="Text Box 3"/>
          <p:cNvSpPr txBox="1">
            <a:spLocks noChangeArrowheads="1"/>
          </p:cNvSpPr>
          <p:nvPr/>
        </p:nvSpPr>
        <p:spPr bwMode="auto">
          <a:xfrm>
            <a:off x="579466" y="1928802"/>
            <a:ext cx="8064500" cy="2662496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144000" tIns="108000" bIns="10800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</a:t>
            </a:r>
            <a:r>
              <a:rPr lang="zh-CN" altLang="en-US" sz="1800" dirty="0">
                <a:solidFill>
                  <a:srgbClr val="C00000"/>
                </a:solidFill>
                <a:latin typeface="华文中宋" pitchFamily="2" charset="-122"/>
                <a:ea typeface="华文中宋" pitchFamily="2" charset="-122"/>
                <a:cs typeface="Consolas" pitchFamily="49" charset="0"/>
              </a:rPr>
              <a:t>① 分解：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将原序列</a:t>
            </a:r>
            <a:r>
              <a:rPr lang="en-US" altLang="zh-CN" sz="18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</a:t>
            </a:r>
            <a:r>
              <a:rPr lang="en-US" altLang="zh-CN" sz="18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..</a:t>
            </a:r>
            <a:r>
              <a:rPr lang="en-US" altLang="zh-CN" sz="18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分解成两个子序列</a:t>
            </a:r>
            <a:r>
              <a:rPr lang="en-US" altLang="zh-CN" sz="18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</a:t>
            </a:r>
            <a:r>
              <a:rPr lang="en-US" altLang="zh-CN" sz="18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..</a:t>
            </a:r>
            <a:r>
              <a:rPr lang="en-US" altLang="zh-CN" sz="1800" i="1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-1]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和</a:t>
            </a:r>
            <a:r>
              <a:rPr lang="en-US" altLang="zh-CN" sz="18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</a:t>
            </a:r>
            <a:r>
              <a:rPr lang="en-US" altLang="zh-CN" sz="1800" i="1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+1..</a:t>
            </a:r>
            <a:r>
              <a:rPr lang="en-US" altLang="zh-CN" sz="1800" i="1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，其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中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为划分的基准位置。</a:t>
            </a:r>
            <a:endParaRPr lang="zh-CN" altLang="en-US" sz="18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</a:t>
            </a:r>
            <a:r>
              <a:rPr lang="zh-CN" altLang="en-US" sz="1800" dirty="0">
                <a:solidFill>
                  <a:srgbClr val="C00000"/>
                </a:solidFill>
                <a:latin typeface="华文中宋" pitchFamily="2" charset="-122"/>
                <a:ea typeface="华文中宋" pitchFamily="2" charset="-122"/>
                <a:cs typeface="Consolas" pitchFamily="49" charset="0"/>
              </a:rPr>
              <a:t>② 求解子问题：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若子序列的长度为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或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为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，则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它是有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序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的，直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接返回；否则递归地求解各个子问题。</a:t>
            </a:r>
          </a:p>
          <a:p>
            <a:pPr>
              <a:lnSpc>
                <a:spcPct val="150000"/>
              </a:lnSpc>
            </a:pP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</a:t>
            </a:r>
            <a:r>
              <a:rPr lang="zh-CN" altLang="en-US" sz="1800" dirty="0">
                <a:solidFill>
                  <a:srgbClr val="C00000"/>
                </a:solidFill>
                <a:latin typeface="华文中宋" pitchFamily="2" charset="-122"/>
                <a:ea typeface="华文中宋" pitchFamily="2" charset="-122"/>
                <a:cs typeface="Consolas" pitchFamily="49" charset="0"/>
              </a:rPr>
              <a:t>③ 合并：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由于整个序列存放在数组中</a:t>
            </a: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中，排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序过程是就地进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行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的，合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并步骤不需要执行任何操作。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Text Box 2"/>
          <p:cNvSpPr txBox="1">
            <a:spLocks noChangeArrowheads="1"/>
          </p:cNvSpPr>
          <p:nvPr/>
        </p:nvSpPr>
        <p:spPr bwMode="auto">
          <a:xfrm>
            <a:off x="468313" y="333375"/>
            <a:ext cx="74168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nb-NO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利用块矩阵的</a:t>
            </a:r>
            <a:r>
              <a:rPr lang="zh-CN" altLang="nb-NO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乘</a:t>
            </a:r>
            <a:r>
              <a:rPr lang="zh-CN" altLang="nb-NO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法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zh-CN" altLang="nb-NO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矩</a:t>
            </a:r>
            <a:r>
              <a:rPr lang="zh-CN" altLang="nb-NO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阵</a:t>
            </a:r>
            <a:r>
              <a:rPr lang="nb-NO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C</a:t>
            </a:r>
            <a:r>
              <a:rPr lang="zh-CN" altLang="nb-NO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可表示为</a:t>
            </a:r>
            <a:endParaRPr lang="zh-CN" altLang="en-US" sz="20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159748" name="Rectangle 4"/>
          <p:cNvSpPr>
            <a:spLocks noChangeArrowheads="1"/>
          </p:cNvSpPr>
          <p:nvPr/>
        </p:nvSpPr>
        <p:spPr bwMode="auto">
          <a:xfrm>
            <a:off x="0" y="32527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59747" name="Object 3"/>
          <p:cNvGraphicFramePr>
            <a:graphicFrameLocks noChangeAspect="1"/>
          </p:cNvGraphicFramePr>
          <p:nvPr/>
        </p:nvGraphicFramePr>
        <p:xfrm>
          <a:off x="611188" y="1052513"/>
          <a:ext cx="4464050" cy="954087"/>
        </p:xfrm>
        <a:graphic>
          <a:graphicData uri="http://schemas.openxmlformats.org/presentationml/2006/ole">
            <p:oleObj spid="_x0000_s159747" name="公式" r:id="rId3" imgW="1651000" imgH="355600" progId="">
              <p:embed/>
            </p:oleObj>
          </a:graphicData>
        </a:graphic>
      </p:graphicFrame>
      <p:sp>
        <p:nvSpPr>
          <p:cNvPr id="159749" name="Text Box 5"/>
          <p:cNvSpPr txBox="1">
            <a:spLocks noChangeArrowheads="1"/>
          </p:cNvSpPr>
          <p:nvPr/>
        </p:nvSpPr>
        <p:spPr bwMode="auto">
          <a:xfrm>
            <a:off x="357158" y="2143116"/>
            <a:ext cx="7848600" cy="1423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nb-NO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因</a:t>
            </a:r>
            <a:r>
              <a:rPr lang="zh-CN" altLang="nb-NO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此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zh-CN" altLang="nb-NO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原</a:t>
            </a:r>
            <a:r>
              <a:rPr lang="zh-CN" altLang="nb-NO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问题可以划分成计算</a:t>
            </a:r>
            <a:r>
              <a:rPr lang="nb-NO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8</a:t>
            </a:r>
            <a:r>
              <a:rPr lang="zh-CN" altLang="nb-NO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个子问题的乘积问</a:t>
            </a:r>
            <a:r>
              <a:rPr lang="zh-CN" altLang="nb-NO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题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zh-CN" altLang="nb-NO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因此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zh-CN" altLang="nb-NO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两</a:t>
            </a:r>
            <a:r>
              <a:rPr lang="zh-CN" altLang="nb-NO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</a:t>
            </a:r>
            <a:r>
              <a:rPr lang="pt-BR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pt-BR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×</a:t>
            </a:r>
            <a:r>
              <a:rPr lang="pt-BR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pt-BR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矩阵乘积的计算量是</a:t>
            </a:r>
            <a:r>
              <a:rPr lang="pt-BR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pt-BR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</a:t>
            </a:r>
            <a:r>
              <a:rPr lang="pt-BR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pt-BR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/2×</a:t>
            </a:r>
            <a:r>
              <a:rPr lang="pt-BR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pt-BR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/2</a:t>
            </a:r>
            <a:r>
              <a:rPr lang="zh-CN" altLang="pt-BR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矩阵乘积计算量的</a:t>
            </a:r>
            <a:r>
              <a:rPr lang="pt-BR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8</a:t>
            </a:r>
            <a:r>
              <a:rPr lang="zh-CN" altLang="pt-BR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倍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zh-CN" altLang="pt-BR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再</a:t>
            </a:r>
            <a:r>
              <a:rPr lang="zh-CN" altLang="pt-BR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加上</a:t>
            </a:r>
            <a:r>
              <a:rPr lang="pt-BR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pt-BR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/2×</a:t>
            </a:r>
            <a:r>
              <a:rPr lang="pt-BR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pt-BR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/2</a:t>
            </a:r>
            <a:r>
              <a:rPr lang="zh-CN" altLang="pt-BR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阶矩阵相加的</a:t>
            </a:r>
            <a:r>
              <a:rPr lang="pt-BR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4</a:t>
            </a:r>
            <a:r>
              <a:rPr lang="zh-CN" altLang="pt-BR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倍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zh-CN" altLang="pt-BR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后</a:t>
            </a:r>
            <a:r>
              <a:rPr lang="zh-CN" altLang="pt-BR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者最多需要</a:t>
            </a:r>
            <a:r>
              <a:rPr lang="pt-BR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O(</a:t>
            </a:r>
            <a:r>
              <a:rPr lang="pt-BR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pt-BR" altLang="zh-CN" sz="2000" baseline="30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pt-BR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zh-CN" altLang="pt-BR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因</a:t>
            </a:r>
            <a:r>
              <a:rPr lang="zh-CN" altLang="pt-BR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此有：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159750" name="Text Box 6"/>
          <p:cNvSpPr txBox="1">
            <a:spLocks noChangeArrowheads="1"/>
          </p:cNvSpPr>
          <p:nvPr/>
        </p:nvSpPr>
        <p:spPr bwMode="auto">
          <a:xfrm>
            <a:off x="1149320" y="3798879"/>
            <a:ext cx="5040313" cy="830997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pt-BR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</a:t>
            </a:r>
            <a:r>
              <a:rPr lang="pt-BR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pt-BR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pt-BR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)=O(1)			</a:t>
            </a:r>
            <a:r>
              <a:rPr lang="zh-CN" altLang="pt-BR" sz="2000" dirty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当</a:t>
            </a:r>
            <a:r>
              <a:rPr lang="pt-BR" altLang="zh-CN" sz="2000" i="1" dirty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pt-BR" altLang="zh-CN" sz="2000" dirty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=1</a:t>
            </a:r>
            <a:endParaRPr lang="pt-BR" altLang="zh-CN" sz="2000" i="1" dirty="0">
              <a:solidFill>
                <a:srgbClr val="00B0F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>
              <a:lnSpc>
                <a:spcPct val="120000"/>
              </a:lnSpc>
            </a:pPr>
            <a:r>
              <a:rPr lang="pt-BR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</a:t>
            </a:r>
            <a:r>
              <a:rPr lang="pt-BR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pt-BR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pt-BR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)=8</a:t>
            </a:r>
            <a:r>
              <a:rPr lang="pt-BR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</a:t>
            </a:r>
            <a:r>
              <a:rPr lang="pt-BR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pt-BR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pt-BR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/2)+O(</a:t>
            </a:r>
            <a:r>
              <a:rPr lang="pt-BR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pt-BR" altLang="zh-CN" sz="2000" baseline="30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pt-BR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		</a:t>
            </a:r>
            <a:r>
              <a:rPr lang="zh-CN" altLang="pt-BR" sz="2000" dirty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当</a:t>
            </a:r>
            <a:r>
              <a:rPr lang="pt-BR" altLang="zh-CN" sz="2000" i="1" dirty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pt-BR" altLang="zh-CN" sz="2000" dirty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&gt;1</a:t>
            </a:r>
            <a:endParaRPr lang="en-US" altLang="zh-CN" sz="2000" dirty="0">
              <a:solidFill>
                <a:srgbClr val="00B0F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159751" name="Text Box 7"/>
          <p:cNvSpPr txBox="1">
            <a:spLocks noChangeArrowheads="1"/>
          </p:cNvSpPr>
          <p:nvPr/>
        </p:nvSpPr>
        <p:spPr bwMode="auto">
          <a:xfrm>
            <a:off x="573058" y="4878379"/>
            <a:ext cx="7993062" cy="9616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pt-BR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可以推导出</a:t>
            </a:r>
            <a:r>
              <a:rPr lang="pt-BR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</a:t>
            </a:r>
            <a:r>
              <a:rPr lang="pt-BR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pt-BR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pt-BR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)=O(</a:t>
            </a:r>
            <a:r>
              <a:rPr lang="pt-BR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pt-BR" altLang="zh-CN" sz="2000" baseline="30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pt-BR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zh-CN" altLang="pt-BR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。也就是</a:t>
            </a:r>
            <a:r>
              <a:rPr lang="zh-CN" altLang="pt-BR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说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zh-CN" altLang="pt-BR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它</a:t>
            </a:r>
            <a:r>
              <a:rPr lang="zh-CN" altLang="pt-BR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跟前面介绍的两个矩阵直接相乘的计算量没有什么差别。是否可以算得更快呢？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Text Box 2"/>
          <p:cNvSpPr txBox="1">
            <a:spLocks noChangeArrowheads="1"/>
          </p:cNvSpPr>
          <p:nvPr/>
        </p:nvSpPr>
        <p:spPr bwMode="auto">
          <a:xfrm>
            <a:off x="323850" y="528560"/>
            <a:ext cx="835183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nb-NO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Strassen</a:t>
            </a:r>
            <a:r>
              <a:rPr lang="zh-CN" altLang="nb-NO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通过研究</a:t>
            </a:r>
            <a:r>
              <a:rPr lang="zh-CN" altLang="nb-NO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分</a:t>
            </a:r>
            <a:r>
              <a:rPr lang="zh-CN" altLang="nb-NO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析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zh-CN" altLang="nb-NO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提</a:t>
            </a:r>
            <a:r>
              <a:rPr lang="zh-CN" altLang="nb-NO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出了</a:t>
            </a:r>
            <a:r>
              <a:rPr lang="nb-NO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Strassen</a:t>
            </a:r>
            <a:r>
              <a:rPr lang="zh-CN" altLang="nb-NO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算</a:t>
            </a:r>
            <a:r>
              <a:rPr lang="zh-CN" altLang="nb-NO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法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r>
              <a:rPr lang="zh-CN" altLang="nb-NO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要</a:t>
            </a:r>
            <a:r>
              <a:rPr lang="zh-CN" altLang="nb-NO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计算矩阵乘积：</a:t>
            </a:r>
            <a:endParaRPr lang="zh-CN" altLang="en-US" sz="20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158724" name="Rectangle 4"/>
          <p:cNvSpPr>
            <a:spLocks noChangeArrowheads="1"/>
          </p:cNvSpPr>
          <p:nvPr/>
        </p:nvSpPr>
        <p:spPr bwMode="auto">
          <a:xfrm>
            <a:off x="0" y="3252788"/>
            <a:ext cx="18473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158723" name="Object 3"/>
          <p:cNvGraphicFramePr>
            <a:graphicFrameLocks noChangeAspect="1"/>
          </p:cNvGraphicFramePr>
          <p:nvPr/>
        </p:nvGraphicFramePr>
        <p:xfrm>
          <a:off x="2786050" y="1179502"/>
          <a:ext cx="2663825" cy="820738"/>
        </p:xfrm>
        <a:graphic>
          <a:graphicData uri="http://schemas.openxmlformats.org/presentationml/2006/ole">
            <p:oleObj spid="_x0000_s158723" name="公式" r:id="rId3" imgW="1143000" imgH="355600" progId="">
              <p:embed/>
            </p:oleObj>
          </a:graphicData>
        </a:graphic>
      </p:graphicFrame>
      <p:sp>
        <p:nvSpPr>
          <p:cNvPr id="158725" name="Text Box 5"/>
          <p:cNvSpPr txBox="1">
            <a:spLocks noChangeArrowheads="1"/>
          </p:cNvSpPr>
          <p:nvPr/>
        </p:nvSpPr>
        <p:spPr bwMode="auto">
          <a:xfrm>
            <a:off x="500034" y="2000240"/>
            <a:ext cx="208756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nb-NO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只需要计算 </a:t>
            </a:r>
            <a:endParaRPr lang="zh-CN" altLang="en-US" sz="20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graphicFrame>
        <p:nvGraphicFramePr>
          <p:cNvPr id="158726" name="Object 6"/>
          <p:cNvGraphicFramePr>
            <a:graphicFrameLocks noChangeAspect="1"/>
          </p:cNvGraphicFramePr>
          <p:nvPr/>
        </p:nvGraphicFramePr>
        <p:xfrm>
          <a:off x="2268538" y="2130427"/>
          <a:ext cx="4679950" cy="946150"/>
        </p:xfrm>
        <a:graphic>
          <a:graphicData uri="http://schemas.openxmlformats.org/presentationml/2006/ole">
            <p:oleObj spid="_x0000_s158726" name="公式" r:id="rId4" imgW="1739900" imgH="355600" progId="">
              <p:embed/>
            </p:oleObj>
          </a:graphicData>
        </a:graphic>
      </p:graphicFrame>
      <p:sp>
        <p:nvSpPr>
          <p:cNvPr id="158728" name="Text Box 8"/>
          <p:cNvSpPr txBox="1">
            <a:spLocks noChangeArrowheads="1"/>
          </p:cNvSpPr>
          <p:nvPr/>
        </p:nvSpPr>
        <p:spPr bwMode="auto">
          <a:xfrm>
            <a:off x="857224" y="2928934"/>
            <a:ext cx="3311525" cy="33327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ts val="3200"/>
              </a:lnSpc>
            </a:pPr>
            <a:r>
              <a:rPr lang="zh-CN" altLang="pt-BR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其中：</a:t>
            </a:r>
            <a:endParaRPr lang="zh-CN" altLang="pt-BR" i="1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>
              <a:lnSpc>
                <a:spcPts val="3200"/>
              </a:lnSpc>
            </a:pPr>
            <a:r>
              <a:rPr lang="pt-BR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</a:t>
            </a:r>
            <a:r>
              <a:rPr lang="pt-BR" altLang="zh-CN" sz="2000" baseline="-25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pt-BR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=(</a:t>
            </a:r>
            <a:r>
              <a:rPr lang="pt-BR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pt-BR" altLang="zh-CN" sz="2000" baseline="-25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11</a:t>
            </a:r>
            <a:r>
              <a:rPr lang="pt-BR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+</a:t>
            </a:r>
            <a:r>
              <a:rPr lang="pt-BR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pt-BR" altLang="zh-CN" sz="2000" baseline="-25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22</a:t>
            </a:r>
            <a:r>
              <a:rPr lang="pt-BR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)(</a:t>
            </a:r>
            <a:r>
              <a:rPr lang="pt-BR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pt-BR" altLang="zh-CN" sz="2000" baseline="-25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11</a:t>
            </a:r>
            <a:r>
              <a:rPr lang="pt-BR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+</a:t>
            </a:r>
            <a:r>
              <a:rPr lang="pt-BR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pt-BR" altLang="zh-CN" sz="2000" baseline="-25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22</a:t>
            </a:r>
            <a:r>
              <a:rPr lang="pt-BR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endParaRPr lang="pt-BR" altLang="zh-CN" sz="2000" i="1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>
              <a:lnSpc>
                <a:spcPts val="3200"/>
              </a:lnSpc>
            </a:pPr>
            <a:r>
              <a:rPr lang="pt-BR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</a:t>
            </a:r>
            <a:r>
              <a:rPr lang="pt-BR" altLang="zh-CN" sz="2000" baseline="-25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pt-BR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=(</a:t>
            </a:r>
            <a:r>
              <a:rPr lang="pt-BR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pt-BR" altLang="zh-CN" sz="2000" baseline="-25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21</a:t>
            </a:r>
            <a:r>
              <a:rPr lang="pt-BR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+</a:t>
            </a:r>
            <a:r>
              <a:rPr lang="pt-BR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pt-BR" altLang="zh-CN" sz="2000" baseline="-25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22</a:t>
            </a:r>
            <a:r>
              <a:rPr lang="pt-BR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pt-BR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pt-BR" altLang="zh-CN" sz="2000" baseline="-25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11</a:t>
            </a:r>
            <a:endParaRPr lang="pt-BR" altLang="zh-CN" sz="2000" i="1" baseline="-250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>
              <a:lnSpc>
                <a:spcPts val="3200"/>
              </a:lnSpc>
            </a:pPr>
            <a:r>
              <a:rPr lang="pt-BR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</a:t>
            </a:r>
            <a:r>
              <a:rPr lang="pt-BR" altLang="zh-CN" sz="2000" baseline="-25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pt-BR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</a:t>
            </a:r>
            <a:r>
              <a:rPr lang="pt-BR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pt-BR" altLang="zh-CN" sz="2000" baseline="-25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11</a:t>
            </a:r>
            <a:r>
              <a:rPr lang="pt-BR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pt-BR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pt-BR" altLang="zh-CN" sz="2000" baseline="-25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12</a:t>
            </a:r>
            <a:r>
              <a:rPr lang="pt-BR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</a:t>
            </a:r>
            <a:r>
              <a:rPr lang="pt-BR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pt-BR" altLang="zh-CN" sz="2000" baseline="-25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22</a:t>
            </a:r>
            <a:r>
              <a:rPr lang="pt-BR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endParaRPr lang="pt-BR" altLang="zh-CN" sz="2000" i="1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>
              <a:lnSpc>
                <a:spcPts val="3200"/>
              </a:lnSpc>
            </a:pPr>
            <a:r>
              <a:rPr lang="pt-BR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</a:t>
            </a:r>
            <a:r>
              <a:rPr lang="pt-BR" altLang="zh-CN" sz="2000" baseline="-25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4</a:t>
            </a:r>
            <a:r>
              <a:rPr lang="pt-BR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</a:t>
            </a:r>
            <a:r>
              <a:rPr lang="pt-BR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pt-BR" altLang="zh-CN" sz="2000" baseline="-25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22</a:t>
            </a:r>
            <a:r>
              <a:rPr lang="pt-BR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pt-BR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pt-BR" altLang="zh-CN" sz="2000" baseline="-25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21</a:t>
            </a:r>
            <a:r>
              <a:rPr lang="pt-BR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</a:t>
            </a:r>
            <a:r>
              <a:rPr lang="pt-BR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pt-BR" altLang="zh-CN" sz="2000" baseline="-25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11</a:t>
            </a:r>
            <a:r>
              <a:rPr lang="pt-BR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endParaRPr lang="pt-BR" altLang="zh-CN" sz="2000" i="1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>
              <a:lnSpc>
                <a:spcPts val="3200"/>
              </a:lnSpc>
            </a:pPr>
            <a:r>
              <a:rPr lang="pt-BR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</a:t>
            </a:r>
            <a:r>
              <a:rPr lang="pt-BR" altLang="zh-CN" sz="2000" baseline="-25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5</a:t>
            </a:r>
            <a:r>
              <a:rPr lang="pt-BR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=(</a:t>
            </a:r>
            <a:r>
              <a:rPr lang="pt-BR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pt-BR" altLang="zh-CN" sz="2000" baseline="-25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11</a:t>
            </a:r>
            <a:r>
              <a:rPr lang="pt-BR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+</a:t>
            </a:r>
            <a:r>
              <a:rPr lang="pt-BR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pt-BR" altLang="zh-CN" sz="2000" baseline="-25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12</a:t>
            </a:r>
            <a:r>
              <a:rPr lang="pt-BR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pt-BR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pt-BR" altLang="zh-CN" sz="2000" baseline="-25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22</a:t>
            </a:r>
            <a:endParaRPr lang="pt-BR" altLang="zh-CN" sz="2000" i="1" baseline="-250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>
              <a:lnSpc>
                <a:spcPts val="3200"/>
              </a:lnSpc>
            </a:pPr>
            <a:r>
              <a:rPr lang="pt-BR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</a:t>
            </a:r>
            <a:r>
              <a:rPr lang="pt-BR" altLang="zh-CN" sz="2000" baseline="-25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6</a:t>
            </a:r>
            <a:r>
              <a:rPr lang="pt-BR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=(</a:t>
            </a:r>
            <a:r>
              <a:rPr lang="pt-BR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pt-BR" altLang="zh-CN" sz="2000" baseline="-25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21</a:t>
            </a:r>
            <a:r>
              <a:rPr lang="pt-BR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</a:t>
            </a:r>
            <a:r>
              <a:rPr lang="pt-BR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pt-BR" altLang="zh-CN" sz="2000" baseline="-25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11</a:t>
            </a:r>
            <a:r>
              <a:rPr lang="pt-BR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)(</a:t>
            </a:r>
            <a:r>
              <a:rPr lang="pt-BR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pt-BR" altLang="zh-CN" sz="2000" baseline="-25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11</a:t>
            </a:r>
            <a:r>
              <a:rPr lang="pt-BR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+</a:t>
            </a:r>
            <a:r>
              <a:rPr lang="pt-BR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pt-BR" altLang="zh-CN" sz="2000" baseline="-25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12</a:t>
            </a:r>
            <a:r>
              <a:rPr lang="pt-BR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endParaRPr lang="pt-BR" altLang="zh-CN" sz="2000" i="1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>
              <a:lnSpc>
                <a:spcPts val="3200"/>
              </a:lnSpc>
            </a:pPr>
            <a:r>
              <a:rPr lang="pt-BR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</a:t>
            </a:r>
            <a:r>
              <a:rPr lang="pt-BR" altLang="zh-CN" sz="2000" baseline="-25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7</a:t>
            </a:r>
            <a:r>
              <a:rPr lang="pt-BR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=(</a:t>
            </a:r>
            <a:r>
              <a:rPr lang="pt-BR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pt-BR" altLang="zh-CN" sz="2000" baseline="-25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12</a:t>
            </a:r>
            <a:r>
              <a:rPr lang="pt-BR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</a:t>
            </a:r>
            <a:r>
              <a:rPr lang="pt-BR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pt-BR" altLang="zh-CN" sz="2000" baseline="-25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22</a:t>
            </a:r>
            <a:r>
              <a:rPr lang="pt-BR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)(</a:t>
            </a:r>
            <a:r>
              <a:rPr lang="pt-BR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pt-BR" altLang="zh-CN" sz="2000" baseline="-25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21</a:t>
            </a:r>
            <a:r>
              <a:rPr lang="pt-BR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+</a:t>
            </a:r>
            <a:r>
              <a:rPr lang="pt-BR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pt-BR" altLang="zh-CN" sz="2000" baseline="-25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22</a:t>
            </a:r>
            <a:r>
              <a:rPr lang="pt-BR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endParaRPr lang="en-US" altLang="zh-CN" sz="20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9" name="右大括号 8"/>
          <p:cNvSpPr/>
          <p:nvPr/>
        </p:nvSpPr>
        <p:spPr>
          <a:xfrm>
            <a:off x="3643306" y="3643314"/>
            <a:ext cx="285752" cy="2500330"/>
          </a:xfrm>
          <a:prstGeom prst="rightBrace">
            <a:avLst/>
          </a:prstGeom>
          <a:ln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000496" y="4500570"/>
            <a:ext cx="27860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altLang="zh-CN" sz="2000" smtClean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7</a:t>
            </a:r>
            <a:r>
              <a:rPr lang="zh-CN" altLang="pt-BR" sz="2000" smtClean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个</a:t>
            </a:r>
            <a:r>
              <a:rPr lang="pt-BR" altLang="zh-CN" sz="2000" i="1" smtClean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n</a:t>
            </a:r>
            <a:r>
              <a:rPr lang="pt-BR" altLang="zh-CN" sz="2000" smtClean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/2×</a:t>
            </a:r>
            <a:r>
              <a:rPr lang="pt-BR" altLang="zh-CN" sz="2000" i="1" smtClean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n</a:t>
            </a:r>
            <a:r>
              <a:rPr lang="pt-BR" altLang="zh-CN" sz="2000" smtClean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/2</a:t>
            </a:r>
            <a:r>
              <a:rPr lang="zh-CN" altLang="pt-BR" sz="2000" smtClean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矩阵乘积</a:t>
            </a:r>
            <a:endParaRPr lang="en-US" altLang="zh-CN" sz="2000" smtClean="0">
              <a:solidFill>
                <a:srgbClr val="0000FF"/>
              </a:solidFill>
              <a:latin typeface="Consolas" pitchFamily="49" charset="0"/>
              <a:ea typeface="微软雅黑" pitchFamily="34" charset="-122"/>
              <a:cs typeface="Consolas" pitchFamily="49" charset="0"/>
            </a:endParaRPr>
          </a:p>
          <a:p>
            <a:r>
              <a:rPr lang="zh-CN" altLang="pt-BR" sz="2000" smtClean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加减运算共需要</a:t>
            </a:r>
            <a:r>
              <a:rPr lang="pt-BR" altLang="zh-CN" sz="2000" smtClean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O(</a:t>
            </a:r>
            <a:r>
              <a:rPr lang="pt-BR" altLang="zh-CN" sz="2000" i="1" smtClean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n</a:t>
            </a:r>
            <a:r>
              <a:rPr lang="pt-BR" altLang="zh-CN" sz="2000" baseline="30000" smtClean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2</a:t>
            </a:r>
            <a:r>
              <a:rPr lang="pt-BR" altLang="zh-CN" sz="2000" smtClean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)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Text Box 2"/>
          <p:cNvSpPr txBox="1">
            <a:spLocks noChangeArrowheads="1"/>
          </p:cNvSpPr>
          <p:nvPr/>
        </p:nvSpPr>
        <p:spPr bwMode="auto">
          <a:xfrm>
            <a:off x="323850" y="512763"/>
            <a:ext cx="8353425" cy="142333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pt-BR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由上面</a:t>
            </a:r>
            <a:r>
              <a:rPr lang="zh-CN" altLang="pt-BR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可</a:t>
            </a:r>
            <a:r>
              <a:rPr lang="zh-CN" altLang="pt-BR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知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zh-CN" altLang="nb-NO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两</a:t>
            </a:r>
            <a:r>
              <a:rPr lang="zh-CN" altLang="nb-NO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</a:t>
            </a:r>
            <a:r>
              <a:rPr lang="pt-BR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pt-BR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×</a:t>
            </a:r>
            <a:r>
              <a:rPr lang="pt-BR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pt-BR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矩阵乘积的计算量是</a:t>
            </a:r>
            <a:r>
              <a:rPr lang="pt-BR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pt-BR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</a:t>
            </a:r>
            <a:r>
              <a:rPr lang="pt-BR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pt-BR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/2×</a:t>
            </a:r>
            <a:r>
              <a:rPr lang="pt-BR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pt-BR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/2</a:t>
            </a:r>
            <a:r>
              <a:rPr lang="zh-CN" altLang="pt-BR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矩阵乘积计算量的</a:t>
            </a:r>
            <a:r>
              <a:rPr lang="pt-BR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7</a:t>
            </a:r>
            <a:r>
              <a:rPr lang="zh-CN" altLang="pt-BR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倍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zh-CN" altLang="pt-BR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再</a:t>
            </a:r>
            <a:r>
              <a:rPr lang="zh-CN" altLang="pt-BR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加上它们进行加或减运算的</a:t>
            </a:r>
            <a:r>
              <a:rPr lang="pt-BR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18</a:t>
            </a:r>
            <a:r>
              <a:rPr lang="zh-CN" altLang="pt-BR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倍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zh-CN" altLang="pt-BR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加</a:t>
            </a:r>
            <a:r>
              <a:rPr lang="zh-CN" altLang="pt-BR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减运算共需要</a:t>
            </a:r>
            <a:r>
              <a:rPr lang="pt-BR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O(</a:t>
            </a:r>
            <a:r>
              <a:rPr lang="pt-BR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pt-BR" altLang="zh-CN" sz="2000" baseline="30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pt-BR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zh-CN" altLang="pt-BR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因</a:t>
            </a:r>
            <a:r>
              <a:rPr lang="zh-CN" altLang="pt-BR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此有：</a:t>
            </a:r>
            <a:endParaRPr lang="zh-CN" altLang="en-US" sz="20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157699" name="Text Box 3"/>
          <p:cNvSpPr txBox="1">
            <a:spLocks noChangeArrowheads="1"/>
          </p:cNvSpPr>
          <p:nvPr/>
        </p:nvSpPr>
        <p:spPr bwMode="auto">
          <a:xfrm>
            <a:off x="1541468" y="2169375"/>
            <a:ext cx="3887788" cy="1029476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square" lIns="216000" tIns="144000" bIns="144000">
            <a:spAutoFit/>
          </a:bodyPr>
          <a:lstStyle/>
          <a:p>
            <a:pPr>
              <a:lnSpc>
                <a:spcPct val="120000"/>
              </a:lnSpc>
            </a:pPr>
            <a:r>
              <a:rPr lang="pt-BR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</a:t>
            </a:r>
            <a:r>
              <a:rPr lang="pt-BR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pt-BR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pt-BR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)=O(1)		</a:t>
            </a:r>
            <a:r>
              <a:rPr lang="zh-CN" altLang="pt-BR" sz="200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当</a:t>
            </a:r>
            <a:r>
              <a:rPr lang="pt-BR" altLang="zh-CN" sz="2000" i="1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pt-BR" altLang="zh-CN" sz="200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=1</a:t>
            </a:r>
            <a:endParaRPr lang="pt-BR" altLang="zh-CN" sz="2000" i="1">
              <a:solidFill>
                <a:srgbClr val="00B0F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>
              <a:lnSpc>
                <a:spcPct val="120000"/>
              </a:lnSpc>
            </a:pPr>
            <a:r>
              <a:rPr lang="pt-BR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</a:t>
            </a:r>
            <a:r>
              <a:rPr lang="pt-BR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pt-BR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pt-BR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)=7</a:t>
            </a:r>
            <a:r>
              <a:rPr lang="pt-BR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</a:t>
            </a:r>
            <a:r>
              <a:rPr lang="pt-BR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pt-BR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pt-BR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/2)+O(</a:t>
            </a:r>
            <a:r>
              <a:rPr lang="pt-BR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pt-BR" altLang="zh-CN" sz="2000" baseline="30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pt-BR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	</a:t>
            </a:r>
            <a:r>
              <a:rPr lang="zh-CN" altLang="pt-BR" sz="200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当</a:t>
            </a:r>
            <a:r>
              <a:rPr lang="pt-BR" altLang="zh-CN" sz="2000" i="1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pt-BR" altLang="zh-CN" sz="200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&gt;1</a:t>
            </a:r>
            <a:endParaRPr lang="en-US" altLang="zh-CN" sz="2000">
              <a:solidFill>
                <a:srgbClr val="00B0F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157700" name="Text Box 4"/>
          <p:cNvSpPr txBox="1">
            <a:spLocks noChangeArrowheads="1"/>
          </p:cNvSpPr>
          <p:nvPr/>
        </p:nvSpPr>
        <p:spPr bwMode="auto">
          <a:xfrm>
            <a:off x="714348" y="3429000"/>
            <a:ext cx="7748612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pt-BR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可</a:t>
            </a:r>
            <a:r>
              <a:rPr lang="zh-CN" altLang="pt-BR" sz="22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以推导出</a:t>
            </a:r>
            <a:r>
              <a:rPr lang="pt-BR" altLang="zh-CN" sz="22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</a:t>
            </a:r>
            <a:r>
              <a:rPr lang="pt-BR" altLang="zh-CN" sz="22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pt-BR" altLang="zh-CN" sz="22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pt-BR" altLang="zh-CN" sz="22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)=O(</a:t>
            </a:r>
            <a:r>
              <a:rPr lang="pt-BR" altLang="zh-CN" sz="22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pt-BR" altLang="zh-CN" sz="2200" baseline="30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2.81</a:t>
            </a:r>
            <a:r>
              <a:rPr lang="pt-BR" altLang="zh-CN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zh-CN" altLang="pt-BR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因此</a:t>
            </a: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pt-BR" altLang="zh-CN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Strassen</a:t>
            </a:r>
            <a:r>
              <a:rPr lang="zh-CN" altLang="nb-NO" sz="22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算法的效率更高。</a:t>
            </a:r>
            <a:endParaRPr lang="zh-CN" altLang="en-US" sz="22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5" name="Text Box 3"/>
          <p:cNvSpPr txBox="1">
            <a:spLocks noChangeArrowheads="1"/>
          </p:cNvSpPr>
          <p:nvPr/>
        </p:nvSpPr>
        <p:spPr bwMode="auto">
          <a:xfrm>
            <a:off x="468313" y="1484313"/>
            <a:ext cx="3960811" cy="523220"/>
          </a:xfrm>
          <a:prstGeom prst="rect">
            <a:avLst/>
          </a:prstGeom>
          <a:solidFill>
            <a:srgbClr val="00B0F0"/>
          </a:solidFill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80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3.6.1 </a:t>
            </a:r>
            <a:r>
              <a:rPr lang="zh-CN" altLang="en-US" sz="280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并行计算概述</a:t>
            </a:r>
          </a:p>
        </p:txBody>
      </p:sp>
      <p:sp>
        <p:nvSpPr>
          <p:cNvPr id="156676" name="Text Box 4"/>
          <p:cNvSpPr txBox="1">
            <a:spLocks noChangeArrowheads="1"/>
          </p:cNvSpPr>
          <p:nvPr/>
        </p:nvSpPr>
        <p:spPr bwMode="auto">
          <a:xfrm>
            <a:off x="428596" y="2357430"/>
            <a:ext cx="7775575" cy="25005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传统计算机是串行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结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构，每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一时刻只能按一条指令对一个数据进行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操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作，在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传统计算机上设计的算法称为串行算法。</a:t>
            </a:r>
          </a:p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并行算法是用多台处理器联合求解问题的方法和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步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骤，其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执行过程是将给定的问题首先分解成若干个尽量相互独立的子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问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题，然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后使用多台计算机同时求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解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它，从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而最终求得原问题的解。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857488" y="357166"/>
            <a:ext cx="3643338" cy="52322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altLang="zh-CN" sz="2800" smtClean="0">
                <a:solidFill>
                  <a:srgbClr val="FF0000"/>
                </a:solidFill>
                <a:latin typeface="Consolas" pitchFamily="49" charset="0"/>
                <a:ea typeface="Verdana" pitchFamily="34" charset="0"/>
                <a:cs typeface="Consolas" pitchFamily="49" charset="0"/>
              </a:rPr>
              <a:t>3.6 </a:t>
            </a:r>
            <a:r>
              <a:rPr lang="zh-CN" altLang="zh-CN" sz="2800" smtClean="0">
                <a:solidFill>
                  <a:srgbClr val="FF0000"/>
                </a:solidFill>
                <a:latin typeface="Consolas" pitchFamily="49" charset="0"/>
                <a:ea typeface="叶根友毛笔行书2.0版" pitchFamily="2" charset="-122"/>
                <a:cs typeface="Consolas" pitchFamily="49" charset="0"/>
              </a:rPr>
              <a:t>并行计算简介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Text Box 2"/>
          <p:cNvSpPr txBox="1">
            <a:spLocks noChangeArrowheads="1"/>
          </p:cNvSpPr>
          <p:nvPr/>
        </p:nvSpPr>
        <p:spPr bwMode="auto">
          <a:xfrm>
            <a:off x="428596" y="1928802"/>
            <a:ext cx="8135937" cy="3179671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180000" tIns="180000" rIns="180000" bIns="18000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200" dirty="0">
                <a:latin typeface="楷体" pitchFamily="49" charset="-122"/>
                <a:ea typeface="楷体" pitchFamily="49" charset="-122"/>
              </a:rPr>
              <a:t>　　</a:t>
            </a:r>
            <a:r>
              <a:rPr lang="zh-CN" altLang="en-US" sz="20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（</a:t>
            </a:r>
            <a:r>
              <a:rPr lang="en-US" altLang="zh-CN" sz="20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1</a:t>
            </a:r>
            <a:r>
              <a:rPr lang="zh-CN" altLang="en-US" sz="20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）将工作分离成离散</a:t>
            </a:r>
            <a:r>
              <a:rPr lang="zh-CN" altLang="en-US" sz="200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部</a:t>
            </a:r>
            <a:r>
              <a:rPr lang="zh-CN" altLang="en-US" sz="200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分，有</a:t>
            </a:r>
            <a:r>
              <a:rPr lang="zh-CN" altLang="en-US" sz="20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助于同时解决。</a:t>
            </a:r>
            <a:r>
              <a:rPr lang="zh-CN" altLang="en-US" sz="200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例</a:t>
            </a:r>
            <a:r>
              <a:rPr lang="zh-CN" altLang="en-US" sz="200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如，对</a:t>
            </a:r>
            <a:r>
              <a:rPr lang="zh-CN" altLang="en-US" sz="20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于分治法设计的串行</a:t>
            </a:r>
            <a:r>
              <a:rPr lang="zh-CN" altLang="en-US" sz="200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算</a:t>
            </a:r>
            <a:r>
              <a:rPr lang="zh-CN" altLang="en-US" sz="200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法，可</a:t>
            </a:r>
            <a:r>
              <a:rPr lang="zh-CN" altLang="en-US" sz="20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以将各个独立的子问题并行</a:t>
            </a:r>
            <a:r>
              <a:rPr lang="zh-CN" altLang="en-US" sz="200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求</a:t>
            </a:r>
            <a:r>
              <a:rPr lang="zh-CN" altLang="en-US" sz="200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解，最</a:t>
            </a:r>
            <a:r>
              <a:rPr lang="zh-CN" altLang="en-US" sz="20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后合并成整个问题</a:t>
            </a:r>
            <a:r>
              <a:rPr lang="zh-CN" altLang="en-US" sz="200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的</a:t>
            </a:r>
            <a:r>
              <a:rPr lang="zh-CN" altLang="en-US" sz="200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解，从</a:t>
            </a:r>
            <a:r>
              <a:rPr lang="zh-CN" altLang="en-US" sz="20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而转化为并行算法。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　　（</a:t>
            </a:r>
            <a:r>
              <a:rPr lang="en-US" altLang="zh-CN" sz="20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2</a:t>
            </a:r>
            <a:r>
              <a:rPr lang="zh-CN" altLang="en-US" sz="20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）随时并及时地执行多个程序指令；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　　（</a:t>
            </a:r>
            <a:r>
              <a:rPr lang="en-US" altLang="zh-CN" sz="20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3</a:t>
            </a:r>
            <a:r>
              <a:rPr lang="zh-CN" altLang="en-US" sz="20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）多计算资源下解决问题的耗时要少于单个计算资源下的耗时。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57158" y="1214422"/>
            <a:ext cx="735811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为利用并行计算，通常计算问题表现为以下</a:t>
            </a:r>
            <a:r>
              <a:rPr lang="zh-CN" altLang="en-US" sz="2200" smtClean="0">
                <a:solidFill>
                  <a:srgbClr val="FF3300"/>
                </a:solidFill>
                <a:latin typeface="楷体" pitchFamily="49" charset="-122"/>
                <a:ea typeface="楷体" pitchFamily="49" charset="-122"/>
              </a:rPr>
              <a:t>特征</a:t>
            </a:r>
            <a:r>
              <a:rPr lang="zh-CN" altLang="en-US" sz="2200" smtClean="0">
                <a:latin typeface="楷体" pitchFamily="49" charset="-122"/>
                <a:ea typeface="楷体" pitchFamily="49" charset="-122"/>
              </a:rPr>
              <a:t>：</a:t>
            </a:r>
            <a:endParaRPr lang="zh-CN" altLang="en-US" sz="22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Text Box 2"/>
          <p:cNvSpPr txBox="1">
            <a:spLocks noChangeArrowheads="1"/>
          </p:cNvSpPr>
          <p:nvPr/>
        </p:nvSpPr>
        <p:spPr bwMode="auto">
          <a:xfrm>
            <a:off x="428596" y="571480"/>
            <a:ext cx="3748084" cy="519113"/>
          </a:xfrm>
          <a:prstGeom prst="rect">
            <a:avLst/>
          </a:prstGeom>
          <a:solidFill>
            <a:srgbClr val="00B0F0"/>
          </a:solidFill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80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3.6.2 </a:t>
            </a:r>
            <a:r>
              <a:rPr lang="zh-CN" altLang="en-US" sz="280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并行计算模型</a:t>
            </a:r>
          </a:p>
        </p:txBody>
      </p:sp>
      <p:sp>
        <p:nvSpPr>
          <p:cNvPr id="154627" name="Text Box 3"/>
          <p:cNvSpPr txBox="1">
            <a:spLocks noChangeArrowheads="1"/>
          </p:cNvSpPr>
          <p:nvPr/>
        </p:nvSpPr>
        <p:spPr bwMode="auto">
          <a:xfrm>
            <a:off x="500034" y="1428736"/>
            <a:ext cx="8208962" cy="1423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并行计算模型通常指从并行算法的设计和分析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出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发，将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各种并行计算机（至少某一类并行计算机）的基本特征抽象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出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来，形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成一个抽象的计算模型。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Text Box 2"/>
          <p:cNvSpPr txBox="1">
            <a:spLocks noChangeArrowheads="1"/>
          </p:cNvSpPr>
          <p:nvPr/>
        </p:nvSpPr>
        <p:spPr bwMode="auto">
          <a:xfrm>
            <a:off x="539750" y="476250"/>
            <a:ext cx="2317738" cy="457200"/>
          </a:xfrm>
          <a:prstGeom prst="rect">
            <a:avLst/>
          </a:prstGeom>
          <a:solidFill>
            <a:srgbClr val="9900FF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>
                <a:solidFill>
                  <a:schemeClr val="bg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1. PRAM</a:t>
            </a:r>
            <a:r>
              <a:rPr lang="zh-CN" altLang="en-US">
                <a:solidFill>
                  <a:schemeClr val="bg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模型</a:t>
            </a:r>
          </a:p>
        </p:txBody>
      </p:sp>
      <p:sp>
        <p:nvSpPr>
          <p:cNvPr id="153603" name="Text Box 3"/>
          <p:cNvSpPr txBox="1">
            <a:spLocks noChangeArrowheads="1"/>
          </p:cNvSpPr>
          <p:nvPr/>
        </p:nvSpPr>
        <p:spPr bwMode="auto">
          <a:xfrm>
            <a:off x="755650" y="1268413"/>
            <a:ext cx="7632700" cy="3423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PRAM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Parallel Random 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Access 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Machine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，随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机存取并行机器）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模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型，也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称为共享存储的</a:t>
            </a:r>
            <a:r>
              <a:rPr lang="en-US" altLang="zh-CN" sz="2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SIMD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（单指令流多数据流）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模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型，是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一种抽象的并行计算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模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型，它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是从串行的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RAM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模型直接发展起来的。</a:t>
            </a:r>
          </a:p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在这种模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型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中，假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定有一个无限大容量的共享存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储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器，并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且有多个功能相同的处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理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器，且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它们都具有简单的算术运算和逻辑判断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功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能，在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任意时刻各个处理器可以访问共享存储单元。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Text Box 2"/>
          <p:cNvSpPr txBox="1">
            <a:spLocks noChangeArrowheads="1"/>
          </p:cNvSpPr>
          <p:nvPr/>
        </p:nvSpPr>
        <p:spPr bwMode="auto">
          <a:xfrm>
            <a:off x="323850" y="333375"/>
            <a:ext cx="2176447" cy="457200"/>
          </a:xfrm>
          <a:prstGeom prst="rect">
            <a:avLst/>
          </a:prstGeom>
          <a:solidFill>
            <a:srgbClr val="9900FF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>
                <a:solidFill>
                  <a:schemeClr val="bg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2. BSP</a:t>
            </a:r>
            <a:r>
              <a:rPr lang="zh-CN" altLang="en-US">
                <a:solidFill>
                  <a:schemeClr val="bg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模型</a:t>
            </a:r>
          </a:p>
        </p:txBody>
      </p:sp>
      <p:sp>
        <p:nvSpPr>
          <p:cNvPr id="152579" name="Text Box 3"/>
          <p:cNvSpPr txBox="1">
            <a:spLocks noChangeArrowheads="1"/>
          </p:cNvSpPr>
          <p:nvPr/>
        </p:nvSpPr>
        <p:spPr bwMode="auto">
          <a:xfrm>
            <a:off x="539750" y="1052513"/>
            <a:ext cx="8389968" cy="21441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ts val="3200"/>
              </a:lnSpc>
            </a:pP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</a:t>
            </a:r>
            <a:r>
              <a:rPr lang="en-US" altLang="zh-CN" sz="2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BSP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Bulk 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Synchronous 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Parallel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，整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体同步并行）模型是个分布存储的</a:t>
            </a:r>
            <a:r>
              <a:rPr lang="en-US" altLang="zh-CN" sz="2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MIMD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（多指令流多数据流）计算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模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型，由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哈佛大学</a:t>
            </a:r>
            <a:r>
              <a:rPr lang="en-US" altLang="zh-CN" sz="2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Viliant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和牛津大学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Bill McColl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提出。</a:t>
            </a:r>
          </a:p>
          <a:p>
            <a:pPr>
              <a:lnSpc>
                <a:spcPts val="3200"/>
              </a:lnSpc>
            </a:pP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一台</a:t>
            </a:r>
            <a:r>
              <a:rPr lang="en-US" altLang="zh-CN" sz="2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BSP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计算机由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个处理器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存储器（节点）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组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成，通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过通信网络进行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互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联。</a:t>
            </a:r>
            <a:endParaRPr lang="zh-CN" altLang="en-US" sz="20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152581" name="Rectangle 5"/>
          <p:cNvSpPr>
            <a:spLocks noChangeArrowheads="1"/>
          </p:cNvSpPr>
          <p:nvPr/>
        </p:nvSpPr>
        <p:spPr bwMode="auto">
          <a:xfrm>
            <a:off x="0" y="2847975"/>
            <a:ext cx="18473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152580" name="Object 4"/>
          <p:cNvGraphicFramePr>
            <a:graphicFrameLocks noChangeAspect="1"/>
          </p:cNvGraphicFramePr>
          <p:nvPr/>
        </p:nvGraphicFramePr>
        <p:xfrm>
          <a:off x="2484438" y="3213100"/>
          <a:ext cx="3527425" cy="2289175"/>
        </p:xfrm>
        <a:graphic>
          <a:graphicData uri="http://schemas.openxmlformats.org/presentationml/2006/ole">
            <p:oleObj spid="_x0000_s152580" name="图片" r:id="rId3" imgW="1962000" imgH="1276200" progId="">
              <p:embed/>
            </p:oleObj>
          </a:graphicData>
        </a:graphic>
      </p:graphicFrame>
      <p:cxnSp>
        <p:nvCxnSpPr>
          <p:cNvPr id="7" name="直接箭头连接符 6"/>
          <p:cNvCxnSpPr/>
          <p:nvPr/>
        </p:nvCxnSpPr>
        <p:spPr>
          <a:xfrm rot="5400000">
            <a:off x="2947790" y="4285354"/>
            <a:ext cx="360000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 rot="5400000">
            <a:off x="3999604" y="4973104"/>
            <a:ext cx="432000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 rot="5400000">
            <a:off x="5178612" y="4297534"/>
            <a:ext cx="360000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Text Box 2"/>
          <p:cNvSpPr txBox="1">
            <a:spLocks noChangeArrowheads="1"/>
          </p:cNvSpPr>
          <p:nvPr/>
        </p:nvSpPr>
        <p:spPr bwMode="auto">
          <a:xfrm>
            <a:off x="428596" y="1163041"/>
            <a:ext cx="8353425" cy="9616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一个</a:t>
            </a:r>
            <a:r>
              <a:rPr lang="en-US" altLang="zh-CN" sz="2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BSP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程序有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进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程，每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个驻留在一个节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点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上，程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序按严格的超步（可以理解为并行计算中子问题的求解）顺序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执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行。</a:t>
            </a:r>
            <a:endParaRPr lang="zh-CN" altLang="en-US" sz="20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grpSp>
        <p:nvGrpSpPr>
          <p:cNvPr id="36" name="组合 35"/>
          <p:cNvGrpSpPr/>
          <p:nvPr/>
        </p:nvGrpSpPr>
        <p:grpSpPr>
          <a:xfrm>
            <a:off x="2643174" y="2714620"/>
            <a:ext cx="3643338" cy="2214578"/>
            <a:chOff x="3428992" y="2786058"/>
            <a:chExt cx="3643338" cy="2214578"/>
          </a:xfrm>
        </p:grpSpPr>
        <p:sp>
          <p:nvSpPr>
            <p:cNvPr id="5" name="TextBox 4"/>
            <p:cNvSpPr txBox="1"/>
            <p:nvPr/>
          </p:nvSpPr>
          <p:spPr>
            <a:xfrm>
              <a:off x="6357950" y="3714752"/>
              <a:ext cx="71438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zh-CN" sz="1800" smtClean="0">
                  <a:solidFill>
                    <a:srgbClr val="0066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全局</a:t>
              </a:r>
            </a:p>
            <a:p>
              <a:r>
                <a:rPr lang="zh-CN" altLang="zh-CN" sz="1800" smtClean="0">
                  <a:solidFill>
                    <a:srgbClr val="0066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通信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357950" y="2786058"/>
              <a:ext cx="71438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zh-CN" sz="1800" smtClean="0">
                  <a:solidFill>
                    <a:srgbClr val="0066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本地</a:t>
              </a:r>
            </a:p>
            <a:p>
              <a:r>
                <a:rPr lang="zh-CN" altLang="zh-CN" sz="1800" smtClean="0">
                  <a:solidFill>
                    <a:srgbClr val="0066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计算</a:t>
              </a:r>
              <a:endParaRPr lang="zh-CN" altLang="en-US" sz="180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357950" y="4500570"/>
              <a:ext cx="7143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800" smtClean="0">
                  <a:solidFill>
                    <a:srgbClr val="0066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同步</a:t>
              </a:r>
              <a:endParaRPr lang="zh-CN" altLang="en-US" sz="180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3571868" y="2786058"/>
              <a:ext cx="214314" cy="128588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4000496" y="2786058"/>
              <a:ext cx="214314" cy="7858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4429124" y="2786058"/>
              <a:ext cx="214314" cy="10001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5786446" y="2786058"/>
              <a:ext cx="214314" cy="128588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5357818" y="2786058"/>
              <a:ext cx="214314" cy="7858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4857752" y="2786058"/>
              <a:ext cx="214314" cy="10001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3428992" y="4500570"/>
              <a:ext cx="2786082" cy="500066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16" name="直接箭头连接符 15"/>
            <p:cNvCxnSpPr>
              <a:stCxn id="8" idx="2"/>
            </p:cNvCxnSpPr>
            <p:nvPr/>
          </p:nvCxnSpPr>
          <p:spPr>
            <a:xfrm rot="16200000" flipH="1">
              <a:off x="3696884" y="4054082"/>
              <a:ext cx="428628" cy="46434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直接箭头连接符 17"/>
            <p:cNvCxnSpPr>
              <a:stCxn id="9" idx="2"/>
            </p:cNvCxnSpPr>
            <p:nvPr/>
          </p:nvCxnSpPr>
          <p:spPr>
            <a:xfrm rot="5400000">
              <a:off x="3446852" y="3839769"/>
              <a:ext cx="928694" cy="39290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直接箭头连接符 19"/>
            <p:cNvCxnSpPr>
              <a:stCxn id="9" idx="2"/>
            </p:cNvCxnSpPr>
            <p:nvPr/>
          </p:nvCxnSpPr>
          <p:spPr>
            <a:xfrm rot="16200000" flipH="1">
              <a:off x="3804041" y="3875487"/>
              <a:ext cx="928694" cy="32147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直接箭头连接符 21"/>
            <p:cNvCxnSpPr>
              <a:stCxn id="10" idx="2"/>
            </p:cNvCxnSpPr>
            <p:nvPr/>
          </p:nvCxnSpPr>
          <p:spPr>
            <a:xfrm rot="5400000">
              <a:off x="4018356" y="3982645"/>
              <a:ext cx="714380" cy="32147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直接箭头连接符 23"/>
            <p:cNvCxnSpPr>
              <a:stCxn id="10" idx="2"/>
              <a:endCxn id="14" idx="0"/>
            </p:cNvCxnSpPr>
            <p:nvPr/>
          </p:nvCxnSpPr>
          <p:spPr>
            <a:xfrm rot="16200000" flipH="1">
              <a:off x="4321967" y="4000504"/>
              <a:ext cx="714380" cy="28575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直接箭头连接符 25"/>
            <p:cNvCxnSpPr>
              <a:stCxn id="13" idx="2"/>
            </p:cNvCxnSpPr>
            <p:nvPr/>
          </p:nvCxnSpPr>
          <p:spPr>
            <a:xfrm rot="5400000">
              <a:off x="4411265" y="3946926"/>
              <a:ext cx="714380" cy="39290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直接箭头连接符 27"/>
            <p:cNvCxnSpPr>
              <a:stCxn id="13" idx="2"/>
            </p:cNvCxnSpPr>
            <p:nvPr/>
          </p:nvCxnSpPr>
          <p:spPr>
            <a:xfrm rot="16200000" flipH="1">
              <a:off x="4839892" y="3911206"/>
              <a:ext cx="714382" cy="46434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直接箭头连接符 30"/>
            <p:cNvCxnSpPr>
              <a:stCxn id="12" idx="2"/>
            </p:cNvCxnSpPr>
            <p:nvPr/>
          </p:nvCxnSpPr>
          <p:spPr>
            <a:xfrm rot="5400000">
              <a:off x="4768455" y="3804050"/>
              <a:ext cx="928694" cy="46434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直接箭头连接符 32"/>
            <p:cNvCxnSpPr>
              <a:stCxn id="12" idx="2"/>
            </p:cNvCxnSpPr>
            <p:nvPr/>
          </p:nvCxnSpPr>
          <p:spPr>
            <a:xfrm rot="16200000" flipH="1">
              <a:off x="5304239" y="3732611"/>
              <a:ext cx="928694" cy="60722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直接箭头连接符 34"/>
            <p:cNvCxnSpPr>
              <a:stCxn id="11" idx="2"/>
            </p:cNvCxnSpPr>
            <p:nvPr/>
          </p:nvCxnSpPr>
          <p:spPr>
            <a:xfrm rot="5400000">
              <a:off x="5554273" y="4161240"/>
              <a:ext cx="428628" cy="25003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Text Box 2"/>
          <p:cNvSpPr txBox="1">
            <a:spLocks noChangeArrowheads="1"/>
          </p:cNvSpPr>
          <p:nvPr/>
        </p:nvSpPr>
        <p:spPr bwMode="auto">
          <a:xfrm>
            <a:off x="611188" y="1052513"/>
            <a:ext cx="76327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zh-CN"/>
          </a:p>
        </p:txBody>
      </p:sp>
      <p:sp>
        <p:nvSpPr>
          <p:cNvPr id="210947" name="Text Box 3"/>
          <p:cNvSpPr txBox="1">
            <a:spLocks noChangeArrowheads="1"/>
          </p:cNvSpPr>
          <p:nvPr/>
        </p:nvSpPr>
        <p:spPr bwMode="auto">
          <a:xfrm>
            <a:off x="323850" y="1214422"/>
            <a:ext cx="8280400" cy="33752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ts val="3200"/>
              </a:lnSpc>
            </a:pPr>
            <a:r>
              <a: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　　</a:t>
            </a:r>
            <a:r>
              <a:rPr lang="zh-CN" altLang="en-US" sz="2000" dirty="0">
                <a:solidFill>
                  <a:srgbClr val="CC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① 计算：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一个或多个处理器执行若干局部计算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操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作，操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作的所有数据只能是局部存储器中的数据。一个进程的计算与其他进程无关。</a:t>
            </a:r>
          </a:p>
          <a:p>
            <a:pPr>
              <a:lnSpc>
                <a:spcPts val="3200"/>
              </a:lnSpc>
            </a:pPr>
            <a:r>
              <a: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　　</a:t>
            </a:r>
            <a:r>
              <a:rPr lang="zh-CN" altLang="en-US" sz="2000" dirty="0">
                <a:solidFill>
                  <a:srgbClr val="CC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② 通信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：处理器之间的相互交换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数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据，通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信总是以点对点的方式进行。</a:t>
            </a:r>
          </a:p>
          <a:p>
            <a:pPr>
              <a:lnSpc>
                <a:spcPts val="3200"/>
              </a:lnSpc>
            </a:pPr>
            <a:r>
              <a: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　　</a:t>
            </a:r>
            <a:r>
              <a:rPr lang="zh-CN" altLang="en-US" sz="2000" dirty="0">
                <a:solidFill>
                  <a:srgbClr val="CC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③ 同步：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确保通信过程中交换的数据被传送到目的处理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器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上，并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使一个超步中的计算和通信操作必须全部完成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之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后，才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能开始下一个超步中的任何动作。</a:t>
            </a:r>
          </a:p>
          <a:p>
            <a:pPr>
              <a:lnSpc>
                <a:spcPts val="3200"/>
              </a:lnSpc>
            </a:pPr>
            <a:r>
              <a: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　　</a:t>
            </a:r>
            <a:r>
              <a:rPr lang="en-US" altLang="zh-CN" sz="2000" dirty="0" err="1">
                <a:solidFill>
                  <a:srgbClr val="99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BSP</a:t>
            </a:r>
            <a:r>
              <a:rPr lang="zh-CN" altLang="en-US" sz="2000" dirty="0">
                <a:solidFill>
                  <a:srgbClr val="99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模型总的执行时间等于各超步执行时间之和。</a:t>
            </a:r>
          </a:p>
        </p:txBody>
      </p:sp>
      <p:sp>
        <p:nvSpPr>
          <p:cNvPr id="210948" name="Text Box 4"/>
          <p:cNvSpPr txBox="1">
            <a:spLocks noChangeArrowheads="1"/>
          </p:cNvSpPr>
          <p:nvPr/>
        </p:nvSpPr>
        <p:spPr bwMode="auto">
          <a:xfrm>
            <a:off x="250825" y="500042"/>
            <a:ext cx="8064500" cy="4676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ts val="3200"/>
              </a:lnSpc>
              <a:spcBef>
                <a:spcPct val="50000"/>
              </a:spcBef>
            </a:pPr>
            <a:r>
              <a:rPr lang="zh-CN" altLang="en-US" sz="22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超步间采用路障同</a:t>
            </a: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步，每</a:t>
            </a:r>
            <a:r>
              <a:rPr lang="zh-CN" altLang="en-US" sz="22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个超步分成如下有序的三个部分：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2" name="Text Box 2"/>
          <p:cNvSpPr txBox="1">
            <a:spLocks noChangeArrowheads="1"/>
          </p:cNvSpPr>
          <p:nvPr/>
        </p:nvSpPr>
        <p:spPr bwMode="auto">
          <a:xfrm>
            <a:off x="539750" y="214290"/>
            <a:ext cx="8247092" cy="81047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ts val="2800"/>
              </a:lnSpc>
              <a:spcBef>
                <a:spcPts val="0"/>
              </a:spcBef>
            </a:pP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例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如，对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于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{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5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7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10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6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9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4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8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}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序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列，其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快速排序过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程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如下图所示（没有画出空的子序列）。</a:t>
            </a:r>
            <a:endParaRPr lang="zh-CN" altLang="en-US" sz="20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199684" name="Rectangle 4"/>
          <p:cNvSpPr>
            <a:spLocks noChangeArrowheads="1"/>
          </p:cNvSpPr>
          <p:nvPr/>
        </p:nvSpPr>
        <p:spPr bwMode="auto">
          <a:xfrm>
            <a:off x="0" y="26765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99685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500166" y="1500174"/>
            <a:ext cx="4000528" cy="50006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smtClean="0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, 5, 1, 7, 10, 6, 9, 4, 3, 8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71" name="组合 70"/>
          <p:cNvGrpSpPr/>
          <p:nvPr/>
        </p:nvGrpSpPr>
        <p:grpSpPr>
          <a:xfrm>
            <a:off x="1500166" y="2000240"/>
            <a:ext cx="4143404" cy="891844"/>
            <a:chOff x="1500166" y="2000240"/>
            <a:chExt cx="4143404" cy="891844"/>
          </a:xfrm>
        </p:grpSpPr>
        <p:sp>
          <p:nvSpPr>
            <p:cNvPr id="7" name="矩形 6"/>
            <p:cNvSpPr/>
            <p:nvPr/>
          </p:nvSpPr>
          <p:spPr>
            <a:xfrm>
              <a:off x="1500166" y="2392018"/>
              <a:ext cx="428628" cy="50006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2214546" y="2392018"/>
              <a:ext cx="428628" cy="500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smtClean="0">
                  <a:solidFill>
                    <a:srgbClr val="FF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1800">
                <a:solidFill>
                  <a:srgbClr val="FF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3000364" y="2392018"/>
              <a:ext cx="2643206" cy="50006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smtClean="0">
                  <a:solidFill>
                    <a:srgbClr val="FF00FF"/>
                  </a:solidFill>
                  <a:latin typeface="Consolas" pitchFamily="49" charset="0"/>
                  <a:cs typeface="Consolas" pitchFamily="49" charset="0"/>
                </a:rPr>
                <a:t>5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,7,10,6,9,4,3,8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11" name="直接连接符 10"/>
            <p:cNvCxnSpPr>
              <a:endCxn id="7" idx="0"/>
            </p:cNvCxnSpPr>
            <p:nvPr/>
          </p:nvCxnSpPr>
          <p:spPr>
            <a:xfrm rot="10800000" flipV="1">
              <a:off x="1714480" y="2000240"/>
              <a:ext cx="500066" cy="39177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>
              <a:endCxn id="8" idx="7"/>
            </p:cNvCxnSpPr>
            <p:nvPr/>
          </p:nvCxnSpPr>
          <p:spPr>
            <a:xfrm rot="5400000">
              <a:off x="2522160" y="2058484"/>
              <a:ext cx="465011" cy="348523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>
              <a:endCxn id="9" idx="0"/>
            </p:cNvCxnSpPr>
            <p:nvPr/>
          </p:nvCxnSpPr>
          <p:spPr>
            <a:xfrm>
              <a:off x="3857620" y="2000240"/>
              <a:ext cx="464347" cy="39177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2" name="组合 71"/>
          <p:cNvGrpSpPr/>
          <p:nvPr/>
        </p:nvGrpSpPr>
        <p:grpSpPr>
          <a:xfrm>
            <a:off x="2357422" y="2892083"/>
            <a:ext cx="3929090" cy="868535"/>
            <a:chOff x="2357422" y="2892083"/>
            <a:chExt cx="3929090" cy="868535"/>
          </a:xfrm>
        </p:grpSpPr>
        <p:sp>
          <p:nvSpPr>
            <p:cNvPr id="16" name="矩形 15"/>
            <p:cNvSpPr/>
            <p:nvPr/>
          </p:nvSpPr>
          <p:spPr>
            <a:xfrm>
              <a:off x="2357422" y="3260552"/>
              <a:ext cx="785818" cy="50006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3,4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7" name="椭圆 16"/>
            <p:cNvSpPr/>
            <p:nvPr/>
          </p:nvSpPr>
          <p:spPr>
            <a:xfrm>
              <a:off x="3428992" y="3260552"/>
              <a:ext cx="428628" cy="500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smtClean="0">
                  <a:solidFill>
                    <a:srgbClr val="FF00FF"/>
                  </a:solidFill>
                  <a:latin typeface="Consolas" pitchFamily="49" charset="0"/>
                  <a:cs typeface="Consolas" pitchFamily="49" charset="0"/>
                </a:rPr>
                <a:t>5</a:t>
              </a:r>
              <a:endParaRPr lang="zh-CN" altLang="en-US" sz="1800">
                <a:solidFill>
                  <a:srgbClr val="FF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4214810" y="3260552"/>
              <a:ext cx="2071702" cy="50006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smtClean="0">
                  <a:solidFill>
                    <a:srgbClr val="FF00FF"/>
                  </a:solidFill>
                  <a:latin typeface="Consolas" pitchFamily="49" charset="0"/>
                  <a:cs typeface="Consolas" pitchFamily="49" charset="0"/>
                </a:rPr>
                <a:t>6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,9,10,7,8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22" name="直接连接符 21"/>
            <p:cNvCxnSpPr/>
            <p:nvPr/>
          </p:nvCxnSpPr>
          <p:spPr>
            <a:xfrm rot="10800000" flipV="1">
              <a:off x="2928926" y="2892084"/>
              <a:ext cx="642942" cy="39404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>
              <a:stCxn id="9" idx="2"/>
              <a:endCxn id="17" idx="7"/>
            </p:cNvCxnSpPr>
            <p:nvPr/>
          </p:nvCxnSpPr>
          <p:spPr>
            <a:xfrm rot="5400000">
              <a:off x="3837558" y="2849375"/>
              <a:ext cx="441701" cy="52711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>
              <a:endCxn id="18" idx="0"/>
            </p:cNvCxnSpPr>
            <p:nvPr/>
          </p:nvCxnSpPr>
          <p:spPr>
            <a:xfrm>
              <a:off x="4878391" y="2908298"/>
              <a:ext cx="372270" cy="352254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3" name="组合 72"/>
          <p:cNvGrpSpPr/>
          <p:nvPr/>
        </p:nvGrpSpPr>
        <p:grpSpPr>
          <a:xfrm>
            <a:off x="2071670" y="3761140"/>
            <a:ext cx="1428760" cy="796574"/>
            <a:chOff x="2071670" y="3761140"/>
            <a:chExt cx="1428760" cy="796574"/>
          </a:xfrm>
        </p:grpSpPr>
        <p:sp>
          <p:nvSpPr>
            <p:cNvPr id="28" name="矩形 27"/>
            <p:cNvSpPr/>
            <p:nvPr/>
          </p:nvSpPr>
          <p:spPr>
            <a:xfrm>
              <a:off x="2714612" y="4057648"/>
              <a:ext cx="785818" cy="50006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4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9" name="椭圆 28"/>
            <p:cNvSpPr/>
            <p:nvPr/>
          </p:nvSpPr>
          <p:spPr>
            <a:xfrm>
              <a:off x="2071670" y="4057648"/>
              <a:ext cx="428628" cy="500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smtClean="0">
                  <a:solidFill>
                    <a:srgbClr val="FF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1800">
                <a:solidFill>
                  <a:srgbClr val="FF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31" name="直接连接符 30"/>
            <p:cNvCxnSpPr/>
            <p:nvPr/>
          </p:nvCxnSpPr>
          <p:spPr>
            <a:xfrm rot="5400000">
              <a:off x="2355481" y="3830661"/>
              <a:ext cx="344689" cy="205647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直接连接符 32"/>
            <p:cNvCxnSpPr>
              <a:endCxn id="28" idx="0"/>
            </p:cNvCxnSpPr>
            <p:nvPr/>
          </p:nvCxnSpPr>
          <p:spPr>
            <a:xfrm rot="16200000" flipH="1">
              <a:off x="2863444" y="3813571"/>
              <a:ext cx="284158" cy="203996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4" name="组合 73"/>
          <p:cNvGrpSpPr/>
          <p:nvPr/>
        </p:nvGrpSpPr>
        <p:grpSpPr>
          <a:xfrm>
            <a:off x="4572000" y="3760617"/>
            <a:ext cx="2143140" cy="797097"/>
            <a:chOff x="4572000" y="3760617"/>
            <a:chExt cx="2143140" cy="797097"/>
          </a:xfrm>
        </p:grpSpPr>
        <p:sp>
          <p:nvSpPr>
            <p:cNvPr id="34" name="矩形 33"/>
            <p:cNvSpPr/>
            <p:nvPr/>
          </p:nvSpPr>
          <p:spPr>
            <a:xfrm>
              <a:off x="5214942" y="4057648"/>
              <a:ext cx="1500198" cy="50006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smtClean="0">
                  <a:solidFill>
                    <a:srgbClr val="FF00FF"/>
                  </a:solidFill>
                  <a:latin typeface="Consolas" pitchFamily="49" charset="0"/>
                  <a:cs typeface="Consolas" pitchFamily="49" charset="0"/>
                </a:rPr>
                <a:t>9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,10,7,8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5" name="椭圆 34"/>
            <p:cNvSpPr/>
            <p:nvPr/>
          </p:nvSpPr>
          <p:spPr>
            <a:xfrm>
              <a:off x="4572000" y="4057648"/>
              <a:ext cx="428628" cy="500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smtClean="0">
                  <a:solidFill>
                    <a:srgbClr val="FF00FF"/>
                  </a:solidFill>
                  <a:latin typeface="Consolas" pitchFamily="49" charset="0"/>
                  <a:cs typeface="Consolas" pitchFamily="49" charset="0"/>
                </a:rPr>
                <a:t>6</a:t>
              </a:r>
              <a:endParaRPr lang="zh-CN" altLang="en-US" sz="1800">
                <a:solidFill>
                  <a:srgbClr val="FF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37" name="直接连接符 36"/>
            <p:cNvCxnSpPr>
              <a:stCxn id="18" idx="2"/>
              <a:endCxn id="35" idx="7"/>
            </p:cNvCxnSpPr>
            <p:nvPr/>
          </p:nvCxnSpPr>
          <p:spPr>
            <a:xfrm rot="5400000">
              <a:off x="4909128" y="3789347"/>
              <a:ext cx="370263" cy="312804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直接连接符 38"/>
            <p:cNvCxnSpPr>
              <a:endCxn id="34" idx="0"/>
            </p:cNvCxnSpPr>
            <p:nvPr/>
          </p:nvCxnSpPr>
          <p:spPr>
            <a:xfrm>
              <a:off x="5643569" y="3765552"/>
              <a:ext cx="321472" cy="292096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5" name="组合 74"/>
          <p:cNvGrpSpPr/>
          <p:nvPr/>
        </p:nvGrpSpPr>
        <p:grpSpPr>
          <a:xfrm>
            <a:off x="4643438" y="4557715"/>
            <a:ext cx="2571768" cy="844469"/>
            <a:chOff x="4643438" y="4557715"/>
            <a:chExt cx="2571768" cy="844469"/>
          </a:xfrm>
        </p:grpSpPr>
        <p:sp>
          <p:nvSpPr>
            <p:cNvPr id="40" name="矩形 39"/>
            <p:cNvSpPr/>
            <p:nvPr/>
          </p:nvSpPr>
          <p:spPr>
            <a:xfrm>
              <a:off x="4643438" y="4902118"/>
              <a:ext cx="785818" cy="50006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7,8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1" name="椭圆 40"/>
            <p:cNvSpPr/>
            <p:nvPr/>
          </p:nvSpPr>
          <p:spPr>
            <a:xfrm>
              <a:off x="5715008" y="4902118"/>
              <a:ext cx="428628" cy="500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smtClean="0">
                  <a:solidFill>
                    <a:srgbClr val="FF00FF"/>
                  </a:solidFill>
                  <a:latin typeface="Consolas" pitchFamily="49" charset="0"/>
                  <a:cs typeface="Consolas" pitchFamily="49" charset="0"/>
                </a:rPr>
                <a:t>9</a:t>
              </a:r>
              <a:endParaRPr lang="zh-CN" altLang="en-US" sz="1800">
                <a:solidFill>
                  <a:srgbClr val="FF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2" name="矩形 41"/>
            <p:cNvSpPr/>
            <p:nvPr/>
          </p:nvSpPr>
          <p:spPr>
            <a:xfrm>
              <a:off x="6500826" y="4902118"/>
              <a:ext cx="714380" cy="50006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10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44" name="直接连接符 43"/>
            <p:cNvCxnSpPr>
              <a:endCxn id="40" idx="0"/>
            </p:cNvCxnSpPr>
            <p:nvPr/>
          </p:nvCxnSpPr>
          <p:spPr>
            <a:xfrm rot="10800000" flipV="1">
              <a:off x="5036348" y="4572010"/>
              <a:ext cx="392909" cy="33010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直接连接符 45"/>
            <p:cNvCxnSpPr>
              <a:stCxn id="34" idx="2"/>
              <a:endCxn id="41" idx="0"/>
            </p:cNvCxnSpPr>
            <p:nvPr/>
          </p:nvCxnSpPr>
          <p:spPr>
            <a:xfrm rot="5400000">
              <a:off x="5774980" y="4712057"/>
              <a:ext cx="344404" cy="3571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直接连接符 47"/>
            <p:cNvCxnSpPr>
              <a:endCxn id="42" idx="0"/>
            </p:cNvCxnSpPr>
            <p:nvPr/>
          </p:nvCxnSpPr>
          <p:spPr>
            <a:xfrm>
              <a:off x="6429388" y="4572008"/>
              <a:ext cx="428628" cy="330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6" name="组合 75"/>
          <p:cNvGrpSpPr/>
          <p:nvPr/>
        </p:nvGrpSpPr>
        <p:grpSpPr>
          <a:xfrm>
            <a:off x="4286248" y="5403864"/>
            <a:ext cx="1500198" cy="798432"/>
            <a:chOff x="4286248" y="5403864"/>
            <a:chExt cx="1500198" cy="798432"/>
          </a:xfrm>
        </p:grpSpPr>
        <p:sp>
          <p:nvSpPr>
            <p:cNvPr id="52" name="椭圆 51"/>
            <p:cNvSpPr/>
            <p:nvPr/>
          </p:nvSpPr>
          <p:spPr>
            <a:xfrm>
              <a:off x="4286248" y="5702230"/>
              <a:ext cx="428628" cy="500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smtClean="0">
                  <a:solidFill>
                    <a:srgbClr val="FF00FF"/>
                  </a:solidFill>
                  <a:latin typeface="Consolas" pitchFamily="49" charset="0"/>
                  <a:cs typeface="Consolas" pitchFamily="49" charset="0"/>
                </a:rPr>
                <a:t>7</a:t>
              </a:r>
              <a:endParaRPr lang="zh-CN" altLang="en-US" sz="1800">
                <a:solidFill>
                  <a:srgbClr val="FF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" name="矩形 52"/>
            <p:cNvSpPr/>
            <p:nvPr/>
          </p:nvSpPr>
          <p:spPr>
            <a:xfrm>
              <a:off x="5072066" y="5702230"/>
              <a:ext cx="714380" cy="50006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8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55" name="直接连接符 54"/>
            <p:cNvCxnSpPr>
              <a:endCxn id="52" idx="7"/>
            </p:cNvCxnSpPr>
            <p:nvPr/>
          </p:nvCxnSpPr>
          <p:spPr>
            <a:xfrm rot="5400000">
              <a:off x="4563783" y="5493523"/>
              <a:ext cx="370263" cy="193617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直接连接符 56"/>
            <p:cNvCxnSpPr>
              <a:endCxn id="53" idx="0"/>
            </p:cNvCxnSpPr>
            <p:nvPr/>
          </p:nvCxnSpPr>
          <p:spPr>
            <a:xfrm rot="16200000" flipH="1">
              <a:off x="5189585" y="5462559"/>
              <a:ext cx="298366" cy="180976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Text Box 2"/>
          <p:cNvSpPr txBox="1">
            <a:spLocks noChangeArrowheads="1"/>
          </p:cNvSpPr>
          <p:nvPr/>
        </p:nvSpPr>
        <p:spPr bwMode="auto">
          <a:xfrm>
            <a:off x="323850" y="404813"/>
            <a:ext cx="4748216" cy="523220"/>
          </a:xfrm>
          <a:prstGeom prst="rect">
            <a:avLst/>
          </a:prstGeom>
          <a:solidFill>
            <a:srgbClr val="00B0F0"/>
          </a:solidFill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80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3.6.3 </a:t>
            </a:r>
            <a:r>
              <a:rPr lang="zh-CN" altLang="en-US" sz="280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快速排序的并行算法</a:t>
            </a:r>
          </a:p>
        </p:txBody>
      </p:sp>
      <p:sp>
        <p:nvSpPr>
          <p:cNvPr id="209923" name="Text Box 3"/>
          <p:cNvSpPr txBox="1">
            <a:spLocks noChangeArrowheads="1"/>
          </p:cNvSpPr>
          <p:nvPr/>
        </p:nvSpPr>
        <p:spPr bwMode="auto">
          <a:xfrm>
            <a:off x="539750" y="1268413"/>
            <a:ext cx="8246048" cy="3423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基于</a:t>
            </a:r>
            <a:r>
              <a:rPr lang="en-US" altLang="zh-CN" sz="2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BSP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模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型，快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速排序算法并行化的一个简单思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想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是，对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每次划分过后所得到的两个序列分别使用两个处理器完成递归排序。</a:t>
            </a:r>
          </a:p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例如对一个长为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序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列，首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先划分得到两个长为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/2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序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列，将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其交给两个处理器分别处理；而后进一步划分得到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4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个长为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/4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序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列，再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分别交给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4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个处理器处理；如此递归下去最终得到排序好的序列。当然这里举的是理想的划分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情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况，如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果划分步骤不能达到平均分配的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目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的，那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么排序的效率会相对较差。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Text Box 2"/>
          <p:cNvSpPr txBox="1">
            <a:spLocks noChangeArrowheads="1"/>
          </p:cNvSpPr>
          <p:nvPr/>
        </p:nvSpPr>
        <p:spPr bwMode="auto">
          <a:xfrm>
            <a:off x="142844" y="571480"/>
            <a:ext cx="82804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以下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算法描述了使用</a:t>
            </a:r>
            <a:r>
              <a:rPr lang="en-US" altLang="zh-CN" sz="2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en-US" altLang="zh-CN" sz="2000" i="1" baseline="30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个处理器完成对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个输入数据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排序的并行算法：</a:t>
            </a:r>
          </a:p>
        </p:txBody>
      </p:sp>
      <p:sp>
        <p:nvSpPr>
          <p:cNvPr id="208899" name="Text Box 3"/>
          <p:cNvSpPr txBox="1">
            <a:spLocks noChangeArrowheads="1"/>
          </p:cNvSpPr>
          <p:nvPr/>
        </p:nvSpPr>
        <p:spPr bwMode="auto">
          <a:xfrm>
            <a:off x="285720" y="1412875"/>
            <a:ext cx="8678893" cy="432426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ts val="30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void </a:t>
            </a:r>
            <a:r>
              <a:rPr lang="en-US" altLang="zh-CN" sz="18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ParaQuickSort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(int a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[]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int i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int j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int m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int 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id)</a:t>
            </a:r>
          </a:p>
          <a:p>
            <a:pPr>
              <a:lnSpc>
                <a:spcPts val="30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{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  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if ((j-i&lt;=k) || (m=0))	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</a:t>
            </a:r>
            <a:r>
              <a:rPr lang="zh-CN" altLang="en-US" sz="180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若排序数据个数足够少或</a:t>
            </a:r>
            <a:r>
              <a:rPr lang="en-US" altLang="zh-CN" sz="1800" i="1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=0</a:t>
            </a:r>
          </a:p>
          <a:p>
            <a:pPr>
              <a:lnSpc>
                <a:spcPts val="3000"/>
              </a:lnSpc>
            </a:pP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　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lang="en-US" altLang="zh-CN" sz="18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id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执行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QuickSort(a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j);  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</a:t>
            </a:r>
            <a:r>
              <a:rPr lang="zh-CN" altLang="en-US" sz="180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在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lang="en-US" altLang="zh-CN" sz="1800" baseline="-2500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id</a:t>
            </a:r>
            <a:r>
              <a:rPr lang="zh-CN" altLang="en-US" sz="180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处理器上直接执行传统快速排序算法</a:t>
            </a:r>
          </a:p>
          <a:p>
            <a:pPr>
              <a:lnSpc>
                <a:spcPts val="3000"/>
              </a:lnSpc>
            </a:pP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else</a:t>
            </a:r>
          </a:p>
          <a:p>
            <a:pPr>
              <a:lnSpc>
                <a:spcPts val="3000"/>
              </a:lnSpc>
            </a:pP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{	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lang="en-US" altLang="zh-CN" sz="18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id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执行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r=Partition(a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j);  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</a:t>
            </a:r>
            <a:r>
              <a:rPr lang="zh-CN" altLang="en-US" sz="180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在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lang="en-US" altLang="zh-CN" sz="1800" baseline="-2500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id</a:t>
            </a:r>
            <a:r>
              <a:rPr lang="zh-CN" altLang="en-US" sz="180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处理器上执行一趟划分</a:t>
            </a:r>
          </a:p>
          <a:p>
            <a:pPr>
              <a:lnSpc>
                <a:spcPts val="3000"/>
              </a:lnSpc>
            </a:pP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　　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lang="en-US" altLang="zh-CN" sz="1800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id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发送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a[r+1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-1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数据到   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;</a:t>
            </a:r>
            <a:endParaRPr lang="en-US" altLang="zh-CN" sz="18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>
              <a:lnSpc>
                <a:spcPts val="3000"/>
              </a:lnSpc>
            </a:pP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　　</a:t>
            </a:r>
            <a:r>
              <a:rPr lang="pt-BR" altLang="zh-CN" sz="18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ParaQuickSort</a:t>
            </a:r>
            <a:r>
              <a:rPr lang="pt-BR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(a</a:t>
            </a:r>
            <a:r>
              <a:rPr lang="zh-CN" altLang="pt-BR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pt-BR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zh-CN" altLang="pt-BR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pt-BR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r-1</a:t>
            </a:r>
            <a:r>
              <a:rPr lang="zh-CN" altLang="pt-BR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pt-BR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m-1</a:t>
            </a:r>
            <a:r>
              <a:rPr lang="zh-CN" altLang="pt-BR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pt-BR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id</a:t>
            </a:r>
            <a:r>
              <a:rPr lang="pt-BR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);</a:t>
            </a:r>
          </a:p>
          <a:p>
            <a:pPr>
              <a:lnSpc>
                <a:spcPts val="3000"/>
              </a:lnSpc>
            </a:pPr>
            <a:r>
              <a:rPr lang="zh-CN" altLang="pt-BR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　　</a:t>
            </a:r>
            <a:r>
              <a:rPr lang="pt-BR" altLang="zh-CN" sz="18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ParaQuickSort</a:t>
            </a:r>
            <a:r>
              <a:rPr lang="pt-BR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(a</a:t>
            </a:r>
            <a:r>
              <a:rPr lang="zh-CN" altLang="pt-BR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pt-BR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r+1</a:t>
            </a:r>
            <a:r>
              <a:rPr lang="zh-CN" altLang="pt-BR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pt-BR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zh-CN" altLang="pt-BR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pt-BR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m-1</a:t>
            </a:r>
            <a:r>
              <a:rPr lang="zh-CN" altLang="pt-BR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pt-BR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id+2</a:t>
            </a:r>
            <a:r>
              <a:rPr lang="pt-BR" altLang="zh-CN" sz="1800" baseline="30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m-1</a:t>
            </a:r>
            <a:r>
              <a:rPr lang="pt-BR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);</a:t>
            </a:r>
          </a:p>
          <a:p>
            <a:pPr>
              <a:lnSpc>
                <a:spcPts val="3000"/>
              </a:lnSpc>
            </a:pPr>
            <a:r>
              <a:rPr lang="zh-CN" altLang="pt-BR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　　    </a:t>
            </a:r>
            <a:r>
              <a:rPr lang="zh-CN" altLang="pt-BR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发</a:t>
            </a:r>
            <a:r>
              <a:rPr lang="zh-CN" altLang="pt-BR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送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a[r+1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m-1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到</a:t>
            </a: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lang="en-US" altLang="zh-CN" sz="1800" i="1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id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;</a:t>
            </a:r>
          </a:p>
          <a:p>
            <a:pPr>
              <a:lnSpc>
                <a:spcPts val="3000"/>
              </a:lnSpc>
            </a:pP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}</a:t>
            </a:r>
          </a:p>
          <a:p>
            <a:pPr>
              <a:lnSpc>
                <a:spcPts val="30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} </a:t>
            </a:r>
          </a:p>
        </p:txBody>
      </p:sp>
      <p:sp>
        <p:nvSpPr>
          <p:cNvPr id="208901" name="Rectangle 5"/>
          <p:cNvSpPr>
            <a:spLocks noChangeArrowheads="1"/>
          </p:cNvSpPr>
          <p:nvPr/>
        </p:nvSpPr>
        <p:spPr bwMode="auto">
          <a:xfrm>
            <a:off x="0" y="33194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08900" name="Object 4"/>
          <p:cNvGraphicFramePr>
            <a:graphicFrameLocks noChangeAspect="1"/>
          </p:cNvGraphicFramePr>
          <p:nvPr/>
        </p:nvGraphicFramePr>
        <p:xfrm>
          <a:off x="4143372" y="3357562"/>
          <a:ext cx="647700" cy="425450"/>
        </p:xfrm>
        <a:graphic>
          <a:graphicData uri="http://schemas.openxmlformats.org/presentationml/2006/ole">
            <p:oleObj spid="_x0000_s208900" name="公式" r:id="rId3" imgW="330057" imgH="215806" progId="">
              <p:embed/>
            </p:oleObj>
          </a:graphicData>
        </a:graphic>
      </p:graphicFrame>
      <p:graphicFrame>
        <p:nvGraphicFramePr>
          <p:cNvPr id="208902" name="Object 6"/>
          <p:cNvGraphicFramePr>
            <a:graphicFrameLocks noChangeAspect="1"/>
          </p:cNvGraphicFramePr>
          <p:nvPr/>
        </p:nvGraphicFramePr>
        <p:xfrm>
          <a:off x="1281094" y="4503748"/>
          <a:ext cx="647700" cy="425450"/>
        </p:xfrm>
        <a:graphic>
          <a:graphicData uri="http://schemas.openxmlformats.org/presentationml/2006/ole">
            <p:oleObj spid="_x0000_s208902" name="公式" r:id="rId4" imgW="330057" imgH="215806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Text Box 2"/>
          <p:cNvSpPr txBox="1">
            <a:spLocks noChangeArrowheads="1"/>
          </p:cNvSpPr>
          <p:nvPr/>
        </p:nvSpPr>
        <p:spPr bwMode="auto">
          <a:xfrm>
            <a:off x="571472" y="1214422"/>
            <a:ext cx="8351837" cy="2092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在最好的情况下该并行算法形成一个高度为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Symbol" pitchFamily="18" charset="2"/>
              </a:rPr>
              <a:t></a:t>
            </a:r>
            <a:r>
              <a:rPr lang="en-US" altLang="zh-CN" sz="2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log</a:t>
            </a:r>
            <a:r>
              <a:rPr lang="en-US" altLang="zh-CN" sz="2000" baseline="-25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en-US" altLang="zh-CN" sz="2000" i="1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Symbol" pitchFamily="18" charset="2"/>
              </a:rPr>
              <a:t>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的排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序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树，其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计算时间复杂度为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O(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</a:p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同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串行快速排序算法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一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样，</a:t>
            </a:r>
            <a:r>
              <a:rPr lang="zh-CN" altLang="en-US" sz="20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并行快速排序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算法在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最坏情况下时间复杂度降为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O(</a:t>
            </a:r>
            <a:r>
              <a:rPr lang="en-US" altLang="zh-CN" sz="2000" i="1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baseline="30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。正常情况下该算法的平均时间复杂度为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O(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472" y="857232"/>
            <a:ext cx="6786610" cy="33615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TextBox 11"/>
          <p:cNvSpPr txBox="1"/>
          <p:nvPr/>
        </p:nvSpPr>
        <p:spPr>
          <a:xfrm>
            <a:off x="500034" y="214290"/>
            <a:ext cx="42862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阿里巴巴面试题</a:t>
            </a:r>
            <a:endParaRPr lang="zh-CN" altLang="en-US" sz="200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00034" y="2071678"/>
            <a:ext cx="2143140" cy="78581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>
              <a:lnSpc>
                <a:spcPts val="26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str=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“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a</a:t>
            </a:r>
            <a:r>
              <a:rPr lang="en-US" altLang="zh-CN" sz="1800" baseline="-25000" smtClean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1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a</a:t>
            </a:r>
            <a:r>
              <a:rPr lang="en-US" altLang="zh-CN" sz="1800" baseline="-25000" smtClean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2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…a</a:t>
            </a:r>
            <a:r>
              <a:rPr lang="en-US" altLang="zh-CN" sz="1800" baseline="-25000" smtClean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N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”</a:t>
            </a:r>
            <a:endParaRPr lang="en-US" altLang="zh-CN" sz="1800" smtClean="0">
              <a:solidFill>
                <a:srgbClr val="0000FF"/>
              </a:solidFill>
              <a:latin typeface="Consolas" pitchFamily="49" charset="0"/>
              <a:ea typeface="微软雅黑" pitchFamily="34" charset="-122"/>
              <a:cs typeface="Consolas" pitchFamily="49" charset="0"/>
            </a:endParaRPr>
          </a:p>
          <a:p>
            <a:pPr>
              <a:lnSpc>
                <a:spcPts val="26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sstr="b</a:t>
            </a:r>
            <a:r>
              <a:rPr lang="en-US" altLang="zh-CN" sz="1800" baseline="-25000" smtClean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1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b</a:t>
            </a:r>
            <a:r>
              <a:rPr lang="en-US" altLang="zh-CN" sz="1800" baseline="-25000" smtClean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2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…b</a:t>
            </a:r>
            <a:r>
              <a:rPr lang="en-US" altLang="zh-CN" sz="1800" baseline="-25000" smtClean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P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”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643306" y="1500174"/>
            <a:ext cx="2857520" cy="42862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“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a</a:t>
            </a:r>
            <a:r>
              <a:rPr lang="en-US" altLang="zh-CN" sz="1800" baseline="-25000" smtClean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1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a</a:t>
            </a:r>
            <a:r>
              <a:rPr lang="en-US" altLang="zh-CN" sz="1800" baseline="-25000" smtClean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2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…a</a:t>
            </a:r>
            <a:r>
              <a:rPr lang="en-US" altLang="zh-CN" sz="1800" baseline="-25000" smtClean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P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”，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”b</a:t>
            </a:r>
            <a:r>
              <a:rPr lang="en-US" altLang="zh-CN" sz="1800" baseline="-25000" smtClean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1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b</a:t>
            </a:r>
            <a:r>
              <a:rPr lang="en-US" altLang="zh-CN" sz="1800" baseline="-25000" smtClean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2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…b</a:t>
            </a:r>
            <a:r>
              <a:rPr lang="en-US" altLang="zh-CN" sz="1800" baseline="-25000" smtClean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P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 ”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643306" y="2143116"/>
            <a:ext cx="2857520" cy="42862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“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a</a:t>
            </a:r>
            <a:r>
              <a:rPr lang="en-US" altLang="zh-CN" sz="1800" baseline="-25000" smtClean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2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…a</a:t>
            </a:r>
            <a:r>
              <a:rPr lang="en-US" altLang="zh-CN" sz="1800" baseline="-25000" smtClean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P+1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”，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”b</a:t>
            </a:r>
            <a:r>
              <a:rPr lang="en-US" altLang="zh-CN" sz="1800" baseline="-25000" smtClean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1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b</a:t>
            </a:r>
            <a:r>
              <a:rPr lang="en-US" altLang="zh-CN" sz="1800" baseline="-25000" smtClean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2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…b</a:t>
            </a:r>
            <a:r>
              <a:rPr lang="en-US" altLang="zh-CN" sz="1800" baseline="-25000" smtClean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P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 ”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643306" y="3071810"/>
            <a:ext cx="2857520" cy="42862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“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a</a:t>
            </a:r>
            <a:r>
              <a:rPr lang="en-US" altLang="zh-CN" sz="1800" baseline="-25000" smtClean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N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…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”，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”b</a:t>
            </a:r>
            <a:r>
              <a:rPr lang="en-US" altLang="zh-CN" sz="1800" baseline="-25000" smtClean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1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b</a:t>
            </a:r>
            <a:r>
              <a:rPr lang="en-US" altLang="zh-CN" sz="1800" baseline="-25000" smtClean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2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…b</a:t>
            </a:r>
            <a:r>
              <a:rPr lang="en-US" altLang="zh-CN" sz="1800" baseline="-25000" smtClean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P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 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786182" y="2714620"/>
            <a:ext cx="428628" cy="35719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8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…</a:t>
            </a:r>
            <a:endParaRPr lang="zh-CN" altLang="en-US" sz="1800" smtClean="0">
              <a:solidFill>
                <a:srgbClr val="0000FF"/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10" name="右大括号 9"/>
          <p:cNvSpPr/>
          <p:nvPr/>
        </p:nvSpPr>
        <p:spPr bwMode="auto">
          <a:xfrm>
            <a:off x="6643702" y="1571612"/>
            <a:ext cx="214314" cy="1928826"/>
          </a:xfrm>
          <a:prstGeom prst="rightBrace">
            <a:avLst/>
          </a:prstGeom>
          <a:noFill/>
          <a:ln w="25400" cap="flat" cmpd="sng" algn="ctr">
            <a:solidFill>
              <a:srgbClr val="9900FF"/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3" name="TextBox 12"/>
          <p:cNvSpPr txBox="1"/>
          <p:nvPr/>
        </p:nvSpPr>
        <p:spPr>
          <a:xfrm>
            <a:off x="642910" y="500042"/>
            <a:ext cx="56436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D.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存在最坏时间复杂度为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O(N+P)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的算法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14" name="右箭头 13"/>
          <p:cNvSpPr/>
          <p:nvPr/>
        </p:nvSpPr>
        <p:spPr>
          <a:xfrm>
            <a:off x="3000364" y="2214554"/>
            <a:ext cx="500066" cy="428628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3643306" y="3786190"/>
            <a:ext cx="3214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子任务：时间复杂度为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O(P)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57158" y="3286124"/>
            <a:ext cx="2786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分配：时间复杂度为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O(N)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929454" y="2345288"/>
            <a:ext cx="1500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个并行任务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" descr="笑脸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71670" y="1571612"/>
            <a:ext cx="4857784" cy="33705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Text Box 2"/>
          <p:cNvSpPr txBox="1">
            <a:spLocks noChangeArrowheads="1"/>
          </p:cNvSpPr>
          <p:nvPr/>
        </p:nvSpPr>
        <p:spPr bwMode="auto">
          <a:xfrm>
            <a:off x="250825" y="354907"/>
            <a:ext cx="303529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快速</a:t>
            </a:r>
            <a:r>
              <a:rPr lang="zh-CN" altLang="en-US" sz="200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排</a:t>
            </a:r>
            <a:r>
              <a:rPr lang="zh-CN" altLang="en-US" sz="200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序划分算</a:t>
            </a:r>
            <a:r>
              <a:rPr lang="zh-CN" altLang="en-US" sz="20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法：</a:t>
            </a:r>
          </a:p>
        </p:txBody>
      </p:sp>
      <p:sp>
        <p:nvSpPr>
          <p:cNvPr id="198659" name="Text Box 3"/>
          <p:cNvSpPr txBox="1">
            <a:spLocks noChangeArrowheads="1"/>
          </p:cNvSpPr>
          <p:nvPr/>
        </p:nvSpPr>
        <p:spPr bwMode="auto">
          <a:xfrm>
            <a:off x="323850" y="1041804"/>
            <a:ext cx="8534429" cy="3984131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44000" bIns="144000">
            <a:spAutoFit/>
          </a:bodyPr>
          <a:lstStyle/>
          <a:p>
            <a:r>
              <a:rPr lang="en-US" altLang="zh-CN" sz="16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</a:t>
            </a: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6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Partition</a:t>
            </a: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6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</a:t>
            </a: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[]</a:t>
            </a:r>
            <a:r>
              <a:rPr lang="zh-CN" altLang="en-US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s</a:t>
            </a:r>
            <a:r>
              <a:rPr lang="zh-CN" altLang="en-US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</a:t>
            </a: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t)	</a:t>
            </a:r>
            <a:r>
              <a:rPr lang="en-US" altLang="zh-CN" sz="16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6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划分算法</a:t>
            </a:r>
          </a:p>
          <a:p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 int i=s</a:t>
            </a:r>
            <a:r>
              <a:rPr lang="zh-CN" altLang="en-US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j=t</a:t>
            </a: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</a:p>
          <a:p>
            <a:r>
              <a:rPr lang="zh-CN" altLang="en-US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</a:t>
            </a:r>
            <a:r>
              <a:rPr lang="en-US" altLang="zh-CN" sz="160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tmp</a:t>
            </a:r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=a[s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];		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6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用序列的第</a:t>
            </a:r>
            <a:r>
              <a:rPr lang="en-US" altLang="zh-CN" sz="16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en-US" sz="16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个记录作为基准</a:t>
            </a:r>
          </a:p>
          <a:p>
            <a:pPr>
              <a:lnSpc>
                <a:spcPct val="150000"/>
              </a:lnSpc>
            </a:pPr>
            <a:r>
              <a:rPr lang="zh-CN" altLang="en-US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while </a:t>
            </a: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6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!=j)</a:t>
            </a:r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6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从序列两端交替向中间</a:t>
            </a:r>
            <a:r>
              <a:rPr lang="zh-CN" altLang="en-US" sz="16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扫</a:t>
            </a:r>
            <a:r>
              <a:rPr lang="zh-CN" altLang="en-US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描，直</a:t>
            </a:r>
            <a:r>
              <a:rPr lang="zh-CN" altLang="en-US" sz="16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至</a:t>
            </a:r>
            <a:r>
              <a:rPr lang="en-US" altLang="zh-CN" sz="1600" dirty="0" err="1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6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=j</a:t>
            </a:r>
            <a:r>
              <a:rPr lang="zh-CN" altLang="en-US" sz="16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为</a:t>
            </a:r>
            <a:r>
              <a:rPr lang="zh-CN" altLang="en-US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止     </a:t>
            </a:r>
            <a:endParaRPr lang="en-US" altLang="zh-CN" sz="1600" smtClean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{   </a:t>
            </a: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while (j&gt;</a:t>
            </a:r>
            <a:r>
              <a:rPr lang="en-US" altLang="zh-CN" sz="16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&amp;&amp; a[j]&gt;=</a:t>
            </a:r>
            <a:r>
              <a:rPr lang="en-US" altLang="zh-CN" sz="16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tmp</a:t>
            </a: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 </a:t>
            </a:r>
          </a:p>
          <a:p>
            <a:r>
              <a:rPr lang="zh-CN" altLang="en-US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　　　　　</a:t>
            </a: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j-</a:t>
            </a:r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-;    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6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从右向左</a:t>
            </a:r>
            <a:r>
              <a:rPr lang="zh-CN" altLang="en-US" sz="16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扫</a:t>
            </a:r>
            <a:r>
              <a:rPr lang="zh-CN" altLang="en-US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描，找</a:t>
            </a:r>
            <a:r>
              <a:rPr lang="zh-CN" altLang="en-US" sz="16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第</a:t>
            </a:r>
            <a:r>
              <a:rPr lang="en-US" altLang="zh-CN" sz="16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en-US" sz="16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个关键字小于</a:t>
            </a:r>
            <a:r>
              <a:rPr lang="en-US" altLang="zh-CN" sz="1600" dirty="0" err="1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tmp</a:t>
            </a:r>
            <a:r>
              <a:rPr lang="zh-CN" altLang="en-US" sz="16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</a:t>
            </a:r>
            <a:r>
              <a:rPr lang="en-US" altLang="zh-CN" sz="16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a[j]</a:t>
            </a:r>
          </a:p>
          <a:p>
            <a:r>
              <a:rPr lang="zh-CN" altLang="en-US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a[i</a:t>
            </a: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]=a[j];</a:t>
            </a:r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6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将</a:t>
            </a:r>
            <a:r>
              <a:rPr lang="en-US" altLang="zh-CN" sz="16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a[j]</a:t>
            </a:r>
            <a:r>
              <a:rPr lang="zh-CN" altLang="en-US" sz="16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前移到</a:t>
            </a:r>
            <a:r>
              <a:rPr lang="en-US" altLang="zh-CN" sz="16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a[</a:t>
            </a:r>
            <a:r>
              <a:rPr lang="en-US" altLang="zh-CN" sz="1600" dirty="0" err="1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6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</a:t>
            </a:r>
            <a:r>
              <a:rPr lang="zh-CN" altLang="en-US" sz="16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的位置</a:t>
            </a:r>
          </a:p>
          <a:p>
            <a:r>
              <a:rPr lang="zh-CN" altLang="en-US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while </a:t>
            </a: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6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&lt;j &amp;&amp; a[</a:t>
            </a:r>
            <a:r>
              <a:rPr lang="en-US" altLang="zh-CN" sz="16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]&lt;=</a:t>
            </a:r>
            <a:r>
              <a:rPr lang="en-US" altLang="zh-CN" sz="16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tmp</a:t>
            </a: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 </a:t>
            </a:r>
          </a:p>
          <a:p>
            <a:r>
              <a:rPr lang="zh-CN" altLang="en-US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　　　　　</a:t>
            </a:r>
            <a:r>
              <a:rPr lang="en-US" altLang="zh-CN" sz="16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++;   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6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从左向右</a:t>
            </a:r>
            <a:r>
              <a:rPr lang="zh-CN" altLang="en-US" sz="16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扫</a:t>
            </a:r>
            <a:r>
              <a:rPr lang="zh-CN" altLang="en-US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描，找</a:t>
            </a:r>
            <a:r>
              <a:rPr lang="zh-CN" altLang="en-US" sz="16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第</a:t>
            </a:r>
            <a:r>
              <a:rPr lang="en-US" altLang="zh-CN" sz="16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en-US" sz="16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个关键字大于</a:t>
            </a:r>
            <a:r>
              <a:rPr lang="en-US" altLang="zh-CN" sz="1600" dirty="0" err="1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tmp</a:t>
            </a:r>
            <a:r>
              <a:rPr lang="zh-CN" altLang="en-US" sz="16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</a:t>
            </a:r>
            <a:r>
              <a:rPr lang="en-US" altLang="zh-CN" sz="16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a[</a:t>
            </a:r>
            <a:r>
              <a:rPr lang="en-US" altLang="zh-CN" sz="1600" dirty="0" err="1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6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</a:t>
            </a:r>
          </a:p>
          <a:p>
            <a:r>
              <a:rPr lang="zh-CN" altLang="en-US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a[j</a:t>
            </a: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]=a[</a:t>
            </a:r>
            <a:r>
              <a:rPr lang="en-US" altLang="zh-CN" sz="16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];</a:t>
            </a:r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6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将</a:t>
            </a:r>
            <a:r>
              <a:rPr lang="en-US" altLang="zh-CN" sz="16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a[</a:t>
            </a:r>
            <a:r>
              <a:rPr lang="en-US" altLang="zh-CN" sz="1600" dirty="0" err="1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6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</a:t>
            </a:r>
            <a:r>
              <a:rPr lang="zh-CN" altLang="en-US" sz="16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后移到</a:t>
            </a:r>
            <a:r>
              <a:rPr lang="en-US" altLang="zh-CN" sz="16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a[j]</a:t>
            </a:r>
            <a:r>
              <a:rPr lang="zh-CN" altLang="en-US" sz="16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的位置</a:t>
            </a:r>
          </a:p>
          <a:p>
            <a:r>
              <a:rPr lang="zh-CN" altLang="en-US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　</a:t>
            </a: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　</a:t>
            </a:r>
            <a:r>
              <a:rPr lang="en-US" altLang="zh-CN" sz="1600" dirty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a[</a:t>
            </a:r>
            <a:r>
              <a:rPr lang="en-US" altLang="zh-CN" sz="1600" dirty="0" err="1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600" dirty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]=</a:t>
            </a:r>
            <a:r>
              <a:rPr lang="en-US" altLang="zh-CN" sz="1600" dirty="0" err="1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tmp</a:t>
            </a:r>
            <a:r>
              <a:rPr lang="en-US" altLang="zh-CN" sz="1600" dirty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</a:p>
          <a:p>
            <a:r>
              <a:rPr lang="zh-CN" altLang="en-US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　</a:t>
            </a: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return </a:t>
            </a:r>
            <a:r>
              <a:rPr lang="en-US" altLang="zh-CN" sz="16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</a:p>
          <a:p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465139" y="428604"/>
            <a:ext cx="124934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8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划分算法</a:t>
            </a:r>
            <a:endParaRPr lang="zh-CN" altLang="en-US" sz="18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643042" y="142852"/>
            <a:ext cx="896901" cy="896901"/>
            <a:chOff x="388951" y="5103867"/>
            <a:chExt cx="896901" cy="896901"/>
          </a:xfrm>
        </p:grpSpPr>
        <p:sp>
          <p:nvSpPr>
            <p:cNvPr id="4" name="椭圆 3"/>
            <p:cNvSpPr/>
            <p:nvPr/>
          </p:nvSpPr>
          <p:spPr>
            <a:xfrm>
              <a:off x="388951" y="5103867"/>
              <a:ext cx="896901" cy="896901"/>
            </a:xfrm>
            <a:prstGeom prst="ellipse">
              <a:avLst/>
            </a:prstGeom>
            <a:gradFill flip="none" rotWithShape="1">
              <a:gsLst>
                <a:gs pos="100000">
                  <a:srgbClr val="FCFCFC"/>
                </a:gs>
                <a:gs pos="0">
                  <a:srgbClr val="CCCCCC"/>
                </a:gs>
              </a:gsLst>
              <a:lin ang="4200000" scaled="0"/>
              <a:tileRect/>
            </a:gradFill>
            <a:ln w="12700">
              <a:gradFill>
                <a:gsLst>
                  <a:gs pos="89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4200000" scaled="0"/>
              </a:gradFill>
            </a:ln>
            <a:effectLst>
              <a:outerShdw blurRad="254000" dist="127000" dir="4200000" algn="tr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/>
            </a:p>
          </p:txBody>
        </p:sp>
        <p:sp>
          <p:nvSpPr>
            <p:cNvPr id="5" name="椭圆 4"/>
            <p:cNvSpPr/>
            <p:nvPr/>
          </p:nvSpPr>
          <p:spPr>
            <a:xfrm>
              <a:off x="479938" y="5204902"/>
              <a:ext cx="714380" cy="714380"/>
            </a:xfrm>
            <a:prstGeom prst="ellipse">
              <a:avLst/>
            </a:prstGeom>
            <a:solidFill>
              <a:srgbClr val="E3BF42"/>
            </a:solidFill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/>
            </a:p>
          </p:txBody>
        </p:sp>
        <p:sp>
          <p:nvSpPr>
            <p:cNvPr id="6" name="文本框 14"/>
            <p:cNvSpPr txBox="1"/>
            <p:nvPr/>
          </p:nvSpPr>
          <p:spPr>
            <a:xfrm>
              <a:off x="525185" y="5402653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800" b="1" smtClean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补充</a:t>
              </a:r>
              <a:endParaRPr lang="zh-CN" altLang="en-US" sz="18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214282" y="1357298"/>
            <a:ext cx="8643998" cy="1071569"/>
            <a:chOff x="214282" y="1357298"/>
            <a:chExt cx="8643998" cy="1071569"/>
          </a:xfrm>
        </p:grpSpPr>
        <p:grpSp>
          <p:nvGrpSpPr>
            <p:cNvPr id="7" name="组合 6"/>
            <p:cNvGrpSpPr/>
            <p:nvPr/>
          </p:nvGrpSpPr>
          <p:grpSpPr>
            <a:xfrm>
              <a:off x="214282" y="1357298"/>
              <a:ext cx="1000100" cy="1071569"/>
              <a:chOff x="214282" y="142852"/>
              <a:chExt cx="1000100" cy="1071569"/>
            </a:xfrm>
          </p:grpSpPr>
          <p:sp>
            <p:nvSpPr>
              <p:cNvPr id="8" name="Oval 20"/>
              <p:cNvSpPr>
                <a:spLocks noChangeArrowheads="1"/>
              </p:cNvSpPr>
              <p:nvPr/>
            </p:nvSpPr>
            <p:spPr bwMode="gray">
              <a:xfrm>
                <a:off x="214282" y="142852"/>
                <a:ext cx="1000100" cy="1071569"/>
              </a:xfrm>
              <a:prstGeom prst="ellipse">
                <a:avLst/>
              </a:prstGeom>
              <a:solidFill>
                <a:srgbClr val="F8F8F8"/>
              </a:solidFill>
              <a:ln w="381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>
                  <a:latin typeface="Calibri" pitchFamily="34" charset="0"/>
                  <a:cs typeface="Arial" pitchFamily="34" charset="0"/>
                </a:endParaRPr>
              </a:p>
            </p:txBody>
          </p:sp>
          <p:sp>
            <p:nvSpPr>
              <p:cNvPr id="9" name="Oval 21"/>
              <p:cNvSpPr>
                <a:spLocks noChangeArrowheads="1"/>
              </p:cNvSpPr>
              <p:nvPr/>
            </p:nvSpPr>
            <p:spPr bwMode="gray">
              <a:xfrm>
                <a:off x="255399" y="186960"/>
                <a:ext cx="916658" cy="983353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38100">
                <a:solidFill>
                  <a:srgbClr val="FF0000">
                    <a:alpha val="70195"/>
                  </a:srgb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>
                  <a:latin typeface="Calibri" pitchFamily="34" charset="0"/>
                  <a:cs typeface="Arial" pitchFamily="34" charset="0"/>
                </a:endParaRPr>
              </a:p>
            </p:txBody>
          </p:sp>
          <p:sp>
            <p:nvSpPr>
              <p:cNvPr id="10" name="Oval 22"/>
              <p:cNvSpPr>
                <a:spLocks noChangeArrowheads="1"/>
              </p:cNvSpPr>
              <p:nvPr/>
            </p:nvSpPr>
            <p:spPr bwMode="gray">
              <a:xfrm>
                <a:off x="296515" y="233663"/>
                <a:ext cx="834424" cy="895136"/>
              </a:xfrm>
              <a:prstGeom prst="ellipse">
                <a:avLst/>
              </a:prstGeom>
              <a:noFill/>
              <a:ln w="38100">
                <a:solidFill>
                  <a:srgbClr val="FF0000">
                    <a:alpha val="30196"/>
                  </a:srgb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>
                  <a:latin typeface="Calibri" pitchFamily="34" charset="0"/>
                  <a:cs typeface="Arial" pitchFamily="34" charset="0"/>
                </a:endParaRPr>
              </a:p>
            </p:txBody>
          </p:sp>
          <p:sp>
            <p:nvSpPr>
              <p:cNvPr id="11" name="Text Box 23"/>
              <p:cNvSpPr txBox="1">
                <a:spLocks noChangeArrowheads="1"/>
              </p:cNvSpPr>
              <p:nvPr/>
            </p:nvSpPr>
            <p:spPr bwMode="gray">
              <a:xfrm>
                <a:off x="325912" y="538608"/>
                <a:ext cx="728120" cy="313932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zh-CN" altLang="en-US" sz="1800" b="1" smtClean="0">
                    <a:solidFill>
                      <a:srgbClr val="FF0000"/>
                    </a:solidFill>
                    <a:latin typeface="微软雅黑" pitchFamily="34" charset="-122"/>
                    <a:ea typeface="微软雅黑" pitchFamily="34" charset="-122"/>
                    <a:cs typeface="Consolas" pitchFamily="49" charset="0"/>
                  </a:rPr>
                  <a:t>示例</a:t>
                </a:r>
                <a:endParaRPr lang="zh-CN" altLang="en-US" sz="1800" b="1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  <a:cs typeface="Consolas" pitchFamily="49" charset="0"/>
                </a:endParaRPr>
              </a:p>
            </p:txBody>
          </p:sp>
        </p:grpSp>
        <p:sp>
          <p:nvSpPr>
            <p:cNvPr id="12" name="TextBox 11"/>
            <p:cNvSpPr txBox="1"/>
            <p:nvPr/>
          </p:nvSpPr>
          <p:spPr>
            <a:xfrm>
              <a:off x="1285852" y="1428735"/>
              <a:ext cx="7572428" cy="987551"/>
            </a:xfrm>
            <a:prstGeom prst="rect">
              <a:avLst/>
            </a:prstGeom>
            <a:ln>
              <a:noFill/>
            </a:ln>
            <a:effectLst/>
            <a:scene3d>
              <a:camera prst="orthographicFront">
                <a:rot lat="0" lon="0" rev="0"/>
              </a:camera>
              <a:lightRig rig="chilly" dir="t">
                <a:rot lat="0" lon="0" rev="18480000"/>
              </a:lightRig>
            </a:scene3d>
            <a:sp3d prstMaterial="clear">
              <a:bevelT h="63500"/>
            </a:sp3d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lIns="144000" tIns="108000" bIns="108000" rtlCol="0">
              <a:spAutoFit/>
            </a:bodyPr>
            <a:lstStyle/>
            <a:p>
              <a:pPr algn="l">
                <a:lnSpc>
                  <a:spcPts val="3000"/>
                </a:lnSpc>
                <a:spcBef>
                  <a:spcPts val="0"/>
                </a:spcBef>
              </a:pPr>
              <a:r>
                <a:rPr lang="zh-CN" altLang="zh-CN" sz="18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假设一个线性表采用顺序表表示。设计一个算法，删除其中所有值等于</a:t>
              </a:r>
              <a:r>
                <a:rPr lang="en-US" altLang="zh-CN" sz="1800" i="1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x</a:t>
              </a:r>
              <a:r>
                <a:rPr lang="zh-CN" altLang="zh-CN" sz="18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的元素。要求算法的时间复杂度为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O(</a:t>
              </a:r>
              <a:r>
                <a:rPr lang="en-US" altLang="zh-CN" sz="1800" i="1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n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)</a:t>
              </a:r>
              <a:r>
                <a:rPr lang="zh-CN" altLang="zh-CN" sz="18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，空间复杂度为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O(1)</a:t>
              </a:r>
              <a:r>
                <a:rPr lang="zh-CN" altLang="zh-CN" sz="18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。</a:t>
              </a:r>
              <a:endParaRPr lang="zh-CN" altLang="en-US" sz="1800" smtClean="0">
                <a:solidFill>
                  <a:srgbClr val="FF3399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1071538" y="3131106"/>
            <a:ext cx="7500990" cy="3226852"/>
            <a:chOff x="1071538" y="3131106"/>
            <a:chExt cx="7500990" cy="3226852"/>
          </a:xfrm>
        </p:grpSpPr>
        <p:sp>
          <p:nvSpPr>
            <p:cNvPr id="13" name="TextBox 12"/>
            <p:cNvSpPr txBox="1"/>
            <p:nvPr/>
          </p:nvSpPr>
          <p:spPr>
            <a:xfrm>
              <a:off x="3286116" y="5988626"/>
              <a:ext cx="27860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00000"/>
                </a:lnSpc>
                <a:spcBef>
                  <a:spcPts val="0"/>
                </a:spcBef>
              </a:pPr>
              <a:r>
                <a:rPr lang="en-US" altLang="zh-CN" sz="1800" smtClean="0">
                  <a:solidFill>
                    <a:schemeClr val="tx1"/>
                  </a:solidFill>
                  <a:latin typeface="Consolas" pitchFamily="49" charset="0"/>
                  <a:ea typeface="华文中宋" pitchFamily="2" charset="-122"/>
                  <a:cs typeface="Consolas" pitchFamily="49" charset="0"/>
                </a:rPr>
                <a:t>L</a:t>
              </a:r>
              <a:r>
                <a:rPr lang="en-US" altLang="zh-CN" sz="1800" baseline="-25000" smtClean="0">
                  <a:solidFill>
                    <a:schemeClr val="tx1"/>
                  </a:solidFill>
                  <a:latin typeface="Consolas" pitchFamily="49" charset="0"/>
                  <a:ea typeface="华文中宋" pitchFamily="2" charset="-122"/>
                  <a:cs typeface="Consolas" pitchFamily="49" charset="0"/>
                </a:rPr>
                <a:t>1</a:t>
              </a:r>
              <a:r>
                <a:rPr lang="zh-CN" altLang="en-US" sz="1800" smtClean="0">
                  <a:solidFill>
                    <a:schemeClr val="tx1"/>
                  </a:solidFill>
                  <a:latin typeface="Consolas" pitchFamily="49" charset="0"/>
                  <a:ea typeface="华文中宋" pitchFamily="2" charset="-122"/>
                  <a:cs typeface="Consolas" pitchFamily="49" charset="0"/>
                </a:rPr>
                <a:t>和</a:t>
              </a:r>
              <a:r>
                <a:rPr lang="en-US" altLang="zh-CN" sz="1800" smtClean="0">
                  <a:solidFill>
                    <a:schemeClr val="tx1"/>
                  </a:solidFill>
                  <a:latin typeface="Consolas" pitchFamily="49" charset="0"/>
                  <a:ea typeface="华文中宋" pitchFamily="2" charset="-122"/>
                  <a:cs typeface="Consolas" pitchFamily="49" charset="0"/>
                </a:rPr>
                <a:t>L</a:t>
              </a:r>
              <a:r>
                <a:rPr lang="zh-CN" altLang="en-US" sz="1800" smtClean="0">
                  <a:solidFill>
                    <a:schemeClr val="tx1"/>
                  </a:solidFill>
                  <a:latin typeface="Consolas" pitchFamily="49" charset="0"/>
                  <a:ea typeface="华文中宋" pitchFamily="2" charset="-122"/>
                  <a:cs typeface="Consolas" pitchFamily="49" charset="0"/>
                </a:rPr>
                <a:t>共享存储空间！</a:t>
              </a:r>
            </a:p>
          </p:txBody>
        </p:sp>
        <p:grpSp>
          <p:nvGrpSpPr>
            <p:cNvPr id="14" name="组合 13"/>
            <p:cNvGrpSpPr/>
            <p:nvPr/>
          </p:nvGrpSpPr>
          <p:grpSpPr>
            <a:xfrm>
              <a:off x="1071538" y="3131106"/>
              <a:ext cx="7500990" cy="2571768"/>
              <a:chOff x="500034" y="1928802"/>
              <a:chExt cx="7500990" cy="2571768"/>
            </a:xfrm>
          </p:grpSpPr>
          <p:sp>
            <p:nvSpPr>
              <p:cNvPr id="15" name="圆角矩形 14"/>
              <p:cNvSpPr/>
              <p:nvPr/>
            </p:nvSpPr>
            <p:spPr>
              <a:xfrm>
                <a:off x="2214546" y="2357430"/>
                <a:ext cx="3357586" cy="642942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800" i="1" smtClean="0">
                    <a:solidFill>
                      <a:srgbClr val="0000FF"/>
                    </a:solidFill>
                    <a:latin typeface="Consolas" pitchFamily="49" charset="0"/>
                    <a:cs typeface="Consolas" pitchFamily="49" charset="0"/>
                  </a:rPr>
                  <a:t>a</a:t>
                </a:r>
                <a:r>
                  <a:rPr lang="en-US" altLang="zh-CN" sz="1800" baseline="-25000" smtClean="0">
                    <a:solidFill>
                      <a:srgbClr val="0000FF"/>
                    </a:solidFill>
                    <a:latin typeface="Consolas" pitchFamily="49" charset="0"/>
                    <a:cs typeface="Consolas" pitchFamily="49" charset="0"/>
                  </a:rPr>
                  <a:t>1</a:t>
                </a:r>
                <a:r>
                  <a:rPr lang="en-US" altLang="zh-CN" sz="1800" smtClean="0">
                    <a:solidFill>
                      <a:srgbClr val="0000FF"/>
                    </a:solidFill>
                    <a:latin typeface="Consolas" pitchFamily="49" charset="0"/>
                    <a:cs typeface="Consolas" pitchFamily="49" charset="0"/>
                  </a:rPr>
                  <a:t>  </a:t>
                </a:r>
                <a:r>
                  <a:rPr lang="en-US" altLang="zh-CN" sz="1800" i="1" smtClean="0">
                    <a:solidFill>
                      <a:srgbClr val="0000FF"/>
                    </a:solidFill>
                    <a:latin typeface="Consolas" pitchFamily="49" charset="0"/>
                    <a:cs typeface="Consolas" pitchFamily="49" charset="0"/>
                  </a:rPr>
                  <a:t>a</a:t>
                </a:r>
                <a:r>
                  <a:rPr lang="en-US" altLang="zh-CN" sz="1800" baseline="-25000" smtClean="0">
                    <a:solidFill>
                      <a:srgbClr val="0000FF"/>
                    </a:solidFill>
                    <a:latin typeface="Consolas" pitchFamily="49" charset="0"/>
                    <a:cs typeface="Consolas" pitchFamily="49" charset="0"/>
                  </a:rPr>
                  <a:t>2</a:t>
                </a:r>
                <a:r>
                  <a:rPr lang="en-US" altLang="zh-CN" sz="1800" smtClean="0">
                    <a:solidFill>
                      <a:srgbClr val="0000FF"/>
                    </a:solidFill>
                    <a:latin typeface="Consolas" pitchFamily="49" charset="0"/>
                    <a:cs typeface="Consolas" pitchFamily="49" charset="0"/>
                  </a:rPr>
                  <a:t>  </a:t>
                </a:r>
                <a:r>
                  <a:rPr lang="en-US" altLang="zh-CN" sz="1800" smtClean="0">
                    <a:solidFill>
                      <a:srgbClr val="0000FF"/>
                    </a:solidFill>
                    <a:latin typeface="+mj-ea"/>
                    <a:ea typeface="+mj-ea"/>
                    <a:cs typeface="Consolas" pitchFamily="49" charset="0"/>
                  </a:rPr>
                  <a:t>…</a:t>
                </a:r>
                <a:r>
                  <a:rPr lang="en-US" altLang="zh-CN" sz="1800" smtClean="0">
                    <a:solidFill>
                      <a:srgbClr val="0000FF"/>
                    </a:solidFill>
                    <a:latin typeface="Consolas" pitchFamily="49" charset="0"/>
                    <a:cs typeface="Consolas" pitchFamily="49" charset="0"/>
                  </a:rPr>
                  <a:t>  </a:t>
                </a:r>
                <a:r>
                  <a:rPr lang="en-US" altLang="zh-CN" sz="1800" i="1" smtClean="0">
                    <a:solidFill>
                      <a:srgbClr val="0000FF"/>
                    </a:solidFill>
                    <a:latin typeface="Consolas" pitchFamily="49" charset="0"/>
                    <a:cs typeface="Consolas" pitchFamily="49" charset="0"/>
                  </a:rPr>
                  <a:t>a</a:t>
                </a:r>
                <a:r>
                  <a:rPr lang="en-US" altLang="zh-CN" sz="1800" i="1" baseline="-25000" smtClean="0">
                    <a:solidFill>
                      <a:srgbClr val="0000FF"/>
                    </a:solidFill>
                    <a:latin typeface="Consolas" pitchFamily="49" charset="0"/>
                    <a:cs typeface="Consolas" pitchFamily="49" charset="0"/>
                  </a:rPr>
                  <a:t>i</a:t>
                </a:r>
                <a:r>
                  <a:rPr lang="en-US" altLang="zh-CN" sz="1800" smtClean="0">
                    <a:solidFill>
                      <a:srgbClr val="0000FF"/>
                    </a:solidFill>
                    <a:latin typeface="Consolas" pitchFamily="49" charset="0"/>
                    <a:cs typeface="Consolas" pitchFamily="49" charset="0"/>
                  </a:rPr>
                  <a:t>  </a:t>
                </a:r>
                <a:r>
                  <a:rPr lang="en-US" altLang="zh-CN" sz="1800" smtClean="0">
                    <a:solidFill>
                      <a:srgbClr val="0000FF"/>
                    </a:solidFill>
                    <a:latin typeface="+mj-ea"/>
                    <a:ea typeface="+mj-ea"/>
                    <a:cs typeface="Consolas" pitchFamily="49" charset="0"/>
                  </a:rPr>
                  <a:t>…</a:t>
                </a:r>
                <a:r>
                  <a:rPr lang="en-US" altLang="zh-CN" sz="1800" smtClean="0">
                    <a:solidFill>
                      <a:srgbClr val="0000FF"/>
                    </a:solidFill>
                    <a:latin typeface="Consolas" pitchFamily="49" charset="0"/>
                    <a:cs typeface="Consolas" pitchFamily="49" charset="0"/>
                  </a:rPr>
                  <a:t>  </a:t>
                </a:r>
                <a:r>
                  <a:rPr lang="en-US" altLang="zh-CN" sz="1800" i="1" smtClean="0">
                    <a:solidFill>
                      <a:srgbClr val="0000FF"/>
                    </a:solidFill>
                    <a:latin typeface="Consolas" pitchFamily="49" charset="0"/>
                    <a:cs typeface="Consolas" pitchFamily="49" charset="0"/>
                  </a:rPr>
                  <a:t>a</a:t>
                </a:r>
                <a:r>
                  <a:rPr lang="en-US" altLang="zh-CN" sz="1800" i="1" baseline="-25000" smtClean="0">
                    <a:solidFill>
                      <a:srgbClr val="0000FF"/>
                    </a:solidFill>
                    <a:latin typeface="Consolas" pitchFamily="49" charset="0"/>
                    <a:cs typeface="Consolas" pitchFamily="49" charset="0"/>
                  </a:rPr>
                  <a:t>n</a:t>
                </a:r>
                <a:r>
                  <a:rPr lang="en-US" altLang="zh-CN" sz="1800" smtClean="0">
                    <a:solidFill>
                      <a:srgbClr val="0000FF"/>
                    </a:solidFill>
                    <a:latin typeface="Consolas" pitchFamily="49" charset="0"/>
                    <a:cs typeface="Consolas" pitchFamily="49" charset="0"/>
                  </a:rPr>
                  <a:t> </a:t>
                </a:r>
                <a:endParaRPr lang="zh-CN" altLang="en-US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1714480" y="2357430"/>
                <a:ext cx="357190" cy="477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ts val="3000"/>
                  </a:lnSpc>
                  <a:spcBef>
                    <a:spcPts val="0"/>
                  </a:spcBef>
                </a:pPr>
                <a:r>
                  <a:rPr lang="en-US" altLang="zh-CN" sz="2000" smtClean="0">
                    <a:solidFill>
                      <a:srgbClr val="0000FF"/>
                    </a:solidFill>
                    <a:latin typeface="Consolas" pitchFamily="49" charset="0"/>
                    <a:ea typeface="仿宋" pitchFamily="49" charset="-122"/>
                    <a:cs typeface="Consolas" pitchFamily="49" charset="0"/>
                  </a:rPr>
                  <a:t>L</a:t>
                </a:r>
                <a:endParaRPr lang="zh-CN" altLang="en-US" sz="20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endParaRPr>
              </a:p>
            </p:txBody>
          </p:sp>
          <p:sp>
            <p:nvSpPr>
              <p:cNvPr id="17" name="圆角矩形 16"/>
              <p:cNvSpPr/>
              <p:nvPr/>
            </p:nvSpPr>
            <p:spPr>
              <a:xfrm>
                <a:off x="2214546" y="3857628"/>
                <a:ext cx="3357586" cy="642942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800" smtClean="0">
                    <a:solidFill>
                      <a:srgbClr val="0000FF"/>
                    </a:solidFill>
                    <a:latin typeface="+mj-ea"/>
                    <a:ea typeface="+mj-ea"/>
                    <a:cs typeface="Consolas" pitchFamily="49" charset="0"/>
                  </a:rPr>
                  <a:t>…</a:t>
                </a:r>
                <a:r>
                  <a:rPr lang="en-US" altLang="zh-CN" sz="1800" smtClean="0">
                    <a:solidFill>
                      <a:srgbClr val="0000FF"/>
                    </a:solidFill>
                    <a:latin typeface="Consolas" pitchFamily="49" charset="0"/>
                    <a:cs typeface="Consolas" pitchFamily="49" charset="0"/>
                  </a:rPr>
                  <a:t>   </a:t>
                </a:r>
                <a:endParaRPr lang="zh-CN" altLang="en-US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1571604" y="3857628"/>
                <a:ext cx="500066" cy="4468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ts val="3000"/>
                  </a:lnSpc>
                  <a:spcBef>
                    <a:spcPts val="0"/>
                  </a:spcBef>
                </a:pPr>
                <a:r>
                  <a:rPr lang="en-US" altLang="zh-CN" sz="2000" smtClean="0">
                    <a:solidFill>
                      <a:srgbClr val="0000FF"/>
                    </a:solidFill>
                    <a:latin typeface="Consolas" pitchFamily="49" charset="0"/>
                    <a:ea typeface="仿宋" pitchFamily="49" charset="-122"/>
                    <a:cs typeface="Consolas" pitchFamily="49" charset="0"/>
                  </a:rPr>
                  <a:t>L</a:t>
                </a:r>
                <a:r>
                  <a:rPr lang="en-US" altLang="zh-CN" sz="2000" baseline="-25000" smtClean="0">
                    <a:solidFill>
                      <a:srgbClr val="0000FF"/>
                    </a:solidFill>
                    <a:latin typeface="Consolas" pitchFamily="49" charset="0"/>
                    <a:ea typeface="仿宋" pitchFamily="49" charset="-122"/>
                    <a:cs typeface="Consolas" pitchFamily="49" charset="0"/>
                  </a:rPr>
                  <a:t>1</a:t>
                </a:r>
                <a:endParaRPr lang="zh-CN" altLang="en-US" sz="2000" baseline="-250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endParaRPr>
              </a:p>
            </p:txBody>
          </p:sp>
          <p:sp>
            <p:nvSpPr>
              <p:cNvPr id="19" name="下箭头 18"/>
              <p:cNvSpPr/>
              <p:nvPr/>
            </p:nvSpPr>
            <p:spPr>
              <a:xfrm>
                <a:off x="3643306" y="3214686"/>
                <a:ext cx="214314" cy="500066"/>
              </a:xfrm>
              <a:prstGeom prst="downArrow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3857620" y="3207169"/>
                <a:ext cx="4143404" cy="4361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ts val="3000"/>
                  </a:lnSpc>
                  <a:spcBef>
                    <a:spcPts val="0"/>
                  </a:spcBef>
                </a:pPr>
                <a:r>
                  <a:rPr lang="zh-CN" altLang="en-US" sz="1800" smtClean="0">
                    <a:solidFill>
                      <a:srgbClr val="0000FF"/>
                    </a:solidFill>
                    <a:latin typeface="Consolas" pitchFamily="49" charset="0"/>
                    <a:ea typeface="仿宋" pitchFamily="49" charset="-122"/>
                    <a:cs typeface="Consolas" pitchFamily="49" charset="0"/>
                  </a:rPr>
                  <a:t>由</a:t>
                </a:r>
                <a:r>
                  <a:rPr lang="en-US" altLang="zh-CN" sz="1800" smtClean="0">
                    <a:solidFill>
                      <a:srgbClr val="0000FF"/>
                    </a:solidFill>
                    <a:latin typeface="Consolas" pitchFamily="49" charset="0"/>
                    <a:ea typeface="仿宋" pitchFamily="49" charset="-122"/>
                    <a:cs typeface="Consolas" pitchFamily="49" charset="0"/>
                  </a:rPr>
                  <a:t>L</a:t>
                </a:r>
                <a:r>
                  <a:rPr lang="zh-CN" altLang="en-US" sz="1800" smtClean="0">
                    <a:solidFill>
                      <a:srgbClr val="0000FF"/>
                    </a:solidFill>
                    <a:latin typeface="Consolas" pitchFamily="49" charset="0"/>
                    <a:ea typeface="仿宋" pitchFamily="49" charset="-122"/>
                    <a:cs typeface="Consolas" pitchFamily="49" charset="0"/>
                  </a:rPr>
                  <a:t>中不等于</a:t>
                </a:r>
                <a:r>
                  <a:rPr lang="en-US" altLang="zh-CN" sz="1800" i="1" smtClean="0">
                    <a:solidFill>
                      <a:srgbClr val="0000FF"/>
                    </a:solidFill>
                    <a:latin typeface="Consolas" pitchFamily="49" charset="0"/>
                    <a:ea typeface="仿宋" pitchFamily="49" charset="-122"/>
                    <a:cs typeface="Consolas" pitchFamily="49" charset="0"/>
                  </a:rPr>
                  <a:t>x</a:t>
                </a:r>
                <a:r>
                  <a:rPr lang="zh-CN" altLang="en-US" sz="1800" smtClean="0">
                    <a:solidFill>
                      <a:srgbClr val="0000FF"/>
                    </a:solidFill>
                    <a:latin typeface="Consolas" pitchFamily="49" charset="0"/>
                    <a:ea typeface="仿宋" pitchFamily="49" charset="-122"/>
                    <a:cs typeface="Consolas" pitchFamily="49" charset="0"/>
                  </a:rPr>
                  <a:t>的元素整体创建新表</a:t>
                </a:r>
                <a:r>
                  <a:rPr lang="en-US" altLang="zh-CN" sz="1800" smtClean="0">
                    <a:solidFill>
                      <a:srgbClr val="0000FF"/>
                    </a:solidFill>
                    <a:latin typeface="Consolas" pitchFamily="49" charset="0"/>
                    <a:ea typeface="仿宋" pitchFamily="49" charset="-122"/>
                    <a:cs typeface="Consolas" pitchFamily="49" charset="0"/>
                  </a:rPr>
                  <a:t>L</a:t>
                </a:r>
                <a:r>
                  <a:rPr lang="en-US" altLang="zh-CN" sz="1800" baseline="-25000" smtClean="0">
                    <a:solidFill>
                      <a:srgbClr val="0000FF"/>
                    </a:solidFill>
                    <a:latin typeface="Consolas" pitchFamily="49" charset="0"/>
                    <a:ea typeface="仿宋" pitchFamily="49" charset="-122"/>
                    <a:cs typeface="Consolas" pitchFamily="49" charset="0"/>
                  </a:rPr>
                  <a:t>1</a:t>
                </a:r>
                <a:endParaRPr lang="zh-CN" altLang="en-US" sz="1800" baseline="-250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endParaRP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500034" y="1928802"/>
                <a:ext cx="1214446" cy="400110"/>
              </a:xfrm>
              <a:prstGeom prst="rect">
                <a:avLst/>
              </a:prstGeom>
              <a:ln>
                <a:solidFill>
                  <a:schemeClr val="accent5">
                    <a:lumMod val="40000"/>
                    <a:lumOff val="60000"/>
                  </a:schemeClr>
                </a:solidFill>
              </a:ln>
              <a:effectLst>
                <a:outerShdw blurRad="57785" dist="33020" dir="3180000" algn="ctr">
                  <a:srgbClr val="000000">
                    <a:alpha val="3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rightRoom" dir="t">
                  <a:rot lat="0" lon="0" rev="600000"/>
                </a:lightRig>
              </a:scene3d>
              <a:sp3d prstMaterial="metal">
                <a:bevelT w="38100" h="57150" prst="angle"/>
              </a:sp3d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  <a:scene3d>
                  <a:camera prst="orthographicFront"/>
                  <a:lightRig rig="soft" dir="tl">
                    <a:rot lat="0" lon="0" rev="0"/>
                  </a:lightRig>
                </a:scene3d>
                <a:sp3d contourW="25400" prstMaterial="matte">
                  <a:bevelT w="25400" h="55880" prst="artDeco"/>
                  <a:contourClr>
                    <a:schemeClr val="accent2">
                      <a:tint val="20000"/>
                    </a:schemeClr>
                  </a:contourClr>
                </a:sp3d>
              </a:bodyPr>
              <a:lstStyle/>
              <a:p>
                <a:pPr>
                  <a:lnSpc>
                    <a:spcPct val="100000"/>
                  </a:lnSpc>
                  <a:buBlip>
                    <a:blip r:embed="rId2"/>
                  </a:buBlip>
                </a:pPr>
                <a:r>
                  <a:rPr lang="en-US" altLang="zh-CN" sz="2000" spc="50" smtClean="0">
                    <a:ln w="11430"/>
                    <a:solidFill>
                      <a:srgbClr val="FF0000"/>
                    </a:solidFill>
                    <a:effectLst>
                      <a:outerShdw blurRad="76200" dist="50800" dir="5400000" algn="tl" rotWithShape="0">
                        <a:srgbClr val="000000">
                          <a:alpha val="65000"/>
                        </a:srgbClr>
                      </a:outerShdw>
                    </a:effectLst>
                    <a:latin typeface="Consolas" pitchFamily="49" charset="0"/>
                    <a:ea typeface="微软雅黑" pitchFamily="34" charset="-122"/>
                    <a:cs typeface="Consolas" pitchFamily="49" charset="0"/>
                    <a:sym typeface="Wingdings"/>
                  </a:rPr>
                  <a:t> </a:t>
                </a:r>
                <a:r>
                  <a:rPr lang="zh-CN" altLang="en-US" sz="2000" spc="50" smtClean="0">
                    <a:ln w="11430"/>
                    <a:solidFill>
                      <a:srgbClr val="FF0000"/>
                    </a:solidFill>
                    <a:effectLst>
                      <a:outerShdw blurRad="76200" dist="50800" dir="5400000" algn="tl" rotWithShape="0">
                        <a:srgbClr val="000000">
                          <a:alpha val="65000"/>
                        </a:srgbClr>
                      </a:outerShdw>
                    </a:effectLst>
                    <a:latin typeface="Consolas" pitchFamily="49" charset="0"/>
                    <a:ea typeface="微软雅黑" pitchFamily="34" charset="-122"/>
                    <a:cs typeface="Consolas" pitchFamily="49" charset="0"/>
                    <a:sym typeface="Wingdings"/>
                  </a:rPr>
                  <a:t>解法</a:t>
                </a:r>
                <a:r>
                  <a:rPr lang="en-US" altLang="zh-CN" sz="2000" spc="50" smtClean="0">
                    <a:ln w="11430"/>
                    <a:solidFill>
                      <a:srgbClr val="FF0000"/>
                    </a:solidFill>
                    <a:effectLst>
                      <a:outerShdw blurRad="76200" dist="50800" dir="5400000" algn="tl" rotWithShape="0">
                        <a:srgbClr val="000000">
                          <a:alpha val="65000"/>
                        </a:srgbClr>
                      </a:outerShdw>
                    </a:effectLst>
                    <a:latin typeface="Consolas" pitchFamily="49" charset="0"/>
                    <a:ea typeface="微软雅黑" pitchFamily="34" charset="-122"/>
                    <a:cs typeface="Consolas" pitchFamily="49" charset="0"/>
                    <a:sym typeface="Wingdings"/>
                  </a:rPr>
                  <a:t>1</a:t>
                </a:r>
                <a:endParaRPr lang="zh-CN" altLang="en-US" sz="2000" spc="50" smtClean="0">
                  <a:ln w="11430"/>
                  <a:solidFill>
                    <a:srgbClr val="FF0000"/>
                  </a:solidFill>
                  <a:effectLst>
                    <a:outerShdw blurRad="76200" dist="50800" dir="5400000" algn="tl" rotWithShape="0">
                      <a:srgbClr val="000000">
                        <a:alpha val="65000"/>
                      </a:srgbClr>
                    </a:outerShdw>
                  </a:effectLst>
                  <a:latin typeface="Consolas" pitchFamily="49" charset="0"/>
                  <a:ea typeface="方正细珊瑚简体" pitchFamily="65" charset="-122"/>
                  <a:cs typeface="Consolas" pitchFamily="49" charset="0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500034" y="928670"/>
            <a:ext cx="8001056" cy="33643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80000" tIns="180000" rIns="144000" bIns="180000">
            <a:spAutoFit/>
          </a:bodyPr>
          <a:lstStyle/>
          <a:p>
            <a:pPr algn="l">
              <a:lnSpc>
                <a:spcPts val="2600"/>
              </a:lnSpc>
              <a:spcBef>
                <a:spcPts val="0"/>
              </a:spcBef>
            </a:pP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</a:t>
            </a:r>
            <a:r>
              <a:rPr lang="en-US" altLang="zh-CN" sz="16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delnode1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(SqList *&amp;L,ElemType x)</a:t>
            </a:r>
            <a:endParaRPr lang="zh-CN" altLang="zh-CN" sz="16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600"/>
              </a:lnSpc>
              <a:spcBef>
                <a:spcPts val="0"/>
              </a:spcBef>
            </a:pP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int </a:t>
            </a:r>
            <a:r>
              <a:rPr lang="en-US" altLang="zh-CN" sz="160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k=0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,i;			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//k</a:t>
            </a:r>
            <a:r>
              <a:rPr lang="zh-CN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记录值不等于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x</a:t>
            </a:r>
            <a:r>
              <a:rPr lang="zh-CN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的元素个数</a:t>
            </a:r>
          </a:p>
          <a:p>
            <a:pPr algn="l">
              <a:lnSpc>
                <a:spcPts val="2600"/>
              </a:lnSpc>
              <a:spcBef>
                <a:spcPts val="0"/>
              </a:spcBef>
            </a:pP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for (i=0;i&lt;L-&gt;length;i++)</a:t>
            </a:r>
            <a:endParaRPr lang="zh-CN" altLang="zh-CN" sz="16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600"/>
              </a:lnSpc>
              <a:spcBef>
                <a:spcPts val="0"/>
              </a:spcBef>
            </a:pP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if (L-&gt;data[i]!=x)		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若当前元素不为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x,</a:t>
            </a:r>
            <a:r>
              <a:rPr lang="zh-CN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将其插入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</a:t>
            </a:r>
            <a:r>
              <a:rPr lang="zh-CN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</a:t>
            </a:r>
          </a:p>
          <a:p>
            <a:pPr algn="l">
              <a:lnSpc>
                <a:spcPts val="2600"/>
              </a:lnSpc>
              <a:spcBef>
                <a:spcPts val="0"/>
              </a:spcBef>
            </a:pP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{  </a:t>
            </a:r>
            <a:r>
              <a:rPr lang="en-US" altLang="zh-CN" sz="160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L-&gt;data[k]=L-&gt;data[i]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  <a:endParaRPr lang="zh-CN" altLang="zh-CN" sz="16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600"/>
              </a:lnSpc>
              <a:spcBef>
                <a:spcPts val="0"/>
              </a:spcBef>
            </a:pP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</a:t>
            </a:r>
            <a:r>
              <a:rPr lang="en-US" altLang="zh-CN" sz="160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k++;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	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插入一个元素时元素个数增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endParaRPr lang="zh-CN" altLang="zh-CN" sz="1600" smtClean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600"/>
              </a:lnSpc>
              <a:spcBef>
                <a:spcPts val="0"/>
              </a:spcBef>
            </a:pP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}</a:t>
            </a:r>
            <a:endParaRPr lang="zh-CN" altLang="zh-CN" sz="16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600"/>
              </a:lnSpc>
              <a:spcBef>
                <a:spcPts val="0"/>
              </a:spcBef>
            </a:pP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</a:t>
            </a:r>
            <a:r>
              <a:rPr lang="en-US" altLang="zh-CN" sz="160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L-&gt;length=k;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顺序表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</a:t>
            </a:r>
            <a:r>
              <a:rPr lang="zh-CN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的长度等于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endParaRPr lang="zh-CN" altLang="zh-CN" sz="1600" smtClean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600"/>
              </a:lnSpc>
              <a:spcBef>
                <a:spcPts val="0"/>
              </a:spcBef>
            </a:pP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zh-CN" sz="16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2214546" y="4429132"/>
            <a:ext cx="3643338" cy="928694"/>
            <a:chOff x="2214546" y="4429132"/>
            <a:chExt cx="3643338" cy="928694"/>
          </a:xfrm>
        </p:grpSpPr>
        <p:sp>
          <p:nvSpPr>
            <p:cNvPr id="4" name="TextBox 3"/>
            <p:cNvSpPr txBox="1"/>
            <p:nvPr/>
          </p:nvSpPr>
          <p:spPr>
            <a:xfrm>
              <a:off x="2214546" y="4880772"/>
              <a:ext cx="3643338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3000"/>
                </a:lnSpc>
                <a:spcBef>
                  <a:spcPts val="0"/>
                </a:spcBef>
              </a:pPr>
              <a:r>
                <a:rPr lang="zh-CN" altLang="zh-CN" sz="1800" smtClean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重建法</a:t>
              </a:r>
              <a:r>
                <a:rPr lang="zh-CN" altLang="en-US" sz="1800" smtClean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：</a:t>
              </a:r>
              <a:r>
                <a:rPr lang="zh-CN" altLang="en-US" sz="1800" smtClean="0">
                  <a:solidFill>
                    <a:srgbClr val="0000FF"/>
                  </a:solidFill>
                  <a:latin typeface="华文中宋" pitchFamily="2" charset="-122"/>
                  <a:ea typeface="华文中宋" pitchFamily="2" charset="-122"/>
                </a:rPr>
                <a:t>基于顺序表整体建表算法</a:t>
              </a:r>
            </a:p>
          </p:txBody>
        </p:sp>
        <p:sp>
          <p:nvSpPr>
            <p:cNvPr id="5" name="上箭头 4"/>
            <p:cNvSpPr/>
            <p:nvPr/>
          </p:nvSpPr>
          <p:spPr>
            <a:xfrm>
              <a:off x="3714744" y="4429132"/>
              <a:ext cx="285752" cy="428628"/>
            </a:xfrm>
            <a:prstGeom prst="upArrow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28662" y="1521743"/>
            <a:ext cx="7500990" cy="2193009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44000" tIns="108000" bIns="108000" rtlCol="0">
            <a:spAutoFit/>
          </a:bodyPr>
          <a:lstStyle/>
          <a:p>
            <a:pPr marL="457200" indent="-457200" algn="l">
              <a:lnSpc>
                <a:spcPts val="2600"/>
              </a:lnSpc>
              <a:spcBef>
                <a:spcPts val="1200"/>
              </a:spcBef>
              <a:buBlip>
                <a:blip r:embed="rId2"/>
              </a:buBlip>
            </a:pP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扫描顺序表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，用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从左到右扫描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中的所有元素，用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记录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中当前等于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x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的元素个数，一边扫描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一边统计当前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值。</a:t>
            </a:r>
            <a:endParaRPr lang="en-US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457200" indent="-457200" algn="l">
              <a:lnSpc>
                <a:spcPts val="2600"/>
              </a:lnSpc>
              <a:spcBef>
                <a:spcPts val="1200"/>
              </a:spcBef>
              <a:buBlip>
                <a:blip r:embed="rId2"/>
              </a:buBlip>
            </a:pP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当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指向的元素为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x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时，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增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；否则将不为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x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的元素前移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个位置，即</a:t>
            </a:r>
            <a:r>
              <a:rPr lang="en-US" altLang="zh-CN" sz="1800" smtClean="0">
                <a:solidFill>
                  <a:srgbClr val="339933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L-&gt;data[</a:t>
            </a:r>
            <a:r>
              <a:rPr lang="en-US" altLang="zh-CN" sz="1800" i="1" smtClean="0">
                <a:solidFill>
                  <a:srgbClr val="339933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smtClean="0">
                <a:solidFill>
                  <a:srgbClr val="339933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</a:t>
            </a:r>
            <a:r>
              <a:rPr lang="en-US" altLang="zh-CN" sz="1800" i="1" smtClean="0">
                <a:solidFill>
                  <a:srgbClr val="339933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lang="en-US" altLang="zh-CN" sz="1800" smtClean="0">
                <a:solidFill>
                  <a:srgbClr val="339933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]=L-&gt;data[</a:t>
            </a:r>
            <a:r>
              <a:rPr lang="en-US" altLang="zh-CN" sz="1800" i="1" smtClean="0">
                <a:solidFill>
                  <a:srgbClr val="339933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smtClean="0">
                <a:solidFill>
                  <a:srgbClr val="339933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  <a:endParaRPr lang="en-US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457200" indent="-457200" algn="l">
              <a:lnSpc>
                <a:spcPts val="2600"/>
              </a:lnSpc>
              <a:spcBef>
                <a:spcPts val="1200"/>
              </a:spcBef>
              <a:buBlip>
                <a:blip r:embed="rId2"/>
              </a:buBlip>
            </a:pP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最后修改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的长度。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28596" y="714356"/>
            <a:ext cx="1285884" cy="400110"/>
          </a:xfrm>
          <a:prstGeom prst="rect">
            <a:avLst/>
          </a:prstGeom>
          <a:ln>
            <a:solidFill>
              <a:schemeClr val="accent5">
                <a:lumMod val="40000"/>
                <a:lumOff val="60000"/>
              </a:schemeClr>
            </a:solidFill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lnSpc>
                <a:spcPct val="100000"/>
              </a:lnSpc>
              <a:buBlip>
                <a:blip r:embed="rId3"/>
              </a:buBlip>
            </a:pPr>
            <a:r>
              <a:rPr lang="en-US" altLang="zh-CN" sz="2000" spc="50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  <a:sym typeface="Wingdings"/>
              </a:rPr>
              <a:t> </a:t>
            </a:r>
            <a:r>
              <a:rPr lang="zh-CN" altLang="en-US" sz="2000" spc="50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  <a:sym typeface="Wingdings"/>
              </a:rPr>
              <a:t>解法</a:t>
            </a:r>
            <a:r>
              <a:rPr lang="en-US" altLang="zh-CN" sz="2000" spc="50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  <a:sym typeface="Wingdings"/>
              </a:rPr>
              <a:t>2</a:t>
            </a:r>
            <a:endParaRPr lang="zh-CN" altLang="en-US" sz="2000" spc="50" smtClean="0">
              <a:ln w="11430"/>
              <a:solidFill>
                <a:srgbClr val="FF00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Consolas" pitchFamily="49" charset="0"/>
              <a:ea typeface="方正细珊瑚简体" pitchFamily="65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285984" y="4572008"/>
            <a:ext cx="3286148" cy="1000132"/>
            <a:chOff x="2285984" y="4429132"/>
            <a:chExt cx="3286148" cy="1000132"/>
          </a:xfrm>
        </p:grpSpPr>
        <p:sp>
          <p:nvSpPr>
            <p:cNvPr id="3" name="TextBox 2"/>
            <p:cNvSpPr txBox="1"/>
            <p:nvPr/>
          </p:nvSpPr>
          <p:spPr>
            <a:xfrm>
              <a:off x="2285984" y="4952210"/>
              <a:ext cx="3286148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3000"/>
                </a:lnSpc>
                <a:spcBef>
                  <a:spcPts val="0"/>
                </a:spcBef>
              </a:pPr>
              <a:r>
                <a:rPr lang="zh-CN" altLang="en-US" sz="1800" smtClean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移动</a:t>
              </a:r>
              <a:r>
                <a:rPr lang="zh-CN" altLang="zh-CN" sz="1800" smtClean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法</a:t>
              </a:r>
              <a:r>
                <a:rPr lang="zh-CN" altLang="en-US" sz="1800" smtClean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：</a:t>
              </a:r>
              <a:r>
                <a:rPr lang="zh-CN" altLang="en-US" sz="1800" smtClean="0">
                  <a:solidFill>
                    <a:srgbClr val="0000FF"/>
                  </a:solidFill>
                  <a:latin typeface="华文中宋" pitchFamily="2" charset="-122"/>
                  <a:ea typeface="华文中宋" pitchFamily="2" charset="-122"/>
                </a:rPr>
                <a:t>基于顺序表基本操作</a:t>
              </a:r>
            </a:p>
          </p:txBody>
        </p:sp>
        <p:sp>
          <p:nvSpPr>
            <p:cNvPr id="4" name="上箭头 3"/>
            <p:cNvSpPr/>
            <p:nvPr/>
          </p:nvSpPr>
          <p:spPr>
            <a:xfrm>
              <a:off x="3714744" y="4429132"/>
              <a:ext cx="285752" cy="428628"/>
            </a:xfrm>
            <a:prstGeom prst="upArrow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642910" y="428604"/>
            <a:ext cx="8001056" cy="40311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80000" tIns="180000" rIns="144000" bIns="180000">
            <a:spAutoFit/>
          </a:bodyPr>
          <a:lstStyle/>
          <a:p>
            <a:pPr algn="l">
              <a:lnSpc>
                <a:spcPts val="2600"/>
              </a:lnSpc>
              <a:spcBef>
                <a:spcPts val="0"/>
              </a:spcBef>
            </a:pP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</a:t>
            </a:r>
            <a:r>
              <a:rPr lang="en-US" altLang="zh-CN" sz="16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delnode2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(SqList *&amp;L,ElemType x)</a:t>
            </a:r>
            <a:endParaRPr lang="zh-CN" altLang="zh-CN" sz="16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600"/>
              </a:lnSpc>
              <a:spcBef>
                <a:spcPts val="0"/>
              </a:spcBef>
            </a:pP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int k=0,i=0;			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//k</a:t>
            </a:r>
            <a:r>
              <a:rPr lang="zh-CN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记录值等于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x</a:t>
            </a:r>
            <a:r>
              <a:rPr lang="zh-CN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的元素个数</a:t>
            </a:r>
          </a:p>
          <a:p>
            <a:pPr algn="l">
              <a:lnSpc>
                <a:spcPts val="2600"/>
              </a:lnSpc>
              <a:spcBef>
                <a:spcPts val="0"/>
              </a:spcBef>
            </a:pP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while (i&lt;L-&gt;length)</a:t>
            </a:r>
            <a:endParaRPr lang="zh-CN" altLang="zh-CN" sz="16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600"/>
              </a:lnSpc>
              <a:spcBef>
                <a:spcPts val="0"/>
              </a:spcBef>
            </a:pP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  if (L-&gt;data[i]==x)		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当前元素值为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x</a:t>
            </a:r>
            <a:r>
              <a:rPr lang="zh-CN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时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lang="zh-CN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增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endParaRPr lang="zh-CN" altLang="zh-CN" sz="1600" smtClean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600"/>
              </a:lnSpc>
              <a:spcBef>
                <a:spcPts val="0"/>
              </a:spcBef>
            </a:pP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k++;</a:t>
            </a:r>
            <a:endParaRPr lang="zh-CN" altLang="zh-CN" sz="16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600"/>
              </a:lnSpc>
              <a:spcBef>
                <a:spcPts val="0"/>
              </a:spcBef>
            </a:pP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else			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当前元素不为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x</a:t>
            </a:r>
            <a:r>
              <a:rPr lang="zh-CN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时将其前移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lang="zh-CN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个位置</a:t>
            </a:r>
          </a:p>
          <a:p>
            <a:pPr algn="l">
              <a:lnSpc>
                <a:spcPts val="2600"/>
              </a:lnSpc>
              <a:spcBef>
                <a:spcPts val="0"/>
              </a:spcBef>
            </a:pP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L-&gt;data[i-k]=L-&gt;data[i];</a:t>
            </a:r>
            <a:endParaRPr lang="zh-CN" altLang="zh-CN" sz="16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600"/>
              </a:lnSpc>
              <a:spcBef>
                <a:spcPts val="0"/>
              </a:spcBef>
            </a:pP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i++;</a:t>
            </a:r>
            <a:endParaRPr lang="zh-CN" altLang="zh-CN" sz="16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600"/>
              </a:lnSpc>
              <a:spcBef>
                <a:spcPts val="0"/>
              </a:spcBef>
            </a:pP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</a:t>
            </a:r>
            <a:endParaRPr lang="zh-CN" altLang="zh-CN" sz="16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600"/>
              </a:lnSpc>
              <a:spcBef>
                <a:spcPts val="0"/>
              </a:spcBef>
            </a:pP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L-&gt;length-=k;			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顺序表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</a:t>
            </a:r>
            <a:r>
              <a:rPr lang="zh-CN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的长度递减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endParaRPr lang="zh-CN" altLang="zh-CN" sz="1600" smtClean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600"/>
              </a:lnSpc>
              <a:spcBef>
                <a:spcPts val="0"/>
              </a:spcBef>
            </a:pP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zh-CN" sz="16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7158" y="357166"/>
            <a:ext cx="1285884" cy="400110"/>
          </a:xfrm>
          <a:prstGeom prst="rect">
            <a:avLst/>
          </a:prstGeom>
          <a:ln>
            <a:solidFill>
              <a:schemeClr val="accent5">
                <a:lumMod val="40000"/>
                <a:lumOff val="60000"/>
              </a:schemeClr>
            </a:solidFill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lnSpc>
                <a:spcPct val="100000"/>
              </a:lnSpc>
              <a:buBlip>
                <a:blip r:embed="rId2"/>
              </a:buBlip>
            </a:pPr>
            <a:r>
              <a:rPr lang="en-US" altLang="zh-CN" sz="2000" spc="50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  <a:sym typeface="Wingdings"/>
              </a:rPr>
              <a:t> </a:t>
            </a:r>
            <a:r>
              <a:rPr lang="zh-CN" altLang="en-US" sz="2000" spc="50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  <a:sym typeface="Wingdings"/>
              </a:rPr>
              <a:t>解法</a:t>
            </a:r>
            <a:r>
              <a:rPr lang="en-US" altLang="zh-CN" sz="2000" spc="50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  <a:sym typeface="Wingdings"/>
              </a:rPr>
              <a:t>3</a:t>
            </a:r>
            <a:endParaRPr lang="zh-CN" altLang="en-US" sz="2000" spc="50" smtClean="0">
              <a:ln w="11430"/>
              <a:solidFill>
                <a:srgbClr val="FF00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Consolas" pitchFamily="49" charset="0"/>
              <a:ea typeface="方正细珊瑚简体" pitchFamily="65" charset="-122"/>
              <a:cs typeface="Consolas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85852" y="2955570"/>
            <a:ext cx="6215106" cy="7591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2600"/>
              </a:lnSpc>
              <a:spcBef>
                <a:spcPts val="0"/>
              </a:spcBef>
            </a:pP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初始时，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“不为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x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区间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”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为空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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 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=-1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从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开始遍历，“为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x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区间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”是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+1..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-1]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14414" y="4143380"/>
            <a:ext cx="7000924" cy="1295327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44000" tIns="108000" rIns="144000" bIns="108000" rtlCol="0">
            <a:spAutoFit/>
          </a:bodyPr>
          <a:lstStyle/>
          <a:p>
            <a:pPr marL="342900" indent="-342900" algn="l">
              <a:lnSpc>
                <a:spcPts val="2400"/>
              </a:lnSpc>
              <a:spcBef>
                <a:spcPts val="1200"/>
              </a:spcBef>
              <a:buBlip>
                <a:blip r:embed="rId3"/>
              </a:buBlip>
            </a:pPr>
            <a:r>
              <a:rPr lang="zh-CN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若</a:t>
            </a:r>
            <a:r>
              <a:rPr lang="en-US" altLang="zh-CN" sz="16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</a:t>
            </a:r>
            <a:r>
              <a:rPr lang="en-US" altLang="zh-CN" sz="16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]=</a:t>
            </a:r>
            <a:r>
              <a:rPr lang="en-US" altLang="zh-CN" sz="16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x</a:t>
            </a:r>
            <a:r>
              <a:rPr lang="zh-CN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，跳过，</a:t>
            </a:r>
            <a:r>
              <a:rPr lang="en-US" altLang="zh-CN" sz="16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++</a:t>
            </a:r>
            <a:r>
              <a:rPr lang="zh-CN" altLang="en-US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  <a:endParaRPr lang="en-US" altLang="zh-CN" sz="16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342900" indent="-342900" algn="l">
              <a:lnSpc>
                <a:spcPts val="2400"/>
              </a:lnSpc>
              <a:spcBef>
                <a:spcPts val="1200"/>
              </a:spcBef>
              <a:buBlip>
                <a:blip r:embed="rId3"/>
              </a:buBlip>
            </a:pPr>
            <a:r>
              <a:rPr lang="zh-CN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若</a:t>
            </a:r>
            <a:r>
              <a:rPr lang="en-US" altLang="zh-CN" sz="16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</a:t>
            </a:r>
            <a:r>
              <a:rPr lang="en-US" altLang="zh-CN" sz="16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</a:t>
            </a:r>
            <a:r>
              <a:rPr lang="zh-CN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≠</a:t>
            </a:r>
            <a:r>
              <a:rPr lang="en-US" altLang="zh-CN" sz="16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x</a:t>
            </a:r>
            <a:r>
              <a:rPr lang="zh-CN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6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++</a:t>
            </a:r>
            <a:r>
              <a:rPr lang="zh-CN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扩大“不为</a:t>
            </a:r>
            <a:r>
              <a:rPr lang="en-US" altLang="zh-CN" sz="16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x</a:t>
            </a:r>
            <a:r>
              <a:rPr lang="zh-CN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的区间”，将</a:t>
            </a:r>
            <a:r>
              <a:rPr lang="en-US" altLang="zh-CN" sz="16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</a:t>
            </a:r>
            <a:r>
              <a:rPr lang="en-US" altLang="zh-CN" sz="16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</a:t>
            </a:r>
            <a:r>
              <a:rPr lang="zh-CN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与</a:t>
            </a:r>
            <a:r>
              <a:rPr lang="en-US" altLang="zh-CN" sz="16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</a:t>
            </a:r>
            <a:r>
              <a:rPr lang="en-US" altLang="zh-CN" sz="16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</a:t>
            </a:r>
            <a:r>
              <a:rPr lang="zh-CN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交换，扩大“为</a:t>
            </a:r>
            <a:r>
              <a:rPr lang="en-US" altLang="zh-CN" sz="16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x</a:t>
            </a:r>
            <a:r>
              <a:rPr lang="zh-CN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的区间”</a:t>
            </a:r>
            <a:r>
              <a:rPr lang="zh-CN" altLang="en-US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6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++</a:t>
            </a:r>
            <a:r>
              <a:rPr lang="zh-CN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  <a:endParaRPr lang="zh-CN" altLang="en-US" sz="16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5" name="任意多边形 4"/>
          <p:cNvSpPr/>
          <p:nvPr/>
        </p:nvSpPr>
        <p:spPr>
          <a:xfrm>
            <a:off x="3337719" y="989014"/>
            <a:ext cx="1555752" cy="582597"/>
          </a:xfrm>
          <a:custGeom>
            <a:avLst/>
            <a:gdLst>
              <a:gd name="connsiteX0" fmla="*/ 30162 w 1644650"/>
              <a:gd name="connsiteY0" fmla="*/ 539750 h 596900"/>
              <a:gd name="connsiteX1" fmla="*/ 77787 w 1644650"/>
              <a:gd name="connsiteY1" fmla="*/ 177800 h 596900"/>
              <a:gd name="connsiteX2" fmla="*/ 496887 w 1644650"/>
              <a:gd name="connsiteY2" fmla="*/ 44450 h 596900"/>
              <a:gd name="connsiteX3" fmla="*/ 915987 w 1644650"/>
              <a:gd name="connsiteY3" fmla="*/ 34925 h 596900"/>
              <a:gd name="connsiteX4" fmla="*/ 1535112 w 1644650"/>
              <a:gd name="connsiteY4" fmla="*/ 254000 h 596900"/>
              <a:gd name="connsiteX5" fmla="*/ 1573212 w 1644650"/>
              <a:gd name="connsiteY5" fmla="*/ 596900 h 596900"/>
              <a:gd name="connsiteX0" fmla="*/ 15081 w 1629569"/>
              <a:gd name="connsiteY0" fmla="*/ 539750 h 596900"/>
              <a:gd name="connsiteX1" fmla="*/ 162711 w 1629569"/>
              <a:gd name="connsiteY1" fmla="*/ 168259 h 596900"/>
              <a:gd name="connsiteX2" fmla="*/ 481806 w 1629569"/>
              <a:gd name="connsiteY2" fmla="*/ 44450 h 596900"/>
              <a:gd name="connsiteX3" fmla="*/ 900906 w 1629569"/>
              <a:gd name="connsiteY3" fmla="*/ 34925 h 596900"/>
              <a:gd name="connsiteX4" fmla="*/ 1520031 w 1629569"/>
              <a:gd name="connsiteY4" fmla="*/ 254000 h 596900"/>
              <a:gd name="connsiteX5" fmla="*/ 1558131 w 1629569"/>
              <a:gd name="connsiteY5" fmla="*/ 596900 h 596900"/>
              <a:gd name="connsiteX0" fmla="*/ 15081 w 1593850"/>
              <a:gd name="connsiteY0" fmla="*/ 525460 h 582610"/>
              <a:gd name="connsiteX1" fmla="*/ 162711 w 1593850"/>
              <a:gd name="connsiteY1" fmla="*/ 153969 h 582610"/>
              <a:gd name="connsiteX2" fmla="*/ 481806 w 1593850"/>
              <a:gd name="connsiteY2" fmla="*/ 30160 h 582610"/>
              <a:gd name="connsiteX3" fmla="*/ 900906 w 1593850"/>
              <a:gd name="connsiteY3" fmla="*/ 20635 h 582610"/>
              <a:gd name="connsiteX4" fmla="*/ 1377157 w 1593850"/>
              <a:gd name="connsiteY4" fmla="*/ 153969 h 582610"/>
              <a:gd name="connsiteX5" fmla="*/ 1558131 w 1593850"/>
              <a:gd name="connsiteY5" fmla="*/ 582610 h 582610"/>
              <a:gd name="connsiteX0" fmla="*/ 15081 w 1555752"/>
              <a:gd name="connsiteY0" fmla="*/ 525460 h 582597"/>
              <a:gd name="connsiteX1" fmla="*/ 162711 w 1555752"/>
              <a:gd name="connsiteY1" fmla="*/ 153969 h 582597"/>
              <a:gd name="connsiteX2" fmla="*/ 481806 w 1555752"/>
              <a:gd name="connsiteY2" fmla="*/ 30160 h 582597"/>
              <a:gd name="connsiteX3" fmla="*/ 900906 w 1555752"/>
              <a:gd name="connsiteY3" fmla="*/ 20635 h 582597"/>
              <a:gd name="connsiteX4" fmla="*/ 1377157 w 1555752"/>
              <a:gd name="connsiteY4" fmla="*/ 153969 h 582597"/>
              <a:gd name="connsiteX5" fmla="*/ 1520033 w 1555752"/>
              <a:gd name="connsiteY5" fmla="*/ 582597 h 582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55752" h="582597">
                <a:moveTo>
                  <a:pt x="15081" y="525460"/>
                </a:moveTo>
                <a:cubicBezTo>
                  <a:pt x="0" y="385760"/>
                  <a:pt x="84924" y="236519"/>
                  <a:pt x="162711" y="153969"/>
                </a:cubicBezTo>
                <a:cubicBezTo>
                  <a:pt x="240499" y="71419"/>
                  <a:pt x="358774" y="52382"/>
                  <a:pt x="481806" y="30160"/>
                </a:cubicBezTo>
                <a:cubicBezTo>
                  <a:pt x="604838" y="7938"/>
                  <a:pt x="751681" y="0"/>
                  <a:pt x="900906" y="20635"/>
                </a:cubicBezTo>
                <a:cubicBezTo>
                  <a:pt x="1050131" y="41270"/>
                  <a:pt x="1273969" y="60309"/>
                  <a:pt x="1377157" y="153969"/>
                </a:cubicBezTo>
                <a:cubicBezTo>
                  <a:pt x="1480345" y="247629"/>
                  <a:pt x="1555752" y="457978"/>
                  <a:pt x="1520033" y="582597"/>
                </a:cubicBezTo>
              </a:path>
            </a:pathLst>
          </a:custGeom>
          <a:ln w="19050">
            <a:solidFill>
              <a:srgbClr val="FF00FF"/>
            </a:solidFill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" name="组合 5"/>
          <p:cNvGrpSpPr/>
          <p:nvPr/>
        </p:nvGrpSpPr>
        <p:grpSpPr>
          <a:xfrm>
            <a:off x="1714480" y="1571612"/>
            <a:ext cx="4364353" cy="1290901"/>
            <a:chOff x="1714480" y="1571612"/>
            <a:chExt cx="4364353" cy="1290901"/>
          </a:xfrm>
        </p:grpSpPr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1722022" y="1571612"/>
              <a:ext cx="4356811" cy="457423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7200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ts val="28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            </a:t>
              </a:r>
              <a:r>
                <a:rPr kumimoji="0" lang="en-US" altLang="zh-CN" sz="180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x  x  x  x  </a:t>
              </a:r>
              <a:r>
                <a:rPr kumimoji="0" lang="en-US" altLang="zh-CN" sz="1800" i="1" u="none" strike="noStrike" cap="none" normalizeH="0" baseline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a</a:t>
              </a:r>
              <a:r>
                <a:rPr kumimoji="0" lang="en-US" altLang="zh-CN" sz="1800" i="1" u="none" strike="noStrike" cap="none" normalizeH="0" baseline="-3000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j</a:t>
              </a:r>
              <a:r>
                <a:rPr kumimoji="0" lang="en-US" altLang="zh-CN" sz="1800" i="1" u="none" strike="noStrike" cap="none" normalizeH="0" baseline="-3000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  </a:t>
              </a:r>
              <a:r>
                <a:rPr kumimoji="0" lang="en-US" altLang="zh-CN" sz="18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+mj-ea"/>
                  <a:ea typeface="+mj-ea"/>
                  <a:cs typeface="Consolas" pitchFamily="49" charset="0"/>
                </a:rPr>
                <a:t>…</a:t>
              </a:r>
              <a:r>
                <a:rPr kumimoji="0" lang="en-US" altLang="zh-CN" sz="18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 </a:t>
              </a:r>
              <a:r>
                <a:rPr kumimoji="0" lang="en-US" altLang="zh-CN" sz="180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a</a:t>
              </a:r>
              <a:r>
                <a:rPr kumimoji="0" lang="en-US" altLang="zh-CN" sz="1800" i="1" u="none" strike="noStrike" cap="none" normalizeH="0" baseline="-3000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n</a:t>
              </a:r>
              <a:r>
                <a:rPr kumimoji="0" lang="en-US" altLang="zh-CN" sz="1800" i="0" u="none" strike="noStrike" cap="none" normalizeH="0" baseline="-3000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-1</a:t>
              </a:r>
              <a:endParaRPr kumimoji="0" lang="en-US" altLang="zh-CN" sz="18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ts val="28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zh-CN" sz="18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8" name="Rectangle 8"/>
            <p:cNvSpPr>
              <a:spLocks noChangeArrowheads="1"/>
            </p:cNvSpPr>
            <p:nvPr/>
          </p:nvSpPr>
          <p:spPr bwMode="auto">
            <a:xfrm>
              <a:off x="1714480" y="2390122"/>
              <a:ext cx="1357322" cy="285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sz="1800" i="0" u="none" strike="noStrike" cap="none" normalizeH="0" baseline="0" smtClean="0">
                  <a:ln>
                    <a:noFill/>
                  </a:ln>
                  <a:solidFill>
                    <a:srgbClr val="C00000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不为</a:t>
              </a:r>
              <a:r>
                <a:rPr kumimoji="0" lang="en-US" altLang="zh-CN" sz="1800" i="0" u="none" strike="noStrike" cap="none" normalizeH="0" baseline="0" smtClean="0">
                  <a:ln>
                    <a:noFill/>
                  </a:ln>
                  <a:solidFill>
                    <a:srgbClr val="C00000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x</a:t>
              </a:r>
              <a:r>
                <a:rPr kumimoji="0" lang="zh-CN" altLang="en-US" sz="1800" i="0" u="none" strike="noStrike" cap="none" normalizeH="0" baseline="0" smtClean="0">
                  <a:ln>
                    <a:noFill/>
                  </a:ln>
                  <a:solidFill>
                    <a:srgbClr val="C00000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的区间</a:t>
              </a:r>
            </a:p>
          </p:txBody>
        </p:sp>
        <p:sp>
          <p:nvSpPr>
            <p:cNvPr id="9" name="AutoShape 5"/>
            <p:cNvSpPr>
              <a:spLocks/>
            </p:cNvSpPr>
            <p:nvPr/>
          </p:nvSpPr>
          <p:spPr bwMode="auto">
            <a:xfrm rot="16200000">
              <a:off x="2269672" y="1580609"/>
              <a:ext cx="180000" cy="1273897"/>
            </a:xfrm>
            <a:prstGeom prst="leftBrace">
              <a:avLst>
                <a:gd name="adj1" fmla="val 53228"/>
                <a:gd name="adj2" fmla="val 50000"/>
              </a:avLst>
            </a:prstGeom>
            <a:ln w="19050">
              <a:headEnd/>
              <a:tailE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00000"/>
                </a:lnSpc>
              </a:pPr>
              <a:endPara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0" name="Rectangle 4"/>
            <p:cNvSpPr>
              <a:spLocks noChangeArrowheads="1"/>
            </p:cNvSpPr>
            <p:nvPr/>
          </p:nvSpPr>
          <p:spPr bwMode="auto">
            <a:xfrm>
              <a:off x="1750112" y="1606690"/>
              <a:ext cx="1393128" cy="388669"/>
            </a:xfrm>
            <a:prstGeom prst="rect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ts val="28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i="1" u="none" strike="noStrike" cap="none" normalizeH="0" baseline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a</a:t>
              </a:r>
              <a:r>
                <a:rPr kumimoji="0" lang="en-US" altLang="zh-CN" sz="1800" i="0" u="none" strike="noStrike" cap="none" normalizeH="0" baseline="-3000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0  </a:t>
              </a:r>
              <a:r>
                <a:rPr kumimoji="0" lang="en-US" altLang="zh-CN" sz="1800" i="0" u="none" strike="noStrike" cap="none" normalizeH="0" baseline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+mj-ea"/>
                  <a:ea typeface="+mj-ea"/>
                  <a:cs typeface="Consolas" pitchFamily="49" charset="0"/>
                </a:rPr>
                <a:t>…</a:t>
              </a:r>
              <a:r>
                <a:rPr kumimoji="0" lang="en-US" altLang="zh-CN" sz="1800" i="0" u="none" strike="noStrike" cap="none" normalizeH="0" baseline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  </a:t>
              </a:r>
              <a:r>
                <a:rPr kumimoji="0" lang="en-US" altLang="zh-CN" sz="1800" i="1" u="none" strike="noStrike" cap="none" normalizeH="0" baseline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a</a:t>
              </a:r>
              <a:r>
                <a:rPr kumimoji="0" lang="en-US" altLang="zh-CN" sz="1800" i="1" u="none" strike="noStrike" cap="none" normalizeH="0" baseline="-3000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i</a:t>
              </a:r>
              <a:endParaRPr kumimoji="0" lang="en-US" altLang="zh-CN" sz="180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1" name="Rectangle 3"/>
            <p:cNvSpPr>
              <a:spLocks noChangeArrowheads="1"/>
            </p:cNvSpPr>
            <p:nvPr/>
          </p:nvSpPr>
          <p:spPr bwMode="auto">
            <a:xfrm>
              <a:off x="3452565" y="2390122"/>
              <a:ext cx="1089291" cy="2766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sz="1800" i="0" u="none" strike="noStrike" cap="none" normalizeH="0" baseline="0" smtClean="0">
                  <a:ln>
                    <a:noFill/>
                  </a:ln>
                  <a:solidFill>
                    <a:srgbClr val="C00000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为</a:t>
              </a:r>
              <a:r>
                <a:rPr kumimoji="0" lang="en-US" altLang="zh-CN" sz="1800" i="0" u="none" strike="noStrike" cap="none" normalizeH="0" baseline="0" smtClean="0">
                  <a:ln>
                    <a:noFill/>
                  </a:ln>
                  <a:solidFill>
                    <a:srgbClr val="C00000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x</a:t>
              </a:r>
              <a:r>
                <a:rPr kumimoji="0" lang="zh-CN" altLang="en-US" sz="1800" i="0" u="none" strike="noStrike" cap="none" normalizeH="0" baseline="0" smtClean="0">
                  <a:ln>
                    <a:noFill/>
                  </a:ln>
                  <a:solidFill>
                    <a:srgbClr val="C00000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的区间</a:t>
              </a:r>
            </a:p>
          </p:txBody>
        </p:sp>
        <p:sp>
          <p:nvSpPr>
            <p:cNvPr id="12" name="AutoShape 2"/>
            <p:cNvSpPr>
              <a:spLocks/>
            </p:cNvSpPr>
            <p:nvPr/>
          </p:nvSpPr>
          <p:spPr bwMode="auto">
            <a:xfrm rot="16200000">
              <a:off x="3851437" y="1475142"/>
              <a:ext cx="180000" cy="1404000"/>
            </a:xfrm>
            <a:prstGeom prst="leftBrace">
              <a:avLst>
                <a:gd name="adj1" fmla="val 86304"/>
                <a:gd name="adj2" fmla="val 50000"/>
              </a:avLst>
            </a:prstGeom>
            <a:ln w="19050">
              <a:headEnd/>
              <a:tailE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00000"/>
                </a:lnSpc>
              </a:pPr>
              <a:endPara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cxnSp>
          <p:nvCxnSpPr>
            <p:cNvPr id="13" name="直接箭头连接符 12"/>
            <p:cNvCxnSpPr/>
            <p:nvPr/>
          </p:nvCxnSpPr>
          <p:spPr>
            <a:xfrm rot="5400000" flipH="1" flipV="1">
              <a:off x="4652963" y="2285198"/>
              <a:ext cx="428628" cy="1588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4714876" y="2428868"/>
              <a:ext cx="285752" cy="4336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3000"/>
                </a:lnSpc>
                <a:spcBef>
                  <a:spcPts val="0"/>
                </a:spcBef>
              </a:pPr>
              <a:r>
                <a:rPr lang="en-US" altLang="zh-CN" sz="1600" i="1" smtClean="0">
                  <a:solidFill>
                    <a:srgbClr val="008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j</a:t>
              </a:r>
              <a:endParaRPr lang="zh-CN" altLang="en-US" sz="1600" i="1" smtClean="0">
                <a:solidFill>
                  <a:srgbClr val="008000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"/>
          <p:cNvGrpSpPr/>
          <p:nvPr/>
        </p:nvGrpSpPr>
        <p:grpSpPr>
          <a:xfrm>
            <a:off x="2285984" y="4902003"/>
            <a:ext cx="3286148" cy="955889"/>
            <a:chOff x="2285984" y="4429132"/>
            <a:chExt cx="3286148" cy="955889"/>
          </a:xfrm>
        </p:grpSpPr>
        <p:sp>
          <p:nvSpPr>
            <p:cNvPr id="3" name="TextBox 2"/>
            <p:cNvSpPr txBox="1"/>
            <p:nvPr/>
          </p:nvSpPr>
          <p:spPr>
            <a:xfrm>
              <a:off x="2285984" y="4952210"/>
              <a:ext cx="3286148" cy="4328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3000"/>
                </a:lnSpc>
                <a:spcBef>
                  <a:spcPts val="0"/>
                </a:spcBef>
              </a:pPr>
              <a:r>
                <a:rPr lang="zh-CN" altLang="zh-CN" sz="1800" smtClean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区间划分法</a:t>
              </a:r>
              <a:r>
                <a:rPr lang="zh-CN" altLang="en-US" sz="1800" smtClean="0">
                  <a:solidFill>
                    <a:srgbClr val="0000FF"/>
                  </a:solidFill>
                  <a:latin typeface="仿宋" pitchFamily="49" charset="-122"/>
                  <a:ea typeface="仿宋" pitchFamily="49" charset="-122"/>
                </a:rPr>
                <a:t>：分为两个区间</a:t>
              </a:r>
            </a:p>
          </p:txBody>
        </p:sp>
        <p:sp>
          <p:nvSpPr>
            <p:cNvPr id="4" name="上箭头 3"/>
            <p:cNvSpPr/>
            <p:nvPr/>
          </p:nvSpPr>
          <p:spPr>
            <a:xfrm>
              <a:off x="3714744" y="4429132"/>
              <a:ext cx="285752" cy="428628"/>
            </a:xfrm>
            <a:prstGeom prst="upArrow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642910" y="428604"/>
            <a:ext cx="8001056" cy="43646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80000" tIns="180000" rIns="144000" bIns="180000">
            <a:spAutoFit/>
          </a:bodyPr>
          <a:lstStyle/>
          <a:p>
            <a:pPr algn="l">
              <a:lnSpc>
                <a:spcPts val="2600"/>
              </a:lnSpc>
              <a:spcBef>
                <a:spcPts val="0"/>
              </a:spcBef>
            </a:pP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</a:t>
            </a:r>
            <a:r>
              <a:rPr lang="en-US" altLang="zh-CN" sz="16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delnode3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(SqList *&amp;L,ElemType x)</a:t>
            </a:r>
            <a:endParaRPr lang="zh-CN" altLang="zh-CN" sz="16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600"/>
              </a:lnSpc>
              <a:spcBef>
                <a:spcPts val="0"/>
              </a:spcBef>
            </a:pP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int i=-1</a:t>
            </a:r>
            <a:r>
              <a:rPr lang="zh-CN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j=0;</a:t>
            </a:r>
            <a:endParaRPr lang="zh-CN" altLang="zh-CN" sz="16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600"/>
              </a:lnSpc>
              <a:spcBef>
                <a:spcPts val="0"/>
              </a:spcBef>
            </a:pP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while (j&lt;n)			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//j</a:t>
            </a:r>
            <a:r>
              <a:rPr lang="zh-CN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扫描所有元素</a:t>
            </a:r>
          </a:p>
          <a:p>
            <a:pPr algn="l">
              <a:lnSpc>
                <a:spcPts val="2600"/>
              </a:lnSpc>
              <a:spcBef>
                <a:spcPts val="0"/>
              </a:spcBef>
            </a:pP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  if (</a:t>
            </a:r>
            <a:r>
              <a:rPr lang="en-US" altLang="zh-CN" sz="160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L-&gt;data[j]!=x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		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找到不为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x</a:t>
            </a:r>
            <a:r>
              <a:rPr lang="zh-CN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的元素</a:t>
            </a:r>
          </a:p>
          <a:p>
            <a:pPr algn="l">
              <a:lnSpc>
                <a:spcPts val="2600"/>
              </a:lnSpc>
              <a:spcBef>
                <a:spcPts val="0"/>
              </a:spcBef>
            </a:pP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{  i++;			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扩大不为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x</a:t>
            </a:r>
            <a:r>
              <a:rPr lang="zh-CN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的区间</a:t>
            </a:r>
          </a:p>
          <a:p>
            <a:pPr algn="l">
              <a:lnSpc>
                <a:spcPts val="2600"/>
              </a:lnSpc>
              <a:spcBef>
                <a:spcPts val="0"/>
              </a:spcBef>
            </a:pP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if (i!=j)		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将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data[j]</a:t>
            </a:r>
            <a:r>
              <a:rPr lang="zh-CN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交换到不为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x</a:t>
            </a:r>
            <a:r>
              <a:rPr lang="zh-CN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区间的末尾</a:t>
            </a:r>
          </a:p>
          <a:p>
            <a:pPr algn="l">
              <a:lnSpc>
                <a:spcPts val="2600"/>
              </a:lnSpc>
              <a:spcBef>
                <a:spcPts val="0"/>
              </a:spcBef>
            </a:pP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  swap(L-&gt;data[i]</a:t>
            </a:r>
            <a:r>
              <a:rPr lang="zh-CN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L-&gt;data[j]);	 </a:t>
            </a:r>
          </a:p>
          <a:p>
            <a:pPr algn="l">
              <a:lnSpc>
                <a:spcPts val="2600"/>
              </a:lnSpc>
              <a:spcBef>
                <a:spcPts val="0"/>
              </a:spcBef>
            </a:pP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}</a:t>
            </a:r>
            <a:endParaRPr lang="zh-CN" altLang="zh-CN" sz="16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600"/>
              </a:lnSpc>
              <a:spcBef>
                <a:spcPts val="0"/>
              </a:spcBef>
            </a:pP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j++;			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继续扫描</a:t>
            </a:r>
          </a:p>
          <a:p>
            <a:pPr algn="l">
              <a:lnSpc>
                <a:spcPts val="2600"/>
              </a:lnSpc>
              <a:spcBef>
                <a:spcPts val="0"/>
              </a:spcBef>
            </a:pP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</a:t>
            </a:r>
            <a:endParaRPr lang="zh-CN" altLang="zh-CN" sz="16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600"/>
              </a:lnSpc>
              <a:spcBef>
                <a:spcPts val="0"/>
              </a:spcBef>
            </a:pP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L-&gt;length=i+1;		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设置</a:t>
            </a:r>
            <a:r>
              <a:rPr lang="zh-CN" altLang="en-US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顺序表的长度</a:t>
            </a:r>
            <a:endParaRPr lang="zh-CN" altLang="zh-CN" sz="1600" smtClean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600"/>
              </a:lnSpc>
              <a:spcBef>
                <a:spcPts val="0"/>
              </a:spcBef>
            </a:pP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zh-CN" sz="16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500034" y="1857364"/>
            <a:ext cx="8001056" cy="42955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80000" tIns="180000" rIns="144000" bIns="180000">
            <a:spAutoFit/>
          </a:bodyPr>
          <a:lstStyle/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</a:t>
            </a:r>
            <a:r>
              <a:rPr lang="en-US" altLang="zh-CN" sz="16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Partition2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(int a[],int s,int t) 	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划分算法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endParaRPr lang="zh-CN" altLang="zh-CN" sz="1600" smtClean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int i=s,j=s+1;</a:t>
            </a:r>
            <a:endParaRPr lang="zh-CN" altLang="zh-CN" sz="16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int base=R[s];			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以表首元素为基准</a:t>
            </a: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while (j&lt;=t)				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//j</a:t>
            </a:r>
            <a:r>
              <a:rPr lang="zh-CN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扫描所有元素</a:t>
            </a: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  if (a[j]&lt;=base)			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找到小于等于基准的元素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a[j]</a:t>
            </a:r>
            <a:endParaRPr lang="zh-CN" altLang="zh-CN" sz="1600" smtClean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{  i++;</a:t>
            </a: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if (i!=j)</a:t>
            </a:r>
            <a:endParaRPr lang="zh-CN" altLang="zh-CN" sz="16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  swap(a[i],a[j]); 		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将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R[i]</a:t>
            </a:r>
            <a:r>
              <a:rPr lang="zh-CN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与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R[j]</a:t>
            </a:r>
            <a:r>
              <a:rPr lang="zh-CN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交换</a:t>
            </a: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}</a:t>
            </a: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j++;				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继续扫描</a:t>
            </a: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</a:t>
            </a: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swap(a[s],a[i]);			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将基准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a[s]</a:t>
            </a:r>
            <a:r>
              <a:rPr lang="zh-CN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和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a[i]</a:t>
            </a:r>
            <a:r>
              <a:rPr lang="zh-CN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进行交换</a:t>
            </a: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return i;</a:t>
            </a:r>
            <a:endParaRPr lang="zh-CN" altLang="zh-CN" sz="16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zh-CN" sz="16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2350787" y="217336"/>
            <a:ext cx="4364353" cy="1457636"/>
            <a:chOff x="1714480" y="1218238"/>
            <a:chExt cx="4364353" cy="1457636"/>
          </a:xfrm>
        </p:grpSpPr>
        <p:sp>
          <p:nvSpPr>
            <p:cNvPr id="4" name="Rectangle 9"/>
            <p:cNvSpPr>
              <a:spLocks noChangeArrowheads="1"/>
            </p:cNvSpPr>
            <p:nvPr/>
          </p:nvSpPr>
          <p:spPr bwMode="auto">
            <a:xfrm>
              <a:off x="1722022" y="1571612"/>
              <a:ext cx="4356811" cy="457423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7200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ts val="26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            </a:t>
              </a:r>
              <a:r>
                <a:rPr kumimoji="0" lang="en-US" altLang="zh-CN" sz="180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x  x  x  x  </a:t>
              </a:r>
              <a:r>
                <a:rPr kumimoji="0" lang="en-US" altLang="zh-CN" sz="1800" i="1" u="none" strike="noStrike" cap="none" normalizeH="0" baseline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a</a:t>
              </a:r>
              <a:r>
                <a:rPr kumimoji="0" lang="en-US" altLang="zh-CN" sz="1800" i="1" u="none" strike="noStrike" cap="none" normalizeH="0" baseline="-3000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j</a:t>
              </a:r>
              <a:r>
                <a:rPr kumimoji="0" lang="en-US" altLang="zh-CN" sz="1800" i="1" u="none" strike="noStrike" cap="none" normalizeH="0" baseline="-3000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  </a:t>
              </a:r>
              <a:r>
                <a:rPr kumimoji="0" lang="en-US" altLang="zh-CN" sz="18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+mj-ea"/>
                  <a:ea typeface="+mj-ea"/>
                  <a:cs typeface="Consolas" pitchFamily="49" charset="0"/>
                </a:rPr>
                <a:t>…</a:t>
              </a:r>
              <a:r>
                <a:rPr kumimoji="0" lang="en-US" altLang="zh-CN" sz="18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 </a:t>
              </a:r>
              <a:r>
                <a:rPr kumimoji="0" lang="en-US" altLang="zh-CN" sz="180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a</a:t>
              </a:r>
              <a:r>
                <a:rPr kumimoji="0" lang="en-US" altLang="zh-CN" sz="1800" i="1" baseline="-300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t</a:t>
              </a:r>
              <a:endParaRPr kumimoji="0" lang="en-US" altLang="zh-CN" sz="18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ts val="26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zh-CN" sz="18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5" name="Rectangle 8"/>
            <p:cNvSpPr>
              <a:spLocks noChangeArrowheads="1"/>
            </p:cNvSpPr>
            <p:nvPr/>
          </p:nvSpPr>
          <p:spPr bwMode="auto">
            <a:xfrm>
              <a:off x="1714480" y="2390122"/>
              <a:ext cx="1500198" cy="285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lvl="0" algn="l">
                <a:lnSpc>
                  <a:spcPct val="100000"/>
                </a:lnSpc>
                <a:spcBef>
                  <a:spcPct val="0"/>
                </a:spcBef>
              </a:pPr>
              <a:r>
                <a:rPr kumimoji="0" lang="en-US" altLang="zh-CN" sz="1800" smtClean="0">
                  <a:solidFill>
                    <a:srgbClr val="C00000"/>
                  </a:solidFill>
                  <a:latin typeface="宋体" pitchFamily="2" charset="-122"/>
                  <a:ea typeface="宋体" pitchFamily="2" charset="-122"/>
                  <a:cs typeface="Consolas" pitchFamily="49" charset="0"/>
                </a:rPr>
                <a:t>≤</a:t>
              </a:r>
              <a:r>
                <a:rPr kumimoji="0" lang="en-US" altLang="zh-CN" sz="1800" smtClean="0">
                  <a:solidFill>
                    <a:srgbClr val="C0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base</a:t>
              </a:r>
              <a:r>
                <a:rPr kumimoji="0" lang="zh-CN" altLang="en-US" sz="1800" i="0" u="none" strike="noStrike" cap="none" normalizeH="0" baseline="0" smtClean="0">
                  <a:ln>
                    <a:noFill/>
                  </a:ln>
                  <a:solidFill>
                    <a:srgbClr val="C00000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的区间</a:t>
              </a:r>
            </a:p>
          </p:txBody>
        </p:sp>
        <p:sp>
          <p:nvSpPr>
            <p:cNvPr id="6" name="AutoShape 5"/>
            <p:cNvSpPr>
              <a:spLocks/>
            </p:cNvSpPr>
            <p:nvPr/>
          </p:nvSpPr>
          <p:spPr bwMode="auto">
            <a:xfrm rot="16200000">
              <a:off x="2269672" y="1580609"/>
              <a:ext cx="180000" cy="1273897"/>
            </a:xfrm>
            <a:prstGeom prst="leftBrace">
              <a:avLst>
                <a:gd name="adj1" fmla="val 53228"/>
                <a:gd name="adj2" fmla="val 50000"/>
              </a:avLst>
            </a:prstGeom>
            <a:ln w="19050">
              <a:headEnd/>
              <a:tailE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00000"/>
                </a:lnSpc>
              </a:pPr>
              <a:endPara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7" name="Rectangle 4"/>
            <p:cNvSpPr>
              <a:spLocks noChangeArrowheads="1"/>
            </p:cNvSpPr>
            <p:nvPr/>
          </p:nvSpPr>
          <p:spPr bwMode="auto">
            <a:xfrm>
              <a:off x="1750112" y="1606690"/>
              <a:ext cx="1393128" cy="388669"/>
            </a:xfrm>
            <a:prstGeom prst="rect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i="1" u="none" strike="noStrike" cap="none" normalizeH="0" baseline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a</a:t>
              </a:r>
              <a:r>
                <a:rPr kumimoji="0" lang="en-US" altLang="zh-CN" sz="1800" i="1" baseline="-30000" smtClean="0">
                  <a:solidFill>
                    <a:schemeClr val="bg1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s</a:t>
              </a:r>
              <a:r>
                <a:rPr kumimoji="0" lang="en-US" altLang="zh-CN" sz="1800" i="0" u="none" strike="noStrike" cap="none" normalizeH="0" baseline="-3000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  </a:t>
              </a:r>
              <a:r>
                <a:rPr kumimoji="0" lang="en-US" altLang="zh-CN" sz="1800" i="0" u="none" strike="noStrike" cap="none" normalizeH="0" baseline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+mj-ea"/>
                  <a:ea typeface="+mj-ea"/>
                  <a:cs typeface="Consolas" pitchFamily="49" charset="0"/>
                </a:rPr>
                <a:t>…</a:t>
              </a:r>
              <a:r>
                <a:rPr kumimoji="0" lang="en-US" altLang="zh-CN" sz="1800" i="0" u="none" strike="noStrike" cap="none" normalizeH="0" baseline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  </a:t>
              </a:r>
              <a:r>
                <a:rPr kumimoji="0" lang="en-US" altLang="zh-CN" sz="1800" i="1" u="none" strike="noStrike" cap="none" normalizeH="0" baseline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a</a:t>
              </a:r>
              <a:r>
                <a:rPr kumimoji="0" lang="en-US" altLang="zh-CN" sz="1800" i="1" u="none" strike="noStrike" cap="none" normalizeH="0" baseline="-3000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i</a:t>
              </a:r>
              <a:endParaRPr kumimoji="0" lang="en-US" altLang="zh-CN" sz="180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8" name="Rectangle 3"/>
            <p:cNvSpPr>
              <a:spLocks noChangeArrowheads="1"/>
            </p:cNvSpPr>
            <p:nvPr/>
          </p:nvSpPr>
          <p:spPr bwMode="auto">
            <a:xfrm>
              <a:off x="3428992" y="2368248"/>
              <a:ext cx="1333749" cy="2766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i="0" u="none" strike="noStrike" cap="none" normalizeH="0" baseline="0" smtClean="0">
                  <a:ln>
                    <a:noFill/>
                  </a:ln>
                  <a:solidFill>
                    <a:srgbClr val="C00000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&gt;base</a:t>
              </a:r>
              <a:r>
                <a:rPr kumimoji="0" lang="zh-CN" altLang="en-US" sz="1800" i="0" u="none" strike="noStrike" cap="none" normalizeH="0" baseline="0" smtClean="0">
                  <a:ln>
                    <a:noFill/>
                  </a:ln>
                  <a:solidFill>
                    <a:srgbClr val="C00000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的区间</a:t>
              </a:r>
            </a:p>
          </p:txBody>
        </p:sp>
        <p:sp>
          <p:nvSpPr>
            <p:cNvPr id="9" name="AutoShape 2"/>
            <p:cNvSpPr>
              <a:spLocks/>
            </p:cNvSpPr>
            <p:nvPr/>
          </p:nvSpPr>
          <p:spPr bwMode="auto">
            <a:xfrm rot="16200000">
              <a:off x="3851437" y="1475142"/>
              <a:ext cx="180000" cy="1404000"/>
            </a:xfrm>
            <a:prstGeom prst="leftBrace">
              <a:avLst>
                <a:gd name="adj1" fmla="val 86304"/>
                <a:gd name="adj2" fmla="val 50000"/>
              </a:avLst>
            </a:prstGeom>
            <a:ln w="19050">
              <a:headEnd/>
              <a:tailE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00000"/>
                </a:lnSpc>
              </a:pPr>
              <a:endPara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cxnSp>
          <p:nvCxnSpPr>
            <p:cNvPr id="10" name="直接箭头连接符 9"/>
            <p:cNvCxnSpPr/>
            <p:nvPr/>
          </p:nvCxnSpPr>
          <p:spPr>
            <a:xfrm rot="5400000">
              <a:off x="4726690" y="1379444"/>
              <a:ext cx="324000" cy="1588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/>
        </p:nvSpPr>
        <p:spPr>
          <a:xfrm>
            <a:off x="285720" y="285728"/>
            <a:ext cx="15716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smtClean="0">
                <a:solidFill>
                  <a:srgbClr val="FF0000"/>
                </a:solidFill>
                <a:latin typeface="华文中宋" pitchFamily="2" charset="-122"/>
                <a:ea typeface="华文中宋" pitchFamily="2" charset="-122"/>
              </a:rPr>
              <a:t>算法导论中的划分方法</a:t>
            </a:r>
            <a:endParaRPr lang="zh-CN" altLang="en-US" sz="2000">
              <a:solidFill>
                <a:srgbClr val="FF0000"/>
              </a:solidFill>
              <a:latin typeface="华文中宋" pitchFamily="2" charset="-122"/>
              <a:ea typeface="华文中宋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9" name="Text Box 7"/>
          <p:cNvSpPr txBox="1">
            <a:spLocks noChangeArrowheads="1"/>
          </p:cNvSpPr>
          <p:nvPr/>
        </p:nvSpPr>
        <p:spPr bwMode="auto">
          <a:xfrm>
            <a:off x="500034" y="2071678"/>
            <a:ext cx="8064500" cy="25005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　　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对于一个规模为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问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题：</a:t>
            </a:r>
            <a:r>
              <a:rPr lang="zh-CN" altLang="en-US" sz="2000" smtClean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若</a:t>
            </a:r>
            <a:r>
              <a:rPr lang="zh-CN" altLang="en-US" sz="2000" dirty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该问题可以容易地解决（比如说规模</a:t>
            </a:r>
            <a:r>
              <a:rPr lang="en-US" altLang="zh-CN" sz="2000" i="1" dirty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en-US" sz="2000" dirty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较小）则直接</a:t>
            </a:r>
            <a:r>
              <a:rPr lang="zh-CN" altLang="en-US" sz="200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解</a:t>
            </a:r>
            <a:r>
              <a:rPr lang="zh-CN" altLang="en-US" sz="2000" smtClean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决，否</a:t>
            </a:r>
            <a:r>
              <a:rPr lang="zh-CN" altLang="en-US" sz="2000" dirty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则将其分解为</a:t>
            </a:r>
            <a:r>
              <a:rPr lang="en-US" altLang="zh-CN" sz="2000" i="1" dirty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zh-CN" altLang="en-US" sz="2000" dirty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个规模较小的子</a:t>
            </a:r>
            <a:r>
              <a:rPr lang="zh-CN" altLang="en-US" sz="200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问</a:t>
            </a:r>
            <a:r>
              <a:rPr lang="zh-CN" altLang="en-US" sz="2000" smtClean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题，这</a:t>
            </a:r>
            <a:r>
              <a:rPr lang="zh-CN" altLang="en-US" sz="2000" dirty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些子问题互相独立且与原问题形式</a:t>
            </a:r>
            <a:r>
              <a:rPr lang="zh-CN" altLang="en-US" sz="200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相</a:t>
            </a:r>
            <a:r>
              <a:rPr lang="zh-CN" altLang="en-US" sz="2000" smtClean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同，递</a:t>
            </a:r>
            <a:r>
              <a:rPr lang="zh-CN" altLang="en-US" sz="2000" dirty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归地解这些子</a:t>
            </a:r>
            <a:r>
              <a:rPr lang="zh-CN" altLang="en-US" sz="200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问</a:t>
            </a:r>
            <a:r>
              <a:rPr lang="zh-CN" altLang="en-US" sz="2000" smtClean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题，然</a:t>
            </a:r>
            <a:r>
              <a:rPr lang="zh-CN" altLang="en-US" sz="2000" dirty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后将各子问题的解合并得到原问题的解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</a:p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这种算法设计策略叫做</a:t>
            </a:r>
            <a:r>
              <a:rPr lang="zh-CN" altLang="en-US" sz="2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分治法</a:t>
            </a:r>
            <a:r>
              <a: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928926" y="285728"/>
            <a:ext cx="3143272" cy="52322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280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3.1</a:t>
            </a:r>
            <a:r>
              <a:rPr lang="en-US" altLang="zh-CN" sz="2800" smtClean="0">
                <a:solidFill>
                  <a:srgbClr val="FF0000"/>
                </a:solidFill>
                <a:latin typeface="Times New Roman" pitchFamily="18" charset="0"/>
                <a:ea typeface="叶根友毛笔行书2.0版" pitchFamily="2" charset="-122"/>
                <a:cs typeface="Times New Roman" pitchFamily="18" charset="0"/>
              </a:rPr>
              <a:t> </a:t>
            </a:r>
            <a:r>
              <a:rPr lang="zh-CN" altLang="en-US" sz="2800" smtClean="0">
                <a:solidFill>
                  <a:srgbClr val="FF0000"/>
                </a:solidFill>
                <a:latin typeface="Times New Roman" pitchFamily="18" charset="0"/>
                <a:ea typeface="叶根友毛笔行书2.0版" pitchFamily="2" charset="-122"/>
                <a:cs typeface="Times New Roman" pitchFamily="18" charset="0"/>
              </a:rPr>
              <a:t>分治法概述</a:t>
            </a:r>
          </a:p>
        </p:txBody>
      </p:sp>
      <p:sp>
        <p:nvSpPr>
          <p:cNvPr id="6" name="Text Box 4" descr="纸莎草纸"/>
          <p:cNvSpPr txBox="1">
            <a:spLocks noChangeArrowheads="1"/>
          </p:cNvSpPr>
          <p:nvPr/>
        </p:nvSpPr>
        <p:spPr bwMode="auto">
          <a:xfrm>
            <a:off x="357158" y="1338251"/>
            <a:ext cx="4500594" cy="519113"/>
          </a:xfrm>
          <a:prstGeom prst="rect">
            <a:avLst/>
          </a:prstGeom>
          <a:solidFill>
            <a:srgbClr val="00B0F0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80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3.1.1 </a:t>
            </a:r>
            <a:r>
              <a:rPr lang="zh-CN" altLang="en-US" sz="2800" dirty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分治法的设计思想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Text Box 2"/>
          <p:cNvSpPr txBox="1">
            <a:spLocks noChangeArrowheads="1"/>
          </p:cNvSpPr>
          <p:nvPr/>
        </p:nvSpPr>
        <p:spPr bwMode="auto">
          <a:xfrm>
            <a:off x="536577" y="385684"/>
            <a:ext cx="246378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快速排序算法：</a:t>
            </a:r>
          </a:p>
        </p:txBody>
      </p:sp>
      <p:sp>
        <p:nvSpPr>
          <p:cNvPr id="198659" name="Text Box 3"/>
          <p:cNvSpPr txBox="1">
            <a:spLocks noChangeArrowheads="1"/>
          </p:cNvSpPr>
          <p:nvPr/>
        </p:nvSpPr>
        <p:spPr bwMode="auto">
          <a:xfrm>
            <a:off x="538164" y="1041804"/>
            <a:ext cx="7820050" cy="3205906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44000" bIns="14400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</a:t>
            </a:r>
            <a:r>
              <a:rPr lang="en-US" altLang="zh-CN" sz="1600" dirty="0" err="1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QuickSort</a:t>
            </a: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6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</a:t>
            </a: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[]</a:t>
            </a:r>
            <a:r>
              <a:rPr lang="zh-CN" altLang="en-US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s</a:t>
            </a:r>
            <a:r>
              <a:rPr lang="zh-CN" altLang="en-US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</a:t>
            </a: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t)	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6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对</a:t>
            </a:r>
            <a:r>
              <a:rPr lang="en-US" altLang="zh-CN" sz="16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a[s..t]</a:t>
            </a:r>
            <a:r>
              <a:rPr lang="zh-CN" altLang="en-US" sz="16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元素序列进行递增排序</a:t>
            </a:r>
          </a:p>
          <a:p>
            <a:pPr>
              <a:lnSpc>
                <a:spcPct val="150000"/>
              </a:lnSpc>
            </a:pP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if </a:t>
            </a: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(s&lt;t) 	</a:t>
            </a:r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6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序列内至少存在</a:t>
            </a:r>
            <a:r>
              <a:rPr lang="en-US" altLang="zh-CN" sz="16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zh-CN" altLang="en-US" sz="16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个元素的情况</a:t>
            </a:r>
          </a:p>
          <a:p>
            <a:pPr>
              <a:lnSpc>
                <a:spcPct val="150000"/>
              </a:lnSpc>
            </a:pPr>
            <a:r>
              <a:rPr lang="zh-CN" altLang="en-US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 int i=Partition(a</a:t>
            </a:r>
            <a:r>
              <a:rPr lang="zh-CN" altLang="en-US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</a:t>
            </a:r>
            <a:r>
              <a:rPr lang="zh-CN" altLang="en-US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</a:t>
            </a: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zh-CN" altLang="en-US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</a:t>
            </a:r>
            <a:r>
              <a:rPr lang="en-US" altLang="zh-CN" sz="16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QuickSort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(a</a:t>
            </a:r>
            <a:r>
              <a:rPr lang="zh-CN" altLang="en-US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</a:t>
            </a:r>
            <a:r>
              <a:rPr lang="zh-CN" altLang="en-US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i-1</a:t>
            </a: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);	</a:t>
            </a:r>
            <a:r>
              <a:rPr lang="en-US" altLang="zh-CN" sz="16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6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对左子序列递归排序</a:t>
            </a:r>
          </a:p>
          <a:p>
            <a:pPr>
              <a:lnSpc>
                <a:spcPct val="150000"/>
              </a:lnSpc>
            </a:pPr>
            <a:r>
              <a:rPr lang="zh-CN" altLang="en-US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</a:t>
            </a:r>
            <a:r>
              <a:rPr lang="en-US" altLang="zh-CN" sz="16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QuickSort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(a</a:t>
            </a:r>
            <a:r>
              <a:rPr lang="zh-CN" altLang="en-US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i+1</a:t>
            </a:r>
            <a:r>
              <a:rPr lang="zh-CN" altLang="en-US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</a:t>
            </a: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);	</a:t>
            </a:r>
            <a:r>
              <a:rPr lang="en-US" altLang="zh-CN" sz="16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6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对右子序列递归排序</a:t>
            </a:r>
          </a:p>
          <a:p>
            <a:pPr>
              <a:lnSpc>
                <a:spcPct val="150000"/>
              </a:lnSpc>
            </a:pPr>
            <a:r>
              <a:rPr lang="zh-CN" altLang="en-US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en-US" altLang="zh-CN" sz="16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en-US" altLang="zh-CN" sz="16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4" name="Text Box 2"/>
          <p:cNvSpPr txBox="1">
            <a:spLocks noChangeArrowheads="1"/>
          </p:cNvSpPr>
          <p:nvPr/>
        </p:nvSpPr>
        <p:spPr bwMode="auto">
          <a:xfrm>
            <a:off x="357158" y="642918"/>
            <a:ext cx="8572560" cy="429104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　</a:t>
            </a:r>
            <a:r>
              <a:rPr lang="zh-CN" altLang="en-US" sz="1800">
                <a:latin typeface="Consolas" pitchFamily="49" charset="0"/>
                <a:ea typeface="楷体" pitchFamily="49" charset="-122"/>
                <a:cs typeface="Consolas" pitchFamily="49" charset="0"/>
              </a:rPr>
              <a:t>　</a:t>
            </a:r>
            <a:r>
              <a:rPr lang="en-US" altLang="zh-CN" sz="18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【</a:t>
            </a:r>
            <a:r>
              <a:rPr lang="zh-CN" altLang="en-US" sz="18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算法分析</a:t>
            </a:r>
            <a:r>
              <a:rPr lang="en-US" altLang="zh-CN" sz="18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】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快速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排序的时间主要耗费在划分操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作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上，对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长度为</a:t>
            </a:r>
            <a:r>
              <a:rPr lang="en-US" altLang="zh-CN" sz="18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的区间进行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划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分，共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需</a:t>
            </a:r>
            <a:r>
              <a:rPr lang="en-US" altLang="zh-CN" sz="18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-1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次关键字的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比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较，时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间复杂度为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O(</a:t>
            </a:r>
            <a:r>
              <a:rPr lang="en-US" altLang="zh-CN" sz="18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</a:p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　对</a:t>
            </a:r>
            <a:r>
              <a:rPr lang="en-US" altLang="zh-CN" sz="18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个记录进行快速排序的过程构成一棵递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归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树，在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这样的递归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树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中，每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一层至多对</a:t>
            </a:r>
            <a:r>
              <a:rPr lang="en-US" altLang="zh-CN" sz="18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个记录进行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划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分，所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花时间为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O(</a:t>
            </a:r>
            <a:r>
              <a:rPr lang="en-US" altLang="zh-CN" sz="18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</a:p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　当初始排序数据正序或反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序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时，此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时的递归树高度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为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，快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速排序呈现最坏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情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况，即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最坏情况下的时间复杂度为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O(</a:t>
            </a:r>
            <a:r>
              <a:rPr lang="en-US" altLang="zh-CN" sz="1800" i="1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1800" baseline="300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；</a:t>
            </a:r>
          </a:p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18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　　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当初始排序数据</a:t>
            </a:r>
            <a:r>
              <a:rPr lang="zh-CN" altLang="en-US" sz="1800" dirty="0">
                <a:solidFill>
                  <a:srgbClr val="CC33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随机</a:t>
            </a:r>
            <a:r>
              <a:rPr lang="zh-CN" altLang="en-US" sz="1800">
                <a:solidFill>
                  <a:srgbClr val="CC33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分</a:t>
            </a:r>
            <a:r>
              <a:rPr lang="zh-CN" altLang="en-US" sz="1800" smtClean="0">
                <a:solidFill>
                  <a:srgbClr val="CC33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布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，使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每次分成的两个子区间中的记录个数大致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相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等，此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时的递归树高度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为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log</a:t>
            </a:r>
            <a:r>
              <a:rPr lang="en-US" altLang="zh-CN" sz="1800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，快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速排序呈现最好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情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况，即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最好情况下的时间复杂度为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O(</a:t>
            </a:r>
            <a:r>
              <a:rPr lang="en-US" altLang="zh-CN" sz="1800" i="1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log</a:t>
            </a:r>
            <a:r>
              <a:rPr lang="en-US" altLang="zh-CN" sz="1800" baseline="-250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en-US" altLang="zh-CN" sz="1800" i="1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。快速排序算法的平均时间复杂度也是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O(</a:t>
            </a:r>
            <a:r>
              <a:rPr lang="en-US" altLang="zh-CN" sz="1800" i="1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log</a:t>
            </a:r>
            <a:r>
              <a:rPr lang="en-US" altLang="zh-CN" sz="1800" baseline="-250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en-US" altLang="zh-CN" sz="1800" i="1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28596" y="1530894"/>
            <a:ext cx="7929618" cy="3595170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80000" tIns="180000" bIns="180000" rtlCol="0">
            <a:spAutoFit/>
          </a:bodyPr>
          <a:lstStyle/>
          <a:p>
            <a:pPr>
              <a:lnSpc>
                <a:spcPts val="3600"/>
              </a:lnSpc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已知由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1800" smtClean="0">
                <a:solidFill>
                  <a:srgbClr val="0000FF"/>
                </a:solidFill>
                <a:latin typeface="宋体" pitchFamily="2" charset="-122"/>
                <a:ea typeface="宋体" pitchFamily="2" charset="-122"/>
                <a:cs typeface="Consolas" pitchFamily="49" charset="0"/>
              </a:rPr>
              <a:t>≥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）个</a:t>
            </a:r>
            <a:r>
              <a:rPr lang="zh-CN" altLang="en-US" sz="18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正整数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构成的集合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A={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1800" i="1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}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en-US" altLang="zh-CN" sz="1800" smtClean="0">
                <a:solidFill>
                  <a:srgbClr val="0000FF"/>
                </a:solidFill>
                <a:latin typeface="宋体" pitchFamily="2" charset="-122"/>
                <a:ea typeface="宋体" pitchFamily="2" charset="-122"/>
                <a:cs typeface="Consolas" pitchFamily="49" charset="0"/>
              </a:rPr>
              <a:t>≤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&lt;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），将其划分为两个不相交的子集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18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18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，元素个数分别是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18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和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18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A</a:t>
            </a:r>
            <a:r>
              <a:rPr lang="en-US" altLang="zh-CN" sz="18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18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中元素之和分别为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</a:t>
            </a:r>
            <a:r>
              <a:rPr lang="en-US" altLang="zh-CN" sz="18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</a:t>
            </a:r>
            <a:r>
              <a:rPr lang="en-US" altLang="zh-CN" sz="18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。设计一个尽可能</a:t>
            </a:r>
            <a:r>
              <a:rPr lang="zh-CN" altLang="en-US" sz="18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高效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的划分算法，满足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|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18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18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|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最小且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|S</a:t>
            </a:r>
            <a:r>
              <a:rPr lang="en-US" altLang="zh-CN" sz="18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-S</a:t>
            </a:r>
            <a:r>
              <a:rPr lang="en-US" altLang="zh-CN" sz="18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|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最大。要求：</a:t>
            </a:r>
          </a:p>
          <a:p>
            <a:pPr>
              <a:lnSpc>
                <a:spcPts val="3600"/>
              </a:lnSpc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（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）给出算法的基本设计思想。</a:t>
            </a:r>
          </a:p>
          <a:p>
            <a:pPr>
              <a:lnSpc>
                <a:spcPts val="3600"/>
              </a:lnSpc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（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）根据设计思想，采用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C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、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C++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描述算法，关键之处给出注释。</a:t>
            </a:r>
          </a:p>
          <a:p>
            <a:pPr>
              <a:lnSpc>
                <a:spcPts val="3600"/>
              </a:lnSpc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（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）说明你所设计算法的时间复杂度和空间复杂度。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643042" y="571480"/>
            <a:ext cx="50006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2016</a:t>
            </a:r>
            <a:r>
              <a:rPr lang="zh-CN" altLang="zh-CN" sz="200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年全国计算机学科专业考研题</a:t>
            </a:r>
            <a:endParaRPr lang="zh-CN" altLang="en-US" sz="2000" smtClean="0">
              <a:solidFill>
                <a:srgbClr val="FF0000"/>
              </a:solidFill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grpSp>
        <p:nvGrpSpPr>
          <p:cNvPr id="2" name="组合 4"/>
          <p:cNvGrpSpPr/>
          <p:nvPr/>
        </p:nvGrpSpPr>
        <p:grpSpPr>
          <a:xfrm>
            <a:off x="571504" y="285728"/>
            <a:ext cx="1000100" cy="1071569"/>
            <a:chOff x="5691204" y="3835411"/>
            <a:chExt cx="1238250" cy="1236663"/>
          </a:xfrm>
        </p:grpSpPr>
        <p:grpSp>
          <p:nvGrpSpPr>
            <p:cNvPr id="5" name="Group 19"/>
            <p:cNvGrpSpPr>
              <a:grpSpLocks/>
            </p:cNvGrpSpPr>
            <p:nvPr/>
          </p:nvGrpSpPr>
          <p:grpSpPr bwMode="auto">
            <a:xfrm>
              <a:off x="5691204" y="3835411"/>
              <a:ext cx="1238250" cy="1236663"/>
              <a:chOff x="802" y="845"/>
              <a:chExt cx="827" cy="826"/>
            </a:xfrm>
          </p:grpSpPr>
          <p:sp>
            <p:nvSpPr>
              <p:cNvPr id="9" name="Oval 20"/>
              <p:cNvSpPr>
                <a:spLocks noChangeArrowheads="1"/>
              </p:cNvSpPr>
              <p:nvPr/>
            </p:nvSpPr>
            <p:spPr bwMode="gray">
              <a:xfrm>
                <a:off x="802" y="845"/>
                <a:ext cx="827" cy="826"/>
              </a:xfrm>
              <a:prstGeom prst="ellipse">
                <a:avLst/>
              </a:prstGeom>
              <a:solidFill>
                <a:srgbClr val="F8F8F8"/>
              </a:solidFill>
              <a:ln w="38100">
                <a:solidFill>
                  <a:schemeClr val="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>
                  <a:latin typeface="Calibri" pitchFamily="34" charset="0"/>
                  <a:cs typeface="Arial" pitchFamily="34" charset="0"/>
                </a:endParaRPr>
              </a:p>
            </p:txBody>
          </p:sp>
          <p:sp>
            <p:nvSpPr>
              <p:cNvPr id="10" name="Oval 21"/>
              <p:cNvSpPr>
                <a:spLocks noChangeArrowheads="1"/>
              </p:cNvSpPr>
              <p:nvPr/>
            </p:nvSpPr>
            <p:spPr bwMode="gray">
              <a:xfrm>
                <a:off x="836" y="879"/>
                <a:ext cx="758" cy="758"/>
              </a:xfrm>
              <a:prstGeom prst="ellipse">
                <a:avLst/>
              </a:prstGeom>
              <a:noFill/>
              <a:ln w="38100">
                <a:solidFill>
                  <a:schemeClr val="hlink">
                    <a:alpha val="70195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>
                  <a:latin typeface="Calibri" pitchFamily="34" charset="0"/>
                  <a:cs typeface="Arial" pitchFamily="34" charset="0"/>
                </a:endParaRPr>
              </a:p>
            </p:txBody>
          </p:sp>
          <p:sp>
            <p:nvSpPr>
              <p:cNvPr id="11" name="Oval 22"/>
              <p:cNvSpPr>
                <a:spLocks noChangeArrowheads="1"/>
              </p:cNvSpPr>
              <p:nvPr/>
            </p:nvSpPr>
            <p:spPr bwMode="gray">
              <a:xfrm>
                <a:off x="870" y="915"/>
                <a:ext cx="690" cy="690"/>
              </a:xfrm>
              <a:prstGeom prst="ellipse">
                <a:avLst/>
              </a:prstGeom>
              <a:noFill/>
              <a:ln w="38100">
                <a:solidFill>
                  <a:schemeClr val="hlink">
                    <a:alpha val="30196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>
                  <a:latin typeface="Calibri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8" name="Text Box 23"/>
            <p:cNvSpPr txBox="1">
              <a:spLocks noChangeArrowheads="1"/>
            </p:cNvSpPr>
            <p:nvPr/>
          </p:nvSpPr>
          <p:spPr bwMode="gray">
            <a:xfrm>
              <a:off x="5762641" y="4214818"/>
              <a:ext cx="1082674" cy="4617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000" b="1" smtClean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  <a:cs typeface="Consolas" pitchFamily="49" charset="0"/>
                </a:rPr>
                <a:t>示例</a:t>
              </a:r>
              <a:endParaRPr lang="zh-CN" altLang="en-US" sz="20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endParaRPr>
            </a:p>
          </p:txBody>
        </p:sp>
      </p:grpSp>
      <p:sp>
        <p:nvSpPr>
          <p:cNvPr id="15" name="灯片编号占位符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24A3C8-1FFA-4364-9876-63AE296A4879}" type="slidenum">
              <a:rPr lang="en-US" altLang="zh-CN" smtClean="0"/>
              <a:pPr>
                <a:defRPr/>
              </a:pPr>
              <a:t>22</a:t>
            </a:fld>
            <a:r>
              <a:rPr lang="en-US" altLang="zh-CN" smtClean="0"/>
              <a:t>/121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1"/>
          <p:cNvGrpSpPr/>
          <p:nvPr/>
        </p:nvGrpSpPr>
        <p:grpSpPr>
          <a:xfrm>
            <a:off x="2714612" y="3426741"/>
            <a:ext cx="4214842" cy="1502457"/>
            <a:chOff x="2714612" y="3426741"/>
            <a:chExt cx="4214842" cy="1502457"/>
          </a:xfrm>
        </p:grpSpPr>
        <p:sp>
          <p:nvSpPr>
            <p:cNvPr id="5" name="下箭头 4"/>
            <p:cNvSpPr/>
            <p:nvPr/>
          </p:nvSpPr>
          <p:spPr bwMode="auto">
            <a:xfrm>
              <a:off x="3786182" y="3426741"/>
              <a:ext cx="285752" cy="785818"/>
            </a:xfrm>
            <a:prstGeom prst="downArrow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1" i="0" u="none" strike="noStrike" cap="none" normalizeH="0" baseline="0" smtClean="0">
                <a:ln>
                  <a:noFill/>
                </a:ln>
                <a:solidFill>
                  <a:srgbClr val="0033CC"/>
                </a:solidFill>
                <a:effectLst/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143372" y="3569617"/>
              <a:ext cx="278608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查找第</a:t>
              </a:r>
              <a:r>
                <a:rPr lang="en-US" altLang="zh-CN" sz="2000" i="1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n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/2</a:t>
              </a:r>
              <a:r>
                <a:rPr lang="zh-CN" altLang="en-US" sz="20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小的元素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714612" y="4498311"/>
              <a:ext cx="242889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200" smtClean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递归快速排序</a:t>
              </a: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428596" y="1142984"/>
            <a:ext cx="78581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</a:t>
            </a:r>
            <a:r>
              <a:rPr lang="zh-CN" altLang="en-US" sz="2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 </a:t>
            </a:r>
            <a:r>
              <a:rPr lang="zh-CN" altLang="en-US" sz="22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思路</a:t>
            </a: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将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递增排序，前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Symbol"/>
              </a:rPr>
              <a:t>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Symbol"/>
              </a:rPr>
              <a:t>n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Symbol"/>
              </a:rPr>
              <a:t>/2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Symbol"/>
              </a:rPr>
              <a:t>个元素放在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Symbol"/>
              </a:rPr>
              <a:t>A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Symbol"/>
              </a:rPr>
              <a:t>1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Symbol"/>
              </a:rPr>
              <a:t>中，其他放在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Symbol"/>
              </a:rPr>
              <a:t>A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Symbol"/>
              </a:rPr>
              <a:t>2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Symbol"/>
              </a:rPr>
              <a:t>中</a:t>
            </a:r>
            <a:endParaRPr lang="zh-CN" altLang="en-US" sz="20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grpSp>
        <p:nvGrpSpPr>
          <p:cNvPr id="3" name="组合 10"/>
          <p:cNvGrpSpPr/>
          <p:nvPr/>
        </p:nvGrpSpPr>
        <p:grpSpPr>
          <a:xfrm>
            <a:off x="1357290" y="1785926"/>
            <a:ext cx="5857916" cy="1357322"/>
            <a:chOff x="1357290" y="1785926"/>
            <a:chExt cx="5857916" cy="1357322"/>
          </a:xfrm>
        </p:grpSpPr>
        <p:sp>
          <p:nvSpPr>
            <p:cNvPr id="4" name="TextBox 3"/>
            <p:cNvSpPr txBox="1"/>
            <p:nvPr/>
          </p:nvSpPr>
          <p:spPr>
            <a:xfrm>
              <a:off x="1357290" y="2743138"/>
              <a:ext cx="585791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将最小的</a:t>
              </a:r>
              <a:r>
                <a:rPr lang="zh-CN" altLang="en-US" sz="2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  <a:sym typeface="Symbol"/>
                </a:rPr>
                <a:t></a:t>
              </a:r>
              <a:r>
                <a:rPr lang="en-US" altLang="zh-CN" sz="2000" i="1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  <a:sym typeface="Symbol"/>
                </a:rPr>
                <a:t>n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  <a:sym typeface="Symbol"/>
                </a:rPr>
                <a:t>/2</a:t>
              </a:r>
              <a:r>
                <a:rPr lang="zh-CN" altLang="en-US" sz="2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  <a:sym typeface="Symbol"/>
                </a:rPr>
                <a:t>个元素放在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  <a:sym typeface="Symbol"/>
                </a:rPr>
                <a:t>A</a:t>
              </a:r>
              <a:r>
                <a:rPr lang="en-US" altLang="zh-CN" sz="2000" baseline="-25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  <a:sym typeface="Symbol"/>
                </a:rPr>
                <a:t>1</a:t>
              </a:r>
              <a:r>
                <a:rPr lang="zh-CN" altLang="en-US" sz="2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  <a:sym typeface="Symbol"/>
                </a:rPr>
                <a:t>中，其他放在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  <a:sym typeface="Symbol"/>
                </a:rPr>
                <a:t>A</a:t>
              </a:r>
              <a:r>
                <a:rPr lang="en-US" altLang="zh-CN" sz="2000" baseline="-25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  <a:sym typeface="Symbol"/>
                </a:rPr>
                <a:t>2</a:t>
              </a:r>
              <a:r>
                <a:rPr lang="zh-CN" altLang="en-US" sz="2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  <a:sym typeface="Symbol"/>
                </a:rPr>
                <a:t>中</a:t>
              </a:r>
              <a:endPara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9" name="下箭头 8"/>
            <p:cNvSpPr/>
            <p:nvPr/>
          </p:nvSpPr>
          <p:spPr bwMode="auto">
            <a:xfrm>
              <a:off x="3811582" y="1785926"/>
              <a:ext cx="285752" cy="785818"/>
            </a:xfrm>
            <a:prstGeom prst="downArrow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1" i="0" u="none" strike="noStrike" cap="none" normalizeH="0" baseline="0" smtClean="0">
                <a:ln>
                  <a:noFill/>
                </a:ln>
                <a:solidFill>
                  <a:srgbClr val="0033CC"/>
                </a:solidFill>
                <a:effectLst/>
                <a:latin typeface="Times New Roman" pitchFamily="18" charset="0"/>
                <a:ea typeface="楷体_GB2312" pitchFamily="49" charset="-122"/>
              </a:endParaRPr>
            </a:p>
          </p:txBody>
        </p:sp>
      </p:grpSp>
      <p:sp>
        <p:nvSpPr>
          <p:cNvPr id="15" name="灯片编号占位符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24A3C8-1FFA-4364-9876-63AE296A4879}" type="slidenum">
              <a:rPr lang="en-US" altLang="zh-CN" smtClean="0"/>
              <a:pPr>
                <a:defRPr/>
              </a:pPr>
              <a:t>23</a:t>
            </a:fld>
            <a:r>
              <a:rPr lang="en-US" altLang="zh-CN" smtClean="0"/>
              <a:t>/121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00034" y="642918"/>
            <a:ext cx="8358246" cy="44261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216000" tIns="180000" bIns="180000" rtlCol="0">
            <a:spAutoFit/>
          </a:bodyPr>
          <a:lstStyle/>
          <a:p>
            <a:r>
              <a:rPr lang="en-US" altLang="zh-CN" sz="16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Partition(int a[],int low,int high) 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以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a[low]</a:t>
            </a:r>
            <a:r>
              <a:rPr lang="zh-CN" altLang="en-US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为基准划分</a:t>
            </a:r>
          </a:p>
          <a:p>
            <a:pPr>
              <a:lnSpc>
                <a:spcPct val="150000"/>
              </a:lnSpc>
            </a:pP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int i=low,j=high;</a:t>
            </a:r>
          </a:p>
          <a:p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int povit=a[low];</a:t>
            </a:r>
          </a:p>
          <a:p>
            <a:pPr>
              <a:lnSpc>
                <a:spcPct val="200000"/>
              </a:lnSpc>
            </a:pP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while (i&lt;j)</a:t>
            </a:r>
          </a:p>
          <a:p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   while (i&lt;j &amp;&amp; a[j]&gt;=povit)</a:t>
            </a:r>
          </a:p>
          <a:p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j--;</a:t>
            </a:r>
          </a:p>
          <a:p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a[i]=a[j];</a:t>
            </a:r>
          </a:p>
          <a:p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while (i&lt;j &amp;&amp; a[i]&lt;=povit)</a:t>
            </a:r>
          </a:p>
          <a:p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i++;</a:t>
            </a:r>
          </a:p>
          <a:p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a[j]=a[i];</a:t>
            </a:r>
          </a:p>
          <a:p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</a:t>
            </a:r>
          </a:p>
          <a:p>
            <a:pPr>
              <a:lnSpc>
                <a:spcPct val="200000"/>
              </a:lnSpc>
            </a:pPr>
            <a:r>
              <a:rPr lang="en-US" altLang="zh-CN" sz="16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a[i]=povit;</a:t>
            </a:r>
          </a:p>
          <a:p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return i;</a:t>
            </a:r>
          </a:p>
          <a:p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en-US" sz="16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24A3C8-1FFA-4364-9876-63AE296A4879}" type="slidenum">
              <a:rPr lang="en-US" altLang="zh-CN" smtClean="0"/>
              <a:pPr>
                <a:defRPr/>
              </a:pPr>
              <a:t>24</a:t>
            </a:fld>
            <a:r>
              <a:rPr lang="en-US" altLang="zh-CN" smtClean="0"/>
              <a:t>/121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57158" y="241415"/>
            <a:ext cx="7929618" cy="52152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80000" tIns="144000" bIns="144000" rtlCol="0">
            <a:spAutoFit/>
          </a:bodyPr>
          <a:lstStyle/>
          <a:p>
            <a:r>
              <a:rPr lang="en-US" altLang="zh-CN" sz="16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Solution(int a[],int n)		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求解</a:t>
            </a:r>
          </a:p>
          <a:p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int low=0,high=n-1;</a:t>
            </a:r>
          </a:p>
          <a:p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bool flag=true;</a:t>
            </a:r>
          </a:p>
          <a:p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while (flag)</a:t>
            </a:r>
          </a:p>
          <a:p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  int i=</a:t>
            </a:r>
            <a:r>
              <a:rPr lang="en-US" altLang="zh-CN" sz="16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Partition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(a,low,high);</a:t>
            </a:r>
          </a:p>
          <a:p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if (i==n/2-1)			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基准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a[i]</a:t>
            </a:r>
            <a:r>
              <a:rPr lang="zh-CN" altLang="en-US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为第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n/2</a:t>
            </a:r>
            <a:r>
              <a:rPr lang="zh-CN" altLang="en-US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的元素</a:t>
            </a:r>
          </a:p>
          <a:p>
            <a:r>
              <a:rPr lang="zh-CN" altLang="en-US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flag=false;</a:t>
            </a:r>
          </a:p>
          <a:p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else if (n/2-1&gt;i)			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在右区间查找</a:t>
            </a:r>
          </a:p>
          <a:p>
            <a:r>
              <a:rPr lang="zh-CN" altLang="en-US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low=i+1;</a:t>
            </a:r>
          </a:p>
          <a:p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else</a:t>
            </a:r>
          </a:p>
          <a:p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high=i-1;			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在左区间查找</a:t>
            </a:r>
          </a:p>
          <a:p>
            <a:r>
              <a:rPr lang="zh-CN" altLang="en-US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</a:p>
          <a:p>
            <a:pPr>
              <a:lnSpc>
                <a:spcPct val="200000"/>
              </a:lnSpc>
            </a:pP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int s1=0,s2=0;</a:t>
            </a:r>
          </a:p>
          <a:p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for (int i=0;i&lt;n/2;i++)</a:t>
            </a:r>
          </a:p>
          <a:p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s1+=a[i];</a:t>
            </a:r>
          </a:p>
          <a:p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for (int j=n/2;j&lt;n;j++)</a:t>
            </a:r>
          </a:p>
          <a:p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s2+=a[j];</a:t>
            </a:r>
          </a:p>
          <a:p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return </a:t>
            </a:r>
            <a:r>
              <a:rPr lang="en-US" altLang="zh-CN" sz="16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s2-s1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</a:p>
          <a:p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en-US" sz="16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57224" y="5786454"/>
            <a:ext cx="2357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时间复杂度为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O(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n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)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24A3C8-1FFA-4364-9876-63AE296A4879}" type="slidenum">
              <a:rPr lang="en-US" altLang="zh-CN" smtClean="0"/>
              <a:pPr>
                <a:defRPr/>
              </a:pPr>
              <a:t>25</a:t>
            </a:fld>
            <a:r>
              <a:rPr lang="en-US" altLang="zh-CN" smtClean="0"/>
              <a:t>/121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Text Box 2"/>
          <p:cNvSpPr txBox="1">
            <a:spLocks noChangeArrowheads="1"/>
          </p:cNvSpPr>
          <p:nvPr/>
        </p:nvSpPr>
        <p:spPr bwMode="auto">
          <a:xfrm>
            <a:off x="323850" y="333375"/>
            <a:ext cx="3248018" cy="519113"/>
          </a:xfrm>
          <a:prstGeom prst="rect">
            <a:avLst/>
          </a:prstGeom>
          <a:solidFill>
            <a:srgbClr val="00B0F0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800" dirty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2</a:t>
            </a:r>
            <a:r>
              <a:rPr lang="en-US" altLang="zh-CN" sz="280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.2.2 </a:t>
            </a:r>
            <a:r>
              <a:rPr lang="zh-CN" altLang="en-US" sz="2800" dirty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归并排序</a:t>
            </a:r>
          </a:p>
        </p:txBody>
      </p:sp>
      <p:sp>
        <p:nvSpPr>
          <p:cNvPr id="196611" name="Text Box 3"/>
          <p:cNvSpPr txBox="1">
            <a:spLocks noChangeArrowheads="1"/>
          </p:cNvSpPr>
          <p:nvPr/>
        </p:nvSpPr>
        <p:spPr bwMode="auto">
          <a:xfrm>
            <a:off x="468313" y="1125538"/>
            <a:ext cx="8424862" cy="25853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　　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归并排序的基本思想是：首先将</a:t>
            </a:r>
            <a:r>
              <a:rPr lang="en-US" altLang="zh-CN" sz="18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0..</a:t>
            </a:r>
            <a:r>
              <a:rPr lang="en-US" altLang="zh-CN" sz="1800" i="1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-1]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看成是</a:t>
            </a:r>
            <a:r>
              <a:rPr lang="en-US" altLang="zh-CN" sz="18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个长度为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的有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序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表，将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相邻的</a:t>
            </a:r>
            <a:r>
              <a:rPr lang="en-US" altLang="zh-CN" sz="18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1800" i="1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en-US" altLang="zh-CN" sz="1800" dirty="0" err="1">
                <a:solidFill>
                  <a:srgbClr val="0000FF"/>
                </a:solidFill>
                <a:latin typeface="宋体" pitchFamily="2" charset="-122"/>
                <a:ea typeface="宋体" pitchFamily="2" charset="-122"/>
                <a:cs typeface="Consolas" pitchFamily="49" charset="0"/>
              </a:rPr>
              <a:t>≥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）个有序子表成对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归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并，得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到</a:t>
            </a:r>
            <a:r>
              <a:rPr lang="en-US" altLang="zh-CN" sz="18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</a:t>
            </a:r>
            <a:r>
              <a:rPr lang="en-US" altLang="zh-CN" sz="18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个长度为</a:t>
            </a:r>
            <a:r>
              <a:rPr lang="en-US" altLang="zh-CN" sz="18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的有序子表；然后再将这些有序子表继续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归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并，得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到</a:t>
            </a:r>
            <a:r>
              <a:rPr lang="en-US" altLang="zh-CN" sz="18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</a:t>
            </a:r>
            <a:r>
              <a:rPr lang="en-US" altLang="zh-CN" sz="1800" i="1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en-US" altLang="zh-CN" sz="1800" baseline="30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个长度为</a:t>
            </a:r>
            <a:r>
              <a:rPr lang="en-US" altLang="zh-CN" sz="1800" i="1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en-US" altLang="zh-CN" sz="1800" baseline="30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的有序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子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表，如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此反复进行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下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去，最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后得到一个长度为</a:t>
            </a:r>
            <a:r>
              <a:rPr lang="en-US" altLang="zh-CN" sz="18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的有序表。</a:t>
            </a:r>
          </a:p>
          <a:p>
            <a:pPr>
              <a:lnSpc>
                <a:spcPct val="150000"/>
              </a:lnSpc>
            </a:pP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若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=2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，即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归并在相邻的两个有序子表中进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行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的，称</a:t>
            </a:r>
            <a:r>
              <a:rPr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为</a:t>
            </a:r>
            <a:r>
              <a:rPr lang="zh-CN" altLang="en-US" sz="1800" dirty="0">
                <a:solidFill>
                  <a:srgbClr val="FF0000"/>
                </a:solidFill>
                <a:latin typeface="华文中宋" pitchFamily="2" charset="-122"/>
                <a:ea typeface="华文中宋" pitchFamily="2" charset="-122"/>
                <a:cs typeface="Consolas" pitchFamily="49" charset="0"/>
              </a:rPr>
              <a:t>二路归并排序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若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&gt;2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，即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归并操作在相邻的多个有序子表中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进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行，则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叫多路归并排序。</a:t>
            </a:r>
            <a:r>
              <a:rPr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Text Box 2"/>
          <p:cNvSpPr txBox="1">
            <a:spLocks noChangeArrowheads="1"/>
          </p:cNvSpPr>
          <p:nvPr/>
        </p:nvSpPr>
        <p:spPr bwMode="auto">
          <a:xfrm>
            <a:off x="468312" y="404813"/>
            <a:ext cx="4960943" cy="457200"/>
          </a:xfrm>
          <a:prstGeom prst="rect">
            <a:avLst/>
          </a:prstGeom>
          <a:solidFill>
            <a:srgbClr val="9900FF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dirty="0">
                <a:solidFill>
                  <a:schemeClr val="bg1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1. </a:t>
            </a:r>
            <a:r>
              <a:rPr lang="zh-CN" altLang="en-US" dirty="0">
                <a:solidFill>
                  <a:schemeClr val="bg1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自底向上的二路归并排序算法</a:t>
            </a:r>
          </a:p>
        </p:txBody>
      </p:sp>
      <p:sp>
        <p:nvSpPr>
          <p:cNvPr id="195587" name="Text Box 3"/>
          <p:cNvSpPr txBox="1">
            <a:spLocks noChangeArrowheads="1"/>
          </p:cNvSpPr>
          <p:nvPr/>
        </p:nvSpPr>
        <p:spPr bwMode="auto">
          <a:xfrm>
            <a:off x="357158" y="967128"/>
            <a:ext cx="8135938" cy="8747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例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如，对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于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{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5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7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10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6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9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4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8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}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序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列，其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排序过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程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如下图所示，图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中方括号内是一个有序子序列。</a:t>
            </a:r>
          </a:p>
        </p:txBody>
      </p:sp>
      <p:sp>
        <p:nvSpPr>
          <p:cNvPr id="195589" name="Rectangle 5"/>
          <p:cNvSpPr>
            <a:spLocks noChangeArrowheads="1"/>
          </p:cNvSpPr>
          <p:nvPr/>
        </p:nvSpPr>
        <p:spPr bwMode="auto">
          <a:xfrm>
            <a:off x="0" y="27432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39" name="组合 38"/>
          <p:cNvGrpSpPr/>
          <p:nvPr/>
        </p:nvGrpSpPr>
        <p:grpSpPr>
          <a:xfrm>
            <a:off x="6072198" y="2581228"/>
            <a:ext cx="719138" cy="2705160"/>
            <a:chOff x="6072198" y="2581228"/>
            <a:chExt cx="719138" cy="2705160"/>
          </a:xfrm>
        </p:grpSpPr>
        <p:sp>
          <p:nvSpPr>
            <p:cNvPr id="195590" name="Text Box 6"/>
            <p:cNvSpPr txBox="1">
              <a:spLocks noChangeArrowheads="1"/>
            </p:cNvSpPr>
            <p:nvPr/>
          </p:nvSpPr>
          <p:spPr bwMode="auto">
            <a:xfrm>
              <a:off x="6072198" y="2581228"/>
              <a:ext cx="719138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底</a:t>
              </a:r>
            </a:p>
          </p:txBody>
        </p:sp>
        <p:sp>
          <p:nvSpPr>
            <p:cNvPr id="195591" name="Text Box 7"/>
            <p:cNvSpPr txBox="1">
              <a:spLocks noChangeArrowheads="1"/>
            </p:cNvSpPr>
            <p:nvPr/>
          </p:nvSpPr>
          <p:spPr bwMode="auto">
            <a:xfrm>
              <a:off x="6072198" y="4886278"/>
              <a:ext cx="719138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顶</a:t>
              </a:r>
            </a:p>
          </p:txBody>
        </p:sp>
        <p:sp>
          <p:nvSpPr>
            <p:cNvPr id="195592" name="AutoShape 8"/>
            <p:cNvSpPr>
              <a:spLocks noChangeArrowheads="1"/>
            </p:cNvSpPr>
            <p:nvPr/>
          </p:nvSpPr>
          <p:spPr bwMode="auto">
            <a:xfrm>
              <a:off x="6188110" y="3163835"/>
              <a:ext cx="215900" cy="1655762"/>
            </a:xfrm>
            <a:prstGeom prst="downArrow">
              <a:avLst>
                <a:gd name="adj1" fmla="val 50000"/>
                <a:gd name="adj2" fmla="val 191728"/>
              </a:avLst>
            </a:prstGeom>
            <a:solidFill>
              <a:schemeClr val="hlink"/>
            </a:solidFill>
            <a:ln w="9525">
              <a:solidFill>
                <a:srgbClr val="CC3300"/>
              </a:solidFill>
              <a:miter lim="800000"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9" name="圆角矩形 8"/>
          <p:cNvSpPr/>
          <p:nvPr/>
        </p:nvSpPr>
        <p:spPr>
          <a:xfrm>
            <a:off x="1071538" y="2143116"/>
            <a:ext cx="4714908" cy="43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5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1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7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10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6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9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4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3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8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4857752" y="3714752"/>
            <a:ext cx="857256" cy="43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3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8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4857752" y="4500570"/>
            <a:ext cx="857256" cy="43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3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8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30" name="组合 29"/>
          <p:cNvGrpSpPr/>
          <p:nvPr/>
        </p:nvGrpSpPr>
        <p:grpSpPr>
          <a:xfrm>
            <a:off x="1142976" y="2643182"/>
            <a:ext cx="857256" cy="717752"/>
            <a:chOff x="1142976" y="2643182"/>
            <a:chExt cx="857256" cy="717752"/>
          </a:xfrm>
        </p:grpSpPr>
        <p:sp>
          <p:nvSpPr>
            <p:cNvPr id="10" name="圆角矩形 9"/>
            <p:cNvSpPr/>
            <p:nvPr/>
          </p:nvSpPr>
          <p:spPr>
            <a:xfrm>
              <a:off x="1142976" y="2928934"/>
              <a:ext cx="857256" cy="432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r>
                <a:rPr lang="zh-CN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，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5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1" name="左大括号 20"/>
            <p:cNvSpPr/>
            <p:nvPr/>
          </p:nvSpPr>
          <p:spPr>
            <a:xfrm rot="16200000">
              <a:off x="1481604" y="2375992"/>
              <a:ext cx="180000" cy="714380"/>
            </a:xfrm>
            <a:prstGeom prst="leftBrace">
              <a:avLst/>
            </a:prstGeom>
            <a:ln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2071670" y="2643182"/>
            <a:ext cx="857256" cy="717752"/>
            <a:chOff x="2071670" y="2643182"/>
            <a:chExt cx="857256" cy="717752"/>
          </a:xfrm>
        </p:grpSpPr>
        <p:sp>
          <p:nvSpPr>
            <p:cNvPr id="11" name="圆角矩形 10"/>
            <p:cNvSpPr/>
            <p:nvPr/>
          </p:nvSpPr>
          <p:spPr>
            <a:xfrm>
              <a:off x="2071670" y="2928934"/>
              <a:ext cx="857256" cy="432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r>
                <a:rPr lang="zh-CN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，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7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2" name="左大括号 21"/>
            <p:cNvSpPr/>
            <p:nvPr/>
          </p:nvSpPr>
          <p:spPr>
            <a:xfrm rot="16200000">
              <a:off x="2410298" y="2375992"/>
              <a:ext cx="180000" cy="714380"/>
            </a:xfrm>
            <a:prstGeom prst="leftBrace">
              <a:avLst/>
            </a:prstGeom>
            <a:ln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3000364" y="2643182"/>
            <a:ext cx="857256" cy="717752"/>
            <a:chOff x="3000364" y="2643182"/>
            <a:chExt cx="857256" cy="717752"/>
          </a:xfrm>
        </p:grpSpPr>
        <p:sp>
          <p:nvSpPr>
            <p:cNvPr id="12" name="圆角矩形 11"/>
            <p:cNvSpPr/>
            <p:nvPr/>
          </p:nvSpPr>
          <p:spPr>
            <a:xfrm>
              <a:off x="3000364" y="2928934"/>
              <a:ext cx="857256" cy="432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6</a:t>
              </a:r>
              <a:r>
                <a:rPr lang="zh-CN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，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10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3" name="左大括号 22"/>
            <p:cNvSpPr/>
            <p:nvPr/>
          </p:nvSpPr>
          <p:spPr>
            <a:xfrm rot="16200000">
              <a:off x="3338992" y="2375992"/>
              <a:ext cx="180000" cy="714380"/>
            </a:xfrm>
            <a:prstGeom prst="leftBrace">
              <a:avLst/>
            </a:prstGeom>
            <a:ln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3929058" y="2643181"/>
            <a:ext cx="857256" cy="717753"/>
            <a:chOff x="3929058" y="2643181"/>
            <a:chExt cx="857256" cy="717753"/>
          </a:xfrm>
        </p:grpSpPr>
        <p:sp>
          <p:nvSpPr>
            <p:cNvPr id="13" name="圆角矩形 12"/>
            <p:cNvSpPr/>
            <p:nvPr/>
          </p:nvSpPr>
          <p:spPr>
            <a:xfrm>
              <a:off x="3929058" y="2928934"/>
              <a:ext cx="857256" cy="432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4</a:t>
              </a:r>
              <a:r>
                <a:rPr lang="zh-CN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，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9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4" name="左大括号 23"/>
            <p:cNvSpPr/>
            <p:nvPr/>
          </p:nvSpPr>
          <p:spPr>
            <a:xfrm rot="16200000">
              <a:off x="4267686" y="2375991"/>
              <a:ext cx="180000" cy="714380"/>
            </a:xfrm>
            <a:prstGeom prst="leftBrace">
              <a:avLst/>
            </a:prstGeom>
            <a:ln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4857752" y="2643181"/>
            <a:ext cx="857256" cy="717753"/>
            <a:chOff x="4857752" y="2643181"/>
            <a:chExt cx="857256" cy="717753"/>
          </a:xfrm>
        </p:grpSpPr>
        <p:sp>
          <p:nvSpPr>
            <p:cNvPr id="14" name="圆角矩形 13"/>
            <p:cNvSpPr/>
            <p:nvPr/>
          </p:nvSpPr>
          <p:spPr>
            <a:xfrm>
              <a:off x="4857752" y="2928934"/>
              <a:ext cx="857256" cy="432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r>
                <a:rPr lang="zh-CN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，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8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5" name="左大括号 24"/>
            <p:cNvSpPr/>
            <p:nvPr/>
          </p:nvSpPr>
          <p:spPr>
            <a:xfrm rot="16200000">
              <a:off x="5196380" y="2375991"/>
              <a:ext cx="180000" cy="714380"/>
            </a:xfrm>
            <a:prstGeom prst="leftBrace">
              <a:avLst/>
            </a:prstGeom>
            <a:ln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1142976" y="3429000"/>
            <a:ext cx="1785950" cy="717752"/>
            <a:chOff x="1142976" y="3429000"/>
            <a:chExt cx="1785950" cy="717752"/>
          </a:xfrm>
        </p:grpSpPr>
        <p:sp>
          <p:nvSpPr>
            <p:cNvPr id="15" name="圆角矩形 14"/>
            <p:cNvSpPr/>
            <p:nvPr/>
          </p:nvSpPr>
          <p:spPr>
            <a:xfrm>
              <a:off x="1142976" y="3714752"/>
              <a:ext cx="1785950" cy="432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r>
                <a:rPr lang="zh-CN" altLang="en-US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，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r>
                <a:rPr lang="zh-CN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，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5</a:t>
              </a:r>
              <a:r>
                <a:rPr lang="zh-CN" altLang="en-US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，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7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" name="左大括号 25"/>
            <p:cNvSpPr/>
            <p:nvPr/>
          </p:nvSpPr>
          <p:spPr>
            <a:xfrm rot="16200000">
              <a:off x="1910232" y="3161810"/>
              <a:ext cx="180000" cy="714380"/>
            </a:xfrm>
            <a:prstGeom prst="leftBrace">
              <a:avLst/>
            </a:prstGeom>
            <a:ln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3000364" y="3429001"/>
            <a:ext cx="1714512" cy="717751"/>
            <a:chOff x="3000364" y="3429001"/>
            <a:chExt cx="1714512" cy="717751"/>
          </a:xfrm>
        </p:grpSpPr>
        <p:sp>
          <p:nvSpPr>
            <p:cNvPr id="16" name="圆角矩形 15"/>
            <p:cNvSpPr/>
            <p:nvPr/>
          </p:nvSpPr>
          <p:spPr>
            <a:xfrm>
              <a:off x="3000364" y="3714752"/>
              <a:ext cx="1714512" cy="432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4</a:t>
              </a:r>
              <a:r>
                <a:rPr lang="zh-CN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，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6</a:t>
              </a:r>
              <a:r>
                <a:rPr lang="zh-CN" altLang="en-US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，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9</a:t>
              </a:r>
              <a:r>
                <a:rPr lang="zh-CN" altLang="en-US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，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10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7" name="左大括号 26"/>
            <p:cNvSpPr/>
            <p:nvPr/>
          </p:nvSpPr>
          <p:spPr>
            <a:xfrm rot="16200000">
              <a:off x="3839058" y="3161811"/>
              <a:ext cx="180000" cy="714380"/>
            </a:xfrm>
            <a:prstGeom prst="leftBrace">
              <a:avLst/>
            </a:prstGeom>
            <a:ln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1142976" y="4249132"/>
            <a:ext cx="3571900" cy="683438"/>
            <a:chOff x="1142976" y="4249132"/>
            <a:chExt cx="3571900" cy="683438"/>
          </a:xfrm>
        </p:grpSpPr>
        <p:sp>
          <p:nvSpPr>
            <p:cNvPr id="19" name="圆角矩形 18"/>
            <p:cNvSpPr/>
            <p:nvPr/>
          </p:nvSpPr>
          <p:spPr>
            <a:xfrm>
              <a:off x="1142976" y="4500570"/>
              <a:ext cx="3571900" cy="432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r>
                <a:rPr lang="zh-CN" altLang="en-US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，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r>
                <a:rPr lang="zh-CN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，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4</a:t>
              </a:r>
              <a:r>
                <a:rPr lang="zh-CN" altLang="en-US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，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5</a:t>
              </a:r>
              <a:r>
                <a:rPr lang="zh-CN" altLang="en-US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，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6</a:t>
              </a:r>
              <a:r>
                <a:rPr lang="zh-CN" altLang="en-US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，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7</a:t>
              </a:r>
              <a:r>
                <a:rPr lang="zh-CN" altLang="en-US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，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9</a:t>
              </a:r>
              <a:r>
                <a:rPr lang="zh-CN" altLang="en-US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，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10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8" name="左大括号 27"/>
            <p:cNvSpPr/>
            <p:nvPr/>
          </p:nvSpPr>
          <p:spPr>
            <a:xfrm rot="16200000">
              <a:off x="2838926" y="3981942"/>
              <a:ext cx="180000" cy="714380"/>
            </a:xfrm>
            <a:prstGeom prst="leftBrace">
              <a:avLst/>
            </a:prstGeom>
            <a:ln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1142976" y="5013700"/>
            <a:ext cx="4572032" cy="704688"/>
            <a:chOff x="1142976" y="5013700"/>
            <a:chExt cx="4572032" cy="704688"/>
          </a:xfrm>
        </p:grpSpPr>
        <p:sp>
          <p:nvSpPr>
            <p:cNvPr id="20" name="圆角矩形 19"/>
            <p:cNvSpPr/>
            <p:nvPr/>
          </p:nvSpPr>
          <p:spPr>
            <a:xfrm>
              <a:off x="1142976" y="5286388"/>
              <a:ext cx="4572032" cy="432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r>
                <a:rPr lang="zh-CN" altLang="en-US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，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r>
                <a:rPr lang="zh-CN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，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r>
                <a:rPr lang="zh-CN" altLang="en-US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，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4</a:t>
              </a:r>
              <a:r>
                <a:rPr lang="zh-CN" altLang="en-US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，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5</a:t>
              </a:r>
              <a:r>
                <a:rPr lang="zh-CN" altLang="en-US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，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6</a:t>
              </a:r>
              <a:r>
                <a:rPr lang="zh-CN" altLang="en-US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，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7,8</a:t>
              </a:r>
              <a:r>
                <a:rPr lang="zh-CN" altLang="en-US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，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9</a:t>
              </a:r>
              <a:r>
                <a:rPr lang="zh-CN" altLang="en-US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，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10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9" name="左大括号 28"/>
            <p:cNvSpPr/>
            <p:nvPr/>
          </p:nvSpPr>
          <p:spPr>
            <a:xfrm rot="16200000">
              <a:off x="4683251" y="4746510"/>
              <a:ext cx="180000" cy="714380"/>
            </a:xfrm>
            <a:prstGeom prst="leftBrace">
              <a:avLst/>
            </a:prstGeom>
            <a:ln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1" animBg="1"/>
      <p:bldP spid="18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Text Box 2"/>
          <p:cNvSpPr txBox="1">
            <a:spLocks noChangeArrowheads="1"/>
          </p:cNvSpPr>
          <p:nvPr/>
        </p:nvSpPr>
        <p:spPr bwMode="auto">
          <a:xfrm>
            <a:off x="500034" y="500042"/>
            <a:ext cx="648017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二路归并排序的</a:t>
            </a:r>
            <a:r>
              <a:rPr lang="zh-CN" altLang="en-US" sz="20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分治策略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如下：</a:t>
            </a:r>
          </a:p>
        </p:txBody>
      </p:sp>
      <p:sp>
        <p:nvSpPr>
          <p:cNvPr id="194563" name="Text Box 3"/>
          <p:cNvSpPr txBox="1">
            <a:spLocks noChangeArrowheads="1"/>
          </p:cNvSpPr>
          <p:nvPr/>
        </p:nvSpPr>
        <p:spPr bwMode="auto">
          <a:xfrm>
            <a:off x="539750" y="1125538"/>
            <a:ext cx="8208963" cy="2856506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180000" tIns="180000" rIns="180000" bIns="18000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循环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Symbol" pitchFamily="18" charset="2"/>
              </a:rPr>
              <a:t>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log</a:t>
            </a:r>
            <a:r>
              <a:rPr lang="en-US" altLang="zh-CN" sz="1800" baseline="-25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en-US" altLang="zh-CN" sz="1800" i="1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Symbol" pitchFamily="18" charset="2"/>
              </a:rPr>
              <a:t>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次，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length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依次取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、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、</a:t>
            </a:r>
            <a:r>
              <a:rPr lang="en-US" altLang="zh-CN" sz="1800" dirty="0">
                <a:solidFill>
                  <a:srgbClr val="0000FF"/>
                </a:solidFill>
                <a:latin typeface="宋体" pitchFamily="2" charset="-122"/>
                <a:ea typeface="宋体" pitchFamily="2" charset="-122"/>
                <a:cs typeface="Consolas" pitchFamily="49" charset="0"/>
              </a:rPr>
              <a:t>…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、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log</a:t>
            </a:r>
            <a:r>
              <a:rPr lang="en-US" altLang="zh-CN" sz="1800" baseline="-25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en-US" altLang="zh-CN" sz="1800" i="1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。每次执行以下步骤：</a:t>
            </a:r>
          </a:p>
          <a:p>
            <a:pPr>
              <a:lnSpc>
                <a:spcPct val="150000"/>
              </a:lnSpc>
            </a:pP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</a:t>
            </a:r>
            <a:r>
              <a:rPr lang="zh-CN" altLang="en-US" sz="1800" dirty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</a:t>
            </a:r>
            <a:r>
              <a:rPr lang="zh-CN" altLang="en-US" sz="1800" dirty="0">
                <a:solidFill>
                  <a:srgbClr val="C00000"/>
                </a:solidFill>
                <a:latin typeface="华文中宋" pitchFamily="2" charset="-122"/>
                <a:ea typeface="华文中宋" pitchFamily="2" charset="-122"/>
                <a:cs typeface="Consolas" pitchFamily="49" charset="0"/>
              </a:rPr>
              <a:t>① 分解：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将原序列分解成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length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长度的若干子序列。</a:t>
            </a:r>
          </a:p>
          <a:p>
            <a:pPr>
              <a:lnSpc>
                <a:spcPct val="150000"/>
              </a:lnSpc>
            </a:pP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</a:t>
            </a:r>
            <a:r>
              <a:rPr lang="zh-CN" altLang="en-US" sz="1800" dirty="0">
                <a:solidFill>
                  <a:srgbClr val="C00000"/>
                </a:solidFill>
                <a:latin typeface="华文中宋" pitchFamily="2" charset="-122"/>
                <a:ea typeface="华文中宋" pitchFamily="2" charset="-122"/>
                <a:cs typeface="Consolas" pitchFamily="49" charset="0"/>
              </a:rPr>
              <a:t>② 求解子问题：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将相邻的两个子序列调用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Merge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算法合并成一个有序子序列。</a:t>
            </a:r>
          </a:p>
          <a:p>
            <a:pPr>
              <a:lnSpc>
                <a:spcPct val="150000"/>
              </a:lnSpc>
            </a:pP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</a:t>
            </a:r>
            <a:r>
              <a:rPr lang="zh-CN" altLang="en-US" sz="1800" dirty="0">
                <a:solidFill>
                  <a:srgbClr val="C00000"/>
                </a:solidFill>
                <a:latin typeface="华文中宋" pitchFamily="2" charset="-122"/>
                <a:ea typeface="华文中宋" pitchFamily="2" charset="-122"/>
                <a:cs typeface="Consolas" pitchFamily="49" charset="0"/>
              </a:rPr>
              <a:t>③ 合并：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由于整个序列存放在数组中</a:t>
            </a: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中，排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序过程是就地进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行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的，合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并步骤不需要执行任何操作。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Text Box 2"/>
          <p:cNvSpPr txBox="1">
            <a:spLocks noChangeArrowheads="1"/>
          </p:cNvSpPr>
          <p:nvPr/>
        </p:nvSpPr>
        <p:spPr bwMode="auto">
          <a:xfrm>
            <a:off x="323851" y="214290"/>
            <a:ext cx="8034364" cy="553416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lIns="180000" tIns="180000" bIns="180000">
            <a:spAutoFit/>
          </a:bodyPr>
          <a:lstStyle/>
          <a:p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void </a:t>
            </a:r>
            <a:r>
              <a:rPr lang="en-US" altLang="zh-CN" sz="16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Merge</a:t>
            </a: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altLang="zh-CN" sz="16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int</a:t>
            </a: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[]</a:t>
            </a:r>
            <a:r>
              <a:rPr lang="zh-CN" altLang="en-US" sz="16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int low</a:t>
            </a:r>
            <a:r>
              <a:rPr lang="zh-CN" altLang="en-US" sz="16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int mid</a:t>
            </a:r>
            <a:r>
              <a:rPr lang="zh-CN" altLang="en-US" sz="16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int </a:t>
            </a: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high)</a:t>
            </a:r>
          </a:p>
          <a:p>
            <a:r>
              <a:rPr lang="en-US" altLang="zh-CN" sz="1600" dirty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//a[low..mid]</a:t>
            </a:r>
            <a:r>
              <a:rPr lang="zh-CN" altLang="en-US" sz="1600" dirty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和</a:t>
            </a:r>
            <a:r>
              <a:rPr lang="en-US" altLang="zh-CN" sz="1600" dirty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a[</a:t>
            </a:r>
            <a:r>
              <a:rPr lang="en-US" altLang="zh-CN" sz="1600" dirty="0" err="1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mid+1..high</a:t>
            </a:r>
            <a:r>
              <a:rPr lang="en-US" altLang="zh-CN" sz="1600" dirty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]→a[low..high]</a:t>
            </a:r>
          </a:p>
          <a:p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{  int </a:t>
            </a: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*</a:t>
            </a:r>
            <a:r>
              <a:rPr lang="en-US" altLang="zh-CN" sz="16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tmpa</a:t>
            </a: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;</a:t>
            </a:r>
          </a:p>
          <a:p>
            <a:r>
              <a:rPr lang="zh-CN" altLang="en-US" sz="16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int i=low</a:t>
            </a:r>
            <a:r>
              <a:rPr lang="zh-CN" altLang="en-US" sz="16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j=mid+1</a:t>
            </a:r>
            <a:r>
              <a:rPr lang="zh-CN" altLang="en-US" sz="16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k=0</a:t>
            </a: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;</a:t>
            </a:r>
          </a:p>
          <a:p>
            <a:r>
              <a:rPr lang="zh-CN" altLang="en-US" sz="16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tmpa</a:t>
            </a: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=(</a:t>
            </a:r>
            <a:r>
              <a:rPr lang="en-US" altLang="zh-CN" sz="16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int</a:t>
            </a: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*)</a:t>
            </a:r>
            <a:r>
              <a:rPr lang="en-US" altLang="zh-CN" sz="16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malloc</a:t>
            </a: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((high-</a:t>
            </a:r>
            <a:r>
              <a:rPr lang="en-US" altLang="zh-CN" sz="16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low+1</a:t>
            </a: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)*</a:t>
            </a:r>
            <a:r>
              <a:rPr lang="en-US" altLang="zh-CN" sz="16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sizeof</a:t>
            </a: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altLang="zh-CN" sz="16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int</a:t>
            </a: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));</a:t>
            </a:r>
          </a:p>
          <a:p>
            <a:pPr>
              <a:lnSpc>
                <a:spcPct val="150000"/>
              </a:lnSpc>
            </a:pPr>
            <a:r>
              <a:rPr lang="zh-CN" altLang="en-US" sz="16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while </a:t>
            </a: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altLang="zh-CN" sz="16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&lt;=mid &amp;&amp; j</a:t>
            </a:r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&lt;=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high)</a:t>
            </a:r>
          </a:p>
          <a:p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if </a:t>
            </a: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(a[</a:t>
            </a:r>
            <a:r>
              <a:rPr lang="en-US" altLang="zh-CN" sz="16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]&lt;=a[j])</a:t>
            </a:r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</a:t>
            </a:r>
            <a:r>
              <a:rPr lang="zh-CN" altLang="en-US" sz="1600" dirty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将第</a:t>
            </a:r>
            <a:r>
              <a:rPr lang="en-US" altLang="zh-CN" sz="1600" dirty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1600" dirty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子表中的元素放入</a:t>
            </a:r>
            <a:r>
              <a:rPr lang="en-US" altLang="zh-CN" sz="1600" dirty="0" err="1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tmpa</a:t>
            </a:r>
            <a:r>
              <a:rPr lang="zh-CN" altLang="en-US" sz="1600" dirty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中</a:t>
            </a:r>
          </a:p>
          <a:p>
            <a:r>
              <a:rPr lang="zh-CN" altLang="en-US" sz="16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</a:t>
            </a:r>
            <a:r>
              <a:rPr lang="zh-CN" altLang="en-US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{  </a:t>
            </a:r>
            <a:r>
              <a:rPr lang="en-US" altLang="zh-CN" sz="16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tmpa</a:t>
            </a: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[k]=a[</a:t>
            </a:r>
            <a:r>
              <a:rPr lang="en-US" altLang="zh-CN" sz="16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];  </a:t>
            </a:r>
            <a:r>
              <a:rPr lang="en-US" altLang="zh-CN" sz="16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++; k++; }</a:t>
            </a:r>
          </a:p>
          <a:p>
            <a:r>
              <a:rPr lang="zh-CN" altLang="en-US" sz="16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</a:t>
            </a:r>
            <a:r>
              <a:rPr lang="zh-CN" altLang="en-US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else</a:t>
            </a: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		</a:t>
            </a:r>
            <a:r>
              <a:rPr lang="en-US" altLang="zh-CN" sz="1600" dirty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</a:t>
            </a:r>
            <a:r>
              <a:rPr lang="zh-CN" altLang="en-US" sz="1600" dirty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将第</a:t>
            </a:r>
            <a:r>
              <a:rPr lang="en-US" altLang="zh-CN" sz="1600" dirty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z="1600" dirty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子表中的元素放入</a:t>
            </a:r>
            <a:r>
              <a:rPr lang="en-US" altLang="zh-CN" sz="1600" dirty="0" err="1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tmpa</a:t>
            </a:r>
            <a:r>
              <a:rPr lang="zh-CN" altLang="en-US" sz="1600" dirty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中</a:t>
            </a:r>
          </a:p>
          <a:p>
            <a:r>
              <a:rPr lang="zh-CN" altLang="en-US" sz="16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</a:t>
            </a:r>
            <a:r>
              <a:rPr lang="zh-CN" altLang="en-US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{  </a:t>
            </a:r>
            <a:r>
              <a:rPr lang="en-US" altLang="zh-CN" sz="16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tmpa</a:t>
            </a: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[k]=a[j];</a:t>
            </a:r>
            <a:r>
              <a:rPr lang="zh-CN" altLang="en-US" sz="16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</a:t>
            </a: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j++; k++; }</a:t>
            </a:r>
          </a:p>
          <a:p>
            <a:pPr>
              <a:lnSpc>
                <a:spcPct val="200000"/>
              </a:lnSpc>
            </a:pPr>
            <a:r>
              <a:rPr lang="zh-CN" altLang="en-US" sz="16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while </a:t>
            </a: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altLang="zh-CN" sz="16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&lt;=mid)		</a:t>
            </a:r>
            <a:r>
              <a:rPr lang="en-US" altLang="zh-CN" sz="1600" dirty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</a:t>
            </a:r>
            <a:r>
              <a:rPr lang="zh-CN" altLang="en-US" sz="1600" dirty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将第</a:t>
            </a:r>
            <a:r>
              <a:rPr lang="en-US" altLang="zh-CN" sz="1600" dirty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1600" dirty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子表余下部分复制到</a:t>
            </a:r>
            <a:r>
              <a:rPr lang="en-US" altLang="zh-CN" sz="1600" dirty="0" err="1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tmpa</a:t>
            </a:r>
            <a:endParaRPr lang="en-US" altLang="zh-CN" sz="1600" dirty="0">
              <a:solidFill>
                <a:srgbClr val="00B0F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r>
              <a:rPr lang="zh-CN" altLang="en-US" sz="16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{</a:t>
            </a:r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tmpa[k</a:t>
            </a: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]=a[</a:t>
            </a:r>
            <a:r>
              <a:rPr lang="en-US" altLang="zh-CN" sz="16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]; </a:t>
            </a:r>
            <a:r>
              <a:rPr lang="en-US" altLang="zh-CN" sz="16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++; k++; }</a:t>
            </a:r>
          </a:p>
          <a:p>
            <a:pPr>
              <a:lnSpc>
                <a:spcPct val="150000"/>
              </a:lnSpc>
            </a:pPr>
            <a:r>
              <a:rPr lang="zh-CN" altLang="en-US" sz="16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while </a:t>
            </a: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(j&lt;=high)	</a:t>
            </a:r>
            <a:r>
              <a:rPr lang="en-US" altLang="zh-CN" sz="16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</a:t>
            </a:r>
            <a:r>
              <a:rPr lang="en-US" altLang="zh-CN" sz="1600" dirty="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</a:t>
            </a:r>
            <a:r>
              <a:rPr lang="zh-CN" altLang="en-US" sz="1600" dirty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将第</a:t>
            </a:r>
            <a:r>
              <a:rPr lang="en-US" altLang="zh-CN" sz="1600" dirty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z="1600" dirty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子表余下部分复制到</a:t>
            </a:r>
            <a:r>
              <a:rPr lang="en-US" altLang="zh-CN" sz="1600" dirty="0" err="1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tmpa</a:t>
            </a:r>
            <a:endParaRPr lang="en-US" altLang="zh-CN" sz="1600" dirty="0">
              <a:solidFill>
                <a:srgbClr val="00B0F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r>
              <a:rPr lang="zh-CN" altLang="en-US" sz="16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{  tmpa[k</a:t>
            </a: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]=a[j]; j++; k++; }</a:t>
            </a:r>
          </a:p>
          <a:p>
            <a:pPr>
              <a:lnSpc>
                <a:spcPct val="150000"/>
              </a:lnSpc>
            </a:pPr>
            <a:r>
              <a:rPr lang="zh-CN" altLang="en-US" sz="16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for </a:t>
            </a:r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k=0</a:t>
            </a:r>
            <a:r>
              <a:rPr lang="zh-CN" altLang="en-US" sz="16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i=low;i</a:t>
            </a: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&lt;=</a:t>
            </a:r>
            <a:r>
              <a:rPr lang="en-US" altLang="zh-CN" sz="160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high;k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++</a:t>
            </a:r>
            <a:r>
              <a:rPr lang="zh-CN" altLang="en-US" sz="16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++) </a:t>
            </a:r>
            <a:r>
              <a:rPr lang="en-US" altLang="zh-CN" sz="16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lang="en-US" altLang="zh-CN" sz="1600" dirty="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</a:t>
            </a:r>
            <a:r>
              <a:rPr lang="zh-CN" altLang="en-US" sz="1600" dirty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将</a:t>
            </a:r>
            <a:r>
              <a:rPr lang="en-US" altLang="zh-CN" sz="1600" dirty="0" err="1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tmpa</a:t>
            </a:r>
            <a:r>
              <a:rPr lang="zh-CN" altLang="en-US" sz="1600" dirty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复制回</a:t>
            </a:r>
            <a:r>
              <a:rPr lang="en-US" altLang="zh-CN" sz="1600" dirty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zh-CN" altLang="en-US" sz="1600" dirty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中</a:t>
            </a:r>
          </a:p>
          <a:p>
            <a:r>
              <a:rPr lang="zh-CN" altLang="en-US" sz="16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</a:t>
            </a:r>
            <a:r>
              <a:rPr lang="zh-CN" altLang="en-US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</a:t>
            </a:r>
            <a:r>
              <a:rPr lang="zh-CN" altLang="en-US" sz="16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a[i</a:t>
            </a: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]=</a:t>
            </a:r>
            <a:r>
              <a:rPr lang="en-US" altLang="zh-CN" sz="16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tmpa</a:t>
            </a: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[k];</a:t>
            </a:r>
          </a:p>
          <a:p>
            <a:pPr>
              <a:lnSpc>
                <a:spcPct val="150000"/>
              </a:lnSpc>
            </a:pPr>
            <a:r>
              <a:rPr lang="zh-CN" altLang="en-US" sz="16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free(tmpa</a:t>
            </a: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);	</a:t>
            </a:r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</a:t>
            </a:r>
            <a:r>
              <a:rPr lang="zh-CN" altLang="en-US" sz="1600" dirty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释放</a:t>
            </a:r>
            <a:r>
              <a:rPr lang="en-US" altLang="zh-CN" sz="1600" dirty="0" err="1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tmpa</a:t>
            </a:r>
            <a:r>
              <a:rPr lang="zh-CN" altLang="en-US" sz="1600" dirty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所占内存空间</a:t>
            </a:r>
          </a:p>
          <a:p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3" name="Text Box 5"/>
          <p:cNvSpPr txBox="1">
            <a:spLocks noChangeArrowheads="1"/>
          </p:cNvSpPr>
          <p:nvPr/>
        </p:nvSpPr>
        <p:spPr bwMode="auto">
          <a:xfrm>
            <a:off x="500034" y="1357298"/>
            <a:ext cx="7848600" cy="535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分治法所能解决的问题一般具有以下几个特征：</a:t>
            </a:r>
          </a:p>
        </p:txBody>
      </p:sp>
      <p:sp>
        <p:nvSpPr>
          <p:cNvPr id="150534" name="Text Box 6"/>
          <p:cNvSpPr txBox="1">
            <a:spLocks noChangeArrowheads="1"/>
          </p:cNvSpPr>
          <p:nvPr/>
        </p:nvSpPr>
        <p:spPr bwMode="auto">
          <a:xfrm>
            <a:off x="323850" y="2205038"/>
            <a:ext cx="8424863" cy="2392404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144000" tIns="180000" bIns="180000">
            <a:spAutoFit/>
          </a:bodyPr>
          <a:lstStyle/>
          <a:p>
            <a:pPr indent="-342900">
              <a:lnSpc>
                <a:spcPct val="150000"/>
              </a:lnSpc>
            </a:pPr>
            <a:r>
              <a:rPr lang="zh-CN" altLang="en-US" sz="180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</a:t>
            </a:r>
            <a:r>
              <a:rPr lang="zh-CN" altLang="en-US" sz="1800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（</a:t>
            </a:r>
            <a:r>
              <a:rPr lang="en-US" altLang="zh-CN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en-US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）该问题的规模缩小到一定的程度就可以容易地解决。</a:t>
            </a:r>
          </a:p>
          <a:p>
            <a:pPr indent="-342900">
              <a:lnSpc>
                <a:spcPct val="150000"/>
              </a:lnSpc>
            </a:pPr>
            <a:r>
              <a:rPr lang="zh-CN" altLang="en-US" sz="180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</a:t>
            </a:r>
            <a:r>
              <a:rPr lang="zh-CN" altLang="en-US" sz="1800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（</a:t>
            </a:r>
            <a:r>
              <a:rPr lang="en-US" altLang="zh-CN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zh-CN" altLang="en-US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）该问题可以分解为若干个规模较小的相同问题。</a:t>
            </a:r>
          </a:p>
          <a:p>
            <a:pPr indent="-342900">
              <a:lnSpc>
                <a:spcPct val="150000"/>
              </a:lnSpc>
            </a:pPr>
            <a:r>
              <a:rPr lang="zh-CN" altLang="en-US" sz="180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</a:t>
            </a:r>
            <a:r>
              <a:rPr lang="zh-CN" altLang="en-US" sz="1800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（</a:t>
            </a:r>
            <a:r>
              <a:rPr lang="en-US" altLang="zh-CN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3</a:t>
            </a:r>
            <a:r>
              <a:rPr lang="zh-CN" altLang="en-US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）利用该问题分解出的子问题的解可以合并为该问题的解。</a:t>
            </a:r>
          </a:p>
          <a:p>
            <a:pPr indent="-342900">
              <a:lnSpc>
                <a:spcPct val="150000"/>
              </a:lnSpc>
            </a:pPr>
            <a:r>
              <a:rPr lang="zh-CN" altLang="en-US" sz="180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</a:t>
            </a:r>
            <a:r>
              <a:rPr lang="zh-CN" altLang="en-US" sz="1800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（</a:t>
            </a:r>
            <a:r>
              <a:rPr lang="en-US" altLang="zh-CN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4</a:t>
            </a:r>
            <a:r>
              <a:rPr lang="zh-CN" altLang="en-US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）该问题所分解出的各个子问题是相互独</a:t>
            </a:r>
            <a:r>
              <a:rPr lang="zh-CN" altLang="en-US" sz="180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立</a:t>
            </a:r>
            <a:r>
              <a:rPr lang="zh-CN" altLang="en-US" sz="1800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的，即</a:t>
            </a:r>
            <a:r>
              <a:rPr lang="zh-CN" altLang="en-US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子问题之间不包含公共的子问题。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Text Box 2"/>
          <p:cNvSpPr txBox="1">
            <a:spLocks noChangeArrowheads="1"/>
          </p:cNvSpPr>
          <p:nvPr/>
        </p:nvSpPr>
        <p:spPr bwMode="auto">
          <a:xfrm>
            <a:off x="71438" y="549275"/>
            <a:ext cx="9001156" cy="352483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lIns="108000" tIns="180000" bIns="18000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void </a:t>
            </a:r>
            <a:r>
              <a:rPr lang="en-US" altLang="zh-CN" sz="1600" dirty="0" err="1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MergePass</a:t>
            </a: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altLang="zh-CN" sz="16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int</a:t>
            </a: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[]</a:t>
            </a:r>
            <a:r>
              <a:rPr lang="zh-CN" altLang="en-US" sz="16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int length</a:t>
            </a:r>
            <a:r>
              <a:rPr lang="zh-CN" altLang="en-US" sz="16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int </a:t>
            </a: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n)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</a:t>
            </a:r>
            <a:r>
              <a:rPr lang="zh-CN" altLang="en-US" sz="1600" dirty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一趟二路归并排序</a:t>
            </a:r>
          </a:p>
          <a:p>
            <a:pPr>
              <a:lnSpc>
                <a:spcPct val="150000"/>
              </a:lnSpc>
            </a:pP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{  int </a:t>
            </a:r>
            <a:r>
              <a:rPr lang="en-US" altLang="zh-CN" sz="16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zh-CN" altLang="en-US" sz="16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for </a:t>
            </a: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altLang="zh-CN" sz="160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</a:t>
            </a:r>
            <a:r>
              <a:rPr lang="en-US" altLang="zh-CN" sz="160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0;i+2</a:t>
            </a:r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*length-1&lt;</a:t>
            </a:r>
            <a:r>
              <a:rPr lang="en-US" altLang="zh-CN" sz="160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n;i</a:t>
            </a:r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</a:t>
            </a:r>
            <a:r>
              <a:rPr lang="en-US" altLang="zh-CN" sz="160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i+2</a:t>
            </a:r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*length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   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</a:t>
            </a:r>
            <a:r>
              <a:rPr lang="zh-CN" altLang="en-US" sz="1600" dirty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归并</a:t>
            </a:r>
            <a:r>
              <a:rPr lang="en-US" altLang="zh-CN" sz="1600" dirty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length</a:t>
            </a:r>
            <a:r>
              <a:rPr lang="zh-CN" altLang="en-US" sz="1600" dirty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长的两相邻子表</a:t>
            </a: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　</a:t>
            </a:r>
            <a:r>
              <a:rPr lang="zh-CN" altLang="en-US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Merge(a</a:t>
            </a:r>
            <a:r>
              <a:rPr lang="zh-CN" altLang="en-US" sz="16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zh-CN" altLang="en-US" sz="16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i+length-1</a:t>
            </a:r>
            <a:r>
              <a:rPr lang="zh-CN" altLang="en-US" sz="16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i+2*length-1</a:t>
            </a: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);</a:t>
            </a:r>
          </a:p>
          <a:p>
            <a:pPr>
              <a:lnSpc>
                <a:spcPct val="250000"/>
              </a:lnSpc>
            </a:pPr>
            <a:r>
              <a:rPr lang="zh-CN" altLang="en-US" sz="16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if </a:t>
            </a: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altLang="zh-CN" sz="16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i+length</a:t>
            </a: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-1&lt;n)	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		 </a:t>
            </a:r>
            <a:r>
              <a:rPr lang="en-US" altLang="zh-CN" sz="1600" dirty="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</a:t>
            </a:r>
            <a:r>
              <a:rPr lang="zh-CN" altLang="en-US" sz="1600" dirty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余下两个</a:t>
            </a:r>
            <a:r>
              <a:rPr lang="zh-CN" altLang="en-US" sz="160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子</a:t>
            </a:r>
            <a:r>
              <a:rPr lang="zh-CN" altLang="en-US" sz="16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表，后</a:t>
            </a:r>
            <a:r>
              <a:rPr lang="zh-CN" altLang="en-US" sz="1600" dirty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者长度小于</a:t>
            </a:r>
            <a:r>
              <a:rPr lang="en-US" altLang="zh-CN" sz="1600" dirty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length</a:t>
            </a: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　</a:t>
            </a:r>
            <a:r>
              <a:rPr lang="zh-CN" altLang="en-US" sz="16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Merge(a</a:t>
            </a:r>
            <a:r>
              <a:rPr lang="zh-CN" altLang="en-US" sz="16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zh-CN" altLang="en-US" sz="16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i+length-1</a:t>
            </a:r>
            <a:r>
              <a:rPr lang="zh-CN" altLang="en-US" sz="16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n-1</a:t>
            </a: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);</a:t>
            </a:r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</a:t>
            </a:r>
            <a:r>
              <a:rPr lang="zh-CN" altLang="en-US" sz="1600" dirty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归并这两个子表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Text Box 2"/>
          <p:cNvSpPr txBox="1">
            <a:spLocks noChangeArrowheads="1"/>
          </p:cNvSpPr>
          <p:nvPr/>
        </p:nvSpPr>
        <p:spPr bwMode="auto">
          <a:xfrm>
            <a:off x="785786" y="785794"/>
            <a:ext cx="6983412" cy="221017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lIns="180000" tIns="180000" bIns="18000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void </a:t>
            </a:r>
            <a:r>
              <a:rPr lang="en-US" altLang="zh-CN" sz="1600" dirty="0" err="1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MergeSort</a:t>
            </a: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altLang="zh-CN" sz="16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int</a:t>
            </a: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[]</a:t>
            </a:r>
            <a:r>
              <a:rPr lang="zh-CN" altLang="en-US" sz="16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int </a:t>
            </a: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n)</a:t>
            </a:r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</a:t>
            </a:r>
            <a:r>
              <a:rPr lang="en-US" altLang="zh-CN" sz="1600" smtClean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</a:t>
            </a:r>
            <a:r>
              <a:rPr lang="zh-CN" altLang="en-US" sz="1600" dirty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二路归并算法</a:t>
            </a:r>
          </a:p>
          <a:p>
            <a:pPr>
              <a:lnSpc>
                <a:spcPct val="150000"/>
              </a:lnSpc>
            </a:pP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{</a:t>
            </a:r>
            <a:r>
              <a:rPr lang="zh-CN" altLang="en-US" sz="16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int </a:t>
            </a: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length;</a:t>
            </a:r>
          </a:p>
          <a:p>
            <a:pPr>
              <a:lnSpc>
                <a:spcPct val="150000"/>
              </a:lnSpc>
            </a:pPr>
            <a:r>
              <a:rPr lang="zh-CN" altLang="en-US" sz="16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for </a:t>
            </a: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(length=</a:t>
            </a:r>
            <a:r>
              <a:rPr lang="en-US" altLang="zh-CN" sz="16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1;length</a:t>
            </a: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&lt;</a:t>
            </a:r>
            <a:r>
              <a:rPr lang="en-US" altLang="zh-CN" sz="16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n;length</a:t>
            </a: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=2*length)</a:t>
            </a: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　</a:t>
            </a:r>
            <a:r>
              <a:rPr lang="zh-CN" altLang="en-US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MergePass(a</a:t>
            </a:r>
            <a:r>
              <a:rPr lang="zh-CN" altLang="en-US" sz="16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length</a:t>
            </a:r>
            <a:r>
              <a:rPr lang="zh-CN" altLang="en-US" sz="16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}</a:t>
            </a:r>
          </a:p>
        </p:txBody>
      </p:sp>
      <p:sp>
        <p:nvSpPr>
          <p:cNvPr id="191491" name="Text Box 3"/>
          <p:cNvSpPr txBox="1">
            <a:spLocks noChangeArrowheads="1"/>
          </p:cNvSpPr>
          <p:nvPr/>
        </p:nvSpPr>
        <p:spPr bwMode="auto">
          <a:xfrm>
            <a:off x="357158" y="3357562"/>
            <a:ext cx="8350252" cy="13363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2000" dirty="0">
                <a:ea typeface="楷体" pitchFamily="49" charset="-122"/>
                <a:cs typeface="Times New Roman" pitchFamily="18" charset="0"/>
              </a:rPr>
              <a:t>　</a:t>
            </a:r>
            <a:r>
              <a:rPr lang="zh-CN" altLang="en-US" sz="2000">
                <a:ea typeface="楷体" pitchFamily="49" charset="-122"/>
                <a:cs typeface="Times New Roman" pitchFamily="18" charset="0"/>
              </a:rPr>
              <a:t>　</a:t>
            </a:r>
            <a:r>
              <a:rPr lang="en-US" altLang="zh-CN" sz="20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【</a:t>
            </a:r>
            <a:r>
              <a:rPr lang="zh-CN" altLang="en-US" sz="20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算法分析</a:t>
            </a:r>
            <a:r>
              <a:rPr lang="en-US" altLang="zh-CN" sz="20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】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对于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上述二路归并排序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算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法，当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有</a:t>
            </a:r>
            <a:r>
              <a:rPr lang="en-US" altLang="zh-CN" sz="18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个元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素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时，需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要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Symbol" pitchFamily="18" charset="2"/>
              </a:rPr>
              <a:t>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log</a:t>
            </a:r>
            <a:r>
              <a:rPr lang="en-US" altLang="zh-CN" sz="1800" baseline="-250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en-US" altLang="zh-CN" sz="1800" i="1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Symbol" pitchFamily="18" charset="2"/>
              </a:rPr>
              <a:t>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趟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归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并，每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一趟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归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并，其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元素比较次数不超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过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-1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，元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素移动次数都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是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，因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此归并排序的时间复杂度为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O(</a:t>
            </a:r>
            <a:r>
              <a:rPr lang="en-US" altLang="zh-CN" sz="1800" i="1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log</a:t>
            </a:r>
            <a:r>
              <a:rPr lang="en-US" altLang="zh-CN" sz="1800" baseline="-250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en-US" altLang="zh-CN" sz="1800" i="1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1491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Text Box 2"/>
          <p:cNvSpPr txBox="1">
            <a:spLocks noChangeArrowheads="1"/>
          </p:cNvSpPr>
          <p:nvPr/>
        </p:nvSpPr>
        <p:spPr bwMode="auto">
          <a:xfrm>
            <a:off x="285720" y="428604"/>
            <a:ext cx="4968875" cy="457200"/>
          </a:xfrm>
          <a:prstGeom prst="rect">
            <a:avLst/>
          </a:prstGeom>
          <a:solidFill>
            <a:srgbClr val="9900FF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dirty="0">
                <a:solidFill>
                  <a:schemeClr val="bg1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2. </a:t>
            </a:r>
            <a:r>
              <a:rPr lang="zh-CN" altLang="en-US" dirty="0">
                <a:solidFill>
                  <a:schemeClr val="bg1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自顶向下的二路归并排序算法</a:t>
            </a:r>
          </a:p>
        </p:txBody>
      </p:sp>
      <p:sp>
        <p:nvSpPr>
          <p:cNvPr id="190467" name="Text Box 3"/>
          <p:cNvSpPr txBox="1">
            <a:spLocks noChangeArrowheads="1"/>
          </p:cNvSpPr>
          <p:nvPr/>
        </p:nvSpPr>
        <p:spPr bwMode="auto">
          <a:xfrm>
            <a:off x="357158" y="1357298"/>
            <a:ext cx="8358246" cy="9616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例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如，对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于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{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5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7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10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6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9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4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8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}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序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列，说明其自顶向下的二路归并排序的过程。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190469" name="Rectangle 5"/>
          <p:cNvSpPr>
            <a:spLocks noChangeArrowheads="1"/>
          </p:cNvSpPr>
          <p:nvPr/>
        </p:nvSpPr>
        <p:spPr bwMode="auto">
          <a:xfrm>
            <a:off x="0" y="17621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1928794" y="285728"/>
            <a:ext cx="4929222" cy="43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5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7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10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6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9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4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3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8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104" name="组合 103"/>
          <p:cNvGrpSpPr/>
          <p:nvPr/>
        </p:nvGrpSpPr>
        <p:grpSpPr>
          <a:xfrm>
            <a:off x="1928794" y="3677627"/>
            <a:ext cx="857256" cy="697945"/>
            <a:chOff x="1928794" y="3677627"/>
            <a:chExt cx="857256" cy="697945"/>
          </a:xfrm>
        </p:grpSpPr>
        <p:sp>
          <p:nvSpPr>
            <p:cNvPr id="12" name="圆角矩形 11"/>
            <p:cNvSpPr/>
            <p:nvPr/>
          </p:nvSpPr>
          <p:spPr>
            <a:xfrm>
              <a:off x="1928794" y="3943572"/>
              <a:ext cx="857256" cy="4320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r>
                <a:rPr lang="zh-CN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，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5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5" name="左大括号 14"/>
            <p:cNvSpPr/>
            <p:nvPr/>
          </p:nvSpPr>
          <p:spPr>
            <a:xfrm rot="16200000">
              <a:off x="2287670" y="3461627"/>
              <a:ext cx="180000" cy="612000"/>
            </a:xfrm>
            <a:prstGeom prst="leftBrace">
              <a:avLst/>
            </a:prstGeom>
            <a:ln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05" name="组合 104"/>
          <p:cNvGrpSpPr/>
          <p:nvPr/>
        </p:nvGrpSpPr>
        <p:grpSpPr>
          <a:xfrm>
            <a:off x="1928794" y="4413258"/>
            <a:ext cx="1368000" cy="722627"/>
            <a:chOff x="1928794" y="4413258"/>
            <a:chExt cx="1368000" cy="722627"/>
          </a:xfrm>
        </p:grpSpPr>
        <p:sp>
          <p:nvSpPr>
            <p:cNvPr id="14" name="左大括号 13"/>
            <p:cNvSpPr/>
            <p:nvPr/>
          </p:nvSpPr>
          <p:spPr>
            <a:xfrm rot="16200000">
              <a:off x="2624612" y="4146068"/>
              <a:ext cx="180000" cy="714380"/>
            </a:xfrm>
            <a:prstGeom prst="leftBrace">
              <a:avLst/>
            </a:prstGeom>
            <a:ln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圆角矩形 15"/>
            <p:cNvSpPr/>
            <p:nvPr/>
          </p:nvSpPr>
          <p:spPr>
            <a:xfrm>
              <a:off x="1928794" y="4703885"/>
              <a:ext cx="1368000" cy="4320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1, 2</a:t>
              </a:r>
              <a:r>
                <a:rPr lang="zh-CN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，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5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107" name="组合 106"/>
          <p:cNvGrpSpPr/>
          <p:nvPr/>
        </p:nvGrpSpPr>
        <p:grpSpPr>
          <a:xfrm>
            <a:off x="3442054" y="3000373"/>
            <a:ext cx="987069" cy="631942"/>
            <a:chOff x="3442054" y="3000373"/>
            <a:chExt cx="987069" cy="631942"/>
          </a:xfrm>
        </p:grpSpPr>
        <p:sp>
          <p:nvSpPr>
            <p:cNvPr id="19" name="圆角矩形 18"/>
            <p:cNvSpPr/>
            <p:nvPr/>
          </p:nvSpPr>
          <p:spPr>
            <a:xfrm>
              <a:off x="3442054" y="3200315"/>
              <a:ext cx="987069" cy="432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7</a:t>
              </a:r>
              <a:r>
                <a:rPr lang="zh-CN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，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10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0" name="左大括号 19"/>
            <p:cNvSpPr/>
            <p:nvPr/>
          </p:nvSpPr>
          <p:spPr>
            <a:xfrm rot="16200000">
              <a:off x="3800931" y="2784373"/>
              <a:ext cx="180000" cy="612000"/>
            </a:xfrm>
            <a:prstGeom prst="leftBrace">
              <a:avLst/>
            </a:prstGeom>
            <a:ln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08" name="组合 107"/>
          <p:cNvGrpSpPr/>
          <p:nvPr/>
        </p:nvGrpSpPr>
        <p:grpSpPr>
          <a:xfrm>
            <a:off x="1928794" y="5200580"/>
            <a:ext cx="2500330" cy="657312"/>
            <a:chOff x="1928794" y="5200580"/>
            <a:chExt cx="2500330" cy="657312"/>
          </a:xfrm>
        </p:grpSpPr>
        <p:sp>
          <p:nvSpPr>
            <p:cNvPr id="21" name="左大括号 20"/>
            <p:cNvSpPr/>
            <p:nvPr/>
          </p:nvSpPr>
          <p:spPr>
            <a:xfrm rot="16200000">
              <a:off x="3338992" y="4933390"/>
              <a:ext cx="180000" cy="714380"/>
            </a:xfrm>
            <a:prstGeom prst="leftBrace">
              <a:avLst/>
            </a:prstGeom>
            <a:ln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圆角矩形 21"/>
            <p:cNvSpPr/>
            <p:nvPr/>
          </p:nvSpPr>
          <p:spPr>
            <a:xfrm>
              <a:off x="1928794" y="5425892"/>
              <a:ext cx="2500330" cy="4320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r>
                <a:rPr lang="zh-CN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，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r>
                <a:rPr lang="zh-CN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，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5, 7, 10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103" name="组合 102"/>
          <p:cNvGrpSpPr/>
          <p:nvPr/>
        </p:nvGrpSpPr>
        <p:grpSpPr>
          <a:xfrm>
            <a:off x="1928794" y="2914563"/>
            <a:ext cx="827817" cy="717752"/>
            <a:chOff x="1928794" y="2914563"/>
            <a:chExt cx="827817" cy="717752"/>
          </a:xfrm>
        </p:grpSpPr>
        <p:sp>
          <p:nvSpPr>
            <p:cNvPr id="9" name="圆角矩形 8"/>
            <p:cNvSpPr/>
            <p:nvPr/>
          </p:nvSpPr>
          <p:spPr>
            <a:xfrm>
              <a:off x="1928794" y="3200315"/>
              <a:ext cx="360000" cy="432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" name="圆角矩形 9"/>
            <p:cNvSpPr/>
            <p:nvPr/>
          </p:nvSpPr>
          <p:spPr>
            <a:xfrm>
              <a:off x="2396611" y="3200315"/>
              <a:ext cx="360000" cy="432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5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26" name="直接箭头连接符 25"/>
            <p:cNvCxnSpPr>
              <a:stCxn id="7" idx="2"/>
              <a:endCxn id="9" idx="0"/>
            </p:cNvCxnSpPr>
            <p:nvPr/>
          </p:nvCxnSpPr>
          <p:spPr>
            <a:xfrm rot="5400000">
              <a:off x="2090232" y="2933125"/>
              <a:ext cx="285752" cy="24862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直接箭头连接符 27"/>
            <p:cNvCxnSpPr>
              <a:stCxn id="7" idx="2"/>
              <a:endCxn id="10" idx="0"/>
            </p:cNvCxnSpPr>
            <p:nvPr/>
          </p:nvCxnSpPr>
          <p:spPr>
            <a:xfrm rot="16200000" flipH="1">
              <a:off x="2324140" y="2947844"/>
              <a:ext cx="285752" cy="21918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2" name="组合 101"/>
          <p:cNvGrpSpPr/>
          <p:nvPr/>
        </p:nvGrpSpPr>
        <p:grpSpPr>
          <a:xfrm>
            <a:off x="1928794" y="2217925"/>
            <a:ext cx="1357322" cy="696638"/>
            <a:chOff x="1928794" y="2217925"/>
            <a:chExt cx="1357322" cy="696638"/>
          </a:xfrm>
        </p:grpSpPr>
        <p:sp>
          <p:nvSpPr>
            <p:cNvPr id="7" name="圆角矩形 6"/>
            <p:cNvSpPr/>
            <p:nvPr/>
          </p:nvSpPr>
          <p:spPr>
            <a:xfrm>
              <a:off x="1928794" y="2482563"/>
              <a:ext cx="857256" cy="432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r>
                <a:rPr lang="zh-CN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，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5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" name="圆角矩形 7"/>
            <p:cNvSpPr/>
            <p:nvPr/>
          </p:nvSpPr>
          <p:spPr>
            <a:xfrm>
              <a:off x="2926116" y="2482563"/>
              <a:ext cx="360000" cy="432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30" name="直接箭头连接符 29"/>
            <p:cNvCxnSpPr>
              <a:stCxn id="5" idx="2"/>
              <a:endCxn id="7" idx="0"/>
            </p:cNvCxnSpPr>
            <p:nvPr/>
          </p:nvCxnSpPr>
          <p:spPr>
            <a:xfrm rot="5400000">
              <a:off x="2352790" y="2222558"/>
              <a:ext cx="264637" cy="25537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直接箭头连接符 31"/>
            <p:cNvCxnSpPr>
              <a:stCxn id="5" idx="2"/>
              <a:endCxn id="8" idx="0"/>
            </p:cNvCxnSpPr>
            <p:nvPr/>
          </p:nvCxnSpPr>
          <p:spPr>
            <a:xfrm rot="16200000" flipH="1">
              <a:off x="2727137" y="2103583"/>
              <a:ext cx="264637" cy="49332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1" name="组合 100"/>
          <p:cNvGrpSpPr/>
          <p:nvPr/>
        </p:nvGrpSpPr>
        <p:grpSpPr>
          <a:xfrm>
            <a:off x="1928794" y="1503546"/>
            <a:ext cx="2500330" cy="714380"/>
            <a:chOff x="1928794" y="1503546"/>
            <a:chExt cx="2500330" cy="714380"/>
          </a:xfrm>
        </p:grpSpPr>
        <p:sp>
          <p:nvSpPr>
            <p:cNvPr id="5" name="圆角矩形 4"/>
            <p:cNvSpPr/>
            <p:nvPr/>
          </p:nvSpPr>
          <p:spPr>
            <a:xfrm>
              <a:off x="1928794" y="1785926"/>
              <a:ext cx="1368000" cy="432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r>
                <a:rPr lang="zh-CN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，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5</a:t>
              </a:r>
              <a:r>
                <a:rPr lang="zh-CN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，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" name="圆角矩形 5"/>
            <p:cNvSpPr/>
            <p:nvPr/>
          </p:nvSpPr>
          <p:spPr>
            <a:xfrm>
              <a:off x="3428992" y="1785926"/>
              <a:ext cx="1000132" cy="432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7</a:t>
              </a:r>
              <a:r>
                <a:rPr lang="zh-CN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，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10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34" name="直接箭头连接符 33"/>
            <p:cNvCxnSpPr>
              <a:stCxn id="3" idx="2"/>
              <a:endCxn id="5" idx="0"/>
            </p:cNvCxnSpPr>
            <p:nvPr/>
          </p:nvCxnSpPr>
          <p:spPr>
            <a:xfrm rot="5400000">
              <a:off x="2754687" y="1361654"/>
              <a:ext cx="282380" cy="56616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直接箭头连接符 35"/>
            <p:cNvCxnSpPr>
              <a:stCxn id="3" idx="2"/>
              <a:endCxn id="6" idx="0"/>
            </p:cNvCxnSpPr>
            <p:nvPr/>
          </p:nvCxnSpPr>
          <p:spPr>
            <a:xfrm rot="16200000" flipH="1">
              <a:off x="3412818" y="1269686"/>
              <a:ext cx="282380" cy="75009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0" name="组合 99"/>
          <p:cNvGrpSpPr/>
          <p:nvPr/>
        </p:nvGrpSpPr>
        <p:grpSpPr>
          <a:xfrm>
            <a:off x="1928794" y="717728"/>
            <a:ext cx="4929222" cy="789190"/>
            <a:chOff x="1928794" y="717728"/>
            <a:chExt cx="4929222" cy="789190"/>
          </a:xfrm>
        </p:grpSpPr>
        <p:sp>
          <p:nvSpPr>
            <p:cNvPr id="3" name="圆角矩形 2"/>
            <p:cNvSpPr/>
            <p:nvPr/>
          </p:nvSpPr>
          <p:spPr>
            <a:xfrm>
              <a:off x="1928794" y="1071546"/>
              <a:ext cx="2500330" cy="432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r>
                <a:rPr lang="zh-CN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，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5</a:t>
              </a:r>
              <a:r>
                <a:rPr lang="zh-CN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，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r>
                <a:rPr lang="zh-CN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，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7</a:t>
              </a:r>
              <a:r>
                <a:rPr lang="zh-CN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，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10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" name="圆角矩形 3"/>
            <p:cNvSpPr/>
            <p:nvPr/>
          </p:nvSpPr>
          <p:spPr>
            <a:xfrm>
              <a:off x="4572000" y="1074918"/>
              <a:ext cx="2286016" cy="432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6</a:t>
              </a:r>
              <a:r>
                <a:rPr lang="zh-CN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，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9</a:t>
              </a:r>
              <a:r>
                <a:rPr lang="zh-CN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，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4</a:t>
              </a:r>
              <a:r>
                <a:rPr lang="zh-CN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，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r>
                <a:rPr lang="zh-CN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，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8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38" name="直接箭头连接符 37"/>
            <p:cNvCxnSpPr>
              <a:stCxn id="2" idx="2"/>
              <a:endCxn id="3" idx="0"/>
            </p:cNvCxnSpPr>
            <p:nvPr/>
          </p:nvCxnSpPr>
          <p:spPr>
            <a:xfrm rot="5400000">
              <a:off x="3609273" y="287414"/>
              <a:ext cx="353818" cy="121444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直接箭头连接符 39"/>
            <p:cNvCxnSpPr>
              <a:stCxn id="2" idx="2"/>
              <a:endCxn id="4" idx="0"/>
            </p:cNvCxnSpPr>
            <p:nvPr/>
          </p:nvCxnSpPr>
          <p:spPr>
            <a:xfrm rot="16200000" flipH="1">
              <a:off x="4875611" y="235521"/>
              <a:ext cx="357190" cy="132160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16" name="组合 115"/>
          <p:cNvGrpSpPr/>
          <p:nvPr/>
        </p:nvGrpSpPr>
        <p:grpSpPr>
          <a:xfrm>
            <a:off x="5987697" y="2948121"/>
            <a:ext cx="870319" cy="684194"/>
            <a:chOff x="5987697" y="2948121"/>
            <a:chExt cx="870319" cy="684194"/>
          </a:xfrm>
        </p:grpSpPr>
        <p:sp>
          <p:nvSpPr>
            <p:cNvPr id="56" name="圆角矩形 55"/>
            <p:cNvSpPr/>
            <p:nvPr/>
          </p:nvSpPr>
          <p:spPr>
            <a:xfrm>
              <a:off x="5987697" y="3200315"/>
              <a:ext cx="870319" cy="432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r>
                <a:rPr lang="zh-CN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，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8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" name="左大括号 56"/>
            <p:cNvSpPr/>
            <p:nvPr/>
          </p:nvSpPr>
          <p:spPr>
            <a:xfrm rot="16200000">
              <a:off x="6346574" y="2732121"/>
              <a:ext cx="180000" cy="612000"/>
            </a:xfrm>
            <a:prstGeom prst="leftBrace">
              <a:avLst/>
            </a:prstGeom>
            <a:ln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12" name="组合 111"/>
          <p:cNvGrpSpPr/>
          <p:nvPr/>
        </p:nvGrpSpPr>
        <p:grpSpPr>
          <a:xfrm>
            <a:off x="4572000" y="3688626"/>
            <a:ext cx="857256" cy="686946"/>
            <a:chOff x="4572000" y="3688626"/>
            <a:chExt cx="857256" cy="686946"/>
          </a:xfrm>
          <a:solidFill>
            <a:schemeClr val="bg1">
              <a:lumMod val="95000"/>
            </a:schemeClr>
          </a:solidFill>
        </p:grpSpPr>
        <p:sp>
          <p:nvSpPr>
            <p:cNvPr id="58" name="圆角矩形 57"/>
            <p:cNvSpPr/>
            <p:nvPr/>
          </p:nvSpPr>
          <p:spPr>
            <a:xfrm>
              <a:off x="4572000" y="3943572"/>
              <a:ext cx="857256" cy="432000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6</a:t>
              </a:r>
              <a:r>
                <a:rPr lang="zh-CN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，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9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0" name="左大括号 59"/>
            <p:cNvSpPr/>
            <p:nvPr/>
          </p:nvSpPr>
          <p:spPr>
            <a:xfrm rot="16200000">
              <a:off x="4930876" y="3472626"/>
              <a:ext cx="180000" cy="612000"/>
            </a:xfrm>
            <a:prstGeom prst="leftBrace">
              <a:avLst/>
            </a:prstGeom>
            <a:grpFill/>
            <a:ln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13" name="组合 112"/>
          <p:cNvGrpSpPr/>
          <p:nvPr/>
        </p:nvGrpSpPr>
        <p:grpSpPr>
          <a:xfrm>
            <a:off x="4561322" y="4429132"/>
            <a:ext cx="1296562" cy="722627"/>
            <a:chOff x="4561322" y="4429132"/>
            <a:chExt cx="1296562" cy="722627"/>
          </a:xfrm>
        </p:grpSpPr>
        <p:sp>
          <p:nvSpPr>
            <p:cNvPr id="61" name="左大括号 60"/>
            <p:cNvSpPr/>
            <p:nvPr/>
          </p:nvSpPr>
          <p:spPr>
            <a:xfrm rot="16200000">
              <a:off x="5257140" y="4161942"/>
              <a:ext cx="180000" cy="714380"/>
            </a:xfrm>
            <a:prstGeom prst="leftBrace">
              <a:avLst/>
            </a:prstGeom>
            <a:ln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圆角矩形 61"/>
            <p:cNvSpPr/>
            <p:nvPr/>
          </p:nvSpPr>
          <p:spPr>
            <a:xfrm>
              <a:off x="4561322" y="4719759"/>
              <a:ext cx="1296562" cy="4320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4, 6</a:t>
              </a:r>
              <a:r>
                <a:rPr lang="zh-CN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，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9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115" name="组合 114"/>
          <p:cNvGrpSpPr/>
          <p:nvPr/>
        </p:nvGrpSpPr>
        <p:grpSpPr>
          <a:xfrm>
            <a:off x="4592003" y="5188824"/>
            <a:ext cx="2337451" cy="657312"/>
            <a:chOff x="4592003" y="5188824"/>
            <a:chExt cx="2337451" cy="657312"/>
          </a:xfrm>
        </p:grpSpPr>
        <p:sp>
          <p:nvSpPr>
            <p:cNvPr id="63" name="左大括号 62"/>
            <p:cNvSpPr/>
            <p:nvPr/>
          </p:nvSpPr>
          <p:spPr>
            <a:xfrm rot="16200000">
              <a:off x="6002201" y="4921634"/>
              <a:ext cx="180000" cy="714380"/>
            </a:xfrm>
            <a:prstGeom prst="leftBrace">
              <a:avLst/>
            </a:prstGeom>
            <a:ln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" name="圆角矩形 63"/>
            <p:cNvSpPr/>
            <p:nvPr/>
          </p:nvSpPr>
          <p:spPr>
            <a:xfrm>
              <a:off x="4592003" y="5414136"/>
              <a:ext cx="2337451" cy="4320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r>
                <a:rPr lang="zh-CN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，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4</a:t>
              </a:r>
              <a:r>
                <a:rPr lang="zh-CN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，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6, 8, 9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117" name="组合 116"/>
          <p:cNvGrpSpPr/>
          <p:nvPr/>
        </p:nvGrpSpPr>
        <p:grpSpPr>
          <a:xfrm>
            <a:off x="1928794" y="5918332"/>
            <a:ext cx="5000660" cy="709564"/>
            <a:chOff x="1928794" y="5918332"/>
            <a:chExt cx="5000660" cy="709564"/>
          </a:xfrm>
        </p:grpSpPr>
        <p:sp>
          <p:nvSpPr>
            <p:cNvPr id="65" name="左大括号 64"/>
            <p:cNvSpPr/>
            <p:nvPr/>
          </p:nvSpPr>
          <p:spPr>
            <a:xfrm rot="16200000">
              <a:off x="4410562" y="5651142"/>
              <a:ext cx="180000" cy="714380"/>
            </a:xfrm>
            <a:prstGeom prst="leftBrace">
              <a:avLst/>
            </a:prstGeom>
            <a:ln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圆角矩形 65"/>
            <p:cNvSpPr/>
            <p:nvPr/>
          </p:nvSpPr>
          <p:spPr>
            <a:xfrm>
              <a:off x="1928794" y="6195896"/>
              <a:ext cx="5000660" cy="4320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r>
                <a:rPr lang="zh-CN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，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r>
                <a:rPr lang="zh-CN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，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3, 4, 5, 6, 7, 8, 9, 10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109" name="组合 108"/>
          <p:cNvGrpSpPr/>
          <p:nvPr/>
        </p:nvGrpSpPr>
        <p:grpSpPr>
          <a:xfrm>
            <a:off x="4572000" y="1506918"/>
            <a:ext cx="2286016" cy="711008"/>
            <a:chOff x="4572000" y="1506918"/>
            <a:chExt cx="2286016" cy="711008"/>
          </a:xfrm>
        </p:grpSpPr>
        <p:sp>
          <p:nvSpPr>
            <p:cNvPr id="47" name="圆角矩形 46"/>
            <p:cNvSpPr/>
            <p:nvPr/>
          </p:nvSpPr>
          <p:spPr>
            <a:xfrm>
              <a:off x="4572000" y="1785926"/>
              <a:ext cx="1285884" cy="432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6</a:t>
              </a:r>
              <a:r>
                <a:rPr lang="zh-CN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，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9</a:t>
              </a:r>
              <a:r>
                <a:rPr lang="zh-CN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，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4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8" name="圆角矩形 47"/>
            <p:cNvSpPr/>
            <p:nvPr/>
          </p:nvSpPr>
          <p:spPr>
            <a:xfrm>
              <a:off x="6000760" y="1785926"/>
              <a:ext cx="857256" cy="432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r>
                <a:rPr lang="zh-CN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，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8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68" name="直接箭头连接符 67"/>
            <p:cNvCxnSpPr>
              <a:stCxn id="4" idx="2"/>
              <a:endCxn id="47" idx="0"/>
            </p:cNvCxnSpPr>
            <p:nvPr/>
          </p:nvCxnSpPr>
          <p:spPr>
            <a:xfrm rot="5400000">
              <a:off x="5325471" y="1396389"/>
              <a:ext cx="279008" cy="50006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0" name="直接箭头连接符 69"/>
            <p:cNvCxnSpPr>
              <a:stCxn id="4" idx="2"/>
              <a:endCxn id="48" idx="0"/>
            </p:cNvCxnSpPr>
            <p:nvPr/>
          </p:nvCxnSpPr>
          <p:spPr>
            <a:xfrm rot="16200000" flipH="1">
              <a:off x="5932694" y="1289232"/>
              <a:ext cx="279008" cy="71438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10" name="组合 109"/>
          <p:cNvGrpSpPr/>
          <p:nvPr/>
        </p:nvGrpSpPr>
        <p:grpSpPr>
          <a:xfrm>
            <a:off x="4572000" y="2217925"/>
            <a:ext cx="1288694" cy="696638"/>
            <a:chOff x="4572000" y="2217925"/>
            <a:chExt cx="1288694" cy="696638"/>
          </a:xfrm>
        </p:grpSpPr>
        <p:sp>
          <p:nvSpPr>
            <p:cNvPr id="49" name="圆角矩形 48"/>
            <p:cNvSpPr/>
            <p:nvPr/>
          </p:nvSpPr>
          <p:spPr>
            <a:xfrm>
              <a:off x="4572000" y="2482563"/>
              <a:ext cx="857256" cy="432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6</a:t>
              </a:r>
              <a:r>
                <a:rPr lang="zh-CN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，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9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0" name="圆角矩形 49"/>
            <p:cNvSpPr/>
            <p:nvPr/>
          </p:nvSpPr>
          <p:spPr>
            <a:xfrm>
              <a:off x="5500694" y="2482563"/>
              <a:ext cx="360000" cy="432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4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72" name="直接箭头连接符 71"/>
            <p:cNvCxnSpPr>
              <a:stCxn id="47" idx="2"/>
              <a:endCxn id="49" idx="0"/>
            </p:cNvCxnSpPr>
            <p:nvPr/>
          </p:nvCxnSpPr>
          <p:spPr>
            <a:xfrm rot="5400000">
              <a:off x="4975467" y="2243087"/>
              <a:ext cx="264637" cy="21431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4" name="直接箭头连接符 73"/>
            <p:cNvCxnSpPr>
              <a:stCxn id="47" idx="2"/>
              <a:endCxn id="50" idx="0"/>
            </p:cNvCxnSpPr>
            <p:nvPr/>
          </p:nvCxnSpPr>
          <p:spPr>
            <a:xfrm rot="16200000" flipH="1">
              <a:off x="5315500" y="2117368"/>
              <a:ext cx="264637" cy="46575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11" name="组合 110"/>
          <p:cNvGrpSpPr/>
          <p:nvPr/>
        </p:nvGrpSpPr>
        <p:grpSpPr>
          <a:xfrm>
            <a:off x="4572000" y="2914562"/>
            <a:ext cx="827817" cy="732124"/>
            <a:chOff x="4572000" y="2914562"/>
            <a:chExt cx="827817" cy="732124"/>
          </a:xfrm>
        </p:grpSpPr>
        <p:sp>
          <p:nvSpPr>
            <p:cNvPr id="53" name="圆角矩形 52"/>
            <p:cNvSpPr/>
            <p:nvPr/>
          </p:nvSpPr>
          <p:spPr>
            <a:xfrm>
              <a:off x="4572000" y="3214686"/>
              <a:ext cx="360000" cy="432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6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4" name="圆角矩形 53"/>
            <p:cNvSpPr/>
            <p:nvPr/>
          </p:nvSpPr>
          <p:spPr>
            <a:xfrm>
              <a:off x="5039817" y="3214686"/>
              <a:ext cx="360000" cy="432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9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76" name="直接箭头连接符 75"/>
            <p:cNvCxnSpPr>
              <a:stCxn id="49" idx="2"/>
              <a:endCxn id="53" idx="0"/>
            </p:cNvCxnSpPr>
            <p:nvPr/>
          </p:nvCxnSpPr>
          <p:spPr>
            <a:xfrm rot="5400000">
              <a:off x="4726253" y="2940310"/>
              <a:ext cx="300123" cy="24862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8" name="直接箭头连接符 77"/>
            <p:cNvCxnSpPr>
              <a:stCxn id="49" idx="2"/>
              <a:endCxn id="54" idx="0"/>
            </p:cNvCxnSpPr>
            <p:nvPr/>
          </p:nvCxnSpPr>
          <p:spPr>
            <a:xfrm rot="16200000" flipH="1">
              <a:off x="4960161" y="2955029"/>
              <a:ext cx="300123" cy="21918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6" name="组合 105"/>
          <p:cNvGrpSpPr/>
          <p:nvPr/>
        </p:nvGrpSpPr>
        <p:grpSpPr>
          <a:xfrm>
            <a:off x="3458431" y="2217925"/>
            <a:ext cx="970693" cy="696638"/>
            <a:chOff x="3458431" y="2217925"/>
            <a:chExt cx="970693" cy="696638"/>
          </a:xfrm>
        </p:grpSpPr>
        <p:sp>
          <p:nvSpPr>
            <p:cNvPr id="17" name="圆角矩形 16"/>
            <p:cNvSpPr/>
            <p:nvPr/>
          </p:nvSpPr>
          <p:spPr>
            <a:xfrm>
              <a:off x="3458431" y="2482563"/>
              <a:ext cx="360000" cy="432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7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8" name="圆角矩形 17"/>
            <p:cNvSpPr/>
            <p:nvPr/>
          </p:nvSpPr>
          <p:spPr>
            <a:xfrm>
              <a:off x="3926248" y="2482563"/>
              <a:ext cx="502876" cy="432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10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80" name="直接箭头连接符 79"/>
            <p:cNvCxnSpPr>
              <a:stCxn id="6" idx="2"/>
              <a:endCxn id="17" idx="0"/>
            </p:cNvCxnSpPr>
            <p:nvPr/>
          </p:nvCxnSpPr>
          <p:spPr>
            <a:xfrm rot="5400000">
              <a:off x="3651427" y="2204931"/>
              <a:ext cx="264637" cy="29062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2" name="直接箭头连接符 81"/>
            <p:cNvCxnSpPr>
              <a:stCxn id="6" idx="2"/>
              <a:endCxn id="18" idx="0"/>
            </p:cNvCxnSpPr>
            <p:nvPr/>
          </p:nvCxnSpPr>
          <p:spPr>
            <a:xfrm rot="16200000" flipH="1">
              <a:off x="3921054" y="2225930"/>
              <a:ext cx="264637" cy="24862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14" name="组合 113"/>
          <p:cNvGrpSpPr/>
          <p:nvPr/>
        </p:nvGrpSpPr>
        <p:grpSpPr>
          <a:xfrm>
            <a:off x="6000760" y="2217925"/>
            <a:ext cx="857256" cy="696638"/>
            <a:chOff x="6000760" y="2217925"/>
            <a:chExt cx="857256" cy="696638"/>
          </a:xfrm>
        </p:grpSpPr>
        <p:sp>
          <p:nvSpPr>
            <p:cNvPr id="51" name="圆角矩形 50"/>
            <p:cNvSpPr/>
            <p:nvPr/>
          </p:nvSpPr>
          <p:spPr>
            <a:xfrm>
              <a:off x="6000760" y="2482563"/>
              <a:ext cx="360000" cy="432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2" name="圆角矩形 51"/>
            <p:cNvSpPr/>
            <p:nvPr/>
          </p:nvSpPr>
          <p:spPr>
            <a:xfrm>
              <a:off x="6498016" y="2482563"/>
              <a:ext cx="360000" cy="432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8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84" name="直接箭头连接符 83"/>
            <p:cNvCxnSpPr>
              <a:stCxn id="48" idx="2"/>
              <a:endCxn id="51" idx="0"/>
            </p:cNvCxnSpPr>
            <p:nvPr/>
          </p:nvCxnSpPr>
          <p:spPr>
            <a:xfrm rot="5400000">
              <a:off x="6172756" y="2225930"/>
              <a:ext cx="264637" cy="24862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6" name="直接箭头连接符 85"/>
            <p:cNvCxnSpPr>
              <a:stCxn id="48" idx="2"/>
              <a:endCxn id="52" idx="0"/>
            </p:cNvCxnSpPr>
            <p:nvPr/>
          </p:nvCxnSpPr>
          <p:spPr>
            <a:xfrm rot="16200000" flipH="1">
              <a:off x="6421384" y="2225930"/>
              <a:ext cx="264637" cy="24862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4" name="组合 93"/>
          <p:cNvGrpSpPr/>
          <p:nvPr/>
        </p:nvGrpSpPr>
        <p:grpSpPr>
          <a:xfrm>
            <a:off x="214282" y="2100196"/>
            <a:ext cx="1428760" cy="1185928"/>
            <a:chOff x="7215206" y="1500174"/>
            <a:chExt cx="1428760" cy="1185928"/>
          </a:xfrm>
        </p:grpSpPr>
        <p:cxnSp>
          <p:nvCxnSpPr>
            <p:cNvPr id="88" name="直接箭头连接符 87"/>
            <p:cNvCxnSpPr/>
            <p:nvPr/>
          </p:nvCxnSpPr>
          <p:spPr>
            <a:xfrm rot="5400000">
              <a:off x="7286644" y="1643050"/>
              <a:ext cx="357190" cy="21431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0" name="直接箭头连接符 89"/>
            <p:cNvCxnSpPr/>
            <p:nvPr/>
          </p:nvCxnSpPr>
          <p:spPr>
            <a:xfrm rot="16200000" flipH="1">
              <a:off x="7500958" y="1643050"/>
              <a:ext cx="357190" cy="21431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91" name="TextBox 90"/>
            <p:cNvSpPr txBox="1"/>
            <p:nvPr/>
          </p:nvSpPr>
          <p:spPr>
            <a:xfrm>
              <a:off x="7929586" y="1500174"/>
              <a:ext cx="71438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smtClean="0">
                  <a:solidFill>
                    <a:srgbClr val="0000FF"/>
                  </a:solidFill>
                  <a:latin typeface="仿宋" pitchFamily="49" charset="-122"/>
                  <a:ea typeface="仿宋" pitchFamily="49" charset="-122"/>
                </a:rPr>
                <a:t>分解</a:t>
              </a:r>
              <a:endParaRPr lang="zh-CN" altLang="en-US" sz="2000">
                <a:solidFill>
                  <a:srgbClr val="0000FF"/>
                </a:solidFill>
                <a:latin typeface="仿宋" pitchFamily="49" charset="-122"/>
                <a:ea typeface="仿宋" pitchFamily="49" charset="-122"/>
              </a:endParaRPr>
            </a:p>
          </p:txBody>
        </p:sp>
        <p:sp>
          <p:nvSpPr>
            <p:cNvPr id="92" name="左大括号 91"/>
            <p:cNvSpPr/>
            <p:nvPr/>
          </p:nvSpPr>
          <p:spPr>
            <a:xfrm rot="16200000">
              <a:off x="7431206" y="2284307"/>
              <a:ext cx="180000" cy="612000"/>
            </a:xfrm>
            <a:prstGeom prst="leftBrace">
              <a:avLst/>
            </a:prstGeom>
            <a:ln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7929586" y="2285992"/>
              <a:ext cx="71438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smtClean="0">
                  <a:solidFill>
                    <a:srgbClr val="0000FF"/>
                  </a:solidFill>
                  <a:latin typeface="仿宋" pitchFamily="49" charset="-122"/>
                  <a:ea typeface="仿宋" pitchFamily="49" charset="-122"/>
                </a:rPr>
                <a:t>合并</a:t>
              </a:r>
              <a:endParaRPr lang="zh-CN" altLang="en-US" sz="2000">
                <a:solidFill>
                  <a:srgbClr val="0000FF"/>
                </a:solidFill>
                <a:latin typeface="仿宋" pitchFamily="49" charset="-122"/>
                <a:ea typeface="仿宋" pitchFamily="49" charset="-122"/>
              </a:endParaRPr>
            </a:p>
          </p:txBody>
        </p:sp>
      </p:grpSp>
      <p:grpSp>
        <p:nvGrpSpPr>
          <p:cNvPr id="99" name="组合 98"/>
          <p:cNvGrpSpPr/>
          <p:nvPr/>
        </p:nvGrpSpPr>
        <p:grpSpPr>
          <a:xfrm>
            <a:off x="7229856" y="642918"/>
            <a:ext cx="596044" cy="2728972"/>
            <a:chOff x="6444038" y="642918"/>
            <a:chExt cx="596044" cy="2728972"/>
          </a:xfrm>
        </p:grpSpPr>
        <p:sp>
          <p:nvSpPr>
            <p:cNvPr id="96" name="Text Box 6"/>
            <p:cNvSpPr txBox="1">
              <a:spLocks noChangeArrowheads="1"/>
            </p:cNvSpPr>
            <p:nvPr/>
          </p:nvSpPr>
          <p:spPr bwMode="auto">
            <a:xfrm>
              <a:off x="6468578" y="2971780"/>
              <a:ext cx="571504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rPr>
                <a:t>底</a:t>
              </a:r>
            </a:p>
          </p:txBody>
        </p:sp>
        <p:sp>
          <p:nvSpPr>
            <p:cNvPr id="97" name="Text Box 7"/>
            <p:cNvSpPr txBox="1">
              <a:spLocks noChangeArrowheads="1"/>
            </p:cNvSpPr>
            <p:nvPr/>
          </p:nvSpPr>
          <p:spPr bwMode="auto">
            <a:xfrm>
              <a:off x="6444038" y="642918"/>
              <a:ext cx="498479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rPr>
                <a:t>顶</a:t>
              </a:r>
            </a:p>
          </p:txBody>
        </p:sp>
        <p:sp>
          <p:nvSpPr>
            <p:cNvPr id="98" name="AutoShape 8"/>
            <p:cNvSpPr>
              <a:spLocks noChangeArrowheads="1"/>
            </p:cNvSpPr>
            <p:nvPr/>
          </p:nvSpPr>
          <p:spPr bwMode="auto">
            <a:xfrm>
              <a:off x="6575438" y="1219180"/>
              <a:ext cx="215900" cy="1655763"/>
            </a:xfrm>
            <a:prstGeom prst="downArrow">
              <a:avLst>
                <a:gd name="adj1" fmla="val 50000"/>
                <a:gd name="adj2" fmla="val 191728"/>
              </a:avLst>
            </a:prstGeom>
            <a:solidFill>
              <a:schemeClr val="hlink"/>
            </a:solidFill>
            <a:ln w="9525">
              <a:solidFill>
                <a:srgbClr val="CC3300"/>
              </a:solidFill>
              <a:miter lim="800000"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9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Text Box 2"/>
          <p:cNvSpPr txBox="1">
            <a:spLocks noChangeArrowheads="1"/>
          </p:cNvSpPr>
          <p:nvPr/>
        </p:nvSpPr>
        <p:spPr bwMode="auto">
          <a:xfrm>
            <a:off x="285720" y="1571612"/>
            <a:ext cx="82455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设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归并排序的当前区间是</a:t>
            </a:r>
            <a:r>
              <a:rPr lang="en-US" altLang="zh-CN" sz="2000" i="1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[low..high</a:t>
            </a:r>
            <a:r>
              <a:rPr lang="en-US" altLang="zh-CN" sz="2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，则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递归归并的两个步骤如下：</a:t>
            </a:r>
          </a:p>
        </p:txBody>
      </p:sp>
      <p:sp>
        <p:nvSpPr>
          <p:cNvPr id="189443" name="Text Box 3"/>
          <p:cNvSpPr txBox="1">
            <a:spLocks noChangeArrowheads="1"/>
          </p:cNvSpPr>
          <p:nvPr/>
        </p:nvSpPr>
        <p:spPr bwMode="auto">
          <a:xfrm>
            <a:off x="357158" y="2192246"/>
            <a:ext cx="8643998" cy="2807903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tIns="180000" bIns="18000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</a:t>
            </a:r>
            <a:r>
              <a:rPr lang="zh-CN" altLang="en-US" sz="180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① 分解：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将序列</a:t>
            </a: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[low..high]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一分为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二，即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求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mid=(low+high)/2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；递归地对两个子序列</a:t>
            </a:r>
            <a:r>
              <a:rPr lang="en-US" altLang="zh-CN" sz="1800" i="1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180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[low..mid]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和</a:t>
            </a:r>
            <a:r>
              <a:rPr lang="en-US" altLang="zh-CN" sz="1800" i="1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180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[mid+1..high]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进行继续分解。其终结条件是子序列长度为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（因为一个元素的子表一定是有序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表）。</a:t>
            </a:r>
            <a:endParaRPr lang="en-US" altLang="zh-CN" sz="18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zh-CN" altLang="en-US" sz="18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② 求解子问题：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排序两个子序列</a:t>
            </a:r>
            <a:r>
              <a:rPr lang="en-US" altLang="zh-CN" sz="1800" i="1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18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[low..mid]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和</a:t>
            </a:r>
            <a:r>
              <a:rPr lang="en-US" altLang="zh-CN" sz="1800" i="1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18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[mid+1..high]</a:t>
            </a:r>
            <a:r>
              <a:rPr lang="zh-CN" altLang="en-US" sz="18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lang="zh-CN" altLang="en-US" sz="18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③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lang="zh-CN" altLang="en-US" sz="18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合</a:t>
            </a:r>
            <a:r>
              <a:rPr lang="zh-CN" altLang="en-US" sz="180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并：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与分解过程相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反，将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已排序的两个子序列</a:t>
            </a:r>
            <a:r>
              <a:rPr lang="en-US" altLang="zh-CN" sz="1800" i="1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180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[low..mid]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和</a:t>
            </a:r>
            <a:r>
              <a:rPr lang="en-US" altLang="zh-CN" sz="1800" i="1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180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[mid+1..high]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归并为一个有序序列</a:t>
            </a:r>
            <a:r>
              <a:rPr lang="en-US" altLang="zh-CN" sz="1800" i="1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180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[low..high]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Text Box 2"/>
          <p:cNvSpPr txBox="1">
            <a:spLocks noChangeArrowheads="1"/>
          </p:cNvSpPr>
          <p:nvPr/>
        </p:nvSpPr>
        <p:spPr bwMode="auto">
          <a:xfrm>
            <a:off x="285720" y="500042"/>
            <a:ext cx="669766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对应的二路归并排序算法如下：</a:t>
            </a:r>
          </a:p>
        </p:txBody>
      </p:sp>
      <p:sp>
        <p:nvSpPr>
          <p:cNvPr id="188419" name="Text Box 3"/>
          <p:cNvSpPr txBox="1">
            <a:spLocks noChangeArrowheads="1"/>
          </p:cNvSpPr>
          <p:nvPr/>
        </p:nvSpPr>
        <p:spPr bwMode="auto">
          <a:xfrm>
            <a:off x="107950" y="1196975"/>
            <a:ext cx="8893175" cy="405683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 lIns="180000" tIns="180000" bIns="18000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void </a:t>
            </a:r>
            <a:r>
              <a:rPr lang="en-US" altLang="zh-CN" sz="1600" dirty="0" err="1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MergeSort</a:t>
            </a: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altLang="zh-CN" sz="16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int</a:t>
            </a: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[]</a:t>
            </a:r>
            <a:r>
              <a:rPr lang="zh-CN" altLang="en-US" sz="16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int low</a:t>
            </a:r>
            <a:r>
              <a:rPr lang="zh-CN" altLang="en-US" sz="16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int </a:t>
            </a: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high)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</a:t>
            </a:r>
            <a:r>
              <a:rPr lang="zh-CN" altLang="en-US" sz="1600" dirty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二路归并算法</a:t>
            </a:r>
          </a:p>
          <a:p>
            <a:pPr>
              <a:lnSpc>
                <a:spcPct val="150000"/>
              </a:lnSpc>
            </a:pPr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{ 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int </a:t>
            </a: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mid;</a:t>
            </a: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</a:t>
            </a: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if (low&lt;high)			</a:t>
            </a:r>
            <a:r>
              <a:rPr lang="en-US" altLang="zh-CN" sz="1600" dirty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</a:t>
            </a:r>
            <a:r>
              <a:rPr lang="zh-CN" altLang="en-US" sz="1600" dirty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子序列有两个或以上元素</a:t>
            </a: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</a:t>
            </a: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{</a:t>
            </a:r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mid</a:t>
            </a: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=(</a:t>
            </a:r>
            <a:r>
              <a:rPr lang="en-US" altLang="zh-CN" sz="16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low+high</a:t>
            </a: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)/2;	</a:t>
            </a:r>
            <a:r>
              <a:rPr lang="en-US" altLang="zh-CN" sz="16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</a:t>
            </a:r>
            <a:r>
              <a:rPr lang="en-US" altLang="zh-CN" sz="1600" dirty="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</a:t>
            </a:r>
            <a:r>
              <a:rPr lang="zh-CN" altLang="en-US" sz="1600" dirty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取中间位置</a:t>
            </a: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　</a:t>
            </a:r>
            <a:r>
              <a:rPr lang="zh-CN" altLang="en-US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</a:t>
            </a:r>
            <a:r>
              <a:rPr lang="en-US" altLang="zh-CN" sz="16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MergeSort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(a</a:t>
            </a:r>
            <a:r>
              <a:rPr lang="zh-CN" altLang="en-US" sz="16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low</a:t>
            </a:r>
            <a:r>
              <a:rPr lang="zh-CN" altLang="en-US" sz="16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mid</a:t>
            </a: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);</a:t>
            </a:r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</a:t>
            </a:r>
            <a:r>
              <a:rPr lang="zh-CN" altLang="en-US" sz="1600" dirty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对</a:t>
            </a:r>
            <a:r>
              <a:rPr lang="en-US" altLang="zh-CN" sz="1600" dirty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a[low..mid]</a:t>
            </a:r>
            <a:r>
              <a:rPr lang="zh-CN" altLang="en-US" sz="1600" dirty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子序列排序</a:t>
            </a: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　</a:t>
            </a:r>
            <a:r>
              <a:rPr lang="zh-CN" altLang="en-US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</a:t>
            </a:r>
            <a:r>
              <a:rPr lang="en-US" altLang="zh-CN" sz="16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MergeSort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(a</a:t>
            </a:r>
            <a:r>
              <a:rPr lang="zh-CN" altLang="en-US" sz="16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mid+1</a:t>
            </a:r>
            <a:r>
              <a:rPr lang="zh-CN" altLang="en-US" sz="16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high</a:t>
            </a:r>
            <a:r>
              <a:rPr lang="en-US" altLang="zh-CN" sz="16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);	</a:t>
            </a:r>
            <a:r>
              <a:rPr lang="en-US" altLang="zh-CN" sz="1600" dirty="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</a:t>
            </a:r>
            <a:r>
              <a:rPr lang="zh-CN" altLang="en-US" sz="1600" dirty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对</a:t>
            </a:r>
            <a:r>
              <a:rPr lang="en-US" altLang="zh-CN" sz="1600" dirty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a[</a:t>
            </a:r>
            <a:r>
              <a:rPr lang="en-US" altLang="zh-CN" sz="1600" dirty="0" err="1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mid+1..high</a:t>
            </a:r>
            <a:r>
              <a:rPr lang="en-US" altLang="zh-CN" sz="1600" dirty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</a:t>
            </a:r>
            <a:r>
              <a:rPr lang="zh-CN" altLang="en-US" sz="1600" dirty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子序列排序</a:t>
            </a: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　</a:t>
            </a:r>
            <a:r>
              <a:rPr lang="zh-CN" altLang="en-US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</a:t>
            </a:r>
            <a:r>
              <a:rPr lang="en-US" altLang="zh-CN" sz="1600" smtClean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Merge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(a</a:t>
            </a:r>
            <a:r>
              <a:rPr lang="zh-CN" altLang="en-US" sz="16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low</a:t>
            </a:r>
            <a:r>
              <a:rPr lang="zh-CN" altLang="en-US" sz="16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mid</a:t>
            </a:r>
            <a:r>
              <a:rPr lang="zh-CN" altLang="en-US" sz="16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high</a:t>
            </a: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);</a:t>
            </a:r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</a:t>
            </a:r>
            <a:r>
              <a:rPr lang="zh-CN" altLang="en-US" sz="1600" dirty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将两子序列</a:t>
            </a:r>
            <a:r>
              <a:rPr lang="zh-CN" altLang="en-US" sz="160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合</a:t>
            </a:r>
            <a:r>
              <a:rPr lang="zh-CN" altLang="en-US" sz="16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并，见</a:t>
            </a:r>
            <a:r>
              <a:rPr lang="zh-CN" altLang="en-US" sz="1600" dirty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前面的算法</a:t>
            </a: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</a:t>
            </a: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}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0034" y="5643578"/>
            <a:ext cx="43577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递归出口为序列长度为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或者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！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Text Box 2"/>
          <p:cNvSpPr txBox="1">
            <a:spLocks noChangeArrowheads="1"/>
          </p:cNvSpPr>
          <p:nvPr/>
        </p:nvSpPr>
        <p:spPr bwMode="auto">
          <a:xfrm>
            <a:off x="323850" y="1377958"/>
            <a:ext cx="8351838" cy="967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　　</a:t>
            </a:r>
            <a:r>
              <a:rPr lang="zh-CN" altLang="en-US" sz="22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算法分析：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设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MergeSort(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-1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算法的执行时间为</a:t>
            </a: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，显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然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Merge(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/2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-1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的执行时间为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O(</a:t>
            </a: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，所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以得到以下递推式：</a:t>
            </a:r>
          </a:p>
        </p:txBody>
      </p:sp>
      <p:sp>
        <p:nvSpPr>
          <p:cNvPr id="187395" name="Text Box 3"/>
          <p:cNvSpPr txBox="1">
            <a:spLocks noChangeArrowheads="1"/>
          </p:cNvSpPr>
          <p:nvPr/>
        </p:nvSpPr>
        <p:spPr bwMode="auto">
          <a:xfrm>
            <a:off x="1142976" y="2613838"/>
            <a:ext cx="5170499" cy="1029476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180000" tIns="144000" bIns="14400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)=1				</a:t>
            </a:r>
            <a:r>
              <a:rPr lang="zh-CN" altLang="en-US" sz="200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当</a:t>
            </a:r>
            <a:r>
              <a:rPr lang="en-US" altLang="zh-CN" sz="2000" i="1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=1</a:t>
            </a:r>
            <a:endParaRPr lang="en-US" altLang="zh-CN" sz="2000" i="1">
              <a:solidFill>
                <a:srgbClr val="00B0F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)=2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/2)+O(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		</a:t>
            </a:r>
            <a:r>
              <a:rPr lang="zh-CN" altLang="en-US" sz="200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当</a:t>
            </a:r>
            <a:r>
              <a:rPr lang="en-US" altLang="zh-CN" sz="2000" i="1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&gt;1</a:t>
            </a:r>
          </a:p>
        </p:txBody>
      </p:sp>
      <p:sp>
        <p:nvSpPr>
          <p:cNvPr id="187396" name="Text Box 4"/>
          <p:cNvSpPr txBox="1">
            <a:spLocks noChangeArrowheads="1"/>
          </p:cNvSpPr>
          <p:nvPr/>
        </p:nvSpPr>
        <p:spPr bwMode="auto">
          <a:xfrm>
            <a:off x="1142976" y="4214818"/>
            <a:ext cx="438785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容易推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出，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)=O(</a:t>
            </a: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log</a:t>
            </a:r>
            <a:r>
              <a:rPr lang="en-US" altLang="zh-CN" sz="1800" baseline="-25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28662" y="1214422"/>
            <a:ext cx="7429552" cy="36677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000"/>
              </a:lnSpc>
              <a:spcBef>
                <a:spcPts val="120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zh-CN" altLang="zh-CN" sz="18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【</a:t>
            </a:r>
            <a:r>
              <a:rPr lang="en-US" altLang="zh-CN" sz="18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POJ1007</a:t>
            </a:r>
            <a:r>
              <a:rPr lang="zh-CN" altLang="zh-CN" sz="18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】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求解按“最多排序”到“最小排序”的顺序排列问题。一个序列中的“未排序”的度量是相对于彼此顺序不一致的条目对的数量，例如，在字母序列“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DAABEC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”中，该度量为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5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，因为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大于右边是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4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个字母，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E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大于其右边的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个字母。该度量称为该序列的</a:t>
            </a:r>
            <a:r>
              <a:rPr lang="zh-CN" altLang="zh-CN" sz="18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逆序数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。序列“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AACEDGG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”只有一个逆序对（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E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），它几乎被排序好了，而序列“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ZWQM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”有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6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个逆序对，它是未排序的，恰好是反序。</a:t>
            </a:r>
          </a:p>
          <a:p>
            <a:pPr>
              <a:lnSpc>
                <a:spcPts val="3000"/>
              </a:lnSpc>
              <a:spcBef>
                <a:spcPts val="120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你需要对若干个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DNA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序列（仅包含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4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个字母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、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C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、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G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的字符串）分类，注意是分类而不是按字母顺序排序，而是按照“最多排序”到“最小排序”的顺序排列，所有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DNA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序列的长度都相同。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00100" y="428604"/>
            <a:ext cx="31432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smtClean="0">
                <a:solidFill>
                  <a:srgbClr val="FF33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poj1007</a:t>
            </a:r>
            <a:r>
              <a:rPr lang="zh-CN" altLang="en-US" sz="2000" smtClean="0">
                <a:solidFill>
                  <a:srgbClr val="FF33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FF33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POJ1804</a:t>
            </a:r>
            <a:endParaRPr lang="zh-CN" altLang="en-US" sz="2000">
              <a:solidFill>
                <a:srgbClr val="FF3300"/>
              </a:solidFill>
              <a:latin typeface="Consolas" pitchFamily="49" charset="0"/>
              <a:ea typeface="华文中宋" pitchFamily="2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5720" y="102705"/>
            <a:ext cx="8643998" cy="668388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lIns="180000" tIns="108000" rtlCol="0">
            <a:spAutoFit/>
          </a:bodyPr>
          <a:lstStyle/>
          <a:p>
            <a:pPr>
              <a:lnSpc>
                <a:spcPts val="2200"/>
              </a:lnSpc>
              <a:spcBef>
                <a:spcPts val="600"/>
              </a:spcBef>
            </a:pPr>
            <a:r>
              <a:rPr lang="zh-CN" altLang="zh-CN" sz="18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输入：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第一行包含两个整数：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0&lt;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≤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50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）表示字符串长度，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0&lt;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</a:t>
            </a:r>
            <a:r>
              <a:rPr lang="zh-CN" altLang="zh-CN" sz="1800" smtClean="0">
                <a:solidFill>
                  <a:srgbClr val="0000FF"/>
                </a:solidFill>
                <a:latin typeface="宋体" pitchFamily="2" charset="-122"/>
                <a:ea typeface="宋体" pitchFamily="2" charset="-122"/>
                <a:cs typeface="Consolas" pitchFamily="49" charset="0"/>
              </a:rPr>
              <a:t>≤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100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）表示字符串个数。后面是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行，每行包含一个长度为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的字符串。</a:t>
            </a:r>
          </a:p>
          <a:p>
            <a:pPr>
              <a:lnSpc>
                <a:spcPts val="2200"/>
              </a:lnSpc>
              <a:spcBef>
                <a:spcPts val="600"/>
              </a:spcBef>
            </a:pPr>
            <a:r>
              <a:rPr lang="zh-CN" altLang="zh-CN" sz="18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输出：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按“最多排序”到“最小排序”的顺序输出所有字符串。若两个字符串的逆序对个数相同，按原始顺序输出它们。</a:t>
            </a:r>
          </a:p>
          <a:p>
            <a:pPr>
              <a:lnSpc>
                <a:spcPts val="2200"/>
              </a:lnSpc>
              <a:spcBef>
                <a:spcPts val="600"/>
              </a:spcBef>
            </a:pPr>
            <a:r>
              <a:rPr lang="zh-CN" altLang="zh-CN" sz="18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输入样例：</a:t>
            </a:r>
          </a:p>
          <a:p>
            <a:pPr>
              <a:lnSpc>
                <a:spcPts val="2200"/>
              </a:lnSpc>
              <a:spcBef>
                <a:spcPts val="60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10 6 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>
              <a:lnSpc>
                <a:spcPts val="2200"/>
              </a:lnSpc>
              <a:spcBef>
                <a:spcPts val="60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AACATGAAGG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>
              <a:lnSpc>
                <a:spcPts val="2200"/>
              </a:lnSpc>
              <a:spcBef>
                <a:spcPts val="60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TTTTGGCCAA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>
              <a:lnSpc>
                <a:spcPts val="2200"/>
              </a:lnSpc>
              <a:spcBef>
                <a:spcPts val="60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TTTGGCCAAA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>
              <a:lnSpc>
                <a:spcPts val="2200"/>
              </a:lnSpc>
              <a:spcBef>
                <a:spcPts val="60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GATCAGATTT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>
              <a:lnSpc>
                <a:spcPts val="2200"/>
              </a:lnSpc>
              <a:spcBef>
                <a:spcPts val="60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CCCGGGGGGA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>
              <a:lnSpc>
                <a:spcPts val="2200"/>
              </a:lnSpc>
              <a:spcBef>
                <a:spcPts val="60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ATCGATGCAT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>
              <a:lnSpc>
                <a:spcPts val="2200"/>
              </a:lnSpc>
              <a:spcBef>
                <a:spcPts val="600"/>
              </a:spcBef>
            </a:pPr>
            <a:r>
              <a:rPr lang="zh-CN" altLang="zh-CN" sz="18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样例输出：</a:t>
            </a:r>
          </a:p>
          <a:p>
            <a:pPr>
              <a:lnSpc>
                <a:spcPts val="2200"/>
              </a:lnSpc>
              <a:spcBef>
                <a:spcPts val="60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CCCGGGGGGA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>
              <a:lnSpc>
                <a:spcPts val="2200"/>
              </a:lnSpc>
              <a:spcBef>
                <a:spcPts val="60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AACATGAAGG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>
              <a:lnSpc>
                <a:spcPts val="2200"/>
              </a:lnSpc>
              <a:spcBef>
                <a:spcPts val="60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GATCAGATTT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>
              <a:lnSpc>
                <a:spcPts val="2200"/>
              </a:lnSpc>
              <a:spcBef>
                <a:spcPts val="60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ATCGATGCAT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>
              <a:lnSpc>
                <a:spcPts val="2200"/>
              </a:lnSpc>
              <a:spcBef>
                <a:spcPts val="60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TTTTGGCCAA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>
              <a:lnSpc>
                <a:spcPts val="2200"/>
              </a:lnSpc>
              <a:spcBef>
                <a:spcPts val="60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TTTGGCCAAA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4282" y="1428737"/>
            <a:ext cx="3357586" cy="357189"/>
          </a:xfrm>
          <a:prstGeom prst="rect">
            <a:avLst/>
          </a:prstGeom>
          <a:noFill/>
        </p:spPr>
        <p:txBody>
          <a:bodyPr wrap="square" tIns="0" bIns="0" rtlCol="0">
            <a:noAutofit/>
          </a:bodyPr>
          <a:lstStyle/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AAC</a:t>
            </a:r>
            <a:r>
              <a:rPr lang="en-US" altLang="zh-CN" sz="1800" smtClean="0">
                <a:solidFill>
                  <a:srgbClr val="3399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TG</a:t>
            </a:r>
            <a:r>
              <a:rPr lang="en-US" altLang="zh-CN" sz="1800" smtClean="0">
                <a:solidFill>
                  <a:srgbClr val="3399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AA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GG → AAAAACGGGT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endParaRPr lang="zh-CN" altLang="en-US" sz="1800"/>
          </a:p>
        </p:txBody>
      </p:sp>
      <p:cxnSp>
        <p:nvCxnSpPr>
          <p:cNvPr id="6" name="直接箭头连接符 5"/>
          <p:cNvCxnSpPr/>
          <p:nvPr/>
        </p:nvCxnSpPr>
        <p:spPr>
          <a:xfrm rot="5400000" flipH="1" flipV="1">
            <a:off x="518289" y="2008971"/>
            <a:ext cx="428628" cy="158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71472" y="2285992"/>
            <a:ext cx="714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3 </a:t>
            </a:r>
            <a:r>
              <a:rPr lang="en-US" altLang="zh-CN" sz="1800" smtClean="0">
                <a:solidFill>
                  <a:srgbClr val="C00000"/>
                </a:solidFill>
                <a:latin typeface="宋体" pitchFamily="2" charset="-122"/>
                <a:ea typeface="宋体" pitchFamily="2" charset="-122"/>
                <a:cs typeface="Consolas" pitchFamily="49" charset="0"/>
              </a:rPr>
              <a:t>…</a:t>
            </a:r>
            <a:endParaRPr lang="zh-CN" altLang="en-US" sz="1800">
              <a:solidFill>
                <a:srgbClr val="C00000"/>
              </a:solidFill>
              <a:latin typeface="宋体" pitchFamily="2" charset="-122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85852" y="3000372"/>
            <a:ext cx="13573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smtClean="0">
                <a:solidFill>
                  <a:srgbClr val="0000FF"/>
                </a:solidFill>
                <a:latin typeface="仿宋" pitchFamily="49" charset="-122"/>
                <a:ea typeface="仿宋" pitchFamily="49" charset="-122"/>
              </a:rPr>
              <a:t>求</a:t>
            </a:r>
            <a:r>
              <a:rPr lang="zh-CN" altLang="zh-CN" sz="2000" smtClean="0">
                <a:solidFill>
                  <a:srgbClr val="0000FF"/>
                </a:solidFill>
                <a:latin typeface="仿宋" pitchFamily="49" charset="-122"/>
                <a:ea typeface="仿宋" pitchFamily="49" charset="-122"/>
                <a:cs typeface="Consolas" pitchFamily="49" charset="0"/>
              </a:rPr>
              <a:t>逆序数</a:t>
            </a:r>
            <a:endParaRPr lang="zh-CN" altLang="en-US" sz="2000">
              <a:solidFill>
                <a:srgbClr val="0000FF"/>
              </a:solidFill>
              <a:latin typeface="仿宋" pitchFamily="49" charset="-122"/>
              <a:ea typeface="仿宋" pitchFamily="49" charset="-122"/>
            </a:endParaRPr>
          </a:p>
        </p:txBody>
      </p:sp>
      <p:grpSp>
        <p:nvGrpSpPr>
          <p:cNvPr id="35" name="组合 34"/>
          <p:cNvGrpSpPr/>
          <p:nvPr/>
        </p:nvGrpSpPr>
        <p:grpSpPr>
          <a:xfrm>
            <a:off x="4643438" y="1214422"/>
            <a:ext cx="3286148" cy="3429024"/>
            <a:chOff x="4643438" y="1214422"/>
            <a:chExt cx="3286148" cy="3429024"/>
          </a:xfrm>
        </p:grpSpPr>
        <p:sp>
          <p:nvSpPr>
            <p:cNvPr id="9" name="TextBox 8"/>
            <p:cNvSpPr txBox="1"/>
            <p:nvPr/>
          </p:nvSpPr>
          <p:spPr>
            <a:xfrm>
              <a:off x="5500694" y="1643050"/>
              <a:ext cx="1071570" cy="428627"/>
            </a:xfrm>
            <a:prstGeom prst="rect">
              <a:avLst/>
            </a:prstGeom>
            <a:noFill/>
          </p:spPr>
          <p:txBody>
            <a:bodyPr wrap="square" tIns="0" bIns="0" rtlCol="0">
              <a:noAutofit/>
            </a:bodyPr>
            <a:lstStyle/>
            <a:p>
              <a:r>
                <a:rPr lang="en-US" altLang="zh-CN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AACA</a:t>
              </a:r>
              <a:endParaRPr lang="zh-CN" alt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643438" y="1214422"/>
              <a:ext cx="92869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smtClean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例：</a:t>
              </a:r>
              <a:endParaRPr lang="zh-CN" altLang="en-US" sz="20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143504" y="2285992"/>
              <a:ext cx="714380" cy="428627"/>
            </a:xfrm>
            <a:prstGeom prst="rect">
              <a:avLst/>
            </a:prstGeom>
            <a:noFill/>
          </p:spPr>
          <p:txBody>
            <a:bodyPr wrap="square" tIns="0" bIns="0" rtlCol="0">
              <a:noAutofit/>
            </a:bodyPr>
            <a:lstStyle/>
            <a:p>
              <a:r>
                <a:rPr lang="en-US" altLang="zh-CN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AA</a:t>
              </a:r>
              <a:endParaRPr lang="zh-CN" alt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286512" y="2285993"/>
              <a:ext cx="571504" cy="428627"/>
            </a:xfrm>
            <a:prstGeom prst="rect">
              <a:avLst/>
            </a:prstGeom>
            <a:noFill/>
          </p:spPr>
          <p:txBody>
            <a:bodyPr wrap="square" tIns="0" bIns="0" rtlCol="0">
              <a:noAutofit/>
            </a:bodyPr>
            <a:lstStyle/>
            <a:p>
              <a:r>
                <a:rPr lang="en-US" altLang="zh-CN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CA</a:t>
              </a:r>
              <a:endParaRPr lang="zh-CN" alt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086354" y="2928935"/>
              <a:ext cx="714380" cy="428627"/>
            </a:xfrm>
            <a:prstGeom prst="rect">
              <a:avLst/>
            </a:prstGeom>
            <a:noFill/>
          </p:spPr>
          <p:txBody>
            <a:bodyPr wrap="square" tIns="0" bIns="0" rtlCol="0">
              <a:noAutofit/>
            </a:bodyPr>
            <a:lstStyle/>
            <a:p>
              <a:r>
                <a:rPr lang="en-US" altLang="zh-CN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A A</a:t>
              </a:r>
              <a:endParaRPr lang="zh-CN" alt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286512" y="2857497"/>
              <a:ext cx="714380" cy="428627"/>
            </a:xfrm>
            <a:prstGeom prst="rect">
              <a:avLst/>
            </a:prstGeom>
            <a:noFill/>
          </p:spPr>
          <p:txBody>
            <a:bodyPr wrap="square" tIns="0" bIns="0" rtlCol="0">
              <a:noAutofit/>
            </a:bodyPr>
            <a:lstStyle/>
            <a:p>
              <a:r>
                <a:rPr lang="en-US" altLang="zh-CN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C A</a:t>
              </a:r>
              <a:endParaRPr lang="zh-CN" alt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214942" y="3500438"/>
              <a:ext cx="714380" cy="428627"/>
            </a:xfrm>
            <a:prstGeom prst="rect">
              <a:avLst/>
            </a:prstGeom>
            <a:noFill/>
          </p:spPr>
          <p:txBody>
            <a:bodyPr wrap="square" tIns="0" bIns="0" rtlCol="0">
              <a:noAutofit/>
            </a:bodyPr>
            <a:lstStyle/>
            <a:p>
              <a:r>
                <a:rPr lang="en-US" altLang="zh-CN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AA</a:t>
              </a:r>
              <a:endParaRPr lang="zh-CN" alt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357950" y="3490914"/>
              <a:ext cx="714380" cy="428627"/>
            </a:xfrm>
            <a:prstGeom prst="rect">
              <a:avLst/>
            </a:prstGeom>
            <a:noFill/>
          </p:spPr>
          <p:txBody>
            <a:bodyPr wrap="square" tIns="0" bIns="0" rtlCol="0">
              <a:noAutofit/>
            </a:bodyPr>
            <a:lstStyle/>
            <a:p>
              <a:r>
                <a:rPr lang="en-US" altLang="zh-CN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AC</a:t>
              </a:r>
              <a:endParaRPr lang="zh-CN" alt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7000892" y="3457518"/>
              <a:ext cx="92869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smtClean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2000">
                <a:solidFill>
                  <a:srgbClr val="FF000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19" name="直接箭头连接符 18"/>
            <p:cNvCxnSpPr>
              <a:endCxn id="11" idx="0"/>
            </p:cNvCxnSpPr>
            <p:nvPr/>
          </p:nvCxnSpPr>
          <p:spPr>
            <a:xfrm rot="5400000">
              <a:off x="5429256" y="2071678"/>
              <a:ext cx="285752" cy="14287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直接箭头连接符 20"/>
            <p:cNvCxnSpPr/>
            <p:nvPr/>
          </p:nvCxnSpPr>
          <p:spPr>
            <a:xfrm rot="16200000" flipH="1">
              <a:off x="6179355" y="2035959"/>
              <a:ext cx="285752" cy="21431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直接箭头连接符 22"/>
            <p:cNvCxnSpPr/>
            <p:nvPr/>
          </p:nvCxnSpPr>
          <p:spPr>
            <a:xfrm rot="5400000">
              <a:off x="5274474" y="2678902"/>
              <a:ext cx="142878" cy="21431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直接箭头连接符 24"/>
            <p:cNvCxnSpPr/>
            <p:nvPr/>
          </p:nvCxnSpPr>
          <p:spPr>
            <a:xfrm rot="16200000" flipH="1">
              <a:off x="5500694" y="2705094"/>
              <a:ext cx="123826" cy="16192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直接箭头连接符 28"/>
            <p:cNvCxnSpPr/>
            <p:nvPr/>
          </p:nvCxnSpPr>
          <p:spPr>
            <a:xfrm rot="5400000">
              <a:off x="6417482" y="2645562"/>
              <a:ext cx="142878" cy="21431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直接箭头连接符 29"/>
            <p:cNvCxnSpPr/>
            <p:nvPr/>
          </p:nvCxnSpPr>
          <p:spPr>
            <a:xfrm rot="16200000" flipH="1">
              <a:off x="6643702" y="2671754"/>
              <a:ext cx="123826" cy="16192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右大括号 30"/>
            <p:cNvSpPr/>
            <p:nvPr/>
          </p:nvSpPr>
          <p:spPr>
            <a:xfrm rot="5400000">
              <a:off x="5395504" y="3119850"/>
              <a:ext cx="142876" cy="504000"/>
            </a:xfrm>
            <a:prstGeom prst="rightBrace">
              <a:avLst/>
            </a:prstGeom>
            <a:ln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右大括号 31"/>
            <p:cNvSpPr/>
            <p:nvPr/>
          </p:nvSpPr>
          <p:spPr>
            <a:xfrm rot="5400000">
              <a:off x="6576612" y="3096037"/>
              <a:ext cx="142876" cy="504000"/>
            </a:xfrm>
            <a:prstGeom prst="rightBrace">
              <a:avLst/>
            </a:prstGeom>
            <a:ln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右大括号 32"/>
            <p:cNvSpPr/>
            <p:nvPr/>
          </p:nvSpPr>
          <p:spPr>
            <a:xfrm rot="5400000">
              <a:off x="5967008" y="3391314"/>
              <a:ext cx="142876" cy="1218380"/>
            </a:xfrm>
            <a:prstGeom prst="rightBrace">
              <a:avLst/>
            </a:prstGeom>
            <a:ln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5572132" y="4214819"/>
              <a:ext cx="1071570" cy="428627"/>
            </a:xfrm>
            <a:prstGeom prst="rect">
              <a:avLst/>
            </a:prstGeom>
            <a:noFill/>
          </p:spPr>
          <p:txBody>
            <a:bodyPr wrap="square" tIns="0" bIns="0" rtlCol="0">
              <a:noAutofit/>
            </a:bodyPr>
            <a:lstStyle/>
            <a:p>
              <a:r>
                <a:rPr lang="en-US" altLang="zh-CN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AAAC</a:t>
              </a:r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0" name="Text Box 2" descr="纸莎草纸"/>
          <p:cNvSpPr txBox="1">
            <a:spLocks noChangeArrowheads="1"/>
          </p:cNvSpPr>
          <p:nvPr/>
        </p:nvSpPr>
        <p:spPr bwMode="auto">
          <a:xfrm>
            <a:off x="250824" y="404813"/>
            <a:ext cx="4535489" cy="519112"/>
          </a:xfrm>
          <a:prstGeom prst="rect">
            <a:avLst/>
          </a:prstGeom>
          <a:solidFill>
            <a:srgbClr val="00B0F0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80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3.1.2 </a:t>
            </a:r>
            <a:r>
              <a:rPr lang="zh-CN" altLang="en-US" sz="280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分治法的求解过程</a:t>
            </a:r>
          </a:p>
        </p:txBody>
      </p:sp>
      <p:sp>
        <p:nvSpPr>
          <p:cNvPr id="206851" name="Text Box 3"/>
          <p:cNvSpPr txBox="1">
            <a:spLocks noChangeArrowheads="1"/>
          </p:cNvSpPr>
          <p:nvPr/>
        </p:nvSpPr>
        <p:spPr bwMode="auto">
          <a:xfrm>
            <a:off x="357158" y="1357298"/>
            <a:ext cx="820896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分</a:t>
            </a:r>
            <a:r>
              <a:rPr lang="zh-CN" altLang="en-US" sz="20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治法通常采用递归算法设计技</a:t>
            </a:r>
            <a:r>
              <a:rPr lang="zh-CN" altLang="en-US" sz="20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术，在</a:t>
            </a:r>
            <a:r>
              <a:rPr lang="zh-CN" altLang="en-US" sz="20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每一层递归上都有</a:t>
            </a:r>
            <a:r>
              <a:rPr lang="en-US" altLang="zh-CN" sz="20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3</a:t>
            </a:r>
            <a:r>
              <a:rPr lang="zh-CN" altLang="en-US" sz="20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个步骤：</a:t>
            </a:r>
          </a:p>
        </p:txBody>
      </p:sp>
      <p:sp>
        <p:nvSpPr>
          <p:cNvPr id="206852" name="Text Box 4"/>
          <p:cNvSpPr txBox="1">
            <a:spLocks noChangeArrowheads="1"/>
          </p:cNvSpPr>
          <p:nvPr/>
        </p:nvSpPr>
        <p:spPr bwMode="auto">
          <a:xfrm>
            <a:off x="539750" y="2133600"/>
            <a:ext cx="7920038" cy="2392404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144000" tIns="180000" bIns="18000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</a:t>
            </a:r>
            <a:r>
              <a:rPr lang="zh-CN" altLang="en-US" sz="1800">
                <a:solidFill>
                  <a:srgbClr val="0000FF"/>
                </a:solidFill>
                <a:latin typeface="华文中宋" pitchFamily="2" charset="-122"/>
                <a:ea typeface="华文中宋" pitchFamily="2" charset="-122"/>
                <a:cs typeface="Consolas" pitchFamily="49" charset="0"/>
              </a:rPr>
              <a:t>　</a:t>
            </a:r>
            <a:r>
              <a:rPr lang="zh-CN" altLang="en-US" sz="1800">
                <a:solidFill>
                  <a:srgbClr val="C00000"/>
                </a:solidFill>
                <a:latin typeface="华文中宋" pitchFamily="2" charset="-122"/>
                <a:ea typeface="华文中宋" pitchFamily="2" charset="-122"/>
                <a:cs typeface="Consolas" pitchFamily="49" charset="0"/>
              </a:rPr>
              <a:t>① 分解：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将原问题分解为若干个规模较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小，相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互独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立，与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原问题形式相同的子问题。</a:t>
            </a:r>
          </a:p>
          <a:p>
            <a:pPr>
              <a:lnSpc>
                <a:spcPct val="150000"/>
              </a:lnSpc>
            </a:pP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　</a:t>
            </a:r>
            <a:r>
              <a:rPr lang="zh-CN" altLang="en-US" sz="1800">
                <a:solidFill>
                  <a:srgbClr val="C00000"/>
                </a:solidFill>
                <a:latin typeface="华文中宋" pitchFamily="2" charset="-122"/>
                <a:ea typeface="华文中宋" pitchFamily="2" charset="-122"/>
                <a:cs typeface="Consolas" pitchFamily="49" charset="0"/>
              </a:rPr>
              <a:t>② 求解子问题：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若子问题规模较小而容易被解决则直接求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解，否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则递归地求解各个子问题。</a:t>
            </a:r>
          </a:p>
          <a:p>
            <a:pPr>
              <a:lnSpc>
                <a:spcPct val="150000"/>
              </a:lnSpc>
            </a:pP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　</a:t>
            </a:r>
            <a:r>
              <a:rPr lang="zh-CN" altLang="en-US" sz="1800">
                <a:solidFill>
                  <a:srgbClr val="C00000"/>
                </a:solidFill>
                <a:latin typeface="华文中宋" pitchFamily="2" charset="-122"/>
                <a:ea typeface="华文中宋" pitchFamily="2" charset="-122"/>
                <a:cs typeface="Consolas" pitchFamily="49" charset="0"/>
              </a:rPr>
              <a:t>③ 合并：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将各个子问题的解合并为原问题的解。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785786" y="1142984"/>
            <a:ext cx="7215238" cy="1726654"/>
            <a:chOff x="785786" y="1142984"/>
            <a:chExt cx="7215238" cy="1726654"/>
          </a:xfrm>
        </p:grpSpPr>
        <p:sp>
          <p:nvSpPr>
            <p:cNvPr id="2" name="矩形 1"/>
            <p:cNvSpPr/>
            <p:nvPr/>
          </p:nvSpPr>
          <p:spPr>
            <a:xfrm>
              <a:off x="785786" y="2357430"/>
              <a:ext cx="3143272" cy="500066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zh-CN" sz="1800" i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[low] </a:t>
              </a:r>
              <a:r>
                <a:rPr lang="en-US" altLang="zh-CN" sz="1800" smtClean="0">
                  <a:solidFill>
                    <a:srgbClr val="0000FF"/>
                  </a:solidFill>
                  <a:latin typeface="宋体" pitchFamily="2" charset="-122"/>
                  <a:ea typeface="宋体" pitchFamily="2" charset="-122"/>
                  <a:cs typeface="Consolas" pitchFamily="49" charset="0"/>
                </a:rPr>
                <a:t>…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n-US" altLang="zh-CN" sz="1800" i="1" smtClean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1800" smtClean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[</a:t>
              </a:r>
              <a:r>
                <a:rPr lang="en-US" altLang="zh-CN" sz="1800" i="1" smtClean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i</a:t>
              </a:r>
              <a:r>
                <a:rPr lang="en-US" altLang="zh-CN" sz="1800" smtClean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]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n-US" altLang="zh-CN" sz="1800" smtClean="0">
                  <a:solidFill>
                    <a:srgbClr val="0000FF"/>
                  </a:solidFill>
                  <a:latin typeface="宋体" pitchFamily="2" charset="-122"/>
                  <a:ea typeface="宋体" pitchFamily="2" charset="-122"/>
                  <a:cs typeface="Consolas" pitchFamily="49" charset="0"/>
                </a:rPr>
                <a:t>…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n-US" altLang="zh-CN" sz="1800" i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[mid] 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1142976" y="1142984"/>
              <a:ext cx="18573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i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[low..mid]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" name="矩形 3"/>
            <p:cNvSpPr/>
            <p:nvPr/>
          </p:nvSpPr>
          <p:spPr>
            <a:xfrm>
              <a:off x="4357686" y="2369572"/>
              <a:ext cx="3643338" cy="500066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zh-CN" sz="1800" i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[mid+1] </a:t>
              </a:r>
              <a:r>
                <a:rPr lang="en-US" altLang="zh-CN" sz="1800" smtClean="0">
                  <a:solidFill>
                    <a:srgbClr val="0000FF"/>
                  </a:solidFill>
                  <a:latin typeface="宋体" pitchFamily="2" charset="-122"/>
                  <a:ea typeface="宋体" pitchFamily="2" charset="-122"/>
                  <a:cs typeface="Consolas" pitchFamily="49" charset="0"/>
                </a:rPr>
                <a:t>…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n-US" altLang="zh-CN" sz="1800" i="1" smtClean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1800" smtClean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[</a:t>
              </a:r>
              <a:r>
                <a:rPr lang="en-US" altLang="zh-CN" sz="1800" i="1" smtClean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j</a:t>
              </a:r>
              <a:r>
                <a:rPr lang="en-US" altLang="zh-CN" sz="1800" smtClean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]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n-US" altLang="zh-CN" sz="1800" smtClean="0">
                  <a:solidFill>
                    <a:srgbClr val="0000FF"/>
                  </a:solidFill>
                  <a:latin typeface="宋体" pitchFamily="2" charset="-122"/>
                  <a:ea typeface="宋体" pitchFamily="2" charset="-122"/>
                  <a:cs typeface="Consolas" pitchFamily="49" charset="0"/>
                </a:rPr>
                <a:t>…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n-US" altLang="zh-CN" sz="1800" i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[high] 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000628" y="1142984"/>
              <a:ext cx="18573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i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[mid+1..high]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2357422" y="2928934"/>
            <a:ext cx="4071966" cy="928694"/>
            <a:chOff x="2357422" y="2928934"/>
            <a:chExt cx="4071966" cy="928694"/>
          </a:xfrm>
        </p:grpSpPr>
        <p:sp>
          <p:nvSpPr>
            <p:cNvPr id="6" name="右中括号 5"/>
            <p:cNvSpPr/>
            <p:nvPr/>
          </p:nvSpPr>
          <p:spPr>
            <a:xfrm rot="5400000">
              <a:off x="4036215" y="1250141"/>
              <a:ext cx="357190" cy="3714776"/>
            </a:xfrm>
            <a:prstGeom prst="rightBracket">
              <a:avLst/>
            </a:prstGeom>
            <a:ln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357422" y="3457518"/>
              <a:ext cx="407196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若</a:t>
              </a:r>
              <a:r>
                <a:rPr lang="en-US" altLang="zh-CN" sz="2000" i="1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a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[</a:t>
              </a:r>
              <a:r>
                <a:rPr lang="en-US" altLang="zh-CN" sz="2000" i="1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i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]&gt;</a:t>
              </a:r>
              <a:r>
                <a:rPr lang="en-US" altLang="zh-CN" sz="2000" i="1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a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[</a:t>
              </a:r>
              <a:r>
                <a:rPr lang="en-US" altLang="zh-CN" sz="2000" i="1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j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] </a:t>
              </a:r>
              <a:r>
                <a:rPr lang="en-US" altLang="zh-CN" sz="2000" smtClean="0">
                  <a:solidFill>
                    <a:srgbClr val="FF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  <a:sym typeface="Wingdings"/>
                </a:rPr>
                <a:t>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  <a:sym typeface="Wingdings"/>
                </a:rPr>
                <a:t> 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ans+=mid-</a:t>
              </a:r>
              <a:r>
                <a:rPr lang="en-US" altLang="zh-CN" sz="2000" i="1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i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+1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1928794" y="1773784"/>
            <a:ext cx="2000264" cy="512208"/>
            <a:chOff x="1928794" y="1773784"/>
            <a:chExt cx="2000264" cy="512208"/>
          </a:xfrm>
        </p:grpSpPr>
        <p:sp>
          <p:nvSpPr>
            <p:cNvPr id="8" name="左大括号 7"/>
            <p:cNvSpPr/>
            <p:nvPr/>
          </p:nvSpPr>
          <p:spPr>
            <a:xfrm rot="5400000">
              <a:off x="2821769" y="1464455"/>
              <a:ext cx="142876" cy="1500198"/>
            </a:xfrm>
            <a:prstGeom prst="leftBrace">
              <a:avLst/>
            </a:prstGeom>
            <a:ln w="19050">
              <a:tailEnd type="non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928794" y="1773784"/>
              <a:ext cx="20002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i="1" smtClean="0">
                  <a:solidFill>
                    <a:schemeClr val="tx1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a</a:t>
              </a:r>
              <a:r>
                <a:rPr lang="en-US" altLang="zh-CN" sz="1800" smtClean="0">
                  <a:solidFill>
                    <a:schemeClr val="tx1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[</a:t>
              </a:r>
              <a:r>
                <a:rPr lang="en-US" altLang="zh-CN" sz="1800" i="1" smtClean="0">
                  <a:solidFill>
                    <a:schemeClr val="tx1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i</a:t>
              </a:r>
              <a:r>
                <a:rPr lang="en-US" altLang="zh-CN" sz="1800" smtClean="0">
                  <a:solidFill>
                    <a:schemeClr val="tx1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..mid]&gt;</a:t>
              </a:r>
              <a:r>
                <a:rPr lang="en-US" altLang="zh-CN" sz="1800" i="1" smtClean="0">
                  <a:solidFill>
                    <a:schemeClr val="tx1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a</a:t>
              </a:r>
              <a:r>
                <a:rPr lang="en-US" altLang="zh-CN" sz="1800" smtClean="0">
                  <a:solidFill>
                    <a:schemeClr val="tx1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[</a:t>
              </a:r>
              <a:r>
                <a:rPr lang="en-US" altLang="zh-CN" sz="1800" i="1" smtClean="0">
                  <a:solidFill>
                    <a:schemeClr val="tx1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j</a:t>
              </a:r>
              <a:r>
                <a:rPr lang="en-US" altLang="zh-CN" sz="1800" smtClean="0">
                  <a:solidFill>
                    <a:schemeClr val="tx1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]</a:t>
              </a:r>
              <a:endParaRPr lang="zh-CN" altLang="en-US" sz="180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500034" y="500042"/>
            <a:ext cx="19288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逆序数</a:t>
            </a:r>
            <a:r>
              <a:rPr lang="en-US" altLang="zh-CN" sz="20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ans=0</a:t>
            </a:r>
            <a:endParaRPr lang="zh-CN" altLang="en-US" sz="2000">
              <a:solidFill>
                <a:srgbClr val="FF000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5720" y="214290"/>
            <a:ext cx="8858280" cy="63863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ts val="2200"/>
              </a:lnSpc>
            </a:pP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#define MAXN 55</a:t>
            </a:r>
            <a:endParaRPr lang="zh-CN" altLang="zh-CN" sz="16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ts val="2200"/>
              </a:lnSpc>
            </a:pP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#define MAXM 105</a:t>
            </a:r>
            <a:endParaRPr lang="zh-CN" altLang="zh-CN" sz="16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ts val="2200"/>
              </a:lnSpc>
            </a:pPr>
            <a:r>
              <a:rPr lang="en-US" altLang="zh-CN" sz="16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/*****</a:t>
            </a:r>
            <a:r>
              <a:rPr lang="zh-CN" altLang="zh-CN" sz="16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求字符串</a:t>
            </a:r>
            <a:r>
              <a:rPr lang="en-US" altLang="zh-CN" sz="16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zh-CN" altLang="zh-CN" sz="16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的逆序数</a:t>
            </a:r>
            <a:r>
              <a:rPr lang="en-US" altLang="zh-CN" sz="16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ans***************/</a:t>
            </a:r>
            <a:endParaRPr lang="zh-CN" altLang="zh-CN" sz="1600" smtClean="0">
              <a:solidFill>
                <a:srgbClr val="FF000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ts val="2200"/>
              </a:lnSpc>
            </a:pP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ans;		 				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全局变量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,</a:t>
            </a:r>
            <a:r>
              <a:rPr lang="zh-CN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累计逆序数</a:t>
            </a:r>
          </a:p>
          <a:p>
            <a:pPr>
              <a:lnSpc>
                <a:spcPts val="2200"/>
              </a:lnSpc>
            </a:pP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Merge(char a[],int low,int mid,int high) 	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两个相邻有序段归并</a:t>
            </a:r>
          </a:p>
          <a:p>
            <a:pPr>
              <a:lnSpc>
                <a:spcPts val="2200"/>
              </a:lnSpc>
            </a:pP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int i=low;</a:t>
            </a:r>
            <a:endParaRPr lang="zh-CN" altLang="zh-CN" sz="16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ts val="2200"/>
              </a:lnSpc>
            </a:pP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int j=mid+1;</a:t>
            </a:r>
            <a:endParaRPr lang="zh-CN" altLang="zh-CN" sz="16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ts val="2200"/>
              </a:lnSpc>
            </a:pP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int k=0;</a:t>
            </a:r>
            <a:endParaRPr lang="zh-CN" altLang="zh-CN" sz="16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ts val="2200"/>
              </a:lnSpc>
            </a:pP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char *tmp=(char *)malloc((high-low+1)*sizeof(int));</a:t>
            </a:r>
            <a:endParaRPr lang="zh-CN" altLang="zh-CN" sz="16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ts val="2200"/>
              </a:lnSpc>
            </a:pP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while(i&lt;=mid &amp;&amp; j&lt;=high) 			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二路归并</a:t>
            </a:r>
            <a:endParaRPr lang="en-US" altLang="zh-CN" sz="1600" smtClean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ts val="2200"/>
              </a:lnSpc>
            </a:pP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  if(a[i]&gt;a[j])</a:t>
            </a:r>
            <a:endParaRPr lang="zh-CN" altLang="zh-CN" sz="16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ts val="2200"/>
              </a:lnSpc>
            </a:pP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{  tmp[k++]=a[j++];</a:t>
            </a:r>
            <a:endParaRPr lang="zh-CN" altLang="zh-CN" sz="16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ts val="2200"/>
              </a:lnSpc>
            </a:pP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</a:t>
            </a:r>
            <a:r>
              <a:rPr lang="en-US" altLang="zh-CN" sz="16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ans+=mid-i+1;</a:t>
            </a:r>
            <a:endParaRPr lang="zh-CN" altLang="zh-CN" sz="1600" smtClean="0">
              <a:solidFill>
                <a:srgbClr val="FF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ts val="2200"/>
              </a:lnSpc>
            </a:pP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}</a:t>
            </a:r>
            <a:endParaRPr lang="zh-CN" altLang="zh-CN" sz="16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ts val="2200"/>
              </a:lnSpc>
            </a:pP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else tmp[k++]=a[i++];</a:t>
            </a:r>
            <a:endParaRPr lang="zh-CN" altLang="zh-CN" sz="16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ts val="2200"/>
              </a:lnSpc>
            </a:pP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</a:t>
            </a:r>
            <a:endParaRPr lang="zh-CN" altLang="zh-CN" sz="16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while(i&lt;=mid) tmp[k++]=a[i++];</a:t>
            </a:r>
            <a:endParaRPr lang="zh-CN" altLang="zh-CN" sz="16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ts val="2200"/>
              </a:lnSpc>
            </a:pP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while(j&lt;=high) tmp[k++]=a[j++];</a:t>
            </a:r>
            <a:endParaRPr lang="zh-CN" altLang="zh-CN" sz="16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ts val="2200"/>
              </a:lnSpc>
            </a:pP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for(int k1=0;k1&lt;k;k1++)			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//tmp[0..k-1]=&gt;a[low..high]</a:t>
            </a:r>
            <a:endParaRPr lang="zh-CN" altLang="zh-CN" sz="1600" smtClean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ts val="2200"/>
              </a:lnSpc>
            </a:pP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a[low+k1]=tmp[k1];</a:t>
            </a:r>
            <a:endParaRPr lang="zh-CN" altLang="zh-CN" sz="16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ts val="2200"/>
              </a:lnSpc>
            </a:pP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free(tmp);</a:t>
            </a:r>
            <a:endParaRPr lang="zh-CN" altLang="zh-CN" sz="16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ts val="2200"/>
              </a:lnSpc>
            </a:pP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en-US" sz="16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0034" y="928670"/>
            <a:ext cx="8286808" cy="39114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144000" tIns="108000" rIns="144000" bIns="108000" rtlCol="0">
            <a:spAutoFit/>
          </a:bodyPr>
          <a:lstStyle/>
          <a:p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</a:t>
            </a:r>
            <a:r>
              <a:rPr lang="en-US" altLang="zh-CN" sz="16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Merge_sort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(char a[],int low,int high)  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递归二路归并排序</a:t>
            </a:r>
          </a:p>
          <a:p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if(low&lt;high)</a:t>
            </a:r>
            <a:endParaRPr lang="zh-CN" altLang="zh-CN" sz="16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	int mid=(low+high)/2;</a:t>
            </a:r>
            <a:endParaRPr lang="zh-CN" altLang="zh-CN" sz="16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Merge_sort(a,low,mid);</a:t>
            </a:r>
            <a:endParaRPr lang="zh-CN" altLang="zh-CN" sz="16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Merge_sort(a,mid+1,high);</a:t>
            </a:r>
            <a:endParaRPr lang="zh-CN" altLang="zh-CN" sz="16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Merge(a,low,mid,high);</a:t>
            </a:r>
            <a:endParaRPr lang="zh-CN" altLang="zh-CN" sz="16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</a:t>
            </a:r>
            <a:endParaRPr lang="zh-CN" altLang="zh-CN" sz="16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zh-CN" sz="16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ct val="200000"/>
              </a:lnSpc>
            </a:pP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</a:t>
            </a:r>
            <a:r>
              <a:rPr lang="en-US" altLang="zh-CN" sz="16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Inversion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(char a[],int n)	   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二路归并法求字符串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zh-CN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的逆序数</a:t>
            </a:r>
          </a:p>
          <a:p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ans=0;</a:t>
            </a:r>
            <a:endParaRPr lang="zh-CN" altLang="zh-CN" sz="16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Merge_sort(a,0,n-1);</a:t>
            </a:r>
            <a:endParaRPr lang="zh-CN" altLang="zh-CN" sz="16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return ans;</a:t>
            </a:r>
            <a:endParaRPr lang="zh-CN" altLang="zh-CN" sz="16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zh-CN" sz="16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6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/*************************************/</a:t>
            </a:r>
            <a:endParaRPr lang="zh-CN" altLang="zh-CN" sz="1600" smtClean="0">
              <a:solidFill>
                <a:srgbClr val="FF000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0034" y="1214422"/>
            <a:ext cx="8429684" cy="28257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216000" tIns="180000" rIns="216000" bIns="180000" rtlCol="0">
            <a:spAutoFit/>
          </a:bodyPr>
          <a:lstStyle/>
          <a:p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typedef struct</a:t>
            </a:r>
            <a:endParaRPr lang="zh-CN" altLang="zh-CN" sz="16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int </a:t>
            </a:r>
            <a:r>
              <a:rPr lang="en-US" altLang="zh-CN" sz="16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			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存放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str[i]</a:t>
            </a:r>
            <a:r>
              <a:rPr lang="zh-CN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的逆序数</a:t>
            </a:r>
          </a:p>
          <a:p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int i;			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存放字符串的下标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endParaRPr lang="zh-CN" altLang="zh-CN" sz="1600" smtClean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 ElemType;			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声明数组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</a:t>
            </a:r>
            <a:r>
              <a:rPr lang="zh-CN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的元素类型</a:t>
            </a:r>
          </a:p>
          <a:p>
            <a:pPr>
              <a:lnSpc>
                <a:spcPct val="200000"/>
              </a:lnSpc>
            </a:pP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struct Cmp			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定义排序关系函数</a:t>
            </a:r>
          </a:p>
          <a:p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</a:t>
            </a:r>
          </a:p>
          <a:p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bool operator()(const ElemType &amp;s,const ElemType &amp;t) const</a:t>
            </a:r>
            <a:endParaRPr lang="zh-CN" altLang="zh-CN" sz="16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	return s.</a:t>
            </a:r>
            <a:r>
              <a:rPr lang="en-US" altLang="zh-CN" sz="16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&lt;t.</a:t>
            </a:r>
            <a:r>
              <a:rPr lang="en-US" altLang="zh-CN" sz="16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  }	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指定按逆序数递增排序</a:t>
            </a:r>
          </a:p>
          <a:p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};</a:t>
            </a:r>
            <a:endParaRPr lang="zh-CN" altLang="zh-CN" sz="16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5720" y="500042"/>
            <a:ext cx="8715436" cy="514253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144000" tIns="108000" bIns="108000" rtlCol="0">
            <a:spAutoFit/>
          </a:bodyPr>
          <a:lstStyle/>
          <a:p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main()</a:t>
            </a:r>
            <a:endParaRPr lang="zh-CN" altLang="zh-CN" sz="16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int i,n,m;</a:t>
            </a:r>
            <a:endParaRPr lang="zh-CN" altLang="zh-CN" sz="16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char str[MAXM][MAXN];</a:t>
            </a:r>
            <a:endParaRPr lang="zh-CN" altLang="zh-CN" sz="16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ElemType b[MAXM];</a:t>
            </a:r>
            <a:endParaRPr lang="zh-CN" altLang="zh-CN" sz="16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memset(b,0,sizeof(b));</a:t>
            </a:r>
            <a:endParaRPr lang="zh-CN" altLang="zh-CN" sz="16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char tmp[MAXN];</a:t>
            </a:r>
            <a:endParaRPr lang="zh-CN" altLang="zh-CN" sz="16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scanf("%d%d",&amp;n,&amp;m);			</a:t>
            </a:r>
            <a:r>
              <a:rPr lang="en-US" altLang="zh-CN" sz="1600" smtClean="0">
                <a:solidFill>
                  <a:srgbClr val="3399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600" smtClean="0">
                <a:solidFill>
                  <a:srgbClr val="3399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输入</a:t>
            </a:r>
            <a:r>
              <a:rPr lang="en-US" altLang="zh-CN" sz="1600" smtClean="0">
                <a:solidFill>
                  <a:srgbClr val="3399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zh-CN" altLang="zh-CN" sz="1600" smtClean="0">
                <a:solidFill>
                  <a:srgbClr val="3399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和</a:t>
            </a:r>
            <a:r>
              <a:rPr lang="en-US" altLang="zh-CN" sz="1600" smtClean="0">
                <a:solidFill>
                  <a:srgbClr val="3399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</a:t>
            </a:r>
            <a:endParaRPr lang="zh-CN" altLang="zh-CN" sz="1600" smtClean="0">
              <a:solidFill>
                <a:srgbClr val="3399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for (i=0;i&lt;m;i++)			</a:t>
            </a:r>
            <a:r>
              <a:rPr lang="en-US" altLang="zh-CN" sz="1600" smtClean="0">
                <a:solidFill>
                  <a:srgbClr val="3399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600" smtClean="0">
                <a:solidFill>
                  <a:srgbClr val="3399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输入</a:t>
            </a:r>
            <a:r>
              <a:rPr lang="en-US" altLang="zh-CN" sz="1600" smtClean="0">
                <a:solidFill>
                  <a:srgbClr val="3399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</a:t>
            </a:r>
            <a:r>
              <a:rPr lang="zh-CN" altLang="zh-CN" sz="1600" smtClean="0">
                <a:solidFill>
                  <a:srgbClr val="3399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个字符串</a:t>
            </a:r>
          </a:p>
          <a:p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scanf("%s",str[i]);</a:t>
            </a:r>
            <a:endParaRPr lang="zh-CN" altLang="zh-CN" sz="16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for (i=0;i&lt;m;i++)			</a:t>
            </a:r>
            <a:r>
              <a:rPr lang="en-US" altLang="zh-CN" sz="1600" smtClean="0">
                <a:solidFill>
                  <a:srgbClr val="3399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600" smtClean="0">
                <a:solidFill>
                  <a:srgbClr val="3399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求所有字符串的逆序数</a:t>
            </a:r>
          </a:p>
          <a:p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  strcpy(tmp,str[i]);		</a:t>
            </a:r>
            <a:r>
              <a:rPr lang="en-US" altLang="zh-CN" sz="1600" smtClean="0">
                <a:solidFill>
                  <a:srgbClr val="3399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600" smtClean="0">
                <a:solidFill>
                  <a:srgbClr val="3399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由于保存原序列不变</a:t>
            </a:r>
            <a:r>
              <a:rPr lang="en-US" altLang="zh-CN" sz="1600" smtClean="0">
                <a:solidFill>
                  <a:srgbClr val="3399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,</a:t>
            </a:r>
            <a:r>
              <a:rPr lang="zh-CN" altLang="zh-CN" sz="1600" smtClean="0">
                <a:solidFill>
                  <a:srgbClr val="3399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临时复制到</a:t>
            </a:r>
            <a:r>
              <a:rPr lang="en-US" altLang="zh-CN" sz="1600" smtClean="0">
                <a:solidFill>
                  <a:srgbClr val="3399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tmp</a:t>
            </a:r>
            <a:r>
              <a:rPr lang="zh-CN" altLang="zh-CN" sz="1600" smtClean="0">
                <a:solidFill>
                  <a:srgbClr val="3399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</a:t>
            </a:r>
          </a:p>
          <a:p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b[i].v=</a:t>
            </a:r>
            <a:r>
              <a:rPr lang="en-US" altLang="zh-CN" sz="160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Inversion(tmp,n)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		</a:t>
            </a:r>
            <a:r>
              <a:rPr lang="en-US" altLang="zh-CN" sz="1600" smtClean="0">
                <a:solidFill>
                  <a:srgbClr val="3399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600" smtClean="0">
                <a:solidFill>
                  <a:srgbClr val="3399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求</a:t>
            </a:r>
            <a:r>
              <a:rPr lang="en-US" altLang="zh-CN" sz="1600" smtClean="0">
                <a:solidFill>
                  <a:srgbClr val="3399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tmp</a:t>
            </a:r>
            <a:r>
              <a:rPr lang="zh-CN" altLang="zh-CN" sz="1600" smtClean="0">
                <a:solidFill>
                  <a:srgbClr val="3399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的逆序对个数</a:t>
            </a:r>
          </a:p>
          <a:p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b[i].i=i;				</a:t>
            </a:r>
            <a:r>
              <a:rPr lang="en-US" altLang="zh-CN" sz="1600" smtClean="0">
                <a:solidFill>
                  <a:srgbClr val="3399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600" smtClean="0">
                <a:solidFill>
                  <a:srgbClr val="3399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记录原来的下标</a:t>
            </a:r>
          </a:p>
          <a:p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</a:t>
            </a:r>
            <a:endParaRPr lang="zh-CN" altLang="zh-CN" sz="16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stable_sort(b,b+m,Cmp());		</a:t>
            </a:r>
            <a:r>
              <a:rPr lang="en-US" altLang="zh-CN" sz="1600" smtClean="0">
                <a:solidFill>
                  <a:srgbClr val="3399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600" smtClean="0">
                <a:solidFill>
                  <a:srgbClr val="3399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采用稳定的排序算法</a:t>
            </a:r>
          </a:p>
          <a:p>
            <a:pPr>
              <a:lnSpc>
                <a:spcPct val="150000"/>
              </a:lnSpc>
            </a:pP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for (i=0;i&lt;m;i++)			</a:t>
            </a:r>
            <a:r>
              <a:rPr lang="en-US" altLang="zh-CN" sz="1600" smtClean="0">
                <a:solidFill>
                  <a:srgbClr val="3399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600" smtClean="0">
                <a:solidFill>
                  <a:srgbClr val="3399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输出结果</a:t>
            </a:r>
          </a:p>
          <a:p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printf("%s\n",str[b[i].i]);</a:t>
            </a:r>
            <a:endParaRPr lang="zh-CN" altLang="zh-CN" sz="16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return 0;</a:t>
            </a:r>
            <a:endParaRPr lang="zh-CN" altLang="zh-CN" sz="16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zh-CN" sz="16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1" name="Text Box 3"/>
          <p:cNvSpPr txBox="1">
            <a:spLocks noChangeArrowheads="1"/>
          </p:cNvSpPr>
          <p:nvPr/>
        </p:nvSpPr>
        <p:spPr bwMode="auto">
          <a:xfrm>
            <a:off x="500034" y="1357298"/>
            <a:ext cx="4929222" cy="523220"/>
          </a:xfrm>
          <a:prstGeom prst="rect">
            <a:avLst/>
          </a:prstGeom>
          <a:solidFill>
            <a:srgbClr val="00B0F0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altLang="zh-CN" sz="280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3.3.1 </a:t>
            </a:r>
            <a:r>
              <a:rPr lang="zh-CN" altLang="zh-CN" sz="280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查找最大和次大元素</a:t>
            </a:r>
            <a:endParaRPr lang="zh-CN" altLang="zh-CN" sz="2800">
              <a:ln w="11430"/>
              <a:solidFill>
                <a:srgbClr val="FF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186372" name="Text Box 4"/>
          <p:cNvSpPr txBox="1">
            <a:spLocks noChangeArrowheads="1"/>
          </p:cNvSpPr>
          <p:nvPr/>
        </p:nvSpPr>
        <p:spPr bwMode="auto">
          <a:xfrm>
            <a:off x="714348" y="2214554"/>
            <a:ext cx="8064500" cy="1423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lang="zh-CN" altLang="zh-CN" sz="20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【问题描述】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对于给定的含有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元素的无序序列，求这个序列中最大和次大的两个不同的元素。</a:t>
            </a:r>
            <a:endParaRPr lang="en-US" altLang="zh-CN" sz="20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例如：（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2, 5, 1, 4, 6, 3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），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最大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元素为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6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次大元素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为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5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lang="zh-CN" altLang="zh-CN" sz="20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57488" y="357166"/>
            <a:ext cx="3429024" cy="52322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280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3.3</a:t>
            </a:r>
            <a:r>
              <a:rPr lang="en-US" altLang="zh-CN" sz="2800" smtClean="0">
                <a:solidFill>
                  <a:srgbClr val="FF0000"/>
                </a:solidFill>
                <a:latin typeface="Times New Roman" pitchFamily="18" charset="0"/>
                <a:ea typeface="叶根友毛笔行书2.0版" pitchFamily="2" charset="-122"/>
                <a:cs typeface="Times New Roman" pitchFamily="18" charset="0"/>
              </a:rPr>
              <a:t> </a:t>
            </a:r>
            <a:r>
              <a:rPr lang="zh-CN" altLang="zh-CN" sz="2800" smtClean="0">
                <a:solidFill>
                  <a:srgbClr val="FF0000"/>
                </a:solidFill>
                <a:latin typeface="Times New Roman" pitchFamily="18" charset="0"/>
                <a:ea typeface="叶根友毛笔行书2.0版" pitchFamily="2" charset="-122"/>
                <a:cs typeface="Times New Roman" pitchFamily="18" charset="0"/>
              </a:rPr>
              <a:t>求解查找问题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4282" y="613524"/>
            <a:ext cx="8786842" cy="516791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tIns="144000" bIns="144000" rtlCol="0">
            <a:spAutoFit/>
          </a:bodyPr>
          <a:lstStyle/>
          <a:p>
            <a:pPr>
              <a:lnSpc>
                <a:spcPts val="32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lang="zh-CN" altLang="zh-CN" sz="18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【问题求解】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对于无序序列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[low.high]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中，采用分治法求最大元素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max1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和次大元素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max2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的过程如下：</a:t>
            </a:r>
          </a:p>
          <a:p>
            <a:pPr>
              <a:lnSpc>
                <a:spcPts val="3200"/>
              </a:lnSpc>
            </a:pPr>
            <a:r>
              <a:rPr lang="en-US" altLang="zh-CN" sz="1800" smtClean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lang="zh-CN" altLang="zh-CN" sz="1800" smtClean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1800" smtClean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zh-CN" sz="1800" smtClean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</a:t>
            </a:r>
            <a:r>
              <a:rPr lang="en-US" altLang="zh-CN" sz="1800" i="1" smtClean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1800" smtClean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[low.high]</a:t>
            </a:r>
            <a:r>
              <a:rPr lang="zh-CN" altLang="zh-CN" sz="1800" smtClean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中只有一个元素</a:t>
            </a:r>
            <a:r>
              <a:rPr lang="zh-CN" altLang="en-US" sz="1800" smtClean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  <a:r>
              <a:rPr lang="zh-CN" altLang="zh-CN" sz="1800" smtClean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则</a:t>
            </a:r>
            <a:r>
              <a:rPr lang="en-US" altLang="zh-CN" sz="1800" smtClean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max1=a[low]</a:t>
            </a:r>
            <a:r>
              <a:rPr lang="zh-CN" altLang="zh-CN" sz="1800" smtClean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max2=-INF</a:t>
            </a:r>
            <a:r>
              <a:rPr lang="zh-CN" altLang="zh-CN" sz="1800" smtClean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1800" smtClean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</a:t>
            </a:r>
            <a:r>
              <a:rPr lang="zh-CN" altLang="zh-CN" sz="1800" smtClean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∞）</a:t>
            </a:r>
            <a:r>
              <a:rPr lang="zh-CN" altLang="en-US" sz="1800" smtClean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（要求它们是不同的元素）</a:t>
            </a:r>
            <a:r>
              <a:rPr lang="zh-CN" altLang="zh-CN" sz="1800" smtClean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</a:p>
          <a:p>
            <a:pPr>
              <a:lnSpc>
                <a:spcPts val="3200"/>
              </a:lnSpc>
            </a:pPr>
            <a:r>
              <a:rPr lang="en-US" altLang="zh-CN" sz="1800" smtClean="0">
                <a:solidFill>
                  <a:srgbClr val="99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lang="zh-CN" altLang="zh-CN" sz="1800" smtClean="0">
                <a:solidFill>
                  <a:srgbClr val="99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1800" smtClean="0">
                <a:solidFill>
                  <a:srgbClr val="99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zh-CN" sz="1800" smtClean="0">
                <a:solidFill>
                  <a:srgbClr val="99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</a:t>
            </a:r>
            <a:r>
              <a:rPr lang="en-US" altLang="zh-CN" sz="1800" i="1" smtClean="0">
                <a:solidFill>
                  <a:srgbClr val="99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1800" smtClean="0">
                <a:solidFill>
                  <a:srgbClr val="99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[low.high]</a:t>
            </a:r>
            <a:r>
              <a:rPr lang="zh-CN" altLang="zh-CN" sz="1800" smtClean="0">
                <a:solidFill>
                  <a:srgbClr val="99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中只有两个元素</a:t>
            </a:r>
            <a:r>
              <a:rPr lang="zh-CN" altLang="en-US" sz="1800" smtClean="0">
                <a:solidFill>
                  <a:srgbClr val="99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  <a:r>
              <a:rPr lang="zh-CN" altLang="zh-CN" sz="1800" smtClean="0">
                <a:solidFill>
                  <a:srgbClr val="99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则</a:t>
            </a:r>
            <a:r>
              <a:rPr lang="en-US" altLang="zh-CN" sz="1800" smtClean="0">
                <a:solidFill>
                  <a:srgbClr val="99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max1=MAX{a[low]</a:t>
            </a:r>
            <a:r>
              <a:rPr lang="zh-CN" altLang="zh-CN" sz="1800" smtClean="0">
                <a:solidFill>
                  <a:srgbClr val="99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99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a[high]}</a:t>
            </a:r>
            <a:r>
              <a:rPr lang="zh-CN" altLang="zh-CN" sz="1800" smtClean="0">
                <a:solidFill>
                  <a:srgbClr val="99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99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max2=MIN{a[low]</a:t>
            </a:r>
            <a:r>
              <a:rPr lang="zh-CN" altLang="zh-CN" sz="1800" smtClean="0">
                <a:solidFill>
                  <a:srgbClr val="99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99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a[high]}</a:t>
            </a:r>
            <a:r>
              <a:rPr lang="zh-CN" altLang="zh-CN" sz="1800" smtClean="0">
                <a:solidFill>
                  <a:srgbClr val="99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</a:p>
          <a:p>
            <a:pPr>
              <a:lnSpc>
                <a:spcPts val="3200"/>
              </a:lnSpc>
            </a:pPr>
            <a:r>
              <a:rPr lang="en-US" altLang="zh-CN" sz="180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lang="zh-CN" altLang="zh-CN" sz="180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180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zh-CN" altLang="zh-CN" sz="180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</a:t>
            </a:r>
            <a:r>
              <a:rPr lang="en-US" altLang="zh-CN" sz="1800" i="1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180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[low.high]</a:t>
            </a:r>
            <a:r>
              <a:rPr lang="zh-CN" altLang="zh-CN" sz="180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中有两个以上元素</a:t>
            </a:r>
            <a:r>
              <a:rPr lang="zh-CN" altLang="en-US" sz="180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  <a:r>
              <a:rPr lang="zh-CN" altLang="zh-CN" sz="180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按中间位置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mid</a:t>
            </a:r>
            <a:r>
              <a:rPr lang="en-US" altLang="zh-CN" sz="180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=(low+high)/2</a:t>
            </a:r>
            <a:r>
              <a:rPr lang="zh-CN" altLang="zh-CN" sz="180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划分为</a:t>
            </a:r>
            <a:r>
              <a:rPr lang="en-US" altLang="zh-CN" sz="180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a[low..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mid</a:t>
            </a:r>
            <a:r>
              <a:rPr lang="en-US" altLang="zh-CN" sz="180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</a:t>
            </a:r>
            <a:r>
              <a:rPr lang="zh-CN" altLang="zh-CN" sz="180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和</a:t>
            </a:r>
            <a:r>
              <a:rPr lang="en-US" altLang="zh-CN" sz="180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a[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mid+1</a:t>
            </a:r>
            <a:r>
              <a:rPr lang="en-US" altLang="zh-CN" sz="180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..high]</a:t>
            </a:r>
            <a:r>
              <a:rPr lang="zh-CN" altLang="zh-CN" sz="180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左右两个区间（注意左区间包含</a:t>
            </a:r>
            <a:r>
              <a:rPr lang="en-US" altLang="zh-CN" sz="180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a[mid]</a:t>
            </a:r>
            <a:r>
              <a:rPr lang="zh-CN" altLang="zh-CN" sz="180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元素）。</a:t>
            </a:r>
            <a:endParaRPr lang="en-US" altLang="zh-CN" sz="1800" smtClean="0">
              <a:solidFill>
                <a:schemeClr val="tx1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>
              <a:lnSpc>
                <a:spcPts val="3200"/>
              </a:lnSpc>
            </a:pPr>
            <a:r>
              <a:rPr lang="en-US" altLang="zh-CN" sz="180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lang="zh-CN" altLang="zh-CN" sz="180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求出左区间最大元素</a:t>
            </a:r>
            <a:r>
              <a:rPr lang="en-US" altLang="zh-CN" sz="180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lmax1</a:t>
            </a:r>
            <a:r>
              <a:rPr lang="zh-CN" altLang="zh-CN" sz="180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和次大元素</a:t>
            </a:r>
            <a:r>
              <a:rPr lang="en-US" altLang="zh-CN" sz="180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lmax2</a:t>
            </a:r>
            <a:r>
              <a:rPr lang="zh-CN" altLang="zh-CN" sz="180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，求出右区间最大元素</a:t>
            </a:r>
            <a:r>
              <a:rPr lang="en-US" altLang="zh-CN" sz="180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rmax1</a:t>
            </a:r>
            <a:r>
              <a:rPr lang="zh-CN" altLang="zh-CN" sz="180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和次大元素</a:t>
            </a:r>
            <a:r>
              <a:rPr lang="en-US" altLang="zh-CN" sz="180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rmax2</a:t>
            </a:r>
            <a:r>
              <a:rPr lang="zh-CN" altLang="zh-CN" sz="180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</a:p>
          <a:p>
            <a:pPr>
              <a:lnSpc>
                <a:spcPts val="3200"/>
              </a:lnSpc>
            </a:pPr>
            <a:r>
              <a:rPr lang="en-US" altLang="zh-CN" sz="180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lang="zh-CN" altLang="en-US" sz="18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合并：</a:t>
            </a:r>
            <a:r>
              <a:rPr lang="zh-CN" altLang="zh-CN" sz="180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若</a:t>
            </a:r>
            <a:r>
              <a:rPr lang="en-US" altLang="zh-CN" sz="180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lmax1&gt;rmax1</a:t>
            </a:r>
            <a:r>
              <a:rPr lang="zh-CN" altLang="zh-CN" sz="180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，则</a:t>
            </a:r>
            <a:r>
              <a:rPr lang="en-US" altLang="zh-CN" sz="180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max1=lmax1</a:t>
            </a:r>
            <a:r>
              <a:rPr lang="zh-CN" altLang="zh-CN" sz="180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max2=MAX{lmax2</a:t>
            </a:r>
            <a:r>
              <a:rPr lang="zh-CN" altLang="zh-CN" sz="180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rmax1}</a:t>
            </a:r>
            <a:r>
              <a:rPr lang="zh-CN" altLang="zh-CN" sz="180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；否则</a:t>
            </a:r>
            <a:r>
              <a:rPr lang="en-US" altLang="zh-CN" sz="180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max1=rmax1</a:t>
            </a:r>
            <a:r>
              <a:rPr lang="zh-CN" altLang="zh-CN" sz="180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max2=MAX{lmax1</a:t>
            </a:r>
            <a:r>
              <a:rPr lang="zh-CN" altLang="zh-CN" sz="180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rmax2}</a:t>
            </a:r>
            <a:r>
              <a:rPr lang="zh-CN" altLang="zh-CN" sz="180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5720" y="71414"/>
            <a:ext cx="8429684" cy="65360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80000" tIns="72000" bIns="36000" rtlCol="0">
            <a:spAutoFit/>
          </a:bodyPr>
          <a:lstStyle/>
          <a:p>
            <a:pPr>
              <a:lnSpc>
                <a:spcPts val="2400"/>
              </a:lnSpc>
            </a:pP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void </a:t>
            </a:r>
            <a:r>
              <a:rPr lang="en-US" altLang="zh-CN" sz="16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solve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(int a[],int low,int high,int &amp;max1,int &amp;max2)</a:t>
            </a:r>
            <a:endParaRPr lang="zh-CN" altLang="zh-CN" sz="16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>
              <a:lnSpc>
                <a:spcPts val="2400"/>
              </a:lnSpc>
            </a:pP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{   if (low==high)		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</a:t>
            </a:r>
            <a:r>
              <a:rPr lang="zh-CN" altLang="zh-CN" sz="16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区间只有一个元素</a:t>
            </a:r>
          </a:p>
          <a:p>
            <a:pPr>
              <a:lnSpc>
                <a:spcPts val="2400"/>
              </a:lnSpc>
            </a:pP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{	max1=a[low];	max2=-INF;  }</a:t>
            </a:r>
            <a:endParaRPr lang="zh-CN" altLang="zh-CN" sz="16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>
              <a:lnSpc>
                <a:spcPts val="2400"/>
              </a:lnSpc>
            </a:pP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else if (low==high-1)	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</a:t>
            </a:r>
            <a:r>
              <a:rPr lang="zh-CN" altLang="zh-CN" sz="16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区间只有两个元素</a:t>
            </a:r>
          </a:p>
          <a:p>
            <a:pPr>
              <a:lnSpc>
                <a:spcPts val="2400"/>
              </a:lnSpc>
            </a:pP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{	max1=max(a[low],a[high]); max2=min(a[low],a[high]); }</a:t>
            </a:r>
            <a:endParaRPr lang="zh-CN" altLang="zh-CN" sz="16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>
              <a:lnSpc>
                <a:spcPts val="2400"/>
              </a:lnSpc>
            </a:pP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else			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</a:t>
            </a:r>
            <a:r>
              <a:rPr lang="zh-CN" altLang="zh-CN" sz="16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区间有两个以上元素</a:t>
            </a:r>
          </a:p>
          <a:p>
            <a:pPr>
              <a:lnSpc>
                <a:spcPts val="2400"/>
              </a:lnSpc>
            </a:pP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{	int mid=(low+high)/2;</a:t>
            </a:r>
            <a:endParaRPr lang="zh-CN" altLang="zh-CN" sz="16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>
              <a:lnSpc>
                <a:spcPts val="2400"/>
              </a:lnSpc>
            </a:pP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int lmax1,lmax2;</a:t>
            </a:r>
            <a:endParaRPr lang="zh-CN" altLang="zh-CN" sz="16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>
              <a:lnSpc>
                <a:spcPts val="2400"/>
              </a:lnSpc>
            </a:pP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</a:t>
            </a:r>
            <a:r>
              <a:rPr lang="en-US" altLang="zh-CN" sz="16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solve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(a,low,mid,lmax1,lmax2);	     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</a:t>
            </a:r>
            <a:r>
              <a:rPr lang="zh-CN" altLang="zh-CN" sz="16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左区间求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lmax1</a:t>
            </a:r>
            <a:r>
              <a:rPr lang="zh-CN" altLang="zh-CN" sz="16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和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lmax2</a:t>
            </a:r>
            <a:endParaRPr lang="zh-CN" altLang="zh-CN" sz="1600" smtClean="0">
              <a:solidFill>
                <a:srgbClr val="00B0F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>
              <a:lnSpc>
                <a:spcPts val="2400"/>
              </a:lnSpc>
            </a:pP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int rmax1,rmax2;</a:t>
            </a:r>
            <a:endParaRPr lang="zh-CN" altLang="zh-CN" sz="16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>
              <a:lnSpc>
                <a:spcPts val="2400"/>
              </a:lnSpc>
            </a:pP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</a:t>
            </a:r>
            <a:r>
              <a:rPr lang="en-US" altLang="zh-CN" sz="16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solve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(a,mid+1,high,rmax1,rmax2);  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</a:t>
            </a:r>
            <a:r>
              <a:rPr lang="zh-CN" altLang="zh-CN" sz="16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右区间求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lmax1</a:t>
            </a:r>
            <a:r>
              <a:rPr lang="zh-CN" altLang="zh-CN" sz="16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和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lmax2</a:t>
            </a:r>
            <a:endParaRPr lang="zh-CN" altLang="zh-CN" sz="1600" smtClean="0">
              <a:solidFill>
                <a:srgbClr val="00B0F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>
              <a:lnSpc>
                <a:spcPts val="2400"/>
              </a:lnSpc>
            </a:pPr>
            <a:r>
              <a:rPr lang="en-US" altLang="zh-CN" sz="1600" smtClean="0">
                <a:solidFill>
                  <a:srgbClr val="7030A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if (lmax1&gt;rmax1)</a:t>
            </a:r>
            <a:endParaRPr lang="zh-CN" altLang="zh-CN" sz="1600" smtClean="0">
              <a:solidFill>
                <a:srgbClr val="7030A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>
              <a:lnSpc>
                <a:spcPts val="2400"/>
              </a:lnSpc>
            </a:pPr>
            <a:r>
              <a:rPr lang="en-US" altLang="zh-CN" sz="1600" smtClean="0">
                <a:solidFill>
                  <a:srgbClr val="7030A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{   max1=lmax1;</a:t>
            </a:r>
            <a:endParaRPr lang="zh-CN" altLang="zh-CN" sz="1600" smtClean="0">
              <a:solidFill>
                <a:srgbClr val="7030A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>
              <a:lnSpc>
                <a:spcPts val="2400"/>
              </a:lnSpc>
            </a:pPr>
            <a:r>
              <a:rPr lang="en-US" altLang="zh-CN" sz="1600" smtClean="0">
                <a:solidFill>
                  <a:srgbClr val="7030A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    max2=max(lmax2,rmax1);	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//lmax2,rmax1</a:t>
            </a:r>
            <a:r>
              <a:rPr lang="zh-CN" altLang="zh-CN" sz="16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中求次大元素</a:t>
            </a:r>
          </a:p>
          <a:p>
            <a:pPr>
              <a:lnSpc>
                <a:spcPts val="2400"/>
              </a:lnSpc>
            </a:pPr>
            <a:r>
              <a:rPr lang="en-US" altLang="zh-CN" sz="1600" smtClean="0">
                <a:solidFill>
                  <a:srgbClr val="7030A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}</a:t>
            </a:r>
            <a:endParaRPr lang="zh-CN" altLang="zh-CN" sz="1600" smtClean="0">
              <a:solidFill>
                <a:srgbClr val="7030A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>
              <a:lnSpc>
                <a:spcPts val="2400"/>
              </a:lnSpc>
            </a:pPr>
            <a:r>
              <a:rPr lang="en-US" altLang="zh-CN" sz="1600" smtClean="0">
                <a:solidFill>
                  <a:srgbClr val="7030A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else</a:t>
            </a:r>
            <a:endParaRPr lang="zh-CN" altLang="zh-CN" sz="1600" smtClean="0">
              <a:solidFill>
                <a:srgbClr val="7030A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>
              <a:lnSpc>
                <a:spcPts val="2400"/>
              </a:lnSpc>
            </a:pPr>
            <a:r>
              <a:rPr lang="en-US" altLang="zh-CN" sz="1600" smtClean="0">
                <a:solidFill>
                  <a:srgbClr val="7030A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{   max1=rmax1;</a:t>
            </a:r>
            <a:endParaRPr lang="zh-CN" altLang="zh-CN" sz="1600" smtClean="0">
              <a:solidFill>
                <a:srgbClr val="7030A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>
              <a:lnSpc>
                <a:spcPts val="2400"/>
              </a:lnSpc>
            </a:pPr>
            <a:r>
              <a:rPr lang="en-US" altLang="zh-CN" sz="1600" smtClean="0">
                <a:solidFill>
                  <a:srgbClr val="7030A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    max2=max(lmax1,rmax2);	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//lmax1,rmax2</a:t>
            </a:r>
            <a:r>
              <a:rPr lang="zh-CN" altLang="zh-CN" sz="16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中求次大元素</a:t>
            </a:r>
          </a:p>
          <a:p>
            <a:pPr>
              <a:lnSpc>
                <a:spcPts val="2400"/>
              </a:lnSpc>
            </a:pPr>
            <a:r>
              <a:rPr lang="en-US" altLang="zh-CN" sz="1600" smtClean="0">
                <a:solidFill>
                  <a:srgbClr val="7030A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}</a:t>
            </a:r>
            <a:endParaRPr lang="zh-CN" altLang="zh-CN" sz="1600" smtClean="0">
              <a:solidFill>
                <a:srgbClr val="7030A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>
              <a:lnSpc>
                <a:spcPts val="2400"/>
              </a:lnSpc>
            </a:pP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}</a:t>
            </a:r>
            <a:endParaRPr lang="zh-CN" altLang="zh-CN" sz="16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>
              <a:lnSpc>
                <a:spcPts val="2400"/>
              </a:lnSpc>
            </a:pP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}</a:t>
            </a:r>
            <a:endParaRPr lang="zh-CN" altLang="zh-CN" sz="16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14348" y="1500174"/>
            <a:ext cx="7643866" cy="23544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lang="zh-CN" altLang="zh-CN" sz="22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【算法分析】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对于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solve</a:t>
            </a:r>
            <a:r>
              <a:rPr lang="pt-BR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pt-BR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pt-BR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pt-BR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pt-BR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-1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pt-BR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max1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pt-BR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max2)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调用，其比较次数的递推式为：</a:t>
            </a:r>
          </a:p>
          <a:p>
            <a:pPr>
              <a:lnSpc>
                <a:spcPct val="150000"/>
              </a:lnSpc>
            </a:pPr>
            <a:r>
              <a:rPr lang="en-US" altLang="zh-CN" sz="1800" i="1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T</a:t>
            </a:r>
            <a:r>
              <a:rPr lang="en-US" altLang="zh-CN" sz="18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(1)=</a:t>
            </a:r>
            <a:r>
              <a:rPr lang="en-US" altLang="zh-CN" sz="1800" i="1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</a:t>
            </a:r>
            <a:r>
              <a:rPr lang="en-US" altLang="zh-CN" sz="18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(2)=1</a:t>
            </a:r>
            <a:endParaRPr lang="zh-CN" altLang="zh-CN" sz="1800" smtClean="0">
              <a:solidFill>
                <a:srgbClr val="FF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 i="1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T</a:t>
            </a:r>
            <a:r>
              <a:rPr lang="en-US" altLang="zh-CN" sz="18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altLang="zh-CN" sz="1800" i="1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18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)=2</a:t>
            </a:r>
            <a:r>
              <a:rPr lang="en-US" altLang="zh-CN" sz="1800" i="1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</a:t>
            </a:r>
            <a:r>
              <a:rPr lang="en-US" altLang="zh-CN" sz="18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altLang="zh-CN" sz="1800" i="1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18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/2)+1    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合并的时间为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O(1)</a:t>
            </a:r>
            <a:endParaRPr lang="zh-CN" altLang="zh-CN" sz="1800" smtClean="0">
              <a:solidFill>
                <a:srgbClr val="00B0F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可以推导出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)=O(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1" name="Text Box 3"/>
          <p:cNvSpPr txBox="1">
            <a:spLocks noChangeArrowheads="1"/>
          </p:cNvSpPr>
          <p:nvPr/>
        </p:nvSpPr>
        <p:spPr bwMode="auto">
          <a:xfrm>
            <a:off x="357158" y="428604"/>
            <a:ext cx="3429024" cy="523220"/>
          </a:xfrm>
          <a:prstGeom prst="rect">
            <a:avLst/>
          </a:prstGeom>
          <a:solidFill>
            <a:srgbClr val="00B0F0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80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3.3.2 </a:t>
            </a:r>
            <a:r>
              <a:rPr lang="zh-CN" altLang="en-US" sz="2800" dirty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折半查找</a:t>
            </a:r>
          </a:p>
        </p:txBody>
      </p:sp>
      <p:sp>
        <p:nvSpPr>
          <p:cNvPr id="186372" name="Text Box 4"/>
          <p:cNvSpPr txBox="1">
            <a:spLocks noChangeArrowheads="1"/>
          </p:cNvSpPr>
          <p:nvPr/>
        </p:nvSpPr>
        <p:spPr bwMode="auto">
          <a:xfrm>
            <a:off x="142844" y="1285860"/>
            <a:ext cx="8786842" cy="439180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144000" tIns="144000" bIns="144000">
            <a:spAutoFit/>
          </a:bodyPr>
          <a:lstStyle/>
          <a:p>
            <a:pPr>
              <a:lnSpc>
                <a:spcPts val="3600"/>
              </a:lnSpc>
            </a:pPr>
            <a:r>
              <a:rPr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　　</a:t>
            </a:r>
            <a:r>
              <a:rPr lang="zh-CN" altLang="en-US" sz="2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基本思路：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设</a:t>
            </a:r>
            <a:r>
              <a:rPr lang="en-US" altLang="zh-CN" sz="18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[low..high]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是当前的查找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区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间，首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先确定该区间的中点位置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mid=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Symbol" pitchFamily="18" charset="2"/>
              </a:rPr>
              <a:t>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low+high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)/2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Symbol" pitchFamily="18" charset="2"/>
              </a:rPr>
              <a:t>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；然后将待查的</a:t>
            </a:r>
            <a:r>
              <a:rPr lang="en-US" altLang="zh-CN" sz="18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值与</a:t>
            </a:r>
            <a:r>
              <a:rPr lang="en-US" altLang="zh-CN" sz="18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[mid].key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比较：</a:t>
            </a:r>
          </a:p>
          <a:p>
            <a:pPr>
              <a:lnSpc>
                <a:spcPts val="3600"/>
              </a:lnSpc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（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）若</a:t>
            </a:r>
            <a:r>
              <a:rPr lang="en-US" altLang="zh-CN" sz="1800" i="1" dirty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en-US" altLang="zh-CN" sz="180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==</a:t>
            </a:r>
            <a:r>
              <a:rPr lang="en-US" altLang="zh-CN" sz="1800" i="1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18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[mid]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，则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查找成功并返回该元素的物理下标；</a:t>
            </a:r>
          </a:p>
          <a:p>
            <a:pPr>
              <a:lnSpc>
                <a:spcPts val="3600"/>
              </a:lnSpc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（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）若</a:t>
            </a:r>
            <a:r>
              <a:rPr lang="en-US" altLang="zh-CN" sz="1800" i="1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en-US" altLang="zh-CN" sz="180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&lt;</a:t>
            </a:r>
            <a:r>
              <a:rPr lang="en-US" altLang="zh-CN" sz="1800" i="1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180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[mid</a:t>
            </a:r>
            <a:r>
              <a:rPr lang="en-US" altLang="zh-CN" sz="18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，则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由表的有序性可知</a:t>
            </a:r>
            <a:r>
              <a:rPr lang="en-US" altLang="zh-CN" sz="18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[mid..high]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均大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于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，因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此若表中存在关键字等于</a:t>
            </a:r>
            <a:r>
              <a:rPr lang="en-US" altLang="zh-CN" sz="18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元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素，则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该元素必定位于左子表</a:t>
            </a:r>
            <a:r>
              <a:rPr lang="en-US" altLang="zh-CN" sz="18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[low..mid-1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中，故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新的查找区间是左子表</a:t>
            </a:r>
            <a:r>
              <a:rPr lang="en-US" altLang="zh-CN" sz="18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[low..mid-1]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；</a:t>
            </a:r>
          </a:p>
          <a:p>
            <a:pPr>
              <a:lnSpc>
                <a:spcPts val="3600"/>
              </a:lnSpc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（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）若</a:t>
            </a:r>
            <a:r>
              <a:rPr lang="en-US" altLang="zh-CN" sz="1800" i="1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en-US" altLang="zh-CN" sz="180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&gt;</a:t>
            </a:r>
            <a:r>
              <a:rPr lang="en-US" altLang="zh-CN" sz="1800" i="1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180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[mid</a:t>
            </a:r>
            <a:r>
              <a:rPr lang="en-US" altLang="zh-CN" sz="18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，则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要查找的</a:t>
            </a:r>
            <a:r>
              <a:rPr lang="en-US" altLang="zh-CN" sz="18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必在位于右子表</a:t>
            </a:r>
            <a:r>
              <a:rPr lang="en-US" altLang="zh-CN" sz="18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mid+1..high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中，即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新的查找区间是右子表</a:t>
            </a:r>
            <a:r>
              <a:rPr lang="en-US" altLang="zh-CN" sz="18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mid+1..high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</a:p>
          <a:p>
            <a:pPr>
              <a:lnSpc>
                <a:spcPts val="3600"/>
              </a:lnSpc>
            </a:pP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下一次查找是针对新的查找区间进行的。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Text Box 2"/>
          <p:cNvSpPr txBox="1">
            <a:spLocks noChangeArrowheads="1"/>
          </p:cNvSpPr>
          <p:nvPr/>
        </p:nvSpPr>
        <p:spPr bwMode="auto">
          <a:xfrm>
            <a:off x="468313" y="457122"/>
            <a:ext cx="474662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分治法的一般的</a:t>
            </a:r>
            <a:r>
              <a:rPr lang="zh-CN" altLang="en-US" sz="200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算法</a:t>
            </a:r>
            <a:r>
              <a:rPr lang="zh-CN" altLang="en-US" sz="200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设计框架如下</a:t>
            </a:r>
            <a:r>
              <a:rPr lang="zh-CN" altLang="en-US" sz="20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：</a:t>
            </a:r>
          </a:p>
        </p:txBody>
      </p:sp>
      <p:sp>
        <p:nvSpPr>
          <p:cNvPr id="205827" name="Text Box 3"/>
          <p:cNvSpPr txBox="1">
            <a:spLocks noChangeArrowheads="1"/>
          </p:cNvSpPr>
          <p:nvPr/>
        </p:nvSpPr>
        <p:spPr bwMode="auto">
          <a:xfrm>
            <a:off x="539750" y="1341438"/>
            <a:ext cx="7032646" cy="294883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180000" tIns="180000" bIns="18000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divide-and-conquer(P)</a:t>
            </a:r>
          </a:p>
          <a:p>
            <a:pPr>
              <a:lnSpc>
                <a:spcPct val="150000"/>
              </a:lnSpc>
            </a:pP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if </a:t>
            </a: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|P|</a:t>
            </a:r>
            <a:r>
              <a:rPr lang="en-US" altLang="zh-CN" sz="1600" dirty="0">
                <a:solidFill>
                  <a:srgbClr val="0000FF"/>
                </a:solidFill>
                <a:latin typeface="宋体" pitchFamily="2" charset="-122"/>
                <a:ea typeface="宋体" pitchFamily="2" charset="-122"/>
                <a:cs typeface="Consolas" pitchFamily="49" charset="0"/>
              </a:rPr>
              <a:t>≤</a:t>
            </a:r>
            <a:r>
              <a:rPr lang="en-US" altLang="zh-CN" sz="16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1600" baseline="-250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return </a:t>
            </a:r>
            <a:r>
              <a:rPr lang="en-US" altLang="zh-CN" sz="160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adhoc</a:t>
            </a:r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(P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zh-CN" altLang="en-US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将</a:t>
            </a: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</a:t>
            </a:r>
            <a:r>
              <a:rPr lang="zh-CN" altLang="en-US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分解为较小的子问</a:t>
            </a:r>
            <a:r>
              <a:rPr lang="zh-CN" altLang="en-US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题 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</a:t>
            </a:r>
            <a:r>
              <a:rPr lang="en-US" altLang="zh-CN" sz="1600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en-US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</a:t>
            </a:r>
            <a:r>
              <a:rPr lang="en-US" altLang="zh-CN" sz="1600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zh-CN" altLang="en-US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…</a:t>
            </a:r>
            <a:r>
              <a:rPr lang="zh-CN" altLang="en-US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</a:t>
            </a:r>
            <a:r>
              <a:rPr lang="en-US" altLang="zh-CN" sz="1600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for(i=1;i</a:t>
            </a: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&lt;=</a:t>
            </a:r>
            <a:r>
              <a:rPr lang="en-US" altLang="zh-CN" sz="16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k;i</a:t>
            </a: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++)			</a:t>
            </a:r>
            <a:r>
              <a:rPr lang="en-US" altLang="zh-CN" sz="16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6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循环处理</a:t>
            </a:r>
            <a:r>
              <a:rPr lang="en-US" altLang="zh-CN" sz="16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lang="zh-CN" altLang="en-US" sz="16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次</a:t>
            </a:r>
          </a:p>
          <a:p>
            <a:pPr>
              <a:lnSpc>
                <a:spcPct val="150000"/>
              </a:lnSpc>
            </a:pPr>
            <a:r>
              <a:rPr lang="zh-CN" altLang="en-US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</a:t>
            </a:r>
            <a:r>
              <a:rPr lang="en-US" altLang="zh-CN" sz="16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y</a:t>
            </a:r>
            <a:r>
              <a:rPr lang="en-US" altLang="zh-CN" sz="1600" baseline="-250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</a:t>
            </a:r>
            <a:r>
              <a:rPr lang="en-US" altLang="zh-CN" sz="1600" dirty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divide-and-conquer(P</a:t>
            </a:r>
            <a:r>
              <a:rPr lang="en-US" altLang="zh-CN" sz="1600" baseline="-25000" dirty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600" dirty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6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递归解决</a:t>
            </a:r>
            <a:r>
              <a:rPr lang="en-US" altLang="zh-CN" sz="16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</a:t>
            </a:r>
            <a:r>
              <a:rPr lang="en-US" altLang="zh-CN" sz="1600" baseline="-250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　</a:t>
            </a:r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return 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merge(y</a:t>
            </a:r>
            <a:r>
              <a:rPr lang="en-US" altLang="zh-CN" sz="1600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en-US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y</a:t>
            </a:r>
            <a:r>
              <a:rPr lang="en-US" altLang="zh-CN" sz="1600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zh-CN" altLang="en-US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…</a:t>
            </a:r>
            <a:r>
              <a:rPr lang="zh-CN" altLang="en-US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y</a:t>
            </a:r>
            <a:r>
              <a:rPr lang="en-US" altLang="zh-CN" sz="1600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);</a:t>
            </a:r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6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合并子问题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Text Box 2"/>
          <p:cNvSpPr txBox="1">
            <a:spLocks noChangeArrowheads="1"/>
          </p:cNvSpPr>
          <p:nvPr/>
        </p:nvSpPr>
        <p:spPr bwMode="auto">
          <a:xfrm>
            <a:off x="323850" y="908050"/>
            <a:ext cx="8248678" cy="500747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 wrap="square" lIns="180000" tIns="180000" bIns="180000">
            <a:spAutoFit/>
          </a:bodyPr>
          <a:lstStyle/>
          <a:p>
            <a:pPr>
              <a:lnSpc>
                <a:spcPts val="2600"/>
              </a:lnSpc>
            </a:pPr>
            <a:r>
              <a:rPr lang="en-US" altLang="zh-CN" sz="16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int</a:t>
            </a: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lang="en-US" altLang="zh-CN" sz="1600" dirty="0" err="1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BinSearch</a:t>
            </a: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altLang="zh-CN" sz="16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int</a:t>
            </a: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[]</a:t>
            </a:r>
            <a:r>
              <a:rPr lang="zh-CN" altLang="en-US" sz="16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int low</a:t>
            </a:r>
            <a:r>
              <a:rPr lang="zh-CN" altLang="en-US" sz="16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int high</a:t>
            </a:r>
            <a:r>
              <a:rPr lang="zh-CN" altLang="en-US" sz="16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int </a:t>
            </a: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k) </a:t>
            </a:r>
          </a:p>
          <a:p>
            <a:pPr>
              <a:lnSpc>
                <a:spcPts val="2600"/>
              </a:lnSpc>
            </a:pPr>
            <a:r>
              <a:rPr lang="en-US" altLang="zh-CN" sz="1600" dirty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</a:t>
            </a:r>
            <a:r>
              <a:rPr lang="zh-CN" altLang="en-US" sz="1600" dirty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拆半查找算法</a:t>
            </a:r>
          </a:p>
          <a:p>
            <a:pPr>
              <a:lnSpc>
                <a:spcPts val="2600"/>
              </a:lnSpc>
            </a:pP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{  int </a:t>
            </a: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mid;</a:t>
            </a:r>
          </a:p>
          <a:p>
            <a:pPr>
              <a:lnSpc>
                <a:spcPts val="2600"/>
              </a:lnSpc>
            </a:pPr>
            <a:r>
              <a:rPr lang="zh-CN" altLang="en-US" sz="16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if </a:t>
            </a: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(low&lt;=high)		</a:t>
            </a:r>
            <a:r>
              <a:rPr lang="en-US" altLang="zh-CN" sz="1600" dirty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</a:t>
            </a:r>
            <a:r>
              <a:rPr lang="zh-CN" altLang="en-US" sz="1600" dirty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当前区间存在元素时</a:t>
            </a:r>
          </a:p>
          <a:p>
            <a:pPr>
              <a:lnSpc>
                <a:spcPts val="2600"/>
              </a:lnSpc>
            </a:pPr>
            <a:r>
              <a:rPr lang="zh-CN" altLang="en-US" sz="16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{</a:t>
            </a: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mid=(</a:t>
            </a:r>
            <a:r>
              <a:rPr lang="en-US" altLang="zh-CN" sz="16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low+high</a:t>
            </a: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)/2;	</a:t>
            </a:r>
            <a:r>
              <a:rPr lang="en-US" altLang="zh-CN" sz="1600" dirty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</a:t>
            </a:r>
            <a:r>
              <a:rPr lang="zh-CN" altLang="en-US" sz="1600" dirty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求查找区间的中间位置</a:t>
            </a:r>
          </a:p>
          <a:p>
            <a:pPr>
              <a:lnSpc>
                <a:spcPts val="2600"/>
              </a:lnSpc>
            </a:pPr>
            <a:r>
              <a:rPr lang="zh-CN" altLang="en-US" sz="16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　　</a:t>
            </a: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if (a[mid]==k)</a:t>
            </a:r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</a:t>
            </a:r>
            <a:r>
              <a:rPr lang="zh-CN" altLang="en-US" sz="1600" dirty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找到后返回其物理下标</a:t>
            </a:r>
            <a:r>
              <a:rPr lang="en-US" altLang="zh-CN" sz="1600" dirty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mid</a:t>
            </a:r>
          </a:p>
          <a:p>
            <a:pPr>
              <a:lnSpc>
                <a:spcPts val="2600"/>
              </a:lnSpc>
            </a:pPr>
            <a:r>
              <a:rPr lang="zh-CN" altLang="en-US" sz="16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　　　　</a:t>
            </a: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return mid;</a:t>
            </a:r>
          </a:p>
          <a:p>
            <a:pPr>
              <a:lnSpc>
                <a:spcPts val="2600"/>
              </a:lnSpc>
            </a:pPr>
            <a:r>
              <a:rPr lang="zh-CN" altLang="en-US" sz="16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　　</a:t>
            </a: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if (a[mid]&gt;k)</a:t>
            </a:r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</a:t>
            </a:r>
            <a:r>
              <a:rPr lang="zh-CN" altLang="en-US" sz="1600" dirty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当</a:t>
            </a:r>
            <a:r>
              <a:rPr lang="en-US" altLang="zh-CN" sz="1600" dirty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a[mid]&gt;k</a:t>
            </a:r>
            <a:r>
              <a:rPr lang="zh-CN" altLang="en-US" sz="1600" dirty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时</a:t>
            </a:r>
          </a:p>
          <a:p>
            <a:pPr>
              <a:lnSpc>
                <a:spcPts val="2600"/>
              </a:lnSpc>
            </a:pPr>
            <a:r>
              <a:rPr lang="zh-CN" altLang="en-US" sz="16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　　　　</a:t>
            </a:r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return </a:t>
            </a:r>
            <a:r>
              <a:rPr lang="en-US" altLang="zh-CN" sz="16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BinSearch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(a</a:t>
            </a:r>
            <a:r>
              <a:rPr lang="zh-CN" altLang="en-US" sz="16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low</a:t>
            </a:r>
            <a:r>
              <a:rPr lang="zh-CN" altLang="en-US" sz="16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mid-1</a:t>
            </a:r>
            <a:r>
              <a:rPr lang="zh-CN" altLang="en-US" sz="16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);</a:t>
            </a:r>
          </a:p>
          <a:p>
            <a:pPr>
              <a:lnSpc>
                <a:spcPts val="2600"/>
              </a:lnSpc>
            </a:pPr>
            <a:r>
              <a:rPr lang="zh-CN" altLang="en-US" sz="16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　　</a:t>
            </a: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else			</a:t>
            </a:r>
            <a:r>
              <a:rPr lang="en-US" altLang="zh-CN" sz="1600" dirty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</a:t>
            </a:r>
            <a:r>
              <a:rPr lang="zh-CN" altLang="en-US" sz="1600" dirty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当</a:t>
            </a:r>
            <a:r>
              <a:rPr lang="en-US" altLang="zh-CN" sz="1600" dirty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a[mid]&lt;k</a:t>
            </a:r>
            <a:r>
              <a:rPr lang="zh-CN" altLang="en-US" sz="1600" dirty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时</a:t>
            </a:r>
          </a:p>
          <a:p>
            <a:pPr>
              <a:lnSpc>
                <a:spcPts val="2600"/>
              </a:lnSpc>
            </a:pPr>
            <a:r>
              <a:rPr lang="zh-CN" altLang="en-US" sz="16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　　　</a:t>
            </a:r>
            <a:r>
              <a:rPr lang="zh-CN" altLang="en-US" sz="16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return </a:t>
            </a:r>
            <a:r>
              <a:rPr lang="en-US" altLang="zh-CN" sz="16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BinSearch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(a</a:t>
            </a:r>
            <a:r>
              <a:rPr lang="zh-CN" altLang="en-US" sz="16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mid+1</a:t>
            </a:r>
            <a:r>
              <a:rPr lang="zh-CN" altLang="en-US" sz="16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high</a:t>
            </a:r>
            <a:r>
              <a:rPr lang="zh-CN" altLang="en-US" sz="16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);</a:t>
            </a:r>
          </a:p>
          <a:p>
            <a:pPr>
              <a:lnSpc>
                <a:spcPts val="2600"/>
              </a:lnSpc>
            </a:pPr>
            <a:r>
              <a:rPr lang="zh-CN" altLang="en-US" sz="16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}</a:t>
            </a:r>
            <a:endParaRPr lang="en-US" altLang="zh-CN" sz="16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>
              <a:lnSpc>
                <a:spcPts val="2600"/>
              </a:lnSpc>
            </a:pPr>
            <a:r>
              <a:rPr lang="zh-CN" altLang="en-US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</a:t>
            </a:r>
            <a:r>
              <a:rPr lang="zh-CN" altLang="en-US" sz="16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else </a:t>
            </a: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return -1;</a:t>
            </a:r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</a:t>
            </a:r>
            <a:r>
              <a:rPr lang="zh-CN" altLang="en-US" sz="1600" dirty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若当前查找区间没有元素时返回</a:t>
            </a:r>
            <a:r>
              <a:rPr lang="en-US" altLang="zh-CN" sz="1600" dirty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-1</a:t>
            </a:r>
          </a:p>
          <a:p>
            <a:pPr>
              <a:lnSpc>
                <a:spcPts val="2600"/>
              </a:lnSpc>
            </a:pP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}</a:t>
            </a:r>
          </a:p>
        </p:txBody>
      </p:sp>
      <p:sp>
        <p:nvSpPr>
          <p:cNvPr id="185347" name="Text Box 3"/>
          <p:cNvSpPr txBox="1">
            <a:spLocks noChangeArrowheads="1"/>
          </p:cNvSpPr>
          <p:nvPr/>
        </p:nvSpPr>
        <p:spPr bwMode="auto">
          <a:xfrm>
            <a:off x="468313" y="260350"/>
            <a:ext cx="259080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200">
                <a:solidFill>
                  <a:srgbClr val="0000FF"/>
                </a:solidFill>
                <a:ea typeface="黑体" pitchFamily="2" charset="-122"/>
              </a:rPr>
              <a:t>算法实现：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71472" y="428604"/>
            <a:ext cx="38576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折半查找</a:t>
            </a:r>
            <a:r>
              <a:rPr lang="en-US" altLang="zh-CN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−</a:t>
            </a:r>
            <a:r>
              <a:rPr lang="zh-CN" altLang="en-US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你真的会了吗？</a:t>
            </a:r>
            <a:endParaRPr lang="zh-CN" altLang="en-US"/>
          </a:p>
        </p:txBody>
      </p:sp>
      <p:sp>
        <p:nvSpPr>
          <p:cNvPr id="3" name="TextBox 2"/>
          <p:cNvSpPr txBox="1"/>
          <p:nvPr/>
        </p:nvSpPr>
        <p:spPr>
          <a:xfrm>
            <a:off x="714348" y="1357298"/>
            <a:ext cx="642942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据说</a:t>
            </a:r>
            <a:r>
              <a:rPr lang="en-US" altLang="zh-CN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90%</a:t>
            </a: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的程序员编写的折半查找程序都有</a:t>
            </a:r>
            <a:r>
              <a:rPr lang="en-US" altLang="zh-CN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bug!</a:t>
            </a:r>
            <a:endParaRPr lang="zh-CN" altLang="en-US" sz="22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85786" y="1928802"/>
            <a:ext cx="7215238" cy="156140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216000" tIns="180000" bIns="180000" rtlCol="0">
            <a:spAutoFit/>
          </a:bodyPr>
          <a:lstStyle/>
          <a:p>
            <a:pPr marL="457200" indent="-457200">
              <a:lnSpc>
                <a:spcPct val="150000"/>
              </a:lnSpc>
              <a:buBlip>
                <a:blip r:embed="rId2"/>
              </a:buBlip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当有序数组中存在相同元素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x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时，如何查找最左边的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x 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？</a:t>
            </a:r>
            <a:endParaRPr lang="en-US" altLang="zh-CN" sz="1800" i="1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marL="457200" indent="-457200">
              <a:lnSpc>
                <a:spcPct val="150000"/>
              </a:lnSpc>
              <a:buBlip>
                <a:blip r:embed="rId2"/>
              </a:buBlip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当有序数组中存在相同元素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x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时，如何查找最右边的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x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？</a:t>
            </a:r>
            <a:endParaRPr lang="en-US" altLang="zh-CN" sz="18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marL="457200" indent="-457200">
              <a:lnSpc>
                <a:spcPct val="150000"/>
              </a:lnSpc>
              <a:buBlip>
                <a:blip r:embed="rId2"/>
              </a:buBlip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当有序数组中存在相同元素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x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时，如何求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x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的个数 ？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Text Box 2"/>
          <p:cNvSpPr txBox="1">
            <a:spLocks noChangeArrowheads="1"/>
          </p:cNvSpPr>
          <p:nvPr/>
        </p:nvSpPr>
        <p:spPr bwMode="auto">
          <a:xfrm>
            <a:off x="357158" y="1285860"/>
            <a:ext cx="8137525" cy="8747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</a:t>
            </a:r>
            <a:r>
              <a:rPr lang="zh-CN" altLang="en-US" sz="18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算法分析：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折半查找算法的主要时间花费在元素比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较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上，对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于含有</a:t>
            </a:r>
            <a:r>
              <a:rPr lang="en-US" altLang="zh-CN" sz="18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个元素的有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序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表，采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用折半查找时最坏情况下的元素比较次数为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C(</a:t>
            </a: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，则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有：</a:t>
            </a:r>
          </a:p>
        </p:txBody>
      </p:sp>
      <p:sp>
        <p:nvSpPr>
          <p:cNvPr id="184323" name="Text Box 3"/>
          <p:cNvSpPr txBox="1">
            <a:spLocks noChangeArrowheads="1"/>
          </p:cNvSpPr>
          <p:nvPr/>
        </p:nvSpPr>
        <p:spPr bwMode="auto">
          <a:xfrm>
            <a:off x="1142976" y="2714620"/>
            <a:ext cx="4357718" cy="110955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 wrap="square" lIns="180000" tIns="144000" bIns="18000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C(</a:t>
            </a:r>
            <a:r>
              <a:rPr lang="en-US" altLang="zh-CN" sz="18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)=1			</a:t>
            </a:r>
            <a:r>
              <a:rPr lang="zh-CN" altLang="en-US" sz="1800" dirty="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当</a:t>
            </a:r>
            <a:r>
              <a:rPr lang="en-US" altLang="zh-CN" sz="1800" i="1" dirty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=1</a:t>
            </a:r>
          </a:p>
          <a:p>
            <a:pPr>
              <a:lnSpc>
                <a:spcPct val="1500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C(</a:t>
            </a:r>
            <a:r>
              <a:rPr lang="en-US" altLang="zh-CN" sz="18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en-US" altLang="zh-CN" sz="1800" dirty="0">
                <a:solidFill>
                  <a:srgbClr val="0000FF"/>
                </a:solidFill>
                <a:latin typeface="宋体" pitchFamily="2" charset="-122"/>
                <a:ea typeface="宋体" pitchFamily="2" charset="-122"/>
                <a:cs typeface="Consolas" pitchFamily="49" charset="0"/>
              </a:rPr>
              <a:t>≤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1+C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Symbol" pitchFamily="18" charset="2"/>
              </a:rPr>
              <a:t></a:t>
            </a:r>
            <a:r>
              <a:rPr lang="en-US" altLang="zh-CN" sz="18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/2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Symbol" pitchFamily="18" charset="2"/>
              </a:rPr>
              <a:t>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	</a:t>
            </a:r>
            <a:r>
              <a:rPr lang="zh-CN" altLang="en-US" sz="1800" dirty="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当</a:t>
            </a:r>
            <a:r>
              <a:rPr lang="en-US" altLang="zh-CN" sz="1800" i="1" dirty="0" err="1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1800" dirty="0" err="1">
                <a:solidFill>
                  <a:srgbClr val="00B0F0"/>
                </a:solidFill>
                <a:latin typeface="宋体" pitchFamily="2" charset="-122"/>
                <a:ea typeface="宋体" pitchFamily="2" charset="-122"/>
                <a:cs typeface="Consolas" pitchFamily="49" charset="0"/>
              </a:rPr>
              <a:t>≥</a:t>
            </a:r>
            <a:r>
              <a:rPr lang="en-US" altLang="zh-CN" sz="1800" dirty="0" err="1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endParaRPr lang="en-US" altLang="zh-CN" sz="1800" dirty="0">
              <a:solidFill>
                <a:srgbClr val="00B0F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184324" name="Text Box 4"/>
          <p:cNvSpPr txBox="1">
            <a:spLocks noChangeArrowheads="1"/>
          </p:cNvSpPr>
          <p:nvPr/>
        </p:nvSpPr>
        <p:spPr bwMode="auto">
          <a:xfrm>
            <a:off x="642910" y="4143380"/>
            <a:ext cx="8280400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由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此得到</a:t>
            </a:r>
            <a:r>
              <a:rPr lang="zh-CN" altLang="pt-BR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：</a:t>
            </a:r>
            <a:r>
              <a:rPr lang="pt-BR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C(</a:t>
            </a:r>
            <a:r>
              <a:rPr lang="pt-BR" altLang="zh-CN" sz="18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pt-BR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r>
              <a:rPr lang="pt-BR" altLang="zh-CN" sz="1800" dirty="0">
                <a:solidFill>
                  <a:srgbClr val="0000FF"/>
                </a:solidFill>
                <a:latin typeface="宋体" pitchFamily="2" charset="-122"/>
                <a:ea typeface="宋体" pitchFamily="2" charset="-122"/>
                <a:cs typeface="Consolas" pitchFamily="49" charset="0"/>
              </a:rPr>
              <a:t>≤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Symbol" pitchFamily="18" charset="2"/>
              </a:rPr>
              <a:t></a:t>
            </a:r>
            <a:r>
              <a:rPr lang="pt-BR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log</a:t>
            </a:r>
            <a:r>
              <a:rPr lang="pt-BR" altLang="zh-CN" sz="1800" baseline="-25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pt-BR" altLang="zh-CN" sz="18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Symbol" pitchFamily="18" charset="2"/>
              </a:rPr>
              <a:t></a:t>
            </a:r>
            <a:r>
              <a:rPr lang="pt-BR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+1</a:t>
            </a:r>
          </a:p>
          <a:p>
            <a:pPr>
              <a:lnSpc>
                <a:spcPct val="150000"/>
              </a:lnSpc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折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半查找的主要时间花在元素比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较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上，所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以算法的时间复杂度为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O(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log</a:t>
            </a:r>
            <a:r>
              <a:rPr lang="en-US" altLang="zh-CN" sz="1800" baseline="-250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en-US" altLang="zh-CN" sz="1800" i="1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Text Box 2" descr="纸莎草纸"/>
          <p:cNvSpPr txBox="1">
            <a:spLocks noChangeArrowheads="1"/>
          </p:cNvSpPr>
          <p:nvPr/>
        </p:nvSpPr>
        <p:spPr bwMode="auto">
          <a:xfrm>
            <a:off x="395288" y="333375"/>
            <a:ext cx="5676910" cy="519113"/>
          </a:xfrm>
          <a:prstGeom prst="rect">
            <a:avLst/>
          </a:prstGeom>
          <a:solidFill>
            <a:srgbClr val="00B0F0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80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3.3.3 </a:t>
            </a:r>
            <a:r>
              <a:rPr lang="zh-CN" altLang="en-US" sz="280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寻找一个序列中第</a:t>
            </a:r>
            <a:r>
              <a:rPr lang="en-US" altLang="zh-CN" sz="2800" i="1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k</a:t>
            </a:r>
            <a:r>
              <a:rPr lang="zh-CN" altLang="en-US" sz="280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小元素</a:t>
            </a:r>
          </a:p>
        </p:txBody>
      </p:sp>
      <p:sp>
        <p:nvSpPr>
          <p:cNvPr id="183299" name="Text Box 3"/>
          <p:cNvSpPr txBox="1">
            <a:spLocks noChangeArrowheads="1"/>
          </p:cNvSpPr>
          <p:nvPr/>
        </p:nvSpPr>
        <p:spPr bwMode="auto">
          <a:xfrm>
            <a:off x="323850" y="1278152"/>
            <a:ext cx="799147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　</a:t>
            </a:r>
            <a:r>
              <a:rPr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　</a:t>
            </a:r>
            <a:r>
              <a:rPr lang="en-US" altLang="zh-CN" sz="20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【</a:t>
            </a:r>
            <a:r>
              <a:rPr lang="zh-CN" altLang="en-US" sz="20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问题描述</a:t>
            </a:r>
            <a:r>
              <a:rPr lang="en-US" altLang="zh-CN" sz="20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】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对于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给定的含有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元素的无序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序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列，求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这个序列中第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2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en-US" altLang="zh-CN" sz="2000" dirty="0" err="1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≤</a:t>
            </a:r>
            <a:r>
              <a:rPr lang="en-US" altLang="zh-CN" sz="2000" i="1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en-US" altLang="zh-CN" sz="2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≤</a:t>
            </a:r>
            <a:r>
              <a:rPr lang="en-US" altLang="zh-CN" sz="2000" i="1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）小的元素。</a:t>
            </a:r>
          </a:p>
        </p:txBody>
      </p:sp>
      <p:sp>
        <p:nvSpPr>
          <p:cNvPr id="183300" name="Text Box 4"/>
          <p:cNvSpPr txBox="1">
            <a:spLocks noChangeArrowheads="1"/>
          </p:cNvSpPr>
          <p:nvPr/>
        </p:nvSpPr>
        <p:spPr bwMode="auto">
          <a:xfrm>
            <a:off x="323850" y="2420938"/>
            <a:ext cx="7993063" cy="16773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　</a:t>
            </a:r>
            <a:r>
              <a:rPr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　</a:t>
            </a:r>
            <a:r>
              <a:rPr lang="en-US" altLang="zh-CN" sz="20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【</a:t>
            </a:r>
            <a:r>
              <a:rPr lang="zh-CN" altLang="en-US" sz="20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问题求解</a:t>
            </a:r>
            <a:r>
              <a:rPr lang="en-US" altLang="zh-CN" sz="20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】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假设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无序序列存放在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</a:t>
            </a:r>
            <a:r>
              <a:rPr lang="en-US" altLang="zh-CN" sz="2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0..</a:t>
            </a:r>
            <a:r>
              <a:rPr lang="en-US" altLang="zh-CN" sz="2000" i="1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-1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中，若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将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递增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排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序，则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第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小的元素为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-1]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</a:p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采用类似于快速排序的思想。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Text Box 2"/>
          <p:cNvSpPr txBox="1">
            <a:spLocks noChangeArrowheads="1"/>
          </p:cNvSpPr>
          <p:nvPr/>
        </p:nvSpPr>
        <p:spPr bwMode="auto">
          <a:xfrm>
            <a:off x="215931" y="1214422"/>
            <a:ext cx="8785225" cy="116015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tIns="108000" bIns="18000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对于序列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..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，在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其中查找第</a:t>
            </a:r>
            <a:r>
              <a:rPr lang="en-US" altLang="zh-CN" sz="2000" i="1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zh-CN" altLang="en-US" sz="20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小元素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的过程如下：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将</a:t>
            </a:r>
            <a:r>
              <a:rPr lang="en-US" altLang="zh-CN" sz="2000" i="1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[s]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作为基准划分，其对应下标为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种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情况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  <a:endParaRPr lang="zh-CN" altLang="en-US" sz="20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357686" y="428604"/>
            <a:ext cx="24288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smtClean="0">
                <a:solidFill>
                  <a:srgbClr val="FF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该元素的下标为</a:t>
            </a:r>
            <a:r>
              <a:rPr lang="en-US" altLang="zh-CN" sz="2000" i="1" smtClean="0">
                <a:solidFill>
                  <a:srgbClr val="FF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k</a:t>
            </a:r>
            <a:r>
              <a:rPr lang="en-US" altLang="zh-CN" sz="2000" smtClean="0">
                <a:solidFill>
                  <a:srgbClr val="FF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-1</a:t>
            </a:r>
            <a:endParaRPr lang="zh-CN" altLang="en-US" sz="2000">
              <a:solidFill>
                <a:srgbClr val="FF00FF"/>
              </a:solidFill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cxnSp>
        <p:nvCxnSpPr>
          <p:cNvPr id="5" name="直接箭头连接符 4"/>
          <p:cNvCxnSpPr/>
          <p:nvPr/>
        </p:nvCxnSpPr>
        <p:spPr>
          <a:xfrm rot="5400000">
            <a:off x="5229462" y="1106069"/>
            <a:ext cx="528584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000100" y="2571744"/>
            <a:ext cx="7643866" cy="238907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180000" tIns="180000" rIns="180000" bIns="180000" rtlCol="0">
            <a:spAutoFit/>
          </a:bodyPr>
          <a:lstStyle/>
          <a:p>
            <a:pPr marL="457200" indent="-457200">
              <a:lnSpc>
                <a:spcPct val="150000"/>
              </a:lnSpc>
              <a:buBlip>
                <a:blip r:embed="rId2"/>
              </a:buBlip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若</a:t>
            </a:r>
            <a:r>
              <a:rPr lang="en-US" altLang="zh-CN" sz="1800" i="1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en-US" altLang="zh-CN" sz="18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-1=</a:t>
            </a:r>
            <a:r>
              <a:rPr lang="en-US" altLang="zh-CN" sz="1800" i="1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即为所求，返回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</a:p>
          <a:p>
            <a:pPr marL="457200" indent="-457200">
              <a:lnSpc>
                <a:spcPct val="150000"/>
              </a:lnSpc>
              <a:buBlip>
                <a:blip r:embed="rId2"/>
              </a:buBlip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若</a:t>
            </a:r>
            <a:r>
              <a:rPr lang="en-US" altLang="zh-CN" sz="1800" i="1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en-US" altLang="zh-CN" sz="18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-1&lt;</a:t>
            </a:r>
            <a:r>
              <a:rPr lang="en-US" altLang="zh-CN" sz="1800" i="1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，第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小的元素应在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..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-1]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子序列中，递归在该子序列中求解并返回其结果。</a:t>
            </a:r>
          </a:p>
          <a:p>
            <a:pPr marL="457200" indent="-457200">
              <a:lnSpc>
                <a:spcPct val="150000"/>
              </a:lnSpc>
              <a:buBlip>
                <a:blip r:embed="rId2"/>
              </a:buBlip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若</a:t>
            </a:r>
            <a:r>
              <a:rPr lang="en-US" altLang="zh-CN" sz="1800" i="1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en-US" altLang="zh-CN" sz="18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-1&gt;</a:t>
            </a:r>
            <a:r>
              <a:rPr lang="en-US" altLang="zh-CN" sz="1800" i="1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，第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小的元素应在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+1..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子序列中，递归在该子序列中求解并返回其结果。</a:t>
            </a:r>
            <a:endParaRPr lang="zh-CN" altLang="en-US"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Text Box 2"/>
          <p:cNvSpPr txBox="1">
            <a:spLocks noChangeArrowheads="1"/>
          </p:cNvSpPr>
          <p:nvPr/>
        </p:nvSpPr>
        <p:spPr bwMode="auto">
          <a:xfrm>
            <a:off x="395288" y="115888"/>
            <a:ext cx="259080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200">
                <a:solidFill>
                  <a:srgbClr val="0000FF"/>
                </a:solidFill>
                <a:ea typeface="黑体" pitchFamily="2" charset="-122"/>
              </a:rPr>
              <a:t>算法实现：</a:t>
            </a:r>
          </a:p>
        </p:txBody>
      </p:sp>
      <p:sp>
        <p:nvSpPr>
          <p:cNvPr id="181251" name="Text Box 3"/>
          <p:cNvSpPr txBox="1">
            <a:spLocks noChangeArrowheads="1"/>
          </p:cNvSpPr>
          <p:nvPr/>
        </p:nvSpPr>
        <p:spPr bwMode="auto">
          <a:xfrm>
            <a:off x="179388" y="620713"/>
            <a:ext cx="8748712" cy="528794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lIns="180000" tIns="180000" rIns="180000" bIns="18000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16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int</a:t>
            </a: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lang="en-US" altLang="zh-CN" sz="1600" dirty="0" err="1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QuickSelect</a:t>
            </a: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altLang="zh-CN" sz="16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int</a:t>
            </a: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[]</a:t>
            </a:r>
            <a:r>
              <a:rPr lang="zh-CN" altLang="en-US" sz="16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int s</a:t>
            </a:r>
            <a:r>
              <a:rPr lang="zh-CN" altLang="en-US" sz="16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int t</a:t>
            </a:r>
            <a:r>
              <a:rPr lang="zh-CN" altLang="en-US" sz="16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int </a:t>
            </a:r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</a:t>
            </a:r>
            <a:r>
              <a:rPr lang="zh-CN" altLang="en-US" sz="16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在</a:t>
            </a: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a[s..t]</a:t>
            </a:r>
            <a:r>
              <a:rPr lang="zh-CN" altLang="en-US" sz="16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序列中找第</a:t>
            </a: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zh-CN" altLang="en-US" sz="16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小的元素</a:t>
            </a:r>
          </a:p>
          <a:p>
            <a:pPr>
              <a:lnSpc>
                <a:spcPct val="90000"/>
              </a:lnSpc>
            </a:pP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{  int i=s</a:t>
            </a:r>
            <a:r>
              <a:rPr lang="zh-CN" altLang="en-US" sz="16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j=t,tmp</a:t>
            </a: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zh-CN" altLang="en-US" sz="16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if </a:t>
            </a: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(s&lt;t)</a:t>
            </a:r>
          </a:p>
          <a:p>
            <a:pPr>
              <a:lnSpc>
                <a:spcPct val="90000"/>
              </a:lnSpc>
            </a:pPr>
            <a:r>
              <a:rPr lang="zh-CN" altLang="en-US" sz="16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{  tmp=a[s</a:t>
            </a: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];</a:t>
            </a:r>
          </a:p>
          <a:p>
            <a:pPr>
              <a:lnSpc>
                <a:spcPct val="90000"/>
              </a:lnSpc>
            </a:pPr>
            <a:r>
              <a:rPr lang="zh-CN" altLang="en-US" sz="16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 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while </a:t>
            </a: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altLang="zh-CN" sz="16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!=j</a:t>
            </a:r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 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	 </a:t>
            </a:r>
            <a:r>
              <a:rPr lang="en-US" altLang="zh-CN" sz="1600" dirty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</a:t>
            </a:r>
            <a:r>
              <a:rPr lang="zh-CN" altLang="en-US" sz="1600" dirty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从区间两端交替向中间</a:t>
            </a:r>
            <a:r>
              <a:rPr lang="zh-CN" altLang="en-US" sz="160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扫</a:t>
            </a:r>
            <a:r>
              <a:rPr lang="zh-CN" altLang="en-US" sz="16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描，直</a:t>
            </a:r>
            <a:r>
              <a:rPr lang="zh-CN" altLang="en-US" sz="1600" dirty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至</a:t>
            </a:r>
            <a:r>
              <a:rPr lang="en-US" altLang="zh-CN" sz="1600" dirty="0" err="1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1600" dirty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=j</a:t>
            </a:r>
            <a:r>
              <a:rPr lang="zh-CN" altLang="en-US" sz="1600" dirty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为止</a:t>
            </a:r>
          </a:p>
          <a:p>
            <a:pPr>
              <a:lnSpc>
                <a:spcPct val="90000"/>
              </a:lnSpc>
            </a:pPr>
            <a:r>
              <a:rPr lang="zh-CN" altLang="en-US" sz="16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 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{  while </a:t>
            </a: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(j&gt;</a:t>
            </a:r>
            <a:r>
              <a:rPr lang="en-US" altLang="zh-CN" sz="16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&amp;&amp; a[j]&gt;=</a:t>
            </a:r>
            <a:r>
              <a:rPr lang="en-US" altLang="zh-CN" sz="16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tmp</a:t>
            </a: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 j--;</a:t>
            </a:r>
          </a:p>
          <a:p>
            <a:pPr>
              <a:lnSpc>
                <a:spcPct val="90000"/>
              </a:lnSpc>
            </a:pPr>
            <a:r>
              <a:rPr lang="zh-CN" altLang="en-US" sz="16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　　</a:t>
            </a:r>
            <a:r>
              <a:rPr lang="zh-CN" altLang="en-US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a[i</a:t>
            </a: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]=a[j];</a:t>
            </a:r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</a:t>
            </a:r>
            <a:r>
              <a:rPr lang="zh-CN" altLang="en-US" sz="1600" dirty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将</a:t>
            </a:r>
            <a:r>
              <a:rPr lang="en-US" altLang="zh-CN" sz="1600" dirty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a[j]</a:t>
            </a:r>
            <a:r>
              <a:rPr lang="zh-CN" altLang="en-US" sz="1600" dirty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前移到</a:t>
            </a:r>
            <a:r>
              <a:rPr lang="en-US" altLang="zh-CN" sz="1600" dirty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a[</a:t>
            </a:r>
            <a:r>
              <a:rPr lang="en-US" altLang="zh-CN" sz="1600" dirty="0" err="1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1600" dirty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</a:t>
            </a:r>
            <a:r>
              <a:rPr lang="zh-CN" altLang="en-US" sz="1600" dirty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的位置</a:t>
            </a:r>
          </a:p>
          <a:p>
            <a:pPr>
              <a:lnSpc>
                <a:spcPct val="90000"/>
              </a:lnSpc>
            </a:pPr>
            <a:r>
              <a:rPr lang="zh-CN" altLang="en-US" sz="16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　　</a:t>
            </a:r>
            <a:r>
              <a:rPr lang="zh-CN" altLang="en-US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while </a:t>
            </a: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altLang="zh-CN" sz="16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&lt;j &amp;&amp; a[</a:t>
            </a:r>
            <a:r>
              <a:rPr lang="en-US" altLang="zh-CN" sz="16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]&lt;=</a:t>
            </a:r>
            <a:r>
              <a:rPr lang="en-US" altLang="zh-CN" sz="16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tmp</a:t>
            </a: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 </a:t>
            </a:r>
            <a:r>
              <a:rPr lang="en-US" altLang="zh-CN" sz="16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++;</a:t>
            </a:r>
          </a:p>
          <a:p>
            <a:pPr>
              <a:lnSpc>
                <a:spcPct val="90000"/>
              </a:lnSpc>
            </a:pPr>
            <a:r>
              <a:rPr lang="zh-CN" altLang="en-US" sz="16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　　</a:t>
            </a:r>
            <a:r>
              <a:rPr lang="zh-CN" altLang="en-US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a[j</a:t>
            </a: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]=a[</a:t>
            </a:r>
            <a:r>
              <a:rPr lang="en-US" altLang="zh-CN" sz="16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];</a:t>
            </a:r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</a:t>
            </a:r>
            <a:r>
              <a:rPr lang="zh-CN" altLang="en-US" sz="1600" dirty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将</a:t>
            </a:r>
            <a:r>
              <a:rPr lang="en-US" altLang="zh-CN" sz="1600" dirty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a[</a:t>
            </a:r>
            <a:r>
              <a:rPr lang="en-US" altLang="zh-CN" sz="1600" dirty="0" err="1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1600" dirty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</a:t>
            </a:r>
            <a:r>
              <a:rPr lang="zh-CN" altLang="en-US" sz="1600" dirty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后移到</a:t>
            </a:r>
            <a:r>
              <a:rPr lang="en-US" altLang="zh-CN" sz="1600" dirty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a[j]</a:t>
            </a:r>
            <a:r>
              <a:rPr lang="zh-CN" altLang="en-US" sz="1600" dirty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的位置</a:t>
            </a:r>
          </a:p>
          <a:p>
            <a:pPr>
              <a:lnSpc>
                <a:spcPct val="90000"/>
              </a:lnSpc>
            </a:pPr>
            <a:r>
              <a:rPr lang="zh-CN" altLang="en-US" sz="16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 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}</a:t>
            </a:r>
            <a:endParaRPr lang="en-US" altLang="zh-CN" sz="16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>
              <a:lnSpc>
                <a:spcPct val="90000"/>
              </a:lnSpc>
            </a:pPr>
            <a:r>
              <a:rPr lang="zh-CN" altLang="en-US" sz="16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 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a[i</a:t>
            </a: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]=</a:t>
            </a:r>
            <a:r>
              <a:rPr lang="en-US" altLang="zh-CN" sz="16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tmp</a:t>
            </a: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;</a:t>
            </a:r>
          </a:p>
          <a:p>
            <a:pPr>
              <a:lnSpc>
                <a:spcPct val="200000"/>
              </a:lnSpc>
            </a:pPr>
            <a:r>
              <a:rPr lang="zh-CN" altLang="en-US" sz="16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 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if </a:t>
            </a: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altLang="zh-CN" sz="16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k-1==</a:t>
            </a:r>
            <a:r>
              <a:rPr lang="en-US" altLang="zh-CN" sz="1600" dirty="0" err="1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 return a[</a:t>
            </a:r>
            <a:r>
              <a:rPr lang="en-US" altLang="zh-CN" sz="16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];</a:t>
            </a:r>
          </a:p>
          <a:p>
            <a:pPr>
              <a:lnSpc>
                <a:spcPct val="90000"/>
              </a:lnSpc>
            </a:pPr>
            <a:r>
              <a:rPr lang="zh-CN" altLang="en-US" sz="16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 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else </a:t>
            </a: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if (</a:t>
            </a:r>
            <a:r>
              <a:rPr lang="en-US" altLang="zh-CN" sz="16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k-1&lt;</a:t>
            </a:r>
            <a:r>
              <a:rPr lang="en-US" altLang="zh-CN" sz="1600" dirty="0" err="1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 </a:t>
            </a:r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return </a:t>
            </a:r>
            <a:r>
              <a:rPr lang="en-US" altLang="zh-CN" sz="16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QuickSelect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(a</a:t>
            </a:r>
            <a:r>
              <a:rPr lang="zh-CN" altLang="en-US" sz="16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</a:t>
            </a:r>
            <a:r>
              <a:rPr lang="zh-CN" altLang="en-US" sz="16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i-1</a:t>
            </a:r>
            <a:r>
              <a:rPr lang="zh-CN" altLang="en-US" sz="16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);	</a:t>
            </a:r>
          </a:p>
          <a:p>
            <a:pPr>
              <a:lnSpc>
                <a:spcPct val="90000"/>
              </a:lnSpc>
            </a:pP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	</a:t>
            </a:r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</a:t>
            </a:r>
            <a:r>
              <a:rPr lang="zh-CN" altLang="en-US" sz="1600" dirty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在左区间中递归查找</a:t>
            </a:r>
          </a:p>
          <a:p>
            <a:pPr>
              <a:lnSpc>
                <a:spcPct val="90000"/>
              </a:lnSpc>
            </a:pPr>
            <a:r>
              <a:rPr lang="zh-CN" altLang="en-US" sz="16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 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else </a:t>
            </a:r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return </a:t>
            </a:r>
            <a:r>
              <a:rPr lang="en-US" altLang="zh-CN" sz="16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QuickSelect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(a</a:t>
            </a:r>
            <a:r>
              <a:rPr lang="zh-CN" altLang="en-US" sz="16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i+1</a:t>
            </a:r>
            <a:r>
              <a:rPr lang="zh-CN" altLang="en-US" sz="16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</a:t>
            </a:r>
            <a:r>
              <a:rPr lang="zh-CN" altLang="en-US" sz="16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);			</a:t>
            </a:r>
          </a:p>
          <a:p>
            <a:pPr>
              <a:lnSpc>
                <a:spcPct val="90000"/>
              </a:lnSpc>
            </a:pP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	</a:t>
            </a:r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</a:t>
            </a:r>
            <a:r>
              <a:rPr lang="zh-CN" altLang="en-US" sz="1600" dirty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在右区间中递归查找</a:t>
            </a:r>
          </a:p>
          <a:p>
            <a:pPr>
              <a:lnSpc>
                <a:spcPct val="90000"/>
              </a:lnSpc>
            </a:pPr>
            <a:r>
              <a:rPr lang="zh-CN" altLang="en-US" sz="16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}</a:t>
            </a:r>
            <a:endParaRPr lang="en-US" altLang="zh-CN" sz="16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>
              <a:lnSpc>
                <a:spcPct val="90000"/>
              </a:lnSpc>
            </a:pPr>
            <a:r>
              <a:rPr lang="zh-CN" altLang="en-US" sz="16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else </a:t>
            </a: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if (s==t &amp;&amp; s==</a:t>
            </a:r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k-1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	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</a:t>
            </a:r>
            <a:r>
              <a:rPr lang="zh-CN" altLang="en-US" sz="1600" dirty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区间内只有一个元素且为</a:t>
            </a:r>
            <a:r>
              <a:rPr lang="en-US" altLang="zh-CN" sz="1600" dirty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a[k-1]</a:t>
            </a:r>
          </a:p>
          <a:p>
            <a:pPr>
              <a:lnSpc>
                <a:spcPct val="90000"/>
              </a:lnSpc>
            </a:pPr>
            <a:r>
              <a:rPr lang="zh-CN" altLang="en-US" sz="16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 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return </a:t>
            </a: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a[k-1];</a:t>
            </a:r>
          </a:p>
          <a:p>
            <a:pPr>
              <a:lnSpc>
                <a:spcPct val="90000"/>
              </a:lnSpc>
            </a:pP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Text Box 2"/>
          <p:cNvSpPr txBox="1">
            <a:spLocks noChangeArrowheads="1"/>
          </p:cNvSpPr>
          <p:nvPr/>
        </p:nvSpPr>
        <p:spPr bwMode="auto">
          <a:xfrm>
            <a:off x="357158" y="1208853"/>
            <a:ext cx="8280400" cy="37678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pt-BR" sz="2200" dirty="0">
                <a:ea typeface="楷体" pitchFamily="49" charset="-122"/>
                <a:cs typeface="Times New Roman" pitchFamily="18" charset="0"/>
              </a:rPr>
              <a:t>　</a:t>
            </a:r>
            <a:r>
              <a:rPr lang="zh-CN" altLang="pt-BR" sz="2200">
                <a:ea typeface="楷体" pitchFamily="49" charset="-122"/>
                <a:cs typeface="Times New Roman" pitchFamily="18" charset="0"/>
              </a:rPr>
              <a:t>　</a:t>
            </a:r>
            <a:r>
              <a:rPr lang="en-US" altLang="zh-CN" sz="22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【</a:t>
            </a:r>
            <a:r>
              <a:rPr lang="zh-CN" altLang="pt-BR" sz="22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算法分析</a:t>
            </a:r>
            <a:r>
              <a:rPr lang="en-US" altLang="zh-CN" sz="22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】</a:t>
            </a:r>
            <a:r>
              <a:rPr lang="zh-CN" altLang="pt-BR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对于</a:t>
            </a:r>
            <a:r>
              <a:rPr lang="pt-BR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QuickSelect(</a:t>
            </a:r>
            <a:r>
              <a:rPr lang="pt-BR" altLang="zh-CN" sz="18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zh-CN" altLang="pt-BR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pt-BR" altLang="zh-CN" sz="18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</a:t>
            </a:r>
            <a:r>
              <a:rPr lang="zh-CN" altLang="pt-BR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pt-BR" altLang="zh-CN" sz="18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</a:t>
            </a:r>
            <a:r>
              <a:rPr lang="zh-CN" altLang="pt-BR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pt-BR" altLang="zh-CN" sz="18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pt-BR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zh-CN" altLang="pt-BR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算</a:t>
            </a:r>
            <a:r>
              <a:rPr lang="zh-CN" altLang="pt-BR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法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zh-CN" altLang="pt-BR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设</a:t>
            </a:r>
            <a:r>
              <a:rPr lang="zh-CN" altLang="pt-BR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序列</a:t>
            </a:r>
            <a:r>
              <a:rPr lang="pt-BR" altLang="zh-CN" sz="18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zh-CN" altLang="pt-BR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中含有</a:t>
            </a:r>
            <a:r>
              <a:rPr lang="pt-BR" altLang="zh-CN" sz="18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pt-BR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</a:t>
            </a:r>
            <a:r>
              <a:rPr lang="zh-CN" altLang="pt-BR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元</a:t>
            </a:r>
            <a:r>
              <a:rPr lang="zh-CN" altLang="pt-BR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素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zh-CN" altLang="pt-BR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其</a:t>
            </a:r>
            <a:r>
              <a:rPr lang="zh-CN" altLang="pt-BR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比较次数的递推式为：</a:t>
            </a:r>
            <a:endParaRPr lang="zh-CN" altLang="en-US" sz="1800" i="1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18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</a:t>
            </a:r>
            <a:r>
              <a:rPr lang="en-US" altLang="zh-CN" sz="1800" i="1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</a:t>
            </a:r>
            <a:r>
              <a:rPr lang="en-US" altLang="zh-CN" sz="18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altLang="zh-CN" sz="1800" i="1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18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)=</a:t>
            </a:r>
            <a:r>
              <a:rPr lang="en-US" altLang="zh-CN" sz="1800" i="1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</a:t>
            </a:r>
            <a:r>
              <a:rPr lang="en-US" altLang="zh-CN" sz="18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altLang="zh-CN" sz="1800" i="1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18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/2)+O(</a:t>
            </a:r>
            <a:r>
              <a:rPr lang="en-US" altLang="zh-CN" sz="1800" i="1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18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可以推导出</a:t>
            </a:r>
            <a:r>
              <a:rPr lang="en-US" altLang="zh-CN" sz="18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altLang="zh-CN" sz="18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)=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O(</a:t>
            </a: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，这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是最好的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情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况，即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每次划分的基准恰好是中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位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数，将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一个序列划分为长度大致相等的两个子序列。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在最坏情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况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下，每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次划分的基准恰好是序列中的最大值或最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小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值，则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处理区间只比上一次减少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元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素，此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时比较次数为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O(</a:t>
            </a:r>
            <a:r>
              <a:rPr lang="en-US" altLang="zh-CN" sz="1800" i="1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1800" baseline="30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在平均情况下该算法的时间复杂度为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O(</a:t>
            </a:r>
            <a:r>
              <a:rPr lang="en-US" altLang="zh-CN" sz="18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Text Box 2" descr="纸莎草纸"/>
          <p:cNvSpPr txBox="1">
            <a:spLocks noChangeArrowheads="1"/>
          </p:cNvSpPr>
          <p:nvPr/>
        </p:nvSpPr>
        <p:spPr bwMode="auto">
          <a:xfrm>
            <a:off x="500034" y="428604"/>
            <a:ext cx="6675455" cy="523220"/>
          </a:xfrm>
          <a:prstGeom prst="rect">
            <a:avLst/>
          </a:prstGeom>
          <a:solidFill>
            <a:srgbClr val="00B0F0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80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3.3.4 </a:t>
            </a:r>
            <a:r>
              <a:rPr lang="zh-CN" altLang="en-US" sz="280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寻找两个等长有序序列的中位数</a:t>
            </a:r>
          </a:p>
        </p:txBody>
      </p:sp>
      <p:sp>
        <p:nvSpPr>
          <p:cNvPr id="179203" name="Text Box 3"/>
          <p:cNvSpPr txBox="1">
            <a:spLocks noChangeArrowheads="1"/>
          </p:cNvSpPr>
          <p:nvPr/>
        </p:nvSpPr>
        <p:spPr bwMode="auto">
          <a:xfrm>
            <a:off x="500034" y="1571612"/>
            <a:ext cx="7921625" cy="15772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2000" dirty="0">
                <a:ea typeface="楷体" pitchFamily="49" charset="-122"/>
                <a:cs typeface="Times New Roman" pitchFamily="18" charset="0"/>
              </a:rPr>
              <a:t>　</a:t>
            </a:r>
            <a:r>
              <a:rPr lang="zh-CN" altLang="en-US" sz="2000">
                <a:ea typeface="楷体" pitchFamily="49" charset="-122"/>
                <a:cs typeface="Times New Roman" pitchFamily="18" charset="0"/>
              </a:rPr>
              <a:t>　</a:t>
            </a:r>
            <a:r>
              <a:rPr lang="en-US" altLang="zh-CN" sz="20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【</a:t>
            </a:r>
            <a:r>
              <a:rPr lang="zh-CN" altLang="en-US" sz="20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问题描述</a:t>
            </a:r>
            <a:r>
              <a:rPr lang="en-US" altLang="zh-CN" sz="20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】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对于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一个长度为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的有序序列（假设均为升序序列）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</a:t>
            </a:r>
            <a:r>
              <a:rPr lang="en-US" altLang="zh-CN" sz="2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0..</a:t>
            </a:r>
            <a:r>
              <a:rPr lang="en-US" altLang="zh-CN" sz="2000" i="1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-1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，处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于中间位置的元素称为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的中位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数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lang="en-US" altLang="zh-CN" sz="20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设计一个算法求给定的两个有序序列的中位数。 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</a:t>
            </a:r>
            <a:endParaRPr lang="zh-CN" altLang="en-US" sz="20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3" name="Text Box 3"/>
          <p:cNvSpPr txBox="1">
            <a:spLocks noChangeArrowheads="1"/>
          </p:cNvSpPr>
          <p:nvPr/>
        </p:nvSpPr>
        <p:spPr bwMode="auto">
          <a:xfrm>
            <a:off x="500034" y="428604"/>
            <a:ext cx="7921625" cy="188500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例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如，若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序列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=(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11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13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15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17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19)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，其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中位数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是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15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，若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=(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4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6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8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20)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，其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中位数为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6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。两个等长有序序列的中位数是含它们所有元素的有序序列的中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位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数，例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如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、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两个有序序列的中位数为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11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lang="zh-CN" altLang="en-US" sz="20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179204" name="Text Box 4"/>
          <p:cNvSpPr txBox="1">
            <a:spLocks noChangeArrowheads="1"/>
          </p:cNvSpPr>
          <p:nvPr/>
        </p:nvSpPr>
        <p:spPr bwMode="auto">
          <a:xfrm>
            <a:off x="1042988" y="2854473"/>
            <a:ext cx="302418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=(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11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13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15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17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19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)</a:t>
            </a:r>
          </a:p>
        </p:txBody>
      </p:sp>
      <p:sp>
        <p:nvSpPr>
          <p:cNvPr id="179205" name="Text Box 5"/>
          <p:cNvSpPr txBox="1">
            <a:spLocks noChangeArrowheads="1"/>
          </p:cNvSpPr>
          <p:nvPr/>
        </p:nvSpPr>
        <p:spPr bwMode="auto">
          <a:xfrm>
            <a:off x="4194190" y="2854473"/>
            <a:ext cx="259238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b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=(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4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6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8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20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)</a:t>
            </a:r>
          </a:p>
        </p:txBody>
      </p:sp>
      <p:sp>
        <p:nvSpPr>
          <p:cNvPr id="179206" name="AutoShape 6"/>
          <p:cNvSpPr>
            <a:spLocks noChangeArrowheads="1"/>
          </p:cNvSpPr>
          <p:nvPr/>
        </p:nvSpPr>
        <p:spPr bwMode="auto">
          <a:xfrm>
            <a:off x="3635375" y="3430736"/>
            <a:ext cx="288925" cy="431800"/>
          </a:xfrm>
          <a:prstGeom prst="downArrow">
            <a:avLst>
              <a:gd name="adj1" fmla="val 50000"/>
              <a:gd name="adj2" fmla="val 37363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eaVert" wrap="none" anchor="ctr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9207" name="Text Box 7"/>
          <p:cNvSpPr txBox="1">
            <a:spLocks noChangeArrowheads="1"/>
          </p:cNvSpPr>
          <p:nvPr/>
        </p:nvSpPr>
        <p:spPr bwMode="auto">
          <a:xfrm>
            <a:off x="1500166" y="4071942"/>
            <a:ext cx="542928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c=(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4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6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8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11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12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15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17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19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20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Text Box 2"/>
          <p:cNvSpPr txBox="1">
            <a:spLocks noChangeArrowheads="1"/>
          </p:cNvSpPr>
          <p:nvPr/>
        </p:nvSpPr>
        <p:spPr bwMode="auto">
          <a:xfrm>
            <a:off x="468313" y="260350"/>
            <a:ext cx="8135937" cy="198515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　</a:t>
            </a:r>
            <a:r>
              <a:rPr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　</a:t>
            </a:r>
            <a:r>
              <a:rPr lang="en-US" altLang="zh-CN" sz="22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【</a:t>
            </a:r>
            <a:r>
              <a:rPr lang="zh-CN" altLang="en-US" sz="22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问题求解</a:t>
            </a:r>
            <a:r>
              <a:rPr lang="en-US" altLang="zh-CN" sz="22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】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对于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含有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个元素的有序序列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..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，当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为奇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数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时，中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位数是出现在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Symbol" pitchFamily="18" charset="2"/>
              </a:rPr>
              <a:t>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altLang="zh-CN" sz="2000" i="1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</a:t>
            </a:r>
            <a:r>
              <a:rPr lang="en-US" altLang="zh-CN" sz="2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+</a:t>
            </a:r>
            <a:r>
              <a:rPr lang="en-US" altLang="zh-CN" sz="2000" i="1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)/2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Symbol" pitchFamily="18" charset="2"/>
              </a:rPr>
              <a:t>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处；当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为偶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数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时，中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位数下标有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Symbol" pitchFamily="18" charset="2"/>
              </a:rPr>
              <a:t>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altLang="zh-CN" sz="2000" i="1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</a:t>
            </a:r>
            <a:r>
              <a:rPr lang="en-US" altLang="zh-CN" sz="2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+</a:t>
            </a:r>
            <a:r>
              <a:rPr lang="en-US" altLang="zh-CN" sz="2000" i="1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)/2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Symbol" pitchFamily="18" charset="2"/>
              </a:rPr>
              <a:t>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（下中位）和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Symbol" pitchFamily="18" charset="2"/>
              </a:rPr>
              <a:t>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altLang="zh-CN" sz="2000" i="1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</a:t>
            </a:r>
            <a:r>
              <a:rPr lang="en-US" altLang="zh-CN" sz="2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+</a:t>
            </a:r>
            <a:r>
              <a:rPr lang="en-US" altLang="zh-CN" sz="2000" i="1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)/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Symbol" pitchFamily="18" charset="2"/>
              </a:rPr>
              <a:t>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+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（上中位）两个。为了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简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单，仅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考虑中位数为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Symbol" pitchFamily="18" charset="2"/>
              </a:rPr>
              <a:t>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altLang="zh-CN" sz="2000" i="1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</a:t>
            </a:r>
            <a:r>
              <a:rPr lang="en-US" altLang="zh-CN" sz="2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+</a:t>
            </a:r>
            <a:r>
              <a:rPr lang="en-US" altLang="zh-CN" sz="2000" i="1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)/2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Symbol" pitchFamily="18" charset="2"/>
              </a:rPr>
              <a:t>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处。</a:t>
            </a:r>
          </a:p>
        </p:txBody>
      </p:sp>
      <p:sp>
        <p:nvSpPr>
          <p:cNvPr id="178179" name="Text Box 3"/>
          <p:cNvSpPr txBox="1">
            <a:spLocks noChangeArrowheads="1"/>
          </p:cNvSpPr>
          <p:nvPr/>
        </p:nvSpPr>
        <p:spPr bwMode="auto">
          <a:xfrm>
            <a:off x="1260475" y="2730653"/>
            <a:ext cx="302418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=(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11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13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15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17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19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)</a:t>
            </a:r>
          </a:p>
        </p:txBody>
      </p:sp>
      <p:sp>
        <p:nvSpPr>
          <p:cNvPr id="178180" name="Text Box 4"/>
          <p:cNvSpPr txBox="1">
            <a:spLocks noChangeArrowheads="1"/>
          </p:cNvSpPr>
          <p:nvPr/>
        </p:nvSpPr>
        <p:spPr bwMode="auto">
          <a:xfrm>
            <a:off x="4641853" y="2730653"/>
            <a:ext cx="400211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b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=(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4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6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8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20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)</a:t>
            </a:r>
          </a:p>
        </p:txBody>
      </p:sp>
      <p:sp>
        <p:nvSpPr>
          <p:cNvPr id="178183" name="Text Box 7"/>
          <p:cNvSpPr txBox="1">
            <a:spLocks noChangeArrowheads="1"/>
          </p:cNvSpPr>
          <p:nvPr/>
        </p:nvSpPr>
        <p:spPr bwMode="auto">
          <a:xfrm>
            <a:off x="1714480" y="2357430"/>
            <a:ext cx="285752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rgbClr val="006600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zh-CN" altLang="en-US" sz="2000">
                <a:solidFill>
                  <a:srgbClr val="006600"/>
                </a:solidFill>
                <a:latin typeface="Consolas" pitchFamily="49" charset="0"/>
                <a:cs typeface="Consolas" pitchFamily="49" charset="0"/>
              </a:rPr>
              <a:t>　</a:t>
            </a:r>
            <a:r>
              <a:rPr lang="zh-CN" altLang="en-US" sz="2000" smtClean="0">
                <a:solidFill>
                  <a:srgbClr val="0066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2000" smtClean="0">
                <a:solidFill>
                  <a:srgbClr val="006600"/>
                </a:solidFill>
                <a:latin typeface="Consolas" pitchFamily="49" charset="0"/>
                <a:cs typeface="Consolas" pitchFamily="49" charset="0"/>
              </a:rPr>
              <a:t>1 </a:t>
            </a:r>
            <a:r>
              <a:rPr lang="zh-CN" altLang="en-US" sz="2000" smtClean="0">
                <a:solidFill>
                  <a:srgbClr val="006600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altLang="zh-CN" sz="2000" smtClean="0">
                <a:solidFill>
                  <a:srgbClr val="006600"/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zh-CN" altLang="en-US" sz="2000">
                <a:solidFill>
                  <a:srgbClr val="006600"/>
                </a:solidFill>
                <a:latin typeface="Consolas" pitchFamily="49" charset="0"/>
                <a:cs typeface="Consolas" pitchFamily="49" charset="0"/>
              </a:rPr>
              <a:t>　</a:t>
            </a:r>
            <a:r>
              <a:rPr lang="zh-CN" altLang="en-US" sz="2000" smtClean="0">
                <a:solidFill>
                  <a:srgbClr val="0066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2000" smtClean="0">
                <a:solidFill>
                  <a:srgbClr val="006600"/>
                </a:solidFill>
                <a:latin typeface="Consolas" pitchFamily="49" charset="0"/>
                <a:cs typeface="Consolas" pitchFamily="49" charset="0"/>
              </a:rPr>
              <a:t>3</a:t>
            </a:r>
            <a:r>
              <a:rPr lang="zh-CN" altLang="en-US" sz="2000">
                <a:solidFill>
                  <a:srgbClr val="006600"/>
                </a:solidFill>
                <a:latin typeface="Consolas" pitchFamily="49" charset="0"/>
                <a:cs typeface="Consolas" pitchFamily="49" charset="0"/>
              </a:rPr>
              <a:t>　</a:t>
            </a:r>
            <a:r>
              <a:rPr lang="zh-CN" altLang="en-US" sz="2000" smtClean="0">
                <a:solidFill>
                  <a:srgbClr val="0066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2000" smtClean="0">
                <a:solidFill>
                  <a:srgbClr val="006600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en-US" altLang="zh-CN" sz="2000">
              <a:solidFill>
                <a:srgbClr val="0066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8184" name="Text Box 8"/>
          <p:cNvSpPr txBox="1">
            <a:spLocks noChangeArrowheads="1"/>
          </p:cNvSpPr>
          <p:nvPr/>
        </p:nvSpPr>
        <p:spPr bwMode="auto">
          <a:xfrm>
            <a:off x="5026755" y="2417916"/>
            <a:ext cx="268851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rgbClr val="006600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zh-CN" altLang="en-US" sz="2000">
                <a:solidFill>
                  <a:srgbClr val="006600"/>
                </a:solidFill>
                <a:latin typeface="Consolas" pitchFamily="49" charset="0"/>
                <a:cs typeface="Consolas" pitchFamily="49" charset="0"/>
              </a:rPr>
              <a:t>　</a:t>
            </a:r>
            <a:r>
              <a:rPr lang="zh-CN" altLang="en-US" sz="2000" smtClean="0">
                <a:solidFill>
                  <a:srgbClr val="0066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2000" smtClean="0">
                <a:solidFill>
                  <a:srgbClr val="006600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zh-CN" altLang="en-US" sz="2000">
                <a:solidFill>
                  <a:srgbClr val="006600"/>
                </a:solidFill>
                <a:latin typeface="Consolas" pitchFamily="49" charset="0"/>
                <a:cs typeface="Consolas" pitchFamily="49" charset="0"/>
              </a:rPr>
              <a:t>　</a:t>
            </a:r>
            <a:r>
              <a:rPr lang="zh-CN" altLang="en-US" sz="2000" smtClean="0">
                <a:solidFill>
                  <a:srgbClr val="0066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2000" smtClean="0">
                <a:solidFill>
                  <a:srgbClr val="006600"/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zh-CN" altLang="en-US" sz="2000">
                <a:solidFill>
                  <a:srgbClr val="006600"/>
                </a:solidFill>
                <a:latin typeface="Consolas" pitchFamily="49" charset="0"/>
                <a:cs typeface="Consolas" pitchFamily="49" charset="0"/>
              </a:rPr>
              <a:t>　</a:t>
            </a:r>
            <a:r>
              <a:rPr lang="zh-CN" altLang="en-US" sz="2000" smtClean="0">
                <a:solidFill>
                  <a:srgbClr val="0066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2000" smtClean="0">
                <a:solidFill>
                  <a:srgbClr val="006600"/>
                </a:solidFill>
                <a:latin typeface="Consolas" pitchFamily="49" charset="0"/>
                <a:cs typeface="Consolas" pitchFamily="49" charset="0"/>
              </a:rPr>
              <a:t>3</a:t>
            </a:r>
            <a:r>
              <a:rPr lang="zh-CN" altLang="en-US" sz="2000">
                <a:solidFill>
                  <a:srgbClr val="006600"/>
                </a:solidFill>
                <a:latin typeface="Consolas" pitchFamily="49" charset="0"/>
                <a:cs typeface="Consolas" pitchFamily="49" charset="0"/>
              </a:rPr>
              <a:t>　</a:t>
            </a:r>
            <a:r>
              <a:rPr lang="zh-CN" altLang="en-US" sz="2000" smtClean="0">
                <a:solidFill>
                  <a:srgbClr val="0066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2000" smtClean="0">
                <a:solidFill>
                  <a:srgbClr val="006600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en-US" altLang="zh-CN" sz="2000">
              <a:solidFill>
                <a:srgbClr val="006600"/>
              </a:solidFill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1500166" y="3281516"/>
            <a:ext cx="6162701" cy="2004872"/>
            <a:chOff x="1500166" y="3281516"/>
            <a:chExt cx="6162701" cy="2004872"/>
          </a:xfrm>
        </p:grpSpPr>
        <p:sp>
          <p:nvSpPr>
            <p:cNvPr id="178181" name="AutoShape 5"/>
            <p:cNvSpPr>
              <a:spLocks noChangeArrowheads="1"/>
            </p:cNvSpPr>
            <p:nvPr/>
          </p:nvSpPr>
          <p:spPr bwMode="auto">
            <a:xfrm>
              <a:off x="4357686" y="3281516"/>
              <a:ext cx="288925" cy="504825"/>
            </a:xfrm>
            <a:prstGeom prst="downArrow">
              <a:avLst>
                <a:gd name="adj1" fmla="val 50000"/>
                <a:gd name="adj2" fmla="val 43681"/>
              </a:avLst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eaVert" wrap="none" anchor="ctr"/>
            <a:lstStyle/>
            <a:p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78182" name="Text Box 6"/>
            <p:cNvSpPr txBox="1">
              <a:spLocks noChangeArrowheads="1"/>
            </p:cNvSpPr>
            <p:nvPr/>
          </p:nvSpPr>
          <p:spPr bwMode="auto">
            <a:xfrm>
              <a:off x="1500166" y="4170516"/>
              <a:ext cx="6162701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c=(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r>
                <a:rPr lang="zh-CN" altLang="en-US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，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 4</a:t>
              </a:r>
              <a:r>
                <a:rPr lang="zh-CN" altLang="en-US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，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 6</a:t>
              </a:r>
              <a:r>
                <a:rPr lang="zh-CN" altLang="en-US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，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 8</a:t>
              </a:r>
              <a:r>
                <a:rPr lang="zh-CN" altLang="en-US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，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 11</a:t>
              </a:r>
              <a:r>
                <a:rPr lang="zh-CN" altLang="en-US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，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12</a:t>
              </a:r>
              <a:r>
                <a:rPr lang="zh-CN" altLang="en-US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，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15</a:t>
              </a:r>
              <a:r>
                <a:rPr lang="zh-CN" altLang="en-US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，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17</a:t>
              </a:r>
              <a:r>
                <a:rPr lang="zh-CN" altLang="en-US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，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19</a:t>
              </a:r>
              <a:r>
                <a:rPr lang="zh-CN" altLang="en-US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，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20</a:t>
              </a:r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)</a:t>
              </a:r>
            </a:p>
          </p:txBody>
        </p:sp>
        <p:sp>
          <p:nvSpPr>
            <p:cNvPr id="178185" name="Text Box 9"/>
            <p:cNvSpPr txBox="1">
              <a:spLocks noChangeArrowheads="1"/>
            </p:cNvSpPr>
            <p:nvPr/>
          </p:nvSpPr>
          <p:spPr bwMode="auto">
            <a:xfrm>
              <a:off x="1909608" y="3857778"/>
              <a:ext cx="5448474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>
                  <a:solidFill>
                    <a:srgbClr val="006600"/>
                  </a:solidFill>
                  <a:latin typeface="Consolas" pitchFamily="49" charset="0"/>
                  <a:cs typeface="Consolas" pitchFamily="49" charset="0"/>
                </a:rPr>
                <a:t>0</a:t>
              </a:r>
              <a:r>
                <a:rPr lang="zh-CN" altLang="en-US" sz="2000">
                  <a:solidFill>
                    <a:srgbClr val="006600"/>
                  </a:solidFill>
                  <a:latin typeface="Consolas" pitchFamily="49" charset="0"/>
                  <a:cs typeface="Consolas" pitchFamily="49" charset="0"/>
                </a:rPr>
                <a:t>　</a:t>
              </a:r>
              <a:r>
                <a:rPr lang="zh-CN" altLang="en-US" sz="2000" smtClean="0">
                  <a:solidFill>
                    <a:srgbClr val="006600"/>
                  </a:solidFill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n-US" altLang="zh-CN" sz="2000" smtClean="0">
                  <a:solidFill>
                    <a:srgbClr val="006600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r>
                <a:rPr lang="zh-CN" altLang="en-US" sz="2000">
                  <a:solidFill>
                    <a:srgbClr val="006600"/>
                  </a:solidFill>
                  <a:latin typeface="Consolas" pitchFamily="49" charset="0"/>
                  <a:cs typeface="Consolas" pitchFamily="49" charset="0"/>
                </a:rPr>
                <a:t>　</a:t>
              </a:r>
              <a:r>
                <a:rPr lang="zh-CN" altLang="en-US" sz="2000" smtClean="0">
                  <a:solidFill>
                    <a:srgbClr val="006600"/>
                  </a:solidFill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n-US" altLang="zh-CN" sz="2000" smtClean="0">
                  <a:solidFill>
                    <a:srgbClr val="006600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r>
                <a:rPr lang="zh-CN" altLang="en-US" sz="2000">
                  <a:solidFill>
                    <a:srgbClr val="006600"/>
                  </a:solidFill>
                  <a:latin typeface="Consolas" pitchFamily="49" charset="0"/>
                  <a:cs typeface="Consolas" pitchFamily="49" charset="0"/>
                </a:rPr>
                <a:t>　</a:t>
              </a:r>
              <a:r>
                <a:rPr lang="zh-CN" altLang="en-US" sz="2000" smtClean="0">
                  <a:solidFill>
                    <a:srgbClr val="006600"/>
                  </a:solidFill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n-US" altLang="zh-CN" sz="2000" smtClean="0">
                  <a:solidFill>
                    <a:srgbClr val="006600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r>
                <a:rPr lang="zh-CN" altLang="en-US" sz="2000">
                  <a:solidFill>
                    <a:srgbClr val="006600"/>
                  </a:solidFill>
                  <a:latin typeface="Consolas" pitchFamily="49" charset="0"/>
                  <a:cs typeface="Consolas" pitchFamily="49" charset="0"/>
                </a:rPr>
                <a:t>　</a:t>
              </a:r>
              <a:r>
                <a:rPr lang="zh-CN" altLang="en-US" sz="2000" smtClean="0">
                  <a:solidFill>
                    <a:srgbClr val="006600"/>
                  </a:solidFill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n-US" altLang="zh-CN" sz="2000" smtClean="0">
                  <a:solidFill>
                    <a:srgbClr val="006600"/>
                  </a:solidFill>
                  <a:latin typeface="Consolas" pitchFamily="49" charset="0"/>
                  <a:cs typeface="Consolas" pitchFamily="49" charset="0"/>
                </a:rPr>
                <a:t>4   5   </a:t>
              </a:r>
              <a:r>
                <a:rPr lang="en-US" altLang="zh-CN" sz="2000">
                  <a:solidFill>
                    <a:srgbClr val="006600"/>
                  </a:solidFill>
                  <a:latin typeface="Consolas" pitchFamily="49" charset="0"/>
                  <a:cs typeface="Consolas" pitchFamily="49" charset="0"/>
                </a:rPr>
                <a:t>6 </a:t>
              </a:r>
              <a:r>
                <a:rPr lang="en-US" altLang="zh-CN" sz="2000" smtClean="0">
                  <a:solidFill>
                    <a:srgbClr val="006600"/>
                  </a:solidFill>
                  <a:latin typeface="Consolas" pitchFamily="49" charset="0"/>
                  <a:cs typeface="Consolas" pitchFamily="49" charset="0"/>
                </a:rPr>
                <a:t>  </a:t>
              </a:r>
              <a:r>
                <a:rPr lang="en-US" altLang="zh-CN" sz="2000">
                  <a:solidFill>
                    <a:srgbClr val="006600"/>
                  </a:solidFill>
                  <a:latin typeface="Consolas" pitchFamily="49" charset="0"/>
                  <a:cs typeface="Consolas" pitchFamily="49" charset="0"/>
                </a:rPr>
                <a:t>7 </a:t>
              </a:r>
              <a:r>
                <a:rPr lang="en-US" altLang="zh-CN" sz="2000" smtClean="0">
                  <a:solidFill>
                    <a:srgbClr val="006600"/>
                  </a:solidFill>
                  <a:latin typeface="Consolas" pitchFamily="49" charset="0"/>
                  <a:cs typeface="Consolas" pitchFamily="49" charset="0"/>
                </a:rPr>
                <a:t>  </a:t>
              </a:r>
              <a:r>
                <a:rPr lang="en-US" altLang="zh-CN" sz="2000">
                  <a:solidFill>
                    <a:srgbClr val="006600"/>
                  </a:solidFill>
                  <a:latin typeface="Consolas" pitchFamily="49" charset="0"/>
                  <a:cs typeface="Consolas" pitchFamily="49" charset="0"/>
                </a:rPr>
                <a:t>8 </a:t>
              </a:r>
              <a:r>
                <a:rPr lang="en-US" altLang="zh-CN" sz="2000" smtClean="0">
                  <a:solidFill>
                    <a:srgbClr val="006600"/>
                  </a:solidFill>
                  <a:latin typeface="Consolas" pitchFamily="49" charset="0"/>
                  <a:cs typeface="Consolas" pitchFamily="49" charset="0"/>
                </a:rPr>
                <a:t>  9</a:t>
              </a:r>
              <a:endParaRPr lang="en-US" altLang="zh-CN" sz="2000">
                <a:solidFill>
                  <a:srgbClr val="00660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78186" name="Text Box 10"/>
            <p:cNvSpPr txBox="1">
              <a:spLocks noChangeArrowheads="1"/>
            </p:cNvSpPr>
            <p:nvPr/>
          </p:nvSpPr>
          <p:spPr bwMode="auto">
            <a:xfrm>
              <a:off x="3214678" y="4886278"/>
              <a:ext cx="250033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i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m</a:t>
              </a:r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= </a:t>
              </a:r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  <a:sym typeface="Symbol" pitchFamily="18" charset="2"/>
                </a:rPr>
                <a:t></a:t>
              </a:r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(</a:t>
              </a:r>
              <a:r>
                <a:rPr lang="en-US" altLang="zh-CN" sz="2000" i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s</a:t>
              </a:r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+</a:t>
              </a:r>
              <a:r>
                <a:rPr lang="en-US" altLang="zh-CN" sz="2000" i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t</a:t>
              </a:r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)/2</a:t>
              </a:r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  <a:sym typeface="Symbol" pitchFamily="18" charset="2"/>
                </a:rPr>
                <a:t>=4</a:t>
              </a:r>
            </a:p>
          </p:txBody>
        </p:sp>
        <p:sp>
          <p:nvSpPr>
            <p:cNvPr id="178187" name="Line 11"/>
            <p:cNvSpPr>
              <a:spLocks noChangeShapeType="1"/>
            </p:cNvSpPr>
            <p:nvPr/>
          </p:nvSpPr>
          <p:spPr bwMode="auto">
            <a:xfrm flipV="1">
              <a:off x="4286248" y="4578503"/>
              <a:ext cx="0" cy="287338"/>
            </a:xfrm>
            <a:prstGeom prst="line">
              <a:avLst/>
            </a:prstGeom>
            <a:noFill/>
            <a:ln w="28575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5286380" y="3143248"/>
            <a:ext cx="2403840" cy="573303"/>
            <a:chOff x="5286380" y="3143248"/>
            <a:chExt cx="2403840" cy="573303"/>
          </a:xfrm>
        </p:grpSpPr>
        <p:sp>
          <p:nvSpPr>
            <p:cNvPr id="178188" name="Text Box 12"/>
            <p:cNvSpPr txBox="1">
              <a:spLocks noChangeArrowheads="1"/>
            </p:cNvSpPr>
            <p:nvPr/>
          </p:nvSpPr>
          <p:spPr bwMode="auto">
            <a:xfrm>
              <a:off x="5286380" y="3316441"/>
              <a:ext cx="240384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i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m</a:t>
              </a:r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= </a:t>
              </a:r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  <a:sym typeface="Symbol" pitchFamily="18" charset="2"/>
                </a:rPr>
                <a:t></a:t>
              </a:r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(</a:t>
              </a:r>
              <a:r>
                <a:rPr lang="en-US" altLang="zh-CN" sz="2000" i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s</a:t>
              </a:r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+</a:t>
              </a:r>
              <a:r>
                <a:rPr lang="en-US" altLang="zh-CN" sz="2000" i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t</a:t>
              </a:r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)/2</a:t>
              </a:r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  <a:sym typeface="Symbol" pitchFamily="18" charset="2"/>
                </a:rPr>
                <a:t>=2</a:t>
              </a:r>
            </a:p>
          </p:txBody>
        </p:sp>
        <p:sp>
          <p:nvSpPr>
            <p:cNvPr id="178189" name="Line 13"/>
            <p:cNvSpPr>
              <a:spLocks noChangeShapeType="1"/>
            </p:cNvSpPr>
            <p:nvPr/>
          </p:nvSpPr>
          <p:spPr bwMode="auto">
            <a:xfrm flipV="1">
              <a:off x="6286512" y="3143248"/>
              <a:ext cx="0" cy="287337"/>
            </a:xfrm>
            <a:prstGeom prst="line">
              <a:avLst/>
            </a:prstGeom>
            <a:noFill/>
            <a:ln w="28575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2000232" y="3134377"/>
            <a:ext cx="2373315" cy="582174"/>
            <a:chOff x="2000232" y="3134377"/>
            <a:chExt cx="2373315" cy="582174"/>
          </a:xfrm>
        </p:grpSpPr>
        <p:sp>
          <p:nvSpPr>
            <p:cNvPr id="178190" name="Text Box 14"/>
            <p:cNvSpPr txBox="1">
              <a:spLocks noChangeArrowheads="1"/>
            </p:cNvSpPr>
            <p:nvPr/>
          </p:nvSpPr>
          <p:spPr bwMode="auto">
            <a:xfrm>
              <a:off x="2000232" y="3316441"/>
              <a:ext cx="2373315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i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m</a:t>
              </a:r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= </a:t>
              </a:r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  <a:sym typeface="Symbol" pitchFamily="18" charset="2"/>
                </a:rPr>
                <a:t></a:t>
              </a:r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(</a:t>
              </a:r>
              <a:r>
                <a:rPr lang="en-US" altLang="zh-CN" sz="2000" i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s</a:t>
              </a:r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+</a:t>
              </a:r>
              <a:r>
                <a:rPr lang="en-US" altLang="zh-CN" sz="2000" i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t</a:t>
              </a:r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)/2</a:t>
              </a:r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  <a:sym typeface="Symbol" pitchFamily="18" charset="2"/>
                </a:rPr>
                <a:t>=2</a:t>
              </a:r>
            </a:p>
          </p:txBody>
        </p:sp>
        <p:sp>
          <p:nvSpPr>
            <p:cNvPr id="178191" name="Line 15"/>
            <p:cNvSpPr>
              <a:spLocks noChangeShapeType="1"/>
            </p:cNvSpPr>
            <p:nvPr/>
          </p:nvSpPr>
          <p:spPr bwMode="auto">
            <a:xfrm flipV="1">
              <a:off x="2979966" y="3134377"/>
              <a:ext cx="0" cy="287337"/>
            </a:xfrm>
            <a:prstGeom prst="line">
              <a:avLst/>
            </a:prstGeom>
            <a:noFill/>
            <a:ln w="28575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2" name="Text Box 2"/>
          <p:cNvSpPr txBox="1">
            <a:spLocks noChangeArrowheads="1"/>
          </p:cNvSpPr>
          <p:nvPr/>
        </p:nvSpPr>
        <p:spPr bwMode="auto">
          <a:xfrm>
            <a:off x="428596" y="1214422"/>
            <a:ext cx="8208962" cy="2900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　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根据分治法的分割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原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则，原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问题应该分为多少个子问题才较适宜？各个子问题的规模应该怎样才为适当？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这些问题很难予以肯定的回答。但人们从大量实践中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发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现，在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用分治法设计算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法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时，最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好使子问题的规模大致相同。换句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话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说，将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一个问题分成大小相等的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个子问题的处理方法是行之有效的。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当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=1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时称为</a:t>
            </a:r>
            <a:r>
              <a:rPr lang="zh-CN" altLang="en-US" sz="20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减治法</a:t>
            </a:r>
            <a:r>
              <a: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。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Text Box 2"/>
          <p:cNvSpPr txBox="1">
            <a:spLocks noChangeArrowheads="1"/>
          </p:cNvSpPr>
          <p:nvPr/>
        </p:nvSpPr>
        <p:spPr bwMode="auto">
          <a:xfrm>
            <a:off x="285720" y="428604"/>
            <a:ext cx="849630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采</a:t>
            </a:r>
            <a:r>
              <a:rPr lang="zh-CN" altLang="en-US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用</a:t>
            </a:r>
            <a:r>
              <a:rPr lang="zh-CN" altLang="en-US" sz="22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二分法</a:t>
            </a:r>
            <a:r>
              <a:rPr lang="zh-CN" altLang="en-US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求含有</a:t>
            </a:r>
            <a:r>
              <a:rPr lang="en-US" altLang="zh-CN" sz="22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en-US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个有序元素的序列</a:t>
            </a:r>
            <a:r>
              <a:rPr lang="en-US" altLang="zh-CN" sz="22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zh-CN" altLang="en-US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、</a:t>
            </a:r>
            <a:r>
              <a:rPr lang="en-US" altLang="zh-CN" sz="22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zh-CN" altLang="en-US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的中位数的过程如下：</a:t>
            </a:r>
          </a:p>
        </p:txBody>
      </p:sp>
      <p:sp>
        <p:nvSpPr>
          <p:cNvPr id="4" name="圆角矩形 3"/>
          <p:cNvSpPr/>
          <p:nvPr/>
        </p:nvSpPr>
        <p:spPr>
          <a:xfrm>
            <a:off x="2571736" y="2324393"/>
            <a:ext cx="1000132" cy="5715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smtClean="0">
                <a:latin typeface="Consolas" pitchFamily="49" charset="0"/>
                <a:cs typeface="Consolas" pitchFamily="49" charset="0"/>
              </a:rPr>
              <a:t>8</a:t>
            </a:r>
            <a:endParaRPr lang="zh-CN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4786314" y="2324393"/>
            <a:ext cx="1000132" cy="5715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5</a:t>
            </a:r>
            <a:endParaRPr lang="zh-CN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143372" y="3538839"/>
            <a:ext cx="4286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5</a:t>
            </a:r>
            <a:endParaRPr lang="zh-CN" altLang="en-US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8" name="直接箭头连接符 7"/>
          <p:cNvCxnSpPr>
            <a:stCxn id="6" idx="0"/>
          </p:cNvCxnSpPr>
          <p:nvPr/>
        </p:nvCxnSpPr>
        <p:spPr>
          <a:xfrm rot="5400000" flipH="1" flipV="1">
            <a:off x="4536281" y="2717302"/>
            <a:ext cx="642942" cy="10001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>
            <a:stCxn id="6" idx="0"/>
          </p:cNvCxnSpPr>
          <p:nvPr/>
        </p:nvCxnSpPr>
        <p:spPr>
          <a:xfrm rot="16200000" flipV="1">
            <a:off x="3357554" y="2538707"/>
            <a:ext cx="642942" cy="135732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00034" y="1357298"/>
            <a:ext cx="32147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若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=1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，较小者为中位数。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Text Box 2"/>
          <p:cNvSpPr txBox="1">
            <a:spLocks noChangeArrowheads="1"/>
          </p:cNvSpPr>
          <p:nvPr/>
        </p:nvSpPr>
        <p:spPr bwMode="auto">
          <a:xfrm>
            <a:off x="500034" y="500042"/>
            <a:ext cx="3071834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其他又分为</a:t>
            </a:r>
            <a:r>
              <a:rPr lang="en-US" altLang="zh-CN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种情况。</a:t>
            </a:r>
            <a:endParaRPr lang="zh-CN" altLang="en-US" sz="22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177155" name="Text Box 3"/>
          <p:cNvSpPr txBox="1">
            <a:spLocks noChangeArrowheads="1"/>
          </p:cNvSpPr>
          <p:nvPr/>
        </p:nvSpPr>
        <p:spPr bwMode="auto">
          <a:xfrm>
            <a:off x="468313" y="1341438"/>
            <a:ext cx="8280400" cy="9616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分别求出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、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的中位数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</a:t>
            </a:r>
            <a:r>
              <a:rPr lang="en-US" altLang="zh-CN" sz="20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m1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和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</a:t>
            </a:r>
            <a:r>
              <a:rPr lang="en-US" altLang="zh-CN" sz="20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m2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：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　① 若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</a:t>
            </a:r>
            <a:r>
              <a:rPr lang="en-US" altLang="zh-CN" sz="20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m1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]=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</a:t>
            </a:r>
            <a:r>
              <a:rPr lang="en-US" altLang="zh-CN" sz="200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m2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，则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</a:t>
            </a:r>
            <a:r>
              <a:rPr lang="en-US" altLang="zh-CN" sz="20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m1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或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</a:t>
            </a:r>
            <a:r>
              <a:rPr lang="en-US" altLang="zh-CN" sz="20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m2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即为所求中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位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数，算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法结束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 　</a:t>
            </a:r>
            <a:endParaRPr lang="zh-CN" altLang="en-US" sz="20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1643042" y="2786058"/>
            <a:ext cx="2357454" cy="5715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smtClean="0">
                <a:latin typeface="Consolas" pitchFamily="49" charset="0"/>
                <a:cs typeface="Consolas" pitchFamily="49" charset="0"/>
              </a:rPr>
              <a:t>1</a:t>
            </a:r>
            <a:r>
              <a:rPr lang="zh-CN" altLang="en-US" sz="2000" smtClean="0"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2000" smtClean="0">
                <a:latin typeface="Consolas" pitchFamily="49" charset="0"/>
                <a:cs typeface="Consolas" pitchFamily="49" charset="0"/>
              </a:rPr>
              <a:t>3</a:t>
            </a:r>
            <a:r>
              <a:rPr lang="zh-CN" altLang="en-US" sz="2000" smtClean="0"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5</a:t>
            </a:r>
            <a:r>
              <a:rPr lang="zh-CN" altLang="en-US" sz="2000" smtClean="0"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2000" smtClean="0">
                <a:latin typeface="Consolas" pitchFamily="49" charset="0"/>
                <a:cs typeface="Consolas" pitchFamily="49" charset="0"/>
              </a:rPr>
              <a:t>6</a:t>
            </a:r>
            <a:r>
              <a:rPr lang="zh-CN" altLang="en-US" sz="2000" smtClean="0"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2000" smtClean="0">
                <a:latin typeface="Consolas" pitchFamily="49" charset="0"/>
                <a:cs typeface="Consolas" pitchFamily="49" charset="0"/>
              </a:rPr>
              <a:t>9</a:t>
            </a:r>
            <a:endParaRPr lang="zh-CN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4357686" y="2786058"/>
            <a:ext cx="2357454" cy="5715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smtClean="0">
                <a:latin typeface="Consolas" pitchFamily="49" charset="0"/>
                <a:cs typeface="Consolas" pitchFamily="49" charset="0"/>
              </a:rPr>
              <a:t>2</a:t>
            </a:r>
            <a:r>
              <a:rPr lang="zh-CN" altLang="en-US" sz="2000" smtClean="0"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2000" smtClean="0">
                <a:latin typeface="Consolas" pitchFamily="49" charset="0"/>
                <a:cs typeface="Consolas" pitchFamily="49" charset="0"/>
              </a:rPr>
              <a:t>3</a:t>
            </a:r>
            <a:r>
              <a:rPr lang="zh-CN" altLang="en-US" sz="2000" smtClean="0"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5</a:t>
            </a:r>
            <a:r>
              <a:rPr lang="zh-CN" altLang="en-US" sz="2000" smtClean="0"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2000" smtClean="0">
                <a:latin typeface="Consolas" pitchFamily="49" charset="0"/>
                <a:cs typeface="Consolas" pitchFamily="49" charset="0"/>
              </a:rPr>
              <a:t>8</a:t>
            </a:r>
            <a:r>
              <a:rPr lang="zh-CN" altLang="en-US" sz="2000" smtClean="0"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2000" smtClean="0">
                <a:latin typeface="Consolas" pitchFamily="49" charset="0"/>
                <a:cs typeface="Consolas" pitchFamily="49" charset="0"/>
              </a:rPr>
              <a:t>10</a:t>
            </a:r>
            <a:endParaRPr lang="zh-CN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143372" y="4000504"/>
            <a:ext cx="4286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5</a:t>
            </a:r>
            <a:endParaRPr lang="zh-CN" altLang="en-US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8" name="直接箭头连接符 7"/>
          <p:cNvCxnSpPr>
            <a:stCxn id="6" idx="0"/>
          </p:cNvCxnSpPr>
          <p:nvPr/>
        </p:nvCxnSpPr>
        <p:spPr>
          <a:xfrm rot="5400000" flipH="1" flipV="1">
            <a:off x="4536281" y="3178967"/>
            <a:ext cx="642942" cy="10001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>
            <a:stCxn id="6" idx="0"/>
          </p:cNvCxnSpPr>
          <p:nvPr/>
        </p:nvCxnSpPr>
        <p:spPr>
          <a:xfrm rot="16200000" flipV="1">
            <a:off x="3357554" y="3000372"/>
            <a:ext cx="642942" cy="135732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5" name="Text Box 3"/>
          <p:cNvSpPr txBox="1">
            <a:spLocks noChangeArrowheads="1"/>
          </p:cNvSpPr>
          <p:nvPr/>
        </p:nvSpPr>
        <p:spPr bwMode="auto">
          <a:xfrm>
            <a:off x="468313" y="1341438"/>
            <a:ext cx="8280400" cy="95725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　② 若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</a:t>
            </a:r>
            <a:r>
              <a:rPr lang="en-US" altLang="zh-CN" sz="20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m1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]&lt;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</a:t>
            </a:r>
            <a:r>
              <a:rPr lang="en-US" altLang="zh-CN" sz="200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m2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，则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舍弃序列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中前半部分（较小的一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半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），同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时舍弃序列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中后半部分（较大的一半）要求舍弃的长度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相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等。</a:t>
            </a:r>
            <a:endParaRPr lang="zh-CN" altLang="en-US" sz="20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1643042" y="2786058"/>
            <a:ext cx="2357454" cy="5715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smtClean="0">
                <a:latin typeface="Consolas" pitchFamily="49" charset="0"/>
                <a:cs typeface="Consolas" pitchFamily="49" charset="0"/>
              </a:rPr>
              <a:t>1</a:t>
            </a:r>
            <a:r>
              <a:rPr lang="zh-CN" altLang="en-US" sz="2000" smtClean="0"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2000" smtClean="0">
                <a:latin typeface="Consolas" pitchFamily="49" charset="0"/>
                <a:cs typeface="Consolas" pitchFamily="49" charset="0"/>
              </a:rPr>
              <a:t>3</a:t>
            </a:r>
            <a:r>
              <a:rPr lang="zh-CN" altLang="en-US" sz="2000" smtClean="0"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4</a:t>
            </a:r>
            <a:r>
              <a:rPr lang="zh-CN" altLang="en-US" sz="2000" smtClean="0"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2000" smtClean="0">
                <a:latin typeface="Consolas" pitchFamily="49" charset="0"/>
                <a:cs typeface="Consolas" pitchFamily="49" charset="0"/>
              </a:rPr>
              <a:t>6</a:t>
            </a:r>
            <a:r>
              <a:rPr lang="zh-CN" altLang="en-US" sz="2000" smtClean="0"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2000" smtClean="0">
                <a:latin typeface="Consolas" pitchFamily="49" charset="0"/>
                <a:cs typeface="Consolas" pitchFamily="49" charset="0"/>
              </a:rPr>
              <a:t>9</a:t>
            </a:r>
            <a:endParaRPr lang="zh-CN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4357686" y="2786058"/>
            <a:ext cx="2357454" cy="5715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smtClean="0">
                <a:latin typeface="Consolas" pitchFamily="49" charset="0"/>
                <a:cs typeface="Consolas" pitchFamily="49" charset="0"/>
              </a:rPr>
              <a:t>2</a:t>
            </a:r>
            <a:r>
              <a:rPr lang="zh-CN" altLang="en-US" sz="2000" smtClean="0"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2000" smtClean="0">
                <a:latin typeface="Consolas" pitchFamily="49" charset="0"/>
                <a:cs typeface="Consolas" pitchFamily="49" charset="0"/>
              </a:rPr>
              <a:t>3</a:t>
            </a:r>
            <a:r>
              <a:rPr lang="zh-CN" altLang="en-US" sz="2000" smtClean="0"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5</a:t>
            </a:r>
            <a:r>
              <a:rPr lang="zh-CN" altLang="en-US" sz="2000" smtClean="0"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2000" smtClean="0">
                <a:latin typeface="Consolas" pitchFamily="49" charset="0"/>
                <a:cs typeface="Consolas" pitchFamily="49" charset="0"/>
              </a:rPr>
              <a:t>8</a:t>
            </a:r>
            <a:r>
              <a:rPr lang="zh-CN" altLang="en-US" sz="2000" smtClean="0"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2000" smtClean="0">
                <a:latin typeface="Consolas" pitchFamily="49" charset="0"/>
                <a:cs typeface="Consolas" pitchFamily="49" charset="0"/>
              </a:rPr>
              <a:t>10</a:t>
            </a:r>
            <a:endParaRPr lang="zh-CN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2214546" y="4071942"/>
            <a:ext cx="1357322" cy="5715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4</a:t>
            </a:r>
            <a:r>
              <a:rPr lang="zh-CN" altLang="en-US" sz="2000" smtClean="0"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2000" smtClean="0">
                <a:latin typeface="Consolas" pitchFamily="49" charset="0"/>
                <a:cs typeface="Consolas" pitchFamily="49" charset="0"/>
              </a:rPr>
              <a:t>6</a:t>
            </a:r>
            <a:r>
              <a:rPr lang="zh-CN" altLang="en-US" sz="2000" smtClean="0"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2000" smtClean="0">
                <a:latin typeface="Consolas" pitchFamily="49" charset="0"/>
                <a:cs typeface="Consolas" pitchFamily="49" charset="0"/>
              </a:rPr>
              <a:t>9</a:t>
            </a:r>
            <a:endParaRPr lang="zh-CN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4786314" y="4071942"/>
            <a:ext cx="1285884" cy="5715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smtClean="0">
                <a:latin typeface="Consolas" pitchFamily="49" charset="0"/>
                <a:cs typeface="Consolas" pitchFamily="49" charset="0"/>
              </a:rPr>
              <a:t>2</a:t>
            </a:r>
            <a:r>
              <a:rPr lang="zh-CN" altLang="en-US" sz="2000" smtClean="0"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2000" smtClean="0">
                <a:latin typeface="Consolas" pitchFamily="49" charset="0"/>
                <a:cs typeface="Consolas" pitchFamily="49" charset="0"/>
              </a:rPr>
              <a:t>3</a:t>
            </a:r>
            <a:r>
              <a:rPr lang="zh-CN" altLang="en-US" sz="2000" smtClean="0"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5</a:t>
            </a:r>
            <a:endParaRPr lang="zh-CN" altLang="en-US" sz="200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下箭头 7"/>
          <p:cNvSpPr/>
          <p:nvPr/>
        </p:nvSpPr>
        <p:spPr>
          <a:xfrm>
            <a:off x="4000496" y="3571876"/>
            <a:ext cx="214314" cy="500066"/>
          </a:xfrm>
          <a:prstGeom prst="down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071934" y="5396227"/>
            <a:ext cx="4286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zh-CN" altLang="en-US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0" name="直接箭头连接符 9"/>
          <p:cNvCxnSpPr>
            <a:stCxn id="9" idx="0"/>
          </p:cNvCxnSpPr>
          <p:nvPr/>
        </p:nvCxnSpPr>
        <p:spPr>
          <a:xfrm rot="5400000" flipH="1" flipV="1">
            <a:off x="4464843" y="4574690"/>
            <a:ext cx="642942" cy="10001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9" idx="0"/>
          </p:cNvCxnSpPr>
          <p:nvPr/>
        </p:nvCxnSpPr>
        <p:spPr>
          <a:xfrm rot="16200000" flipV="1">
            <a:off x="3286116" y="4396095"/>
            <a:ext cx="642942" cy="135732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531608" y="3857628"/>
            <a:ext cx="461665" cy="114300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1800" spc="300" smtClean="0">
                <a:solidFill>
                  <a:srgbClr val="0000FF"/>
                </a:solidFill>
                <a:latin typeface="华文中宋" pitchFamily="2" charset="-122"/>
                <a:ea typeface="华文中宋" pitchFamily="2" charset="-122"/>
                <a:cs typeface="Consolas" pitchFamily="49" charset="0"/>
              </a:rPr>
              <a:t>继续求</a:t>
            </a:r>
            <a:endParaRPr lang="zh-CN" altLang="en-US" sz="1800" spc="300">
              <a:solidFill>
                <a:srgbClr val="0000FF"/>
              </a:solidFill>
              <a:latin typeface="华文中宋" pitchFamily="2" charset="-122"/>
              <a:ea typeface="华文中宋" pitchFamily="2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5" name="Text Box 3"/>
          <p:cNvSpPr txBox="1">
            <a:spLocks noChangeArrowheads="1"/>
          </p:cNvSpPr>
          <p:nvPr/>
        </p:nvSpPr>
        <p:spPr bwMode="auto">
          <a:xfrm>
            <a:off x="468313" y="1142984"/>
            <a:ext cx="8280400" cy="124649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ts val="3000"/>
              </a:lnSpc>
            </a:pP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　③ 若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</a:t>
            </a:r>
            <a:r>
              <a:rPr lang="en-US" altLang="zh-CN" sz="20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m1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]&gt;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</a:t>
            </a:r>
            <a:r>
              <a:rPr lang="en-US" altLang="zh-CN" sz="200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m2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，则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舍弃序列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中后半部分（较大的</a:t>
            </a:r>
            <a:r>
              <a:rPr lang="zh-CN" altLang="en-US" sz="20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一</a:t>
            </a:r>
            <a:r>
              <a:rPr lang="zh-CN" altLang="en-US" sz="200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半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），同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时舍弃序列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中前半部分（较小的</a:t>
            </a:r>
            <a:r>
              <a:rPr lang="zh-CN" altLang="en-US" sz="20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一</a:t>
            </a:r>
            <a:r>
              <a:rPr lang="zh-CN" altLang="en-US" sz="200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半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），要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求舍弃的长度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相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等。舍弃一半即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Symbol"/>
              </a:rPr>
              <a:t>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/2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Symbol"/>
              </a:rPr>
              <a:t>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个元素。</a:t>
            </a:r>
            <a:endParaRPr lang="zh-CN" altLang="en-US" sz="20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1643042" y="2786058"/>
            <a:ext cx="2357454" cy="5715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smtClean="0">
                <a:latin typeface="Consolas" pitchFamily="49" charset="0"/>
                <a:cs typeface="Consolas" pitchFamily="49" charset="0"/>
              </a:rPr>
              <a:t>1</a:t>
            </a:r>
            <a:r>
              <a:rPr lang="zh-CN" altLang="en-US" sz="2000" smtClean="0"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2000" smtClean="0">
                <a:latin typeface="Consolas" pitchFamily="49" charset="0"/>
                <a:cs typeface="Consolas" pitchFamily="49" charset="0"/>
              </a:rPr>
              <a:t>3</a:t>
            </a:r>
            <a:r>
              <a:rPr lang="zh-CN" altLang="en-US" sz="2000" smtClean="0"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5</a:t>
            </a:r>
            <a:r>
              <a:rPr lang="zh-CN" altLang="en-US" sz="2000" smtClean="0"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2000" smtClean="0">
                <a:latin typeface="Consolas" pitchFamily="49" charset="0"/>
                <a:cs typeface="Consolas" pitchFamily="49" charset="0"/>
              </a:rPr>
              <a:t>6</a:t>
            </a:r>
            <a:r>
              <a:rPr lang="zh-CN" altLang="en-US" sz="2000" smtClean="0"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2000" smtClean="0">
                <a:latin typeface="Consolas" pitchFamily="49" charset="0"/>
                <a:cs typeface="Consolas" pitchFamily="49" charset="0"/>
              </a:rPr>
              <a:t>9</a:t>
            </a:r>
            <a:endParaRPr lang="zh-CN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4357686" y="2786058"/>
            <a:ext cx="2357454" cy="5715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smtClean="0">
                <a:latin typeface="Consolas" pitchFamily="49" charset="0"/>
                <a:cs typeface="Consolas" pitchFamily="49" charset="0"/>
              </a:rPr>
              <a:t>2</a:t>
            </a:r>
            <a:r>
              <a:rPr lang="zh-CN" altLang="en-US" sz="2000" smtClean="0"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2000" smtClean="0">
                <a:latin typeface="Consolas" pitchFamily="49" charset="0"/>
                <a:cs typeface="Consolas" pitchFamily="49" charset="0"/>
              </a:rPr>
              <a:t>3</a:t>
            </a:r>
            <a:r>
              <a:rPr lang="zh-CN" altLang="en-US" sz="2000" smtClean="0"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4</a:t>
            </a:r>
            <a:r>
              <a:rPr lang="zh-CN" altLang="en-US" sz="2000" smtClean="0"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2000" smtClean="0">
                <a:latin typeface="Consolas" pitchFamily="49" charset="0"/>
                <a:cs typeface="Consolas" pitchFamily="49" charset="0"/>
              </a:rPr>
              <a:t>8</a:t>
            </a:r>
            <a:r>
              <a:rPr lang="zh-CN" altLang="en-US" sz="2000" smtClean="0"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2000" smtClean="0">
                <a:latin typeface="Consolas" pitchFamily="49" charset="0"/>
                <a:cs typeface="Consolas" pitchFamily="49" charset="0"/>
              </a:rPr>
              <a:t>10</a:t>
            </a:r>
            <a:endParaRPr lang="zh-CN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2214546" y="4071942"/>
            <a:ext cx="1357322" cy="5715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1, 3,</a:t>
            </a:r>
            <a:r>
              <a:rPr lang="en-US" altLang="zh-CN" sz="200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5</a:t>
            </a:r>
            <a:endParaRPr lang="zh-CN" altLang="en-US" sz="200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4786314" y="4071942"/>
            <a:ext cx="1428760" cy="5715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4</a:t>
            </a:r>
            <a:r>
              <a:rPr lang="zh-CN" altLang="en-US" sz="2000" smtClean="0"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2000" smtClean="0">
                <a:latin typeface="Consolas" pitchFamily="49" charset="0"/>
                <a:cs typeface="Consolas" pitchFamily="49" charset="0"/>
              </a:rPr>
              <a:t>8</a:t>
            </a:r>
            <a:r>
              <a:rPr lang="zh-CN" altLang="en-US" sz="2000" smtClean="0"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2000" smtClean="0">
                <a:latin typeface="Consolas" pitchFamily="49" charset="0"/>
                <a:cs typeface="Consolas" pitchFamily="49" charset="0"/>
              </a:rPr>
              <a:t>10</a:t>
            </a:r>
            <a:endParaRPr lang="zh-CN" altLang="en-US" sz="200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下箭头 7"/>
          <p:cNvSpPr/>
          <p:nvPr/>
        </p:nvSpPr>
        <p:spPr>
          <a:xfrm>
            <a:off x="4000496" y="3571876"/>
            <a:ext cx="214314" cy="500066"/>
          </a:xfrm>
          <a:prstGeom prst="down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071934" y="5396227"/>
            <a:ext cx="4286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zh-CN" altLang="en-US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0" name="直接箭头连接符 9"/>
          <p:cNvCxnSpPr>
            <a:stCxn id="9" idx="0"/>
          </p:cNvCxnSpPr>
          <p:nvPr/>
        </p:nvCxnSpPr>
        <p:spPr>
          <a:xfrm rot="5400000" flipH="1" flipV="1">
            <a:off x="4464843" y="4574690"/>
            <a:ext cx="642942" cy="10001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9" idx="0"/>
          </p:cNvCxnSpPr>
          <p:nvPr/>
        </p:nvCxnSpPr>
        <p:spPr>
          <a:xfrm rot="16200000" flipV="1">
            <a:off x="3286116" y="4396095"/>
            <a:ext cx="642942" cy="135732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357954" y="3929066"/>
            <a:ext cx="492443" cy="100013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2000" spc="300" smtClean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继续求</a:t>
            </a:r>
            <a:endParaRPr lang="zh-CN" altLang="en-US" sz="2000" spc="300">
              <a:solidFill>
                <a:srgbClr val="0000FF"/>
              </a:solidFill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Text Box 2"/>
          <p:cNvSpPr txBox="1">
            <a:spLocks noChangeArrowheads="1"/>
          </p:cNvSpPr>
          <p:nvPr/>
        </p:nvSpPr>
        <p:spPr bwMode="auto">
          <a:xfrm>
            <a:off x="250825" y="333375"/>
            <a:ext cx="8107389" cy="627366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lIns="180000" tIns="180000" bIns="180000">
            <a:spAutoFit/>
          </a:bodyPr>
          <a:lstStyle/>
          <a:p>
            <a:pPr>
              <a:lnSpc>
                <a:spcPts val="2100"/>
              </a:lnSpc>
            </a:pPr>
            <a:r>
              <a:rPr lang="en-US" altLang="zh-CN" sz="16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int</a:t>
            </a: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lang="en-US" altLang="zh-CN" sz="1600" dirty="0" err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midnum</a:t>
            </a: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altLang="zh-CN" sz="16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int</a:t>
            </a: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[]</a:t>
            </a:r>
            <a:r>
              <a:rPr lang="zh-CN" altLang="en-US" sz="16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int s1</a:t>
            </a:r>
            <a:r>
              <a:rPr lang="zh-CN" altLang="en-US" sz="16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int t1</a:t>
            </a:r>
            <a:r>
              <a:rPr lang="zh-CN" altLang="en-US" sz="16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int </a:t>
            </a:r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[]</a:t>
            </a:r>
            <a:r>
              <a:rPr lang="zh-CN" altLang="en-US" sz="16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int s2</a:t>
            </a:r>
            <a:r>
              <a:rPr lang="zh-CN" altLang="en-US" sz="16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int </a:t>
            </a:r>
            <a:r>
              <a:rPr lang="en-US" altLang="zh-CN" sz="16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t2</a:t>
            </a: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</a:p>
          <a:p>
            <a:pPr>
              <a:lnSpc>
                <a:spcPts val="2100"/>
              </a:lnSpc>
            </a:pP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{  </a:t>
            </a:r>
            <a:r>
              <a:rPr lang="en-US" altLang="zh-CN" sz="1600" dirty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</a:t>
            </a:r>
            <a:r>
              <a:rPr lang="zh-CN" altLang="en-US" sz="1600" dirty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求两个有序序列</a:t>
            </a:r>
            <a:r>
              <a:rPr lang="en-US" altLang="zh-CN" sz="1600" dirty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a[</a:t>
            </a:r>
            <a:r>
              <a:rPr lang="en-US" altLang="zh-CN" sz="1600" dirty="0" err="1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s1</a:t>
            </a:r>
            <a:r>
              <a:rPr lang="en-US" altLang="zh-CN" sz="1600" dirty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..</a:t>
            </a:r>
            <a:r>
              <a:rPr lang="en-US" altLang="zh-CN" sz="1600" dirty="0" err="1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t1</a:t>
            </a:r>
            <a:r>
              <a:rPr lang="en-US" altLang="zh-CN" sz="1600" dirty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</a:t>
            </a:r>
            <a:r>
              <a:rPr lang="zh-CN" altLang="en-US" sz="1600" dirty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和</a:t>
            </a:r>
            <a:r>
              <a:rPr lang="en-US" altLang="zh-CN" sz="1600" dirty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b[</a:t>
            </a:r>
            <a:r>
              <a:rPr lang="en-US" altLang="zh-CN" sz="1600" dirty="0" err="1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s2</a:t>
            </a:r>
            <a:r>
              <a:rPr lang="en-US" altLang="zh-CN" sz="1600" dirty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..</a:t>
            </a:r>
            <a:r>
              <a:rPr lang="en-US" altLang="zh-CN" sz="1600" dirty="0" err="1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t2</a:t>
            </a:r>
            <a:r>
              <a:rPr lang="en-US" altLang="zh-CN" sz="1600" dirty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</a:t>
            </a:r>
            <a:r>
              <a:rPr lang="zh-CN" altLang="en-US" sz="1600" dirty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的中位数</a:t>
            </a:r>
          </a:p>
          <a:p>
            <a:pPr>
              <a:lnSpc>
                <a:spcPts val="2100"/>
              </a:lnSpc>
            </a:pPr>
            <a:r>
              <a:rPr lang="zh-CN" altLang="en-US" sz="16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</a:t>
            </a:r>
            <a:r>
              <a:rPr lang="en-US" altLang="zh-CN" sz="160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int</a:t>
            </a:r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m1</a:t>
            </a:r>
            <a:r>
              <a:rPr lang="zh-CN" altLang="en-US" sz="16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m2</a:t>
            </a: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;</a:t>
            </a:r>
          </a:p>
          <a:p>
            <a:pPr>
              <a:lnSpc>
                <a:spcPts val="2100"/>
              </a:lnSpc>
            </a:pPr>
            <a:r>
              <a:rPr lang="zh-CN" altLang="en-US" sz="16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</a:t>
            </a: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if (</a:t>
            </a:r>
            <a:r>
              <a:rPr lang="en-US" altLang="zh-CN" sz="16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s1</a:t>
            </a: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==</a:t>
            </a:r>
            <a:r>
              <a:rPr lang="en-US" altLang="zh-CN" sz="16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t1</a:t>
            </a: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&amp;&amp; </a:t>
            </a:r>
            <a:r>
              <a:rPr lang="en-US" altLang="zh-CN" sz="16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s2</a:t>
            </a: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==</a:t>
            </a:r>
            <a:r>
              <a:rPr lang="en-US" altLang="zh-CN" sz="160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t2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     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</a:t>
            </a:r>
            <a:r>
              <a:rPr lang="zh-CN" altLang="en-US" sz="1600" dirty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两序列只有一个元素时返回较小者</a:t>
            </a:r>
          </a:p>
          <a:p>
            <a:pPr>
              <a:lnSpc>
                <a:spcPts val="2100"/>
              </a:lnSpc>
            </a:pPr>
            <a:r>
              <a:rPr lang="zh-CN" altLang="en-US" sz="16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　　</a:t>
            </a: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return a[</a:t>
            </a:r>
            <a:r>
              <a:rPr lang="en-US" altLang="zh-CN" sz="16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s1</a:t>
            </a: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]&lt;b[</a:t>
            </a:r>
            <a:r>
              <a:rPr lang="en-US" altLang="zh-CN" sz="16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s2</a:t>
            </a: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]?a[</a:t>
            </a:r>
            <a:r>
              <a:rPr lang="en-US" altLang="zh-CN" sz="16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s1</a:t>
            </a: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]:b[</a:t>
            </a:r>
            <a:r>
              <a:rPr lang="en-US" altLang="zh-CN" sz="16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s2</a:t>
            </a: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];</a:t>
            </a:r>
          </a:p>
          <a:p>
            <a:pPr>
              <a:lnSpc>
                <a:spcPts val="2100"/>
              </a:lnSpc>
            </a:pPr>
            <a:r>
              <a:rPr lang="zh-CN" altLang="en-US" sz="16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</a:t>
            </a: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else</a:t>
            </a:r>
          </a:p>
          <a:p>
            <a:pPr>
              <a:lnSpc>
                <a:spcPts val="2100"/>
              </a:lnSpc>
            </a:pPr>
            <a:r>
              <a:rPr lang="zh-CN" altLang="en-US" sz="16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</a:t>
            </a:r>
            <a:r>
              <a:rPr lang="zh-CN" altLang="en-US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{  m1</a:t>
            </a: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=(</a:t>
            </a:r>
            <a:r>
              <a:rPr lang="en-US" altLang="zh-CN" sz="16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s1+t1</a:t>
            </a: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)/2;		</a:t>
            </a:r>
            <a:r>
              <a:rPr lang="en-US" altLang="zh-CN" sz="1600" dirty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</a:t>
            </a:r>
            <a:r>
              <a:rPr lang="zh-CN" altLang="en-US" sz="1600" dirty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求</a:t>
            </a:r>
            <a:r>
              <a:rPr lang="en-US" altLang="zh-CN" sz="1600" dirty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zh-CN" altLang="en-US" sz="1600" dirty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的中位数</a:t>
            </a:r>
          </a:p>
          <a:p>
            <a:pPr>
              <a:lnSpc>
                <a:spcPts val="2100"/>
              </a:lnSpc>
            </a:pPr>
            <a:r>
              <a:rPr lang="zh-CN" altLang="en-US" sz="16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</a:t>
            </a:r>
            <a:r>
              <a:rPr lang="zh-CN" altLang="en-US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 </a:t>
            </a:r>
            <a:r>
              <a:rPr lang="zh-CN" altLang="en-US" sz="16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m2</a:t>
            </a: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=(</a:t>
            </a:r>
            <a:r>
              <a:rPr lang="en-US" altLang="zh-CN" sz="16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s2+t2</a:t>
            </a: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)/2;		</a:t>
            </a:r>
            <a:r>
              <a:rPr lang="en-US" altLang="zh-CN" sz="1600" dirty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</a:t>
            </a:r>
            <a:r>
              <a:rPr lang="zh-CN" altLang="en-US" sz="1600" dirty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求</a:t>
            </a:r>
            <a:r>
              <a:rPr lang="en-US" altLang="zh-CN" sz="1600" dirty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zh-CN" altLang="en-US" sz="1600" dirty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的中位数</a:t>
            </a:r>
          </a:p>
          <a:p>
            <a:pPr>
              <a:lnSpc>
                <a:spcPts val="2100"/>
              </a:lnSpc>
            </a:pPr>
            <a:r>
              <a:rPr lang="zh-CN" altLang="en-US" sz="16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</a:t>
            </a:r>
            <a:r>
              <a:rPr lang="zh-CN" altLang="en-US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 </a:t>
            </a:r>
            <a:r>
              <a:rPr lang="zh-CN" altLang="en-US" sz="16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if </a:t>
            </a: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(a[</a:t>
            </a:r>
            <a:r>
              <a:rPr lang="en-US" altLang="zh-CN" sz="16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m1</a:t>
            </a: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]==b[</a:t>
            </a:r>
            <a:r>
              <a:rPr lang="en-US" altLang="zh-CN" sz="16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m2</a:t>
            </a: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])	</a:t>
            </a:r>
            <a:r>
              <a:rPr lang="en-US" altLang="zh-CN" sz="1600" dirty="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</a:t>
            </a:r>
            <a:r>
              <a:rPr lang="zh-CN" altLang="en-US" sz="1600" dirty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两中位数相等时返回该中位数</a:t>
            </a:r>
          </a:p>
          <a:p>
            <a:pPr>
              <a:lnSpc>
                <a:spcPts val="2100"/>
              </a:lnSpc>
            </a:pPr>
            <a:r>
              <a:rPr lang="zh-CN" altLang="en-US" sz="16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　　　　</a:t>
            </a: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return a[</a:t>
            </a:r>
            <a:r>
              <a:rPr lang="en-US" altLang="zh-CN" sz="16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m1</a:t>
            </a: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];</a:t>
            </a:r>
          </a:p>
          <a:p>
            <a:pPr>
              <a:lnSpc>
                <a:spcPts val="2100"/>
              </a:lnSpc>
            </a:pPr>
            <a:r>
              <a:rPr lang="zh-CN" altLang="en-US" sz="16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</a:t>
            </a:r>
            <a:r>
              <a:rPr lang="zh-CN" altLang="en-US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 </a:t>
            </a:r>
            <a:r>
              <a:rPr lang="zh-CN" altLang="en-US" sz="16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if </a:t>
            </a: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(a[</a:t>
            </a:r>
            <a:r>
              <a:rPr lang="en-US" altLang="zh-CN" sz="16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m1</a:t>
            </a: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]&lt;b[</a:t>
            </a:r>
            <a:r>
              <a:rPr lang="en-US" altLang="zh-CN" sz="16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m2</a:t>
            </a: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])	</a:t>
            </a:r>
            <a:r>
              <a:rPr lang="en-US" altLang="zh-CN" sz="1600" dirty="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</a:t>
            </a:r>
            <a:r>
              <a:rPr lang="zh-CN" altLang="en-US" sz="1600" dirty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当</a:t>
            </a:r>
            <a:r>
              <a:rPr lang="en-US" altLang="zh-CN" sz="1600" dirty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a[</a:t>
            </a:r>
            <a:r>
              <a:rPr lang="en-US" altLang="zh-CN" sz="1600" dirty="0" err="1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m1</a:t>
            </a:r>
            <a:r>
              <a:rPr lang="en-US" altLang="zh-CN" sz="1600" dirty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]&lt;b[</a:t>
            </a:r>
            <a:r>
              <a:rPr lang="en-US" altLang="zh-CN" sz="1600" dirty="0" err="1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m2</a:t>
            </a:r>
            <a:r>
              <a:rPr lang="en-US" altLang="zh-CN" sz="1600" dirty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</a:t>
            </a:r>
            <a:r>
              <a:rPr lang="zh-CN" altLang="en-US" sz="1600" dirty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时</a:t>
            </a:r>
          </a:p>
          <a:p>
            <a:pPr>
              <a:lnSpc>
                <a:spcPts val="2100"/>
              </a:lnSpc>
            </a:pPr>
            <a:r>
              <a:rPr lang="zh-CN" altLang="en-US" sz="16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</a:t>
            </a:r>
            <a:r>
              <a:rPr lang="zh-CN" altLang="en-US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 </a:t>
            </a:r>
            <a:r>
              <a:rPr lang="zh-CN" altLang="en-US" sz="16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{   postpart(s1</a:t>
            </a:r>
            <a:r>
              <a:rPr lang="zh-CN" altLang="en-US" sz="16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t1</a:t>
            </a: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);	</a:t>
            </a:r>
            <a:r>
              <a:rPr lang="en-US" altLang="zh-CN" sz="1600" dirty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//a</a:t>
            </a:r>
            <a:r>
              <a:rPr lang="zh-CN" altLang="en-US" sz="1600" dirty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取后半部分</a:t>
            </a:r>
          </a:p>
          <a:p>
            <a:pPr>
              <a:lnSpc>
                <a:spcPts val="2100"/>
              </a:lnSpc>
            </a:pPr>
            <a:r>
              <a:rPr lang="zh-CN" altLang="en-US" sz="16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</a:t>
            </a:r>
            <a:r>
              <a:rPr lang="zh-CN" altLang="en-US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 </a:t>
            </a:r>
            <a:r>
              <a:rPr lang="zh-CN" altLang="en-US" sz="16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prepart(s2</a:t>
            </a:r>
            <a:r>
              <a:rPr lang="zh-CN" altLang="en-US" sz="16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t2</a:t>
            </a: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);	</a:t>
            </a:r>
            <a:r>
              <a:rPr lang="en-US" altLang="zh-CN" sz="1600" dirty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//b</a:t>
            </a:r>
            <a:r>
              <a:rPr lang="zh-CN" altLang="en-US" sz="1600" dirty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取前半部分</a:t>
            </a:r>
          </a:p>
          <a:p>
            <a:pPr>
              <a:lnSpc>
                <a:spcPts val="2100"/>
              </a:lnSpc>
            </a:pPr>
            <a:r>
              <a:rPr lang="zh-CN" altLang="en-US" sz="16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　</a:t>
            </a:r>
            <a:r>
              <a:rPr lang="zh-CN" altLang="en-US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 </a:t>
            </a:r>
            <a:r>
              <a:rPr lang="zh-CN" altLang="en-US" sz="16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return </a:t>
            </a:r>
            <a:r>
              <a:rPr lang="en-US" altLang="zh-CN" sz="160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midnum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(a</a:t>
            </a:r>
            <a:r>
              <a:rPr lang="zh-CN" altLang="en-US" sz="16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s1</a:t>
            </a:r>
            <a:r>
              <a:rPr lang="zh-CN" altLang="en-US" sz="16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t1</a:t>
            </a:r>
            <a:r>
              <a:rPr lang="zh-CN" altLang="en-US" sz="16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zh-CN" altLang="en-US" sz="16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s2</a:t>
            </a:r>
            <a:r>
              <a:rPr lang="zh-CN" altLang="en-US" sz="16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t2</a:t>
            </a: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);</a:t>
            </a:r>
          </a:p>
          <a:p>
            <a:pPr>
              <a:lnSpc>
                <a:spcPts val="2100"/>
              </a:lnSpc>
            </a:pPr>
            <a:r>
              <a:rPr lang="zh-CN" altLang="en-US" sz="16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</a:t>
            </a:r>
            <a:r>
              <a:rPr lang="zh-CN" altLang="en-US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 </a:t>
            </a:r>
            <a:r>
              <a:rPr lang="zh-CN" altLang="en-US" sz="16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}</a:t>
            </a:r>
            <a:endParaRPr lang="en-US" altLang="zh-CN" sz="16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>
              <a:lnSpc>
                <a:spcPts val="2100"/>
              </a:lnSpc>
            </a:pPr>
            <a:r>
              <a:rPr lang="zh-CN" altLang="en-US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 </a:t>
            </a:r>
            <a:r>
              <a:rPr lang="zh-CN" altLang="en-US" sz="16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else</a:t>
            </a: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		</a:t>
            </a:r>
            <a:r>
              <a:rPr lang="en-US" altLang="zh-CN" sz="1600" dirty="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</a:t>
            </a:r>
            <a:r>
              <a:rPr lang="zh-CN" altLang="en-US" sz="1600" dirty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当</a:t>
            </a:r>
            <a:r>
              <a:rPr lang="en-US" altLang="zh-CN" sz="1600" dirty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a[</a:t>
            </a:r>
            <a:r>
              <a:rPr lang="en-US" altLang="zh-CN" sz="1600" dirty="0" err="1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m1</a:t>
            </a:r>
            <a:r>
              <a:rPr lang="en-US" altLang="zh-CN" sz="1600" dirty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]&gt;b[</a:t>
            </a:r>
            <a:r>
              <a:rPr lang="en-US" altLang="zh-CN" sz="1600" dirty="0" err="1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m2</a:t>
            </a:r>
            <a:r>
              <a:rPr lang="en-US" altLang="zh-CN" sz="1600" dirty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</a:t>
            </a:r>
            <a:r>
              <a:rPr lang="zh-CN" altLang="en-US" sz="1600" dirty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时</a:t>
            </a:r>
          </a:p>
          <a:p>
            <a:pPr>
              <a:lnSpc>
                <a:spcPts val="2100"/>
              </a:lnSpc>
            </a:pPr>
            <a:r>
              <a:rPr lang="zh-CN" altLang="en-US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 </a:t>
            </a:r>
            <a:r>
              <a:rPr lang="zh-CN" altLang="en-US" sz="16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{  prepart(s1</a:t>
            </a:r>
            <a:r>
              <a:rPr lang="zh-CN" altLang="en-US" sz="16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t1</a:t>
            </a: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);</a:t>
            </a:r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//a</a:t>
            </a:r>
            <a:r>
              <a:rPr lang="zh-CN" altLang="en-US" sz="16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取前半部分</a:t>
            </a:r>
            <a:endParaRPr lang="zh-CN" altLang="en-US" sz="1600" dirty="0">
              <a:solidFill>
                <a:srgbClr val="00B0F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>
              <a:lnSpc>
                <a:spcPts val="2100"/>
              </a:lnSpc>
            </a:pPr>
            <a:r>
              <a:rPr lang="zh-CN" altLang="en-US" sz="16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</a:t>
            </a:r>
            <a:r>
              <a:rPr lang="zh-CN" altLang="en-US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 </a:t>
            </a:r>
            <a:r>
              <a:rPr lang="zh-CN" altLang="en-US" sz="16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postpart(s2</a:t>
            </a:r>
            <a:r>
              <a:rPr lang="zh-CN" altLang="en-US" sz="16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t2</a:t>
            </a: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);</a:t>
            </a:r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</a:t>
            </a:r>
            <a:r>
              <a:rPr lang="en-US" altLang="zh-CN" sz="1600" dirty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zh-CN" altLang="en-US" sz="1600" dirty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取后半部分</a:t>
            </a:r>
          </a:p>
          <a:p>
            <a:pPr>
              <a:lnSpc>
                <a:spcPts val="2100"/>
              </a:lnSpc>
            </a:pPr>
            <a:r>
              <a:rPr lang="zh-CN" altLang="en-US" sz="16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</a:t>
            </a:r>
            <a:r>
              <a:rPr lang="zh-CN" altLang="en-US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 </a:t>
            </a:r>
            <a:r>
              <a:rPr lang="zh-CN" altLang="en-US" sz="16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return </a:t>
            </a:r>
            <a:r>
              <a:rPr lang="en-US" altLang="zh-CN" sz="160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midnum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(a</a:t>
            </a:r>
            <a:r>
              <a:rPr lang="zh-CN" altLang="en-US" sz="16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s1</a:t>
            </a:r>
            <a:r>
              <a:rPr lang="zh-CN" altLang="en-US" sz="16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t1</a:t>
            </a:r>
            <a:r>
              <a:rPr lang="zh-CN" altLang="en-US" sz="16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zh-CN" altLang="en-US" sz="16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s2</a:t>
            </a:r>
            <a:r>
              <a:rPr lang="zh-CN" altLang="en-US" sz="16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t2</a:t>
            </a: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);</a:t>
            </a:r>
          </a:p>
          <a:p>
            <a:pPr>
              <a:lnSpc>
                <a:spcPts val="2100"/>
              </a:lnSpc>
            </a:pPr>
            <a:r>
              <a:rPr lang="zh-CN" altLang="en-US" sz="16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</a:t>
            </a:r>
            <a:r>
              <a:rPr lang="zh-CN" altLang="en-US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 </a:t>
            </a:r>
            <a:r>
              <a:rPr lang="zh-CN" altLang="en-US" sz="16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}</a:t>
            </a:r>
            <a:endParaRPr lang="en-US" altLang="zh-CN" sz="16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>
              <a:lnSpc>
                <a:spcPts val="2100"/>
              </a:lnSpc>
            </a:pPr>
            <a:r>
              <a:rPr lang="zh-CN" altLang="en-US" sz="16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</a:t>
            </a: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}</a:t>
            </a:r>
          </a:p>
          <a:p>
            <a:pPr>
              <a:lnSpc>
                <a:spcPts val="2100"/>
              </a:lnSpc>
            </a:pP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Text Box 2"/>
          <p:cNvSpPr txBox="1">
            <a:spLocks noChangeArrowheads="1"/>
          </p:cNvSpPr>
          <p:nvPr/>
        </p:nvSpPr>
        <p:spPr bwMode="auto">
          <a:xfrm>
            <a:off x="395288" y="642918"/>
            <a:ext cx="7993062" cy="152349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　</a:t>
            </a:r>
            <a:r>
              <a:rPr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　</a:t>
            </a:r>
            <a:r>
              <a:rPr lang="en-US" altLang="zh-CN" sz="22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【</a:t>
            </a:r>
            <a:r>
              <a:rPr lang="zh-CN" altLang="en-US" sz="22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算法分析</a:t>
            </a:r>
            <a:r>
              <a:rPr lang="en-US" altLang="zh-CN" sz="22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】</a:t>
            </a:r>
            <a:r>
              <a:rPr lang="zh-CN" altLang="pt-BR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对于</a:t>
            </a:r>
            <a:r>
              <a:rPr lang="zh-CN" altLang="pt-BR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含有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pt-BR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个元素的有序序列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zh-CN" altLang="pt-BR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和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，设</a:t>
            </a:r>
            <a:r>
              <a:rPr lang="zh-CN" altLang="pt-BR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调</a:t>
            </a:r>
            <a:r>
              <a:rPr lang="zh-CN" altLang="pt-BR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用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midnum(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-1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-1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求</a:t>
            </a:r>
            <a:r>
              <a:rPr lang="zh-CN" altLang="pt-BR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中位数的执行时间为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，显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然有以下递归式：</a:t>
            </a:r>
          </a:p>
        </p:txBody>
      </p:sp>
      <p:sp>
        <p:nvSpPr>
          <p:cNvPr id="173059" name="Text Box 3"/>
          <p:cNvSpPr txBox="1">
            <a:spLocks noChangeArrowheads="1"/>
          </p:cNvSpPr>
          <p:nvPr/>
        </p:nvSpPr>
        <p:spPr bwMode="auto">
          <a:xfrm>
            <a:off x="1142976" y="2428868"/>
            <a:ext cx="4813309" cy="116373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 lIns="216000" tIns="180000" bIns="18000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)=1			</a:t>
            </a:r>
            <a:r>
              <a:rPr lang="zh-CN" altLang="en-US" sz="200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当</a:t>
            </a:r>
            <a:r>
              <a:rPr lang="en-US" altLang="zh-CN" sz="2000" i="1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=1</a:t>
            </a:r>
            <a:endParaRPr lang="en-US" altLang="zh-CN" sz="2000" i="1">
              <a:solidFill>
                <a:srgbClr val="00B0F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>
              <a:lnSpc>
                <a:spcPct val="130000"/>
              </a:lnSpc>
            </a:pP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)=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/2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)+1	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</a:t>
            </a:r>
            <a:r>
              <a:rPr lang="zh-CN" altLang="en-US" sz="20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当</a:t>
            </a:r>
            <a:r>
              <a:rPr lang="en-US" altLang="zh-CN" sz="2000" i="1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&gt;1</a:t>
            </a:r>
          </a:p>
        </p:txBody>
      </p:sp>
      <p:sp>
        <p:nvSpPr>
          <p:cNvPr id="173060" name="Text Box 4"/>
          <p:cNvSpPr txBox="1">
            <a:spLocks noChangeArrowheads="1"/>
          </p:cNvSpPr>
          <p:nvPr/>
        </p:nvSpPr>
        <p:spPr bwMode="auto">
          <a:xfrm>
            <a:off x="971550" y="4069683"/>
            <a:ext cx="360045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容易推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出，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)=O(log</a:t>
            </a:r>
            <a:r>
              <a:rPr lang="en-US" altLang="zh-CN" sz="2000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Text Box 2" descr="信纸"/>
          <p:cNvSpPr txBox="1">
            <a:spLocks noChangeArrowheads="1"/>
          </p:cNvSpPr>
          <p:nvPr/>
        </p:nvSpPr>
        <p:spPr bwMode="auto">
          <a:xfrm>
            <a:off x="428596" y="1285860"/>
            <a:ext cx="5929354" cy="523220"/>
          </a:xfrm>
          <a:prstGeom prst="rect">
            <a:avLst/>
          </a:prstGeom>
          <a:solidFill>
            <a:srgbClr val="00B0F0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>
              <a:spcBef>
                <a:spcPct val="50000"/>
              </a:spcBef>
            </a:pPr>
            <a:r>
              <a:rPr lang="pt-BR" altLang="zh-CN" sz="280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3.4</a:t>
            </a:r>
            <a:r>
              <a:rPr lang="en-US" altLang="zh-CN" sz="280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.1</a:t>
            </a:r>
            <a:r>
              <a:rPr lang="pt-BR" altLang="zh-CN" sz="280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 </a:t>
            </a:r>
            <a:r>
              <a:rPr lang="zh-CN" altLang="pt-BR" sz="2800" dirty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求解最大连续子序列和问题</a:t>
            </a:r>
            <a:endParaRPr lang="zh-CN" altLang="en-US" sz="2800" dirty="0">
              <a:ln w="11430"/>
              <a:solidFill>
                <a:srgbClr val="FF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714612" y="357166"/>
            <a:ext cx="3429024" cy="52322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altLang="zh-CN" sz="2800" smtClean="0">
                <a:solidFill>
                  <a:srgbClr val="FF0000"/>
                </a:solidFill>
                <a:latin typeface="Consolas" pitchFamily="49" charset="0"/>
                <a:ea typeface="Verdana" pitchFamily="34" charset="0"/>
                <a:cs typeface="Consolas" pitchFamily="49" charset="0"/>
              </a:rPr>
              <a:t>3.4</a:t>
            </a:r>
            <a:r>
              <a:rPr lang="pt-BR" altLang="zh-CN" sz="2800" smtClean="0">
                <a:solidFill>
                  <a:srgbClr val="FF0000"/>
                </a:solidFill>
                <a:latin typeface="Consolas" pitchFamily="49" charset="0"/>
                <a:ea typeface="叶根友毛笔行书2.0版" pitchFamily="2" charset="-122"/>
                <a:cs typeface="Consolas" pitchFamily="49" charset="0"/>
              </a:rPr>
              <a:t> </a:t>
            </a:r>
            <a:r>
              <a:rPr lang="zh-CN" altLang="zh-CN" sz="2800" smtClean="0">
                <a:solidFill>
                  <a:srgbClr val="FF0000"/>
                </a:solidFill>
                <a:latin typeface="Consolas" pitchFamily="49" charset="0"/>
                <a:ea typeface="叶根友毛笔行书2.0版" pitchFamily="2" charset="-122"/>
                <a:cs typeface="Consolas" pitchFamily="49" charset="0"/>
              </a:rPr>
              <a:t>求解组合问题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85720" y="2000240"/>
            <a:ext cx="8286808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lang="zh-CN" altLang="zh-CN" sz="22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【问题描述】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给定一个有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≥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）个整数的序列，要求求出其中最大连续子序列的和。</a:t>
            </a:r>
            <a:endParaRPr lang="en-US" altLang="zh-CN" sz="20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例如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  <a:endParaRPr lang="en-US" altLang="zh-CN" sz="20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</a:t>
            </a:r>
            <a:r>
              <a:rPr lang="zh-CN" altLang="zh-CN" sz="2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序列（</a:t>
            </a:r>
            <a:r>
              <a:rPr lang="en-US" altLang="zh-CN" sz="2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-2</a:t>
            </a:r>
            <a:r>
              <a:rPr lang="zh-CN" altLang="zh-CN" sz="2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11</a:t>
            </a:r>
            <a:r>
              <a:rPr lang="zh-CN" altLang="zh-CN" sz="2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-4</a:t>
            </a:r>
            <a:r>
              <a:rPr lang="zh-CN" altLang="zh-CN" sz="2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13</a:t>
            </a:r>
            <a:r>
              <a:rPr lang="zh-CN" altLang="zh-CN" sz="2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-5</a:t>
            </a:r>
            <a:r>
              <a:rPr lang="zh-CN" altLang="zh-CN" sz="2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-2</a:t>
            </a:r>
            <a:r>
              <a:rPr lang="zh-CN" altLang="zh-CN" sz="2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）的最大子序列和为</a:t>
            </a:r>
            <a:r>
              <a:rPr lang="en-US" altLang="zh-CN" sz="2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20</a:t>
            </a:r>
          </a:p>
          <a:p>
            <a:pPr>
              <a:lnSpc>
                <a:spcPct val="150000"/>
              </a:lnSpc>
            </a:pPr>
            <a:r>
              <a:rPr lang="en-US" altLang="zh-CN" sz="2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</a:t>
            </a:r>
            <a:r>
              <a:rPr lang="zh-CN" altLang="zh-CN" sz="2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序列（</a:t>
            </a:r>
            <a:r>
              <a:rPr lang="en-US" altLang="zh-CN" sz="2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-6</a:t>
            </a:r>
            <a:r>
              <a:rPr lang="zh-CN" altLang="zh-CN" sz="2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zh-CN" sz="2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4</a:t>
            </a:r>
            <a:r>
              <a:rPr lang="zh-CN" altLang="zh-CN" sz="2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-7</a:t>
            </a:r>
            <a:r>
              <a:rPr lang="zh-CN" altLang="zh-CN" sz="2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5</a:t>
            </a:r>
            <a:r>
              <a:rPr lang="zh-CN" altLang="zh-CN" sz="2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zh-CN" altLang="zh-CN" sz="2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zh-CN" sz="2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-1</a:t>
            </a:r>
            <a:r>
              <a:rPr lang="zh-CN" altLang="zh-CN" sz="2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6</a:t>
            </a:r>
            <a:r>
              <a:rPr lang="zh-CN" altLang="zh-CN" sz="2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-9</a:t>
            </a:r>
            <a:r>
              <a:rPr lang="zh-CN" altLang="zh-CN" sz="2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10</a:t>
            </a:r>
            <a:r>
              <a:rPr lang="zh-CN" altLang="zh-CN" sz="2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-2</a:t>
            </a:r>
            <a:r>
              <a:rPr lang="zh-CN" altLang="zh-CN" sz="2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）的最大子序列和为</a:t>
            </a:r>
            <a:r>
              <a:rPr lang="en-US" altLang="zh-CN" sz="2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16</a:t>
            </a:r>
            <a:r>
              <a:rPr lang="zh-CN" altLang="zh-CN" sz="2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lang="en-US" altLang="zh-CN" sz="2000" smtClean="0">
              <a:solidFill>
                <a:srgbClr val="FF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规定一个序列最大连续子序列和至少是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（长度为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的子序列）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，如果小于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，其结果为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Text Box 2"/>
          <p:cNvSpPr txBox="1">
            <a:spLocks noChangeArrowheads="1"/>
          </p:cNvSpPr>
          <p:nvPr/>
        </p:nvSpPr>
        <p:spPr bwMode="auto">
          <a:xfrm>
            <a:off x="285720" y="785794"/>
            <a:ext cx="8642350" cy="253672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zh-CN" altLang="zh-CN" sz="18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【问题求解】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对于含有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个整数的序列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[0..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-1]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，若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=1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，表示该序列仅含一个元素，如果该元素大于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，则返回该元素；否则返回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</a:p>
          <a:p>
            <a:pPr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若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&gt;1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，采用分治法求解最大连续子序列时，取其中间位置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mid=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Symbol"/>
              </a:rPr>
              <a:t>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-1)/2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Symbol"/>
              </a:rPr>
              <a:t>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，该子序列只可能出现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3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个地方。</a:t>
            </a:r>
          </a:p>
          <a:p>
            <a:pPr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（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）该子序列完全落在左半部即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[0..mid]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中。采用递归求出其最大连续子序列和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maxLeftSum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357554" y="3786190"/>
            <a:ext cx="2357454" cy="40011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altLang="zh-CN" sz="2000" i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pt-BR" altLang="zh-CN" sz="2000" baseline="-25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pt-BR" altLang="zh-CN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altLang="zh-CN" sz="2000" i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pt-BR" altLang="zh-CN" sz="2000" baseline="-25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pt-BR" altLang="zh-CN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… </a:t>
            </a:r>
            <a:r>
              <a:rPr lang="pt-BR" altLang="zh-CN" sz="2000" i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pt-BR" altLang="zh-CN" sz="2000" i="1" baseline="-25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pt-BR" altLang="zh-CN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… </a:t>
            </a:r>
            <a:r>
              <a:rPr lang="pt-BR" altLang="zh-CN" sz="2000" i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pt-BR" altLang="zh-CN" sz="2000" baseline="-25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mid</a:t>
            </a:r>
            <a:endParaRPr lang="zh-CN" altLang="zh-CN" sz="2000" smtClean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左大括号 5"/>
          <p:cNvSpPr/>
          <p:nvPr/>
        </p:nvSpPr>
        <p:spPr>
          <a:xfrm rot="16200000">
            <a:off x="4393405" y="3464718"/>
            <a:ext cx="214314" cy="1857388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14744" y="4714884"/>
            <a:ext cx="17145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maxLeftSum</a:t>
            </a:r>
            <a:endParaRPr lang="zh-CN" altLang="zh-CN" sz="2000" smtClean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9" name="Text Box 5"/>
          <p:cNvSpPr txBox="1">
            <a:spLocks noChangeArrowheads="1"/>
          </p:cNvSpPr>
          <p:nvPr/>
        </p:nvSpPr>
        <p:spPr bwMode="auto">
          <a:xfrm>
            <a:off x="571472" y="1428736"/>
            <a:ext cx="8353425" cy="874727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（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）该子序列完全落在右半部即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[mid+1..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-1]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中。采用递归求出其最大连续子序列和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maxRightSum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  <a:endParaRPr lang="zh-CN" altLang="en-US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071802" y="2786058"/>
            <a:ext cx="3143272" cy="40011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mid+1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mid+2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… 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altLang="zh-CN" sz="2000" i="1" baseline="-25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j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… 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altLang="zh-CN" sz="2000" i="1" baseline="-25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n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-1</a:t>
            </a:r>
            <a:endParaRPr lang="zh-CN" altLang="zh-CN" sz="2000" smtClean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左大括号 8"/>
          <p:cNvSpPr/>
          <p:nvPr/>
        </p:nvSpPr>
        <p:spPr>
          <a:xfrm rot="16200000">
            <a:off x="4393405" y="2107397"/>
            <a:ext cx="285752" cy="2643206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643306" y="3671832"/>
            <a:ext cx="17859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maxRightSum</a:t>
            </a:r>
            <a:endParaRPr lang="zh-CN" altLang="zh-CN" sz="2000" smtClean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3" name="Text Box 3"/>
          <p:cNvSpPr txBox="1">
            <a:spLocks noChangeArrowheads="1"/>
          </p:cNvSpPr>
          <p:nvPr/>
        </p:nvSpPr>
        <p:spPr bwMode="auto">
          <a:xfrm>
            <a:off x="822330" y="333375"/>
            <a:ext cx="6750066" cy="46499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ts val="3300"/>
              </a:lnSpc>
              <a:spcBef>
                <a:spcPts val="0"/>
              </a:spcBef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（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3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）该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子序列跨越序列</a:t>
            </a:r>
            <a:r>
              <a:rPr lang="en-US" altLang="zh-CN" sz="18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的中部而占据左右两部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分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  <a:endParaRPr lang="zh-CN" altLang="en-US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168965" name="Rectangle 5"/>
          <p:cNvSpPr>
            <a:spLocks noChangeArrowheads="1"/>
          </p:cNvSpPr>
          <p:nvPr/>
        </p:nvSpPr>
        <p:spPr bwMode="auto">
          <a:xfrm>
            <a:off x="0" y="3233738"/>
            <a:ext cx="18473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357290" y="1500174"/>
            <a:ext cx="29289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1 -2 3 5 2 -1 5 -3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429124" y="1500174"/>
            <a:ext cx="33575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n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=8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mid=(0+7)/2=3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3" name="直接连接符 22"/>
          <p:cNvCxnSpPr/>
          <p:nvPr/>
        </p:nvCxnSpPr>
        <p:spPr>
          <a:xfrm rot="5400000">
            <a:off x="2101814" y="1724536"/>
            <a:ext cx="1000132" cy="0"/>
          </a:xfrm>
          <a:prstGeom prst="line">
            <a:avLst/>
          </a:prstGeom>
          <a:ln>
            <a:solidFill>
              <a:srgbClr val="FF0000"/>
            </a:solidFill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28" name="组合 27"/>
          <p:cNvGrpSpPr/>
          <p:nvPr/>
        </p:nvGrpSpPr>
        <p:grpSpPr>
          <a:xfrm>
            <a:off x="1285852" y="2214554"/>
            <a:ext cx="2714644" cy="614425"/>
            <a:chOff x="1285852" y="2214554"/>
            <a:chExt cx="2714644" cy="614425"/>
          </a:xfrm>
        </p:grpSpPr>
        <p:sp>
          <p:nvSpPr>
            <p:cNvPr id="24" name="左大括号 23"/>
            <p:cNvSpPr/>
            <p:nvPr/>
          </p:nvSpPr>
          <p:spPr>
            <a:xfrm rot="16200000">
              <a:off x="1821637" y="1678769"/>
              <a:ext cx="142876" cy="1214446"/>
            </a:xfrm>
            <a:prstGeom prst="leftBrace">
              <a:avLst/>
            </a:prstGeom>
            <a:ln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714480" y="2428868"/>
              <a:ext cx="35719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8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" name="左大括号 25"/>
            <p:cNvSpPr/>
            <p:nvPr/>
          </p:nvSpPr>
          <p:spPr>
            <a:xfrm rot="16200000">
              <a:off x="3321835" y="1678770"/>
              <a:ext cx="142876" cy="1214446"/>
            </a:xfrm>
            <a:prstGeom prst="leftBrace">
              <a:avLst/>
            </a:prstGeom>
            <a:ln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214678" y="2428869"/>
              <a:ext cx="35719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6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4429124" y="2285992"/>
            <a:ext cx="27860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  <a:sym typeface="Wingdings"/>
              </a:rPr>
              <a:t> 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  <a:sym typeface="Wingdings"/>
              </a:rPr>
              <a:t>max(8,6)=8? </a:t>
            </a:r>
            <a:r>
              <a:rPr lang="en-US" altLang="zh-CN" sz="200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  <a:sym typeface="Wingdings"/>
              </a:rPr>
              <a:t>×</a:t>
            </a:r>
            <a:endParaRPr lang="zh-CN" altLang="en-US" sz="200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285852" y="3714752"/>
            <a:ext cx="29289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1 -2 3 </a:t>
            </a:r>
            <a:r>
              <a:rPr lang="en-US" altLang="zh-CN" sz="200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5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2 -1 5 -3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2" name="直接箭头连接符 31"/>
          <p:cNvCxnSpPr/>
          <p:nvPr/>
        </p:nvCxnSpPr>
        <p:spPr>
          <a:xfrm rot="10800000">
            <a:off x="1428728" y="4214818"/>
            <a:ext cx="1000132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/>
          <p:nvPr/>
        </p:nvCxnSpPr>
        <p:spPr>
          <a:xfrm>
            <a:off x="2694516" y="4214818"/>
            <a:ext cx="1143008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785918" y="4357694"/>
            <a:ext cx="3571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8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143240" y="4357694"/>
            <a:ext cx="3571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6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857224" y="3143248"/>
            <a:ext cx="73581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跨越序列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的中部：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mid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左、右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最大连续子序列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和的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+</a:t>
            </a:r>
            <a:endParaRPr lang="zh-CN" altLang="en-US" sz="2000"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071934" y="4143380"/>
            <a:ext cx="17145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  <a:sym typeface="Wingdings"/>
              </a:rPr>
              <a:t> 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  <a:sym typeface="Wingdings"/>
              </a:rPr>
              <a:t>8+6=14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41" name="组合 40"/>
          <p:cNvGrpSpPr/>
          <p:nvPr/>
        </p:nvGrpSpPr>
        <p:grpSpPr>
          <a:xfrm>
            <a:off x="3786182" y="4786322"/>
            <a:ext cx="2643206" cy="971614"/>
            <a:chOff x="3786182" y="4786322"/>
            <a:chExt cx="2643206" cy="971614"/>
          </a:xfrm>
        </p:grpSpPr>
        <p:sp>
          <p:nvSpPr>
            <p:cNvPr id="39" name="下箭头 38"/>
            <p:cNvSpPr/>
            <p:nvPr/>
          </p:nvSpPr>
          <p:spPr>
            <a:xfrm>
              <a:off x="4714876" y="4786322"/>
              <a:ext cx="214314" cy="357190"/>
            </a:xfrm>
            <a:prstGeom prst="downArrow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786182" y="5357826"/>
              <a:ext cx="264320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smtClean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max3(8,6,14)=14</a:t>
              </a:r>
              <a:endParaRPr lang="zh-CN" altLang="en-US" sz="2000">
                <a:solidFill>
                  <a:srgbClr val="FF0000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4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  <p:bldP spid="29" grpId="0"/>
      <p:bldP spid="30" grpId="0"/>
      <p:bldP spid="35" grpId="0"/>
      <p:bldP spid="36" grpId="0"/>
      <p:bldP spid="37" grpId="0"/>
      <p:bldP spid="38" grpId="0"/>
      <p:bldP spid="38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Text Box 2"/>
          <p:cNvSpPr txBox="1">
            <a:spLocks noChangeArrowheads="1"/>
          </p:cNvSpPr>
          <p:nvPr/>
        </p:nvSpPr>
        <p:spPr bwMode="auto">
          <a:xfrm>
            <a:off x="357158" y="357166"/>
            <a:ext cx="8501122" cy="147732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　　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许多问题可以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取 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=2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，称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为</a:t>
            </a:r>
            <a:r>
              <a:rPr lang="zh-CN" altLang="en-US" sz="20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二</a:t>
            </a:r>
            <a:r>
              <a:rPr lang="zh-CN" altLang="en-US" sz="20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分</a:t>
            </a:r>
            <a:r>
              <a:rPr lang="zh-CN" altLang="en-US" sz="2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法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，如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图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4.1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所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示，这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种使子问题规模大致相等的做法是出自一种平衡子问题的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思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想，它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几乎总是比子问题规模不等的做法要好。</a:t>
            </a:r>
          </a:p>
        </p:txBody>
      </p:sp>
      <p:grpSp>
        <p:nvGrpSpPr>
          <p:cNvPr id="29" name="组合 28"/>
          <p:cNvGrpSpPr/>
          <p:nvPr/>
        </p:nvGrpSpPr>
        <p:grpSpPr>
          <a:xfrm>
            <a:off x="1285852" y="2000240"/>
            <a:ext cx="5357850" cy="3409258"/>
            <a:chOff x="1285852" y="2000240"/>
            <a:chExt cx="5357850" cy="3409258"/>
          </a:xfrm>
        </p:grpSpPr>
        <p:sp>
          <p:nvSpPr>
            <p:cNvPr id="5" name="矩形 4"/>
            <p:cNvSpPr/>
            <p:nvPr/>
          </p:nvSpPr>
          <p:spPr>
            <a:xfrm>
              <a:off x="3571868" y="2000240"/>
              <a:ext cx="857256" cy="5000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P(</a:t>
              </a:r>
              <a:r>
                <a:rPr lang="en-US" altLang="zh-CN" sz="1800" i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n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)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2143108" y="3071810"/>
              <a:ext cx="857256" cy="5000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P(</a:t>
              </a:r>
              <a:r>
                <a:rPr lang="en-US" altLang="zh-CN" sz="1800" i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n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/2)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1357290" y="4143380"/>
              <a:ext cx="857256" cy="5000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P(</a:t>
              </a:r>
              <a:r>
                <a:rPr lang="en-US" altLang="zh-CN" sz="1800" i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n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/4)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2786050" y="4143380"/>
              <a:ext cx="857256" cy="5000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P(</a:t>
              </a:r>
              <a:r>
                <a:rPr lang="en-US" altLang="zh-CN" sz="1800" i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n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/4)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285852" y="4824723"/>
              <a:ext cx="64294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…</a:t>
              </a:r>
              <a:endParaRPr lang="zh-CN" altLang="en-US" sz="32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857488" y="4824723"/>
              <a:ext cx="64294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…</a:t>
              </a:r>
              <a:endParaRPr lang="zh-CN" altLang="en-US" sz="32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12" name="直接箭头连接符 11"/>
            <p:cNvCxnSpPr/>
            <p:nvPr/>
          </p:nvCxnSpPr>
          <p:spPr>
            <a:xfrm rot="5400000">
              <a:off x="1857356" y="3643314"/>
              <a:ext cx="571504" cy="42862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直接箭头连接符 14"/>
            <p:cNvCxnSpPr>
              <a:endCxn id="8" idx="0"/>
            </p:cNvCxnSpPr>
            <p:nvPr/>
          </p:nvCxnSpPr>
          <p:spPr>
            <a:xfrm rot="16200000" flipH="1">
              <a:off x="2678893" y="3607595"/>
              <a:ext cx="571504" cy="50006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矩形 17"/>
            <p:cNvSpPr/>
            <p:nvPr/>
          </p:nvSpPr>
          <p:spPr>
            <a:xfrm>
              <a:off x="5143504" y="3071810"/>
              <a:ext cx="857256" cy="5000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P(</a:t>
              </a:r>
              <a:r>
                <a:rPr lang="en-US" altLang="zh-CN" sz="1800" i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n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/2)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4357686" y="4143380"/>
              <a:ext cx="857256" cy="5000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P(</a:t>
              </a:r>
              <a:r>
                <a:rPr lang="en-US" altLang="zh-CN" sz="1800" i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n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/4)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5786446" y="4143380"/>
              <a:ext cx="857256" cy="5000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P(</a:t>
              </a:r>
              <a:r>
                <a:rPr lang="en-US" altLang="zh-CN" sz="1800" i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n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/4)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286248" y="4824723"/>
              <a:ext cx="64294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…</a:t>
              </a:r>
              <a:endParaRPr lang="zh-CN" altLang="en-US" sz="32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857884" y="4824723"/>
              <a:ext cx="64294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…</a:t>
              </a:r>
              <a:endParaRPr lang="zh-CN" altLang="en-US" sz="32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23" name="直接箭头连接符 22"/>
            <p:cNvCxnSpPr/>
            <p:nvPr/>
          </p:nvCxnSpPr>
          <p:spPr>
            <a:xfrm rot="5400000">
              <a:off x="4857752" y="3643314"/>
              <a:ext cx="571504" cy="42862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直接箭头连接符 23"/>
            <p:cNvCxnSpPr>
              <a:endCxn id="20" idx="0"/>
            </p:cNvCxnSpPr>
            <p:nvPr/>
          </p:nvCxnSpPr>
          <p:spPr>
            <a:xfrm rot="16200000" flipH="1">
              <a:off x="5679289" y="3607595"/>
              <a:ext cx="571504" cy="50006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直接箭头连接符 25"/>
            <p:cNvCxnSpPr/>
            <p:nvPr/>
          </p:nvCxnSpPr>
          <p:spPr>
            <a:xfrm rot="10800000" flipV="1">
              <a:off x="3000364" y="2500306"/>
              <a:ext cx="714380" cy="57150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直接箭头连接符 27"/>
            <p:cNvCxnSpPr/>
            <p:nvPr/>
          </p:nvCxnSpPr>
          <p:spPr>
            <a:xfrm>
              <a:off x="4286248" y="2500306"/>
              <a:ext cx="857256" cy="57150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5" name="Rectangle 5"/>
          <p:cNvSpPr>
            <a:spLocks noChangeArrowheads="1"/>
          </p:cNvSpPr>
          <p:nvPr/>
        </p:nvSpPr>
        <p:spPr bwMode="auto">
          <a:xfrm>
            <a:off x="0" y="3233738"/>
            <a:ext cx="18473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357290" y="2314510"/>
            <a:ext cx="2357454" cy="461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altLang="zh-CN" sz="2000" i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pt-BR" altLang="zh-CN" sz="2000" i="1" baseline="-25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pt-BR" altLang="zh-CN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altLang="zh-CN" sz="2000" i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pt-BR" altLang="zh-CN" sz="2000" i="1" baseline="-25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pt-BR" altLang="zh-CN" sz="2000" baseline="-25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+1</a:t>
            </a:r>
            <a:r>
              <a:rPr lang="pt-BR" altLang="zh-CN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 … … </a:t>
            </a:r>
            <a:r>
              <a:rPr lang="pt-BR" altLang="zh-CN" i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pt-BR" altLang="zh-CN" baseline="-2500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mid</a:t>
            </a:r>
            <a:endParaRPr lang="zh-CN" altLang="zh-CN" smtClean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786182" y="2314510"/>
            <a:ext cx="2643206" cy="4001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mid+1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  … …     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altLang="zh-CN" sz="2000" i="1" baseline="-25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j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 </a:t>
            </a:r>
            <a:endParaRPr lang="zh-CN" altLang="zh-CN" sz="2000" smtClean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左大括号 9"/>
          <p:cNvSpPr/>
          <p:nvPr/>
        </p:nvSpPr>
        <p:spPr>
          <a:xfrm rot="16200000">
            <a:off x="2393141" y="2064478"/>
            <a:ext cx="214314" cy="1857388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左大括号 10"/>
          <p:cNvSpPr/>
          <p:nvPr/>
        </p:nvSpPr>
        <p:spPr>
          <a:xfrm rot="16200000">
            <a:off x="4879212" y="1764466"/>
            <a:ext cx="242832" cy="2428892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714480" y="3243204"/>
            <a:ext cx="17145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maxLeftSum</a:t>
            </a:r>
            <a:endParaRPr lang="zh-CN" altLang="zh-CN" sz="2000" smtClean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214810" y="3200284"/>
            <a:ext cx="17859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maxRightSum</a:t>
            </a:r>
            <a:endParaRPr lang="zh-CN" altLang="zh-CN" sz="2000" smtClean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00100" y="4071942"/>
            <a:ext cx="678661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结果：</a:t>
            </a:r>
            <a:r>
              <a:rPr lang="en-US" altLang="zh-CN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max3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( maxLeftSum,</a:t>
            </a:r>
            <a:endParaRPr lang="zh-CN" altLang="zh-CN" sz="2000" smtClean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           maxRightSum,</a:t>
            </a:r>
            <a:endParaRPr lang="zh-CN" altLang="zh-CN" sz="2000" smtClean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           maxLeftBorderSum+maxRightBorderSum )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左大括号 15"/>
          <p:cNvSpPr/>
          <p:nvPr/>
        </p:nvSpPr>
        <p:spPr>
          <a:xfrm rot="5400000">
            <a:off x="2393141" y="1250141"/>
            <a:ext cx="214314" cy="1857388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左大括号 16"/>
          <p:cNvSpPr/>
          <p:nvPr/>
        </p:nvSpPr>
        <p:spPr>
          <a:xfrm rot="5400000">
            <a:off x="4879212" y="950130"/>
            <a:ext cx="242832" cy="2428892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214414" y="1528692"/>
            <a:ext cx="25717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maxLeftBorderSum</a:t>
            </a:r>
            <a:endParaRPr lang="zh-CN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857620" y="1571612"/>
            <a:ext cx="29289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maxRightBorderSum</a:t>
            </a:r>
            <a:endParaRPr lang="zh-CN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71472" y="500042"/>
            <a:ext cx="4714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考虑该子序列跨越序列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en-US" altLang="zh-CN" sz="1800" i="1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mid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元素的情况</a:t>
            </a:r>
            <a:endParaRPr lang="zh-CN" altLang="en-US" sz="1800"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Text Box 2"/>
          <p:cNvSpPr txBox="1">
            <a:spLocks noChangeArrowheads="1"/>
          </p:cNvSpPr>
          <p:nvPr/>
        </p:nvSpPr>
        <p:spPr bwMode="auto">
          <a:xfrm>
            <a:off x="500034" y="928670"/>
            <a:ext cx="7572428" cy="4943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80000" tIns="180000" bIns="180000">
            <a:spAutoFit/>
          </a:bodyPr>
          <a:lstStyle/>
          <a:p>
            <a:pPr>
              <a:lnSpc>
                <a:spcPts val="3000"/>
              </a:lnSpc>
            </a:pPr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long </a:t>
            </a:r>
            <a:r>
              <a:rPr lang="en-US" altLang="zh-CN" sz="160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ea typeface="仿宋" pitchFamily="49" charset="-122"/>
                <a:cs typeface="Consolas" pitchFamily="49" charset="0"/>
              </a:rPr>
              <a:t>maxSubSum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(int </a:t>
            </a:r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[]</a:t>
            </a:r>
            <a:r>
              <a:rPr lang="zh-CN" altLang="en-US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left</a:t>
            </a:r>
            <a:r>
              <a:rPr lang="zh-CN" altLang="en-US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</a:t>
            </a: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right)	</a:t>
            </a:r>
          </a:p>
          <a:p>
            <a:pPr>
              <a:lnSpc>
                <a:spcPts val="3000"/>
              </a:lnSpc>
            </a:pPr>
            <a:r>
              <a:rPr lang="en-US" altLang="zh-CN" sz="16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6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求</a:t>
            </a:r>
            <a:r>
              <a:rPr lang="en-US" altLang="zh-CN" sz="16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a[left..high]</a:t>
            </a:r>
            <a:r>
              <a:rPr lang="zh-CN" altLang="en-US" sz="16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序列中最大连续子序列和</a:t>
            </a:r>
          </a:p>
          <a:p>
            <a:pPr>
              <a:lnSpc>
                <a:spcPts val="3000"/>
              </a:lnSpc>
            </a:pP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int i</a:t>
            </a:r>
            <a:r>
              <a:rPr lang="zh-CN" altLang="en-US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</a:p>
          <a:p>
            <a:pPr>
              <a:lnSpc>
                <a:spcPts val="3000"/>
              </a:lnSpc>
            </a:pP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long maxLeftSum</a:t>
            </a:r>
            <a:r>
              <a:rPr lang="zh-CN" altLang="en-US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maxRightSum</a:t>
            </a: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</a:p>
          <a:p>
            <a:pPr>
              <a:lnSpc>
                <a:spcPts val="3000"/>
              </a:lnSpc>
            </a:pPr>
            <a:r>
              <a:rPr lang="zh-CN" altLang="en-US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long maxLeftBorderSum</a:t>
            </a:r>
            <a:r>
              <a:rPr lang="zh-CN" altLang="en-US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leftBorderSum</a:t>
            </a: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</a:p>
          <a:p>
            <a:pPr>
              <a:lnSpc>
                <a:spcPts val="3000"/>
              </a:lnSpc>
            </a:pPr>
            <a:r>
              <a:rPr lang="zh-CN" altLang="en-US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long maxRightBorderSum</a:t>
            </a:r>
            <a:r>
              <a:rPr lang="zh-CN" altLang="en-US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rightBorderSum</a:t>
            </a: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</a:p>
          <a:p>
            <a:pPr>
              <a:lnSpc>
                <a:spcPts val="3000"/>
              </a:lnSpc>
            </a:pPr>
            <a:r>
              <a:rPr lang="zh-CN" altLang="en-US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if </a:t>
            </a: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6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left==right</a:t>
            </a: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6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子序列只有一个元素时</a:t>
            </a:r>
          </a:p>
          <a:p>
            <a:pPr>
              <a:lnSpc>
                <a:spcPts val="3000"/>
              </a:lnSpc>
            </a:pP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</a:t>
            </a:r>
            <a:r>
              <a:rPr lang="zh-CN" altLang="en-US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　</a:t>
            </a: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if (a[left]&gt;0) </a:t>
            </a:r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6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该元素大于</a:t>
            </a:r>
            <a:r>
              <a:rPr lang="en-US" altLang="zh-CN" sz="16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r>
              <a:rPr lang="zh-CN" altLang="en-US" sz="16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时返回它</a:t>
            </a:r>
          </a:p>
          <a:p>
            <a:pPr>
              <a:lnSpc>
                <a:spcPts val="3000"/>
              </a:lnSpc>
            </a:pPr>
            <a:r>
              <a:rPr lang="zh-CN" altLang="en-US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　　　　　</a:t>
            </a: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return a[left];</a:t>
            </a:r>
          </a:p>
          <a:p>
            <a:pPr>
              <a:lnSpc>
                <a:spcPts val="3000"/>
              </a:lnSpc>
            </a:pPr>
            <a:r>
              <a:rPr lang="zh-CN" altLang="en-US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　</a:t>
            </a:r>
            <a:r>
              <a:rPr lang="zh-CN" altLang="en-US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</a:t>
            </a:r>
            <a:r>
              <a:rPr lang="zh-CN" altLang="en-US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</a:t>
            </a: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else		</a:t>
            </a:r>
            <a:r>
              <a:rPr lang="en-US" altLang="zh-CN" sz="16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600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6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该元素小于或等于</a:t>
            </a:r>
            <a:r>
              <a:rPr lang="en-US" altLang="zh-CN" sz="16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r>
              <a:rPr lang="zh-CN" altLang="en-US" sz="16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时返回</a:t>
            </a:r>
            <a:r>
              <a:rPr lang="en-US" altLang="zh-CN" sz="16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</a:p>
          <a:p>
            <a:pPr>
              <a:lnSpc>
                <a:spcPts val="3000"/>
              </a:lnSpc>
            </a:pPr>
            <a:r>
              <a:rPr lang="zh-CN" altLang="en-US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　　　　　　</a:t>
            </a: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return 0</a:t>
            </a:r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 </a:t>
            </a:r>
            <a:endParaRPr lang="en-US" altLang="zh-CN" sz="16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ts val="3000"/>
              </a:lnSpc>
            </a:pP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 </a:t>
            </a:r>
            <a:endParaRPr lang="en-US" altLang="zh-CN" sz="16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Text Box 2"/>
          <p:cNvSpPr txBox="1">
            <a:spLocks noChangeArrowheads="1"/>
          </p:cNvSpPr>
          <p:nvPr/>
        </p:nvSpPr>
        <p:spPr bwMode="auto">
          <a:xfrm>
            <a:off x="214282" y="357166"/>
            <a:ext cx="8786874" cy="53383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/>
            <a:tailEnd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tIns="144000" bIns="144000">
            <a:spAutoFit/>
          </a:bodyPr>
          <a:lstStyle/>
          <a:p>
            <a:r>
              <a:rPr lang="zh-CN" altLang="en-US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　</a:t>
            </a:r>
            <a:r>
              <a:rPr lang="en-US" altLang="zh-CN" sz="16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</a:t>
            </a: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mid=(</a:t>
            </a:r>
            <a:r>
              <a:rPr lang="en-US" altLang="zh-CN" sz="16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left+right</a:t>
            </a: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)/2;		</a:t>
            </a:r>
            <a:r>
              <a:rPr lang="en-US" altLang="zh-CN" sz="16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600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6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求中间位置</a:t>
            </a: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</a:t>
            </a:r>
            <a:r>
              <a:rPr lang="zh-CN" altLang="en-US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maxLeftSum=</a:t>
            </a:r>
            <a:r>
              <a:rPr lang="en-US" altLang="zh-CN" sz="160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ea typeface="仿宋" pitchFamily="49" charset="-122"/>
                <a:cs typeface="Consolas" pitchFamily="49" charset="0"/>
              </a:rPr>
              <a:t>maxSubSum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(a</a:t>
            </a:r>
            <a:r>
              <a:rPr lang="zh-CN" altLang="en-US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left</a:t>
            </a:r>
            <a:r>
              <a:rPr lang="zh-CN" altLang="en-US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mid</a:t>
            </a: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);</a:t>
            </a:r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6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求左边</a:t>
            </a: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</a:t>
            </a:r>
            <a:r>
              <a:rPr lang="zh-CN" altLang="en-US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maxRightSum=</a:t>
            </a:r>
            <a:r>
              <a:rPr lang="en-US" altLang="zh-CN" sz="160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ea typeface="仿宋" pitchFamily="49" charset="-122"/>
                <a:cs typeface="Consolas" pitchFamily="49" charset="0"/>
              </a:rPr>
              <a:t>maxSubSum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(a</a:t>
            </a:r>
            <a:r>
              <a:rPr lang="zh-CN" altLang="en-US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mid+1</a:t>
            </a:r>
            <a:r>
              <a:rPr lang="zh-CN" altLang="en-US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right</a:t>
            </a: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);	</a:t>
            </a:r>
            <a:r>
              <a:rPr lang="en-US" altLang="zh-CN" sz="16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6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求右边</a:t>
            </a: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</a:t>
            </a:r>
            <a:r>
              <a:rPr lang="zh-CN" altLang="en-US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maxLeftBorderSum=0</a:t>
            </a:r>
            <a:r>
              <a:rPr lang="zh-CN" altLang="en-US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leftBorderSum=0</a:t>
            </a: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</a:p>
          <a:p>
            <a:r>
              <a:rPr lang="zh-CN" altLang="en-US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　</a:t>
            </a: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for (</a:t>
            </a:r>
            <a:r>
              <a:rPr lang="en-US" altLang="zh-CN" sz="16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</a:t>
            </a:r>
            <a:r>
              <a:rPr lang="en-US" altLang="zh-CN" sz="16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mid;i</a:t>
            </a: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&gt;=</a:t>
            </a:r>
            <a:r>
              <a:rPr lang="en-US" altLang="zh-CN" sz="16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left;i</a:t>
            </a: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--)</a:t>
            </a:r>
            <a:r>
              <a:rPr lang="zh-CN" altLang="en-US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	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6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求出以左边加上</a:t>
            </a:r>
            <a:r>
              <a:rPr lang="en-US" altLang="zh-CN" sz="16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a[mid]</a:t>
            </a:r>
            <a:r>
              <a:rPr lang="zh-CN" altLang="en-US" sz="16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元素</a:t>
            </a:r>
          </a:p>
          <a:p>
            <a:r>
              <a:rPr lang="zh-CN" altLang="en-US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</a:t>
            </a:r>
            <a:r>
              <a:rPr lang="zh-CN" altLang="en-US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leftBorderSum</a:t>
            </a: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+=a[</a:t>
            </a:r>
            <a:r>
              <a:rPr lang="en-US" altLang="zh-CN" sz="16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];</a:t>
            </a:r>
            <a:r>
              <a:rPr lang="zh-CN" altLang="en-US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	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6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构成的序列的最大和</a:t>
            </a:r>
          </a:p>
          <a:p>
            <a:r>
              <a:rPr lang="zh-CN" altLang="en-US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 </a:t>
            </a:r>
            <a:r>
              <a:rPr lang="zh-CN" altLang="en-US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if </a:t>
            </a: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6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leftBorderSum</a:t>
            </a: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</a:t>
            </a:r>
            <a:r>
              <a:rPr lang="en-US" altLang="zh-CN" sz="16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maxLeftBorderSum</a:t>
            </a: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</a:p>
          <a:p>
            <a:r>
              <a:rPr lang="zh-CN" altLang="en-US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　　　　　</a:t>
            </a:r>
            <a:r>
              <a:rPr lang="en-US" altLang="zh-CN" sz="16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maxLeftBorderSum</a:t>
            </a: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</a:t>
            </a:r>
            <a:r>
              <a:rPr lang="en-US" altLang="zh-CN" sz="16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leftBorderSum</a:t>
            </a: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</a:p>
          <a:p>
            <a:r>
              <a:rPr lang="zh-CN" altLang="en-US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　</a:t>
            </a: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</a:t>
            </a:r>
            <a:r>
              <a:rPr lang="zh-CN" altLang="en-US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maxRightBorderSum=0</a:t>
            </a:r>
            <a:r>
              <a:rPr lang="zh-CN" altLang="en-US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rightBorderSum=0</a:t>
            </a: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</a:p>
          <a:p>
            <a:r>
              <a:rPr lang="zh-CN" altLang="en-US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　</a:t>
            </a: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for (j=</a:t>
            </a:r>
            <a:r>
              <a:rPr lang="en-US" altLang="zh-CN" sz="16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mid+1;j</a:t>
            </a: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&lt;=</a:t>
            </a:r>
            <a:r>
              <a:rPr lang="en-US" altLang="zh-CN" sz="16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right;j</a:t>
            </a: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++)</a:t>
            </a:r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6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求</a:t>
            </a:r>
            <a:r>
              <a:rPr lang="zh-CN" altLang="en-US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出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a[mid]</a:t>
            </a:r>
            <a:r>
              <a:rPr lang="zh-CN" altLang="en-US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右边元素</a:t>
            </a:r>
            <a:endParaRPr lang="zh-CN" altLang="en-US" sz="1600" dirty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zh-CN" altLang="en-US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</a:t>
            </a:r>
            <a:r>
              <a:rPr lang="zh-CN" altLang="en-US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rightBorderSum</a:t>
            </a: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+=a[j];  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	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6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构成的序列的最大和</a:t>
            </a:r>
          </a:p>
          <a:p>
            <a:r>
              <a:rPr lang="zh-CN" altLang="en-US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</a:t>
            </a:r>
            <a:r>
              <a:rPr lang="zh-CN" altLang="en-US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 </a:t>
            </a:r>
            <a:r>
              <a:rPr lang="zh-CN" altLang="en-US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if </a:t>
            </a: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6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rightBorderSum</a:t>
            </a: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</a:t>
            </a:r>
            <a:r>
              <a:rPr lang="en-US" altLang="zh-CN" sz="16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maxRightBorderSum</a:t>
            </a: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</a:p>
          <a:p>
            <a:r>
              <a:rPr lang="zh-CN" altLang="en-US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　　　　　</a:t>
            </a:r>
            <a:r>
              <a:rPr lang="en-US" altLang="zh-CN" sz="16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maxRightBorderSum</a:t>
            </a: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</a:t>
            </a:r>
            <a:r>
              <a:rPr lang="en-US" altLang="zh-CN" sz="16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rightBorderSum</a:t>
            </a: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</a:p>
          <a:p>
            <a:r>
              <a:rPr lang="zh-CN" altLang="en-US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　</a:t>
            </a: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　</a:t>
            </a:r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return 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max3(maxLeftSum</a:t>
            </a:r>
            <a:r>
              <a:rPr lang="zh-CN" altLang="en-US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maxRightSum</a:t>
            </a:r>
            <a:r>
              <a:rPr lang="zh-CN" altLang="en-US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endParaRPr lang="en-US" altLang="zh-CN" sz="16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   </a:t>
            </a:r>
            <a:r>
              <a:rPr lang="en-US" altLang="zh-CN" sz="16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maxLeftBorderSum+maxRightBorderSum</a:t>
            </a: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); </a:t>
            </a:r>
          </a:p>
          <a:p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Text Box 2"/>
          <p:cNvSpPr txBox="1">
            <a:spLocks noChangeArrowheads="1"/>
          </p:cNvSpPr>
          <p:nvPr/>
        </p:nvSpPr>
        <p:spPr bwMode="auto">
          <a:xfrm>
            <a:off x="395288" y="1285860"/>
            <a:ext cx="8353425" cy="15234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　</a:t>
            </a:r>
            <a:r>
              <a:rPr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　</a:t>
            </a:r>
            <a:r>
              <a:rPr lang="en-US" altLang="zh-CN" sz="22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【</a:t>
            </a:r>
            <a:r>
              <a:rPr lang="zh-CN" altLang="en-US" sz="22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算法分析</a:t>
            </a:r>
            <a:r>
              <a:rPr lang="en-US" altLang="zh-CN" sz="22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】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设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求解序列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</a:t>
            </a:r>
            <a:r>
              <a:rPr lang="en-US" altLang="zh-CN" sz="2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0..</a:t>
            </a:r>
            <a:r>
              <a:rPr lang="en-US" altLang="zh-CN" sz="2000" i="1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-1]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最大连续子序列和的执行时间为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，第（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）、（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）两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种情况的执行时间为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/2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，第（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）种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情况的执行时间为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O(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，所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以得到以下递推式：</a:t>
            </a:r>
          </a:p>
        </p:txBody>
      </p:sp>
      <p:sp>
        <p:nvSpPr>
          <p:cNvPr id="164867" name="Text Box 3"/>
          <p:cNvSpPr txBox="1">
            <a:spLocks noChangeArrowheads="1"/>
          </p:cNvSpPr>
          <p:nvPr/>
        </p:nvSpPr>
        <p:spPr bwMode="auto">
          <a:xfrm>
            <a:off x="971550" y="3071810"/>
            <a:ext cx="4529143" cy="92586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lIns="180000" tIns="108000" bIns="10800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)=1			</a:t>
            </a:r>
            <a:r>
              <a:rPr lang="zh-CN" altLang="en-US" sz="20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当</a:t>
            </a:r>
            <a:r>
              <a:rPr lang="en-US" altLang="zh-CN" sz="2000" i="1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20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=1</a:t>
            </a:r>
            <a:endParaRPr lang="en-US" altLang="zh-CN" sz="2000" i="1" dirty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)=</a:t>
            </a:r>
            <a:r>
              <a:rPr lang="en-US" altLang="zh-CN" sz="20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en-US" altLang="zh-CN" sz="2000" i="1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/2)+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zh-CN" altLang="en-US" sz="20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当</a:t>
            </a:r>
            <a:r>
              <a:rPr lang="en-US" altLang="zh-CN" sz="2000" i="1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20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&gt;1</a:t>
            </a:r>
          </a:p>
        </p:txBody>
      </p:sp>
      <p:sp>
        <p:nvSpPr>
          <p:cNvPr id="164868" name="Text Box 4"/>
          <p:cNvSpPr txBox="1">
            <a:spLocks noChangeArrowheads="1"/>
          </p:cNvSpPr>
          <p:nvPr/>
        </p:nvSpPr>
        <p:spPr bwMode="auto">
          <a:xfrm>
            <a:off x="1042988" y="4222747"/>
            <a:ext cx="61928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容易推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出，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)=O(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log</a:t>
            </a:r>
            <a:r>
              <a:rPr lang="en-US" altLang="zh-CN" sz="2000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28596" y="1500174"/>
            <a:ext cx="8143932" cy="2118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2800"/>
              </a:lnSpc>
              <a:spcBef>
                <a:spcPts val="600"/>
              </a:spcBef>
            </a:pP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若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算法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pow(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x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用于计算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x</a:t>
            </a:r>
            <a:r>
              <a:rPr lang="en-US" altLang="zh-CN" sz="1800" i="1" baseline="30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为大于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的整数）。完成以下任务：</a:t>
            </a:r>
          </a:p>
          <a:p>
            <a:pPr algn="l">
              <a:lnSpc>
                <a:spcPts val="2800"/>
              </a:lnSpc>
              <a:spcBef>
                <a:spcPts val="60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）采用递归方法设计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pow(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x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算法。</a:t>
            </a:r>
          </a:p>
          <a:p>
            <a:pPr algn="l">
              <a:lnSpc>
                <a:spcPts val="2800"/>
              </a:lnSpc>
              <a:spcBef>
                <a:spcPts val="60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）问执行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pow(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x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5)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发生几次递归调用？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求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pow(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x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,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对应的算法复杂度是多少？</a:t>
            </a:r>
          </a:p>
          <a:p>
            <a:pPr algn="l">
              <a:lnSpc>
                <a:spcPts val="2800"/>
              </a:lnSpc>
              <a:spcBef>
                <a:spcPts val="60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）设计相应的非递归算法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pow1(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x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64EE2-EAB3-4814-A7EB-820BD7610F1E}" type="slidenum">
              <a:rPr lang="en-US" altLang="zh-CN" smtClean="0"/>
              <a:pPr/>
              <a:t>74</a:t>
            </a:fld>
            <a:r>
              <a:rPr lang="en-US" altLang="zh-CN" smtClean="0"/>
              <a:t>/67</a:t>
            </a:r>
            <a:endParaRPr lang="en-US" altLang="zh-CN"/>
          </a:p>
        </p:txBody>
      </p:sp>
      <p:sp>
        <p:nvSpPr>
          <p:cNvPr id="4" name="TextBox 3"/>
          <p:cNvSpPr txBox="1"/>
          <p:nvPr/>
        </p:nvSpPr>
        <p:spPr>
          <a:xfrm>
            <a:off x="642910" y="642918"/>
            <a:ext cx="11430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补充</a:t>
            </a:r>
            <a:endParaRPr lang="zh-CN" altLang="en-US" sz="200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14348" y="571480"/>
            <a:ext cx="7500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zh-CN" altLang="zh-CN" sz="18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解：</a:t>
            </a:r>
            <a:r>
              <a:rPr lang="zh-CN" altLang="en-US" sz="180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（</a:t>
            </a:r>
            <a:r>
              <a:rPr lang="en-US" altLang="zh-CN" sz="180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1</a:t>
            </a:r>
            <a:r>
              <a:rPr lang="zh-CN" altLang="en-US" sz="180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）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设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x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用于计算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x</a:t>
            </a:r>
            <a:r>
              <a:rPr lang="en-US" altLang="zh-CN" sz="1800" i="1" baseline="30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，则有以下递归模型：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00100" y="1285860"/>
            <a:ext cx="6643734" cy="1110661"/>
          </a:xfrm>
          <a:prstGeom prst="rect">
            <a:avLst/>
          </a:prstGeom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216000" tIns="108000" bIns="108000" rtlCol="0">
            <a:spAutoFit/>
          </a:bodyPr>
          <a:lstStyle/>
          <a:p>
            <a:pPr algn="l">
              <a:spcBef>
                <a:spcPts val="600"/>
              </a:spcBef>
            </a:pPr>
            <a:r>
              <a:rPr lang="en-US" altLang="zh-CN" sz="16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6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x</a:t>
            </a:r>
            <a:r>
              <a:rPr lang="zh-CN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6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)=1				</a:t>
            </a:r>
            <a:r>
              <a:rPr lang="zh-CN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当</a:t>
            </a:r>
            <a:r>
              <a:rPr lang="en-US" altLang="zh-CN" sz="1600" i="1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=0</a:t>
            </a:r>
            <a:endParaRPr lang="zh-CN" altLang="zh-CN" sz="1600" smtClean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spcBef>
                <a:spcPts val="600"/>
              </a:spcBef>
            </a:pPr>
            <a:r>
              <a:rPr lang="en-US" altLang="zh-CN" sz="16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6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x</a:t>
            </a:r>
            <a:r>
              <a:rPr lang="zh-CN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6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)=</a:t>
            </a:r>
            <a:r>
              <a:rPr lang="en-US" altLang="zh-CN" sz="16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x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*</a:t>
            </a:r>
            <a:r>
              <a:rPr lang="en-US" altLang="zh-CN" sz="16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6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x</a:t>
            </a:r>
            <a:r>
              <a:rPr lang="zh-CN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6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/2)*</a:t>
            </a:r>
            <a:r>
              <a:rPr lang="en-US" altLang="zh-CN" sz="16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6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x</a:t>
            </a:r>
            <a:r>
              <a:rPr lang="zh-CN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6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/2)		</a:t>
            </a:r>
            <a:r>
              <a:rPr lang="zh-CN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当</a:t>
            </a:r>
            <a:r>
              <a:rPr lang="en-US" altLang="zh-CN" sz="1600" i="1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zh-CN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为奇数</a:t>
            </a:r>
          </a:p>
          <a:p>
            <a:pPr algn="l">
              <a:spcBef>
                <a:spcPts val="600"/>
              </a:spcBef>
            </a:pPr>
            <a:r>
              <a:rPr lang="en-US" altLang="zh-CN" sz="16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6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x</a:t>
            </a:r>
            <a:r>
              <a:rPr lang="zh-CN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6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)=</a:t>
            </a:r>
            <a:r>
              <a:rPr lang="en-US" altLang="zh-CN" sz="16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6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x</a:t>
            </a:r>
            <a:r>
              <a:rPr lang="zh-CN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6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/2)*</a:t>
            </a:r>
            <a:r>
              <a:rPr lang="en-US" altLang="zh-CN" sz="16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6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x</a:t>
            </a:r>
            <a:r>
              <a:rPr lang="zh-CN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6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/2)		</a:t>
            </a:r>
            <a:r>
              <a:rPr lang="zh-CN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当</a:t>
            </a:r>
            <a:r>
              <a:rPr lang="en-US" altLang="zh-CN" sz="1600" i="1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zh-CN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为偶数</a:t>
            </a:r>
            <a:endParaRPr lang="zh-CN" altLang="zh-CN" sz="160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71538" y="3000372"/>
            <a:ext cx="6572296" cy="215286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44000" bIns="144000" rtlCol="0">
            <a:spAutoFit/>
          </a:bodyPr>
          <a:lstStyle/>
          <a:p>
            <a:pPr algn="l">
              <a:lnSpc>
                <a:spcPct val="100000"/>
              </a:lnSpc>
              <a:spcBef>
                <a:spcPts val="600"/>
              </a:spcBef>
            </a:pP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public static double </a:t>
            </a:r>
            <a:r>
              <a:rPr lang="en-US" altLang="zh-CN" sz="16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pow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(double x,int n)</a:t>
            </a:r>
            <a:endParaRPr lang="zh-CN" altLang="zh-CN" sz="16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100000"/>
              </a:lnSpc>
              <a:spcBef>
                <a:spcPts val="600"/>
              </a:spcBef>
            </a:pP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if (n==0) return 1;</a:t>
            </a:r>
            <a:endParaRPr lang="zh-CN" altLang="zh-CN" sz="16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100000"/>
              </a:lnSpc>
              <a:spcBef>
                <a:spcPts val="600"/>
              </a:spcBef>
            </a:pP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double p=</a:t>
            </a:r>
            <a:r>
              <a:rPr lang="en-US" altLang="zh-CN" sz="16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pow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(x,n/2);</a:t>
            </a:r>
            <a:endParaRPr lang="zh-CN" altLang="zh-CN" sz="16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100000"/>
              </a:lnSpc>
              <a:spcBef>
                <a:spcPts val="600"/>
              </a:spcBef>
            </a:pP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if (n%2==1) return x*p*p;		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//n</a:t>
            </a:r>
            <a:r>
              <a:rPr lang="zh-CN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为奇数</a:t>
            </a:r>
          </a:p>
          <a:p>
            <a:pPr algn="l">
              <a:lnSpc>
                <a:spcPct val="100000"/>
              </a:lnSpc>
              <a:spcBef>
                <a:spcPts val="600"/>
              </a:spcBef>
            </a:pP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else return p*p;			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//n</a:t>
            </a:r>
            <a:r>
              <a:rPr lang="zh-CN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为偶数</a:t>
            </a:r>
          </a:p>
          <a:p>
            <a:pPr algn="l">
              <a:lnSpc>
                <a:spcPct val="100000"/>
              </a:lnSpc>
              <a:spcBef>
                <a:spcPts val="600"/>
              </a:spcBef>
            </a:pP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zh-CN" sz="16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64EE2-EAB3-4814-A7EB-820BD7610F1E}" type="slidenum">
              <a:rPr lang="en-US" altLang="zh-CN" smtClean="0"/>
              <a:pPr/>
              <a:t>75</a:t>
            </a:fld>
            <a:r>
              <a:rPr lang="en-US" altLang="zh-CN" smtClean="0"/>
              <a:t>/67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00100" y="1428736"/>
            <a:ext cx="6572296" cy="17594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2800"/>
              </a:lnSpc>
              <a:spcBef>
                <a:spcPts val="600"/>
              </a:spcBef>
            </a:pP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（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）执行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pow(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x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5)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的递归调用顺序是：</a:t>
            </a:r>
            <a:endParaRPr lang="en-US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800"/>
              </a:lnSpc>
              <a:spcBef>
                <a:spcPts val="60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pow(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x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5)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→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pow(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x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2)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→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pow(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x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1)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→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pow(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x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0)</a:t>
            </a:r>
          </a:p>
          <a:p>
            <a:pPr algn="l">
              <a:lnSpc>
                <a:spcPts val="2800"/>
              </a:lnSpc>
              <a:spcBef>
                <a:spcPts val="60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共发生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4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次递归调用。</a:t>
            </a:r>
            <a:endParaRPr lang="en-US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800"/>
              </a:lnSpc>
              <a:spcBef>
                <a:spcPts val="600"/>
              </a:spcBef>
            </a:pP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求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pow(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x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对应的算法复杂度是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O(log</a:t>
            </a:r>
            <a:r>
              <a:rPr lang="en-US" altLang="zh-CN" sz="1800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64EE2-EAB3-4814-A7EB-820BD7610F1E}" type="slidenum">
              <a:rPr lang="en-US" altLang="zh-CN" smtClean="0"/>
              <a:pPr/>
              <a:t>76</a:t>
            </a:fld>
            <a:r>
              <a:rPr lang="en-US" altLang="zh-CN" smtClean="0"/>
              <a:t>/67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85786" y="214290"/>
            <a:ext cx="757242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2800"/>
              </a:lnSpc>
              <a:spcBef>
                <a:spcPts val="60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（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3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）为了计算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x</a:t>
            </a:r>
            <a:r>
              <a:rPr lang="en-US" altLang="zh-CN" sz="1800" i="1" baseline="30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，可以将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拆成二进制数，该二进制数第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位的权为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en-US" altLang="zh-CN" sz="1800" i="1" baseline="30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baseline="30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-1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  <a:endParaRPr lang="en-US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800"/>
              </a:lnSpc>
              <a:spcBef>
                <a:spcPts val="60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例如当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=11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时，其二进制数是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[1011]</a:t>
            </a:r>
            <a:r>
              <a:rPr lang="en-US" altLang="zh-CN" sz="1800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，即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</a:t>
            </a:r>
          </a:p>
          <a:p>
            <a:pPr algn="l">
              <a:lnSpc>
                <a:spcPts val="2800"/>
              </a:lnSpc>
              <a:spcBef>
                <a:spcPts val="60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11 = 2³×1 + 2²×0 + 2¹×1 + 2</a:t>
            </a:r>
            <a:r>
              <a:rPr lang="en-US" altLang="zh-CN" sz="1800" baseline="30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×1</a:t>
            </a:r>
          </a:p>
        </p:txBody>
      </p:sp>
      <p:grpSp>
        <p:nvGrpSpPr>
          <p:cNvPr id="2" name="组合 20"/>
          <p:cNvGrpSpPr/>
          <p:nvPr/>
        </p:nvGrpSpPr>
        <p:grpSpPr>
          <a:xfrm>
            <a:off x="571472" y="1500174"/>
            <a:ext cx="5786478" cy="928694"/>
            <a:chOff x="571472" y="1928802"/>
            <a:chExt cx="5786478" cy="928694"/>
          </a:xfrm>
        </p:grpSpPr>
        <p:sp>
          <p:nvSpPr>
            <p:cNvPr id="7" name="TextBox 6"/>
            <p:cNvSpPr txBox="1"/>
            <p:nvPr/>
          </p:nvSpPr>
          <p:spPr>
            <a:xfrm>
              <a:off x="1571604" y="2488164"/>
              <a:ext cx="47863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00000"/>
                </a:lnSpc>
                <a:spcBef>
                  <a:spcPts val="0"/>
                </a:spcBef>
              </a:pP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 11 = 2</a:t>
              </a:r>
              <a:r>
                <a:rPr lang="en-US" altLang="zh-CN" sz="1800" baseline="300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0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×</a:t>
              </a:r>
              <a:r>
                <a:rPr lang="en-US" altLang="zh-CN" sz="1800" smtClean="0">
                  <a:solidFill>
                    <a:srgbClr val="FF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1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 + 2</a:t>
              </a:r>
              <a:r>
                <a:rPr lang="en-US" altLang="zh-CN" sz="1800" baseline="300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1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×</a:t>
              </a:r>
              <a:r>
                <a:rPr lang="en-US" altLang="zh-CN" sz="1800" smtClean="0">
                  <a:solidFill>
                    <a:srgbClr val="FF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1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 + 2</a:t>
              </a:r>
              <a:r>
                <a:rPr lang="en-US" altLang="zh-CN" sz="1800" baseline="300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2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×0 + 2</a:t>
              </a:r>
              <a:r>
                <a:rPr lang="en-US" altLang="zh-CN" sz="1800" baseline="300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3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×</a:t>
              </a:r>
              <a:r>
                <a:rPr lang="en-US" altLang="zh-CN" sz="1800" smtClean="0">
                  <a:solidFill>
                    <a:srgbClr val="FF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1</a:t>
              </a:r>
              <a:endParaRPr lang="zh-CN" altLang="en-US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9" name="左弧形箭头 8"/>
            <p:cNvSpPr/>
            <p:nvPr/>
          </p:nvSpPr>
          <p:spPr bwMode="auto">
            <a:xfrm>
              <a:off x="1428728" y="1928802"/>
              <a:ext cx="214314" cy="714380"/>
            </a:xfrm>
            <a:prstGeom prst="curvedRightArrow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71472" y="2109778"/>
              <a:ext cx="10001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00000"/>
                </a:lnSpc>
                <a:spcBef>
                  <a:spcPts val="0"/>
                </a:spcBef>
              </a:pPr>
              <a:r>
                <a:rPr lang="zh-CN" altLang="en-US" sz="1800" b="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倒过来</a:t>
              </a:r>
            </a:p>
          </p:txBody>
        </p:sp>
      </p:grpSp>
      <p:grpSp>
        <p:nvGrpSpPr>
          <p:cNvPr id="4" name="组合 21"/>
          <p:cNvGrpSpPr/>
          <p:nvPr/>
        </p:nvGrpSpPr>
        <p:grpSpPr>
          <a:xfrm>
            <a:off x="2000232" y="2357430"/>
            <a:ext cx="3500462" cy="857256"/>
            <a:chOff x="2000232" y="2786058"/>
            <a:chExt cx="3500462" cy="857256"/>
          </a:xfrm>
        </p:grpSpPr>
        <p:sp>
          <p:nvSpPr>
            <p:cNvPr id="6" name="TextBox 5"/>
            <p:cNvSpPr txBox="1"/>
            <p:nvPr/>
          </p:nvSpPr>
          <p:spPr>
            <a:xfrm>
              <a:off x="2000232" y="3273982"/>
              <a:ext cx="35004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00000"/>
                </a:lnSpc>
                <a:spcBef>
                  <a:spcPts val="0"/>
                </a:spcBef>
              </a:pPr>
              <a:r>
                <a:rPr lang="en-US" altLang="zh-CN" sz="1800" i="1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x</a:t>
              </a:r>
              <a:r>
                <a:rPr lang="en-US" altLang="zh-CN" sz="1800" baseline="300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11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 = </a:t>
              </a:r>
              <a:r>
                <a:rPr lang="en-US" altLang="zh-CN" sz="1800" i="1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x</a:t>
              </a:r>
              <a:r>
                <a:rPr lang="en-US" altLang="zh-CN" sz="1800" baseline="300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2^0  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× </a:t>
              </a:r>
              <a:r>
                <a:rPr lang="en-US" altLang="zh-CN" sz="1800" i="1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x</a:t>
              </a:r>
              <a:r>
                <a:rPr lang="en-US" altLang="zh-CN" sz="1800" baseline="300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2^1  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×  </a:t>
              </a:r>
              <a:r>
                <a:rPr lang="en-US" altLang="zh-CN" sz="1800" i="1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x</a:t>
              </a:r>
              <a:r>
                <a:rPr lang="en-US" altLang="zh-CN" sz="1800" baseline="300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2^3</a:t>
              </a:r>
              <a:endPara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cxnSp>
          <p:nvCxnSpPr>
            <p:cNvPr id="12" name="直接箭头连接符 11"/>
            <p:cNvCxnSpPr/>
            <p:nvPr/>
          </p:nvCxnSpPr>
          <p:spPr>
            <a:xfrm rot="16200000" flipH="1">
              <a:off x="2500298" y="2857496"/>
              <a:ext cx="500066" cy="357190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直接箭头连接符 13"/>
            <p:cNvCxnSpPr>
              <a:endCxn id="6" idx="0"/>
            </p:cNvCxnSpPr>
            <p:nvPr/>
          </p:nvCxnSpPr>
          <p:spPr>
            <a:xfrm rot="16200000" flipH="1">
              <a:off x="3381486" y="2905005"/>
              <a:ext cx="487922" cy="250031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直接箭头连接符 15"/>
            <p:cNvCxnSpPr/>
            <p:nvPr/>
          </p:nvCxnSpPr>
          <p:spPr>
            <a:xfrm rot="5400000">
              <a:off x="4929190" y="2928934"/>
              <a:ext cx="428628" cy="285752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" name="组合 27"/>
          <p:cNvGrpSpPr/>
          <p:nvPr/>
        </p:nvGrpSpPr>
        <p:grpSpPr>
          <a:xfrm>
            <a:off x="2285984" y="3286124"/>
            <a:ext cx="3000396" cy="808596"/>
            <a:chOff x="2285984" y="3714752"/>
            <a:chExt cx="3000396" cy="808596"/>
          </a:xfrm>
        </p:grpSpPr>
        <p:sp>
          <p:nvSpPr>
            <p:cNvPr id="5" name="TextBox 4"/>
            <p:cNvSpPr txBox="1"/>
            <p:nvPr/>
          </p:nvSpPr>
          <p:spPr>
            <a:xfrm>
              <a:off x="2285984" y="4071942"/>
              <a:ext cx="3000396" cy="4514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2800"/>
                </a:lnSpc>
                <a:spcBef>
                  <a:spcPts val="600"/>
                </a:spcBef>
              </a:pPr>
              <a:r>
                <a:rPr lang="zh-CN" altLang="zh-CN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也就是</a:t>
              </a:r>
              <a:r>
                <a:rPr lang="en-US" altLang="zh-CN" sz="1800" i="1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x</a:t>
              </a:r>
              <a:r>
                <a:rPr lang="en-US" altLang="zh-CN" sz="1800" baseline="300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11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 = </a:t>
              </a:r>
              <a:r>
                <a:rPr lang="en-US" altLang="zh-CN" sz="1800" i="1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x</a:t>
              </a:r>
              <a:r>
                <a:rPr lang="en-US" altLang="zh-CN" sz="1800" baseline="300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1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×</a:t>
              </a:r>
              <a:r>
                <a:rPr lang="en-US" altLang="zh-CN" sz="1800" i="1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x</a:t>
              </a:r>
              <a:r>
                <a:rPr lang="en-US" altLang="zh-CN" sz="1800" baseline="300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2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×</a:t>
              </a:r>
              <a:r>
                <a:rPr lang="en-US" altLang="zh-CN" sz="1800" i="1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x</a:t>
              </a:r>
              <a:r>
                <a:rPr lang="en-US" altLang="zh-CN" sz="1800" baseline="300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8</a:t>
              </a:r>
              <a:r>
                <a:rPr lang="zh-CN" altLang="zh-CN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。</a:t>
              </a:r>
            </a:p>
          </p:txBody>
        </p:sp>
        <p:sp>
          <p:nvSpPr>
            <p:cNvPr id="23" name="下箭头 22"/>
            <p:cNvSpPr/>
            <p:nvPr/>
          </p:nvSpPr>
          <p:spPr bwMode="auto">
            <a:xfrm>
              <a:off x="3571868" y="3714752"/>
              <a:ext cx="214314" cy="357190"/>
            </a:xfrm>
            <a:prstGeom prst="downArrow">
              <a:avLst/>
            </a:prstGeom>
            <a:ln>
              <a:headEnd/>
              <a:tailEnd type="arrow" w="sm" len="sm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11" name="组合 30"/>
          <p:cNvGrpSpPr/>
          <p:nvPr/>
        </p:nvGrpSpPr>
        <p:grpSpPr>
          <a:xfrm>
            <a:off x="1571604" y="4071942"/>
            <a:ext cx="5357850" cy="1713718"/>
            <a:chOff x="1571604" y="4644240"/>
            <a:chExt cx="5357850" cy="1713718"/>
          </a:xfrm>
        </p:grpSpPr>
        <p:sp>
          <p:nvSpPr>
            <p:cNvPr id="25" name="TextBox 24"/>
            <p:cNvSpPr txBox="1"/>
            <p:nvPr/>
          </p:nvSpPr>
          <p:spPr>
            <a:xfrm>
              <a:off x="3481380" y="4774180"/>
              <a:ext cx="7858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00000"/>
                </a:lnSpc>
                <a:spcBef>
                  <a:spcPts val="0"/>
                </a:spcBef>
              </a:pP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base</a:t>
              </a:r>
              <a:endPara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cxnSp>
          <p:nvCxnSpPr>
            <p:cNvPr id="27" name="直接箭头连接符 26"/>
            <p:cNvCxnSpPr/>
            <p:nvPr/>
          </p:nvCxnSpPr>
          <p:spPr>
            <a:xfrm rot="5400000" flipH="1" flipV="1">
              <a:off x="3730619" y="4750603"/>
              <a:ext cx="214314" cy="1588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1571604" y="5624424"/>
              <a:ext cx="5357850" cy="7335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2500"/>
                </a:lnSpc>
                <a:spcBef>
                  <a:spcPts val="0"/>
                </a:spcBef>
              </a:pPr>
              <a:r>
                <a:rPr lang="zh-CN" altLang="en-US" sz="1800" smtClean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  <a:cs typeface="Consolas" pitchFamily="49" charset="0"/>
                </a:rPr>
                <a:t>实现：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ans=1,base=</a:t>
              </a:r>
              <a:r>
                <a:rPr lang="en-US" altLang="zh-CN" sz="1800" i="1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x</a:t>
              </a:r>
              <a:r>
                <a:rPr lang="zh-CN" altLang="en-US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，从低到高取</a:t>
              </a:r>
              <a:r>
                <a:rPr lang="en-US" altLang="zh-CN" sz="1800" i="1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n</a:t>
              </a:r>
              <a:r>
                <a:rPr lang="zh-CN" altLang="en-US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的每个二进制位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(</a:t>
              </a:r>
              <a:r>
                <a:rPr lang="en-US" altLang="zh-CN" sz="1800" i="1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n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&amp;1),</a:t>
              </a:r>
              <a:r>
                <a:rPr lang="zh-CN" altLang="en-US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若为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0</a:t>
              </a:r>
              <a:r>
                <a:rPr lang="zh-CN" altLang="en-US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跳过，若为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1</a:t>
              </a:r>
              <a:r>
                <a:rPr lang="zh-CN" altLang="en-US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，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ans*=base,</a:t>
              </a:r>
              <a:r>
                <a:rPr lang="en-US" altLang="zh-CN" sz="1800" i="1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n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=</a:t>
              </a:r>
              <a:r>
                <a:rPr lang="en-US" altLang="zh-CN" sz="1800" i="1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n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&gt;&gt;1</a:t>
              </a:r>
              <a:r>
                <a:rPr lang="zh-CN" altLang="en-US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。</a:t>
              </a:r>
            </a:p>
          </p:txBody>
        </p:sp>
        <p:sp>
          <p:nvSpPr>
            <p:cNvPr id="30" name="下箭头 29"/>
            <p:cNvSpPr/>
            <p:nvPr/>
          </p:nvSpPr>
          <p:spPr bwMode="auto">
            <a:xfrm>
              <a:off x="3705219" y="5214950"/>
              <a:ext cx="214314" cy="357190"/>
            </a:xfrm>
            <a:prstGeom prst="downArrow">
              <a:avLst/>
            </a:prstGeom>
            <a:ln>
              <a:headEnd/>
              <a:tailEnd type="arrow" w="sm" len="sm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24" name="灯片编号占位符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64EE2-EAB3-4814-A7EB-820BD7610F1E}" type="slidenum">
              <a:rPr lang="en-US" altLang="zh-CN" smtClean="0"/>
              <a:pPr/>
              <a:t>77</a:t>
            </a:fld>
            <a:r>
              <a:rPr lang="en-US" altLang="zh-CN" smtClean="0"/>
              <a:t>/67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14348" y="1202280"/>
            <a:ext cx="6572296" cy="32403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44000" bIns="144000" rtlCol="0">
            <a:spAutoFit/>
          </a:bodyPr>
          <a:lstStyle/>
          <a:p>
            <a:pPr algn="l">
              <a:lnSpc>
                <a:spcPts val="2300"/>
              </a:lnSpc>
              <a:spcBef>
                <a:spcPts val="0"/>
              </a:spcBef>
            </a:pP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double </a:t>
            </a:r>
            <a:r>
              <a:rPr lang="en-US" altLang="zh-CN" sz="16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pow1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(double x,int n)</a:t>
            </a:r>
            <a:endParaRPr lang="zh-CN" altLang="zh-CN" sz="16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300"/>
              </a:lnSpc>
              <a:spcBef>
                <a:spcPts val="0"/>
              </a:spcBef>
            </a:pP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double ans=1.0,base=x;</a:t>
            </a:r>
            <a:endParaRPr lang="zh-CN" altLang="zh-CN" sz="16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300"/>
              </a:lnSpc>
              <a:spcBef>
                <a:spcPts val="0"/>
              </a:spcBef>
            </a:pP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while (n!=0)</a:t>
            </a:r>
            <a:endParaRPr lang="zh-CN" altLang="zh-CN" sz="16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300"/>
              </a:lnSpc>
              <a:spcBef>
                <a:spcPts val="0"/>
              </a:spcBef>
            </a:pP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  if ((n&amp;1)==1)		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遇到二进制位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</a:p>
          <a:p>
            <a:pPr algn="l">
              <a:lnSpc>
                <a:spcPts val="2300"/>
              </a:lnSpc>
              <a:spcBef>
                <a:spcPts val="0"/>
              </a:spcBef>
            </a:pP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ans*=base;</a:t>
            </a:r>
          </a:p>
          <a:p>
            <a:pPr algn="l">
              <a:lnSpc>
                <a:spcPts val="2300"/>
              </a:lnSpc>
              <a:spcBef>
                <a:spcPts val="0"/>
              </a:spcBef>
            </a:pP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base*=base;</a:t>
            </a:r>
            <a:endParaRPr lang="zh-CN" altLang="zh-CN" sz="16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300"/>
              </a:lnSpc>
              <a:spcBef>
                <a:spcPts val="0"/>
              </a:spcBef>
            </a:pP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n &gt;&gt;= 1;</a:t>
            </a:r>
          </a:p>
          <a:p>
            <a:pPr algn="l">
              <a:lnSpc>
                <a:spcPts val="2300"/>
              </a:lnSpc>
              <a:spcBef>
                <a:spcPts val="0"/>
              </a:spcBef>
            </a:pP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</a:t>
            </a:r>
            <a:endParaRPr lang="zh-CN" altLang="zh-CN" sz="16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300"/>
              </a:lnSpc>
              <a:spcBef>
                <a:spcPts val="0"/>
              </a:spcBef>
            </a:pP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return ans;</a:t>
            </a:r>
            <a:endParaRPr lang="zh-CN" altLang="zh-CN" sz="16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300"/>
              </a:lnSpc>
              <a:spcBef>
                <a:spcPts val="0"/>
              </a:spcBef>
            </a:pP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zh-CN" sz="16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357422" y="4988494"/>
            <a:ext cx="2643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大名鼎鼎的</a:t>
            </a:r>
            <a:r>
              <a:rPr lang="zh-CN" altLang="zh-CN" sz="18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快速幂算法</a:t>
            </a:r>
            <a:endParaRPr lang="zh-CN" altLang="en-US" sz="180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7" name="上箭头 6"/>
          <p:cNvSpPr/>
          <p:nvPr/>
        </p:nvSpPr>
        <p:spPr bwMode="auto">
          <a:xfrm>
            <a:off x="3428992" y="4488428"/>
            <a:ext cx="285752" cy="357190"/>
          </a:xfrm>
          <a:prstGeom prst="upArrow">
            <a:avLst/>
          </a:prstGeom>
          <a:ln>
            <a:headEnd/>
            <a:tailEnd type="arrow" w="sm" len="sm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64EE2-EAB3-4814-A7EB-820BD7610F1E}" type="slidenum">
              <a:rPr lang="en-US" altLang="zh-CN" smtClean="0"/>
              <a:pPr/>
              <a:t>78</a:t>
            </a:fld>
            <a:r>
              <a:rPr lang="en-US" altLang="zh-CN" smtClean="0"/>
              <a:t>/67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85786" y="571480"/>
            <a:ext cx="4429156" cy="52322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pt-BR" altLang="zh-CN" sz="280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3.4.2 </a:t>
            </a:r>
            <a:r>
              <a:rPr lang="zh-CN" altLang="zh-CN" sz="280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求解棋盘覆盖问题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85786" y="1428736"/>
            <a:ext cx="7643866" cy="1985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20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      </a:t>
            </a:r>
            <a:r>
              <a:rPr lang="zh-CN" altLang="zh-CN" sz="22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【问题描述】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有一个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en-US" altLang="zh-CN" sz="2000" i="1" baseline="30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×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en-US" altLang="zh-CN" sz="2000" i="1" baseline="30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&gt;0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）的棋盘，恰好有一个方格与其他方格不同，称之为特殊方格。现在要用如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下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L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型骨牌覆盖除了特殊方格外的其他全部方格，骨牌可以任意旋转，并且任何两个骨牌不能重叠。请给出一种覆盖方法。</a:t>
            </a:r>
          </a:p>
        </p:txBody>
      </p:sp>
      <p:pic>
        <p:nvPicPr>
          <p:cNvPr id="4" name="图片 3" descr="http://115.28.138.223/RequireFile.do?fid=DNHB9nN9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28992" y="3929066"/>
            <a:ext cx="1143008" cy="10715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5" name="Text Box 3" descr="纸莎草纸"/>
          <p:cNvSpPr txBox="1">
            <a:spLocks noChangeArrowheads="1"/>
          </p:cNvSpPr>
          <p:nvPr/>
        </p:nvSpPr>
        <p:spPr bwMode="auto">
          <a:xfrm>
            <a:off x="539750" y="1268413"/>
            <a:ext cx="3032118" cy="523220"/>
          </a:xfrm>
          <a:prstGeom prst="rect">
            <a:avLst/>
          </a:prstGeom>
          <a:solidFill>
            <a:srgbClr val="00B0F0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80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3</a:t>
            </a:r>
            <a:r>
              <a:rPr lang="en-US" altLang="zh-CN" sz="280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.2.1 </a:t>
            </a:r>
            <a:r>
              <a:rPr lang="zh-CN" altLang="en-US" sz="280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快速排序</a:t>
            </a:r>
          </a:p>
        </p:txBody>
      </p:sp>
      <p:sp>
        <p:nvSpPr>
          <p:cNvPr id="202756" name="Text Box 4"/>
          <p:cNvSpPr txBox="1">
            <a:spLocks noChangeArrowheads="1"/>
          </p:cNvSpPr>
          <p:nvPr/>
        </p:nvSpPr>
        <p:spPr bwMode="auto">
          <a:xfrm>
            <a:off x="571472" y="2143116"/>
            <a:ext cx="7848600" cy="25853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1800" dirty="0">
                <a:ea typeface="楷体" pitchFamily="49" charset="-122"/>
                <a:cs typeface="Times New Roman" pitchFamily="18" charset="0"/>
              </a:rPr>
              <a:t>　</a:t>
            </a:r>
            <a:r>
              <a:rPr lang="zh-CN" altLang="en-US" sz="1800" dirty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　基本思想：</a:t>
            </a:r>
            <a:r>
              <a:rPr lang="zh-CN" altLang="en-US" sz="18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在待排序的</a:t>
            </a:r>
            <a:r>
              <a:rPr lang="en-US" altLang="zh-CN" sz="1800" i="1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n</a:t>
            </a:r>
            <a:r>
              <a:rPr lang="zh-CN" altLang="en-US" sz="18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个元素中任取一个元素（通常取第一个元素）作为</a:t>
            </a:r>
            <a:r>
              <a:rPr lang="zh-CN" altLang="en-US" sz="1800">
                <a:solidFill>
                  <a:srgbClr val="006600"/>
                </a:solidFill>
                <a:ea typeface="楷体" pitchFamily="49" charset="-122"/>
                <a:cs typeface="Times New Roman" pitchFamily="18" charset="0"/>
              </a:rPr>
              <a:t>基</a:t>
            </a:r>
            <a:r>
              <a:rPr lang="zh-CN" altLang="en-US" sz="1800" smtClean="0">
                <a:solidFill>
                  <a:srgbClr val="006600"/>
                </a:solidFill>
                <a:ea typeface="楷体" pitchFamily="49" charset="-122"/>
                <a:cs typeface="Times New Roman" pitchFamily="18" charset="0"/>
              </a:rPr>
              <a:t>准</a:t>
            </a:r>
            <a:r>
              <a:rPr lang="zh-CN" altLang="en-US" sz="18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，把</a:t>
            </a:r>
            <a:r>
              <a:rPr lang="zh-CN" altLang="en-US" sz="18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该元素放入最终位</a:t>
            </a:r>
            <a:r>
              <a:rPr lang="zh-CN" altLang="en-US" sz="18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置</a:t>
            </a:r>
            <a:r>
              <a:rPr lang="zh-CN" altLang="en-US" sz="18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后，整</a:t>
            </a:r>
            <a:r>
              <a:rPr lang="zh-CN" altLang="en-US" sz="18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个数据序列被基准分割成两个子</a:t>
            </a:r>
            <a:r>
              <a:rPr lang="zh-CN" altLang="en-US" sz="18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序</a:t>
            </a:r>
            <a:r>
              <a:rPr lang="zh-CN" altLang="en-US" sz="18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列，所</a:t>
            </a:r>
            <a:r>
              <a:rPr lang="zh-CN" altLang="en-US" sz="18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有小于基准的元素放置在前子序</a:t>
            </a:r>
            <a:r>
              <a:rPr lang="zh-CN" altLang="en-US" sz="18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列</a:t>
            </a:r>
            <a:r>
              <a:rPr lang="zh-CN" altLang="en-US" sz="18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中，所</a:t>
            </a:r>
            <a:r>
              <a:rPr lang="zh-CN" altLang="en-US" sz="18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有大于基准的元素放置在后子序</a:t>
            </a:r>
            <a:r>
              <a:rPr lang="zh-CN" altLang="en-US" sz="18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列</a:t>
            </a:r>
            <a:r>
              <a:rPr lang="zh-CN" altLang="en-US" sz="18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中，并</a:t>
            </a:r>
            <a:r>
              <a:rPr lang="zh-CN" altLang="en-US" sz="18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把基准排在这两个子序列的</a:t>
            </a:r>
            <a:r>
              <a:rPr lang="zh-CN" altLang="en-US" sz="18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中</a:t>
            </a:r>
            <a:r>
              <a:rPr lang="zh-CN" altLang="en-US" sz="18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间，这</a:t>
            </a:r>
            <a:r>
              <a:rPr lang="zh-CN" altLang="en-US" sz="18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个过程称作</a:t>
            </a:r>
            <a:r>
              <a:rPr lang="zh-CN" altLang="en-US" sz="1800" dirty="0">
                <a:solidFill>
                  <a:srgbClr val="CC3300"/>
                </a:solidFill>
                <a:ea typeface="楷体" pitchFamily="49" charset="-122"/>
                <a:cs typeface="Times New Roman" pitchFamily="18" charset="0"/>
              </a:rPr>
              <a:t>划分</a:t>
            </a:r>
            <a:r>
              <a:rPr lang="zh-CN" altLang="en-US" sz="1800" dirty="0">
                <a:ea typeface="楷体" pitchFamily="49" charset="-122"/>
                <a:cs typeface="Times New Roman" pitchFamily="18" charset="0"/>
              </a:rPr>
              <a:t>。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1800" dirty="0">
                <a:ea typeface="楷体" pitchFamily="49" charset="-122"/>
                <a:cs typeface="Times New Roman" pitchFamily="18" charset="0"/>
              </a:rPr>
              <a:t>　</a:t>
            </a:r>
            <a:r>
              <a:rPr lang="zh-CN" altLang="en-US" sz="1800">
                <a:ea typeface="楷体" pitchFamily="49" charset="-122"/>
                <a:cs typeface="Times New Roman" pitchFamily="18" charset="0"/>
              </a:rPr>
              <a:t>　</a:t>
            </a:r>
            <a:r>
              <a:rPr lang="zh-CN" altLang="en-US" sz="18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然后对两个子序列分别重复上述过程，直至每个子序列内只有一个记录或空为止。</a:t>
            </a:r>
            <a:endParaRPr lang="zh-CN" altLang="en-US" sz="1800" dirty="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00034" y="357166"/>
            <a:ext cx="3857652" cy="52322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altLang="zh-CN" sz="2800" smtClean="0">
                <a:solidFill>
                  <a:srgbClr val="FF0000"/>
                </a:solidFill>
                <a:latin typeface="Consolas" pitchFamily="49" charset="0"/>
                <a:ea typeface="Verdana" pitchFamily="34" charset="0"/>
                <a:cs typeface="Consolas" pitchFamily="49" charset="0"/>
              </a:rPr>
              <a:t>3.2</a:t>
            </a:r>
            <a:r>
              <a:rPr lang="pt-BR" altLang="zh-CN" sz="2800" smtClean="0">
                <a:solidFill>
                  <a:srgbClr val="FF0000"/>
                </a:solidFill>
                <a:latin typeface="Consolas" pitchFamily="49" charset="0"/>
                <a:ea typeface="叶根友毛笔行书2.0版" pitchFamily="2" charset="-122"/>
                <a:cs typeface="Consolas" pitchFamily="49" charset="0"/>
              </a:rPr>
              <a:t> </a:t>
            </a:r>
            <a:r>
              <a:rPr lang="zh-CN" altLang="zh-CN" sz="2800" smtClean="0">
                <a:solidFill>
                  <a:srgbClr val="FF0000"/>
                </a:solidFill>
                <a:latin typeface="Consolas" pitchFamily="49" charset="0"/>
                <a:ea typeface="叶根友毛笔行书2.0版" pitchFamily="2" charset="-122"/>
                <a:cs typeface="Consolas" pitchFamily="49" charset="0"/>
              </a:rPr>
              <a:t>求解排序问题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4282" y="146803"/>
            <a:ext cx="8643998" cy="290848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lang="zh-CN" altLang="zh-CN" sz="22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【问题求解】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棋盘中的方格数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=2</a:t>
            </a:r>
            <a:r>
              <a:rPr lang="en-US" altLang="zh-CN" sz="2000" i="1" baseline="30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×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en-US" altLang="zh-CN" sz="2000" i="1" baseline="30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=4</a:t>
            </a:r>
            <a:r>
              <a:rPr lang="en-US" altLang="zh-CN" sz="2000" i="1" baseline="30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，覆盖使用的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L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型骨牌个数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=(4</a:t>
            </a:r>
            <a:r>
              <a:rPr lang="en-US" altLang="zh-CN" sz="2000" i="1" baseline="30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-1)/3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lang="en-US" altLang="zh-CN" sz="20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采用的方法是：将棋盘划分为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4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个大小相同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4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个象限，根据特殊方格的位置</a:t>
            </a:r>
            <a:r>
              <a:rPr lang="zh-CN" altLang="zh-CN" sz="20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20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dr</a:t>
            </a:r>
            <a:r>
              <a:rPr lang="zh-CN" altLang="zh-CN" sz="20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dc</a:t>
            </a:r>
            <a:r>
              <a:rPr lang="zh-CN" altLang="zh-CN" sz="20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，在中间位置放置一个合适的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L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型骨牌。</a:t>
            </a:r>
            <a:endParaRPr lang="en-US" altLang="zh-CN" sz="20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例如，如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下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图所示，特殊方格在左上角象限中，在中间放置一个覆盖其他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个象限中各一个方格的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L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型骨牌。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42910" y="5857892"/>
            <a:ext cx="257176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其他情况类似！</a:t>
            </a:r>
            <a:endParaRPr lang="zh-CN" altLang="en-US" sz="22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1785918" y="3357562"/>
            <a:ext cx="6357982" cy="2186060"/>
            <a:chOff x="1785918" y="3357562"/>
            <a:chExt cx="6357982" cy="2186060"/>
          </a:xfrm>
        </p:grpSpPr>
        <p:pic>
          <p:nvPicPr>
            <p:cNvPr id="261122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500430" y="3357562"/>
              <a:ext cx="1590675" cy="1628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" name="TextBox 3"/>
            <p:cNvSpPr txBox="1"/>
            <p:nvPr/>
          </p:nvSpPr>
          <p:spPr>
            <a:xfrm>
              <a:off x="2928926" y="5143512"/>
              <a:ext cx="292895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zh-CN" sz="2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特殊方格在左上角象限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cxnSp>
          <p:nvCxnSpPr>
            <p:cNvPr id="7" name="直接箭头连接符 6"/>
            <p:cNvCxnSpPr/>
            <p:nvPr/>
          </p:nvCxnSpPr>
          <p:spPr>
            <a:xfrm>
              <a:off x="3143240" y="3786190"/>
              <a:ext cx="571504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1785918" y="3541482"/>
              <a:ext cx="135732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zh-CN" sz="2000" smtClean="0">
                  <a:solidFill>
                    <a:srgbClr val="C000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（</a:t>
              </a:r>
              <a:r>
                <a:rPr lang="en-US" altLang="zh-CN" sz="2000" smtClean="0">
                  <a:solidFill>
                    <a:srgbClr val="C000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dr</a:t>
              </a:r>
              <a:r>
                <a:rPr lang="zh-CN" altLang="zh-CN" sz="2000" smtClean="0">
                  <a:solidFill>
                    <a:srgbClr val="C000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，</a:t>
              </a:r>
              <a:r>
                <a:rPr lang="en-US" altLang="zh-CN" sz="2000" smtClean="0">
                  <a:solidFill>
                    <a:srgbClr val="C000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dc</a:t>
              </a:r>
              <a:r>
                <a:rPr lang="zh-CN" altLang="zh-CN" sz="2000" smtClean="0">
                  <a:solidFill>
                    <a:srgbClr val="C000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）</a:t>
              </a:r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643570" y="3714752"/>
              <a:ext cx="250033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zh-CN" sz="2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放置一个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L</a:t>
              </a:r>
              <a:r>
                <a:rPr lang="zh-CN" altLang="zh-CN" sz="2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型骨牌</a:t>
              </a:r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11" name="直接箭头连接符 10"/>
            <p:cNvCxnSpPr>
              <a:stCxn id="9" idx="1"/>
            </p:cNvCxnSpPr>
            <p:nvPr/>
          </p:nvCxnSpPr>
          <p:spPr>
            <a:xfrm rot="10800000" flipV="1">
              <a:off x="4572000" y="3914806"/>
              <a:ext cx="1071570" cy="15713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5643570" y="4357694"/>
              <a:ext cx="142876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zh-CN" sz="2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中间位置</a:t>
              </a:r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14" name="直接箭头连接符 13"/>
            <p:cNvCxnSpPr/>
            <p:nvPr/>
          </p:nvCxnSpPr>
          <p:spPr>
            <a:xfrm rot="10800000">
              <a:off x="4286248" y="4214818"/>
              <a:ext cx="1357322" cy="35719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28662" y="428604"/>
            <a:ext cx="1357322" cy="76944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200" i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k</a:t>
            </a:r>
            <a:r>
              <a:rPr lang="en-US" altLang="zh-CN" sz="22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=3</a:t>
            </a: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2200" i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n</a:t>
            </a:r>
            <a:r>
              <a:rPr lang="en-US" altLang="zh-CN" sz="22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=2</a:t>
            </a:r>
            <a:r>
              <a:rPr lang="en-US" altLang="zh-CN" sz="2200" baseline="30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3</a:t>
            </a:r>
            <a:r>
              <a:rPr lang="en-US" altLang="zh-CN" sz="22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=8</a:t>
            </a:r>
            <a:endParaRPr lang="zh-CN" altLang="en-US" sz="22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643042" y="1571612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143108" y="1571612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643174" y="1571612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143240" y="1571612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643306" y="1571612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143372" y="1571612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643438" y="1571612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143504" y="1571612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643042" y="2071678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143108" y="2071678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643174" y="2071678"/>
            <a:ext cx="500066" cy="500066"/>
          </a:xfrm>
          <a:prstGeom prst="rect">
            <a:avLst/>
          </a:prstGeom>
          <a:blipFill>
            <a:blip r:embed="rId2" cstate="print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143240" y="2071678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643306" y="2071678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4143372" y="2071678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4643438" y="2071678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5143504" y="2071678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643042" y="2571744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143108" y="2571744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2643174" y="2571744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3143240" y="2571744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3643306" y="2571744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4143372" y="2571744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4643438" y="2571744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5143504" y="2571744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1643042" y="3071810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2143108" y="3071810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2643174" y="3071810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3143240" y="3071810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3643306" y="3071810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4143372" y="3071810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4643438" y="3071810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5143504" y="3071810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1643042" y="3571876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2143108" y="3571876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2643174" y="3571876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3143240" y="3571876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3643306" y="3571876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4143372" y="3571876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4643438" y="3571876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5143504" y="3571876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1643042" y="4071942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2143108" y="4071942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2643174" y="4071942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3143240" y="4071942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3643306" y="4071942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4143372" y="4071942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4643438" y="4071942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5143504" y="4071942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1643042" y="4572008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2143108" y="4572008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2643174" y="4572008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3143240" y="4572008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3643306" y="4572008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4143372" y="4572008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4643438" y="4572008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5143504" y="4572008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1643042" y="5072074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2143108" y="5072074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2643174" y="5072074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3143240" y="5072074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3643306" y="5072074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4143372" y="5072074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4643438" y="5072074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5143504" y="5072074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237" name="组合 236"/>
          <p:cNvGrpSpPr/>
          <p:nvPr/>
        </p:nvGrpSpPr>
        <p:grpSpPr>
          <a:xfrm>
            <a:off x="1643042" y="1571612"/>
            <a:ext cx="1000132" cy="1000132"/>
            <a:chOff x="5072066" y="1357298"/>
            <a:chExt cx="1000132" cy="1000132"/>
          </a:xfrm>
        </p:grpSpPr>
        <p:sp>
          <p:nvSpPr>
            <p:cNvPr id="238" name="矩形 237"/>
            <p:cNvSpPr/>
            <p:nvPr/>
          </p:nvSpPr>
          <p:spPr>
            <a:xfrm>
              <a:off x="5072066" y="1357298"/>
              <a:ext cx="500066" cy="50006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39" name="矩形 238"/>
            <p:cNvSpPr/>
            <p:nvPr/>
          </p:nvSpPr>
          <p:spPr>
            <a:xfrm>
              <a:off x="5572132" y="1357298"/>
              <a:ext cx="500066" cy="50006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40" name="矩形 239"/>
            <p:cNvSpPr/>
            <p:nvPr/>
          </p:nvSpPr>
          <p:spPr>
            <a:xfrm>
              <a:off x="5072066" y="1857364"/>
              <a:ext cx="500066" cy="50006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241" name="组合 240"/>
          <p:cNvGrpSpPr/>
          <p:nvPr/>
        </p:nvGrpSpPr>
        <p:grpSpPr>
          <a:xfrm>
            <a:off x="2643174" y="1571612"/>
            <a:ext cx="1000132" cy="1000132"/>
            <a:chOff x="6072198" y="1357298"/>
            <a:chExt cx="1000132" cy="1000132"/>
          </a:xfrm>
        </p:grpSpPr>
        <p:sp>
          <p:nvSpPr>
            <p:cNvPr id="242" name="矩形 241"/>
            <p:cNvSpPr/>
            <p:nvPr/>
          </p:nvSpPr>
          <p:spPr>
            <a:xfrm>
              <a:off x="6072198" y="1357298"/>
              <a:ext cx="500066" cy="500066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4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43" name="矩形 242"/>
            <p:cNvSpPr/>
            <p:nvPr/>
          </p:nvSpPr>
          <p:spPr>
            <a:xfrm>
              <a:off x="6572264" y="1357298"/>
              <a:ext cx="500066" cy="500066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4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44" name="矩形 243"/>
            <p:cNvSpPr/>
            <p:nvPr/>
          </p:nvSpPr>
          <p:spPr>
            <a:xfrm>
              <a:off x="6572264" y="1857364"/>
              <a:ext cx="500066" cy="500066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4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245" name="组合 244"/>
          <p:cNvGrpSpPr/>
          <p:nvPr/>
        </p:nvGrpSpPr>
        <p:grpSpPr>
          <a:xfrm>
            <a:off x="3643306" y="1571612"/>
            <a:ext cx="1000132" cy="1000132"/>
            <a:chOff x="7072330" y="1357298"/>
            <a:chExt cx="1000132" cy="1000132"/>
          </a:xfrm>
        </p:grpSpPr>
        <p:sp>
          <p:nvSpPr>
            <p:cNvPr id="246" name="矩形 245"/>
            <p:cNvSpPr/>
            <p:nvPr/>
          </p:nvSpPr>
          <p:spPr>
            <a:xfrm>
              <a:off x="7072330" y="1357298"/>
              <a:ext cx="500066" cy="500066"/>
            </a:xfrm>
            <a:prstGeom prst="rect">
              <a:avLst/>
            </a:prstGeom>
            <a:solidFill>
              <a:srgbClr val="3399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8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47" name="矩形 246"/>
            <p:cNvSpPr/>
            <p:nvPr/>
          </p:nvSpPr>
          <p:spPr>
            <a:xfrm>
              <a:off x="7572396" y="1357298"/>
              <a:ext cx="500066" cy="500066"/>
            </a:xfrm>
            <a:prstGeom prst="rect">
              <a:avLst/>
            </a:prstGeom>
            <a:solidFill>
              <a:srgbClr val="3399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8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48" name="矩形 247"/>
            <p:cNvSpPr/>
            <p:nvPr/>
          </p:nvSpPr>
          <p:spPr>
            <a:xfrm>
              <a:off x="7072330" y="1857364"/>
              <a:ext cx="500066" cy="500066"/>
            </a:xfrm>
            <a:prstGeom prst="rect">
              <a:avLst/>
            </a:prstGeom>
            <a:solidFill>
              <a:srgbClr val="3399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8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249" name="组合 248"/>
          <p:cNvGrpSpPr/>
          <p:nvPr/>
        </p:nvGrpSpPr>
        <p:grpSpPr>
          <a:xfrm>
            <a:off x="4643438" y="1571612"/>
            <a:ext cx="1000132" cy="1000132"/>
            <a:chOff x="8072462" y="1357298"/>
            <a:chExt cx="1000132" cy="1000132"/>
          </a:xfrm>
        </p:grpSpPr>
        <p:sp>
          <p:nvSpPr>
            <p:cNvPr id="250" name="矩形 249"/>
            <p:cNvSpPr/>
            <p:nvPr/>
          </p:nvSpPr>
          <p:spPr>
            <a:xfrm>
              <a:off x="8072462" y="1357298"/>
              <a:ext cx="500066" cy="500066"/>
            </a:xfrm>
            <a:prstGeom prst="rect">
              <a:avLst/>
            </a:prstGeom>
            <a:solidFill>
              <a:srgbClr val="FF00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9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51" name="矩形 250"/>
            <p:cNvSpPr/>
            <p:nvPr/>
          </p:nvSpPr>
          <p:spPr>
            <a:xfrm>
              <a:off x="8572528" y="1357298"/>
              <a:ext cx="500066" cy="500066"/>
            </a:xfrm>
            <a:prstGeom prst="rect">
              <a:avLst/>
            </a:prstGeom>
            <a:solidFill>
              <a:srgbClr val="FF00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9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52" name="矩形 251"/>
            <p:cNvSpPr/>
            <p:nvPr/>
          </p:nvSpPr>
          <p:spPr>
            <a:xfrm>
              <a:off x="8572528" y="1857364"/>
              <a:ext cx="500066" cy="500066"/>
            </a:xfrm>
            <a:prstGeom prst="rect">
              <a:avLst/>
            </a:prstGeom>
            <a:solidFill>
              <a:srgbClr val="FF00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9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253" name="组合 252"/>
          <p:cNvGrpSpPr/>
          <p:nvPr/>
        </p:nvGrpSpPr>
        <p:grpSpPr>
          <a:xfrm>
            <a:off x="2143108" y="2071678"/>
            <a:ext cx="1000132" cy="1000132"/>
            <a:chOff x="5572132" y="1857364"/>
            <a:chExt cx="1000132" cy="1000132"/>
          </a:xfrm>
        </p:grpSpPr>
        <p:sp>
          <p:nvSpPr>
            <p:cNvPr id="254" name="矩形 253"/>
            <p:cNvSpPr/>
            <p:nvPr/>
          </p:nvSpPr>
          <p:spPr>
            <a:xfrm>
              <a:off x="5572132" y="1857364"/>
              <a:ext cx="500066" cy="500066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55" name="矩形 254"/>
            <p:cNvSpPr/>
            <p:nvPr/>
          </p:nvSpPr>
          <p:spPr>
            <a:xfrm>
              <a:off x="5572132" y="2357430"/>
              <a:ext cx="500066" cy="500066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56" name="矩形 255"/>
            <p:cNvSpPr/>
            <p:nvPr/>
          </p:nvSpPr>
          <p:spPr>
            <a:xfrm>
              <a:off x="6072198" y="2357430"/>
              <a:ext cx="500066" cy="500066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257" name="组合 256"/>
          <p:cNvGrpSpPr/>
          <p:nvPr/>
        </p:nvGrpSpPr>
        <p:grpSpPr>
          <a:xfrm>
            <a:off x="4143372" y="2071678"/>
            <a:ext cx="1000132" cy="1000132"/>
            <a:chOff x="7572396" y="1857364"/>
            <a:chExt cx="1000132" cy="1000132"/>
          </a:xfrm>
        </p:grpSpPr>
        <p:sp>
          <p:nvSpPr>
            <p:cNvPr id="258" name="矩形 257"/>
            <p:cNvSpPr/>
            <p:nvPr/>
          </p:nvSpPr>
          <p:spPr>
            <a:xfrm>
              <a:off x="7572396" y="1857364"/>
              <a:ext cx="500066" cy="500066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7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59" name="矩形 258"/>
            <p:cNvSpPr/>
            <p:nvPr/>
          </p:nvSpPr>
          <p:spPr>
            <a:xfrm>
              <a:off x="8072462" y="1857364"/>
              <a:ext cx="500066" cy="500066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7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0" name="矩形 259"/>
            <p:cNvSpPr/>
            <p:nvPr/>
          </p:nvSpPr>
          <p:spPr>
            <a:xfrm>
              <a:off x="8072462" y="2357430"/>
              <a:ext cx="500066" cy="500066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7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261" name="组合 260"/>
          <p:cNvGrpSpPr/>
          <p:nvPr/>
        </p:nvGrpSpPr>
        <p:grpSpPr>
          <a:xfrm>
            <a:off x="1643042" y="2571744"/>
            <a:ext cx="1000132" cy="1000132"/>
            <a:chOff x="5072066" y="2357430"/>
            <a:chExt cx="1000132" cy="1000132"/>
          </a:xfrm>
        </p:grpSpPr>
        <p:sp>
          <p:nvSpPr>
            <p:cNvPr id="262" name="矩形 261"/>
            <p:cNvSpPr/>
            <p:nvPr/>
          </p:nvSpPr>
          <p:spPr>
            <a:xfrm>
              <a:off x="5072066" y="2357430"/>
              <a:ext cx="500066" cy="500066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5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3" name="矩形 262"/>
            <p:cNvSpPr/>
            <p:nvPr/>
          </p:nvSpPr>
          <p:spPr>
            <a:xfrm>
              <a:off x="5072066" y="2857496"/>
              <a:ext cx="500066" cy="500066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5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4" name="矩形 263"/>
            <p:cNvSpPr/>
            <p:nvPr/>
          </p:nvSpPr>
          <p:spPr>
            <a:xfrm>
              <a:off x="5572132" y="2857496"/>
              <a:ext cx="500066" cy="500066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5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265" name="组合 264"/>
          <p:cNvGrpSpPr/>
          <p:nvPr/>
        </p:nvGrpSpPr>
        <p:grpSpPr>
          <a:xfrm>
            <a:off x="2643174" y="2571744"/>
            <a:ext cx="1000132" cy="1000132"/>
            <a:chOff x="6072198" y="2357430"/>
            <a:chExt cx="1000132" cy="1000132"/>
          </a:xfrm>
        </p:grpSpPr>
        <p:sp>
          <p:nvSpPr>
            <p:cNvPr id="266" name="矩形 265"/>
            <p:cNvSpPr/>
            <p:nvPr/>
          </p:nvSpPr>
          <p:spPr>
            <a:xfrm>
              <a:off x="6572264" y="2357430"/>
              <a:ext cx="500066" cy="500066"/>
            </a:xfrm>
            <a:prstGeom prst="rect">
              <a:avLst/>
            </a:prstGeom>
            <a:solidFill>
              <a:srgbClr val="FF33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6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7" name="矩形 266"/>
            <p:cNvSpPr/>
            <p:nvPr/>
          </p:nvSpPr>
          <p:spPr>
            <a:xfrm>
              <a:off x="6072198" y="2857496"/>
              <a:ext cx="500066" cy="500066"/>
            </a:xfrm>
            <a:prstGeom prst="rect">
              <a:avLst/>
            </a:prstGeom>
            <a:solidFill>
              <a:srgbClr val="FF33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6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8" name="矩形 267"/>
            <p:cNvSpPr/>
            <p:nvPr/>
          </p:nvSpPr>
          <p:spPr>
            <a:xfrm>
              <a:off x="6572264" y="2857496"/>
              <a:ext cx="500066" cy="500066"/>
            </a:xfrm>
            <a:prstGeom prst="rect">
              <a:avLst/>
            </a:prstGeom>
            <a:solidFill>
              <a:srgbClr val="FF33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6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269" name="组合 268"/>
          <p:cNvGrpSpPr/>
          <p:nvPr/>
        </p:nvGrpSpPr>
        <p:grpSpPr>
          <a:xfrm>
            <a:off x="3643306" y="2571744"/>
            <a:ext cx="1000132" cy="1000132"/>
            <a:chOff x="7072330" y="2357430"/>
            <a:chExt cx="1000132" cy="1000132"/>
          </a:xfrm>
        </p:grpSpPr>
        <p:sp>
          <p:nvSpPr>
            <p:cNvPr id="270" name="矩形 269"/>
            <p:cNvSpPr/>
            <p:nvPr/>
          </p:nvSpPr>
          <p:spPr>
            <a:xfrm>
              <a:off x="7072330" y="2357430"/>
              <a:ext cx="500066" cy="500066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10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71" name="矩形 270"/>
            <p:cNvSpPr/>
            <p:nvPr/>
          </p:nvSpPr>
          <p:spPr>
            <a:xfrm>
              <a:off x="7572396" y="2357430"/>
              <a:ext cx="500066" cy="500066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10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72" name="矩形 271"/>
            <p:cNvSpPr/>
            <p:nvPr/>
          </p:nvSpPr>
          <p:spPr>
            <a:xfrm>
              <a:off x="7572396" y="2857496"/>
              <a:ext cx="500066" cy="500066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10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273" name="组合 272"/>
          <p:cNvGrpSpPr/>
          <p:nvPr/>
        </p:nvGrpSpPr>
        <p:grpSpPr>
          <a:xfrm>
            <a:off x="4643438" y="2571744"/>
            <a:ext cx="1000132" cy="1000132"/>
            <a:chOff x="8072462" y="2357430"/>
            <a:chExt cx="1000132" cy="1000132"/>
          </a:xfrm>
        </p:grpSpPr>
        <p:sp>
          <p:nvSpPr>
            <p:cNvPr id="274" name="矩形 273"/>
            <p:cNvSpPr/>
            <p:nvPr/>
          </p:nvSpPr>
          <p:spPr>
            <a:xfrm>
              <a:off x="8572528" y="2357430"/>
              <a:ext cx="500066" cy="500066"/>
            </a:xfrm>
            <a:prstGeom prst="rect">
              <a:avLst/>
            </a:prstGeom>
            <a:solidFill>
              <a:srgbClr val="3399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11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75" name="矩形 274"/>
            <p:cNvSpPr/>
            <p:nvPr/>
          </p:nvSpPr>
          <p:spPr>
            <a:xfrm>
              <a:off x="8072462" y="2857496"/>
              <a:ext cx="500066" cy="500066"/>
            </a:xfrm>
            <a:prstGeom prst="rect">
              <a:avLst/>
            </a:prstGeom>
            <a:solidFill>
              <a:srgbClr val="3399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11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76" name="矩形 275"/>
            <p:cNvSpPr/>
            <p:nvPr/>
          </p:nvSpPr>
          <p:spPr>
            <a:xfrm>
              <a:off x="8572528" y="2857496"/>
              <a:ext cx="500066" cy="500066"/>
            </a:xfrm>
            <a:prstGeom prst="rect">
              <a:avLst/>
            </a:prstGeom>
            <a:solidFill>
              <a:srgbClr val="3399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11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277" name="组合 276"/>
          <p:cNvGrpSpPr/>
          <p:nvPr/>
        </p:nvGrpSpPr>
        <p:grpSpPr>
          <a:xfrm>
            <a:off x="3143240" y="3071810"/>
            <a:ext cx="1000132" cy="1000132"/>
            <a:chOff x="6572264" y="2857496"/>
            <a:chExt cx="1000132" cy="1000132"/>
          </a:xfrm>
        </p:grpSpPr>
        <p:sp>
          <p:nvSpPr>
            <p:cNvPr id="278" name="矩形 277"/>
            <p:cNvSpPr/>
            <p:nvPr/>
          </p:nvSpPr>
          <p:spPr>
            <a:xfrm>
              <a:off x="7072330" y="2857496"/>
              <a:ext cx="500066" cy="500066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79" name="矩形 278"/>
            <p:cNvSpPr/>
            <p:nvPr/>
          </p:nvSpPr>
          <p:spPr>
            <a:xfrm>
              <a:off x="6572264" y="3357562"/>
              <a:ext cx="500066" cy="500066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80" name="矩形 279"/>
            <p:cNvSpPr/>
            <p:nvPr/>
          </p:nvSpPr>
          <p:spPr>
            <a:xfrm>
              <a:off x="7072330" y="3357562"/>
              <a:ext cx="500066" cy="500066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281" name="组合 280"/>
          <p:cNvGrpSpPr/>
          <p:nvPr/>
        </p:nvGrpSpPr>
        <p:grpSpPr>
          <a:xfrm>
            <a:off x="1643042" y="3571876"/>
            <a:ext cx="1000132" cy="1000132"/>
            <a:chOff x="5072066" y="3357562"/>
            <a:chExt cx="1000132" cy="1000132"/>
          </a:xfrm>
        </p:grpSpPr>
        <p:sp>
          <p:nvSpPr>
            <p:cNvPr id="282" name="矩形 281"/>
            <p:cNvSpPr/>
            <p:nvPr/>
          </p:nvSpPr>
          <p:spPr>
            <a:xfrm>
              <a:off x="5072066" y="3357562"/>
              <a:ext cx="500066" cy="500066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13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83" name="矩形 282"/>
            <p:cNvSpPr/>
            <p:nvPr/>
          </p:nvSpPr>
          <p:spPr>
            <a:xfrm>
              <a:off x="5572132" y="3357562"/>
              <a:ext cx="500066" cy="500066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13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84" name="矩形 283"/>
            <p:cNvSpPr/>
            <p:nvPr/>
          </p:nvSpPr>
          <p:spPr>
            <a:xfrm>
              <a:off x="5072066" y="3857628"/>
              <a:ext cx="500066" cy="500066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13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285" name="组合 284"/>
          <p:cNvGrpSpPr/>
          <p:nvPr/>
        </p:nvGrpSpPr>
        <p:grpSpPr>
          <a:xfrm>
            <a:off x="2643174" y="3571876"/>
            <a:ext cx="1000132" cy="1000132"/>
            <a:chOff x="6072198" y="3357562"/>
            <a:chExt cx="1000132" cy="1000132"/>
          </a:xfrm>
        </p:grpSpPr>
        <p:sp>
          <p:nvSpPr>
            <p:cNvPr id="286" name="矩形 285"/>
            <p:cNvSpPr/>
            <p:nvPr/>
          </p:nvSpPr>
          <p:spPr>
            <a:xfrm>
              <a:off x="6072198" y="3357562"/>
              <a:ext cx="500066" cy="500066"/>
            </a:xfrm>
            <a:prstGeom prst="rect">
              <a:avLst/>
            </a:prstGeom>
            <a:solidFill>
              <a:srgbClr val="FF99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14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87" name="矩形 286"/>
            <p:cNvSpPr/>
            <p:nvPr/>
          </p:nvSpPr>
          <p:spPr>
            <a:xfrm>
              <a:off x="6072198" y="3857628"/>
              <a:ext cx="500066" cy="500066"/>
            </a:xfrm>
            <a:prstGeom prst="rect">
              <a:avLst/>
            </a:prstGeom>
            <a:solidFill>
              <a:srgbClr val="FF99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14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88" name="矩形 287"/>
            <p:cNvSpPr/>
            <p:nvPr/>
          </p:nvSpPr>
          <p:spPr>
            <a:xfrm>
              <a:off x="6572264" y="3857628"/>
              <a:ext cx="500066" cy="500066"/>
            </a:xfrm>
            <a:prstGeom prst="rect">
              <a:avLst/>
            </a:prstGeom>
            <a:solidFill>
              <a:srgbClr val="FF99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14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289" name="组合 288"/>
          <p:cNvGrpSpPr/>
          <p:nvPr/>
        </p:nvGrpSpPr>
        <p:grpSpPr>
          <a:xfrm>
            <a:off x="3643306" y="3571876"/>
            <a:ext cx="1000132" cy="1000132"/>
            <a:chOff x="7072330" y="3357562"/>
            <a:chExt cx="1000132" cy="1000132"/>
          </a:xfrm>
        </p:grpSpPr>
        <p:sp>
          <p:nvSpPr>
            <p:cNvPr id="290" name="矩形 289"/>
            <p:cNvSpPr/>
            <p:nvPr/>
          </p:nvSpPr>
          <p:spPr>
            <a:xfrm>
              <a:off x="7572396" y="3357562"/>
              <a:ext cx="500066" cy="50006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18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91" name="矩形 290"/>
            <p:cNvSpPr/>
            <p:nvPr/>
          </p:nvSpPr>
          <p:spPr>
            <a:xfrm>
              <a:off x="7072330" y="3857628"/>
              <a:ext cx="500066" cy="50006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18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92" name="矩形 291"/>
            <p:cNvSpPr/>
            <p:nvPr/>
          </p:nvSpPr>
          <p:spPr>
            <a:xfrm>
              <a:off x="7572396" y="3857628"/>
              <a:ext cx="500066" cy="50006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18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293" name="组合 292"/>
          <p:cNvGrpSpPr/>
          <p:nvPr/>
        </p:nvGrpSpPr>
        <p:grpSpPr>
          <a:xfrm>
            <a:off x="4643438" y="3571876"/>
            <a:ext cx="1000132" cy="1000132"/>
            <a:chOff x="8072462" y="3357562"/>
            <a:chExt cx="1000132" cy="1000132"/>
          </a:xfrm>
        </p:grpSpPr>
        <p:sp>
          <p:nvSpPr>
            <p:cNvPr id="294" name="矩形 293"/>
            <p:cNvSpPr/>
            <p:nvPr/>
          </p:nvSpPr>
          <p:spPr>
            <a:xfrm>
              <a:off x="8072462" y="3357562"/>
              <a:ext cx="500066" cy="500066"/>
            </a:xfrm>
            <a:prstGeom prst="rect">
              <a:avLst/>
            </a:prstGeom>
            <a:solidFill>
              <a:srgbClr val="9900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19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95" name="矩形 294"/>
            <p:cNvSpPr/>
            <p:nvPr/>
          </p:nvSpPr>
          <p:spPr>
            <a:xfrm>
              <a:off x="8572528" y="3357562"/>
              <a:ext cx="500066" cy="500066"/>
            </a:xfrm>
            <a:prstGeom prst="rect">
              <a:avLst/>
            </a:prstGeom>
            <a:solidFill>
              <a:srgbClr val="9900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19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96" name="矩形 295"/>
            <p:cNvSpPr/>
            <p:nvPr/>
          </p:nvSpPr>
          <p:spPr>
            <a:xfrm>
              <a:off x="8572528" y="3857628"/>
              <a:ext cx="500066" cy="500066"/>
            </a:xfrm>
            <a:prstGeom prst="rect">
              <a:avLst/>
            </a:prstGeom>
            <a:solidFill>
              <a:srgbClr val="9900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19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297" name="组合 296"/>
          <p:cNvGrpSpPr/>
          <p:nvPr/>
        </p:nvGrpSpPr>
        <p:grpSpPr>
          <a:xfrm>
            <a:off x="2143108" y="4071942"/>
            <a:ext cx="1000132" cy="1000132"/>
            <a:chOff x="5572132" y="3857628"/>
            <a:chExt cx="1000132" cy="1000132"/>
          </a:xfrm>
        </p:grpSpPr>
        <p:sp>
          <p:nvSpPr>
            <p:cNvPr id="298" name="矩形 297"/>
            <p:cNvSpPr/>
            <p:nvPr/>
          </p:nvSpPr>
          <p:spPr>
            <a:xfrm>
              <a:off x="5572132" y="3857628"/>
              <a:ext cx="500066" cy="50006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12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99" name="矩形 298"/>
            <p:cNvSpPr/>
            <p:nvPr/>
          </p:nvSpPr>
          <p:spPr>
            <a:xfrm>
              <a:off x="5572132" y="4357694"/>
              <a:ext cx="500066" cy="50006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12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00" name="矩形 299"/>
            <p:cNvSpPr/>
            <p:nvPr/>
          </p:nvSpPr>
          <p:spPr>
            <a:xfrm>
              <a:off x="6072198" y="4357694"/>
              <a:ext cx="500066" cy="50006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12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301" name="组合 300"/>
          <p:cNvGrpSpPr/>
          <p:nvPr/>
        </p:nvGrpSpPr>
        <p:grpSpPr>
          <a:xfrm>
            <a:off x="4143372" y="4071942"/>
            <a:ext cx="1000132" cy="1000132"/>
            <a:chOff x="7572396" y="3857628"/>
            <a:chExt cx="1000132" cy="1000132"/>
          </a:xfrm>
        </p:grpSpPr>
        <p:sp>
          <p:nvSpPr>
            <p:cNvPr id="302" name="矩形 301"/>
            <p:cNvSpPr/>
            <p:nvPr/>
          </p:nvSpPr>
          <p:spPr>
            <a:xfrm>
              <a:off x="8072462" y="3857628"/>
              <a:ext cx="500066" cy="50006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17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03" name="矩形 302"/>
            <p:cNvSpPr/>
            <p:nvPr/>
          </p:nvSpPr>
          <p:spPr>
            <a:xfrm>
              <a:off x="7572396" y="4357694"/>
              <a:ext cx="500066" cy="50006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17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04" name="矩形 303"/>
            <p:cNvSpPr/>
            <p:nvPr/>
          </p:nvSpPr>
          <p:spPr>
            <a:xfrm>
              <a:off x="8072462" y="4357694"/>
              <a:ext cx="500066" cy="50006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17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305" name="组合 304"/>
          <p:cNvGrpSpPr/>
          <p:nvPr/>
        </p:nvGrpSpPr>
        <p:grpSpPr>
          <a:xfrm>
            <a:off x="1643042" y="4572008"/>
            <a:ext cx="1000132" cy="1000132"/>
            <a:chOff x="5072066" y="4357694"/>
            <a:chExt cx="1000132" cy="1000132"/>
          </a:xfrm>
        </p:grpSpPr>
        <p:sp>
          <p:nvSpPr>
            <p:cNvPr id="306" name="矩形 305"/>
            <p:cNvSpPr/>
            <p:nvPr/>
          </p:nvSpPr>
          <p:spPr>
            <a:xfrm>
              <a:off x="5072066" y="4357694"/>
              <a:ext cx="500066" cy="50006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15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07" name="矩形 306"/>
            <p:cNvSpPr/>
            <p:nvPr/>
          </p:nvSpPr>
          <p:spPr>
            <a:xfrm>
              <a:off x="5072066" y="4857760"/>
              <a:ext cx="500066" cy="50006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15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08" name="矩形 307"/>
            <p:cNvSpPr/>
            <p:nvPr/>
          </p:nvSpPr>
          <p:spPr>
            <a:xfrm>
              <a:off x="5572132" y="4857760"/>
              <a:ext cx="500066" cy="50006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15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309" name="组合 308"/>
          <p:cNvGrpSpPr/>
          <p:nvPr/>
        </p:nvGrpSpPr>
        <p:grpSpPr>
          <a:xfrm>
            <a:off x="2643174" y="4572008"/>
            <a:ext cx="1000132" cy="1000132"/>
            <a:chOff x="6072198" y="4357694"/>
            <a:chExt cx="1000132" cy="1000132"/>
          </a:xfrm>
        </p:grpSpPr>
        <p:sp>
          <p:nvSpPr>
            <p:cNvPr id="310" name="矩形 309"/>
            <p:cNvSpPr/>
            <p:nvPr/>
          </p:nvSpPr>
          <p:spPr>
            <a:xfrm>
              <a:off x="6572264" y="4357694"/>
              <a:ext cx="500066" cy="50006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16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11" name="矩形 310"/>
            <p:cNvSpPr/>
            <p:nvPr/>
          </p:nvSpPr>
          <p:spPr>
            <a:xfrm>
              <a:off x="6072198" y="4857760"/>
              <a:ext cx="500066" cy="50006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16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12" name="矩形 311"/>
            <p:cNvSpPr/>
            <p:nvPr/>
          </p:nvSpPr>
          <p:spPr>
            <a:xfrm>
              <a:off x="6572264" y="4857760"/>
              <a:ext cx="500066" cy="50006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16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313" name="组合 312"/>
          <p:cNvGrpSpPr/>
          <p:nvPr/>
        </p:nvGrpSpPr>
        <p:grpSpPr>
          <a:xfrm>
            <a:off x="3643306" y="4572008"/>
            <a:ext cx="1000132" cy="1000132"/>
            <a:chOff x="7072330" y="4357694"/>
            <a:chExt cx="1000132" cy="1000132"/>
          </a:xfrm>
        </p:grpSpPr>
        <p:sp>
          <p:nvSpPr>
            <p:cNvPr id="314" name="矩形 313"/>
            <p:cNvSpPr/>
            <p:nvPr/>
          </p:nvSpPr>
          <p:spPr>
            <a:xfrm>
              <a:off x="7072330" y="4357694"/>
              <a:ext cx="500066" cy="500066"/>
            </a:xfrm>
            <a:prstGeom prst="rect">
              <a:avLst/>
            </a:prstGeom>
            <a:solidFill>
              <a:srgbClr val="006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20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15" name="矩形 314"/>
            <p:cNvSpPr/>
            <p:nvPr/>
          </p:nvSpPr>
          <p:spPr>
            <a:xfrm>
              <a:off x="7072330" y="4857760"/>
              <a:ext cx="500066" cy="500066"/>
            </a:xfrm>
            <a:prstGeom prst="rect">
              <a:avLst/>
            </a:prstGeom>
            <a:solidFill>
              <a:srgbClr val="006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20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16" name="矩形 315"/>
            <p:cNvSpPr/>
            <p:nvPr/>
          </p:nvSpPr>
          <p:spPr>
            <a:xfrm>
              <a:off x="7572396" y="4857760"/>
              <a:ext cx="500066" cy="500066"/>
            </a:xfrm>
            <a:prstGeom prst="rect">
              <a:avLst/>
            </a:prstGeom>
            <a:solidFill>
              <a:srgbClr val="006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20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317" name="组合 316"/>
          <p:cNvGrpSpPr/>
          <p:nvPr/>
        </p:nvGrpSpPr>
        <p:grpSpPr>
          <a:xfrm>
            <a:off x="4643438" y="4572008"/>
            <a:ext cx="1000132" cy="1000132"/>
            <a:chOff x="8072462" y="4357694"/>
            <a:chExt cx="1000132" cy="1000132"/>
          </a:xfrm>
        </p:grpSpPr>
        <p:sp>
          <p:nvSpPr>
            <p:cNvPr id="318" name="矩形 317"/>
            <p:cNvSpPr/>
            <p:nvPr/>
          </p:nvSpPr>
          <p:spPr>
            <a:xfrm>
              <a:off x="8572528" y="4357694"/>
              <a:ext cx="500066" cy="500066"/>
            </a:xfrm>
            <a:prstGeom prst="rect">
              <a:avLst/>
            </a:prstGeom>
            <a:solidFill>
              <a:srgbClr val="FF99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21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19" name="矩形 318"/>
            <p:cNvSpPr/>
            <p:nvPr/>
          </p:nvSpPr>
          <p:spPr>
            <a:xfrm>
              <a:off x="8072462" y="4857760"/>
              <a:ext cx="500066" cy="500066"/>
            </a:xfrm>
            <a:prstGeom prst="rect">
              <a:avLst/>
            </a:prstGeom>
            <a:solidFill>
              <a:srgbClr val="FF99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21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20" name="矩形 319"/>
            <p:cNvSpPr/>
            <p:nvPr/>
          </p:nvSpPr>
          <p:spPr>
            <a:xfrm>
              <a:off x="8572528" y="4857760"/>
              <a:ext cx="500066" cy="500066"/>
            </a:xfrm>
            <a:prstGeom prst="rect">
              <a:avLst/>
            </a:prstGeom>
            <a:solidFill>
              <a:srgbClr val="FF99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21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151" name="右弧形箭头 150"/>
          <p:cNvSpPr/>
          <p:nvPr/>
        </p:nvSpPr>
        <p:spPr>
          <a:xfrm>
            <a:off x="2500298" y="642918"/>
            <a:ext cx="285752" cy="642942"/>
          </a:xfrm>
          <a:prstGeom prst="curved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52" name="直接连接符 151"/>
          <p:cNvCxnSpPr/>
          <p:nvPr/>
        </p:nvCxnSpPr>
        <p:spPr>
          <a:xfrm>
            <a:off x="285720" y="3564959"/>
            <a:ext cx="6572296" cy="1588"/>
          </a:xfrm>
          <a:prstGeom prst="line">
            <a:avLst/>
          </a:prstGeom>
          <a:ln>
            <a:solidFill>
              <a:srgbClr val="9900FF"/>
            </a:solidFill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3" name="直接连接符 152"/>
          <p:cNvCxnSpPr/>
          <p:nvPr/>
        </p:nvCxnSpPr>
        <p:spPr>
          <a:xfrm rot="5400000">
            <a:off x="964381" y="3619864"/>
            <a:ext cx="5357850" cy="1588"/>
          </a:xfrm>
          <a:prstGeom prst="line">
            <a:avLst/>
          </a:prstGeom>
          <a:ln>
            <a:solidFill>
              <a:srgbClr val="9900FF"/>
            </a:solidFill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4" name="TextBox 153"/>
          <p:cNvSpPr txBox="1"/>
          <p:nvPr/>
        </p:nvSpPr>
        <p:spPr>
          <a:xfrm>
            <a:off x="357158" y="1785926"/>
            <a:ext cx="10001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00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左上角象限</a:t>
            </a:r>
            <a:endParaRPr lang="zh-CN" altLang="en-US" sz="2000">
              <a:solidFill>
                <a:schemeClr val="tx1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155" name="TextBox 154"/>
          <p:cNvSpPr txBox="1"/>
          <p:nvPr/>
        </p:nvSpPr>
        <p:spPr>
          <a:xfrm>
            <a:off x="6000760" y="1785926"/>
            <a:ext cx="10001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00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右上角象限</a:t>
            </a:r>
            <a:endParaRPr lang="zh-CN" altLang="en-US" sz="2000">
              <a:solidFill>
                <a:schemeClr val="tx1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6000760" y="4572008"/>
            <a:ext cx="11430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00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右下角象限</a:t>
            </a:r>
            <a:endParaRPr lang="zh-CN" altLang="en-US" sz="2000">
              <a:solidFill>
                <a:schemeClr val="tx1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157" name="TextBox 156"/>
          <p:cNvSpPr txBox="1"/>
          <p:nvPr/>
        </p:nvSpPr>
        <p:spPr>
          <a:xfrm>
            <a:off x="357158" y="4572008"/>
            <a:ext cx="11430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00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左下角象限</a:t>
            </a:r>
            <a:endParaRPr lang="zh-CN" altLang="en-US" sz="2000">
              <a:solidFill>
                <a:schemeClr val="tx1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5720" y="428604"/>
            <a:ext cx="8572560" cy="17338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ts val="3200"/>
              </a:lnSpc>
            </a:pP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用</a:t>
            </a:r>
            <a:r>
              <a:rPr lang="zh-CN" altLang="zh-CN" sz="20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20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tr</a:t>
            </a:r>
            <a:r>
              <a:rPr lang="zh-CN" altLang="zh-CN" sz="20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tc</a:t>
            </a:r>
            <a:r>
              <a:rPr lang="zh-CN" altLang="zh-CN" sz="20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表示一个象限左上角方格的坐标，</a:t>
            </a:r>
            <a:r>
              <a:rPr lang="zh-CN" altLang="zh-CN" sz="20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20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dr</a:t>
            </a:r>
            <a:r>
              <a:rPr lang="zh-CN" altLang="zh-CN" sz="20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dc</a:t>
            </a:r>
            <a:r>
              <a:rPr lang="zh-CN" altLang="zh-CN" sz="20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是特殊方格所在的坐标，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size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是棋盘的行数和列数。</a:t>
            </a:r>
            <a:endParaRPr lang="en-US" altLang="zh-CN" sz="20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>
              <a:lnSpc>
                <a:spcPts val="3200"/>
              </a:lnSpc>
            </a:pP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用二维数组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board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存放覆盖方案，用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tile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全局变量表示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L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型骨牌的编号（从整数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开始），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board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中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个相同的整数表示一个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L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型骨牌。</a:t>
            </a:r>
          </a:p>
        </p:txBody>
      </p:sp>
      <p:sp>
        <p:nvSpPr>
          <p:cNvPr id="4" name="矩形 3"/>
          <p:cNvSpPr/>
          <p:nvPr/>
        </p:nvSpPr>
        <p:spPr>
          <a:xfrm>
            <a:off x="4071934" y="3143248"/>
            <a:ext cx="1857388" cy="178595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4429124" y="3500438"/>
            <a:ext cx="357190" cy="35719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4000496" y="3071810"/>
            <a:ext cx="142876" cy="142876"/>
          </a:xfrm>
          <a:prstGeom prst="ellipse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428992" y="2631040"/>
            <a:ext cx="1214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(tr,tc)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143636" y="3273982"/>
            <a:ext cx="1214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(dr,dc)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0" name="直接连接符 9"/>
          <p:cNvCxnSpPr/>
          <p:nvPr/>
        </p:nvCxnSpPr>
        <p:spPr>
          <a:xfrm flipV="1">
            <a:off x="4838702" y="3500438"/>
            <a:ext cx="1357322" cy="142876"/>
          </a:xfrm>
          <a:prstGeom prst="line">
            <a:avLst/>
          </a:prstGeom>
          <a:ln w="19050"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左大括号 10"/>
          <p:cNvSpPr/>
          <p:nvPr/>
        </p:nvSpPr>
        <p:spPr>
          <a:xfrm>
            <a:off x="3786182" y="3214686"/>
            <a:ext cx="214314" cy="1643074"/>
          </a:xfrm>
          <a:prstGeom prst="leftBrace">
            <a:avLst/>
          </a:prstGeom>
          <a:ln w="12700"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3500430" y="3845486"/>
            <a:ext cx="285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s</a:t>
            </a:r>
            <a:endParaRPr lang="zh-CN" altLang="en-US" sz="1800" i="1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857752" y="2488164"/>
            <a:ext cx="285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s</a:t>
            </a:r>
            <a:endParaRPr lang="zh-CN" altLang="en-US" sz="1800" i="1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左大括号 13"/>
          <p:cNvSpPr/>
          <p:nvPr/>
        </p:nvSpPr>
        <p:spPr>
          <a:xfrm rot="5400000">
            <a:off x="4929190" y="2143116"/>
            <a:ext cx="214314" cy="1643074"/>
          </a:xfrm>
          <a:prstGeom prst="leftBrace">
            <a:avLst/>
          </a:prstGeom>
          <a:ln w="12700"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1071538" y="2623086"/>
            <a:ext cx="24288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smtClean="0">
                <a:solidFill>
                  <a:srgbClr val="0000FF"/>
                </a:solidFill>
                <a:latin typeface="华文中宋" pitchFamily="2" charset="-122"/>
                <a:ea typeface="华文中宋" pitchFamily="2" charset="-122"/>
              </a:rPr>
              <a:t>左上角（行</a:t>
            </a:r>
            <a:r>
              <a:rPr lang="en-US" altLang="zh-CN" sz="2000" smtClean="0">
                <a:solidFill>
                  <a:srgbClr val="0000FF"/>
                </a:solidFill>
                <a:latin typeface="华文中宋" pitchFamily="2" charset="-122"/>
                <a:ea typeface="华文中宋" pitchFamily="2" charset="-122"/>
              </a:rPr>
              <a:t>,</a:t>
            </a:r>
            <a:r>
              <a:rPr lang="zh-CN" altLang="en-US" sz="2000" smtClean="0">
                <a:solidFill>
                  <a:srgbClr val="0000FF"/>
                </a:solidFill>
                <a:latin typeface="华文中宋" pitchFamily="2" charset="-122"/>
                <a:ea typeface="华文中宋" pitchFamily="2" charset="-122"/>
              </a:rPr>
              <a:t>列）</a:t>
            </a:r>
            <a:r>
              <a:rPr lang="zh-CN" altLang="en-US" sz="2000" smtClean="0">
                <a:solidFill>
                  <a:srgbClr val="FF00FF"/>
                </a:solidFill>
                <a:latin typeface="华文中宋" pitchFamily="2" charset="-122"/>
                <a:ea typeface="华文中宋" pitchFamily="2" charset="-122"/>
                <a:sym typeface="Wingdings"/>
              </a:rPr>
              <a:t></a:t>
            </a:r>
            <a:endParaRPr lang="zh-CN" altLang="en-US" sz="2000">
              <a:solidFill>
                <a:srgbClr val="FF00FF"/>
              </a:solidFill>
              <a:latin typeface="华文中宋" pitchFamily="2" charset="-122"/>
              <a:ea typeface="华文中宋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28662" y="1714488"/>
            <a:ext cx="7643866" cy="257950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80000" tIns="180000" bIns="180000" rtlCol="0">
            <a:spAutoFit/>
          </a:bodyPr>
          <a:lstStyle/>
          <a:p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#include&lt;stdio.h&gt;</a:t>
            </a:r>
            <a:endParaRPr lang="zh-CN" altLang="zh-CN" sz="16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#define MAX 1025</a:t>
            </a:r>
            <a:endParaRPr lang="zh-CN" altLang="zh-CN" sz="16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6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6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问题表示</a:t>
            </a:r>
          </a:p>
          <a:p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k;				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棋盘大小</a:t>
            </a:r>
          </a:p>
          <a:p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x,y;				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特殊方格的位置</a:t>
            </a:r>
          </a:p>
          <a:p>
            <a:pPr>
              <a:lnSpc>
                <a:spcPct val="200000"/>
              </a:lnSpc>
            </a:pPr>
            <a:r>
              <a:rPr lang="en-US" altLang="zh-CN" sz="16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6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求解问题表示</a:t>
            </a:r>
          </a:p>
          <a:p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board[MAX][MAX];</a:t>
            </a:r>
            <a:endParaRPr lang="zh-CN" altLang="zh-CN" sz="16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tile=1;		</a:t>
            </a:r>
            <a:endParaRPr lang="zh-CN" altLang="en-US" sz="16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2844" y="142852"/>
            <a:ext cx="8858280" cy="35643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80000" tIns="180000" bIns="180000" rtlCol="0">
            <a:spAutoFit/>
          </a:bodyPr>
          <a:lstStyle/>
          <a:p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</a:t>
            </a:r>
            <a:r>
              <a:rPr lang="en-US" altLang="zh-CN" sz="16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ChessBoard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(int tr,int tc,int dr,int dc,int size)</a:t>
            </a:r>
            <a:endParaRPr lang="zh-CN" altLang="zh-CN" sz="16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 if(size==1) return;			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递归出口</a:t>
            </a:r>
          </a:p>
          <a:p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int t=tile++;			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取一个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</a:t>
            </a:r>
            <a:r>
              <a:rPr lang="zh-CN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型骨，其牌号为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tile</a:t>
            </a:r>
            <a:endParaRPr lang="zh-CN" altLang="zh-CN" sz="1600" smtClean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int s=size/2;			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分割棋盘</a:t>
            </a:r>
          </a:p>
          <a:p>
            <a:pPr>
              <a:lnSpc>
                <a:spcPct val="200000"/>
              </a:lnSpc>
            </a:pP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</a:t>
            </a:r>
            <a:r>
              <a:rPr lang="en-US" altLang="zh-CN" sz="1600" smtClean="0">
                <a:solidFill>
                  <a:srgbClr val="99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600" smtClean="0">
                <a:solidFill>
                  <a:srgbClr val="99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考虑左上角象限</a:t>
            </a:r>
          </a:p>
          <a:p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</a:t>
            </a:r>
            <a:r>
              <a:rPr lang="en-US" altLang="zh-CN" sz="160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if(dr&lt;tr+s &amp;&amp; dc&lt;tc+s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		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特殊方格在此象限中</a:t>
            </a:r>
          </a:p>
          <a:p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6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ChessBoard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(tr,tc,dr,dc,s);</a:t>
            </a:r>
            <a:endParaRPr lang="zh-CN" altLang="zh-CN" sz="16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else					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此象限中无特殊方格</a:t>
            </a:r>
          </a:p>
          <a:p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{	board[tr+s-1][tc+s-1]=t;		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用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</a:t>
            </a:r>
            <a:r>
              <a:rPr lang="zh-CN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号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</a:t>
            </a:r>
            <a:r>
              <a:rPr lang="zh-CN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型骨牌覆盖右下角</a:t>
            </a:r>
          </a:p>
          <a:p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6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ChessBoard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(tr,tc,tr+s-1,tc+s-1,s);	</a:t>
            </a:r>
          </a:p>
          <a:p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			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将右下角作为特殊方格继续处理该象限</a:t>
            </a:r>
          </a:p>
          <a:p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}</a:t>
            </a:r>
            <a:endParaRPr lang="zh-CN" altLang="zh-CN" sz="16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3490382" y="4143380"/>
            <a:ext cx="2500330" cy="2441034"/>
            <a:chOff x="428596" y="4214818"/>
            <a:chExt cx="2500330" cy="2441034"/>
          </a:xfrm>
        </p:grpSpPr>
        <p:sp>
          <p:nvSpPr>
            <p:cNvPr id="11" name="TextBox 10"/>
            <p:cNvSpPr txBox="1"/>
            <p:nvPr/>
          </p:nvSpPr>
          <p:spPr>
            <a:xfrm>
              <a:off x="1857356" y="4214818"/>
              <a:ext cx="285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i="1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s</a:t>
              </a:r>
              <a:endParaRPr lang="zh-CN" altLang="en-US" sz="1800" i="1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" name="矩形 2"/>
            <p:cNvSpPr/>
            <p:nvPr/>
          </p:nvSpPr>
          <p:spPr>
            <a:xfrm>
              <a:off x="1071538" y="4869902"/>
              <a:ext cx="1857388" cy="178595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矩形 3"/>
            <p:cNvSpPr/>
            <p:nvPr/>
          </p:nvSpPr>
          <p:spPr>
            <a:xfrm>
              <a:off x="1428728" y="5227092"/>
              <a:ext cx="357190" cy="35719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椭圆 4"/>
            <p:cNvSpPr/>
            <p:nvPr/>
          </p:nvSpPr>
          <p:spPr>
            <a:xfrm>
              <a:off x="1000100" y="4798464"/>
              <a:ext cx="142876" cy="142876"/>
            </a:xfrm>
            <a:prstGeom prst="ellipse">
              <a:avLst/>
            </a:prstGeom>
            <a:solidFill>
              <a:srgbClr val="0000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28596" y="4357694"/>
              <a:ext cx="12144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(tr,tc)</a:t>
              </a:r>
              <a:endParaRPr lang="zh-CN" altLang="en-US" sz="18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714480" y="5202808"/>
              <a:ext cx="10715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(dr,dc)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" name="左大括号 8"/>
            <p:cNvSpPr/>
            <p:nvPr/>
          </p:nvSpPr>
          <p:spPr>
            <a:xfrm>
              <a:off x="785786" y="4941340"/>
              <a:ext cx="214314" cy="1643074"/>
            </a:xfrm>
            <a:prstGeom prst="leftBrace">
              <a:avLst/>
            </a:prstGeom>
            <a:ln w="12700"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00034" y="5572140"/>
              <a:ext cx="285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i="1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s</a:t>
              </a:r>
              <a:endParaRPr lang="zh-CN" altLang="en-US" sz="1800" i="1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" name="左大括号 11"/>
            <p:cNvSpPr/>
            <p:nvPr/>
          </p:nvSpPr>
          <p:spPr>
            <a:xfrm rot="5400000">
              <a:off x="1928794" y="3869770"/>
              <a:ext cx="214314" cy="1643074"/>
            </a:xfrm>
            <a:prstGeom prst="leftBrace">
              <a:avLst/>
            </a:prstGeom>
            <a:ln w="12700"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3500430" y="4143380"/>
            <a:ext cx="4643470" cy="2441034"/>
            <a:chOff x="4214810" y="4214818"/>
            <a:chExt cx="4643470" cy="2441034"/>
          </a:xfrm>
        </p:grpSpPr>
        <p:grpSp>
          <p:nvGrpSpPr>
            <p:cNvPr id="14" name="组合 13"/>
            <p:cNvGrpSpPr/>
            <p:nvPr/>
          </p:nvGrpSpPr>
          <p:grpSpPr>
            <a:xfrm>
              <a:off x="4214810" y="4357694"/>
              <a:ext cx="4643470" cy="2298158"/>
              <a:chOff x="428596" y="4357694"/>
              <a:chExt cx="4643470" cy="2298158"/>
            </a:xfrm>
          </p:grpSpPr>
          <p:sp>
            <p:nvSpPr>
              <p:cNvPr id="15" name="矩形 14"/>
              <p:cNvSpPr/>
              <p:nvPr/>
            </p:nvSpPr>
            <p:spPr>
              <a:xfrm>
                <a:off x="1071538" y="4869902"/>
                <a:ext cx="1857388" cy="178595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2571736" y="6266424"/>
                <a:ext cx="357190" cy="357190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椭圆 16"/>
              <p:cNvSpPr/>
              <p:nvPr/>
            </p:nvSpPr>
            <p:spPr>
              <a:xfrm>
                <a:off x="1000100" y="4798464"/>
                <a:ext cx="142876" cy="142876"/>
              </a:xfrm>
              <a:prstGeom prst="ellipse">
                <a:avLst/>
              </a:prstGeom>
              <a:solidFill>
                <a:srgbClr val="0000F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428596" y="4357694"/>
                <a:ext cx="121444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800" smtClean="0">
                    <a:solidFill>
                      <a:schemeClr val="tx1"/>
                    </a:solidFill>
                    <a:latin typeface="Consolas" pitchFamily="49" charset="0"/>
                    <a:cs typeface="Consolas" pitchFamily="49" charset="0"/>
                  </a:rPr>
                  <a:t>(tr,tc)</a:t>
                </a:r>
                <a:endParaRPr lang="zh-CN" altLang="en-US" sz="18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2928926" y="6264330"/>
                <a:ext cx="21431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800" smtClean="0">
                    <a:solidFill>
                      <a:srgbClr val="0000FF"/>
                    </a:solidFill>
                    <a:latin typeface="Consolas" pitchFamily="49" charset="0"/>
                    <a:cs typeface="Consolas" pitchFamily="49" charset="0"/>
                  </a:rPr>
                  <a:t>(tr+s-1,tc+s-1)</a:t>
                </a:r>
                <a:endParaRPr lang="zh-CN" altLang="en-US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0" name="左大括号 19"/>
              <p:cNvSpPr/>
              <p:nvPr/>
            </p:nvSpPr>
            <p:spPr>
              <a:xfrm>
                <a:off x="785786" y="4941340"/>
                <a:ext cx="214314" cy="1643074"/>
              </a:xfrm>
              <a:prstGeom prst="leftBrace">
                <a:avLst/>
              </a:prstGeom>
              <a:ln w="12700">
                <a:tailEnd type="non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500034" y="5572140"/>
                <a:ext cx="2857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800" i="1" smtClean="0">
                    <a:solidFill>
                      <a:schemeClr val="tx1"/>
                    </a:solidFill>
                    <a:latin typeface="Consolas" pitchFamily="49" charset="0"/>
                    <a:cs typeface="Consolas" pitchFamily="49" charset="0"/>
                  </a:rPr>
                  <a:t>s</a:t>
                </a:r>
                <a:endParaRPr lang="zh-CN" altLang="en-US" sz="1800" i="1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2" name="左大括号 21"/>
              <p:cNvSpPr/>
              <p:nvPr/>
            </p:nvSpPr>
            <p:spPr>
              <a:xfrm rot="5400000">
                <a:off x="1928794" y="3869770"/>
                <a:ext cx="214314" cy="1643074"/>
              </a:xfrm>
              <a:prstGeom prst="leftBrace">
                <a:avLst/>
              </a:prstGeom>
              <a:ln w="12700">
                <a:tailEnd type="non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3" name="TextBox 22"/>
            <p:cNvSpPr txBox="1"/>
            <p:nvPr/>
          </p:nvSpPr>
          <p:spPr>
            <a:xfrm>
              <a:off x="5674816" y="4214818"/>
              <a:ext cx="285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i="1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s</a:t>
              </a:r>
              <a:endParaRPr lang="zh-CN" altLang="en-US" sz="1800" i="1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142844" y="4580430"/>
            <a:ext cx="2714644" cy="1848966"/>
            <a:chOff x="142844" y="4580430"/>
            <a:chExt cx="2714644" cy="1848966"/>
          </a:xfrm>
        </p:grpSpPr>
        <p:sp>
          <p:nvSpPr>
            <p:cNvPr id="26" name="矩形 25"/>
            <p:cNvSpPr/>
            <p:nvPr/>
          </p:nvSpPr>
          <p:spPr>
            <a:xfrm>
              <a:off x="1142976" y="4714884"/>
              <a:ext cx="857256" cy="85725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42844" y="4580430"/>
              <a:ext cx="12144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(tr,tc)</a:t>
              </a:r>
              <a:endParaRPr lang="zh-CN" altLang="en-US" sz="18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1142976" y="5572140"/>
              <a:ext cx="857256" cy="85725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矩形 34"/>
            <p:cNvSpPr/>
            <p:nvPr/>
          </p:nvSpPr>
          <p:spPr>
            <a:xfrm>
              <a:off x="2000232" y="4714884"/>
              <a:ext cx="857256" cy="85725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矩形 35"/>
            <p:cNvSpPr/>
            <p:nvPr/>
          </p:nvSpPr>
          <p:spPr>
            <a:xfrm>
              <a:off x="2000232" y="5572140"/>
              <a:ext cx="857256" cy="85725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2844" y="500042"/>
            <a:ext cx="8858280" cy="23332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80000" tIns="180000" bIns="180000" rtlCol="0">
            <a:spAutoFit/>
          </a:bodyPr>
          <a:lstStyle/>
          <a:p>
            <a:r>
              <a:rPr lang="en-US" altLang="zh-CN" sz="1600" smtClean="0">
                <a:solidFill>
                  <a:srgbClr val="99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//</a:t>
            </a:r>
            <a:r>
              <a:rPr lang="zh-CN" altLang="zh-CN" sz="1600" smtClean="0">
                <a:solidFill>
                  <a:srgbClr val="99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考虑右上角象限</a:t>
            </a:r>
          </a:p>
          <a:p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if(dr&lt;tr+s &amp;&amp; dc&gt;=tc+s)  </a:t>
            </a:r>
            <a:endParaRPr lang="zh-CN" altLang="zh-CN" sz="16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6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ChessBoard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(tr,tc+s,dr,dc,s);	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特殊方格在此象限中 </a:t>
            </a:r>
          </a:p>
          <a:p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else					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此象限中无特殊方格</a:t>
            </a:r>
          </a:p>
          <a:p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{	board[tr+s-1][tc+s]=t;		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用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</a:t>
            </a:r>
            <a:r>
              <a:rPr lang="zh-CN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号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</a:t>
            </a:r>
            <a:r>
              <a:rPr lang="zh-CN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型骨牌覆盖左下角</a:t>
            </a:r>
          </a:p>
          <a:p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6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ChessBoard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(tr,tc+s,tr+s-1,tc+s,s);  	</a:t>
            </a:r>
          </a:p>
          <a:p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			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将左下角作为特殊方格继续处理该象限</a:t>
            </a:r>
          </a:p>
          <a:p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}</a:t>
            </a:r>
            <a:endParaRPr lang="zh-CN" altLang="zh-CN" sz="16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142844" y="4071942"/>
            <a:ext cx="2714644" cy="1848966"/>
            <a:chOff x="142844" y="4580430"/>
            <a:chExt cx="2714644" cy="1848966"/>
          </a:xfrm>
        </p:grpSpPr>
        <p:sp>
          <p:nvSpPr>
            <p:cNvPr id="15" name="矩形 14"/>
            <p:cNvSpPr/>
            <p:nvPr/>
          </p:nvSpPr>
          <p:spPr>
            <a:xfrm>
              <a:off x="1142976" y="4714884"/>
              <a:ext cx="857256" cy="85725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42844" y="4580430"/>
              <a:ext cx="12144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(tr,tc)</a:t>
              </a:r>
              <a:endParaRPr lang="zh-CN" altLang="en-US" sz="18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1142976" y="5572140"/>
              <a:ext cx="857256" cy="85725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矩形 17"/>
            <p:cNvSpPr/>
            <p:nvPr/>
          </p:nvSpPr>
          <p:spPr>
            <a:xfrm>
              <a:off x="2000232" y="4714884"/>
              <a:ext cx="857256" cy="85725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矩形 18"/>
            <p:cNvSpPr/>
            <p:nvPr/>
          </p:nvSpPr>
          <p:spPr>
            <a:xfrm>
              <a:off x="2000232" y="5572140"/>
              <a:ext cx="857256" cy="85725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3286116" y="3559734"/>
            <a:ext cx="2500330" cy="2441034"/>
            <a:chOff x="428596" y="4214818"/>
            <a:chExt cx="2500330" cy="2441034"/>
          </a:xfrm>
        </p:grpSpPr>
        <p:sp>
          <p:nvSpPr>
            <p:cNvPr id="21" name="TextBox 20"/>
            <p:cNvSpPr txBox="1"/>
            <p:nvPr/>
          </p:nvSpPr>
          <p:spPr>
            <a:xfrm>
              <a:off x="1897548" y="4214818"/>
              <a:ext cx="285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i="1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s</a:t>
              </a:r>
              <a:endParaRPr lang="zh-CN" altLang="en-US" sz="1800" i="1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1071538" y="4869902"/>
              <a:ext cx="1857388" cy="178595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矩形 22"/>
            <p:cNvSpPr/>
            <p:nvPr/>
          </p:nvSpPr>
          <p:spPr>
            <a:xfrm>
              <a:off x="1428728" y="5227092"/>
              <a:ext cx="357190" cy="35719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椭圆 23"/>
            <p:cNvSpPr/>
            <p:nvPr/>
          </p:nvSpPr>
          <p:spPr>
            <a:xfrm>
              <a:off x="1000100" y="4798464"/>
              <a:ext cx="142876" cy="142876"/>
            </a:xfrm>
            <a:prstGeom prst="ellipse">
              <a:avLst/>
            </a:prstGeom>
            <a:solidFill>
              <a:srgbClr val="0000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28596" y="4357694"/>
              <a:ext cx="12144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(tr,tc+s)</a:t>
              </a:r>
              <a:endParaRPr lang="zh-CN" altLang="en-US" sz="18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714480" y="5202808"/>
              <a:ext cx="10715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(dr,dc)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7" name="左大括号 26"/>
            <p:cNvSpPr/>
            <p:nvPr/>
          </p:nvSpPr>
          <p:spPr>
            <a:xfrm>
              <a:off x="785786" y="4941340"/>
              <a:ext cx="214314" cy="1643074"/>
            </a:xfrm>
            <a:prstGeom prst="leftBrace">
              <a:avLst/>
            </a:prstGeom>
            <a:ln w="12700"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00034" y="5572140"/>
              <a:ext cx="285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i="1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s</a:t>
              </a:r>
              <a:endParaRPr lang="zh-CN" altLang="en-US" sz="1800" i="1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9" name="左大括号 28"/>
            <p:cNvSpPr/>
            <p:nvPr/>
          </p:nvSpPr>
          <p:spPr>
            <a:xfrm rot="5400000">
              <a:off x="1928794" y="3869770"/>
              <a:ext cx="214314" cy="1643074"/>
            </a:xfrm>
            <a:prstGeom prst="leftBrace">
              <a:avLst/>
            </a:prstGeom>
            <a:ln w="12700"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3286116" y="3559734"/>
            <a:ext cx="3143272" cy="2441034"/>
            <a:chOff x="4214810" y="4214818"/>
            <a:chExt cx="3143272" cy="2441034"/>
          </a:xfrm>
        </p:grpSpPr>
        <p:grpSp>
          <p:nvGrpSpPr>
            <p:cNvPr id="4" name="组合 13"/>
            <p:cNvGrpSpPr/>
            <p:nvPr/>
          </p:nvGrpSpPr>
          <p:grpSpPr>
            <a:xfrm>
              <a:off x="4214810" y="4357694"/>
              <a:ext cx="3143272" cy="2298158"/>
              <a:chOff x="428596" y="4357694"/>
              <a:chExt cx="3143272" cy="2298158"/>
            </a:xfrm>
          </p:grpSpPr>
          <p:sp>
            <p:nvSpPr>
              <p:cNvPr id="6" name="矩形 5"/>
              <p:cNvSpPr/>
              <p:nvPr/>
            </p:nvSpPr>
            <p:spPr>
              <a:xfrm>
                <a:off x="1071538" y="4869902"/>
                <a:ext cx="1857388" cy="178595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" name="矩形 6"/>
              <p:cNvSpPr/>
              <p:nvPr/>
            </p:nvSpPr>
            <p:spPr>
              <a:xfrm>
                <a:off x="1071538" y="6266424"/>
                <a:ext cx="357190" cy="357190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" name="椭圆 7"/>
              <p:cNvSpPr/>
              <p:nvPr/>
            </p:nvSpPr>
            <p:spPr>
              <a:xfrm>
                <a:off x="1000100" y="4798464"/>
                <a:ext cx="142876" cy="142876"/>
              </a:xfrm>
              <a:prstGeom prst="ellipse">
                <a:avLst/>
              </a:prstGeom>
              <a:solidFill>
                <a:srgbClr val="0000F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428596" y="4357694"/>
                <a:ext cx="121444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800" smtClean="0">
                    <a:solidFill>
                      <a:schemeClr val="tx1"/>
                    </a:solidFill>
                    <a:latin typeface="Consolas" pitchFamily="49" charset="0"/>
                    <a:cs typeface="Consolas" pitchFamily="49" charset="0"/>
                  </a:rPr>
                  <a:t>(tr,tc+s)</a:t>
                </a:r>
                <a:endParaRPr lang="zh-CN" altLang="en-US" sz="18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1428728" y="6264330"/>
                <a:ext cx="21431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800" smtClean="0">
                    <a:solidFill>
                      <a:srgbClr val="0000FF"/>
                    </a:solidFill>
                    <a:latin typeface="Consolas" pitchFamily="49" charset="0"/>
                    <a:cs typeface="Consolas" pitchFamily="49" charset="0"/>
                  </a:rPr>
                  <a:t>(tr+s-1,tc+s)</a:t>
                </a:r>
                <a:endParaRPr lang="zh-CN" altLang="en-US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1" name="左大括号 10"/>
              <p:cNvSpPr/>
              <p:nvPr/>
            </p:nvSpPr>
            <p:spPr>
              <a:xfrm>
                <a:off x="785786" y="4941340"/>
                <a:ext cx="214314" cy="1643074"/>
              </a:xfrm>
              <a:prstGeom prst="leftBrace">
                <a:avLst/>
              </a:prstGeom>
              <a:ln w="12700">
                <a:tailEnd type="non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500034" y="5572140"/>
                <a:ext cx="2857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800" i="1" smtClean="0">
                    <a:solidFill>
                      <a:schemeClr val="tx1"/>
                    </a:solidFill>
                    <a:latin typeface="Consolas" pitchFamily="49" charset="0"/>
                    <a:cs typeface="Consolas" pitchFamily="49" charset="0"/>
                  </a:rPr>
                  <a:t>s</a:t>
                </a:r>
                <a:endParaRPr lang="zh-CN" altLang="en-US" sz="1800" i="1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3" name="左大括号 12"/>
              <p:cNvSpPr/>
              <p:nvPr/>
            </p:nvSpPr>
            <p:spPr>
              <a:xfrm rot="5400000">
                <a:off x="1928794" y="3869770"/>
                <a:ext cx="214314" cy="1643074"/>
              </a:xfrm>
              <a:prstGeom prst="leftBrace">
                <a:avLst/>
              </a:prstGeom>
              <a:ln w="12700">
                <a:tailEnd type="non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5" name="TextBox 4"/>
            <p:cNvSpPr txBox="1"/>
            <p:nvPr/>
          </p:nvSpPr>
          <p:spPr>
            <a:xfrm>
              <a:off x="5674816" y="4214818"/>
              <a:ext cx="285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i="1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s</a:t>
              </a:r>
              <a:endParaRPr lang="zh-CN" altLang="en-US" sz="1800" i="1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4282" y="571480"/>
            <a:ext cx="8715436" cy="23332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80000" tIns="180000" bIns="180000" rtlCol="0">
            <a:spAutoFit/>
          </a:bodyPr>
          <a:lstStyle/>
          <a:p>
            <a:r>
              <a:rPr lang="en-US" altLang="zh-CN" sz="1600" smtClean="0">
                <a:solidFill>
                  <a:srgbClr val="99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//</a:t>
            </a:r>
            <a:r>
              <a:rPr lang="zh-CN" altLang="zh-CN" sz="1600" smtClean="0">
                <a:solidFill>
                  <a:srgbClr val="99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处理左下角象限</a:t>
            </a:r>
          </a:p>
          <a:p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if(dr&gt;=tr+s &amp;&amp; dc&lt;tc+s)		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特殊方格在此象限中</a:t>
            </a:r>
          </a:p>
          <a:p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6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ChessBoard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(tr+s,tc,dr,dc,s);  </a:t>
            </a:r>
            <a:endParaRPr lang="zh-CN" altLang="zh-CN" sz="16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else					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此象限中无特殊方格</a:t>
            </a:r>
          </a:p>
          <a:p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{   board[tr+s][tc+s-1]=t;  		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用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</a:t>
            </a:r>
            <a:r>
              <a:rPr lang="zh-CN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号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</a:t>
            </a:r>
            <a:r>
              <a:rPr lang="zh-CN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型骨牌覆盖右上角</a:t>
            </a:r>
          </a:p>
          <a:p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</a:t>
            </a:r>
            <a:r>
              <a:rPr lang="en-US" altLang="zh-CN" sz="16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ChessBoard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(tr+s,tc,tr+s,tc+s-1,s);</a:t>
            </a:r>
          </a:p>
          <a:p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			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将右上角作为特殊方格继续处理该象限</a:t>
            </a:r>
          </a:p>
          <a:p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}</a:t>
            </a:r>
            <a:endParaRPr lang="zh-CN" altLang="zh-CN" sz="16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2071670" y="3857628"/>
            <a:ext cx="2714644" cy="1848966"/>
            <a:chOff x="142844" y="4580430"/>
            <a:chExt cx="2714644" cy="1848966"/>
          </a:xfrm>
        </p:grpSpPr>
        <p:sp>
          <p:nvSpPr>
            <p:cNvPr id="4" name="矩形 3"/>
            <p:cNvSpPr/>
            <p:nvPr/>
          </p:nvSpPr>
          <p:spPr>
            <a:xfrm>
              <a:off x="1142976" y="4714884"/>
              <a:ext cx="857256" cy="85725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42844" y="4580430"/>
              <a:ext cx="12144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(tr,tc)</a:t>
              </a:r>
              <a:endParaRPr lang="zh-CN" altLang="en-US" sz="18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1142976" y="5572140"/>
              <a:ext cx="857256" cy="85725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2000232" y="4714884"/>
              <a:ext cx="857256" cy="85725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2000232" y="5572140"/>
              <a:ext cx="857256" cy="85725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0034" y="571480"/>
            <a:ext cx="8215370" cy="2579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80000" tIns="180000" bIns="180000" rtlCol="0">
            <a:spAutoFit/>
          </a:bodyPr>
          <a:lstStyle/>
          <a:p>
            <a:r>
              <a:rPr lang="en-US" altLang="zh-CN" sz="1600" smtClean="0">
                <a:solidFill>
                  <a:srgbClr val="99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600" smtClean="0">
                <a:solidFill>
                  <a:srgbClr val="99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处理右下角象限</a:t>
            </a:r>
          </a:p>
          <a:p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if(dr&gt;=tr+s &amp;&amp; dc&gt;=tc+s)	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特殊方格在此象限中</a:t>
            </a:r>
            <a:endParaRPr lang="en-US" altLang="zh-CN" sz="1600" smtClean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</a:t>
            </a:r>
            <a:r>
              <a:rPr lang="en-US" altLang="zh-CN" sz="16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ChessBoard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(tr+s,tc+s,dr,dc,s); </a:t>
            </a:r>
            <a:endParaRPr lang="zh-CN" altLang="zh-CN" sz="16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else				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此象限中无特殊方格</a:t>
            </a:r>
          </a:p>
          <a:p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{	board[tr+s][tc+s]=t;  	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用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</a:t>
            </a:r>
            <a:r>
              <a:rPr lang="zh-CN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号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</a:t>
            </a:r>
            <a:r>
              <a:rPr lang="zh-CN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型骨牌覆盖左上角</a:t>
            </a:r>
          </a:p>
          <a:p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6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ChessBoard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(tr+s,tc+s,tr+s,tc+s,s);  	</a:t>
            </a:r>
          </a:p>
          <a:p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		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将左上角作为特殊方格继续处理该象限</a:t>
            </a:r>
          </a:p>
          <a:p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}</a:t>
            </a:r>
            <a:endParaRPr lang="zh-CN" altLang="zh-CN" sz="16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zh-CN" sz="16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2071670" y="3857628"/>
            <a:ext cx="2714644" cy="1848966"/>
            <a:chOff x="142844" y="4580430"/>
            <a:chExt cx="2714644" cy="1848966"/>
          </a:xfrm>
        </p:grpSpPr>
        <p:sp>
          <p:nvSpPr>
            <p:cNvPr id="4" name="矩形 3"/>
            <p:cNvSpPr/>
            <p:nvPr/>
          </p:nvSpPr>
          <p:spPr>
            <a:xfrm>
              <a:off x="1142976" y="4714884"/>
              <a:ext cx="857256" cy="85725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42844" y="4580430"/>
              <a:ext cx="12144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(tr,tc)</a:t>
              </a:r>
              <a:endParaRPr lang="zh-CN" altLang="en-US" sz="18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1142976" y="5572140"/>
              <a:ext cx="857256" cy="85725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2000232" y="4714884"/>
              <a:ext cx="857256" cy="85725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2000232" y="5572140"/>
              <a:ext cx="857256" cy="85725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42976" y="428604"/>
            <a:ext cx="1357322" cy="76944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200" i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k</a:t>
            </a:r>
            <a:r>
              <a:rPr lang="en-US" altLang="zh-CN" sz="22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=3</a:t>
            </a: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2200" i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n</a:t>
            </a:r>
            <a:r>
              <a:rPr lang="en-US" altLang="zh-CN" sz="22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=2</a:t>
            </a:r>
            <a:r>
              <a:rPr lang="en-US" altLang="zh-CN" sz="2200" baseline="30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3</a:t>
            </a:r>
            <a:r>
              <a:rPr lang="en-US" altLang="zh-CN" sz="22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=8</a:t>
            </a:r>
            <a:endParaRPr lang="zh-CN" altLang="en-US" sz="22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1881192" y="1357296"/>
          <a:ext cx="4976824" cy="4071968"/>
        </p:xfrm>
        <a:graphic>
          <a:graphicData uri="http://schemas.openxmlformats.org/drawingml/2006/table">
            <a:tbl>
              <a:tblPr/>
              <a:tblGrid>
                <a:gridCol w="622103"/>
                <a:gridCol w="622103"/>
                <a:gridCol w="622103"/>
                <a:gridCol w="622103"/>
                <a:gridCol w="622103"/>
                <a:gridCol w="622103"/>
                <a:gridCol w="622103"/>
                <a:gridCol w="622103"/>
              </a:tblGrid>
              <a:tr h="508996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3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3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4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4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8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8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9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9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8996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3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2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0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4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8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7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7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9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8996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5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2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2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6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10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10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7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11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8996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5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5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6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6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9CC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10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11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11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8996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13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13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14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9CC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18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19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19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8996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13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12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14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14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18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18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17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19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8996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15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12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12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16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20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17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17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21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8996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15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15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16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16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20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20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21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21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右弧形箭头 3"/>
          <p:cNvSpPr/>
          <p:nvPr/>
        </p:nvSpPr>
        <p:spPr>
          <a:xfrm>
            <a:off x="2643174" y="642918"/>
            <a:ext cx="285752" cy="642942"/>
          </a:xfrm>
          <a:prstGeom prst="curved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1000100" y="3396751"/>
            <a:ext cx="6572296" cy="1588"/>
          </a:xfrm>
          <a:prstGeom prst="line">
            <a:avLst/>
          </a:prstGeom>
          <a:ln>
            <a:solidFill>
              <a:srgbClr val="9900FF"/>
            </a:solidFill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 rot="5400000">
            <a:off x="1691824" y="3451656"/>
            <a:ext cx="5357850" cy="1588"/>
          </a:xfrm>
          <a:prstGeom prst="line">
            <a:avLst/>
          </a:prstGeom>
          <a:ln>
            <a:solidFill>
              <a:srgbClr val="9900FF"/>
            </a:solidFill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14348" y="428604"/>
            <a:ext cx="5357850" cy="52322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altLang="zh-CN" sz="280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3.4.3 </a:t>
            </a:r>
            <a:r>
              <a:rPr lang="zh-CN" altLang="zh-CN" sz="280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求解循环日程安排问题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57224" y="1500174"/>
            <a:ext cx="7500990" cy="24468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2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lang="zh-CN" altLang="zh-CN" sz="22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【问题描述】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设有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=2</a:t>
            </a:r>
            <a:r>
              <a:rPr lang="en-US" altLang="zh-CN" sz="2000" i="1" baseline="30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个选手要进行网球循环赛，要求设计一个满足以下要求的比赛日程表：</a:t>
            </a:r>
          </a:p>
          <a:p>
            <a:pPr>
              <a:lnSpc>
                <a:spcPct val="150000"/>
              </a:lnSpc>
            </a:pP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）每个选手必须与其他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-1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个选手各赛一次。</a:t>
            </a:r>
          </a:p>
          <a:p>
            <a:pPr>
              <a:lnSpc>
                <a:spcPct val="150000"/>
              </a:lnSpc>
            </a:pP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）每个选手一天只能赛一次。</a:t>
            </a:r>
          </a:p>
          <a:p>
            <a:pPr>
              <a:lnSpc>
                <a:spcPct val="150000"/>
              </a:lnSpc>
            </a:pP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）循环赛在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-1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天之内结束。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1" name="Rectangle 3"/>
          <p:cNvSpPr>
            <a:spLocks noChangeArrowheads="1"/>
          </p:cNvSpPr>
          <p:nvPr/>
        </p:nvSpPr>
        <p:spPr bwMode="auto">
          <a:xfrm>
            <a:off x="0" y="27622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17" name="组合 16"/>
          <p:cNvGrpSpPr/>
          <p:nvPr/>
        </p:nvGrpSpPr>
        <p:grpSpPr>
          <a:xfrm>
            <a:off x="1285852" y="130710"/>
            <a:ext cx="4857784" cy="2512472"/>
            <a:chOff x="1285852" y="130710"/>
            <a:chExt cx="4857784" cy="2512472"/>
          </a:xfrm>
        </p:grpSpPr>
        <p:sp>
          <p:nvSpPr>
            <p:cNvPr id="6" name="矩形 5"/>
            <p:cNvSpPr/>
            <p:nvPr/>
          </p:nvSpPr>
          <p:spPr>
            <a:xfrm>
              <a:off x="1285852" y="571480"/>
              <a:ext cx="4857784" cy="57150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smtClean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2000" smtClean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[</a:t>
              </a:r>
              <a:r>
                <a:rPr lang="en-US" altLang="zh-CN" sz="2000" i="1" smtClean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s</a:t>
              </a:r>
              <a:r>
                <a:rPr lang="en-US" altLang="zh-CN" sz="2000" smtClean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]</a:t>
              </a:r>
              <a:r>
                <a:rPr lang="en-US" altLang="zh-CN" sz="2000" smtClean="0">
                  <a:latin typeface="Consolas" pitchFamily="49" charset="0"/>
                  <a:cs typeface="Consolas" pitchFamily="49" charset="0"/>
                </a:rPr>
                <a:t>   </a:t>
              </a:r>
              <a:r>
                <a:rPr lang="en-US" altLang="zh-CN" sz="2000" i="1" smtClean="0"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2000" smtClean="0">
                  <a:latin typeface="Consolas" pitchFamily="49" charset="0"/>
                  <a:cs typeface="Consolas" pitchFamily="49" charset="0"/>
                </a:rPr>
                <a:t>[</a:t>
              </a:r>
              <a:r>
                <a:rPr lang="en-US" altLang="zh-CN" sz="2000" i="1" smtClean="0">
                  <a:latin typeface="Consolas" pitchFamily="49" charset="0"/>
                  <a:cs typeface="Consolas" pitchFamily="49" charset="0"/>
                </a:rPr>
                <a:t>s</a:t>
              </a:r>
              <a:r>
                <a:rPr lang="en-US" altLang="zh-CN" sz="2000" smtClean="0">
                  <a:latin typeface="Consolas" pitchFamily="49" charset="0"/>
                  <a:cs typeface="Consolas" pitchFamily="49" charset="0"/>
                </a:rPr>
                <a:t>+1]   … … …    </a:t>
              </a:r>
              <a:r>
                <a:rPr lang="en-US" altLang="zh-CN" sz="2000" i="1" smtClean="0"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2000" smtClean="0">
                  <a:latin typeface="Consolas" pitchFamily="49" charset="0"/>
                  <a:cs typeface="Consolas" pitchFamily="49" charset="0"/>
                </a:rPr>
                <a:t>[</a:t>
              </a:r>
              <a:r>
                <a:rPr lang="en-US" altLang="zh-CN" sz="2000" i="1" smtClean="0">
                  <a:latin typeface="Consolas" pitchFamily="49" charset="0"/>
                  <a:cs typeface="Consolas" pitchFamily="49" charset="0"/>
                </a:rPr>
                <a:t>t</a:t>
              </a:r>
              <a:r>
                <a:rPr lang="en-US" altLang="zh-CN" sz="2000" smtClean="0">
                  <a:latin typeface="Consolas" pitchFamily="49" charset="0"/>
                  <a:cs typeface="Consolas" pitchFamily="49" charset="0"/>
                </a:rPr>
                <a:t>]</a:t>
              </a:r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500166" y="130710"/>
              <a:ext cx="9286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800" smtClean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无序区</a:t>
              </a:r>
              <a:endParaRPr lang="zh-CN" altLang="en-US" sz="180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" name="下箭头 7"/>
            <p:cNvSpPr/>
            <p:nvPr/>
          </p:nvSpPr>
          <p:spPr>
            <a:xfrm>
              <a:off x="3500430" y="1285860"/>
              <a:ext cx="285752" cy="571504"/>
            </a:xfrm>
            <a:prstGeom prst="down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1285852" y="2071678"/>
              <a:ext cx="2071702" cy="57150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smtClean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2000" smtClean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[</a:t>
              </a:r>
              <a:r>
                <a:rPr lang="en-US" altLang="zh-CN" sz="2000" i="1" smtClean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s</a:t>
              </a:r>
              <a:r>
                <a:rPr lang="en-US" altLang="zh-CN" sz="2000" smtClean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]</a:t>
              </a:r>
              <a:r>
                <a:rPr lang="en-US" altLang="zh-CN" sz="2000" smtClean="0">
                  <a:latin typeface="Consolas" pitchFamily="49" charset="0"/>
                  <a:cs typeface="Consolas" pitchFamily="49" charset="0"/>
                </a:rPr>
                <a:t> … </a:t>
              </a:r>
              <a:r>
                <a:rPr lang="en-US" altLang="zh-CN" sz="2000" i="1" smtClean="0"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2000" smtClean="0">
                  <a:latin typeface="Consolas" pitchFamily="49" charset="0"/>
                  <a:cs typeface="Consolas" pitchFamily="49" charset="0"/>
                </a:rPr>
                <a:t>[</a:t>
              </a:r>
              <a:r>
                <a:rPr lang="en-US" altLang="zh-CN" sz="2000" i="1" smtClean="0">
                  <a:latin typeface="Consolas" pitchFamily="49" charset="0"/>
                  <a:cs typeface="Consolas" pitchFamily="49" charset="0"/>
                </a:rPr>
                <a:t>i-</a:t>
              </a:r>
              <a:r>
                <a:rPr lang="en-US" altLang="zh-CN" sz="2000" smtClean="0">
                  <a:latin typeface="Consolas" pitchFamily="49" charset="0"/>
                  <a:cs typeface="Consolas" pitchFamily="49" charset="0"/>
                </a:rPr>
                <a:t>1]</a:t>
              </a:r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3428992" y="2000240"/>
              <a:ext cx="571504" cy="64294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i="1" smtClean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1800" smtClean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[</a:t>
              </a:r>
              <a:r>
                <a:rPr lang="en-US" altLang="zh-CN" sz="1800" i="1" smtClean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s</a:t>
              </a:r>
              <a:r>
                <a:rPr lang="en-US" altLang="zh-CN" sz="1800" smtClean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]</a:t>
              </a:r>
              <a:endParaRPr lang="zh-CN" altLang="en-US" sz="1800">
                <a:solidFill>
                  <a:srgbClr val="FF000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4071934" y="2071678"/>
              <a:ext cx="2071702" cy="57150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smtClean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2000" smtClean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[</a:t>
              </a:r>
              <a:r>
                <a:rPr lang="en-US" altLang="zh-CN" sz="2000" i="1" smtClean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i</a:t>
              </a:r>
              <a:r>
                <a:rPr lang="en-US" altLang="zh-CN" sz="2000" smtClean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+1] … </a:t>
              </a:r>
              <a:r>
                <a:rPr lang="en-US" altLang="zh-CN" sz="2000" i="1" smtClean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2000" smtClean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[</a:t>
              </a:r>
              <a:r>
                <a:rPr lang="en-US" altLang="zh-CN" sz="2000" i="1" smtClean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t</a:t>
              </a:r>
              <a:r>
                <a:rPr lang="en-US" altLang="zh-CN" sz="2000" smtClean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]</a:t>
              </a:r>
              <a:endParaRPr lang="zh-CN" altLang="en-US" sz="2000">
                <a:solidFill>
                  <a:schemeClr val="bg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500166" y="1630908"/>
              <a:ext cx="10715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800" smtClean="0">
                  <a:solidFill>
                    <a:srgbClr val="0000FF"/>
                  </a:solidFill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无序区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1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072066" y="1643050"/>
              <a:ext cx="10715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800" smtClean="0">
                  <a:solidFill>
                    <a:srgbClr val="0000FF"/>
                  </a:solidFill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无序区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2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786182" y="1314378"/>
              <a:ext cx="78581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smtClean="0">
                  <a:solidFill>
                    <a:srgbClr val="FF00FF"/>
                  </a:solidFill>
                  <a:latin typeface="仿宋" pitchFamily="49" charset="-122"/>
                  <a:ea typeface="仿宋" pitchFamily="49" charset="-122"/>
                </a:rPr>
                <a:t>划分</a:t>
              </a:r>
              <a:endParaRPr lang="zh-CN" altLang="en-US" sz="2000">
                <a:solidFill>
                  <a:srgbClr val="FF00FF"/>
                </a:solidFill>
                <a:latin typeface="仿宋" pitchFamily="49" charset="-122"/>
                <a:ea typeface="仿宋" pitchFamily="49" charset="-122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714348" y="2428868"/>
            <a:ext cx="7715304" cy="2753019"/>
            <a:chOff x="714348" y="2428868"/>
            <a:chExt cx="7715304" cy="2753019"/>
          </a:xfrm>
        </p:grpSpPr>
        <p:sp>
          <p:nvSpPr>
            <p:cNvPr id="15" name="TextBox 14"/>
            <p:cNvSpPr txBox="1"/>
            <p:nvPr/>
          </p:nvSpPr>
          <p:spPr>
            <a:xfrm>
              <a:off x="928662" y="3571876"/>
              <a:ext cx="7500990" cy="161001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252000" tIns="180000" bIns="180000" rtlCol="0">
              <a:spAutoFit/>
            </a:bodyPr>
            <a:lstStyle/>
            <a:p>
              <a:r>
                <a:rPr lang="en-US" altLang="zh-CN" sz="1800" i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f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(</a:t>
              </a:r>
              <a:r>
                <a:rPr lang="en-US" altLang="zh-CN" sz="1800" i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,</a:t>
              </a:r>
              <a:r>
                <a:rPr lang="en-US" altLang="zh-CN" sz="1800" i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s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,</a:t>
              </a:r>
              <a:r>
                <a:rPr lang="en-US" altLang="zh-CN" sz="1800" i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t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) </a:t>
              </a:r>
              <a:r>
                <a:rPr lang="en-US" altLang="zh-CN" sz="1800" smtClean="0">
                  <a:solidFill>
                    <a:srgbClr val="006600"/>
                  </a:solidFill>
                  <a:latin typeface="Consolas" pitchFamily="49" charset="0"/>
                  <a:cs typeface="Consolas" pitchFamily="49" charset="0"/>
                </a:rPr>
                <a:t>≡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 </a:t>
              </a:r>
              <a:r>
                <a:rPr lang="zh-CN" altLang="en-US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不做任何事情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		</a:t>
              </a:r>
              <a:r>
                <a:rPr lang="zh-CN" altLang="en-US" sz="1800" smtClean="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当</a:t>
              </a:r>
              <a:r>
                <a:rPr lang="en-US" altLang="zh-CN" sz="1800" i="1" smtClean="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1800" smtClean="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[</a:t>
              </a:r>
              <a:r>
                <a:rPr lang="en-US" altLang="zh-CN" sz="1800" i="1" smtClean="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s</a:t>
              </a:r>
              <a:r>
                <a:rPr lang="en-US" altLang="zh-CN" sz="1800" smtClean="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..</a:t>
              </a:r>
              <a:r>
                <a:rPr lang="en-US" altLang="zh-CN" sz="1800" i="1" smtClean="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t</a:t>
              </a:r>
              <a:r>
                <a:rPr lang="en-US" altLang="zh-CN" sz="1800" smtClean="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]</a:t>
              </a:r>
              <a:r>
                <a:rPr lang="zh-CN" altLang="en-US" sz="1800" smtClean="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中长度小于</a:t>
              </a:r>
              <a:r>
                <a:rPr lang="en-US" altLang="zh-CN" sz="1800" smtClean="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2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800" i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f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(</a:t>
              </a:r>
              <a:r>
                <a:rPr lang="en-US" altLang="zh-CN" sz="1800" i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,</a:t>
              </a:r>
              <a:r>
                <a:rPr lang="en-US" altLang="zh-CN" sz="1800" i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s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,</a:t>
              </a:r>
              <a:r>
                <a:rPr lang="en-US" altLang="zh-CN" sz="1800" i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t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) </a:t>
              </a:r>
              <a:r>
                <a:rPr lang="en-US" altLang="zh-CN" sz="1800" smtClean="0">
                  <a:solidFill>
                    <a:srgbClr val="006600"/>
                  </a:solidFill>
                  <a:latin typeface="Consolas" pitchFamily="49" charset="0"/>
                  <a:cs typeface="Consolas" pitchFamily="49" charset="0"/>
                </a:rPr>
                <a:t>≡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n-US" altLang="zh-CN" sz="1800" i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i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=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Partition(</a:t>
              </a:r>
              <a:r>
                <a:rPr lang="en-US" altLang="zh-CN" sz="1800" i="1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a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,s,</a:t>
              </a:r>
              <a:r>
                <a:rPr lang="en-US" altLang="zh-CN" sz="1800" i="1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t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);	</a:t>
              </a:r>
              <a:r>
                <a:rPr lang="zh-CN" altLang="en-US" sz="1800" smtClean="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其他情况</a:t>
              </a:r>
              <a:endPara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  <a:p>
              <a:r>
                <a:rPr lang="en-US" altLang="zh-CN" sz="1800" i="1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           f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(</a:t>
              </a:r>
              <a:r>
                <a:rPr lang="en-US" altLang="zh-CN" sz="1800" i="1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a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,</a:t>
              </a:r>
              <a:r>
                <a:rPr lang="en-US" altLang="zh-CN" sz="1800" i="1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s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,</a:t>
              </a:r>
              <a:r>
                <a:rPr lang="en-US" altLang="zh-CN" sz="1800" i="1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i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-1);</a:t>
              </a:r>
            </a:p>
            <a:p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           </a:t>
              </a:r>
              <a:r>
                <a:rPr lang="en-US" altLang="zh-CN" sz="1800" i="1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f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(</a:t>
              </a:r>
              <a:r>
                <a:rPr lang="en-US" altLang="zh-CN" sz="1800" i="1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a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,</a:t>
              </a:r>
              <a:r>
                <a:rPr lang="en-US" altLang="zh-CN" sz="1800" i="1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i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+1,</a:t>
              </a:r>
              <a:r>
                <a:rPr lang="en-US" altLang="zh-CN" sz="1800" i="1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t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); 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6" name="左弧形箭头 15"/>
            <p:cNvSpPr/>
            <p:nvPr/>
          </p:nvSpPr>
          <p:spPr>
            <a:xfrm>
              <a:off x="714348" y="2428868"/>
              <a:ext cx="428628" cy="1000132"/>
            </a:xfrm>
            <a:prstGeom prst="curved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14348" y="1571612"/>
            <a:ext cx="8001056" cy="152349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2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zh-CN" altLang="zh-CN" sz="22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【问题求解】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按问题要求可将比赛日程表设计成一个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行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-1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列的二维表，其中第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行、第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列表示和第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个选手在第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天比赛的选手。</a:t>
            </a:r>
          </a:p>
          <a:p>
            <a:pPr>
              <a:lnSpc>
                <a:spcPct val="150000"/>
              </a:lnSpc>
            </a:pP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假设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位选手被顺序编号为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、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、…、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en-US" altLang="zh-CN" sz="2000" i="1" baseline="30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组合 29"/>
          <p:cNvGrpSpPr/>
          <p:nvPr/>
        </p:nvGrpSpPr>
        <p:grpSpPr>
          <a:xfrm>
            <a:off x="2071670" y="2941076"/>
            <a:ext cx="1000132" cy="1000132"/>
            <a:chOff x="1071538" y="2500306"/>
            <a:chExt cx="1000132" cy="1000132"/>
          </a:xfrm>
        </p:grpSpPr>
        <p:sp>
          <p:nvSpPr>
            <p:cNvPr id="6" name="矩形 5"/>
            <p:cNvSpPr/>
            <p:nvPr/>
          </p:nvSpPr>
          <p:spPr>
            <a:xfrm>
              <a:off x="1571604" y="2500306"/>
              <a:ext cx="500066" cy="500066"/>
            </a:xfrm>
            <a:prstGeom prst="rect">
              <a:avLst/>
            </a:prstGeom>
            <a:solidFill>
              <a:srgbClr val="FF99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1071538" y="3000372"/>
              <a:ext cx="500066" cy="500066"/>
            </a:xfrm>
            <a:prstGeom prst="rect">
              <a:avLst/>
            </a:prstGeom>
            <a:solidFill>
              <a:srgbClr val="FF99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mtClean="0">
                  <a:solidFill>
                    <a:srgbClr val="FF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1600">
                <a:solidFill>
                  <a:srgbClr val="FF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1571604" y="3000372"/>
              <a:ext cx="500066" cy="500066"/>
            </a:xfrm>
            <a:prstGeom prst="rect">
              <a:avLst/>
            </a:prstGeom>
            <a:solidFill>
              <a:srgbClr val="FF99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1071538" y="2500306"/>
              <a:ext cx="500066" cy="500066"/>
            </a:xfrm>
            <a:prstGeom prst="rect">
              <a:avLst/>
            </a:prstGeom>
            <a:solidFill>
              <a:srgbClr val="FF99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mtClean="0">
                  <a:solidFill>
                    <a:srgbClr val="FF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1600">
                <a:solidFill>
                  <a:srgbClr val="FF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2214546" y="4155522"/>
            <a:ext cx="64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k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=1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857884" y="4655588"/>
            <a:ext cx="64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k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=2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5286380" y="1940944"/>
            <a:ext cx="1000132" cy="1000132"/>
            <a:chOff x="4286248" y="1500174"/>
            <a:chExt cx="1000132" cy="1000132"/>
          </a:xfrm>
        </p:grpSpPr>
        <p:sp>
          <p:nvSpPr>
            <p:cNvPr id="12" name="矩形 11"/>
            <p:cNvSpPr/>
            <p:nvPr/>
          </p:nvSpPr>
          <p:spPr>
            <a:xfrm>
              <a:off x="4786314" y="1500174"/>
              <a:ext cx="500066" cy="500066"/>
            </a:xfrm>
            <a:prstGeom prst="rect">
              <a:avLst/>
            </a:prstGeom>
            <a:solidFill>
              <a:srgbClr val="FF99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4286248" y="2000240"/>
              <a:ext cx="500066" cy="500066"/>
            </a:xfrm>
            <a:prstGeom prst="rect">
              <a:avLst/>
            </a:prstGeom>
            <a:solidFill>
              <a:srgbClr val="FF99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4786314" y="2000240"/>
              <a:ext cx="500066" cy="500066"/>
            </a:xfrm>
            <a:prstGeom prst="rect">
              <a:avLst/>
            </a:prstGeom>
            <a:solidFill>
              <a:srgbClr val="FF99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4286248" y="1500174"/>
              <a:ext cx="500066" cy="500066"/>
            </a:xfrm>
            <a:prstGeom prst="rect">
              <a:avLst/>
            </a:prstGeom>
            <a:solidFill>
              <a:srgbClr val="FF99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cxnSp>
        <p:nvCxnSpPr>
          <p:cNvPr id="17" name="直接箭头连接符 16"/>
          <p:cNvCxnSpPr/>
          <p:nvPr/>
        </p:nvCxnSpPr>
        <p:spPr>
          <a:xfrm flipV="1">
            <a:off x="3286116" y="2369572"/>
            <a:ext cx="1857388" cy="10001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32" name="组合 31"/>
          <p:cNvGrpSpPr/>
          <p:nvPr/>
        </p:nvGrpSpPr>
        <p:grpSpPr>
          <a:xfrm>
            <a:off x="5286380" y="2941076"/>
            <a:ext cx="1000132" cy="1000132"/>
            <a:chOff x="4286248" y="2500306"/>
            <a:chExt cx="1000132" cy="1000132"/>
          </a:xfrm>
        </p:grpSpPr>
        <p:sp>
          <p:nvSpPr>
            <p:cNvPr id="18" name="矩形 17"/>
            <p:cNvSpPr/>
            <p:nvPr/>
          </p:nvSpPr>
          <p:spPr>
            <a:xfrm>
              <a:off x="4786314" y="2500306"/>
              <a:ext cx="500066" cy="500066"/>
            </a:xfrm>
            <a:prstGeom prst="rect">
              <a:avLst/>
            </a:prstGeom>
            <a:solidFill>
              <a:srgbClr val="FF99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4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4286248" y="3000372"/>
              <a:ext cx="500066" cy="500066"/>
            </a:xfrm>
            <a:prstGeom prst="rect">
              <a:avLst/>
            </a:prstGeom>
            <a:solidFill>
              <a:srgbClr val="FF99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4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4786314" y="3000372"/>
              <a:ext cx="500066" cy="500066"/>
            </a:xfrm>
            <a:prstGeom prst="rect">
              <a:avLst/>
            </a:prstGeom>
            <a:solidFill>
              <a:srgbClr val="FF99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4286248" y="2500306"/>
              <a:ext cx="500066" cy="500066"/>
            </a:xfrm>
            <a:prstGeom prst="rect">
              <a:avLst/>
            </a:prstGeom>
            <a:solidFill>
              <a:srgbClr val="FF99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cxnSp>
        <p:nvCxnSpPr>
          <p:cNvPr id="23" name="直接箭头连接符 22"/>
          <p:cNvCxnSpPr/>
          <p:nvPr/>
        </p:nvCxnSpPr>
        <p:spPr>
          <a:xfrm>
            <a:off x="3357554" y="3584018"/>
            <a:ext cx="1857388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286380" y="1428736"/>
            <a:ext cx="1000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左上角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286380" y="4012646"/>
            <a:ext cx="1000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左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下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角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429388" y="1440878"/>
            <a:ext cx="1000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右上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角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429388" y="4024788"/>
            <a:ext cx="1000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右下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角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29" name="任意多边形 28"/>
          <p:cNvSpPr/>
          <p:nvPr/>
        </p:nvSpPr>
        <p:spPr>
          <a:xfrm>
            <a:off x="6215074" y="2405269"/>
            <a:ext cx="889348" cy="1292268"/>
          </a:xfrm>
          <a:custGeom>
            <a:avLst/>
            <a:gdLst>
              <a:gd name="connsiteX0" fmla="*/ 0 w 889348"/>
              <a:gd name="connsiteY0" fmla="*/ 52191 h 1292268"/>
              <a:gd name="connsiteX1" fmla="*/ 300624 w 889348"/>
              <a:gd name="connsiteY1" fmla="*/ 114822 h 1292268"/>
              <a:gd name="connsiteX2" fmla="*/ 801666 w 889348"/>
              <a:gd name="connsiteY2" fmla="*/ 741123 h 1292268"/>
              <a:gd name="connsiteX3" fmla="*/ 826718 w 889348"/>
              <a:gd name="connsiteY3" fmla="*/ 1292268 h 12922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89348" h="1292268">
                <a:moveTo>
                  <a:pt x="0" y="52191"/>
                </a:moveTo>
                <a:cubicBezTo>
                  <a:pt x="83506" y="26095"/>
                  <a:pt x="167013" y="0"/>
                  <a:pt x="300624" y="114822"/>
                </a:cubicBezTo>
                <a:cubicBezTo>
                  <a:pt x="434235" y="229644"/>
                  <a:pt x="713984" y="544882"/>
                  <a:pt x="801666" y="741123"/>
                </a:cubicBezTo>
                <a:cubicBezTo>
                  <a:pt x="889348" y="937364"/>
                  <a:pt x="858033" y="1114816"/>
                  <a:pt x="826718" y="1292268"/>
                </a:cubicBezTo>
              </a:path>
            </a:pathLst>
          </a:cu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33" name="组合 32"/>
          <p:cNvGrpSpPr/>
          <p:nvPr/>
        </p:nvGrpSpPr>
        <p:grpSpPr>
          <a:xfrm>
            <a:off x="6286512" y="1940944"/>
            <a:ext cx="1000132" cy="1000132"/>
            <a:chOff x="4286248" y="2500306"/>
            <a:chExt cx="1000132" cy="1000132"/>
          </a:xfrm>
        </p:grpSpPr>
        <p:sp>
          <p:nvSpPr>
            <p:cNvPr id="34" name="矩形 33"/>
            <p:cNvSpPr/>
            <p:nvPr/>
          </p:nvSpPr>
          <p:spPr>
            <a:xfrm>
              <a:off x="4786314" y="2500306"/>
              <a:ext cx="500066" cy="500066"/>
            </a:xfrm>
            <a:prstGeom prst="rect">
              <a:avLst/>
            </a:prstGeom>
            <a:solidFill>
              <a:srgbClr val="FF99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4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4286248" y="3000372"/>
              <a:ext cx="500066" cy="500066"/>
            </a:xfrm>
            <a:prstGeom prst="rect">
              <a:avLst/>
            </a:prstGeom>
            <a:solidFill>
              <a:srgbClr val="FF99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4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4786314" y="3000372"/>
              <a:ext cx="500066" cy="500066"/>
            </a:xfrm>
            <a:prstGeom prst="rect">
              <a:avLst/>
            </a:prstGeom>
            <a:solidFill>
              <a:srgbClr val="FF99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4286248" y="2500306"/>
              <a:ext cx="500066" cy="500066"/>
            </a:xfrm>
            <a:prstGeom prst="rect">
              <a:avLst/>
            </a:prstGeom>
            <a:solidFill>
              <a:srgbClr val="FF99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6286512" y="2941076"/>
            <a:ext cx="1000132" cy="1000132"/>
            <a:chOff x="4286248" y="1500174"/>
            <a:chExt cx="1000132" cy="1000132"/>
          </a:xfrm>
        </p:grpSpPr>
        <p:sp>
          <p:nvSpPr>
            <p:cNvPr id="39" name="矩形 38"/>
            <p:cNvSpPr/>
            <p:nvPr/>
          </p:nvSpPr>
          <p:spPr>
            <a:xfrm>
              <a:off x="4786314" y="1500174"/>
              <a:ext cx="500066" cy="500066"/>
            </a:xfrm>
            <a:prstGeom prst="rect">
              <a:avLst/>
            </a:prstGeom>
            <a:solidFill>
              <a:srgbClr val="FF99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0" name="矩形 39"/>
            <p:cNvSpPr/>
            <p:nvPr/>
          </p:nvSpPr>
          <p:spPr>
            <a:xfrm>
              <a:off x="4286248" y="2000240"/>
              <a:ext cx="500066" cy="500066"/>
            </a:xfrm>
            <a:prstGeom prst="rect">
              <a:avLst/>
            </a:prstGeom>
            <a:solidFill>
              <a:srgbClr val="FF99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1" name="矩形 40"/>
            <p:cNvSpPr/>
            <p:nvPr/>
          </p:nvSpPr>
          <p:spPr>
            <a:xfrm>
              <a:off x="4786314" y="2000240"/>
              <a:ext cx="500066" cy="500066"/>
            </a:xfrm>
            <a:prstGeom prst="rect">
              <a:avLst/>
            </a:prstGeom>
            <a:solidFill>
              <a:srgbClr val="FF99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2" name="矩形 41"/>
            <p:cNvSpPr/>
            <p:nvPr/>
          </p:nvSpPr>
          <p:spPr>
            <a:xfrm>
              <a:off x="4286248" y="1500174"/>
              <a:ext cx="500066" cy="500066"/>
            </a:xfrm>
            <a:prstGeom prst="rect">
              <a:avLst/>
            </a:prstGeom>
            <a:solidFill>
              <a:srgbClr val="FF99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1000132" y="2155258"/>
            <a:ext cx="1571636" cy="2000264"/>
            <a:chOff x="0" y="1714488"/>
            <a:chExt cx="1571636" cy="2000264"/>
          </a:xfrm>
        </p:grpSpPr>
        <p:sp>
          <p:nvSpPr>
            <p:cNvPr id="43" name="TextBox 42"/>
            <p:cNvSpPr txBox="1"/>
            <p:nvPr/>
          </p:nvSpPr>
          <p:spPr>
            <a:xfrm>
              <a:off x="0" y="1714488"/>
              <a:ext cx="15716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8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人为添加的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45" name="椭圆 44"/>
            <p:cNvSpPr/>
            <p:nvPr/>
          </p:nvSpPr>
          <p:spPr>
            <a:xfrm>
              <a:off x="928662" y="2285992"/>
              <a:ext cx="642942" cy="1428760"/>
            </a:xfrm>
            <a:prstGeom prst="ellipse">
              <a:avLst/>
            </a:prstGeom>
            <a:noFill/>
            <a:ln>
              <a:solidFill>
                <a:srgbClr val="00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48" name="直接连接符 47"/>
            <p:cNvCxnSpPr>
              <a:stCxn id="43" idx="2"/>
              <a:endCxn id="45" idx="1"/>
            </p:cNvCxnSpPr>
            <p:nvPr/>
          </p:nvCxnSpPr>
          <p:spPr>
            <a:xfrm rot="16200000" flipH="1">
              <a:off x="698614" y="2171023"/>
              <a:ext cx="411409" cy="23700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2" name="组合 51"/>
          <p:cNvGrpSpPr/>
          <p:nvPr/>
        </p:nvGrpSpPr>
        <p:grpSpPr>
          <a:xfrm>
            <a:off x="2500298" y="1940944"/>
            <a:ext cx="1571636" cy="2214578"/>
            <a:chOff x="1500166" y="1500174"/>
            <a:chExt cx="1571636" cy="2214578"/>
          </a:xfrm>
        </p:grpSpPr>
        <p:sp>
          <p:nvSpPr>
            <p:cNvPr id="44" name="TextBox 43"/>
            <p:cNvSpPr txBox="1"/>
            <p:nvPr/>
          </p:nvSpPr>
          <p:spPr>
            <a:xfrm>
              <a:off x="1500166" y="1500174"/>
              <a:ext cx="157163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8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表示</a:t>
              </a:r>
              <a:r>
                <a:rPr lang="zh-CN" altLang="zh-CN" sz="18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选手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1</a:t>
              </a:r>
              <a:r>
                <a:rPr lang="zh-CN" altLang="en-US" sz="18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与</a:t>
              </a:r>
              <a:r>
                <a:rPr lang="zh-CN" altLang="zh-CN" sz="18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选手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2</a:t>
              </a:r>
              <a:r>
                <a:rPr lang="zh-CN" altLang="en-US" sz="18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比赛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46" name="椭圆 45"/>
            <p:cNvSpPr/>
            <p:nvPr/>
          </p:nvSpPr>
          <p:spPr>
            <a:xfrm>
              <a:off x="1571604" y="2285992"/>
              <a:ext cx="642942" cy="1428760"/>
            </a:xfrm>
            <a:prstGeom prst="ellipse">
              <a:avLst/>
            </a:prstGeom>
            <a:noFill/>
            <a:ln>
              <a:solidFill>
                <a:srgbClr val="00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50" name="直接连接符 49"/>
            <p:cNvCxnSpPr>
              <a:stCxn id="44" idx="2"/>
              <a:endCxn id="46" idx="7"/>
            </p:cNvCxnSpPr>
            <p:nvPr/>
          </p:nvCxnSpPr>
          <p:spPr>
            <a:xfrm rot="5400000">
              <a:off x="2028825" y="2238070"/>
              <a:ext cx="348724" cy="16559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8" name="任意多边形 27"/>
          <p:cNvSpPr/>
          <p:nvPr/>
        </p:nvSpPr>
        <p:spPr>
          <a:xfrm>
            <a:off x="6215074" y="1956419"/>
            <a:ext cx="726509" cy="1488510"/>
          </a:xfrm>
          <a:custGeom>
            <a:avLst/>
            <a:gdLst>
              <a:gd name="connsiteX0" fmla="*/ 0 w 726509"/>
              <a:gd name="connsiteY0" fmla="*/ 1415441 h 1488510"/>
              <a:gd name="connsiteX1" fmla="*/ 438411 w 726509"/>
              <a:gd name="connsiteY1" fmla="*/ 1252603 h 1488510"/>
              <a:gd name="connsiteX2" fmla="*/ 726509 w 726509"/>
              <a:gd name="connsiteY2" fmla="*/ 0 h 1488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6509" h="1488510">
                <a:moveTo>
                  <a:pt x="0" y="1415441"/>
                </a:moveTo>
                <a:cubicBezTo>
                  <a:pt x="158663" y="1451975"/>
                  <a:pt x="317326" y="1488510"/>
                  <a:pt x="438411" y="1252603"/>
                </a:cubicBezTo>
                <a:cubicBezTo>
                  <a:pt x="559496" y="1016696"/>
                  <a:pt x="643002" y="508348"/>
                  <a:pt x="726509" y="0"/>
                </a:cubicBezTo>
              </a:path>
            </a:pathLst>
          </a:cu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3643306" y="3655456"/>
            <a:ext cx="12144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加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en-US" altLang="zh-CN" sz="2000" i="1" baseline="30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en-US" altLang="zh-CN" sz="2000" baseline="30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-1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=2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642910" y="357166"/>
            <a:ext cx="321471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由</a:t>
            </a:r>
            <a:r>
              <a:rPr lang="en-US" altLang="zh-CN" sz="22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en-US" altLang="zh-CN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=1</a:t>
            </a: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创建</a:t>
            </a:r>
            <a:r>
              <a:rPr lang="en-US" altLang="zh-CN" sz="22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en-US" altLang="zh-CN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=2</a:t>
            </a: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的过程</a:t>
            </a:r>
            <a:endParaRPr lang="zh-CN" altLang="en-US" sz="22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00"/>
                            </p:stCondLst>
                            <p:childTnLst>
                              <p:par>
                                <p:cTn id="7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2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24" grpId="0"/>
      <p:bldP spid="25" grpId="0"/>
      <p:bldP spid="26" grpId="0"/>
      <p:bldP spid="27" grpId="0"/>
      <p:bldP spid="29" grpId="0" animBg="1"/>
      <p:bldP spid="29" grpId="1" animBg="1"/>
      <p:bldP spid="28" grpId="0" animBg="1"/>
      <p:bldP spid="28" grpId="1" animBg="1"/>
      <p:bldP spid="53" grpId="0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000100" y="4071942"/>
            <a:ext cx="64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k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=2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7" name="直接箭头连接符 16"/>
          <p:cNvCxnSpPr/>
          <p:nvPr/>
        </p:nvCxnSpPr>
        <p:spPr>
          <a:xfrm flipV="1">
            <a:off x="2500298" y="1714488"/>
            <a:ext cx="1857388" cy="10001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>
            <a:off x="2500298" y="3643314"/>
            <a:ext cx="1857388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214942" y="630776"/>
            <a:ext cx="1000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左上角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286380" y="5262104"/>
            <a:ext cx="1000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左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下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角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215206" y="642918"/>
            <a:ext cx="1000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右上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角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286644" y="5274246"/>
            <a:ext cx="1000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右下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角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grpSp>
        <p:nvGrpSpPr>
          <p:cNvPr id="77" name="组合 76"/>
          <p:cNvGrpSpPr/>
          <p:nvPr/>
        </p:nvGrpSpPr>
        <p:grpSpPr>
          <a:xfrm>
            <a:off x="4572000" y="1142984"/>
            <a:ext cx="2000264" cy="2000264"/>
            <a:chOff x="4572000" y="1142984"/>
            <a:chExt cx="2000264" cy="2000264"/>
          </a:xfrm>
        </p:grpSpPr>
        <p:sp>
          <p:nvSpPr>
            <p:cNvPr id="12" name="矩形 11"/>
            <p:cNvSpPr/>
            <p:nvPr/>
          </p:nvSpPr>
          <p:spPr>
            <a:xfrm>
              <a:off x="5072066" y="1142984"/>
              <a:ext cx="500066" cy="500066"/>
            </a:xfrm>
            <a:prstGeom prst="rect">
              <a:avLst/>
            </a:prstGeom>
            <a:solidFill>
              <a:srgbClr val="FF99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4572000" y="1643050"/>
              <a:ext cx="500066" cy="500066"/>
            </a:xfrm>
            <a:prstGeom prst="rect">
              <a:avLst/>
            </a:prstGeom>
            <a:solidFill>
              <a:srgbClr val="FF99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5072066" y="1643050"/>
              <a:ext cx="500066" cy="500066"/>
            </a:xfrm>
            <a:prstGeom prst="rect">
              <a:avLst/>
            </a:prstGeom>
            <a:solidFill>
              <a:srgbClr val="FF99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4572000" y="1142984"/>
              <a:ext cx="500066" cy="500066"/>
            </a:xfrm>
            <a:prstGeom prst="rect">
              <a:avLst/>
            </a:prstGeom>
            <a:solidFill>
              <a:srgbClr val="FF99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5072066" y="2143116"/>
              <a:ext cx="500066" cy="500066"/>
            </a:xfrm>
            <a:prstGeom prst="rect">
              <a:avLst/>
            </a:prstGeom>
            <a:solidFill>
              <a:srgbClr val="FF99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4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4572000" y="2643182"/>
              <a:ext cx="500066" cy="500066"/>
            </a:xfrm>
            <a:prstGeom prst="rect">
              <a:avLst/>
            </a:prstGeom>
            <a:solidFill>
              <a:srgbClr val="FF99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4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5072066" y="2643182"/>
              <a:ext cx="500066" cy="500066"/>
            </a:xfrm>
            <a:prstGeom prst="rect">
              <a:avLst/>
            </a:prstGeom>
            <a:solidFill>
              <a:srgbClr val="FF99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4572000" y="2143116"/>
              <a:ext cx="500066" cy="500066"/>
            </a:xfrm>
            <a:prstGeom prst="rect">
              <a:avLst/>
            </a:prstGeom>
            <a:solidFill>
              <a:srgbClr val="FF99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6072198" y="1142984"/>
              <a:ext cx="500066" cy="500066"/>
            </a:xfrm>
            <a:prstGeom prst="rect">
              <a:avLst/>
            </a:prstGeom>
            <a:solidFill>
              <a:srgbClr val="FF99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4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5572132" y="1643050"/>
              <a:ext cx="500066" cy="500066"/>
            </a:xfrm>
            <a:prstGeom prst="rect">
              <a:avLst/>
            </a:prstGeom>
            <a:solidFill>
              <a:srgbClr val="FF99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4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6072198" y="1643050"/>
              <a:ext cx="500066" cy="500066"/>
            </a:xfrm>
            <a:prstGeom prst="rect">
              <a:avLst/>
            </a:prstGeom>
            <a:solidFill>
              <a:srgbClr val="FF99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5572132" y="1142984"/>
              <a:ext cx="500066" cy="500066"/>
            </a:xfrm>
            <a:prstGeom prst="rect">
              <a:avLst/>
            </a:prstGeom>
            <a:solidFill>
              <a:srgbClr val="FF99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6072198" y="2143116"/>
              <a:ext cx="500066" cy="500066"/>
            </a:xfrm>
            <a:prstGeom prst="rect">
              <a:avLst/>
            </a:prstGeom>
            <a:solidFill>
              <a:srgbClr val="FF99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0" name="矩形 39"/>
            <p:cNvSpPr/>
            <p:nvPr/>
          </p:nvSpPr>
          <p:spPr>
            <a:xfrm>
              <a:off x="5572132" y="2643182"/>
              <a:ext cx="500066" cy="500066"/>
            </a:xfrm>
            <a:prstGeom prst="rect">
              <a:avLst/>
            </a:prstGeom>
            <a:solidFill>
              <a:srgbClr val="FF99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1" name="矩形 40"/>
            <p:cNvSpPr/>
            <p:nvPr/>
          </p:nvSpPr>
          <p:spPr>
            <a:xfrm>
              <a:off x="6072198" y="2643182"/>
              <a:ext cx="500066" cy="500066"/>
            </a:xfrm>
            <a:prstGeom prst="rect">
              <a:avLst/>
            </a:prstGeom>
            <a:solidFill>
              <a:srgbClr val="FF99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2" name="矩形 41"/>
            <p:cNvSpPr/>
            <p:nvPr/>
          </p:nvSpPr>
          <p:spPr>
            <a:xfrm>
              <a:off x="5572132" y="2143116"/>
              <a:ext cx="500066" cy="500066"/>
            </a:xfrm>
            <a:prstGeom prst="rect">
              <a:avLst/>
            </a:prstGeom>
            <a:solidFill>
              <a:srgbClr val="FF99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54" name="TextBox 53"/>
          <p:cNvSpPr txBox="1"/>
          <p:nvPr/>
        </p:nvSpPr>
        <p:spPr>
          <a:xfrm>
            <a:off x="642910" y="357166"/>
            <a:ext cx="321471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由</a:t>
            </a:r>
            <a:r>
              <a:rPr lang="en-US" altLang="zh-CN" sz="22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en-US" altLang="zh-CN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=2</a:t>
            </a: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创建</a:t>
            </a:r>
            <a:r>
              <a:rPr lang="en-US" altLang="zh-CN" sz="22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en-US" altLang="zh-CN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=3</a:t>
            </a: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的过程</a:t>
            </a:r>
            <a:endParaRPr lang="zh-CN" altLang="en-US" sz="22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grpSp>
        <p:nvGrpSpPr>
          <p:cNvPr id="47" name="组合 30"/>
          <p:cNvGrpSpPr/>
          <p:nvPr/>
        </p:nvGrpSpPr>
        <p:grpSpPr>
          <a:xfrm>
            <a:off x="428596" y="1904518"/>
            <a:ext cx="1000132" cy="1000132"/>
            <a:chOff x="4286248" y="1500174"/>
            <a:chExt cx="1000132" cy="1000132"/>
          </a:xfrm>
        </p:grpSpPr>
        <p:sp>
          <p:nvSpPr>
            <p:cNvPr id="49" name="矩形 48"/>
            <p:cNvSpPr/>
            <p:nvPr/>
          </p:nvSpPr>
          <p:spPr>
            <a:xfrm>
              <a:off x="4786314" y="1500174"/>
              <a:ext cx="500066" cy="500066"/>
            </a:xfrm>
            <a:prstGeom prst="rect">
              <a:avLst/>
            </a:prstGeom>
            <a:solidFill>
              <a:srgbClr val="FF99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4286248" y="2000240"/>
              <a:ext cx="500066" cy="500066"/>
            </a:xfrm>
            <a:prstGeom prst="rect">
              <a:avLst/>
            </a:prstGeom>
            <a:solidFill>
              <a:srgbClr val="FF99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4786314" y="2000240"/>
              <a:ext cx="500066" cy="500066"/>
            </a:xfrm>
            <a:prstGeom prst="rect">
              <a:avLst/>
            </a:prstGeom>
            <a:solidFill>
              <a:srgbClr val="FF99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5" name="矩形 54"/>
            <p:cNvSpPr/>
            <p:nvPr/>
          </p:nvSpPr>
          <p:spPr>
            <a:xfrm>
              <a:off x="4286248" y="1500174"/>
              <a:ext cx="500066" cy="500066"/>
            </a:xfrm>
            <a:prstGeom prst="rect">
              <a:avLst/>
            </a:prstGeom>
            <a:solidFill>
              <a:srgbClr val="FF99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56" name="组合 31"/>
          <p:cNvGrpSpPr/>
          <p:nvPr/>
        </p:nvGrpSpPr>
        <p:grpSpPr>
          <a:xfrm>
            <a:off x="428596" y="2904650"/>
            <a:ext cx="1000132" cy="1000132"/>
            <a:chOff x="4286248" y="2500306"/>
            <a:chExt cx="1000132" cy="1000132"/>
          </a:xfrm>
        </p:grpSpPr>
        <p:sp>
          <p:nvSpPr>
            <p:cNvPr id="57" name="矩形 56"/>
            <p:cNvSpPr/>
            <p:nvPr/>
          </p:nvSpPr>
          <p:spPr>
            <a:xfrm>
              <a:off x="4786314" y="2500306"/>
              <a:ext cx="500066" cy="500066"/>
            </a:xfrm>
            <a:prstGeom prst="rect">
              <a:avLst/>
            </a:prstGeom>
            <a:solidFill>
              <a:srgbClr val="FF99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4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8" name="矩形 57"/>
            <p:cNvSpPr/>
            <p:nvPr/>
          </p:nvSpPr>
          <p:spPr>
            <a:xfrm>
              <a:off x="4286248" y="3000372"/>
              <a:ext cx="500066" cy="500066"/>
            </a:xfrm>
            <a:prstGeom prst="rect">
              <a:avLst/>
            </a:prstGeom>
            <a:solidFill>
              <a:srgbClr val="FF99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4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9" name="矩形 58"/>
            <p:cNvSpPr/>
            <p:nvPr/>
          </p:nvSpPr>
          <p:spPr>
            <a:xfrm>
              <a:off x="4786314" y="3000372"/>
              <a:ext cx="500066" cy="500066"/>
            </a:xfrm>
            <a:prstGeom prst="rect">
              <a:avLst/>
            </a:prstGeom>
            <a:solidFill>
              <a:srgbClr val="FF99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0" name="矩形 59"/>
            <p:cNvSpPr/>
            <p:nvPr/>
          </p:nvSpPr>
          <p:spPr>
            <a:xfrm>
              <a:off x="4286248" y="2500306"/>
              <a:ext cx="500066" cy="500066"/>
            </a:xfrm>
            <a:prstGeom prst="rect">
              <a:avLst/>
            </a:prstGeom>
            <a:solidFill>
              <a:srgbClr val="FF99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66" name="组合 32"/>
          <p:cNvGrpSpPr/>
          <p:nvPr/>
        </p:nvGrpSpPr>
        <p:grpSpPr>
          <a:xfrm>
            <a:off x="1428728" y="1904518"/>
            <a:ext cx="1000132" cy="1000132"/>
            <a:chOff x="4286248" y="2500306"/>
            <a:chExt cx="1000132" cy="1000132"/>
          </a:xfrm>
        </p:grpSpPr>
        <p:sp>
          <p:nvSpPr>
            <p:cNvPr id="67" name="矩形 66"/>
            <p:cNvSpPr/>
            <p:nvPr/>
          </p:nvSpPr>
          <p:spPr>
            <a:xfrm>
              <a:off x="4786314" y="2500306"/>
              <a:ext cx="500066" cy="500066"/>
            </a:xfrm>
            <a:prstGeom prst="rect">
              <a:avLst/>
            </a:prstGeom>
            <a:solidFill>
              <a:srgbClr val="FF99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4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8" name="矩形 67"/>
            <p:cNvSpPr/>
            <p:nvPr/>
          </p:nvSpPr>
          <p:spPr>
            <a:xfrm>
              <a:off x="4286248" y="3000372"/>
              <a:ext cx="500066" cy="500066"/>
            </a:xfrm>
            <a:prstGeom prst="rect">
              <a:avLst/>
            </a:prstGeom>
            <a:solidFill>
              <a:srgbClr val="FF99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4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9" name="矩形 68"/>
            <p:cNvSpPr/>
            <p:nvPr/>
          </p:nvSpPr>
          <p:spPr>
            <a:xfrm>
              <a:off x="4786314" y="3000372"/>
              <a:ext cx="500066" cy="500066"/>
            </a:xfrm>
            <a:prstGeom prst="rect">
              <a:avLst/>
            </a:prstGeom>
            <a:solidFill>
              <a:srgbClr val="FF99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0" name="矩形 69"/>
            <p:cNvSpPr/>
            <p:nvPr/>
          </p:nvSpPr>
          <p:spPr>
            <a:xfrm>
              <a:off x="4286248" y="2500306"/>
              <a:ext cx="500066" cy="500066"/>
            </a:xfrm>
            <a:prstGeom prst="rect">
              <a:avLst/>
            </a:prstGeom>
            <a:solidFill>
              <a:srgbClr val="FF99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71" name="组合 37"/>
          <p:cNvGrpSpPr/>
          <p:nvPr/>
        </p:nvGrpSpPr>
        <p:grpSpPr>
          <a:xfrm>
            <a:off x="1428728" y="2904650"/>
            <a:ext cx="1000132" cy="1000132"/>
            <a:chOff x="4286248" y="1500174"/>
            <a:chExt cx="1000132" cy="1000132"/>
          </a:xfrm>
        </p:grpSpPr>
        <p:sp>
          <p:nvSpPr>
            <p:cNvPr id="72" name="矩形 71"/>
            <p:cNvSpPr/>
            <p:nvPr/>
          </p:nvSpPr>
          <p:spPr>
            <a:xfrm>
              <a:off x="4786314" y="1500174"/>
              <a:ext cx="500066" cy="500066"/>
            </a:xfrm>
            <a:prstGeom prst="rect">
              <a:avLst/>
            </a:prstGeom>
            <a:solidFill>
              <a:srgbClr val="FF99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3" name="矩形 72"/>
            <p:cNvSpPr/>
            <p:nvPr/>
          </p:nvSpPr>
          <p:spPr>
            <a:xfrm>
              <a:off x="4286248" y="2000240"/>
              <a:ext cx="500066" cy="500066"/>
            </a:xfrm>
            <a:prstGeom prst="rect">
              <a:avLst/>
            </a:prstGeom>
            <a:solidFill>
              <a:srgbClr val="FF99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4" name="矩形 73"/>
            <p:cNvSpPr/>
            <p:nvPr/>
          </p:nvSpPr>
          <p:spPr>
            <a:xfrm>
              <a:off x="4786314" y="2000240"/>
              <a:ext cx="500066" cy="500066"/>
            </a:xfrm>
            <a:prstGeom prst="rect">
              <a:avLst/>
            </a:prstGeom>
            <a:solidFill>
              <a:srgbClr val="FF99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5" name="矩形 74"/>
            <p:cNvSpPr/>
            <p:nvPr/>
          </p:nvSpPr>
          <p:spPr>
            <a:xfrm>
              <a:off x="4286248" y="1500174"/>
              <a:ext cx="500066" cy="500066"/>
            </a:xfrm>
            <a:prstGeom prst="rect">
              <a:avLst/>
            </a:prstGeom>
            <a:solidFill>
              <a:srgbClr val="FF99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78" name="组合 77"/>
          <p:cNvGrpSpPr/>
          <p:nvPr/>
        </p:nvGrpSpPr>
        <p:grpSpPr>
          <a:xfrm>
            <a:off x="4572000" y="3143248"/>
            <a:ext cx="2000264" cy="2000264"/>
            <a:chOff x="4572000" y="1142984"/>
            <a:chExt cx="2000264" cy="2000264"/>
          </a:xfrm>
        </p:grpSpPr>
        <p:sp>
          <p:nvSpPr>
            <p:cNvPr id="79" name="矩形 78"/>
            <p:cNvSpPr/>
            <p:nvPr/>
          </p:nvSpPr>
          <p:spPr>
            <a:xfrm>
              <a:off x="5072066" y="1142984"/>
              <a:ext cx="500066" cy="500066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6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0" name="矩形 79"/>
            <p:cNvSpPr/>
            <p:nvPr/>
          </p:nvSpPr>
          <p:spPr>
            <a:xfrm>
              <a:off x="4572000" y="1643050"/>
              <a:ext cx="500066" cy="500066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6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1" name="矩形 80"/>
            <p:cNvSpPr/>
            <p:nvPr/>
          </p:nvSpPr>
          <p:spPr>
            <a:xfrm>
              <a:off x="5072066" y="1643050"/>
              <a:ext cx="500066" cy="500066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5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2" name="矩形 81"/>
            <p:cNvSpPr/>
            <p:nvPr/>
          </p:nvSpPr>
          <p:spPr>
            <a:xfrm>
              <a:off x="4572000" y="1142984"/>
              <a:ext cx="500066" cy="500066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5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3" name="矩形 82"/>
            <p:cNvSpPr/>
            <p:nvPr/>
          </p:nvSpPr>
          <p:spPr>
            <a:xfrm>
              <a:off x="5072066" y="2143116"/>
              <a:ext cx="500066" cy="500066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8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4" name="矩形 83"/>
            <p:cNvSpPr/>
            <p:nvPr/>
          </p:nvSpPr>
          <p:spPr>
            <a:xfrm>
              <a:off x="4572000" y="2643182"/>
              <a:ext cx="500066" cy="500066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8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5" name="矩形 84"/>
            <p:cNvSpPr/>
            <p:nvPr/>
          </p:nvSpPr>
          <p:spPr>
            <a:xfrm>
              <a:off x="5072066" y="2643182"/>
              <a:ext cx="500066" cy="500066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7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6" name="矩形 85"/>
            <p:cNvSpPr/>
            <p:nvPr/>
          </p:nvSpPr>
          <p:spPr>
            <a:xfrm>
              <a:off x="4572000" y="2143116"/>
              <a:ext cx="500066" cy="500066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7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072198" y="1142984"/>
              <a:ext cx="500066" cy="500066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8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8" name="矩形 87"/>
            <p:cNvSpPr/>
            <p:nvPr/>
          </p:nvSpPr>
          <p:spPr>
            <a:xfrm>
              <a:off x="5572132" y="1643050"/>
              <a:ext cx="500066" cy="500066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8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9" name="矩形 88"/>
            <p:cNvSpPr/>
            <p:nvPr/>
          </p:nvSpPr>
          <p:spPr>
            <a:xfrm>
              <a:off x="6072198" y="1643050"/>
              <a:ext cx="500066" cy="500066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7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0" name="矩形 89"/>
            <p:cNvSpPr/>
            <p:nvPr/>
          </p:nvSpPr>
          <p:spPr>
            <a:xfrm>
              <a:off x="5572132" y="1142984"/>
              <a:ext cx="500066" cy="500066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7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1" name="矩形 90"/>
            <p:cNvSpPr/>
            <p:nvPr/>
          </p:nvSpPr>
          <p:spPr>
            <a:xfrm>
              <a:off x="6072198" y="2143116"/>
              <a:ext cx="500066" cy="500066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6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2" name="矩形 91"/>
            <p:cNvSpPr/>
            <p:nvPr/>
          </p:nvSpPr>
          <p:spPr>
            <a:xfrm>
              <a:off x="5572132" y="2643182"/>
              <a:ext cx="500066" cy="500066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6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3" name="矩形 92"/>
            <p:cNvSpPr/>
            <p:nvPr/>
          </p:nvSpPr>
          <p:spPr>
            <a:xfrm>
              <a:off x="6072198" y="2643182"/>
              <a:ext cx="500066" cy="500066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5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4" name="矩形 93"/>
            <p:cNvSpPr/>
            <p:nvPr/>
          </p:nvSpPr>
          <p:spPr>
            <a:xfrm>
              <a:off x="5572132" y="2143116"/>
              <a:ext cx="500066" cy="500066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5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95" name="TextBox 94"/>
          <p:cNvSpPr txBox="1"/>
          <p:nvPr/>
        </p:nvSpPr>
        <p:spPr>
          <a:xfrm>
            <a:off x="6429388" y="5786454"/>
            <a:ext cx="64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k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=3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2786050" y="3143248"/>
            <a:ext cx="12144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加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en-US" altLang="zh-CN" sz="2000" i="1" baseline="30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en-US" altLang="zh-CN" sz="2000" baseline="30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-1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=4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grpSp>
        <p:nvGrpSpPr>
          <p:cNvPr id="97" name="组合 96"/>
          <p:cNvGrpSpPr/>
          <p:nvPr/>
        </p:nvGrpSpPr>
        <p:grpSpPr>
          <a:xfrm>
            <a:off x="6572264" y="3143248"/>
            <a:ext cx="2000264" cy="2000264"/>
            <a:chOff x="4572000" y="1142984"/>
            <a:chExt cx="2000264" cy="2000264"/>
          </a:xfrm>
        </p:grpSpPr>
        <p:sp>
          <p:nvSpPr>
            <p:cNvPr id="98" name="矩形 97"/>
            <p:cNvSpPr/>
            <p:nvPr/>
          </p:nvSpPr>
          <p:spPr>
            <a:xfrm>
              <a:off x="5072066" y="1142984"/>
              <a:ext cx="500066" cy="500066"/>
            </a:xfrm>
            <a:prstGeom prst="rect">
              <a:avLst/>
            </a:prstGeom>
            <a:solidFill>
              <a:srgbClr val="FF99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9" name="矩形 98"/>
            <p:cNvSpPr/>
            <p:nvPr/>
          </p:nvSpPr>
          <p:spPr>
            <a:xfrm>
              <a:off x="4572000" y="1643050"/>
              <a:ext cx="500066" cy="500066"/>
            </a:xfrm>
            <a:prstGeom prst="rect">
              <a:avLst/>
            </a:prstGeom>
            <a:solidFill>
              <a:srgbClr val="FF99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0" name="矩形 99"/>
            <p:cNvSpPr/>
            <p:nvPr/>
          </p:nvSpPr>
          <p:spPr>
            <a:xfrm>
              <a:off x="5072066" y="1643050"/>
              <a:ext cx="500066" cy="500066"/>
            </a:xfrm>
            <a:prstGeom prst="rect">
              <a:avLst/>
            </a:prstGeom>
            <a:solidFill>
              <a:srgbClr val="FF99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1" name="矩形 100"/>
            <p:cNvSpPr/>
            <p:nvPr/>
          </p:nvSpPr>
          <p:spPr>
            <a:xfrm>
              <a:off x="4572000" y="1142984"/>
              <a:ext cx="500066" cy="500066"/>
            </a:xfrm>
            <a:prstGeom prst="rect">
              <a:avLst/>
            </a:prstGeom>
            <a:solidFill>
              <a:srgbClr val="FF99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2" name="矩形 101"/>
            <p:cNvSpPr/>
            <p:nvPr/>
          </p:nvSpPr>
          <p:spPr>
            <a:xfrm>
              <a:off x="5072066" y="2143116"/>
              <a:ext cx="500066" cy="500066"/>
            </a:xfrm>
            <a:prstGeom prst="rect">
              <a:avLst/>
            </a:prstGeom>
            <a:solidFill>
              <a:srgbClr val="FF99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4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3" name="矩形 102"/>
            <p:cNvSpPr/>
            <p:nvPr/>
          </p:nvSpPr>
          <p:spPr>
            <a:xfrm>
              <a:off x="4572000" y="2643182"/>
              <a:ext cx="500066" cy="500066"/>
            </a:xfrm>
            <a:prstGeom prst="rect">
              <a:avLst/>
            </a:prstGeom>
            <a:solidFill>
              <a:srgbClr val="FF99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4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4" name="矩形 103"/>
            <p:cNvSpPr/>
            <p:nvPr/>
          </p:nvSpPr>
          <p:spPr>
            <a:xfrm>
              <a:off x="5072066" y="2643182"/>
              <a:ext cx="500066" cy="500066"/>
            </a:xfrm>
            <a:prstGeom prst="rect">
              <a:avLst/>
            </a:prstGeom>
            <a:solidFill>
              <a:srgbClr val="FF99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5" name="矩形 104"/>
            <p:cNvSpPr/>
            <p:nvPr/>
          </p:nvSpPr>
          <p:spPr>
            <a:xfrm>
              <a:off x="4572000" y="2143116"/>
              <a:ext cx="500066" cy="500066"/>
            </a:xfrm>
            <a:prstGeom prst="rect">
              <a:avLst/>
            </a:prstGeom>
            <a:solidFill>
              <a:srgbClr val="FF99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6" name="矩形 105"/>
            <p:cNvSpPr/>
            <p:nvPr/>
          </p:nvSpPr>
          <p:spPr>
            <a:xfrm>
              <a:off x="6072198" y="1142984"/>
              <a:ext cx="500066" cy="500066"/>
            </a:xfrm>
            <a:prstGeom prst="rect">
              <a:avLst/>
            </a:prstGeom>
            <a:solidFill>
              <a:srgbClr val="FF99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4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7" name="矩形 106"/>
            <p:cNvSpPr/>
            <p:nvPr/>
          </p:nvSpPr>
          <p:spPr>
            <a:xfrm>
              <a:off x="5572132" y="1643050"/>
              <a:ext cx="500066" cy="500066"/>
            </a:xfrm>
            <a:prstGeom prst="rect">
              <a:avLst/>
            </a:prstGeom>
            <a:solidFill>
              <a:srgbClr val="FF99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4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8" name="矩形 107"/>
            <p:cNvSpPr/>
            <p:nvPr/>
          </p:nvSpPr>
          <p:spPr>
            <a:xfrm>
              <a:off x="6072198" y="1643050"/>
              <a:ext cx="500066" cy="500066"/>
            </a:xfrm>
            <a:prstGeom prst="rect">
              <a:avLst/>
            </a:prstGeom>
            <a:solidFill>
              <a:srgbClr val="FF99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9" name="矩形 108"/>
            <p:cNvSpPr/>
            <p:nvPr/>
          </p:nvSpPr>
          <p:spPr>
            <a:xfrm>
              <a:off x="5572132" y="1142984"/>
              <a:ext cx="500066" cy="500066"/>
            </a:xfrm>
            <a:prstGeom prst="rect">
              <a:avLst/>
            </a:prstGeom>
            <a:solidFill>
              <a:srgbClr val="FF99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0" name="矩形 109"/>
            <p:cNvSpPr/>
            <p:nvPr/>
          </p:nvSpPr>
          <p:spPr>
            <a:xfrm>
              <a:off x="6072198" y="2143116"/>
              <a:ext cx="500066" cy="500066"/>
            </a:xfrm>
            <a:prstGeom prst="rect">
              <a:avLst/>
            </a:prstGeom>
            <a:solidFill>
              <a:srgbClr val="FF99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1" name="矩形 110"/>
            <p:cNvSpPr/>
            <p:nvPr/>
          </p:nvSpPr>
          <p:spPr>
            <a:xfrm>
              <a:off x="5572132" y="2643182"/>
              <a:ext cx="500066" cy="500066"/>
            </a:xfrm>
            <a:prstGeom prst="rect">
              <a:avLst/>
            </a:prstGeom>
            <a:solidFill>
              <a:srgbClr val="FF99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2" name="矩形 111"/>
            <p:cNvSpPr/>
            <p:nvPr/>
          </p:nvSpPr>
          <p:spPr>
            <a:xfrm>
              <a:off x="6072198" y="2643182"/>
              <a:ext cx="500066" cy="500066"/>
            </a:xfrm>
            <a:prstGeom prst="rect">
              <a:avLst/>
            </a:prstGeom>
            <a:solidFill>
              <a:srgbClr val="FF99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3" name="矩形 112"/>
            <p:cNvSpPr/>
            <p:nvPr/>
          </p:nvSpPr>
          <p:spPr>
            <a:xfrm>
              <a:off x="5572132" y="2143116"/>
              <a:ext cx="500066" cy="500066"/>
            </a:xfrm>
            <a:prstGeom prst="rect">
              <a:avLst/>
            </a:prstGeom>
            <a:solidFill>
              <a:srgbClr val="FF99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114" name="组合 113"/>
          <p:cNvGrpSpPr/>
          <p:nvPr/>
        </p:nvGrpSpPr>
        <p:grpSpPr>
          <a:xfrm>
            <a:off x="6572264" y="1142984"/>
            <a:ext cx="2000264" cy="2000264"/>
            <a:chOff x="4572000" y="1142984"/>
            <a:chExt cx="2000264" cy="2000264"/>
          </a:xfrm>
        </p:grpSpPr>
        <p:sp>
          <p:nvSpPr>
            <p:cNvPr id="115" name="矩形 114"/>
            <p:cNvSpPr/>
            <p:nvPr/>
          </p:nvSpPr>
          <p:spPr>
            <a:xfrm>
              <a:off x="5072066" y="1142984"/>
              <a:ext cx="500066" cy="500066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6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6" name="矩形 115"/>
            <p:cNvSpPr/>
            <p:nvPr/>
          </p:nvSpPr>
          <p:spPr>
            <a:xfrm>
              <a:off x="4572000" y="1643050"/>
              <a:ext cx="500066" cy="500066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6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7" name="矩形 116"/>
            <p:cNvSpPr/>
            <p:nvPr/>
          </p:nvSpPr>
          <p:spPr>
            <a:xfrm>
              <a:off x="5072066" y="1643050"/>
              <a:ext cx="500066" cy="500066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5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8" name="矩形 117"/>
            <p:cNvSpPr/>
            <p:nvPr/>
          </p:nvSpPr>
          <p:spPr>
            <a:xfrm>
              <a:off x="4572000" y="1142984"/>
              <a:ext cx="500066" cy="500066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5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9" name="矩形 118"/>
            <p:cNvSpPr/>
            <p:nvPr/>
          </p:nvSpPr>
          <p:spPr>
            <a:xfrm>
              <a:off x="5072066" y="2143116"/>
              <a:ext cx="500066" cy="500066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8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0" name="矩形 119"/>
            <p:cNvSpPr/>
            <p:nvPr/>
          </p:nvSpPr>
          <p:spPr>
            <a:xfrm>
              <a:off x="4572000" y="2643182"/>
              <a:ext cx="500066" cy="500066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8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1" name="矩形 120"/>
            <p:cNvSpPr/>
            <p:nvPr/>
          </p:nvSpPr>
          <p:spPr>
            <a:xfrm>
              <a:off x="5072066" y="2643182"/>
              <a:ext cx="500066" cy="500066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7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2" name="矩形 121"/>
            <p:cNvSpPr/>
            <p:nvPr/>
          </p:nvSpPr>
          <p:spPr>
            <a:xfrm>
              <a:off x="4572000" y="2143116"/>
              <a:ext cx="500066" cy="500066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7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3" name="矩形 122"/>
            <p:cNvSpPr/>
            <p:nvPr/>
          </p:nvSpPr>
          <p:spPr>
            <a:xfrm>
              <a:off x="6072198" y="1142984"/>
              <a:ext cx="500066" cy="500066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8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4" name="矩形 123"/>
            <p:cNvSpPr/>
            <p:nvPr/>
          </p:nvSpPr>
          <p:spPr>
            <a:xfrm>
              <a:off x="5572132" y="1643050"/>
              <a:ext cx="500066" cy="500066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8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5" name="矩形 124"/>
            <p:cNvSpPr/>
            <p:nvPr/>
          </p:nvSpPr>
          <p:spPr>
            <a:xfrm>
              <a:off x="6072198" y="1643050"/>
              <a:ext cx="500066" cy="500066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7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6" name="矩形 125"/>
            <p:cNvSpPr/>
            <p:nvPr/>
          </p:nvSpPr>
          <p:spPr>
            <a:xfrm>
              <a:off x="5572132" y="1142984"/>
              <a:ext cx="500066" cy="500066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7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7" name="矩形 126"/>
            <p:cNvSpPr/>
            <p:nvPr/>
          </p:nvSpPr>
          <p:spPr>
            <a:xfrm>
              <a:off x="6072198" y="2143116"/>
              <a:ext cx="500066" cy="500066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6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8" name="矩形 127"/>
            <p:cNvSpPr/>
            <p:nvPr/>
          </p:nvSpPr>
          <p:spPr>
            <a:xfrm>
              <a:off x="5572132" y="2643182"/>
              <a:ext cx="500066" cy="500066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6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9" name="矩形 128"/>
            <p:cNvSpPr/>
            <p:nvPr/>
          </p:nvSpPr>
          <p:spPr>
            <a:xfrm>
              <a:off x="6072198" y="2643182"/>
              <a:ext cx="500066" cy="500066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5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30" name="矩形 129"/>
            <p:cNvSpPr/>
            <p:nvPr/>
          </p:nvSpPr>
          <p:spPr>
            <a:xfrm>
              <a:off x="5572132" y="2143116"/>
              <a:ext cx="500066" cy="500066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5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1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8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  <p:bldP spid="26" grpId="0"/>
      <p:bldP spid="27" grpId="0"/>
      <p:bldP spid="96" grpId="0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5720" y="142852"/>
            <a:ext cx="8572560" cy="39395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ts val="3000"/>
              </a:lnSpc>
            </a:pPr>
            <a:r>
              <a:rPr lang="en-US" altLang="zh-CN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lang="zh-CN" altLang="zh-CN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将</a:t>
            </a:r>
            <a:r>
              <a:rPr lang="en-US" altLang="zh-CN" sz="22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=2</a:t>
            </a:r>
            <a:r>
              <a:rPr lang="en-US" altLang="zh-CN" sz="2200" i="1" baseline="30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zh-CN" altLang="zh-CN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问题划分为</a:t>
            </a:r>
            <a:r>
              <a:rPr lang="en-US" altLang="zh-CN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4</a:t>
            </a:r>
            <a:r>
              <a:rPr lang="zh-CN" altLang="zh-CN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部分：</a:t>
            </a:r>
          </a:p>
          <a:p>
            <a:pPr>
              <a:lnSpc>
                <a:spcPts val="3000"/>
              </a:lnSpc>
            </a:pPr>
            <a:r>
              <a:rPr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</a:t>
            </a:r>
            <a:r>
              <a:rPr lang="zh-CN" altLang="zh-CN" sz="2000" smtClean="0">
                <a:solidFill>
                  <a:srgbClr val="C00000"/>
                </a:solidFill>
                <a:latin typeface="华文中宋" pitchFamily="2" charset="-122"/>
                <a:ea typeface="华文中宋" pitchFamily="2" charset="-122"/>
                <a:cs typeface="Consolas" pitchFamily="49" charset="0"/>
              </a:rPr>
              <a:t>左上角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：左上角为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en-US" altLang="zh-CN" sz="2000" i="1" baseline="30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en-US" altLang="zh-CN" sz="2000" baseline="30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-1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个选手在前半程的比赛日程（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=1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时直接给出，否则，上一轮求出的就是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en-US" altLang="zh-CN" sz="2000" baseline="30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k-1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个选手的比赛日程）。</a:t>
            </a:r>
          </a:p>
          <a:p>
            <a:pPr>
              <a:lnSpc>
                <a:spcPts val="3000"/>
              </a:lnSpc>
            </a:pP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</a:t>
            </a:r>
            <a:r>
              <a:rPr lang="zh-CN" altLang="zh-CN" sz="2000" smtClean="0">
                <a:solidFill>
                  <a:srgbClr val="C00000"/>
                </a:solidFill>
                <a:latin typeface="华文中宋" pitchFamily="2" charset="-122"/>
                <a:ea typeface="华文中宋" pitchFamily="2" charset="-122"/>
                <a:cs typeface="Consolas" pitchFamily="49" charset="0"/>
              </a:rPr>
              <a:t>左下角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：左下角为另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en-US" altLang="zh-CN" sz="2000" baseline="30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k-1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个选手在前半程的比赛日程，由左上角加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en-US" altLang="zh-CN" sz="2000" baseline="30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k-1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得到，例如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en-US" altLang="zh-CN" sz="2000" baseline="30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个选手比赛，左下角由左上角直接加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en-US" altLang="zh-CN" sz="2000" baseline="30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k-1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）得到，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en-US" altLang="zh-CN" sz="2000" baseline="30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个选手比赛，左下角由左上角直接加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4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en-US" altLang="zh-CN" sz="2000" baseline="30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k-1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）得到。</a:t>
            </a:r>
          </a:p>
          <a:p>
            <a:pPr>
              <a:lnSpc>
                <a:spcPts val="3000"/>
              </a:lnSpc>
            </a:pP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</a:t>
            </a:r>
            <a:r>
              <a:rPr lang="zh-CN" altLang="zh-CN" sz="2000" smtClean="0">
                <a:solidFill>
                  <a:srgbClr val="C00000"/>
                </a:solidFill>
                <a:latin typeface="华文中宋" pitchFamily="2" charset="-122"/>
                <a:ea typeface="华文中宋" pitchFamily="2" charset="-122"/>
                <a:cs typeface="Consolas" pitchFamily="49" charset="0"/>
              </a:rPr>
              <a:t>右上角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：将左下角直接复制到右上角得到另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en-US" altLang="zh-CN" sz="2000" baseline="30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k-1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个选手在后半程的比赛日程。</a:t>
            </a:r>
          </a:p>
          <a:p>
            <a:pPr>
              <a:lnSpc>
                <a:spcPts val="3000"/>
              </a:lnSpc>
            </a:pP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4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</a:t>
            </a:r>
            <a:r>
              <a:rPr lang="zh-CN" altLang="zh-CN" sz="2000" smtClean="0">
                <a:solidFill>
                  <a:srgbClr val="C00000"/>
                </a:solidFill>
                <a:latin typeface="华文中宋" pitchFamily="2" charset="-122"/>
                <a:ea typeface="华文中宋" pitchFamily="2" charset="-122"/>
                <a:cs typeface="Consolas" pitchFamily="49" charset="0"/>
              </a:rPr>
              <a:t>右下角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：将左上角直接复制到右下角得到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en-US" altLang="zh-CN" sz="2000" baseline="30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k-1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个选手在后半程的比赛日程。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71472" y="4214818"/>
            <a:ext cx="7929618" cy="174851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80000" tIns="180000" bIns="180000" rtlCol="0">
            <a:spAutoFit/>
          </a:bodyPr>
          <a:lstStyle/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#include &lt;stdio.h&gt;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#define MAX 101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r>
              <a:rPr lang="en-US" altLang="zh-CN" sz="1800" smtClean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问题表示</a:t>
            </a: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int k;	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求解结果表示</a:t>
            </a: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int a[MAX][MAX];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存放比赛日程表（行列下标为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的元素不用）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5720" y="214290"/>
            <a:ext cx="8501122" cy="565727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80000" tIns="180000" bIns="180000" rtlCol="0">
            <a:spAutoFit/>
          </a:bodyPr>
          <a:lstStyle/>
          <a:p>
            <a:r>
              <a:rPr lang="en-US" altLang="zh-CN" sz="16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void Plan(int k)</a:t>
            </a:r>
            <a:endParaRPr lang="zh-CN" altLang="zh-CN" sz="1600" smtClean="0">
              <a:solidFill>
                <a:srgbClr val="FF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{   int i,j,n,t,temp;</a:t>
            </a:r>
            <a:endParaRPr lang="zh-CN" altLang="zh-CN" sz="16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n=2;				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//n</a:t>
            </a:r>
            <a:r>
              <a:rPr lang="zh-CN" altLang="zh-CN" sz="16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从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2^1=2</a:t>
            </a:r>
            <a:r>
              <a:rPr lang="zh-CN" altLang="zh-CN" sz="16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开始</a:t>
            </a:r>
          </a:p>
          <a:p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a[1][1]=1; a[1][2]=2;   	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</a:t>
            </a:r>
            <a:r>
              <a:rPr lang="zh-CN" altLang="zh-CN" sz="16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求解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zh-CN" sz="16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个选手比赛日程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,</a:t>
            </a:r>
            <a:r>
              <a:rPr lang="zh-CN" altLang="zh-CN" sz="16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得到</a:t>
            </a:r>
            <a:r>
              <a:rPr lang="zh-CN" altLang="zh-CN" sz="16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左上角</a:t>
            </a:r>
            <a:r>
              <a:rPr lang="zh-CN" altLang="zh-CN" sz="16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元素</a:t>
            </a:r>
          </a:p>
          <a:p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a[2][1]=2; a[2][2]=1;</a:t>
            </a:r>
            <a:endParaRPr lang="zh-CN" altLang="zh-CN" sz="16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>
              <a:lnSpc>
                <a:spcPct val="200000"/>
              </a:lnSpc>
            </a:pP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for (t=1;t&lt;k;t++)		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</a:t>
            </a:r>
            <a:r>
              <a:rPr lang="zh-CN" altLang="zh-CN" sz="16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迭代处理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2^2(t=1)</a:t>
            </a:r>
            <a:r>
              <a:rPr lang="zh-CN" altLang="zh-CN" sz="16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…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,2^k(t=k-1)</a:t>
            </a:r>
            <a:r>
              <a:rPr lang="zh-CN" altLang="zh-CN" sz="16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个选手</a:t>
            </a:r>
          </a:p>
          <a:p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{	temp=n;				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//temp=2^t</a:t>
            </a:r>
            <a:endParaRPr lang="zh-CN" altLang="zh-CN" sz="1600" smtClean="0">
              <a:solidFill>
                <a:srgbClr val="00B0F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n=n*2; 				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//n=2^(t+1)</a:t>
            </a:r>
            <a:endParaRPr lang="zh-CN" altLang="zh-CN" sz="1600" smtClean="0">
              <a:solidFill>
                <a:srgbClr val="00B0F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for (i=temp+1;i&lt;=n;i++ )		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</a:t>
            </a:r>
            <a:r>
              <a:rPr lang="zh-CN" altLang="zh-CN" sz="16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填</a:t>
            </a:r>
            <a:r>
              <a:rPr lang="zh-CN" altLang="zh-CN" sz="16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左下角</a:t>
            </a:r>
            <a:r>
              <a:rPr lang="zh-CN" altLang="zh-CN" sz="16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元素</a:t>
            </a:r>
          </a:p>
          <a:p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   for (j=1; j&lt;=temp; j++)</a:t>
            </a:r>
            <a:endParaRPr lang="zh-CN" altLang="zh-CN" sz="16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	a[i][j]=a[i-temp][j]+temp; 	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</a:t>
            </a:r>
            <a:r>
              <a:rPr lang="zh-CN" altLang="en-US" sz="16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产生</a:t>
            </a:r>
            <a:r>
              <a:rPr lang="zh-CN" altLang="zh-CN" sz="16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左下角元素</a:t>
            </a:r>
          </a:p>
          <a:p>
            <a:pPr>
              <a:lnSpc>
                <a:spcPct val="150000"/>
              </a:lnSpc>
            </a:pP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for (i=1; i&lt;=temp; i++)		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</a:t>
            </a:r>
            <a:r>
              <a:rPr lang="zh-CN" altLang="zh-CN" sz="16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填</a:t>
            </a:r>
            <a:r>
              <a:rPr lang="zh-CN" altLang="zh-CN" sz="16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右上角</a:t>
            </a:r>
            <a:r>
              <a:rPr lang="zh-CN" altLang="zh-CN" sz="16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元素</a:t>
            </a:r>
          </a:p>
          <a:p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   for (j=temp+1; j&lt;=n; j++)</a:t>
            </a:r>
            <a:endParaRPr lang="zh-CN" altLang="zh-CN" sz="16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	a[i][j]=a[i+temp][(j+temp)% n];</a:t>
            </a:r>
            <a:endParaRPr lang="zh-CN" altLang="zh-CN" sz="16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for (i=temp+1; i&lt;=n; i++)	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</a:t>
            </a:r>
            <a:r>
              <a:rPr lang="zh-CN" altLang="zh-CN" sz="16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填</a:t>
            </a:r>
            <a:r>
              <a:rPr lang="zh-CN" altLang="zh-CN" sz="16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右下角</a:t>
            </a:r>
            <a:r>
              <a:rPr lang="zh-CN" altLang="zh-CN" sz="16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元素</a:t>
            </a:r>
          </a:p>
          <a:p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   for (j=temp+1; j&lt;=n; j++)</a:t>
            </a:r>
            <a:endParaRPr lang="zh-CN" altLang="zh-CN" sz="16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	a[i][j]=a[i-temp][j-temp];</a:t>
            </a:r>
            <a:endParaRPr lang="zh-CN" altLang="zh-CN" sz="16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}</a:t>
            </a:r>
            <a:endParaRPr lang="zh-CN" altLang="zh-CN" sz="16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}</a:t>
            </a:r>
            <a:endParaRPr lang="zh-CN" altLang="zh-CN" sz="16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57290" y="357166"/>
            <a:ext cx="6286544" cy="52322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2800" smtClean="0">
                <a:solidFill>
                  <a:srgbClr val="FF0000"/>
                </a:solidFill>
                <a:latin typeface="Consolas" pitchFamily="49" charset="0"/>
                <a:ea typeface="Verdana" pitchFamily="34" charset="0"/>
                <a:cs typeface="Consolas" pitchFamily="49" charset="0"/>
              </a:rPr>
              <a:t>3.5</a:t>
            </a:r>
            <a:r>
              <a:rPr lang="en-US" altLang="zh-CN" sz="2800" smtClean="0">
                <a:solidFill>
                  <a:srgbClr val="FF0000"/>
                </a:solidFill>
                <a:latin typeface="Consolas" pitchFamily="49" charset="0"/>
                <a:ea typeface="叶根友毛笔行书2.0版" pitchFamily="2" charset="-122"/>
                <a:cs typeface="Consolas" pitchFamily="49" charset="0"/>
              </a:rPr>
              <a:t> </a:t>
            </a:r>
            <a:r>
              <a:rPr lang="zh-CN" altLang="zh-CN" sz="2800" smtClean="0">
                <a:solidFill>
                  <a:srgbClr val="FF0000"/>
                </a:solidFill>
                <a:latin typeface="Consolas" pitchFamily="49" charset="0"/>
                <a:ea typeface="叶根友毛笔行书2.0版" pitchFamily="2" charset="-122"/>
                <a:cs typeface="Consolas" pitchFamily="49" charset="0"/>
              </a:rPr>
              <a:t>求解大整数乘法和矩阵乘法问题</a:t>
            </a:r>
          </a:p>
        </p:txBody>
      </p:sp>
      <p:sp>
        <p:nvSpPr>
          <p:cNvPr id="3" name="Text Box 2" descr="信纸"/>
          <p:cNvSpPr txBox="1">
            <a:spLocks noChangeArrowheads="1"/>
          </p:cNvSpPr>
          <p:nvPr/>
        </p:nvSpPr>
        <p:spPr bwMode="auto">
          <a:xfrm>
            <a:off x="571472" y="1571612"/>
            <a:ext cx="5143536" cy="523220"/>
          </a:xfrm>
          <a:prstGeom prst="rect">
            <a:avLst/>
          </a:prstGeom>
          <a:solidFill>
            <a:srgbClr val="00B0F0"/>
          </a:solidFill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80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3.5.1 </a:t>
            </a:r>
            <a:r>
              <a:rPr lang="zh-CN" altLang="en-US" sz="280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求解大整数乘法问题</a:t>
            </a: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436589" y="2428868"/>
            <a:ext cx="7993063" cy="2600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　</a:t>
            </a:r>
            <a:r>
              <a:rPr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　</a:t>
            </a:r>
            <a:r>
              <a:rPr lang="en-US" altLang="zh-CN" sz="22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【</a:t>
            </a:r>
            <a:r>
              <a:rPr lang="zh-CN" altLang="en-US" sz="22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问题描述</a:t>
            </a:r>
            <a:r>
              <a:rPr lang="en-US" altLang="zh-CN" sz="22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】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设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X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和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Y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都是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（为了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简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单，假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设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为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幂，且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X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、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Y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均为正数）位的二进制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整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数，现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在要计算它们的乘积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X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*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Y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</a:p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当位数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很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大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时，可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以用传统方法来设计一个计算乘积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X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*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Y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算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法，但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是这样做计算步骤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太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多，显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得效率较低。可以采用分治法来设计一个更有效的大整数乘积算法。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Text Box 2"/>
          <p:cNvSpPr txBox="1">
            <a:spLocks noChangeArrowheads="1"/>
          </p:cNvSpPr>
          <p:nvPr/>
        </p:nvSpPr>
        <p:spPr bwMode="auto">
          <a:xfrm>
            <a:off x="323850" y="1142984"/>
            <a:ext cx="8424863" cy="10618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　</a:t>
            </a:r>
            <a:r>
              <a:rPr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　</a:t>
            </a:r>
            <a:r>
              <a:rPr lang="en-US" altLang="zh-CN" sz="22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【</a:t>
            </a:r>
            <a:r>
              <a:rPr lang="zh-CN" altLang="en-US" sz="22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问题求解</a:t>
            </a:r>
            <a:r>
              <a:rPr lang="en-US" altLang="zh-CN" sz="22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】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先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将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位的二进制整数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X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和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Y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各分为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两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段，每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段的长为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/2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位，如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下图所示。</a:t>
            </a:r>
          </a:p>
        </p:txBody>
      </p:sp>
      <p:sp>
        <p:nvSpPr>
          <p:cNvPr id="162820" name="Rectangle 4"/>
          <p:cNvSpPr>
            <a:spLocks noChangeArrowheads="1"/>
          </p:cNvSpPr>
          <p:nvPr/>
        </p:nvSpPr>
        <p:spPr bwMode="auto">
          <a:xfrm>
            <a:off x="0" y="31813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62821" name="Text Box 5"/>
          <p:cNvSpPr txBox="1">
            <a:spLocks noChangeArrowheads="1"/>
          </p:cNvSpPr>
          <p:nvPr/>
        </p:nvSpPr>
        <p:spPr bwMode="auto">
          <a:xfrm>
            <a:off x="395288" y="3526697"/>
            <a:ext cx="8497887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由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此，</a:t>
            </a:r>
            <a:r>
              <a:rPr lang="pt-BR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X</a:t>
            </a:r>
            <a:r>
              <a:rPr lang="pt-BR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</a:t>
            </a:r>
            <a:r>
              <a:rPr lang="pt-BR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pt-BR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*2</a:t>
            </a:r>
            <a:r>
              <a:rPr lang="pt-BR" altLang="zh-CN" sz="2000" i="1" baseline="30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pt-BR" altLang="zh-CN" sz="2000" baseline="30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/2</a:t>
            </a:r>
            <a:r>
              <a:rPr lang="pt-BR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+</a:t>
            </a:r>
            <a:r>
              <a:rPr lang="pt-BR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pt-BR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Y</a:t>
            </a:r>
            <a:r>
              <a:rPr lang="pt-BR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</a:t>
            </a:r>
            <a:r>
              <a:rPr lang="pt-BR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C</a:t>
            </a:r>
            <a:r>
              <a:rPr lang="pt-BR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*2</a:t>
            </a:r>
            <a:r>
              <a:rPr lang="pt-BR" altLang="zh-CN" sz="2000" i="1" baseline="30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pt-BR" altLang="zh-CN" sz="2000" baseline="30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/2</a:t>
            </a:r>
            <a:r>
              <a:rPr lang="pt-BR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+</a:t>
            </a:r>
            <a:r>
              <a:rPr lang="pt-BR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</a:t>
            </a:r>
            <a:r>
              <a:rPr lang="zh-CN" altLang="pt-BR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。这</a:t>
            </a:r>
            <a:r>
              <a:rPr lang="zh-CN" altLang="pt-BR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样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X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和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Y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的乘积为：</a:t>
            </a:r>
            <a:endParaRPr lang="zh-CN" altLang="pt-BR" sz="2000" i="1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pt-BR" altLang="zh-CN" sz="2000" i="1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   X</a:t>
            </a:r>
            <a:r>
              <a:rPr lang="pt-BR" altLang="zh-CN" sz="2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*</a:t>
            </a:r>
            <a:r>
              <a:rPr lang="pt-BR" altLang="zh-CN" sz="2000" i="1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Y</a:t>
            </a:r>
            <a:r>
              <a:rPr lang="pt-BR" altLang="zh-CN" sz="200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=(</a:t>
            </a:r>
            <a:r>
              <a:rPr lang="pt-BR" altLang="zh-CN" sz="2000" i="1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pt-BR" altLang="zh-CN" sz="200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*2</a:t>
            </a:r>
            <a:r>
              <a:rPr lang="pt-BR" altLang="zh-CN" sz="2000" i="1" baseline="3000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pt-BR" altLang="zh-CN" sz="2000" baseline="3000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/2</a:t>
            </a:r>
            <a:r>
              <a:rPr lang="pt-BR" altLang="zh-CN" sz="200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+</a:t>
            </a:r>
            <a:r>
              <a:rPr lang="pt-BR" altLang="zh-CN" sz="2000" i="1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pt-BR" altLang="zh-CN" sz="200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)*(</a:t>
            </a:r>
            <a:r>
              <a:rPr lang="pt-BR" altLang="zh-CN" sz="2000" i="1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C</a:t>
            </a:r>
            <a:r>
              <a:rPr lang="pt-BR" altLang="zh-CN" sz="200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*2</a:t>
            </a:r>
            <a:r>
              <a:rPr lang="pt-BR" altLang="zh-CN" sz="2000" i="1" baseline="3000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pt-BR" altLang="zh-CN" sz="2000" baseline="3000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/2</a:t>
            </a:r>
            <a:r>
              <a:rPr lang="pt-BR" altLang="zh-CN" sz="200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+</a:t>
            </a:r>
            <a:r>
              <a:rPr lang="pt-BR" altLang="zh-CN" sz="2000" i="1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</a:t>
            </a:r>
            <a:r>
              <a:rPr lang="pt-BR" altLang="zh-CN" sz="200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)=</a:t>
            </a:r>
            <a:r>
              <a:rPr lang="pt-BR" altLang="zh-CN" sz="2000" i="1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pt-BR" altLang="zh-CN" sz="200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*</a:t>
            </a:r>
            <a:r>
              <a:rPr lang="pt-BR" altLang="zh-CN" sz="2000" i="1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C</a:t>
            </a:r>
            <a:r>
              <a:rPr lang="pt-BR" altLang="zh-CN" sz="200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*2</a:t>
            </a:r>
            <a:r>
              <a:rPr lang="pt-BR" altLang="zh-CN" sz="2000" i="1" baseline="3000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pt-BR" altLang="zh-CN" sz="200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+(</a:t>
            </a:r>
            <a:r>
              <a:rPr lang="pt-BR" altLang="zh-CN" sz="2000" i="1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pt-BR" altLang="zh-CN" sz="200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*</a:t>
            </a:r>
            <a:r>
              <a:rPr lang="pt-BR" altLang="zh-CN" sz="2000" i="1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</a:t>
            </a:r>
            <a:r>
              <a:rPr lang="pt-BR" altLang="zh-CN" sz="200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+</a:t>
            </a:r>
            <a:r>
              <a:rPr lang="pt-BR" altLang="zh-CN" sz="2000" i="1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C</a:t>
            </a:r>
            <a:r>
              <a:rPr lang="pt-BR" altLang="zh-CN" sz="200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*</a:t>
            </a:r>
            <a:r>
              <a:rPr lang="pt-BR" altLang="zh-CN" sz="2000" i="1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pt-BR" altLang="zh-CN" sz="200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)*2</a:t>
            </a:r>
            <a:r>
              <a:rPr lang="pt-BR" altLang="zh-CN" sz="2000" i="1" baseline="3000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pt-BR" altLang="zh-CN" sz="2000" baseline="3000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/2</a:t>
            </a:r>
            <a:r>
              <a:rPr lang="pt-BR" altLang="zh-CN" sz="200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+</a:t>
            </a:r>
            <a:r>
              <a:rPr lang="pt-BR" altLang="zh-CN" sz="2000" i="1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pt-BR" altLang="zh-CN" sz="200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*</a:t>
            </a:r>
            <a:r>
              <a:rPr lang="pt-BR" altLang="zh-CN" sz="2000" i="1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</a:t>
            </a:r>
            <a:endParaRPr lang="en-US" altLang="zh-CN" sz="2000" i="1">
              <a:solidFill>
                <a:srgbClr val="FF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pic>
        <p:nvPicPr>
          <p:cNvPr id="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14480" y="2285992"/>
            <a:ext cx="5450028" cy="10715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Text Box 2"/>
          <p:cNvSpPr txBox="1">
            <a:spLocks noChangeArrowheads="1"/>
          </p:cNvSpPr>
          <p:nvPr/>
        </p:nvSpPr>
        <p:spPr bwMode="auto">
          <a:xfrm>
            <a:off x="468313" y="428604"/>
            <a:ext cx="8064500" cy="188500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如果这样计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算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X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*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Y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，则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必须进行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4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次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/2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位整数的乘法（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pt-BR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*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C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、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pt-BR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*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、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pt-BR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*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C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和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pt-BR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*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），以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及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次不超过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位的整数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加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法，此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外还要做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次移位（分别对应乘</a:t>
            </a:r>
            <a:r>
              <a:rPr lang="en-US" altLang="zh-CN" sz="2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en-US" altLang="zh-CN" sz="2000" i="1" baseline="30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和乘</a:t>
            </a:r>
            <a:r>
              <a:rPr lang="en-US" altLang="zh-CN" sz="2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en-US" altLang="zh-CN" sz="2000" i="1" baseline="30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baseline="30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）。所有这些加法和移位共用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O(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步运算。设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是两个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位整数相乘所需的运算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总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数，则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有以下递推式：</a:t>
            </a:r>
          </a:p>
        </p:txBody>
      </p:sp>
      <p:sp>
        <p:nvSpPr>
          <p:cNvPr id="161795" name="Text Box 3"/>
          <p:cNvSpPr txBox="1">
            <a:spLocks noChangeArrowheads="1"/>
          </p:cNvSpPr>
          <p:nvPr/>
        </p:nvSpPr>
        <p:spPr bwMode="auto">
          <a:xfrm>
            <a:off x="1214414" y="2643182"/>
            <a:ext cx="4897438" cy="1102179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lIns="216000" tIns="180000" bIns="18000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)=O(1)</a:t>
            </a:r>
            <a:r>
              <a:rPr lang="en-US" altLang="zh-CN" sz="2000">
                <a:latin typeface="Consolas" pitchFamily="49" charset="0"/>
                <a:ea typeface="楷体" pitchFamily="49" charset="-122"/>
                <a:cs typeface="Consolas" pitchFamily="49" charset="0"/>
              </a:rPr>
              <a:t>			</a:t>
            </a:r>
            <a:r>
              <a:rPr lang="zh-CN" altLang="en-US" sz="200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当</a:t>
            </a:r>
            <a:r>
              <a:rPr lang="en-US" altLang="zh-CN" sz="2000" i="1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=1</a:t>
            </a:r>
            <a:endParaRPr lang="en-US" altLang="zh-CN" sz="2000" i="1">
              <a:solidFill>
                <a:srgbClr val="00B0F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)=4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/2)+O(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en-US" altLang="zh-CN" sz="2000">
                <a:latin typeface="Consolas" pitchFamily="49" charset="0"/>
                <a:ea typeface="楷体" pitchFamily="49" charset="-122"/>
                <a:cs typeface="Consolas" pitchFamily="49" charset="0"/>
              </a:rPr>
              <a:t>		</a:t>
            </a:r>
            <a:r>
              <a:rPr lang="zh-CN" altLang="en-US" sz="200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当</a:t>
            </a:r>
            <a:r>
              <a:rPr lang="en-US" altLang="zh-CN" sz="2000" i="1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&gt;1</a:t>
            </a:r>
          </a:p>
        </p:txBody>
      </p:sp>
      <p:sp>
        <p:nvSpPr>
          <p:cNvPr id="161796" name="Text Box 4"/>
          <p:cNvSpPr txBox="1">
            <a:spLocks noChangeArrowheads="1"/>
          </p:cNvSpPr>
          <p:nvPr/>
        </p:nvSpPr>
        <p:spPr bwMode="auto">
          <a:xfrm>
            <a:off x="1071538" y="4071942"/>
            <a:ext cx="504031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由此可得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)=O(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baseline="30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0034" y="1428736"/>
            <a:ext cx="8358246" cy="240065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采用分治法，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把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X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*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Y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写成另一种形式：</a:t>
            </a:r>
          </a:p>
          <a:p>
            <a:pPr>
              <a:lnSpc>
                <a:spcPct val="150000"/>
              </a:lnSpc>
            </a:pPr>
            <a:r>
              <a:rPr lang="pt-BR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  </a:t>
            </a:r>
            <a:r>
              <a:rPr lang="pt-BR" altLang="zh-CN" sz="2000" i="1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X</a:t>
            </a:r>
            <a:r>
              <a:rPr lang="pt-BR" altLang="zh-CN" sz="2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*</a:t>
            </a:r>
            <a:r>
              <a:rPr lang="pt-BR" altLang="zh-CN" sz="2000" i="1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Y</a:t>
            </a:r>
            <a:r>
              <a:rPr lang="pt-BR" altLang="zh-CN" sz="2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</a:t>
            </a:r>
            <a:r>
              <a:rPr lang="pt-BR" altLang="zh-CN" sz="2000" i="1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pt-BR" altLang="zh-CN" sz="2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*</a:t>
            </a:r>
            <a:r>
              <a:rPr lang="pt-BR" altLang="zh-CN" sz="2000" i="1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C</a:t>
            </a:r>
            <a:r>
              <a:rPr lang="pt-BR" altLang="zh-CN" sz="2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*2</a:t>
            </a:r>
            <a:r>
              <a:rPr lang="pt-BR" altLang="zh-CN" sz="2000" i="1" baseline="30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pt-BR" altLang="zh-CN" sz="2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+[(</a:t>
            </a:r>
            <a:r>
              <a:rPr lang="pt-BR" altLang="zh-CN" sz="2000" i="1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pt-BR" altLang="zh-CN" sz="2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</a:t>
            </a:r>
            <a:r>
              <a:rPr lang="pt-BR" altLang="zh-CN" sz="2000" i="1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pt-BR" altLang="zh-CN" sz="2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)*(</a:t>
            </a:r>
            <a:r>
              <a:rPr lang="pt-BR" altLang="zh-CN" sz="2000" i="1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</a:t>
            </a:r>
            <a:r>
              <a:rPr lang="pt-BR" altLang="zh-CN" sz="2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</a:t>
            </a:r>
            <a:r>
              <a:rPr lang="pt-BR" altLang="zh-CN" sz="2000" i="1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C</a:t>
            </a:r>
            <a:r>
              <a:rPr lang="pt-BR" altLang="zh-CN" sz="2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)+</a:t>
            </a:r>
            <a:r>
              <a:rPr lang="pt-BR" altLang="zh-CN" sz="2000" i="1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pt-BR" altLang="zh-CN" sz="2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*</a:t>
            </a:r>
            <a:r>
              <a:rPr lang="pt-BR" altLang="zh-CN" sz="2000" i="1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C</a:t>
            </a:r>
            <a:r>
              <a:rPr lang="pt-BR" altLang="zh-CN" sz="2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+</a:t>
            </a:r>
            <a:r>
              <a:rPr lang="pt-BR" altLang="zh-CN" sz="2000" i="1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pt-BR" altLang="zh-CN" sz="2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*</a:t>
            </a:r>
            <a:r>
              <a:rPr lang="pt-BR" altLang="zh-CN" sz="2000" i="1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</a:t>
            </a:r>
            <a:r>
              <a:rPr lang="pt-BR" altLang="zh-CN" sz="2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]*2</a:t>
            </a:r>
            <a:r>
              <a:rPr lang="pt-BR" altLang="zh-CN" sz="2000" i="1" baseline="30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pt-BR" altLang="zh-CN" sz="2000" baseline="30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/2</a:t>
            </a:r>
            <a:r>
              <a:rPr lang="pt-BR" altLang="zh-CN" sz="2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+</a:t>
            </a:r>
            <a:r>
              <a:rPr lang="pt-BR" altLang="zh-CN" sz="2000" i="1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pt-BR" altLang="zh-CN" sz="2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*</a:t>
            </a:r>
            <a:r>
              <a:rPr lang="pt-BR" altLang="zh-CN" sz="2000" i="1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</a:t>
            </a:r>
            <a:endParaRPr lang="zh-CN" altLang="zh-CN" sz="2000" smtClean="0">
              <a:solidFill>
                <a:srgbClr val="FF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虽然该式看起来比前式复杂些，但它仅需做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次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/2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位整数的乘法（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*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C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、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*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和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)*(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C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），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6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次加、减法和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次移位。由此可以推出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  <a:endParaRPr lang="en-US" altLang="zh-CN" sz="20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     </a:t>
            </a:r>
            <a:r>
              <a:rPr lang="pt-BR" altLang="zh-CN" sz="20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T(</a:t>
            </a:r>
            <a:r>
              <a:rPr lang="pt-BR" altLang="zh-CN" sz="2000" i="1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pt-BR" altLang="zh-CN" sz="20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 = O(</a:t>
            </a:r>
            <a:r>
              <a:rPr lang="pt-BR" altLang="zh-CN" sz="2000" i="1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pt-BR" altLang="zh-CN" sz="2000" baseline="300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1.59</a:t>
            </a:r>
            <a:r>
              <a:rPr lang="pt-BR" altLang="zh-CN" sz="20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endParaRPr lang="zh-CN" altLang="en-US" sz="2000">
              <a:solidFill>
                <a:srgbClr val="C0000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Text Box 2" descr="信纸"/>
          <p:cNvSpPr txBox="1">
            <a:spLocks noChangeArrowheads="1"/>
          </p:cNvSpPr>
          <p:nvPr/>
        </p:nvSpPr>
        <p:spPr bwMode="auto">
          <a:xfrm>
            <a:off x="357158" y="357166"/>
            <a:ext cx="4429156" cy="523220"/>
          </a:xfrm>
          <a:prstGeom prst="rect">
            <a:avLst/>
          </a:prstGeom>
          <a:solidFill>
            <a:srgbClr val="00B0F0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>
              <a:spcBef>
                <a:spcPct val="50000"/>
              </a:spcBef>
            </a:pPr>
            <a:r>
              <a:rPr lang="pt-BR" altLang="zh-CN" sz="280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3.5.2 </a:t>
            </a:r>
            <a:r>
              <a:rPr lang="zh-CN" altLang="pt-BR" sz="280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求解矩阵乘法问题</a:t>
            </a:r>
            <a:endParaRPr lang="zh-CN" altLang="en-US" sz="2800">
              <a:ln w="11430"/>
              <a:solidFill>
                <a:srgbClr val="FF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160771" name="Text Box 3"/>
          <p:cNvSpPr txBox="1">
            <a:spLocks noChangeArrowheads="1"/>
          </p:cNvSpPr>
          <p:nvPr/>
        </p:nvSpPr>
        <p:spPr bwMode="auto">
          <a:xfrm>
            <a:off x="714348" y="1285860"/>
            <a:ext cx="7777162" cy="6001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en-US" altLang="zh-CN" sz="22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【</a:t>
            </a:r>
            <a:r>
              <a:rPr lang="zh-CN" altLang="en-US" sz="22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问题描述</a:t>
            </a:r>
            <a:r>
              <a:rPr lang="en-US" altLang="zh-CN" sz="22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】</a:t>
            </a:r>
            <a:r>
              <a:rPr lang="zh-CN" altLang="pt-BR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对于</a:t>
            </a:r>
            <a:r>
              <a:rPr lang="zh-CN" altLang="pt-BR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两个</a:t>
            </a:r>
            <a:r>
              <a:rPr lang="pt-BR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pt-BR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×</a:t>
            </a:r>
            <a:r>
              <a:rPr lang="pt-BR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pt-BR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的矩阵</a:t>
            </a:r>
            <a:r>
              <a:rPr lang="pt-BR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zh-CN" altLang="pt-BR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和</a:t>
            </a:r>
            <a:r>
              <a:rPr lang="pt-BR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zh-CN" altLang="pt-BR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计</a:t>
            </a:r>
            <a:r>
              <a:rPr lang="zh-CN" altLang="pt-BR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算</a:t>
            </a:r>
            <a:r>
              <a:rPr lang="pt-BR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C</a:t>
            </a:r>
            <a:r>
              <a:rPr lang="pt-BR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</a:t>
            </a:r>
            <a:r>
              <a:rPr lang="pt-BR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pt-BR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×</a:t>
            </a:r>
            <a:r>
              <a:rPr lang="pt-BR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zh-CN" altLang="pt-BR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lang="zh-CN" altLang="en-US" sz="20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160772" name="Text Box 4"/>
          <p:cNvSpPr txBox="1">
            <a:spLocks noChangeArrowheads="1"/>
          </p:cNvSpPr>
          <p:nvPr/>
        </p:nvSpPr>
        <p:spPr bwMode="auto">
          <a:xfrm>
            <a:off x="142844" y="2000240"/>
            <a:ext cx="8501122" cy="19851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　</a:t>
            </a:r>
            <a:r>
              <a:rPr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　</a:t>
            </a:r>
            <a:r>
              <a:rPr lang="en-US" altLang="zh-CN" sz="22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【</a:t>
            </a:r>
            <a:r>
              <a:rPr lang="zh-CN" altLang="en-US" sz="22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问题求解</a:t>
            </a:r>
            <a:r>
              <a:rPr lang="en-US" altLang="zh-CN" sz="22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】</a:t>
            </a:r>
            <a:r>
              <a:rPr lang="zh-CN" altLang="pt-BR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常用</a:t>
            </a:r>
            <a:r>
              <a:rPr lang="zh-CN" altLang="pt-BR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的计算公式</a:t>
            </a:r>
            <a:r>
              <a:rPr lang="zh-CN" altLang="pt-BR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是</a:t>
            </a:r>
            <a:r>
              <a:rPr lang="pt-BR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C</a:t>
            </a:r>
            <a:r>
              <a:rPr lang="pt-BR" altLang="zh-CN" sz="2000" i="1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ij </a:t>
            </a:r>
            <a:r>
              <a:rPr lang="pt-BR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 </a:t>
            </a:r>
            <a:r>
              <a:rPr lang="zh-CN" altLang="pt-BR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</a:t>
            </a:r>
            <a:r>
              <a:rPr lang="zh-CN" altLang="pt-BR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zh-CN" altLang="pt-BR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对</a:t>
            </a:r>
            <a:r>
              <a:rPr lang="zh-CN" altLang="pt-BR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应算法的时间复杂度为</a:t>
            </a:r>
            <a:r>
              <a:rPr lang="pt-BR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O(</a:t>
            </a:r>
            <a:r>
              <a:rPr lang="pt-BR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pt-BR" altLang="zh-CN" sz="2000" baseline="30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pt-BR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zh-CN" altLang="pt-BR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</a:p>
          <a:p>
            <a:pPr>
              <a:lnSpc>
                <a:spcPct val="150000"/>
              </a:lnSpc>
            </a:pPr>
            <a:r>
              <a:rPr lang="zh-CN" altLang="pt-BR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是否存在更有效的算法呢？假</a:t>
            </a:r>
            <a:r>
              <a:rPr lang="zh-CN" altLang="pt-BR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设</a:t>
            </a:r>
            <a:r>
              <a:rPr lang="pt-BR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pt-BR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=2</a:t>
            </a:r>
            <a:r>
              <a:rPr lang="pt-BR" altLang="zh-CN" sz="2000" i="1" baseline="30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zh-CN" altLang="pt-BR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考</a:t>
            </a:r>
            <a:r>
              <a:rPr lang="zh-CN" altLang="pt-BR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虑采用分治法</a:t>
            </a:r>
            <a:r>
              <a:rPr lang="zh-CN" altLang="pt-BR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思</a:t>
            </a:r>
            <a:r>
              <a:rPr lang="zh-CN" altLang="pt-BR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路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zh-CN" altLang="pt-BR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当</a:t>
            </a:r>
            <a:r>
              <a:rPr lang="pt-BR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pt-BR" altLang="zh-CN" sz="2000" dirty="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≥</a:t>
            </a:r>
            <a:r>
              <a:rPr lang="pt-BR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pt-BR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时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zh-CN" altLang="pt-BR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将</a:t>
            </a:r>
            <a:r>
              <a:rPr lang="pt-BR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zh-CN" altLang="pt-BR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、</a:t>
            </a:r>
            <a:r>
              <a:rPr lang="pt-BR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zh-CN" altLang="pt-BR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分成</a:t>
            </a:r>
            <a:r>
              <a:rPr lang="pt-BR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4</a:t>
            </a:r>
            <a:r>
              <a:rPr lang="zh-CN" altLang="pt-BR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</a:t>
            </a:r>
            <a:r>
              <a:rPr lang="pt-BR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pt-BR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/2×</a:t>
            </a:r>
            <a:r>
              <a:rPr lang="pt-BR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pt-BR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/2</a:t>
            </a:r>
            <a:r>
              <a:rPr lang="zh-CN" altLang="pt-BR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的矩阵：</a:t>
            </a:r>
            <a:endParaRPr lang="zh-CN" altLang="en-US" sz="20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160774" name="Rectangle 6"/>
          <p:cNvSpPr>
            <a:spLocks noChangeArrowheads="1"/>
          </p:cNvSpPr>
          <p:nvPr/>
        </p:nvSpPr>
        <p:spPr bwMode="auto">
          <a:xfrm>
            <a:off x="0" y="3238500"/>
            <a:ext cx="18473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160773" name="Object 5"/>
          <p:cNvGraphicFramePr>
            <a:graphicFrameLocks noChangeAspect="1"/>
          </p:cNvGraphicFramePr>
          <p:nvPr/>
        </p:nvGraphicFramePr>
        <p:xfrm>
          <a:off x="5000628" y="2000240"/>
          <a:ext cx="863600" cy="677862"/>
        </p:xfrm>
        <a:graphic>
          <a:graphicData uri="http://schemas.openxmlformats.org/presentationml/2006/ole">
            <p:oleObj spid="_x0000_s160773" name="公式" r:id="rId3" imgW="482391" imgH="380835" progId="">
              <p:embed/>
            </p:oleObj>
          </a:graphicData>
        </a:graphic>
      </p:graphicFrame>
      <p:graphicFrame>
        <p:nvGraphicFramePr>
          <p:cNvPr id="160775" name="Object 7"/>
          <p:cNvGraphicFramePr>
            <a:graphicFrameLocks noChangeAspect="1"/>
          </p:cNvGraphicFramePr>
          <p:nvPr/>
        </p:nvGraphicFramePr>
        <p:xfrm>
          <a:off x="1258888" y="4149725"/>
          <a:ext cx="5761037" cy="947738"/>
        </p:xfrm>
        <a:graphic>
          <a:graphicData uri="http://schemas.openxmlformats.org/presentationml/2006/ole">
            <p:oleObj spid="_x0000_s160775" name="公式" r:id="rId4" imgW="2145369" imgH="355446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跋涉">
  <a:themeElements>
    <a:clrScheme name="跋涉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跋涉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跋涉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>
    <a:lnDef>
      <a:spPr>
        <a:ln>
          <a:tailEnd type="none"/>
        </a:ln>
      </a:spPr>
      <a:bodyPr/>
      <a:lstStyle/>
      <a:style>
        <a:lnRef idx="2">
          <a:schemeClr val="dk1"/>
        </a:lnRef>
        <a:fillRef idx="0">
          <a:schemeClr val="dk1"/>
        </a:fillRef>
        <a:effectRef idx="1">
          <a:schemeClr val="dk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1624</TotalTime>
  <Words>5894</Words>
  <Application>Microsoft Office PowerPoint</Application>
  <PresentationFormat>全屏显示(4:3)</PresentationFormat>
  <Paragraphs>1199</Paragraphs>
  <Slides>115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115</vt:i4>
      </vt:variant>
    </vt:vector>
  </HeadingPairs>
  <TitlesOfParts>
    <vt:vector size="118" baseType="lpstr">
      <vt:lpstr>跋涉</vt:lpstr>
      <vt:lpstr>公式</vt:lpstr>
      <vt:lpstr>图片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  <vt:lpstr>幻灯片 26</vt:lpstr>
      <vt:lpstr>幻灯片 27</vt:lpstr>
      <vt:lpstr>幻灯片 28</vt:lpstr>
      <vt:lpstr>幻灯片 29</vt:lpstr>
      <vt:lpstr>幻灯片 30</vt:lpstr>
      <vt:lpstr>幻灯片 31</vt:lpstr>
      <vt:lpstr>幻灯片 32</vt:lpstr>
      <vt:lpstr>幻灯片 33</vt:lpstr>
      <vt:lpstr>幻灯片 34</vt:lpstr>
      <vt:lpstr>幻灯片 35</vt:lpstr>
      <vt:lpstr>幻灯片 36</vt:lpstr>
      <vt:lpstr>幻灯片 37</vt:lpstr>
      <vt:lpstr>幻灯片 38</vt:lpstr>
      <vt:lpstr>幻灯片 39</vt:lpstr>
      <vt:lpstr>幻灯片 40</vt:lpstr>
      <vt:lpstr>幻灯片 41</vt:lpstr>
      <vt:lpstr>幻灯片 42</vt:lpstr>
      <vt:lpstr>幻灯片 43</vt:lpstr>
      <vt:lpstr>幻灯片 44</vt:lpstr>
      <vt:lpstr>幻灯片 45</vt:lpstr>
      <vt:lpstr>幻灯片 46</vt:lpstr>
      <vt:lpstr>幻灯片 47</vt:lpstr>
      <vt:lpstr>幻灯片 48</vt:lpstr>
      <vt:lpstr>幻灯片 49</vt:lpstr>
      <vt:lpstr>幻灯片 50</vt:lpstr>
      <vt:lpstr>幻灯片 51</vt:lpstr>
      <vt:lpstr>幻灯片 52</vt:lpstr>
      <vt:lpstr>幻灯片 53</vt:lpstr>
      <vt:lpstr>幻灯片 54</vt:lpstr>
      <vt:lpstr>幻灯片 55</vt:lpstr>
      <vt:lpstr>幻灯片 56</vt:lpstr>
      <vt:lpstr>幻灯片 57</vt:lpstr>
      <vt:lpstr>幻灯片 58</vt:lpstr>
      <vt:lpstr>幻灯片 59</vt:lpstr>
      <vt:lpstr>幻灯片 60</vt:lpstr>
      <vt:lpstr>幻灯片 61</vt:lpstr>
      <vt:lpstr>幻灯片 62</vt:lpstr>
      <vt:lpstr>幻灯片 63</vt:lpstr>
      <vt:lpstr>幻灯片 64</vt:lpstr>
      <vt:lpstr>幻灯片 65</vt:lpstr>
      <vt:lpstr>幻灯片 66</vt:lpstr>
      <vt:lpstr>幻灯片 67</vt:lpstr>
      <vt:lpstr>幻灯片 68</vt:lpstr>
      <vt:lpstr>幻灯片 69</vt:lpstr>
      <vt:lpstr>幻灯片 70</vt:lpstr>
      <vt:lpstr>幻灯片 71</vt:lpstr>
      <vt:lpstr>幻灯片 72</vt:lpstr>
      <vt:lpstr>幻灯片 73</vt:lpstr>
      <vt:lpstr>幻灯片 74</vt:lpstr>
      <vt:lpstr>幻灯片 75</vt:lpstr>
      <vt:lpstr>幻灯片 76</vt:lpstr>
      <vt:lpstr>幻灯片 77</vt:lpstr>
      <vt:lpstr>幻灯片 78</vt:lpstr>
      <vt:lpstr>幻灯片 79</vt:lpstr>
      <vt:lpstr>幻灯片 80</vt:lpstr>
      <vt:lpstr>幻灯片 81</vt:lpstr>
      <vt:lpstr>幻灯片 82</vt:lpstr>
      <vt:lpstr>幻灯片 83</vt:lpstr>
      <vt:lpstr>幻灯片 84</vt:lpstr>
      <vt:lpstr>幻灯片 85</vt:lpstr>
      <vt:lpstr>幻灯片 86</vt:lpstr>
      <vt:lpstr>幻灯片 87</vt:lpstr>
      <vt:lpstr>幻灯片 88</vt:lpstr>
      <vt:lpstr>幻灯片 89</vt:lpstr>
      <vt:lpstr>幻灯片 90</vt:lpstr>
      <vt:lpstr>幻灯片 91</vt:lpstr>
      <vt:lpstr>幻灯片 92</vt:lpstr>
      <vt:lpstr>幻灯片 93</vt:lpstr>
      <vt:lpstr>幻灯片 94</vt:lpstr>
      <vt:lpstr>幻灯片 95</vt:lpstr>
      <vt:lpstr>幻灯片 96</vt:lpstr>
      <vt:lpstr>幻灯片 97</vt:lpstr>
      <vt:lpstr>幻灯片 98</vt:lpstr>
      <vt:lpstr>幻灯片 99</vt:lpstr>
      <vt:lpstr>幻灯片 100</vt:lpstr>
      <vt:lpstr>幻灯片 101</vt:lpstr>
      <vt:lpstr>幻灯片 102</vt:lpstr>
      <vt:lpstr>幻灯片 103</vt:lpstr>
      <vt:lpstr>幻灯片 104</vt:lpstr>
      <vt:lpstr>幻灯片 105</vt:lpstr>
      <vt:lpstr>幻灯片 106</vt:lpstr>
      <vt:lpstr>幻灯片 107</vt:lpstr>
      <vt:lpstr>幻灯片 108</vt:lpstr>
      <vt:lpstr>幻灯片 109</vt:lpstr>
      <vt:lpstr>幻灯片 110</vt:lpstr>
      <vt:lpstr>幻灯片 111</vt:lpstr>
      <vt:lpstr>幻灯片 112</vt:lpstr>
      <vt:lpstr>幻灯片 113</vt:lpstr>
      <vt:lpstr>幻灯片 114</vt:lpstr>
      <vt:lpstr>幻灯片 115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walkinnet</dc:creator>
  <cp:lastModifiedBy>Administrator</cp:lastModifiedBy>
  <cp:revision>547</cp:revision>
  <dcterms:created xsi:type="dcterms:W3CDTF">2012-11-28T00:02:12Z</dcterms:created>
  <dcterms:modified xsi:type="dcterms:W3CDTF">2019-09-29T03:22:12Z</dcterms:modified>
</cp:coreProperties>
</file>