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390" r:id="rId12"/>
    <p:sldId id="391" r:id="rId13"/>
    <p:sldId id="392" r:id="rId14"/>
    <p:sldId id="393" r:id="rId15"/>
    <p:sldId id="397" r:id="rId16"/>
    <p:sldId id="398" r:id="rId17"/>
    <p:sldId id="394" r:id="rId18"/>
    <p:sldId id="395" r:id="rId19"/>
    <p:sldId id="396" r:id="rId20"/>
    <p:sldId id="267" r:id="rId21"/>
    <p:sldId id="268" r:id="rId22"/>
    <p:sldId id="269" r:id="rId23"/>
    <p:sldId id="270" r:id="rId24"/>
    <p:sldId id="272" r:id="rId25"/>
    <p:sldId id="317" r:id="rId26"/>
    <p:sldId id="318" r:id="rId27"/>
    <p:sldId id="319" r:id="rId28"/>
    <p:sldId id="320" r:id="rId29"/>
    <p:sldId id="321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99" r:id="rId38"/>
    <p:sldId id="330" r:id="rId39"/>
    <p:sldId id="273" r:id="rId40"/>
    <p:sldId id="274" r:id="rId41"/>
    <p:sldId id="275" r:id="rId42"/>
    <p:sldId id="276" r:id="rId43"/>
    <p:sldId id="383" r:id="rId44"/>
    <p:sldId id="331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332" r:id="rId54"/>
    <p:sldId id="333" r:id="rId55"/>
    <p:sldId id="285" r:id="rId56"/>
    <p:sldId id="286" r:id="rId57"/>
    <p:sldId id="334" r:id="rId58"/>
    <p:sldId id="336" r:id="rId59"/>
    <p:sldId id="335" r:id="rId60"/>
    <p:sldId id="287" r:id="rId61"/>
    <p:sldId id="337" r:id="rId62"/>
    <p:sldId id="339" r:id="rId63"/>
    <p:sldId id="338" r:id="rId64"/>
    <p:sldId id="343" r:id="rId65"/>
    <p:sldId id="340" r:id="rId66"/>
    <p:sldId id="341" r:id="rId67"/>
    <p:sldId id="342" r:id="rId68"/>
    <p:sldId id="295" r:id="rId69"/>
    <p:sldId id="296" r:id="rId70"/>
    <p:sldId id="297" r:id="rId71"/>
    <p:sldId id="298" r:id="rId72"/>
    <p:sldId id="344" r:id="rId73"/>
    <p:sldId id="299" r:id="rId74"/>
    <p:sldId id="345" r:id="rId75"/>
    <p:sldId id="300" r:id="rId76"/>
    <p:sldId id="346" r:id="rId77"/>
    <p:sldId id="301" r:id="rId78"/>
    <p:sldId id="302" r:id="rId79"/>
    <p:sldId id="303" r:id="rId80"/>
    <p:sldId id="305" r:id="rId81"/>
    <p:sldId id="304" r:id="rId82"/>
    <p:sldId id="356" r:id="rId83"/>
    <p:sldId id="359" r:id="rId84"/>
    <p:sldId id="357" r:id="rId85"/>
    <p:sldId id="358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82" r:id="rId111"/>
    <p:sldId id="376" r:id="rId112"/>
    <p:sldId id="377" r:id="rId113"/>
    <p:sldId id="386" r:id="rId114"/>
    <p:sldId id="385" r:id="rId115"/>
    <p:sldId id="400" r:id="rId116"/>
    <p:sldId id="387" r:id="rId117"/>
    <p:sldId id="388" r:id="rId118"/>
    <p:sldId id="389" r:id="rId119"/>
    <p:sldId id="403" r:id="rId120"/>
    <p:sldId id="404" r:id="rId121"/>
    <p:sldId id="402" r:id="rId122"/>
    <p:sldId id="409" r:id="rId123"/>
    <p:sldId id="405" r:id="rId124"/>
    <p:sldId id="406" r:id="rId125"/>
    <p:sldId id="407" r:id="rId126"/>
    <p:sldId id="408" r:id="rId127"/>
    <p:sldId id="381" r:id="rId1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3333FF"/>
    <a:srgbClr val="9900FF"/>
    <a:srgbClr val="CC3300"/>
    <a:srgbClr val="996633"/>
    <a:srgbClr val="FF9900"/>
    <a:srgbClr val="0033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660"/>
  </p:normalViewPr>
  <p:slideViewPr>
    <p:cSldViewPr>
      <p:cViewPr varScale="1">
        <p:scale>
          <a:sx n="100" d="100"/>
          <a:sy n="10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a,b,c,d,e,m,n,s;</a:t>
            </a:r>
          </a:p>
          <a:p>
            <a:pPr algn="l"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(c=0;c&lt;=9;c++)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(d=0;d&lt;=9;d++)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(e=0;e&lt;=9;e++)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==b || a==c || a==d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b==c || b==d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c==d || c==e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d==e) 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if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m+n==s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printf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a,b,c,d,e);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8693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4.8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293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，因此，求顶点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的边数最少的顶点序列。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zh-CN" altLang="zh-CN" sz="1800" smtClean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广度优先遍历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ShortPath(ALGraph *G,int u,int v,vector&lt;int&gt; &amp;path)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 int w;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pre[MAXV];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qu.push(u);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Findpath(pre,v,path);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(visited[p-&gt;adjvex]==0)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pre[p-&gt;adjvex]=w;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8429684" cy="1556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存放迷宫，从（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到方位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H[4] = {0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，垂直偏移量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V[4] = {-1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2857496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x,int y)	 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disppath();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k=0;k&lt;4;k++)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Maze[x][y]=='O')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(x+V[k],y+H[k]);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659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944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7786742" cy="4999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201509-1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数列分段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给定一个整数数列，数列中连续相同的最长整数序列算成一段，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问数列中共有多少段？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输入的第一行包含一个整数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，表示数列中整数的个数。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第二行包含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…, 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，表示给定的数列，相邻的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整数之间用一个空格分隔。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输出一个整数，表示给定的数列有多个段。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8 8 8 0 12 12 8 0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8 8 8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是第一段，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是第二段，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12 12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是第三段，倒数第二个整数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是第四段，最后一个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是第五段。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714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几个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CSP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试题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501122" cy="779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首先将根入口方块（其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）进队，队列不空循环：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 w="19050"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42873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75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qu[MAXQ];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786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x,int y)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p.x=x; p.y=y; p.pre=-1;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Maze[p.x][p.y]='*';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qu[rear]=p;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p1=qu[front];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disppath(front);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qu[rear]=p2;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142852"/>
            <a:ext cx="6072230" cy="637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20140904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1s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256MB</a:t>
            </a:r>
          </a:p>
          <a:p>
            <a:pPr algn="l">
              <a:lnSpc>
                <a:spcPts val="3000"/>
              </a:lnSpc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最优配餐问题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栋栋最近开了一家餐饮连锁店，提供外卖服务。随着连锁店越来越多，怎么合理的给客户送餐成为了一个急需解决的问题。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栋栋的连锁店所在的区域可以看成是一个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的方格图（如图所示），方格的格点上的位置上可能包含栋栋的分店（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绿色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标注）或者客户（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蓝色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标注），有一些格点是不能经过的（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红色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标注）。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方格图中的线表示可以行走的道路，相邻两个格点的距离为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。栋栋要送餐必须走可以行走的道路，而且不能经过红色标注的点。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送餐的主要成本体现在路上所花的时间，每一份餐每走一个单位的距离需要花费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块钱。每个客户的需求都可以由栋栋的任意分店配送，每个分店没有配送总量的限制。</a:t>
            </a:r>
          </a:p>
          <a:p>
            <a:pPr algn="l">
              <a:lnSpc>
                <a:spcPts val="3000"/>
              </a:lnSpc>
            </a:pP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现在你得到了栋栋的客户的需求，请问在最优的送餐方式下，送这些餐需要花费多大的成本。</a:t>
            </a:r>
            <a:endParaRPr lang="zh-CN" altLang="en-US" sz="180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29388" y="2000240"/>
            <a:ext cx="2571768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26064"/>
            <a:ext cx="8715436" cy="6589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，分别表示方格图的大小、栋栋的分店数量、客户的数量，以及不能经过的点的数量。接下来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行，每行两个整数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，表示栋栋的一个分店在方格图中的横坐标和纵坐标。</a:t>
            </a:r>
          </a:p>
          <a:p>
            <a:pPr algn="l"/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ci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，分别表示每个客户在方格图中的横坐标、纵坐标和订餐的量。（注意，可能有多个客户在方格图中的同一个位置）。</a:t>
            </a:r>
          </a:p>
          <a:p>
            <a:pPr algn="l"/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行，每行两个整数，分别表示每个不能经过的点的横坐标和纵坐标。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输出一个整数，表示最优送餐方式下所需要花费的成本。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10 2 3 3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个分店位置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8 8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个分店位置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1 5 1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6 7 2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个客户位置和订餐量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2 2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6 8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个不能走的位置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评测用例规模与约定：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30%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的评测用例满足：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。前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60%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的评测用例满足：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。所有评测用例都满足：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n*n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。可能有多个客户在同一个格点上。每个客户的订餐量不超过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，每个客户所需要的餐都能被送到。</a:t>
            </a:r>
          </a:p>
          <a:p>
            <a:pPr algn="l"/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，内存限制：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571744"/>
            <a:ext cx="2571768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08468"/>
            <a:ext cx="778674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遍历方式？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广度优先遍历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从每个客户搜索最近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送餐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0100" y="2357430"/>
            <a:ext cx="3714776" cy="3000396"/>
            <a:chOff x="1000100" y="2357430"/>
            <a:chExt cx="3714776" cy="3000396"/>
          </a:xfrm>
        </p:grpSpPr>
        <p:sp>
          <p:nvSpPr>
            <p:cNvPr id="3" name="椭圆 2"/>
            <p:cNvSpPr/>
            <p:nvPr/>
          </p:nvSpPr>
          <p:spPr>
            <a:xfrm>
              <a:off x="1928794" y="235743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00100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785918" y="4143380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0364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9058" y="4572008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4" idx="6"/>
              <a:endCxn id="6" idx="2"/>
            </p:cNvCxnSpPr>
            <p:nvPr/>
          </p:nvCxnSpPr>
          <p:spPr>
            <a:xfrm>
              <a:off x="1785918" y="3750471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6"/>
              <a:endCxn id="6" idx="3"/>
            </p:cNvCxnSpPr>
            <p:nvPr/>
          </p:nvCxnSpPr>
          <p:spPr>
            <a:xfrm flipV="1">
              <a:off x="2571736" y="4028300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57422" y="342900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5562" y="403051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endCxn id="7" idx="1"/>
            </p:cNvCxnSpPr>
            <p:nvPr/>
          </p:nvCxnSpPr>
          <p:spPr>
            <a:xfrm rot="16200000" flipH="1">
              <a:off x="3528226" y="4171176"/>
              <a:ext cx="658788" cy="37303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" idx="3"/>
              <a:endCxn id="4" idx="7"/>
            </p:cNvCxnSpPr>
            <p:nvPr/>
          </p:nvCxnSpPr>
          <p:spPr>
            <a:xfrm rot="5400000">
              <a:off x="1635119" y="3063887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14480" y="296846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5" idx="6"/>
              <a:endCxn id="7" idx="2"/>
            </p:cNvCxnSpPr>
            <p:nvPr/>
          </p:nvCxnSpPr>
          <p:spPr>
            <a:xfrm>
              <a:off x="2571736" y="4536289"/>
              <a:ext cx="1357322" cy="428628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0496" y="4254349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482585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7224" y="1714488"/>
            <a:ext cx="3500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订餐的量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628" y="3429000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=1+3+5=9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072494" cy="563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&lt;queue&gt;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0x3f3f3f3f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1001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map[MAXN][MAXN];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num;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KH[MAXN];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存放客户位置和订餐量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step;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队列中的元素类型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 = {0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-1};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水平偏移量，下标对应方位号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 = {-1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visited[MAXN][MAXN];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85728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对应的程序：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3"/>
            <a:ext cx="8286808" cy="6484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36000" rIns="0" bIns="36000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sx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sy)    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从方块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(sx</a:t>
            </a:r>
            <a:r>
              <a:rPr lang="zh-CN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sy)</a:t>
            </a:r>
            <a:r>
              <a:rPr lang="zh-CN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开始查找某个最近的分店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queue&lt;QNode&gt; qu;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fy;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QNode now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now.x=sx; now.y=sy; now.step=0;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qu.push(now)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sizeof(visited));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visited[sx][sy]=1;</a:t>
            </a:r>
            <a:endParaRPr lang="zh-CN" altLang="zh-CN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while(!qu.empty())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now=qu.front();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(i=0;i&lt;4;i++)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查找所有相邻方块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fx=now.x+dx[i]; fy=now.y+dy[i];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(map[fx][fy]==2)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找到某个分店时返回路径长度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return now.step+1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(fx&lt;1 || fy&lt;1 || fx&gt;n || fy&gt;n || map[fx][fy]==1 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|| visited[fx][fy]==1)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continue;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避开已走过和不能走的方块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t.x=fx; t.y=fy;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t.step=now.step+1;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qu.push(t);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visited[fx][fy]=1;</a:t>
            </a:r>
            <a:endParaRPr lang="zh-CN" altLang="zh-CN" sz="16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INF;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没有找到返回∞</a:t>
            </a:r>
          </a:p>
          <a:p>
            <a:pPr algn="l">
              <a:lnSpc>
                <a:spcPts val="2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143932" cy="5881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t2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st=0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sum=0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memset(map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sizeof(map));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scanf("%d%d%d%d"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&amp;n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&amp;m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&amp;d);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输入分店位置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scanf("%d%d"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&amp;t2);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map[t1][t2]=2;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分店对应位置值设置为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(i=0;i&lt;k;i++)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输入客户位置和订餐量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scanf("%d%d%d"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&amp;KH[i].y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&amp;KH[i].num);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(i=0;i&lt;d;i++)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输入不能走的位置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scanf("%d%d"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&amp;t1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&amp;t2);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map[t1][t2]=1;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不能走的位置值设置为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(i=0;i&lt;k;i++)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st=bfs(KH[i].x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KH[i].y);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sum+=(st*KH[i].num);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累计总成本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sum)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 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857364"/>
            <a:ext cx="2571768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分数：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85860"/>
            <a:ext cx="13573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提交结果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8143932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main(void)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n,first,x,sum=1;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，输第１个数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scanf("%d%d", &amp;n, &amp;first);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i=2; i&lt;=n; 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scanf("%d", &amp;x);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if(x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!=first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    	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比较统计：是否与前一个数相同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sum++;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first=x;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 sum); 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1214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6715172" cy="683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没有考虑“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可能有多个客户在方格图中的同一个位置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571744"/>
            <a:ext cx="3714776" cy="3000396"/>
            <a:chOff x="1000100" y="2357430"/>
            <a:chExt cx="3714776" cy="3000396"/>
          </a:xfrm>
        </p:grpSpPr>
        <p:sp>
          <p:nvSpPr>
            <p:cNvPr id="5" name="椭圆 4"/>
            <p:cNvSpPr/>
            <p:nvPr/>
          </p:nvSpPr>
          <p:spPr>
            <a:xfrm>
              <a:off x="1928794" y="235743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4143380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000364" y="3357562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9058" y="4572008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6" idx="6"/>
              <a:endCxn id="8" idx="2"/>
            </p:cNvCxnSpPr>
            <p:nvPr/>
          </p:nvCxnSpPr>
          <p:spPr>
            <a:xfrm>
              <a:off x="1785918" y="3750471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6"/>
              <a:endCxn id="8" idx="3"/>
            </p:cNvCxnSpPr>
            <p:nvPr/>
          </p:nvCxnSpPr>
          <p:spPr>
            <a:xfrm flipV="1">
              <a:off x="2571736" y="4028300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342900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5562" y="403051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endCxn id="9" idx="1"/>
            </p:cNvCxnSpPr>
            <p:nvPr/>
          </p:nvCxnSpPr>
          <p:spPr>
            <a:xfrm rot="16200000" flipH="1">
              <a:off x="3528226" y="4171176"/>
              <a:ext cx="658788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6" idx="7"/>
            </p:cNvCxnSpPr>
            <p:nvPr/>
          </p:nvCxnSpPr>
          <p:spPr>
            <a:xfrm rot="5400000">
              <a:off x="1635119" y="3063887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14480" y="296846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2571736" y="4536289"/>
              <a:ext cx="1357322" cy="42862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00496" y="4254349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4678" y="4825853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57752" y="3857628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=1+3+1=5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71480"/>
            <a:ext cx="34290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从分店搜索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送餐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客户。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928794" y="3000372"/>
            <a:ext cx="3714776" cy="3000396"/>
            <a:chOff x="1928794" y="3000372"/>
            <a:chExt cx="3714776" cy="3000396"/>
          </a:xfrm>
        </p:grpSpPr>
        <p:sp>
          <p:nvSpPr>
            <p:cNvPr id="39" name="椭圆 38"/>
            <p:cNvSpPr/>
            <p:nvPr/>
          </p:nvSpPr>
          <p:spPr>
            <a:xfrm>
              <a:off x="2857488" y="300037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28794" y="4000504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714612" y="4786322"/>
              <a:ext cx="785818" cy="7858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分店</a:t>
              </a:r>
              <a:r>
                <a:rPr lang="en-US" altLang="zh-CN" sz="1600" smtClean="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9058" y="4000504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857752" y="5214950"/>
              <a:ext cx="785818" cy="78581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客户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0" idx="6"/>
              <a:endCxn id="42" idx="2"/>
            </p:cNvCxnSpPr>
            <p:nvPr/>
          </p:nvCxnSpPr>
          <p:spPr>
            <a:xfrm>
              <a:off x="2714612" y="4393413"/>
              <a:ext cx="1214446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6"/>
              <a:endCxn id="42" idx="3"/>
            </p:cNvCxnSpPr>
            <p:nvPr/>
          </p:nvCxnSpPr>
          <p:spPr>
            <a:xfrm flipV="1">
              <a:off x="3500430" y="4671242"/>
              <a:ext cx="543708" cy="507989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86116" y="407194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24256" y="4673452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endCxn id="43" idx="1"/>
            </p:cNvCxnSpPr>
            <p:nvPr/>
          </p:nvCxnSpPr>
          <p:spPr>
            <a:xfrm rot="16200000" flipH="1">
              <a:off x="4456920" y="4814118"/>
              <a:ext cx="658788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40" idx="7"/>
            </p:cNvCxnSpPr>
            <p:nvPr/>
          </p:nvCxnSpPr>
          <p:spPr>
            <a:xfrm rot="5400000">
              <a:off x="2563813" y="3706829"/>
              <a:ext cx="444474" cy="373036"/>
            </a:xfrm>
            <a:prstGeom prst="line">
              <a:avLst/>
            </a:prstGeom>
            <a:ln w="19050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43174" y="361140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41" idx="6"/>
              <a:endCxn id="43" idx="2"/>
            </p:cNvCxnSpPr>
            <p:nvPr/>
          </p:nvCxnSpPr>
          <p:spPr>
            <a:xfrm>
              <a:off x="3500430" y="5179231"/>
              <a:ext cx="1357322" cy="42862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29190" y="4897291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43372" y="5468795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stCxn id="39" idx="5"/>
              <a:endCxn id="42" idx="1"/>
            </p:cNvCxnSpPr>
            <p:nvPr/>
          </p:nvCxnSpPr>
          <p:spPr>
            <a:xfrm rot="16200000" flipH="1">
              <a:off x="3563945" y="3635391"/>
              <a:ext cx="444474" cy="51591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786182" y="3643314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2976" y="1500174"/>
            <a:ext cx="5500726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先将所有分店进队（每个分店看成一个搜索点）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出队一个搜索点，找到所有相邻可走的搜索点并进队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若搜索点是客户，计算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</a:p>
        </p:txBody>
      </p:sp>
      <p:sp>
        <p:nvSpPr>
          <p:cNvPr id="17" name="下箭头 16"/>
          <p:cNvSpPr/>
          <p:nvPr/>
        </p:nvSpPr>
        <p:spPr>
          <a:xfrm>
            <a:off x="2928926" y="107154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00892" y="2000240"/>
            <a:ext cx="14287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一次性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9" name="右大括号 58"/>
          <p:cNvSpPr/>
          <p:nvPr/>
        </p:nvSpPr>
        <p:spPr>
          <a:xfrm>
            <a:off x="6929454" y="1714488"/>
            <a:ext cx="142876" cy="928694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14612" y="1357298"/>
            <a:ext cx="2571768" cy="25003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3124713" y="3652839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06876" y="1671625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47638" y="1897534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32340" y="1898658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96828" y="2163190"/>
            <a:ext cx="108000" cy="144000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4143372" y="2224602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0694" y="2285992"/>
            <a:ext cx="18573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ans+=2*3=6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8143932" cy="6096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#include&lt;queue&gt;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1010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long long LL;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搜索点（队元素）类型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y;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dep;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dx[4]={1,0,-1,0};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dy[4]={0,1,0,-1};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map[MAXN][MAXN];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visited[MAXN][MAXN];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 cost[MAXN][MAXN];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//(x,y)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位置的订餐量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n,m,k,d;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LL ans;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cnt;</a:t>
            </a:r>
          </a:p>
          <a:p>
            <a:pPr algn="l">
              <a:lnSpc>
                <a:spcPts val="2300"/>
              </a:lnSpc>
            </a:pP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queue&lt;Node&gt; qu;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14"/>
            <a:ext cx="8143932" cy="6412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init()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cin &gt;&gt; n &gt;&gt; m &gt;&gt; k &gt;&gt; d;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i=1;i&lt;=m;i++)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输入分店</a:t>
            </a:r>
          </a:p>
          <a:p>
            <a:pPr algn="l">
              <a:lnSpc>
                <a:spcPts val="21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Node e;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x,y;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e.x=x; e.y=y;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e.dep=0;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qu.push(e);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分店进队</a:t>
            </a:r>
          </a:p>
          <a:p>
            <a:pPr algn="l">
              <a:lnSpc>
                <a:spcPts val="21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visited[x][y]=true;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i=1;i&lt;=k;i++)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输入客户位置和订餐量</a:t>
            </a:r>
          </a:p>
          <a:p>
            <a:pPr algn="l">
              <a:lnSpc>
                <a:spcPts val="21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x,y,c;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 &gt;&gt; c;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map[x][y]=1;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客户位置设置为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cost[x][y]+=c;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累计相同客户位置的订餐量</a:t>
            </a:r>
          </a:p>
          <a:p>
            <a:pPr algn="l">
              <a:lnSpc>
                <a:spcPts val="21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i=1;i&lt;=d;i++)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输入不能走的位置</a:t>
            </a:r>
          </a:p>
          <a:p>
            <a:pPr algn="l">
              <a:lnSpc>
                <a:spcPts val="21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cin &gt;&gt; x &gt;&gt; y;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visited[x][y]=1;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不能走的位置设置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98631"/>
            <a:ext cx="8572560" cy="64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bfs()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Node e,e1;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while(!qu.empty())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if(cnt==k) return;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出队一个搜索点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sx=e.x;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sy=e.y;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d=e.dep;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for(int i=0;i&lt;4;i++)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找搜索点的相邻可走搜索点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(ex,ey)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 int ex=sx+dx[i];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int ey=sy+dy[i];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if(!visited[ex][ey] &amp;&amp; ex&gt;=1 &amp;&amp; ex&lt;=n &amp;&amp; ey&gt;=1 &amp;&amp; ey&lt;=n)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 visited[ex][ey]=true;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e1.x=ex;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e1.y=ey;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e1.dep=d+1;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qu.push(e1);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(ex,ey,d+1)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if(map[ex][ey]==1)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找到一个客户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ans+=e1.dep*cost[ex][ey];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cnt++;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7286676" cy="169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init();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bfs();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ans &lt;&lt; endl;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714752"/>
            <a:ext cx="2571768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分数：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143248"/>
            <a:ext cx="135732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提交结果</a:t>
            </a:r>
          </a:p>
        </p:txBody>
      </p:sp>
      <p:pic>
        <p:nvPicPr>
          <p:cNvPr id="310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637"/>
            <a:ext cx="82153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603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44000" tIns="108000" rIns="108000" bIns="108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201712-1	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最小差值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     	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个数，请找出其中相差（差的绝对值）最小的两个数，输出它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们的差值的绝对值。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输入第一行包含一个整数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。第二行包含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个正整数，相邻整数之间使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用一个空格分隔。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输出一个整数，表示答案。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1 5 4 8 20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相差最小的两个数是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，它们之间的差值是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9 3 6 1 3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有两个相同的数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，它们之间的差值是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数据规模和约定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对于所有评测用例，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≤ n ≤ 1000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，每个给定的整数都是不超过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14356"/>
            <a:ext cx="8286808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r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#include&lt;algorithm&gt;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a[1005];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scanf("%d",&amp;n);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i=0;i&lt;n;i++)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scanf("%d",&amp;a[i]); 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sort(a,a+n);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ans=100000;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i=1;i&lt;n;i++)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if(ans&gt;a[i]-a[i-1]) ans=a[i]-a[i-1];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printf("%d\n",ans);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8286808" cy="4168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144000" tIns="144000" rIns="144000" bIns="144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试题编号：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201409-1	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相邻数对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		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个不同的整数，问这些数中有多少对整数，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它们的值正好相差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输入的第一行包含一个整数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，表示给定整数的个数。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第二行包含所给定的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输出一个整数，表示值正好相差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的数对的个数。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10 2 6 3 7 8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值正好相差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的数对包括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 3), (6, 7), (7, 8)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评测用例规模与约定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1&lt;=n&lt;=1000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，给定的整数为不超过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的非负整数。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8143932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#include"stdio.h"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#include&lt;algorithm&gt;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N=1000+10;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a[N],n;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scanf("%d",&amp;n);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i=0;i&lt;n;i++)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scanf("%d",&amp;a[i]); 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sort(a,a+n);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ans=0;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for(int i=1;i&lt;n;i++)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if(a[i]-a[i-1]==1) ans++;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printf("%d\n",ans);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500990" cy="58307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44000" r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201712-2</a:t>
            </a:r>
          </a:p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个小朋友围成一圈玩游戏，小朋友从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号小朋友坐在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号小朋友的顺时针方向。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游戏开始，从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号小朋友开始顺时针报数，接下来每个小朋友的报数是上一个小朋友报的数加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。若一个小朋友报的数为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的倍数或其末位数（即数的个位）为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，则该小朋友被淘汰出局，不再参加以后的报数。当游戏中只剩下一个小朋友时，该小朋友获胜。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n=5, k=2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号小朋友报数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淘汰；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号小朋友获胜。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给定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，请问最后获胜的小朋友编号为多少？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42984"/>
            <a:ext cx="7929618" cy="341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0000" tIns="180000" rIns="144000" bIns="180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输入一行，包括两个整数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，意义如题目所述。</a:t>
            </a:r>
          </a:p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输出一行，包含一个整数，表示获胜的小朋友编号。</a:t>
            </a:r>
          </a:p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5 2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b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7 3</a:t>
            </a:r>
          </a:p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/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数据规模和约定：对于所有评测用例，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1≤n≤ 1000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1≤k≤ 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7786742" cy="5830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"stdio.h"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#include&lt;queue&gt;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n,k;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scanf("%d%d",&amp;n,&amp;k);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i=1;i&lt;=n;i++)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q.push(i);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t=1,u=1;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while(!q.empty())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u=q.front();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q.pop();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if(t%k==0 || t%10==k);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的倍数或其末位数为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q.push(u);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t++;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printf("%d\n",u);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(j=n-1;j&gt;i;j--)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==false)  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s,string t)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(s[i]==t[j])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i=i-j+1;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i-j;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4.5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643866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的一次出现时，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num++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，此时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中本次出现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1538" y="3143248"/>
            <a:ext cx="2143140" cy="2357454"/>
            <a:chOff x="1071538" y="2285992"/>
            <a:chExt cx="2143140" cy="2357454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2928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a a 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4996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组合 11"/>
            <p:cNvGrpSpPr/>
            <p:nvPr/>
          </p:nvGrpSpPr>
          <p:grpSpPr>
            <a:xfrm>
              <a:off x="2193348" y="2285992"/>
              <a:ext cx="357190" cy="714380"/>
              <a:chOff x="2193348" y="2285992"/>
              <a:chExt cx="357190" cy="714380"/>
            </a:xfrm>
          </p:grpSpPr>
          <p:cxnSp>
            <p:nvCxnSpPr>
              <p:cNvPr id="13" name="直接箭头连接符 6"/>
              <p:cNvCxnSpPr/>
              <p:nvPr/>
            </p:nvCxnSpPr>
            <p:spPr>
              <a:xfrm rot="5400000">
                <a:off x="2178827" y="282098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93348" y="22859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 smtClean="0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2214546" y="3857628"/>
              <a:ext cx="357190" cy="785818"/>
              <a:chOff x="2143108" y="3857628"/>
              <a:chExt cx="357190" cy="78581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 rot="5400000" flipH="1" flipV="1">
                <a:off x="2107389" y="403542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43108" y="427411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 smtClean="0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500694" y="3143248"/>
            <a:ext cx="2143140" cy="2357454"/>
            <a:chOff x="5072066" y="2285992"/>
            <a:chExt cx="2143140" cy="2357454"/>
          </a:xfrm>
        </p:grpSpPr>
        <p:sp>
          <p:nvSpPr>
            <p:cNvPr id="16" name="TextBox 15"/>
            <p:cNvSpPr txBox="1"/>
            <p:nvPr/>
          </p:nvSpPr>
          <p:spPr>
            <a:xfrm>
              <a:off x="5072066" y="292814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 a 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2066" y="34996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: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22"/>
            <p:cNvGrpSpPr/>
            <p:nvPr/>
          </p:nvGrpSpPr>
          <p:grpSpPr>
            <a:xfrm>
              <a:off x="5663666" y="3857628"/>
              <a:ext cx="357190" cy="785818"/>
              <a:chOff x="2143108" y="3857628"/>
              <a:chExt cx="357190" cy="785818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107389" y="403542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143108" y="4274114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 smtClean="0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25"/>
            <p:cNvGrpSpPr/>
            <p:nvPr/>
          </p:nvGrpSpPr>
          <p:grpSpPr>
            <a:xfrm>
              <a:off x="6173780" y="2285992"/>
              <a:ext cx="357190" cy="714380"/>
              <a:chOff x="2193348" y="2285992"/>
              <a:chExt cx="357190" cy="714380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2178827" y="282098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193348" y="22859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i="1" smtClean="0">
                    <a:solidFill>
                      <a:srgbClr val="0066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8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571868" y="4071942"/>
            <a:ext cx="1428760" cy="932083"/>
            <a:chOff x="3571868" y="3214686"/>
            <a:chExt cx="1428760" cy="932083"/>
          </a:xfrm>
        </p:grpSpPr>
        <p:sp>
          <p:nvSpPr>
            <p:cNvPr id="25" name="右箭头 16"/>
            <p:cNvSpPr/>
            <p:nvPr/>
          </p:nvSpPr>
          <p:spPr bwMode="auto">
            <a:xfrm>
              <a:off x="3571868" y="3214686"/>
              <a:ext cx="1428760" cy="28575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500438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num++;</a:t>
              </a:r>
            </a:p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=0;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用蛮力法通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s,string t)	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累计出现次数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(s[i]==t[j])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i++;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i=i-j+1;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num++;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出现次数增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开始继续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num;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（看成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个元素构成的子序列）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maxSum=0,thisSum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p:oleObj spid="_x0000_s264194" name="公式" r:id="rId3" imgW="28829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，在前者计算出来后，求后者时只需在前者基础上加以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maxSubSum2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maxSum=0,thisSum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(i=0;i&lt;n;i++)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thisSum=0;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(j=i;j&lt;n;j++)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//maxSum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(thisSum&gt;maxSum)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maxSum=thisSum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500034" y="1142984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1763901"/>
            <a:ext cx="3071834" cy="453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 -2  3  5  -10  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374804"/>
            <a:ext cx="15001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thisSum=0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maxSum=0</a:t>
            </a:r>
            <a:endParaRPr lang="zh-CN" altLang="en-US" sz="1800" b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3240" y="2254713"/>
            <a:ext cx="214314" cy="807049"/>
            <a:chOff x="2928926" y="2193323"/>
            <a:chExt cx="214314" cy="807049"/>
          </a:xfrm>
        </p:grpSpPr>
        <p:cxnSp>
          <p:nvCxnSpPr>
            <p:cNvPr id="4" name="直接箭头连接符 3"/>
            <p:cNvCxnSpPr/>
            <p:nvPr/>
          </p:nvCxnSpPr>
          <p:spPr>
            <a:xfrm rot="5400000" flipH="1" flipV="1">
              <a:off x="2786050" y="2406843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28926" y="2692595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5918" y="3089316"/>
            <a:ext cx="30718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maxSum=1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588986"/>
            <a:ext cx="39290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结尾的一个连续子序列和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500166" y="1132275"/>
            <a:ext cx="428628" cy="158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32" y="3143248"/>
            <a:ext cx="4857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 </a:t>
            </a:r>
            <a:r>
              <a:rPr lang="en-US" altLang="zh-CN" sz="1800" b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thisSum=0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maxSum=1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3089316"/>
            <a:ext cx="30718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maxSum=3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3372" y="3143248"/>
            <a:ext cx="314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maxSum=8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40" y="3071810"/>
            <a:ext cx="314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maxSum=8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3143248"/>
            <a:ext cx="4857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thisSum=thisSum+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b="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=-2 </a:t>
            </a:r>
            <a:r>
              <a:rPr lang="en-US" altLang="zh-CN" sz="1800" b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thisSum=0</a:t>
            </a:r>
          </a:p>
          <a:p>
            <a:pPr algn="l"/>
            <a:r>
              <a:rPr lang="en-US" altLang="zh-CN" sz="18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maxSum=8</a:t>
            </a:r>
            <a:endParaRPr lang="zh-CN" altLang="en-US" sz="1800" smtClean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4071942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结果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maxSum=8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8758E-6 C 4.16667E-6 1.88758E-6 0.02569 -0.00093 0.05156 -0.00162 " pathEditMode="relative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62 C 0.05156 -0.00162 0.08073 -0.00232 0.10989 -0.00301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9 0.00116 C 0.1099 0.00139 0.13351 -0.00046 0.15729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29 -0.00324 C 0.16858 -0.00277 0.21077 -0.00139 0.22483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52 -0.0118 C 0.23525 -0.01064 0.27205 -0.00648 0.2842 -0.0050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3" grpId="0"/>
      <p:bldP spid="13" grpId="1"/>
      <p:bldP spid="14" grpId="0"/>
      <p:bldP spid="15" grpId="0"/>
      <p:bldP spid="15" grpId="1"/>
      <p:bldP spid="16" grpId="0"/>
      <p:bldP spid="16" grpId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maxSubSum3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,maxSum=0,thisSum=0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(j=0;j&lt;n;j++)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┇</a:t>
            </a:r>
            <a:endParaRPr lang="en-US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┇</a:t>
            </a:r>
            <a:endParaRPr lang="en-US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1739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inc(int b[], int n)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for(int i=0;i&lt;n;i++)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遍历数组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(b[i])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b[i]=0;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并退出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b[i]=1;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break;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，每调用一次，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1 0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b=0 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0 1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  <a:endParaRPr lang="zh-CN" altLang="en-US" sz="3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PSet(int a[],int b[],int n)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pw=(int)pow(2,n);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2^n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:\n  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for(i=0;i&lt;pw;i++)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2^n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printf("{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(k=0;k&lt;n;k++)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if(b[k])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printf("%d ",a[k]);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printf("}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inc(b,n);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1~2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1~3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的幂集：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这种思路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容器表示一个集合元素，用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容器存放幂集（即集合的集合）。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Knap(int w[],int v[],int W)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count=0;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sumw,sumv;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maxi,maxsumw=0,maxsumv=0;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sit;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(it=ps.begin();it!=ps.end();++it)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  %d\t",count+1);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sumw=sumv=0;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printf("{");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printf("%d ",*sit);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sumw+=w[*sit-1];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sumv+=v[*sit-1];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printf("}\t\t%d\t%d  ",sumw,sumv);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(sumw&lt;=W)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(sumv&gt;maxsumv)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maxsumw=sumw;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maxsumv=sumv;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(sit=ps[maxi].begin();sit!=ps[maxi].end();++sit)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",*sit);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printf("},");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:%d\n",maxsumw,maxsumv);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n=4,W=6;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w[]={5,3,2,1};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v[]={4,4,3,1};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PSet(n);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printf("0/1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Knap(w,v,W);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能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否装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11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9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</a:t>
            </a:r>
            <a:r>
              <a:rPr lang="pt-BR" altLang="zh-CN" sz="1800" smtClean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132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231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求解所需的</a:t>
              </a:r>
              <a:endPara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zh-CN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求解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中间结果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</a:t>
            </a:r>
            <a:r>
              <a:rPr lang="pt-BR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先考虑对于一个整数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，如何判断它是否为完全数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数学知识可知：一个数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的数，将其累加起来即可。如果累加和与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本身相等，则表示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是一个完全数，可以将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4715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个任务，以此类推。全部的分配方案恰好是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/>
              <a:tblGrid>
                <a:gridCol w="1216162"/>
                <a:gridCol w="1409642"/>
                <a:gridCol w="1410748"/>
                <a:gridCol w="1410748"/>
                <a:gridCol w="141074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 {9,2,7,8},{6,4,3,7},{5,8,1,8},{7,6,9,4} 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ps1.clear();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Insert(*it,i,ps1);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Allocate(int n,int &amp;mini,int &amp;minc)</a:t>
            </a: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求任务分配问题的最优方案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Perm(n);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求出全排列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i=0;i&lt;ps.size();i++)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求每个方案的成本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cost=0;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j=0;j&lt;ps[i].size();j++)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cost+=c[j][ps[i][j]-1];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(cost&lt;minc)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比较求最小成本的方案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minc=cost;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mincost=INF,mini;			   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//mincost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为最小成本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,mini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中最优方案编号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Allocate(n,mini,mincost);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k=0;k&lt;ps[mini].size();k++)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%d\n",k+1,ps[mini][k]);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=%d\n",mincost);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/>
                <a:gridCol w="954445"/>
                <a:gridCol w="955194"/>
                <a:gridCol w="955194"/>
                <a:gridCol w="955194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B05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B05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B05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00B05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B05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3446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蛮力法所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依赖的基本技术是遍历技术，采用一定的策略将待求解问题的所有元素依次处理一次，从而找出问题的解。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而在遍历过程中，很多求解问题都可以采用递归方法来实现，如二叉树的遍历和图的遍历等。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3292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s=0;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68313" y="928670"/>
            <a:ext cx="8461405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整数（共需添加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的整数（共需添加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Inserti(int i)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ps1=ps;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(*it).push_back(i);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ps.push_back(*it);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7215238" cy="29292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i,int n)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Inserti(i);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(i+1,n);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552433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00034" y="1643050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整数（共需添加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个整数）产生的全排列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就是生成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的整数集合对应的全排列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整数（共需添加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个整数）产生的全排列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214686"/>
            <a:ext cx="6786610" cy="20255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产生全排序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i,int n)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&gt;::iterator it;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vector&lt;vector&lt;int&gt; &gt; ps1;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744213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中任取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个数的所有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中任取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个数的所有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143248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286845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下所示（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3483207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comb(int n,int k)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(k==0)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时输出一个组合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dispacomb();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i=k;i&lt;=n;i++)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a[k-1]=i;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//a[k-1]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位置取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comb(i-1,k-1);    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990347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</a:t>
            </a: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接矩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阵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857232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1538" y="2143116"/>
            <a:ext cx="3643338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</a:p>
          <a:p>
            <a:pPr algn="l"/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3951272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</a:t>
            </a:r>
          </a:p>
          <a:p>
            <a:pPr algn="l"/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00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i="1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]=∞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487751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00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i="1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  <a:p>
            <a:pPr algn="l"/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]=∞	</a:t>
            </a:r>
            <a:r>
              <a:rPr lang="zh-CN" altLang="nb-NO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035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08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714356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ANode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adjvex;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weight;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ANode *nextarc;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Vnode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*firstarc;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//AdjList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adjlist;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以邻接矩阵为存储结构的深度优先搜索算法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DFS(MGraph 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(g.edges[v][w]!=0 &amp;&amp; g.edges[v][w]!=INF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DFS(g,w);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以邻接表为存储结构的深度优先搜索算法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DFS(ALGraph *G,int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(visited[p-&gt;adjvex]==0)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DFS(G,p-&gt;adjvex);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915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4.6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是否存在简单路径。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所谓简单路径是指路径上的顶点不重复。采用深度优先遍历的方法，从顶点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出发搜索到顶点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ExistPath(ALGraph *G,int u,int v) 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flag=ExistPath(G,w,v);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4.7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1800" smtClean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深度优先遍历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的方法，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的一条简单路径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中搜索，当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时说明找到一条从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的简单路径，将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FindaPath(ALGraph *G,int u,int v,vector&lt;int&gt; apath,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vector&lt;int&gt; &amp;path)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apath.push_back(u);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path=apath;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FindaPath(G,w,v,apath,path);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350046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81439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725169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BFS(MGraph g,int v)	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(i=0;i&lt;g.n;i++)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(g.edges[w][i]!=0 &amp;&amp; g.edges[w][i]!=INF &amp;&amp; visited[i]==0)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printf("%3d",i);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visited[i]=1;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qu.push(i);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857232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BFS(ALGraph *G,int v)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visited[MAXV],w;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(visited[p-&gt;adjvex]==0)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printf("%3d",p-&gt;adjvex);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qu.push(p-&gt;adjvex);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1532</TotalTime>
  <Words>6999</Words>
  <Application>Microsoft Office PowerPoint</Application>
  <PresentationFormat>全屏显示(4:3)</PresentationFormat>
  <Paragraphs>1515</Paragraphs>
  <Slides>127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29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644</cp:revision>
  <dcterms:created xsi:type="dcterms:W3CDTF">2012-11-28T00:02:12Z</dcterms:created>
  <dcterms:modified xsi:type="dcterms:W3CDTF">2019-10-17T23:22:36Z</dcterms:modified>
</cp:coreProperties>
</file>