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9"/>
  </p:notesMasterIdLst>
  <p:sldIdLst>
    <p:sldId id="256" r:id="rId2"/>
    <p:sldId id="257" r:id="rId3"/>
    <p:sldId id="32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20" r:id="rId22"/>
    <p:sldId id="275" r:id="rId23"/>
    <p:sldId id="321" r:id="rId24"/>
    <p:sldId id="276" r:id="rId25"/>
    <p:sldId id="419" r:id="rId26"/>
    <p:sldId id="277" r:id="rId27"/>
    <p:sldId id="426" r:id="rId28"/>
    <p:sldId id="420" r:id="rId29"/>
    <p:sldId id="424" r:id="rId30"/>
    <p:sldId id="425" r:id="rId31"/>
    <p:sldId id="427" r:id="rId32"/>
    <p:sldId id="428" r:id="rId33"/>
    <p:sldId id="422" r:id="rId34"/>
    <p:sldId id="421" r:id="rId35"/>
    <p:sldId id="423" r:id="rId36"/>
    <p:sldId id="278" r:id="rId37"/>
    <p:sldId id="279" r:id="rId38"/>
    <p:sldId id="280" r:id="rId39"/>
    <p:sldId id="281" r:id="rId40"/>
    <p:sldId id="337" r:id="rId41"/>
    <p:sldId id="282" r:id="rId42"/>
    <p:sldId id="283" r:id="rId43"/>
    <p:sldId id="284" r:id="rId44"/>
    <p:sldId id="285" r:id="rId45"/>
    <p:sldId id="286" r:id="rId46"/>
    <p:sldId id="287" r:id="rId47"/>
    <p:sldId id="288" r:id="rId48"/>
    <p:sldId id="418" r:id="rId49"/>
    <p:sldId id="289" r:id="rId50"/>
    <p:sldId id="324" r:id="rId51"/>
    <p:sldId id="290" r:id="rId52"/>
    <p:sldId id="291" r:id="rId53"/>
    <p:sldId id="292" r:id="rId54"/>
    <p:sldId id="322" r:id="rId55"/>
    <p:sldId id="293"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429"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17" r:id="rId140"/>
    <p:sldId id="408" r:id="rId141"/>
    <p:sldId id="409" r:id="rId142"/>
    <p:sldId id="410" r:id="rId143"/>
    <p:sldId id="411" r:id="rId144"/>
    <p:sldId id="412" r:id="rId145"/>
    <p:sldId id="413" r:id="rId146"/>
    <p:sldId id="414" r:id="rId147"/>
    <p:sldId id="416" r:id="rId14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3399"/>
    <a:srgbClr val="FF00FF"/>
    <a:srgbClr val="9900FF"/>
    <a:srgbClr val="CC3300"/>
    <a:srgbClr val="008000"/>
    <a:srgbClr val="0033CC"/>
    <a:srgbClr val="DDDDD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02783A-346E-4FD0-8A14-6D3306AF52E0}" type="datetimeFigureOut">
              <a:rPr lang="zh-CN" altLang="en-US" smtClean="0"/>
              <a:t>2020/9/9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C16C4-0B75-4B4C-A727-ABDB7AA90DC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2C16C4-0B75-4B4C-A727-ABDB7AA90DC5}" type="slidenum">
              <a:rPr lang="zh-CN" altLang="en-US" smtClean="0"/>
              <a:t>86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4D8B537-0F04-4291-A2BF-9FB11C394A39}"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4354116-C1ED-4704-8B7C-3CD8FCC6B71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635B0F-B73A-4B5D-9B48-0F16FCCF7B54}"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BFC48-F0C3-4F85-995B-BDC8CBEB075E}"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285852" y="428604"/>
            <a:ext cx="6143668" cy="646331"/>
          </a:xfrm>
          <a:prstGeom prst="rect">
            <a:avLst/>
          </a:prstGeom>
          <a:solidFill>
            <a:schemeClr val="accent5">
              <a:lumMod val="20000"/>
              <a:lumOff val="8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spcBef>
                <a:spcPct val="50000"/>
              </a:spcBef>
            </a:pPr>
            <a:r>
              <a:rPr lang="zh-CN" altLang="en-US" sz="3600" smtClean="0">
                <a:solidFill>
                  <a:srgbClr val="FF0000"/>
                </a:solidFill>
                <a:latin typeface="微软雅黑" pitchFamily="34" charset="-122"/>
                <a:ea typeface="微软雅黑" pitchFamily="34" charset="-122"/>
              </a:rPr>
              <a:t>算法设计与分析（第</a:t>
            </a:r>
            <a:r>
              <a:rPr lang="en-US" altLang="zh-CN" sz="3600" smtClean="0">
                <a:solidFill>
                  <a:srgbClr val="FF0000"/>
                </a:solidFill>
                <a:latin typeface="微软雅黑" pitchFamily="34" charset="-122"/>
                <a:ea typeface="微软雅黑" pitchFamily="34" charset="-122"/>
              </a:rPr>
              <a:t>2</a:t>
            </a:r>
            <a:r>
              <a:rPr lang="zh-CN" altLang="en-US" sz="3600" smtClean="0">
                <a:solidFill>
                  <a:srgbClr val="FF0000"/>
                </a:solidFill>
                <a:latin typeface="微软雅黑" pitchFamily="34" charset="-122"/>
                <a:ea typeface="微软雅黑" pitchFamily="34" charset="-122"/>
              </a:rPr>
              <a:t>版）</a:t>
            </a:r>
            <a:endParaRPr lang="zh-CN" altLang="en-US" sz="3600">
              <a:solidFill>
                <a:srgbClr val="FF0000"/>
              </a:solidFill>
              <a:latin typeface="微软雅黑" pitchFamily="34" charset="-122"/>
              <a:ea typeface="微软雅黑" pitchFamily="34" charset="-122"/>
            </a:endParaRPr>
          </a:p>
        </p:txBody>
      </p:sp>
      <p:sp>
        <p:nvSpPr>
          <p:cNvPr id="2054" name="Text Box 6"/>
          <p:cNvSpPr txBox="1">
            <a:spLocks noChangeArrowheads="1"/>
          </p:cNvSpPr>
          <p:nvPr/>
        </p:nvSpPr>
        <p:spPr bwMode="auto">
          <a:xfrm>
            <a:off x="3000364" y="1285860"/>
            <a:ext cx="2808312" cy="523220"/>
          </a:xfrm>
          <a:prstGeom prst="rect">
            <a:avLst/>
          </a:prstGeom>
          <a:noFill/>
          <a:ln w="9525">
            <a:noFill/>
            <a:miter lim="800000"/>
            <a:headEnd/>
            <a:tailEnd/>
          </a:ln>
          <a:effectLst/>
        </p:spPr>
        <p:txBody>
          <a:bodyPr wrap="square">
            <a:spAutoFit/>
          </a:bodyPr>
          <a:lstStyle/>
          <a:p>
            <a:pPr algn="ctr">
              <a:spcBef>
                <a:spcPct val="50000"/>
              </a:spcBef>
            </a:pPr>
            <a:r>
              <a:rPr lang="zh-CN" altLang="en-US" sz="2800">
                <a:solidFill>
                  <a:srgbClr val="0000FF"/>
                </a:solidFill>
                <a:latin typeface="仿宋" pitchFamily="49" charset="-122"/>
                <a:ea typeface="仿宋" pitchFamily="49" charset="-122"/>
              </a:rPr>
              <a:t>李春葆等编著</a:t>
            </a:r>
          </a:p>
        </p:txBody>
      </p:sp>
      <p:sp>
        <p:nvSpPr>
          <p:cNvPr id="2055" name="Text Box 7"/>
          <p:cNvSpPr txBox="1">
            <a:spLocks noChangeArrowheads="1"/>
          </p:cNvSpPr>
          <p:nvPr/>
        </p:nvSpPr>
        <p:spPr bwMode="auto">
          <a:xfrm>
            <a:off x="2428860" y="2000240"/>
            <a:ext cx="4176713" cy="461665"/>
          </a:xfrm>
          <a:prstGeom prst="rect">
            <a:avLst/>
          </a:prstGeom>
          <a:noFill/>
          <a:ln w="9525">
            <a:noFill/>
            <a:miter lim="800000"/>
            <a:headEnd/>
            <a:tailEnd/>
          </a:ln>
          <a:effectLst/>
        </p:spPr>
        <p:txBody>
          <a:bodyPr>
            <a:spAutoFit/>
          </a:bodyPr>
          <a:lstStyle/>
          <a:p>
            <a:pPr algn="ctr">
              <a:spcBef>
                <a:spcPct val="50000"/>
              </a:spcBef>
            </a:pPr>
            <a:r>
              <a:rPr lang="zh-CN" altLang="en-US">
                <a:solidFill>
                  <a:srgbClr val="CC3300"/>
                </a:solidFill>
                <a:latin typeface="黑体" pitchFamily="49" charset="-122"/>
                <a:ea typeface="黑体" pitchFamily="49" charset="-122"/>
              </a:rPr>
              <a:t>清华大学出版社  </a:t>
            </a:r>
            <a:r>
              <a:rPr lang="en-US" altLang="zh-CN" smtClean="0">
                <a:solidFill>
                  <a:srgbClr val="CC3300"/>
                </a:solidFill>
                <a:latin typeface="黑体" pitchFamily="49" charset="-122"/>
                <a:ea typeface="黑体" pitchFamily="49" charset="-122"/>
              </a:rPr>
              <a:t>2018</a:t>
            </a:r>
            <a:endParaRPr lang="en-US" altLang="zh-CN">
              <a:solidFill>
                <a:srgbClr val="CC3300"/>
              </a:solidFill>
              <a:latin typeface="黑体" pitchFamily="49" charset="-122"/>
              <a:ea typeface="黑体" pitchFamily="49" charset="-122"/>
            </a:endParaRPr>
          </a:p>
        </p:txBody>
      </p:sp>
      <p:pic>
        <p:nvPicPr>
          <p:cNvPr id="214018" name="Picture 2" descr="http://www.tup.tsinghua.edu.cn/upload/bigbookimg/079388-01.jpg"/>
          <p:cNvPicPr>
            <a:picLocks noChangeAspect="1" noChangeArrowheads="1"/>
          </p:cNvPicPr>
          <p:nvPr/>
        </p:nvPicPr>
        <p:blipFill>
          <a:blip r:embed="rId2" cstate="print"/>
          <a:srcRect/>
          <a:stretch>
            <a:fillRect/>
          </a:stretch>
        </p:blipFill>
        <p:spPr bwMode="auto">
          <a:xfrm>
            <a:off x="1371596" y="2814658"/>
            <a:ext cx="2628900" cy="3543300"/>
          </a:xfrm>
          <a:prstGeom prst="rect">
            <a:avLst/>
          </a:prstGeom>
          <a:noFill/>
        </p:spPr>
      </p:pic>
      <p:pic>
        <p:nvPicPr>
          <p:cNvPr id="214020" name="Picture 4" descr="http://www.tup.tsinghua.edu.cn/upload/bigbookimg/079450-01.jpg"/>
          <p:cNvPicPr>
            <a:picLocks noChangeAspect="1" noChangeArrowheads="1"/>
          </p:cNvPicPr>
          <p:nvPr/>
        </p:nvPicPr>
        <p:blipFill>
          <a:blip r:embed="rId3" cstate="print"/>
          <a:srcRect/>
          <a:stretch>
            <a:fillRect/>
          </a:stretch>
        </p:blipFill>
        <p:spPr bwMode="auto">
          <a:xfrm>
            <a:off x="4943496" y="2814658"/>
            <a:ext cx="2628900" cy="35433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3319456"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1.1.2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描述</a:t>
            </a:r>
          </a:p>
        </p:txBody>
      </p:sp>
      <p:sp>
        <p:nvSpPr>
          <p:cNvPr id="201731" name="Text Box 3"/>
          <p:cNvSpPr txBox="1">
            <a:spLocks noChangeArrowheads="1"/>
          </p:cNvSpPr>
          <p:nvPr/>
        </p:nvSpPr>
        <p:spPr bwMode="auto">
          <a:xfrm>
            <a:off x="428596" y="1071546"/>
            <a:ext cx="8135938" cy="782137"/>
          </a:xfrm>
          <a:prstGeom prst="rect">
            <a:avLst/>
          </a:prstGeom>
          <a:noFill/>
          <a:ln w="9525">
            <a:noFill/>
            <a:miter lim="800000"/>
            <a:headEnd/>
            <a:tailEnd/>
          </a:ln>
          <a:effectLst/>
        </p:spPr>
        <p:txBody>
          <a:bodyPr>
            <a:spAutoFit/>
          </a:bodyPr>
          <a:lstStyle/>
          <a:p>
            <a:pPr>
              <a:lnSpc>
                <a:spcPts val="2800"/>
              </a:lnSpc>
              <a:spcBef>
                <a:spcPct val="50000"/>
              </a:spcBef>
            </a:pPr>
            <a:r>
              <a:rPr lang="zh-CN" altLang="en-US" sz="2000">
                <a:solidFill>
                  <a:srgbClr val="0000FF"/>
                </a:solidFill>
                <a:latin typeface="Consolas" pitchFamily="49" charset="0"/>
                <a:ea typeface="楷体" pitchFamily="49" charset="-122"/>
                <a:cs typeface="Consolas" pitchFamily="49" charset="0"/>
              </a:rPr>
              <a:t>　　以设计求</a:t>
            </a:r>
            <a:r>
              <a:rPr lang="en-US" altLang="zh-CN" sz="2000">
                <a:solidFill>
                  <a:srgbClr val="0000FF"/>
                </a:solidFill>
                <a:latin typeface="Consolas" pitchFamily="49" charset="0"/>
                <a:ea typeface="楷体" pitchFamily="49" charset="-122"/>
                <a:cs typeface="Consolas" pitchFamily="49" charset="0"/>
              </a:rPr>
              <a:t>1+2+</a:t>
            </a:r>
            <a:r>
              <a:rPr lang="en-US" altLang="zh-CN" sz="2000">
                <a:solidFill>
                  <a:srgbClr val="0000FF"/>
                </a:solidFill>
                <a:latin typeface="宋体" pitchFamily="2" charset="-122"/>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值的算法为例说明</a:t>
            </a:r>
            <a:r>
              <a:rPr lang="en-US" altLang="zh-CN" sz="2000">
                <a:solidFill>
                  <a:srgbClr val="0000FF"/>
                </a:solidFill>
                <a:latin typeface="Consolas" pitchFamily="49" charset="0"/>
                <a:ea typeface="楷体" pitchFamily="49" charset="-122"/>
                <a:cs typeface="Consolas" pitchFamily="49" charset="0"/>
              </a:rPr>
              <a:t>C/C++</a:t>
            </a:r>
            <a:r>
              <a:rPr lang="zh-CN" altLang="en-US" sz="2000">
                <a:solidFill>
                  <a:srgbClr val="0000FF"/>
                </a:solidFill>
                <a:latin typeface="Consolas" pitchFamily="49" charset="0"/>
                <a:ea typeface="楷体" pitchFamily="49" charset="-122"/>
                <a:cs typeface="Consolas" pitchFamily="49" charset="0"/>
              </a:rPr>
              <a:t>语言描述算法的一般形式，该算法如</a:t>
            </a:r>
            <a:r>
              <a:rPr lang="zh-CN" altLang="en-US" sz="2000" smtClean="0">
                <a:solidFill>
                  <a:srgbClr val="0000FF"/>
                </a:solidFill>
                <a:latin typeface="Consolas" pitchFamily="49" charset="0"/>
                <a:ea typeface="楷体" pitchFamily="49" charset="-122"/>
                <a:cs typeface="Consolas" pitchFamily="49" charset="0"/>
              </a:rPr>
              <a:t>下：</a:t>
            </a:r>
            <a:endParaRPr lang="zh-CN" altLang="en-US" sz="2000">
              <a:solidFill>
                <a:srgbClr val="0000FF"/>
              </a:solidFill>
              <a:latin typeface="Consolas" pitchFamily="49" charset="0"/>
              <a:ea typeface="楷体" pitchFamily="49" charset="-122"/>
              <a:cs typeface="Consolas" pitchFamily="49" charset="0"/>
            </a:endParaRPr>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000232" y="3024540"/>
            <a:ext cx="4000528" cy="2333286"/>
          </a:xfrm>
          <a:prstGeom prst="rect">
            <a:avLst/>
          </a:prstGeom>
          <a:ln/>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en-US" altLang="zh-CN" sz="1600" smtClean="0">
                <a:solidFill>
                  <a:srgbClr val="9900FF"/>
                </a:solidFill>
                <a:latin typeface="Consolas" pitchFamily="49" charset="0"/>
                <a:cs typeface="Consolas" pitchFamily="49" charset="0"/>
              </a:rPr>
              <a:t>bool fun</a:t>
            </a:r>
            <a:r>
              <a:rPr lang="en-US" altLang="zh-CN" sz="1600" u="sng" smtClean="0">
                <a:solidFill>
                  <a:srgbClr val="9900FF"/>
                </a:solidFill>
                <a:latin typeface="Consolas" pitchFamily="49" charset="0"/>
                <a:cs typeface="Consolas" pitchFamily="49" charset="0"/>
              </a:rPr>
              <a:t>(int n,int s)</a:t>
            </a:r>
          </a:p>
          <a:p>
            <a:r>
              <a:rPr lang="en-US" altLang="zh-CN" sz="1600" smtClean="0">
                <a:solidFill>
                  <a:srgbClr val="0000FF"/>
                </a:solidFill>
                <a:latin typeface="Consolas" pitchFamily="49" charset="0"/>
                <a:cs typeface="Consolas" pitchFamily="49" charset="0"/>
              </a:rPr>
              <a:t>{</a:t>
            </a:r>
          </a:p>
          <a:p>
            <a:r>
              <a:rPr lang="en-US" altLang="zh-CN" sz="1600" smtClean="0">
                <a:solidFill>
                  <a:srgbClr val="0000FF"/>
                </a:solidFill>
                <a:latin typeface="Consolas" pitchFamily="49" charset="0"/>
                <a:cs typeface="Consolas" pitchFamily="49" charset="0"/>
              </a:rPr>
              <a:t>   if (n&lt;0) return false;</a:t>
            </a:r>
          </a:p>
          <a:p>
            <a:r>
              <a:rPr lang="en-US" altLang="zh-CN" sz="1600" smtClean="0">
                <a:solidFill>
                  <a:srgbClr val="0000FF"/>
                </a:solidFill>
                <a:latin typeface="Consolas" pitchFamily="49" charset="0"/>
                <a:cs typeface="Consolas" pitchFamily="49" charset="0"/>
              </a:rPr>
              <a:t>   s=0;</a:t>
            </a:r>
          </a:p>
          <a:p>
            <a:r>
              <a:rPr lang="en-US" altLang="zh-CN" sz="1600" smtClean="0">
                <a:solidFill>
                  <a:srgbClr val="0000FF"/>
                </a:solidFill>
                <a:latin typeface="Consolas" pitchFamily="49" charset="0"/>
                <a:cs typeface="Consolas" pitchFamily="49" charset="0"/>
              </a:rPr>
              <a:t>   for (int i=1;i&lt;=n;i++)</a:t>
            </a:r>
          </a:p>
          <a:p>
            <a:r>
              <a:rPr lang="en-US" altLang="zh-CN" sz="1600" smtClean="0">
                <a:solidFill>
                  <a:srgbClr val="0000FF"/>
                </a:solidFill>
                <a:latin typeface="Consolas" pitchFamily="49" charset="0"/>
                <a:cs typeface="Consolas" pitchFamily="49" charset="0"/>
              </a:rPr>
              <a:t>      s+=i;</a:t>
            </a:r>
          </a:p>
          <a:p>
            <a:r>
              <a:rPr lang="en-US" altLang="zh-CN" sz="1600" smtClean="0">
                <a:solidFill>
                  <a:srgbClr val="0000FF"/>
                </a:solidFill>
                <a:latin typeface="Consolas" pitchFamily="49" charset="0"/>
                <a:cs typeface="Consolas" pitchFamily="49" charset="0"/>
              </a:rPr>
              <a:t>   return true;</a:t>
            </a:r>
          </a:p>
          <a:p>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7" name="TextBox 6"/>
          <p:cNvSpPr txBox="1"/>
          <p:nvPr/>
        </p:nvSpPr>
        <p:spPr>
          <a:xfrm>
            <a:off x="4429124" y="2481554"/>
            <a:ext cx="128588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形参列表</a:t>
            </a:r>
            <a:endParaRPr lang="zh-CN" altLang="en-US" sz="1800">
              <a:solidFill>
                <a:srgbClr val="0000FF"/>
              </a:solidFill>
              <a:latin typeface="Consolas" pitchFamily="49" charset="0"/>
              <a:ea typeface="仿宋" pitchFamily="49" charset="-122"/>
              <a:cs typeface="Consolas" pitchFamily="49" charset="0"/>
            </a:endParaRPr>
          </a:p>
        </p:txBody>
      </p:sp>
      <p:cxnSp>
        <p:nvCxnSpPr>
          <p:cNvPr id="10" name="直接箭头连接符 9"/>
          <p:cNvCxnSpPr/>
          <p:nvPr/>
        </p:nvCxnSpPr>
        <p:spPr>
          <a:xfrm rot="5400000">
            <a:off x="4250529" y="2845945"/>
            <a:ext cx="357190" cy="285752"/>
          </a:xfrm>
          <a:prstGeom prst="straightConnector1">
            <a:avLst/>
          </a:prstGeom>
          <a:ln w="19050">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500166" y="2381598"/>
            <a:ext cx="114300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返回值</a:t>
            </a:r>
            <a:endParaRPr lang="zh-CN" altLang="en-US" sz="1800">
              <a:solidFill>
                <a:srgbClr val="0000FF"/>
              </a:solidFill>
              <a:latin typeface="Consolas" pitchFamily="49" charset="0"/>
              <a:ea typeface="仿宋" pitchFamily="49" charset="-122"/>
              <a:cs typeface="Consolas" pitchFamily="49" charset="0"/>
            </a:endParaRPr>
          </a:p>
        </p:txBody>
      </p:sp>
      <p:cxnSp>
        <p:nvCxnSpPr>
          <p:cNvPr id="13" name="直接箭头连接符 12"/>
          <p:cNvCxnSpPr/>
          <p:nvPr/>
        </p:nvCxnSpPr>
        <p:spPr>
          <a:xfrm rot="16200000" flipH="1">
            <a:off x="2035951" y="2845945"/>
            <a:ext cx="357190" cy="285752"/>
          </a:xfrm>
          <a:prstGeom prst="straightConnector1">
            <a:avLst/>
          </a:prstGeom>
          <a:ln w="19050">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36875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multiset&lt;int&gt; ms;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ms</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multiset&lt;int&gt;::iterator mit;</a:t>
            </a:r>
          </a:p>
          <a:p>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mit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ms.insert(1);</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ms.insert(3);</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ms.insert(4);</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printf("ms: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for (mit=ms.begin();mit!=ms.end();mit++)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printf("%d ",*mit);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143240" y="5274246"/>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ms:1 2 2 3 4</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857620" y="4786322"/>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34583"/>
            <a:ext cx="8001056" cy="1880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都是映射类模板。映射是实现关键字与值关系的存储结构，可以使用一个关键字</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来访问相应的数据值</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set/multiset</a:t>
            </a:r>
            <a:r>
              <a:rPr lang="zh-CN" altLang="zh-CN" sz="1800" smtClean="0">
                <a:solidFill>
                  <a:srgbClr val="0000FF"/>
                </a:solidFill>
                <a:latin typeface="Consolas" pitchFamily="49" charset="0"/>
                <a:ea typeface="仿宋" pitchFamily="49" charset="-122"/>
                <a:cs typeface="Consolas" pitchFamily="49" charset="0"/>
              </a:rPr>
              <a:t>中的</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都是</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类型，而</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是一个</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类结构。</a:t>
            </a:r>
            <a:r>
              <a:rPr lang="en-US" altLang="zh-CN" sz="1800" smtClean="0">
                <a:solidFill>
                  <a:srgbClr val="0000FF"/>
                </a:solidFill>
                <a:latin typeface="Consolas" pitchFamily="49" charset="0"/>
                <a:ea typeface="仿宋" pitchFamily="49" charset="-122"/>
                <a:cs typeface="Consolas" pitchFamily="49" charset="0"/>
              </a:rPr>
              <a:t> pair</a:t>
            </a:r>
            <a:r>
              <a:rPr lang="zh-CN" altLang="zh-CN" sz="1800" smtClean="0">
                <a:solidFill>
                  <a:srgbClr val="0000FF"/>
                </a:solidFill>
                <a:latin typeface="Consolas" pitchFamily="49" charset="0"/>
                <a:ea typeface="仿宋" pitchFamily="49" charset="-122"/>
                <a:cs typeface="Consolas" pitchFamily="49" charset="0"/>
              </a:rPr>
              <a:t>类结构的声明形如：</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500042"/>
            <a:ext cx="721523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map</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（映射容器）</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multimap</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（多重映射容器）</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2357422" y="3571876"/>
            <a:ext cx="2857520" cy="1130291"/>
          </a:xfrm>
          <a:prstGeom prst="rect">
            <a:avLst/>
          </a:prstGeom>
          <a:solidFill>
            <a:schemeClr val="accent6">
              <a:lumMod val="20000"/>
              <a:lumOff val="80000"/>
            </a:schemeClr>
          </a:solidFill>
          <a:ln>
            <a:solidFill>
              <a:schemeClr val="accent6">
                <a:lumMod val="40000"/>
                <a:lumOff val="60000"/>
              </a:schemeClr>
            </a:solidFill>
          </a:ln>
        </p:spPr>
        <p:style>
          <a:lnRef idx="2">
            <a:schemeClr val="accent5"/>
          </a:lnRef>
          <a:fillRef idx="1">
            <a:schemeClr val="lt1"/>
          </a:fillRef>
          <a:effectRef idx="0">
            <a:schemeClr val="accent5"/>
          </a:effectRef>
          <a:fontRef idx="minor">
            <a:schemeClr val="dk1"/>
          </a:fontRef>
        </p:style>
        <p:txBody>
          <a:bodyPr wrap="square" lIns="252000" tIns="72000" bIns="72000" rtlCol="0">
            <a:spAutoFit/>
          </a:bodyPr>
          <a:lstStyle/>
          <a:p>
            <a:r>
              <a:rPr lang="en-US" altLang="zh-CN" sz="1600" smtClean="0">
                <a:solidFill>
                  <a:srgbClr val="0000FF"/>
                </a:solidFill>
                <a:latin typeface="Consolas" pitchFamily="49" charset="0"/>
                <a:ea typeface="楷体" pitchFamily="49" charset="-122"/>
                <a:cs typeface="Consolas" pitchFamily="49" charset="0"/>
              </a:rPr>
              <a:t>struct pair</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 first;</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 second;</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a:t>
            </a:r>
            <a:endParaRPr lang="zh-CN" altLang="en-US" sz="16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71480"/>
            <a:ext cx="8286808"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map/multimap</a:t>
            </a:r>
            <a:r>
              <a:rPr lang="zh-CN" altLang="zh-CN" sz="1800" smtClean="0">
                <a:solidFill>
                  <a:srgbClr val="0000FF"/>
                </a:solidFill>
                <a:latin typeface="Consolas" pitchFamily="49" charset="0"/>
                <a:ea typeface="仿宋" pitchFamily="49" charset="-122"/>
                <a:cs typeface="Consolas" pitchFamily="49" charset="0"/>
              </a:rPr>
              <a:t>利用</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的</a:t>
            </a:r>
            <a:r>
              <a:rPr lang="en-US" altLang="zh-CN" sz="1800" smtClean="0">
                <a:solidFill>
                  <a:srgbClr val="0000FF"/>
                </a:solidFill>
                <a:latin typeface="Consolas" pitchFamily="49" charset="0"/>
                <a:ea typeface="仿宋" pitchFamily="49" charset="-122"/>
                <a:cs typeface="Consolas" pitchFamily="49" charset="0"/>
              </a:rPr>
              <a:t>&lt;</a:t>
            </a:r>
            <a:r>
              <a:rPr lang="zh-CN" altLang="zh-CN" sz="1800" smtClean="0">
                <a:solidFill>
                  <a:srgbClr val="0000FF"/>
                </a:solidFill>
                <a:latin typeface="Consolas" pitchFamily="49" charset="0"/>
                <a:ea typeface="仿宋" pitchFamily="49" charset="-122"/>
                <a:cs typeface="Consolas" pitchFamily="49" charset="0"/>
              </a:rPr>
              <a:t>运算符将所有元素即</a:t>
            </a:r>
            <a:r>
              <a:rPr lang="en-US" altLang="zh-CN" sz="1800" smtClean="0">
                <a:solidFill>
                  <a:srgbClr val="0000FF"/>
                </a:solidFill>
                <a:latin typeface="Consolas" pitchFamily="49" charset="0"/>
                <a:ea typeface="仿宋" pitchFamily="49" charset="-122"/>
                <a:cs typeface="Consolas" pitchFamily="49" charset="0"/>
              </a:rPr>
              <a:t>key-value</a:t>
            </a:r>
            <a:r>
              <a:rPr lang="zh-CN" altLang="zh-CN" sz="1800" smtClean="0">
                <a:solidFill>
                  <a:srgbClr val="0000FF"/>
                </a:solidFill>
                <a:latin typeface="Consolas" pitchFamily="49" charset="0"/>
                <a:ea typeface="仿宋" pitchFamily="49" charset="-122"/>
                <a:cs typeface="Consolas" pitchFamily="49" charset="0"/>
              </a:rPr>
              <a:t>对按</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的升序排列，以红黑树的形式存储，可以根据</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快速地找到与之对应的</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（查找时间为</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中不允许关键字重复出现，支持</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运算符；而</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中允许关键字重复出现，但不支持</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运算符。</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857232"/>
            <a:ext cx="6572296" cy="369332"/>
          </a:xfrm>
          <a:prstGeom prst="rect">
            <a:avLst/>
          </a:prstGeom>
          <a:solidFill>
            <a:schemeClr val="bg1"/>
          </a:solid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map/multimap</a:t>
            </a:r>
            <a:r>
              <a:rPr lang="zh-CN" altLang="zh-CN" sz="18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428736"/>
            <a:ext cx="7715304" cy="3614799"/>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判断容器是否为空。</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返回容器中实际元素个数。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map[key]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返回关键字为</a:t>
            </a:r>
            <a:r>
              <a:rPr lang="en-US" altLang="zh-CN" sz="1600" smtClean="0">
                <a:latin typeface="Consolas" pitchFamily="49" charset="0"/>
                <a:ea typeface="仿宋" pitchFamily="49" charset="-122"/>
                <a:cs typeface="Consolas" pitchFamily="49" charset="0"/>
              </a:rPr>
              <a:t>key</a:t>
            </a:r>
            <a:r>
              <a:rPr lang="zh-CN" altLang="zh-CN" sz="1600" smtClean="0">
                <a:latin typeface="Consolas" pitchFamily="49" charset="0"/>
                <a:ea typeface="仿宋" pitchFamily="49" charset="-122"/>
                <a:cs typeface="Consolas" pitchFamily="49" charset="0"/>
              </a:rPr>
              <a:t>的元素的引用，如果不存在这样的关键字，则以</a:t>
            </a:r>
            <a:r>
              <a:rPr lang="en-US" altLang="zh-CN" sz="1600" smtClean="0">
                <a:latin typeface="Consolas" pitchFamily="49" charset="0"/>
                <a:ea typeface="仿宋" pitchFamily="49" charset="-122"/>
                <a:cs typeface="Consolas" pitchFamily="49" charset="0"/>
              </a:rPr>
              <a:t>key</a:t>
            </a:r>
            <a:r>
              <a:rPr lang="zh-CN" altLang="zh-CN" sz="1600" smtClean="0">
                <a:latin typeface="Consolas" pitchFamily="49" charset="0"/>
                <a:ea typeface="仿宋" pitchFamily="49" charset="-122"/>
                <a:cs typeface="Consolas" pitchFamily="49" charset="0"/>
              </a:rPr>
              <a:t>作为关键字插入一个元素（不适合</a:t>
            </a:r>
            <a:r>
              <a:rPr lang="en-US" altLang="zh-CN" sz="1600" smtClean="0">
                <a:latin typeface="Consolas" pitchFamily="49" charset="0"/>
                <a:ea typeface="仿宋" pitchFamily="49" charset="-122"/>
                <a:cs typeface="Consolas" pitchFamily="49" charset="0"/>
              </a:rPr>
              <a:t>multimap</a:t>
            </a:r>
            <a:r>
              <a:rPr lang="zh-CN" altLang="zh-CN" sz="1600" smtClean="0">
                <a:latin typeface="Consolas" pitchFamily="49" charset="0"/>
                <a:ea typeface="仿宋" pitchFamily="49" charset="-122"/>
                <a:cs typeface="Consolas" pitchFamily="49" charset="0"/>
              </a:rPr>
              <a:t>）。</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插入一个元素</a:t>
            </a:r>
            <a:r>
              <a:rPr lang="en-US" altLang="zh-CN" sz="1600" smtClean="0">
                <a:latin typeface="Consolas" pitchFamily="49" charset="0"/>
                <a:ea typeface="仿宋" pitchFamily="49" charset="-122"/>
                <a:cs typeface="Consolas" pitchFamily="49" charset="0"/>
              </a:rPr>
              <a:t>elem</a:t>
            </a:r>
            <a:r>
              <a:rPr lang="zh-CN" altLang="zh-CN" sz="1600" smtClean="0">
                <a:latin typeface="Consolas" pitchFamily="49" charset="0"/>
                <a:ea typeface="仿宋" pitchFamily="49" charset="-122"/>
                <a:cs typeface="Consolas" pitchFamily="49" charset="0"/>
              </a:rPr>
              <a:t>并返回该元素的位置。</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clear()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删除所有元素。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find()</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在容器中查找元素。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count()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容器中指定关键字的元素个数（</a:t>
            </a:r>
            <a:r>
              <a:rPr lang="en-US" altLang="zh-CN" sz="1600" smtClean="0">
                <a:latin typeface="Consolas" pitchFamily="49" charset="0"/>
                <a:ea typeface="仿宋" pitchFamily="49" charset="-122"/>
                <a:cs typeface="Consolas" pitchFamily="49" charset="0"/>
              </a:rPr>
              <a:t>map</a:t>
            </a:r>
            <a:r>
              <a:rPr lang="zh-CN" altLang="zh-CN" sz="1600" smtClean="0">
                <a:latin typeface="Consolas" pitchFamily="49" charset="0"/>
                <a:ea typeface="仿宋" pitchFamily="49" charset="-122"/>
                <a:cs typeface="Consolas" pitchFamily="49" charset="0"/>
              </a:rPr>
              <a:t>中只有</a:t>
            </a:r>
            <a:r>
              <a:rPr lang="en-US" altLang="zh-CN" sz="1600" smtClean="0">
                <a:latin typeface="Consolas" pitchFamily="49" charset="0"/>
                <a:ea typeface="仿宋" pitchFamily="49" charset="-122"/>
                <a:cs typeface="Consolas" pitchFamily="49" charset="0"/>
              </a:rPr>
              <a:t>1</a:t>
            </a:r>
            <a:r>
              <a:rPr lang="zh-CN" altLang="zh-CN" sz="1600" smtClean="0">
                <a:latin typeface="Consolas" pitchFamily="49" charset="0"/>
                <a:ea typeface="仿宋" pitchFamily="49" charset="-122"/>
                <a:cs typeface="Consolas" pitchFamily="49" charset="0"/>
              </a:rPr>
              <a:t>或者</a:t>
            </a:r>
            <a:r>
              <a:rPr lang="en-US" altLang="zh-CN" sz="1600" smtClean="0">
                <a:latin typeface="Consolas" pitchFamily="49" charset="0"/>
                <a:ea typeface="仿宋" pitchFamily="49" charset="-122"/>
                <a:cs typeface="Consolas" pitchFamily="49" charset="0"/>
              </a:rPr>
              <a:t>0</a:t>
            </a:r>
            <a:r>
              <a:rPr lang="zh-CN" altLang="zh-CN" sz="1600" smtClean="0">
                <a:latin typeface="Consolas" pitchFamily="49" charset="0"/>
                <a:ea typeface="仿宋" pitchFamily="49" charset="-122"/>
                <a:cs typeface="Consolas" pitchFamily="49" charset="0"/>
              </a:rPr>
              <a:t>）。</a:t>
            </a:r>
            <a:endParaRPr lang="en-US" altLang="zh-CN" sz="1600" smtClean="0">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600" smtClean="0">
                <a:solidFill>
                  <a:srgbClr val="C00000"/>
                </a:solidFill>
                <a:latin typeface="Consolas" pitchFamily="49" charset="0"/>
                <a:ea typeface="仿宋" pitchFamily="49" charset="-122"/>
                <a:cs typeface="Consolas" pitchFamily="49" charset="0"/>
              </a:rPr>
              <a:t>迭代器</a:t>
            </a:r>
            <a:r>
              <a:rPr lang="zh-CN" altLang="en-US" sz="1600" smtClean="0">
                <a:solidFill>
                  <a:srgbClr val="C00000"/>
                </a:solidFill>
                <a:latin typeface="Consolas" pitchFamily="49" charset="0"/>
                <a:ea typeface="仿宋" pitchFamily="49" charset="-122"/>
                <a:cs typeface="Consolas" pitchFamily="49" charset="0"/>
              </a:rPr>
              <a:t>函数：</a:t>
            </a:r>
            <a:r>
              <a:rPr lang="en-US" altLang="zh-CN" sz="1600" smtClean="0">
                <a:latin typeface="Consolas" pitchFamily="49" charset="0"/>
                <a:ea typeface="仿宋" pitchFamily="49" charset="-122"/>
                <a:cs typeface="Consolas" pitchFamily="49" charset="0"/>
              </a:rPr>
              <a:t>begin()</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end()</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rbegin()</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rend()</a:t>
            </a:r>
            <a:r>
              <a:rPr lang="zh-CN" altLang="en-US" sz="1600" smtClean="0">
                <a:latin typeface="Consolas" pitchFamily="49" charset="0"/>
                <a:ea typeface="仿宋" pitchFamily="49" charset="-122"/>
                <a:cs typeface="Consolas" pitchFamily="49" charset="0"/>
              </a:rPr>
              <a:t>。</a:t>
            </a:r>
            <a:endParaRPr lang="zh-CN" altLang="zh-CN" sz="16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28736"/>
            <a:ext cx="8286808" cy="459228"/>
          </a:xfrm>
          <a:prstGeom prst="rect">
            <a:avLst/>
          </a:prstGeom>
          <a:noFill/>
        </p:spPr>
        <p:txBody>
          <a:bodyPr wrap="square" rtlCol="0">
            <a:spAutoFit/>
          </a:bodyPr>
          <a:lstStyle/>
          <a:p>
            <a:pPr marL="342900" indent="-342900">
              <a:lnSpc>
                <a:spcPct val="150000"/>
              </a:lnSpc>
              <a:buBlip>
                <a:blip r:embed="rId2"/>
              </a:buBlip>
            </a:pPr>
            <a:r>
              <a:rPr lang="zh-CN" altLang="zh-CN" sz="1800" smtClean="0">
                <a:solidFill>
                  <a:srgbClr val="0000FF"/>
                </a:solidFill>
                <a:latin typeface="Consolas" pitchFamily="49" charset="0"/>
                <a:ea typeface="楷体" pitchFamily="49" charset="-122"/>
                <a:cs typeface="Consolas" pitchFamily="49" charset="0"/>
              </a:rPr>
              <a:t>在</a:t>
            </a:r>
            <a:r>
              <a:rPr lang="en-US" altLang="zh-CN" sz="1800" smtClean="0">
                <a:solidFill>
                  <a:srgbClr val="0000FF"/>
                </a:solidFill>
                <a:latin typeface="Consolas" pitchFamily="49" charset="0"/>
                <a:ea typeface="楷体" pitchFamily="49" charset="-122"/>
                <a:cs typeface="Consolas" pitchFamily="49" charset="0"/>
              </a:rPr>
              <a:t>map</a:t>
            </a:r>
            <a:r>
              <a:rPr lang="zh-CN" altLang="zh-CN" sz="1800" smtClean="0">
                <a:solidFill>
                  <a:srgbClr val="0000FF"/>
                </a:solidFill>
                <a:latin typeface="Consolas" pitchFamily="49" charset="0"/>
                <a:ea typeface="楷体" pitchFamily="49" charset="-122"/>
                <a:cs typeface="Consolas" pitchFamily="49" charset="0"/>
              </a:rPr>
              <a:t>中修改元素非常简单，这是因为</a:t>
            </a:r>
            <a:r>
              <a:rPr lang="en-US" altLang="zh-CN" sz="1800" smtClean="0">
                <a:solidFill>
                  <a:srgbClr val="0000FF"/>
                </a:solidFill>
                <a:latin typeface="Consolas" pitchFamily="49" charset="0"/>
                <a:ea typeface="楷体" pitchFamily="49" charset="-122"/>
                <a:cs typeface="Consolas" pitchFamily="49" charset="0"/>
              </a:rPr>
              <a:t>map</a:t>
            </a:r>
            <a:r>
              <a:rPr lang="zh-CN" altLang="zh-CN" sz="1800" smtClean="0">
                <a:solidFill>
                  <a:srgbClr val="0000FF"/>
                </a:solidFill>
                <a:latin typeface="Consolas" pitchFamily="49" charset="0"/>
                <a:ea typeface="楷体" pitchFamily="49" charset="-122"/>
                <a:cs typeface="Consolas" pitchFamily="49" charset="0"/>
              </a:rPr>
              <a:t>容器已经对</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运算符进行了重载。</a:t>
            </a:r>
          </a:p>
        </p:txBody>
      </p:sp>
      <p:sp>
        <p:nvSpPr>
          <p:cNvPr id="3" name="TextBox 2"/>
          <p:cNvSpPr txBox="1"/>
          <p:nvPr/>
        </p:nvSpPr>
        <p:spPr>
          <a:xfrm>
            <a:off x="857224" y="2214554"/>
            <a:ext cx="7786742" cy="132610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a:lnSpc>
                <a:spcPct val="150000"/>
              </a:lnSpc>
            </a:pPr>
            <a:r>
              <a:rPr lang="en-US" altLang="zh-CN" sz="1600" smtClean="0">
                <a:solidFill>
                  <a:srgbClr val="0000FF"/>
                </a:solidFill>
                <a:latin typeface="Consolas" pitchFamily="49" charset="0"/>
                <a:ea typeface="仿宋" pitchFamily="49" charset="-122"/>
                <a:cs typeface="Consolas" pitchFamily="49" charset="0"/>
              </a:rPr>
              <a:t>map&lt;char,int&gt; mymap;	</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map</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mymap</a:t>
            </a:r>
            <a:r>
              <a:rPr lang="zh-CN" altLang="zh-CN" sz="1600" smtClean="0">
                <a:solidFill>
                  <a:srgbClr val="00B0F0"/>
                </a:solidFill>
                <a:latin typeface="Consolas" pitchFamily="49" charset="0"/>
                <a:ea typeface="仿宋" pitchFamily="49" charset="-122"/>
                <a:cs typeface="Consolas" pitchFamily="49" charset="0"/>
              </a:rPr>
              <a:t>，其元素类型为</a:t>
            </a:r>
            <a:r>
              <a:rPr lang="en-US" altLang="zh-CN" sz="1600" smtClean="0">
                <a:solidFill>
                  <a:srgbClr val="00B0F0"/>
                </a:solidFill>
                <a:latin typeface="Consolas" pitchFamily="49" charset="0"/>
                <a:ea typeface="仿宋" pitchFamily="49" charset="-122"/>
                <a:cs typeface="Consolas" pitchFamily="49" charset="0"/>
              </a:rPr>
              <a:t>pair&lt;char,int&gt;</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mymap['a'] = 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或者</a:t>
            </a:r>
            <a:r>
              <a:rPr lang="en-US" altLang="zh-CN" sz="1600" smtClean="0">
                <a:solidFill>
                  <a:srgbClr val="00B0F0"/>
                </a:solidFill>
                <a:latin typeface="Consolas" pitchFamily="49" charset="0"/>
                <a:ea typeface="仿宋" pitchFamily="49" charset="-122"/>
                <a:cs typeface="Consolas" pitchFamily="49" charset="0"/>
              </a:rPr>
              <a:t>mymap.insert(pair&lt;char</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int&gt;('a',1) );</a:t>
            </a:r>
            <a:endParaRPr lang="zh-CN" altLang="zh-CN" sz="16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375792"/>
            <a:ext cx="7572428" cy="1338828"/>
          </a:xfrm>
          <a:prstGeom prst="rect">
            <a:avLst/>
          </a:prstGeom>
          <a:noFill/>
        </p:spPr>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    int ans = mymap['a'];</a:t>
            </a:r>
            <a:endParaRPr lang="zh-CN" altLang="zh-CN" sz="1800" smtClean="0">
              <a:solidFill>
                <a:srgbClr val="006600"/>
              </a:solidFill>
              <a:latin typeface="Consolas" pitchFamily="49" charset="0"/>
              <a:ea typeface="仿宋" pitchFamily="49" charset="-122"/>
              <a:cs typeface="Consolas" pitchFamily="49" charset="0"/>
            </a:endParaRPr>
          </a:p>
          <a:p>
            <a:pPr>
              <a:lnSpc>
                <a:spcPct val="150000"/>
              </a:lnSpc>
            </a:pPr>
            <a:r>
              <a:rPr lang="zh-CN" altLang="zh-CN" sz="1800" smtClean="0">
                <a:solidFill>
                  <a:srgbClr val="0000FF"/>
                </a:solidFill>
                <a:latin typeface="Consolas" pitchFamily="49" charset="0"/>
                <a:ea typeface="仿宋" pitchFamily="49" charset="-122"/>
                <a:cs typeface="Consolas" pitchFamily="49" charset="0"/>
              </a:rPr>
              <a:t>只有当</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中有这个关键字（</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）时才会成功，否则会自动插入一个元素，值为初始化值。可以使用</a:t>
            </a:r>
            <a:r>
              <a:rPr lang="en-US" altLang="zh-CN" sz="1800" smtClean="0">
                <a:solidFill>
                  <a:srgbClr val="0000FF"/>
                </a:solidFill>
                <a:latin typeface="Consolas" pitchFamily="49" charset="0"/>
                <a:ea typeface="仿宋" pitchFamily="49" charset="-122"/>
                <a:cs typeface="Consolas" pitchFamily="49" charset="0"/>
              </a:rPr>
              <a:t>find() </a:t>
            </a:r>
            <a:r>
              <a:rPr lang="zh-CN" altLang="zh-CN" sz="1800" smtClean="0">
                <a:solidFill>
                  <a:srgbClr val="0000FF"/>
                </a:solidFill>
                <a:latin typeface="Consolas" pitchFamily="49" charset="0"/>
                <a:ea typeface="仿宋" pitchFamily="49" charset="-122"/>
                <a:cs typeface="Consolas" pitchFamily="49" charset="0"/>
              </a:rPr>
              <a:t>方法来发现一个关键字是否存在。</a:t>
            </a:r>
          </a:p>
        </p:txBody>
      </p:sp>
      <p:sp>
        <p:nvSpPr>
          <p:cNvPr id="3" name="TextBox 2"/>
          <p:cNvSpPr txBox="1"/>
          <p:nvPr/>
        </p:nvSpPr>
        <p:spPr>
          <a:xfrm>
            <a:off x="642910" y="785794"/>
            <a:ext cx="5286412" cy="369332"/>
          </a:xfrm>
          <a:prstGeom prst="rect">
            <a:avLst/>
          </a:prstGeom>
          <a:noFill/>
        </p:spPr>
        <p:txBody>
          <a:bodyPr wrap="square" rtlCol="0">
            <a:spAutoFit/>
          </a:bodyPr>
          <a:lstStyle/>
          <a:p>
            <a:pPr marL="342900" indent="-342900">
              <a:buBlip>
                <a:blip r:embed="rId2"/>
              </a:buBlip>
            </a:pPr>
            <a:r>
              <a:rPr lang="zh-CN" altLang="zh-CN" sz="1800" smtClean="0">
                <a:solidFill>
                  <a:srgbClr val="0000FF"/>
                </a:solidFill>
                <a:latin typeface="Consolas" pitchFamily="49" charset="0"/>
                <a:ea typeface="楷体" pitchFamily="49" charset="-122"/>
                <a:cs typeface="Consolas" pitchFamily="49" charset="0"/>
              </a:rPr>
              <a:t>获得</a:t>
            </a:r>
            <a:r>
              <a:rPr lang="en-US" altLang="zh-CN" sz="1800" smtClean="0">
                <a:solidFill>
                  <a:srgbClr val="0000FF"/>
                </a:solidFill>
                <a:latin typeface="Consolas" pitchFamily="49" charset="0"/>
                <a:ea typeface="楷体" pitchFamily="49" charset="-122"/>
                <a:cs typeface="Consolas" pitchFamily="49" charset="0"/>
              </a:rPr>
              <a:t>map</a:t>
            </a:r>
            <a:r>
              <a:rPr lang="zh-CN" altLang="zh-CN" sz="1800" smtClean="0">
                <a:solidFill>
                  <a:srgbClr val="0000FF"/>
                </a:solidFill>
                <a:latin typeface="Consolas" pitchFamily="49" charset="0"/>
                <a:ea typeface="楷体" pitchFamily="49" charset="-122"/>
                <a:cs typeface="Consolas" pitchFamily="49" charset="0"/>
              </a:rPr>
              <a:t>中一个值的最简单方法</a:t>
            </a:r>
            <a:endParaRPr lang="en-US"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001056" cy="479840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08000" bIns="108000" rtlCol="0">
            <a:spAutoFit/>
          </a:bodyPr>
          <a:lstStyle/>
          <a:p>
            <a:pPr>
              <a:lnSpc>
                <a:spcPts val="2400"/>
              </a:lnSpc>
            </a:pPr>
            <a:r>
              <a:rPr lang="en-US" altLang="zh-CN" sz="1600" smtClean="0">
                <a:solidFill>
                  <a:srgbClr val="0000FF"/>
                </a:solidFill>
                <a:latin typeface="Consolas" pitchFamily="49" charset="0"/>
                <a:ea typeface="仿宋" pitchFamily="49" charset="-122"/>
                <a:cs typeface="Consolas" pitchFamily="49" charset="0"/>
              </a:rPr>
              <a:t>#include &lt;map&gt;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 map&lt;char,int&gt; mymap;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map</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mymap</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008000"/>
                </a:solidFill>
                <a:latin typeface="Consolas" pitchFamily="49" charset="0"/>
                <a:ea typeface="仿宋" pitchFamily="49" charset="-122"/>
                <a:cs typeface="Consolas" pitchFamily="49" charset="0"/>
              </a:rPr>
              <a:t>    mymap.insert(pair&lt;char,int&gt;('a',1));</a:t>
            </a:r>
          </a:p>
          <a:p>
            <a:pPr>
              <a:lnSpc>
                <a:spcPts val="2400"/>
              </a:lnSpc>
            </a:pP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插入方式</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9900FF"/>
                </a:solidFill>
                <a:latin typeface="Consolas" pitchFamily="49" charset="0"/>
                <a:ea typeface="仿宋" pitchFamily="49" charset="-122"/>
                <a:cs typeface="Consolas" pitchFamily="49" charset="0"/>
              </a:rPr>
              <a:t>    mymap.insert(map&lt;char,int&gt;::value_type('b',2));</a:t>
            </a:r>
          </a:p>
          <a:p>
            <a:pPr>
              <a:lnSpc>
                <a:spcPts val="2400"/>
              </a:lnSpc>
            </a:pPr>
            <a:r>
              <a:rPr lang="en-US" altLang="zh-CN" sz="1600" smtClean="0">
                <a:solidFill>
                  <a:srgbClr val="99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插入方式</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00B0F0"/>
                </a:solidFill>
                <a:latin typeface="Consolas" pitchFamily="49" charset="0"/>
                <a:ea typeface="仿宋" pitchFamily="49" charset="-122"/>
                <a:cs typeface="Consolas" pitchFamily="49" charset="0"/>
              </a:rPr>
              <a:t>    mymap['c']=3;										//</a:t>
            </a:r>
            <a:r>
              <a:rPr lang="zh-CN" altLang="zh-CN" sz="1600" smtClean="0">
                <a:solidFill>
                  <a:srgbClr val="00B0F0"/>
                </a:solidFill>
                <a:latin typeface="Consolas" pitchFamily="49" charset="0"/>
                <a:ea typeface="仿宋" pitchFamily="49" charset="-122"/>
                <a:cs typeface="Consolas" pitchFamily="49" charset="0"/>
              </a:rPr>
              <a:t>插入方式</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map&lt;char,int&gt;::iterator it;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for(it=mymap.begin();it!=mymap.end();it++)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printf("[%c,%d] ",it-&gt;first,it-&gt;second);</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285984" y="5529220"/>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428992" y="5143512"/>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142984"/>
            <a:ext cx="292895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stack</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（栈容器）</a:t>
            </a:r>
          </a:p>
        </p:txBody>
      </p:sp>
      <p:sp>
        <p:nvSpPr>
          <p:cNvPr id="4" name="TextBox 3"/>
          <p:cNvSpPr txBox="1"/>
          <p:nvPr/>
        </p:nvSpPr>
        <p:spPr>
          <a:xfrm>
            <a:off x="1500166" y="3571876"/>
            <a:ext cx="6215106" cy="956773"/>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a:lnSpc>
                <a:spcPct val="150000"/>
              </a:lnSpc>
            </a:pPr>
            <a:r>
              <a:rPr lang="en-US" altLang="zh-CN" sz="1600" smtClean="0">
                <a:solidFill>
                  <a:srgbClr val="006600"/>
                </a:solidFill>
                <a:latin typeface="Consolas" pitchFamily="49" charset="0"/>
                <a:ea typeface="楷体" pitchFamily="49" charset="-122"/>
                <a:cs typeface="Consolas" pitchFamily="49" charset="0"/>
              </a:rPr>
              <a:t>stack&lt;string,vector&lt;string&gt; &gt; myst;	</a:t>
            </a:r>
          </a:p>
          <a:p>
            <a:pPr>
              <a:lnSpc>
                <a:spcPct val="150000"/>
              </a:lnSpc>
            </a:pPr>
            <a:r>
              <a:rPr lang="en-US" altLang="zh-CN" sz="1600" smtClean="0">
                <a:solidFill>
                  <a:srgbClr val="00B0F0"/>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个参数指定底层容器为</a:t>
            </a:r>
            <a:r>
              <a:rPr lang="en-US" altLang="zh-CN" sz="1600" smtClean="0">
                <a:solidFill>
                  <a:srgbClr val="00B0F0"/>
                </a:solidFill>
                <a:latin typeface="Consolas" pitchFamily="49" charset="0"/>
                <a:ea typeface="仿宋" pitchFamily="49" charset="-122"/>
                <a:cs typeface="Consolas" pitchFamily="49" charset="0"/>
              </a:rPr>
              <a:t>vector</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5" name="TextBox 4"/>
          <p:cNvSpPr txBox="1"/>
          <p:nvPr/>
        </p:nvSpPr>
        <p:spPr>
          <a:xfrm>
            <a:off x="928662" y="1785926"/>
            <a:ext cx="7643866" cy="14646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它是一个栈类模板，和数据结构中的栈一样，具有后进先出的特点。</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栈容器默认的底层容器是</a:t>
            </a:r>
            <a:r>
              <a:rPr lang="en-US" altLang="zh-CN" sz="1800" smtClean="0">
                <a:solidFill>
                  <a:srgbClr val="0000FF"/>
                </a:solidFill>
                <a:latin typeface="Consolas" pitchFamily="49" charset="0"/>
                <a:ea typeface="仿宋" pitchFamily="49" charset="-122"/>
                <a:cs typeface="Consolas" pitchFamily="49" charset="0"/>
              </a:rPr>
              <a:t>deque</a:t>
            </a:r>
            <a:r>
              <a:rPr lang="zh-CN" altLang="zh-CN" sz="1800" smtClean="0">
                <a:solidFill>
                  <a:srgbClr val="0000FF"/>
                </a:solidFill>
                <a:latin typeface="Consolas" pitchFamily="49" charset="0"/>
                <a:ea typeface="仿宋" pitchFamily="49" charset="-122"/>
                <a:cs typeface="Consolas" pitchFamily="49" charset="0"/>
              </a:rPr>
              <a:t>。也可以指定其他底层容器</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例如，以下语句指定</a:t>
            </a:r>
            <a:r>
              <a:rPr lang="en-US" altLang="zh-CN" sz="1800" smtClean="0">
                <a:solidFill>
                  <a:srgbClr val="0000FF"/>
                </a:solidFill>
                <a:latin typeface="Consolas" pitchFamily="49" charset="0"/>
                <a:ea typeface="仿宋" pitchFamily="49" charset="-122"/>
                <a:cs typeface="Consolas" pitchFamily="49" charset="0"/>
              </a:rPr>
              <a:t>myst</a:t>
            </a:r>
            <a:r>
              <a:rPr lang="zh-CN" altLang="zh-CN" sz="1800" smtClean="0">
                <a:solidFill>
                  <a:srgbClr val="0000FF"/>
                </a:solidFill>
                <a:latin typeface="Consolas" pitchFamily="49" charset="0"/>
                <a:ea typeface="仿宋" pitchFamily="49" charset="-122"/>
                <a:cs typeface="Consolas" pitchFamily="49" charset="0"/>
              </a:rPr>
              <a:t>栈的底层容器为</a:t>
            </a:r>
            <a:r>
              <a:rPr lang="en-US" altLang="zh-CN" sz="1800" smtClean="0">
                <a:solidFill>
                  <a:srgbClr val="0000FF"/>
                </a:solidFill>
                <a:latin typeface="Consolas" pitchFamily="49" charset="0"/>
                <a:ea typeface="仿宋" pitchFamily="49" charset="-122"/>
                <a:cs typeface="Consolas" pitchFamily="49" charset="0"/>
              </a:rPr>
              <a:t>vector</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714752"/>
            <a:ext cx="7143800" cy="923330"/>
          </a:xfrm>
          <a:prstGeom prst="rect">
            <a:avLst/>
          </a:prstGeom>
          <a:noFill/>
        </p:spPr>
        <p:txBody>
          <a:bodyPr wrap="square" rtlCol="0">
            <a:spAutoFit/>
          </a:bodyPr>
          <a:lstStyle/>
          <a:p>
            <a:pPr>
              <a:lnSpc>
                <a:spcPct val="150000"/>
              </a:lnSpc>
            </a:pPr>
            <a:r>
              <a:rPr lang="zh-CN" altLang="en-US" sz="1800" smtClean="0">
                <a:solidFill>
                  <a:srgbClr val="FF0000"/>
                </a:solidFill>
                <a:latin typeface="Consolas" pitchFamily="49" charset="0"/>
                <a:ea typeface="仿宋" pitchFamily="49" charset="-122"/>
                <a:cs typeface="Consolas" pitchFamily="49" charset="0"/>
              </a:rPr>
              <a:t>  </a:t>
            </a:r>
            <a:r>
              <a:rPr lang="zh-CN" altLang="en-US" sz="1800" smtClean="0">
                <a:solidFill>
                  <a:srgbClr val="FF0000"/>
                </a:solidFill>
                <a:latin typeface="微软雅黑" pitchFamily="34" charset="-122"/>
                <a:ea typeface="微软雅黑" pitchFamily="34" charset="-122"/>
                <a:cs typeface="Consolas" pitchFamily="49" charset="0"/>
              </a:rPr>
              <a:t>注意：</a:t>
            </a:r>
            <a:r>
              <a:rPr lang="en-US" altLang="zh-CN" sz="1800" smtClean="0">
                <a:solidFill>
                  <a:srgbClr val="0000FF"/>
                </a:solidFill>
                <a:latin typeface="Consolas" pitchFamily="49" charset="0"/>
                <a:ea typeface="仿宋" pitchFamily="49" charset="-122"/>
                <a:cs typeface="Consolas" pitchFamily="49" charset="0"/>
              </a:rPr>
              <a:t>stack</a:t>
            </a:r>
            <a:r>
              <a:rPr lang="zh-CN" altLang="zh-CN" sz="1800" smtClean="0">
                <a:solidFill>
                  <a:srgbClr val="0000FF"/>
                </a:solidFill>
                <a:latin typeface="Consolas" pitchFamily="49" charset="0"/>
                <a:ea typeface="仿宋" pitchFamily="49" charset="-122"/>
                <a:cs typeface="Consolas" pitchFamily="49" charset="0"/>
              </a:rPr>
              <a:t>容器没有</a:t>
            </a:r>
            <a:r>
              <a:rPr lang="en-US" altLang="zh-CN" sz="1800" smtClean="0">
                <a:solidFill>
                  <a:srgbClr val="0000FF"/>
                </a:solidFill>
                <a:latin typeface="Consolas" pitchFamily="49" charset="0"/>
                <a:ea typeface="仿宋" pitchFamily="49" charset="-122"/>
                <a:cs typeface="Consolas" pitchFamily="49" charset="0"/>
              </a:rPr>
              <a:t>begin()/end()</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rbegin()/rend()</a:t>
            </a:r>
            <a:r>
              <a:rPr lang="zh-CN" altLang="zh-CN" sz="1800" smtClean="0">
                <a:solidFill>
                  <a:srgbClr val="0000FF"/>
                </a:solidFill>
                <a:latin typeface="Consolas" pitchFamily="49" charset="0"/>
                <a:ea typeface="仿宋" pitchFamily="49" charset="-122"/>
                <a:cs typeface="Consolas" pitchFamily="49" charset="0"/>
              </a:rPr>
              <a:t>这样的用于迭代器的成员函数。</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14348" y="571480"/>
            <a:ext cx="692948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stack</a:t>
            </a:r>
            <a:r>
              <a:rPr lang="zh-CN" altLang="zh-CN" sz="1800" smtClean="0">
                <a:solidFill>
                  <a:srgbClr val="0000FF"/>
                </a:solidFill>
                <a:latin typeface="Consolas" pitchFamily="49" charset="0"/>
                <a:ea typeface="楷体" pitchFamily="49" charset="-122"/>
                <a:cs typeface="Consolas" pitchFamily="49" charset="0"/>
              </a:rPr>
              <a:t>容器主要的成员函数如下：</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259175"/>
            <a:ext cx="6357982" cy="2137472"/>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判断栈容器是否为空。</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返回栈容器中实际元素个数。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a:t>
            </a:r>
            <a:r>
              <a:rPr lang="en-US" altLang="zh-CN" sz="1600" smtClean="0">
                <a:latin typeface="Consolas" pitchFamily="49" charset="0"/>
                <a:ea typeface="仿宋" pitchFamily="49" charset="-122"/>
                <a:cs typeface="Consolas" pitchFamily="49" charset="0"/>
              </a:rPr>
              <a:t>elem</a:t>
            </a:r>
            <a:r>
              <a:rPr lang="zh-CN" altLang="zh-CN" sz="1600" smtClean="0">
                <a:latin typeface="Consolas" pitchFamily="49" charset="0"/>
                <a:ea typeface="仿宋" pitchFamily="49" charset="-122"/>
                <a:cs typeface="Consolas" pitchFamily="49" charset="0"/>
              </a:rPr>
              <a:t>进栈。</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top()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返回栈顶元素。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元素出栈。</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7643866" cy="3933724"/>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&lt;stack&gt;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stack&lt;int&gt; st;</a:t>
            </a:r>
            <a:endParaRPr lang="zh-CN" altLang="zh-CN" sz="160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st.push(1); st.push(2); st.push(3);</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栈顶元素</a:t>
            </a:r>
            <a:r>
              <a:rPr lang="en-US" altLang="zh-CN" sz="1600" smtClean="0">
                <a:solidFill>
                  <a:srgbClr val="0000FF"/>
                </a:solidFill>
                <a:latin typeface="Consolas" pitchFamily="49" charset="0"/>
                <a:ea typeface="仿宋" pitchFamily="49" charset="-122"/>
                <a:cs typeface="Consolas" pitchFamily="49" charset="0"/>
              </a:rPr>
              <a:t>: %d\n",st.top());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出栈顺序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栈不空时出栈所有元素</a:t>
            </a:r>
          </a:p>
          <a:p>
            <a:r>
              <a:rPr lang="en-US" altLang="zh-CN" sz="1600" smtClean="0">
                <a:solidFill>
                  <a:srgbClr val="0000FF"/>
                </a:solidFill>
                <a:latin typeface="Consolas" pitchFamily="49" charset="0"/>
                <a:ea typeface="仿宋" pitchFamily="49" charset="-122"/>
                <a:cs typeface="Consolas" pitchFamily="49" charset="0"/>
              </a:rPr>
              <a:t>   {	printf("%d ",st.top());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st.pop()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500034" y="1571612"/>
            <a:ext cx="8358246" cy="144921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nSpc>
                <a:spcPts val="3000"/>
              </a:lnSpc>
              <a:spcBef>
                <a:spcPts val="600"/>
              </a:spcBef>
              <a:buBlip>
                <a:blip r:embed="rId2"/>
              </a:buBlip>
            </a:pPr>
            <a:r>
              <a:rPr lang="zh-CN" altLang="en-US" sz="1800" smtClean="0">
                <a:solidFill>
                  <a:srgbClr val="0000FF"/>
                </a:solidFill>
                <a:latin typeface="Consolas" pitchFamily="49" charset="0"/>
                <a:ea typeface="华文中宋" pitchFamily="2" charset="-122"/>
                <a:cs typeface="Consolas" pitchFamily="49" charset="0"/>
              </a:rPr>
              <a:t>通</a:t>
            </a:r>
            <a:r>
              <a:rPr lang="zh-CN" altLang="en-US" sz="1800">
                <a:solidFill>
                  <a:srgbClr val="0000FF"/>
                </a:solidFill>
                <a:latin typeface="Consolas" pitchFamily="49" charset="0"/>
                <a:ea typeface="华文中宋" pitchFamily="2" charset="-122"/>
                <a:cs typeface="Consolas" pitchFamily="49" charset="0"/>
              </a:rPr>
              <a:t>常用</a:t>
            </a:r>
            <a:r>
              <a:rPr lang="zh-CN" altLang="en-US" sz="1800">
                <a:solidFill>
                  <a:srgbClr val="9900FF"/>
                </a:solidFill>
                <a:latin typeface="Consolas" pitchFamily="49" charset="0"/>
                <a:ea typeface="华文中宋" pitchFamily="2" charset="-122"/>
                <a:cs typeface="Consolas" pitchFamily="49" charset="0"/>
              </a:rPr>
              <a:t>函数的返回值</a:t>
            </a:r>
            <a:r>
              <a:rPr lang="zh-CN" altLang="en-US" sz="1800">
                <a:solidFill>
                  <a:srgbClr val="0000FF"/>
                </a:solidFill>
                <a:latin typeface="Consolas" pitchFamily="49" charset="0"/>
                <a:ea typeface="华文中宋" pitchFamily="2" charset="-122"/>
                <a:cs typeface="Consolas" pitchFamily="49" charset="0"/>
              </a:rPr>
              <a:t>表示算法能否正确执行</a:t>
            </a:r>
            <a:r>
              <a:rPr lang="zh-CN" altLang="en-US" sz="1800" smtClean="0">
                <a:solidFill>
                  <a:srgbClr val="0000FF"/>
                </a:solidFill>
                <a:latin typeface="Consolas" pitchFamily="49" charset="0"/>
                <a:ea typeface="华文中宋" pitchFamily="2" charset="-122"/>
                <a:cs typeface="Consolas" pitchFamily="49" charset="0"/>
              </a:rPr>
              <a:t>。</a:t>
            </a:r>
            <a:endParaRPr lang="en-US" altLang="zh-CN" sz="1800" smtClean="0">
              <a:solidFill>
                <a:srgbClr val="0000FF"/>
              </a:solidFill>
              <a:latin typeface="Consolas" pitchFamily="49" charset="0"/>
              <a:ea typeface="华文中宋" pitchFamily="2" charset="-122"/>
              <a:cs typeface="Consolas" pitchFamily="49" charset="0"/>
            </a:endParaRPr>
          </a:p>
          <a:p>
            <a:pPr marL="457200" indent="-457200">
              <a:lnSpc>
                <a:spcPts val="3000"/>
              </a:lnSpc>
              <a:spcBef>
                <a:spcPts val="600"/>
              </a:spcBef>
              <a:buBlip>
                <a:blip r:embed="rId2"/>
              </a:buBlip>
            </a:pPr>
            <a:r>
              <a:rPr lang="zh-CN" altLang="en-US" sz="1800" smtClean="0">
                <a:solidFill>
                  <a:srgbClr val="0000FF"/>
                </a:solidFill>
                <a:latin typeface="Consolas" pitchFamily="49" charset="0"/>
                <a:ea typeface="华文中宋" pitchFamily="2" charset="-122"/>
                <a:cs typeface="Consolas" pitchFamily="49" charset="0"/>
              </a:rPr>
              <a:t>有</a:t>
            </a:r>
            <a:r>
              <a:rPr lang="zh-CN" altLang="en-US" sz="1800">
                <a:solidFill>
                  <a:srgbClr val="0000FF"/>
                </a:solidFill>
                <a:latin typeface="Consolas" pitchFamily="49" charset="0"/>
                <a:ea typeface="华文中宋" pitchFamily="2" charset="-122"/>
                <a:cs typeface="Consolas" pitchFamily="49" charset="0"/>
              </a:rPr>
              <a:t>时当算法只有一个返回值或者返回值可以区分算法是否正确执行时，用函数返回来表示算法的执行结果，另外还可以带有</a:t>
            </a:r>
            <a:r>
              <a:rPr lang="zh-CN" altLang="en-US" sz="1800">
                <a:solidFill>
                  <a:srgbClr val="9900FF"/>
                </a:solidFill>
                <a:latin typeface="Consolas" pitchFamily="49" charset="0"/>
                <a:ea typeface="华文中宋" pitchFamily="2" charset="-122"/>
                <a:cs typeface="Consolas" pitchFamily="49" charset="0"/>
              </a:rPr>
              <a:t>形参表示算法的输入输出</a:t>
            </a:r>
            <a:r>
              <a:rPr lang="zh-CN" altLang="en-US" sz="1800">
                <a:latin typeface="Consolas" pitchFamily="49" charset="0"/>
                <a:ea typeface="华文中宋" pitchFamily="2" charset="-122"/>
                <a:cs typeface="Consolas" pitchFamily="49" charset="0"/>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350046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1200"/>
              </a:spcBef>
            </a:pPr>
            <a:r>
              <a:rPr lang="en-US"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queue</a:t>
            </a:r>
            <a:r>
              <a:rPr lang="zh-CN"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（队列容器）</a:t>
            </a:r>
          </a:p>
        </p:txBody>
      </p:sp>
      <p:sp>
        <p:nvSpPr>
          <p:cNvPr id="3" name="TextBox 2"/>
          <p:cNvSpPr txBox="1"/>
          <p:nvPr/>
        </p:nvSpPr>
        <p:spPr>
          <a:xfrm>
            <a:off x="642910" y="1428736"/>
            <a:ext cx="7500990"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它是一个队列类模板，和数据结构中的队列一样，具有先进先出的特点。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不允许顺序遍历，没有</a:t>
            </a:r>
            <a:r>
              <a:rPr lang="en-US" altLang="zh-CN" sz="1800" smtClean="0">
                <a:solidFill>
                  <a:srgbClr val="0000FF"/>
                </a:solidFill>
                <a:latin typeface="Consolas" pitchFamily="49" charset="0"/>
                <a:ea typeface="仿宋" pitchFamily="49" charset="-122"/>
                <a:cs typeface="Consolas" pitchFamily="49" charset="0"/>
              </a:rPr>
              <a:t>begin()/end()</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rbegin()/rend()</a:t>
            </a:r>
            <a:r>
              <a:rPr lang="zh-CN" altLang="zh-CN" sz="1800" smtClean="0">
                <a:solidFill>
                  <a:srgbClr val="0000FF"/>
                </a:solidFill>
                <a:latin typeface="Consolas" pitchFamily="49" charset="0"/>
                <a:ea typeface="仿宋" pitchFamily="49" charset="-122"/>
                <a:cs typeface="Consolas" pitchFamily="49" charset="0"/>
              </a:rPr>
              <a:t>这样的用于迭代器的成员函数。</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506804"/>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判断队列容器是否为空。</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返回队列容器中实际元素个数。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front()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返回队头元素。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返回队尾元素。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a:t>
            </a:r>
            <a:r>
              <a:rPr lang="en-US" altLang="zh-CN" sz="1600" smtClean="0">
                <a:latin typeface="Consolas" pitchFamily="49" charset="0"/>
                <a:ea typeface="仿宋" pitchFamily="49" charset="-122"/>
                <a:cs typeface="Consolas" pitchFamily="49" charset="0"/>
              </a:rPr>
              <a:t>elem</a:t>
            </a:r>
            <a:r>
              <a:rPr lang="zh-CN" altLang="zh-CN" sz="1600" smtClean="0">
                <a:latin typeface="Consolas" pitchFamily="49" charset="0"/>
                <a:ea typeface="仿宋" pitchFamily="49" charset="-122"/>
                <a:cs typeface="Consolas" pitchFamily="49" charset="0"/>
              </a:rPr>
              <a:t>进队。</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572428" cy="41799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queue&lt;int&gt; qu;</a:t>
            </a:r>
            <a:endParaRPr lang="zh-CN" altLang="zh-CN" sz="16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qu.push(1); qu.push(2); qu.push(3);</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%d\n",qu.front());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队尾元素</a:t>
            </a:r>
            <a:r>
              <a:rPr lang="en-US" altLang="zh-CN" sz="1600" smtClean="0">
                <a:solidFill>
                  <a:srgbClr val="0000FF"/>
                </a:solidFill>
                <a:latin typeface="Consolas" pitchFamily="49" charset="0"/>
                <a:ea typeface="仿宋" pitchFamily="49" charset="-122"/>
                <a:cs typeface="Consolas" pitchFamily="49" charset="0"/>
              </a:rPr>
              <a:t>: %d\n",qu.back());</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r>
              <a:rPr lang="en-US" altLang="zh-CN" sz="1600" smtClean="0">
                <a:solidFill>
                  <a:srgbClr val="0000FF"/>
                </a:solidFill>
                <a:latin typeface="Consolas" pitchFamily="49" charset="0"/>
                <a:ea typeface="仿宋" pitchFamily="49" charset="-122"/>
                <a:cs typeface="Consolas" pitchFamily="49" charset="0"/>
              </a:rPr>
              <a:t>   {	printf("%d ",qu.front());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85794"/>
            <a:ext cx="757242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1200"/>
              </a:spcBef>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3</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priority_queue</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（优先队列容器）</a:t>
            </a:r>
          </a:p>
        </p:txBody>
      </p:sp>
      <p:sp>
        <p:nvSpPr>
          <p:cNvPr id="3" name="TextBox 2"/>
          <p:cNvSpPr txBox="1"/>
          <p:nvPr/>
        </p:nvSpPr>
        <p:spPr>
          <a:xfrm>
            <a:off x="785786" y="1643050"/>
            <a:ext cx="7500990"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它是一个优先队列类模板。优先队列是一种具有受限访问操作的存储结构，元素可以以任意顺序进入优先队列。</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一旦元素在优先队列容器中，出队操作将出队列</a:t>
            </a:r>
            <a:r>
              <a:rPr lang="zh-CN" altLang="zh-CN" sz="1800" smtClean="0">
                <a:solidFill>
                  <a:srgbClr val="9900FF"/>
                </a:solidFill>
                <a:latin typeface="Consolas" pitchFamily="49" charset="0"/>
                <a:ea typeface="仿宋" pitchFamily="49" charset="-122"/>
                <a:cs typeface="Consolas" pitchFamily="49" charset="0"/>
              </a:rPr>
              <a:t>最高优先级</a:t>
            </a:r>
            <a:r>
              <a:rPr lang="zh-CN" altLang="zh-CN" sz="1800" smtClean="0">
                <a:solidFill>
                  <a:srgbClr val="0000FF"/>
                </a:solidFill>
                <a:latin typeface="Consolas" pitchFamily="49" charset="0"/>
                <a:ea typeface="仿宋" pitchFamily="49" charset="-122"/>
                <a:cs typeface="Consolas" pitchFamily="49" charset="0"/>
              </a:rPr>
              <a:t>元素。</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246527"/>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252000" tIns="216000" bIns="180000" rtlCol="0">
            <a:spAutoFit/>
          </a:bodyPr>
          <a:lstStyle/>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判断优先队列容器是否为空。</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返回优先队列容器中实际元素个数。</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a:t>
            </a:r>
            <a:r>
              <a:rPr lang="en-US" altLang="zh-CN" sz="1600" smtClean="0">
                <a:latin typeface="Consolas" pitchFamily="49" charset="0"/>
                <a:ea typeface="仿宋" pitchFamily="49" charset="-122"/>
                <a:cs typeface="Consolas" pitchFamily="49" charset="0"/>
              </a:rPr>
              <a:t>elem</a:t>
            </a:r>
            <a:r>
              <a:rPr lang="zh-CN" altLang="zh-CN" sz="1600" smtClean="0">
                <a:latin typeface="Consolas" pitchFamily="49" charset="0"/>
                <a:ea typeface="仿宋" pitchFamily="49" charset="-122"/>
                <a:cs typeface="Consolas" pitchFamily="49" charset="0"/>
              </a:rPr>
              <a:t>进队。</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top()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获取队头元素。</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358114" cy="39337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priority_queue&lt;int&gt; qu;</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qu.push(3); qu.push(1); qu.push(2);</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%d\n",qu.top());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r>
              <a:rPr lang="en-US" altLang="zh-CN" sz="1600" smtClean="0">
                <a:solidFill>
                  <a:srgbClr val="0000FF"/>
                </a:solidFill>
                <a:latin typeface="Consolas" pitchFamily="49" charset="0"/>
                <a:ea typeface="仿宋" pitchFamily="49" charset="-122"/>
                <a:cs typeface="Consolas" pitchFamily="49" charset="0"/>
              </a:rPr>
              <a:t>    {	printf("%d ",qu.top());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55721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1.3.3 STL</a:t>
            </a:r>
            <a:r>
              <a:rPr lang="zh-CN" altLang="zh-CN" sz="2800" smtClean="0">
                <a:solidFill>
                  <a:srgbClr val="FF0000"/>
                </a:solidFill>
                <a:latin typeface="Consolas" pitchFamily="49" charset="0"/>
                <a:ea typeface="微软雅黑" pitchFamily="34" charset="-122"/>
                <a:cs typeface="Consolas" pitchFamily="49" charset="0"/>
              </a:rPr>
              <a:t>在算法设计中的应用</a:t>
            </a:r>
          </a:p>
        </p:txBody>
      </p:sp>
      <p:sp>
        <p:nvSpPr>
          <p:cNvPr id="3" name="TextBox 2"/>
          <p:cNvSpPr txBox="1"/>
          <p:nvPr/>
        </p:nvSpPr>
        <p:spPr>
          <a:xfrm>
            <a:off x="642910" y="2143116"/>
            <a:ext cx="814393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算法设计重要步骤是设计数据的存储结构，除非特别指定，程序员可以采用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中的容器存放主数据，选择何种容器不仅要考虑数据的类型，还有考虑数据的处理过程。</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例如，字符串可以采用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或者</a:t>
            </a:r>
            <a:r>
              <a:rPr lang="en-US" altLang="zh-CN" sz="2000" smtClean="0">
                <a:solidFill>
                  <a:srgbClr val="0000FF"/>
                </a:solidFill>
                <a:latin typeface="Consolas" pitchFamily="49" charset="0"/>
                <a:ea typeface="楷体" pitchFamily="49" charset="-122"/>
                <a:cs typeface="Consolas" pitchFamily="49" charset="0"/>
              </a:rPr>
              <a:t>vector&lt;char&gt;</a:t>
            </a:r>
            <a:r>
              <a:rPr lang="zh-CN" altLang="zh-CN" sz="2000" smtClean="0">
                <a:solidFill>
                  <a:srgbClr val="0000FF"/>
                </a:solidFill>
                <a:latin typeface="Consolas" pitchFamily="49" charset="0"/>
                <a:ea typeface="楷体" pitchFamily="49" charset="-122"/>
                <a:cs typeface="Consolas" pitchFamily="49" charset="0"/>
              </a:rPr>
              <a:t>来存储，链表可以采用</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来存储。</a:t>
            </a:r>
          </a:p>
        </p:txBody>
      </p:sp>
      <p:sp>
        <p:nvSpPr>
          <p:cNvPr id="4" name="TextBox 3"/>
          <p:cNvSpPr txBox="1"/>
          <p:nvPr/>
        </p:nvSpPr>
        <p:spPr>
          <a:xfrm>
            <a:off x="714348" y="1428736"/>
            <a:ext cx="264320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存放主数据</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42984"/>
            <a:ext cx="8001056" cy="1885003"/>
          </a:xfrm>
          <a:prstGeom prst="rect">
            <a:avLst/>
          </a:prstGeom>
          <a:noFill/>
        </p:spPr>
        <p:txBody>
          <a:bodyPr wrap="square" rtlCol="0">
            <a:spAutoFit/>
          </a:bodyPr>
          <a:lstStyle/>
          <a:p>
            <a:pPr>
              <a:lnSpc>
                <a:spcPct val="150000"/>
              </a:lnSpc>
            </a:pPr>
            <a:r>
              <a:rPr lang="en-US"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1.11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有一段英文由若干单词组成，单词之间用一个空格分隔。编写程序提取其中的所有单词。</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这里的主数据是一段英文，采用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C00000"/>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存储它，最后提取的单词采用</a:t>
            </a:r>
            <a:r>
              <a:rPr lang="en-US" altLang="zh-CN" sz="2000" smtClean="0">
                <a:solidFill>
                  <a:srgbClr val="0000FF"/>
                </a:solidFill>
                <a:latin typeface="Consolas" pitchFamily="49" charset="0"/>
                <a:ea typeface="楷体" pitchFamily="49" charset="-122"/>
                <a:cs typeface="Consolas" pitchFamily="49" charset="0"/>
              </a:rPr>
              <a:t>vector&lt;string&gt;</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words</a:t>
            </a:r>
            <a:r>
              <a:rPr lang="zh-CN" altLang="zh-CN" sz="2000" smtClean="0">
                <a:solidFill>
                  <a:srgbClr val="0000FF"/>
                </a:solidFill>
                <a:latin typeface="Consolas" pitchFamily="49" charset="0"/>
                <a:ea typeface="楷体" pitchFamily="49" charset="-122"/>
                <a:cs typeface="Consolas" pitchFamily="49" charset="0"/>
              </a:rPr>
              <a:t>存储。</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5287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&lt;string&gt;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C00000"/>
                </a:solidFill>
                <a:latin typeface="Consolas" pitchFamily="49" charset="0"/>
                <a:ea typeface="仿宋" pitchFamily="49" charset="-122"/>
                <a:cs typeface="Consolas" pitchFamily="49" charset="0"/>
              </a:rPr>
              <a:t>solve(string </a:t>
            </a:r>
            <a:r>
              <a:rPr lang="en-US" altLang="zh-CN" sz="1600" smtClean="0">
                <a:solidFill>
                  <a:srgbClr val="0000FF"/>
                </a:solidFill>
                <a:latin typeface="Consolas" pitchFamily="49" charset="0"/>
                <a:ea typeface="仿宋" pitchFamily="49" charset="-122"/>
                <a:cs typeface="Consolas" pitchFamily="49" charset="0"/>
              </a:rPr>
              <a:t>str,vector&lt;string&gt; &amp;words)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产生所有单词</a:t>
            </a:r>
            <a:r>
              <a:rPr lang="en-US" altLang="zh-CN" sz="1600" smtClean="0">
                <a:solidFill>
                  <a:srgbClr val="00B0F0"/>
                </a:solidFill>
                <a:latin typeface="Consolas" pitchFamily="49" charset="0"/>
                <a:ea typeface="仿宋" pitchFamily="49" charset="-122"/>
                <a:cs typeface="Consolas" pitchFamily="49" charset="0"/>
              </a:rPr>
              <a:t>words</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string w;</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i=0;</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j=str.find(" ");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查找第一个空格</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while (j!=-1)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找到单词后循环</a:t>
            </a:r>
          </a:p>
          <a:p>
            <a:r>
              <a:rPr lang="en-US" altLang="zh-CN" sz="1600" smtClean="0">
                <a:solidFill>
                  <a:srgbClr val="0000FF"/>
                </a:solidFill>
                <a:latin typeface="Consolas" pitchFamily="49" charset="0"/>
                <a:ea typeface="仿宋" pitchFamily="49" charset="-122"/>
                <a:cs typeface="Consolas" pitchFamily="49" charset="0"/>
              </a:rPr>
              <a:t>   {	w=str.substr(i,j-i);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提取一个单词</a:t>
            </a:r>
          </a:p>
          <a:p>
            <a:r>
              <a:rPr lang="en-US" altLang="zh-CN" sz="1600" smtClean="0">
                <a:solidFill>
                  <a:srgbClr val="0000FF"/>
                </a:solidFill>
                <a:latin typeface="Consolas" pitchFamily="49" charset="0"/>
                <a:ea typeface="仿宋" pitchFamily="49" charset="-122"/>
                <a:cs typeface="Consolas" pitchFamily="49" charset="0"/>
              </a:rPr>
              <a:t>	words.push_back(w);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单词添加到</a:t>
            </a:r>
            <a:r>
              <a:rPr lang="en-US" altLang="zh-CN" sz="1600" smtClean="0">
                <a:solidFill>
                  <a:srgbClr val="00B0F0"/>
                </a:solidFill>
                <a:latin typeface="Consolas" pitchFamily="49" charset="0"/>
                <a:ea typeface="仿宋" pitchFamily="49" charset="-122"/>
                <a:cs typeface="Consolas" pitchFamily="49" charset="0"/>
              </a:rPr>
              <a:t>words</a:t>
            </a:r>
            <a:r>
              <a:rPr lang="zh-CN" altLang="zh-CN" sz="1600" smtClean="0">
                <a:solidFill>
                  <a:srgbClr val="00B0F0"/>
                </a:solidFill>
                <a:latin typeface="Consolas" pitchFamily="49" charset="0"/>
                <a:ea typeface="仿宋" pitchFamily="49" charset="-122"/>
                <a:cs typeface="Consolas" pitchFamily="49" charset="0"/>
              </a:rPr>
              <a:t>中</a:t>
            </a:r>
          </a:p>
          <a:p>
            <a:r>
              <a:rPr lang="en-US" altLang="zh-CN" sz="1600" smtClean="0">
                <a:solidFill>
                  <a:srgbClr val="0000FF"/>
                </a:solidFill>
                <a:latin typeface="Consolas" pitchFamily="49" charset="0"/>
                <a:ea typeface="仿宋" pitchFamily="49" charset="-122"/>
                <a:cs typeface="Consolas" pitchFamily="49" charset="0"/>
              </a:rPr>
              <a:t>	i=j+1;</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j=str.find("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查找下一个空格</a:t>
            </a: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if (i&lt;str.length()-1)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处理最后一个单词</a:t>
            </a:r>
          </a:p>
          <a:p>
            <a:r>
              <a:rPr lang="en-US" altLang="zh-CN" sz="1600" smtClean="0">
                <a:solidFill>
                  <a:srgbClr val="0000FF"/>
                </a:solidFill>
                <a:latin typeface="Consolas" pitchFamily="49" charset="0"/>
                <a:ea typeface="仿宋" pitchFamily="49" charset="-122"/>
                <a:cs typeface="Consolas" pitchFamily="49" charset="0"/>
              </a:rPr>
              <a:t>   {	w=str.substr(i);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提取最后一个单词</a:t>
            </a:r>
          </a:p>
          <a:p>
            <a:r>
              <a:rPr lang="en-US" altLang="zh-CN" sz="1600" smtClean="0">
                <a:solidFill>
                  <a:srgbClr val="0000FF"/>
                </a:solidFill>
                <a:latin typeface="Consolas" pitchFamily="49" charset="0"/>
                <a:ea typeface="仿宋" pitchFamily="49" charset="-122"/>
                <a:cs typeface="Consolas" pitchFamily="49" charset="0"/>
              </a:rPr>
              <a:t>	words.push_back(w);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最后单词添加到</a:t>
            </a:r>
            <a:r>
              <a:rPr lang="en-US" altLang="zh-CN" sz="1600" smtClean="0">
                <a:solidFill>
                  <a:srgbClr val="00B0F0"/>
                </a:solidFill>
                <a:latin typeface="Consolas" pitchFamily="49" charset="0"/>
                <a:ea typeface="仿宋" pitchFamily="49" charset="-122"/>
                <a:cs typeface="Consolas" pitchFamily="49" charset="0"/>
              </a:rPr>
              <a:t>words</a:t>
            </a:r>
            <a:r>
              <a:rPr lang="zh-CN" altLang="zh-CN" sz="1600" smtClean="0">
                <a:solidFill>
                  <a:srgbClr val="00B0F0"/>
                </a:solidFill>
                <a:latin typeface="Consolas" pitchFamily="49" charset="0"/>
                <a:ea typeface="仿宋" pitchFamily="49" charset="-122"/>
                <a:cs typeface="Consolas" pitchFamily="49" charset="0"/>
              </a:rPr>
              <a:t>中</a:t>
            </a: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7643866" cy="29265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r>
              <a:rPr lang="en-US" altLang="zh-CN" sz="1600" smtClean="0">
                <a:solidFill>
                  <a:srgbClr val="0000FF"/>
                </a:solidFill>
                <a:latin typeface="Consolas" pitchFamily="49" charset="0"/>
                <a:ea typeface="仿宋" pitchFamily="49" charset="-122"/>
                <a:cs typeface="Consolas" pitchFamily="49" charset="0"/>
              </a:rPr>
              <a:t>void main()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string str="The following code computes the </a:t>
            </a:r>
          </a:p>
          <a:p>
            <a:r>
              <a:rPr lang="en-US" altLang="zh-CN" sz="1600" smtClean="0">
                <a:solidFill>
                  <a:srgbClr val="C00000"/>
                </a:solidFill>
                <a:latin typeface="Consolas" pitchFamily="49" charset="0"/>
                <a:ea typeface="仿宋" pitchFamily="49" charset="-122"/>
                <a:cs typeface="Consolas" pitchFamily="49" charset="0"/>
              </a:rPr>
              <a:t>		intersection of two arrays";</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9900FF"/>
                </a:solidFill>
                <a:latin typeface="Consolas" pitchFamily="49" charset="0"/>
                <a:ea typeface="仿宋" pitchFamily="49" charset="-122"/>
                <a:cs typeface="Consolas" pitchFamily="49" charset="0"/>
              </a:rPr>
              <a:t>   vector&lt;string&gt; words;</a:t>
            </a:r>
            <a:endParaRPr lang="zh-CN" altLang="zh-CN" sz="16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solve(str,words);</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所有的单词</a:t>
            </a:r>
            <a:r>
              <a:rPr lang="en-US" altLang="zh-CN" sz="1600" smtClean="0">
                <a:solidFill>
                  <a:srgbClr val="0000FF"/>
                </a:solidFill>
                <a:latin typeface="Consolas" pitchFamily="49" charset="0"/>
                <a:ea typeface="仿宋" pitchFamily="49" charset="-122"/>
                <a:cs typeface="Consolas" pitchFamily="49" charset="0"/>
              </a:rPr>
              <a:t>:" &lt;&lt; endl;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输出结果</a:t>
            </a:r>
          </a:p>
          <a:p>
            <a:r>
              <a:rPr lang="en-US" altLang="zh-CN" sz="1600" smtClean="0">
                <a:solidFill>
                  <a:srgbClr val="0000FF"/>
                </a:solidFill>
                <a:latin typeface="Consolas" pitchFamily="49" charset="0"/>
                <a:ea typeface="仿宋" pitchFamily="49" charset="-122"/>
                <a:cs typeface="Consolas" pitchFamily="49" charset="0"/>
              </a:rPr>
              <a:t>   vector&lt;string&gt;::iterator 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 (it=words.begin();it!=words.end();++it)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  " &lt;&lt; *it &lt;&lt; endl;</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928926" y="3643314"/>
            <a:ext cx="2857520" cy="2554545"/>
          </a:xfrm>
          <a:prstGeom prst="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1600" smtClean="0">
                <a:solidFill>
                  <a:schemeClr val="tx1"/>
                </a:solidFill>
                <a:latin typeface="Consolas" pitchFamily="49" charset="0"/>
                <a:ea typeface="楷体" pitchFamily="49" charset="-122"/>
                <a:cs typeface="Consolas" pitchFamily="49" charset="0"/>
              </a:rPr>
              <a:t>所有的单词</a:t>
            </a:r>
            <a:r>
              <a:rPr lang="en-US" altLang="zh-CN" sz="1600" smtClean="0">
                <a:solidFill>
                  <a:schemeClr val="tx1"/>
                </a:solidFill>
                <a:latin typeface="Consolas" pitchFamily="49" charset="0"/>
                <a:ea typeface="楷体" pitchFamily="49" charset="-122"/>
                <a:cs typeface="Consolas" pitchFamily="49" charset="0"/>
              </a:rPr>
              <a:t>:</a:t>
            </a:r>
            <a:endParaRPr lang="zh-CN" altLang="zh-CN" sz="1600" smtClean="0">
              <a:solidFill>
                <a:schemeClr val="tx1"/>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following</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code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computes</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intersection</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of</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two</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arrays</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357422" y="3429000"/>
            <a:ext cx="357190" cy="78581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68313" y="571480"/>
            <a:ext cx="8064500" cy="707886"/>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C/C++</a:t>
            </a:r>
            <a:r>
              <a:rPr lang="zh-CN" altLang="en-US" sz="2000" smtClean="0">
                <a:solidFill>
                  <a:srgbClr val="0000FF"/>
                </a:solidFill>
                <a:latin typeface="Consolas" pitchFamily="49" charset="0"/>
                <a:ea typeface="楷体" pitchFamily="49" charset="-122"/>
                <a:cs typeface="Consolas" pitchFamily="49" charset="0"/>
              </a:rPr>
              <a:t>语</a:t>
            </a:r>
            <a:r>
              <a:rPr lang="zh-CN" altLang="en-US" sz="2000">
                <a:solidFill>
                  <a:srgbClr val="0000FF"/>
                </a:solidFill>
                <a:latin typeface="Consolas" pitchFamily="49" charset="0"/>
                <a:ea typeface="楷体" pitchFamily="49" charset="-122"/>
                <a:cs typeface="Consolas" pitchFamily="49" charset="0"/>
              </a:rPr>
              <a:t>言中调用函数时只有</a:t>
            </a:r>
            <a:r>
              <a:rPr lang="zh-CN" altLang="en-US" sz="2000">
                <a:solidFill>
                  <a:srgbClr val="9900FF"/>
                </a:solidFill>
                <a:latin typeface="Consolas" pitchFamily="49" charset="0"/>
                <a:ea typeface="楷体" pitchFamily="49" charset="-122"/>
                <a:cs typeface="Consolas" pitchFamily="49" charset="0"/>
              </a:rPr>
              <a:t>从实参到形参的单向值传递</a:t>
            </a:r>
            <a:r>
              <a:rPr lang="zh-CN" altLang="en-US" sz="2000">
                <a:solidFill>
                  <a:srgbClr val="0000FF"/>
                </a:solidFill>
                <a:latin typeface="Consolas" pitchFamily="49" charset="0"/>
                <a:ea typeface="楷体" pitchFamily="49" charset="-122"/>
                <a:cs typeface="Consolas" pitchFamily="49" charset="0"/>
              </a:rPr>
              <a:t>，执行函数时若改变了形参而对应的实参不会同步改变。 </a:t>
            </a:r>
          </a:p>
        </p:txBody>
      </p:sp>
      <p:sp>
        <p:nvSpPr>
          <p:cNvPr id="199683" name="Text Box 3"/>
          <p:cNvSpPr txBox="1">
            <a:spLocks noChangeArrowheads="1"/>
          </p:cNvSpPr>
          <p:nvPr/>
        </p:nvSpPr>
        <p:spPr bwMode="auto">
          <a:xfrm>
            <a:off x="684213" y="1500174"/>
            <a:ext cx="7488237"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例如，设计以下主函数调用上面的</a:t>
            </a:r>
            <a:r>
              <a:rPr lang="en-US" altLang="zh-CN" sz="2000">
                <a:solidFill>
                  <a:srgbClr val="0000FF"/>
                </a:solidFill>
                <a:latin typeface="Consolas" pitchFamily="49" charset="0"/>
                <a:ea typeface="楷体" pitchFamily="49" charset="-122"/>
                <a:cs typeface="Consolas" pitchFamily="49" charset="0"/>
              </a:rPr>
              <a:t>fun</a:t>
            </a:r>
            <a:r>
              <a:rPr lang="zh-CN" altLang="en-US" sz="2000">
                <a:solidFill>
                  <a:srgbClr val="0000FF"/>
                </a:solidFill>
                <a:latin typeface="Consolas" pitchFamily="49" charset="0"/>
                <a:ea typeface="楷体" pitchFamily="49" charset="-122"/>
                <a:cs typeface="Consolas" pitchFamily="49" charset="0"/>
              </a:rPr>
              <a:t>函数： </a:t>
            </a:r>
          </a:p>
        </p:txBody>
      </p:sp>
      <p:sp>
        <p:nvSpPr>
          <p:cNvPr id="199684" name="Text Box 4"/>
          <p:cNvSpPr txBox="1">
            <a:spLocks noChangeArrowheads="1"/>
          </p:cNvSpPr>
          <p:nvPr/>
        </p:nvSpPr>
        <p:spPr bwMode="auto">
          <a:xfrm>
            <a:off x="1357290" y="2169157"/>
            <a:ext cx="4530730" cy="174460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a:spAutoFit/>
          </a:bodyPr>
          <a:lstStyle/>
          <a:p>
            <a:pPr>
              <a:lnSpc>
                <a:spcPts val="2300"/>
              </a:lnSpc>
            </a:pPr>
            <a:r>
              <a:rPr lang="en-US" altLang="zh-CN" sz="1600">
                <a:latin typeface="Consolas" pitchFamily="49" charset="0"/>
                <a:ea typeface="楷体" pitchFamily="49" charset="-122"/>
                <a:cs typeface="Consolas" pitchFamily="49" charset="0"/>
              </a:rPr>
              <a:t>void main()</a:t>
            </a:r>
          </a:p>
          <a:p>
            <a:pPr>
              <a:lnSpc>
                <a:spcPts val="2300"/>
              </a:lnSpc>
            </a:pPr>
            <a:r>
              <a:rPr lang="en-US" altLang="zh-CN" sz="1600">
                <a:latin typeface="Consolas" pitchFamily="49" charset="0"/>
                <a:ea typeface="楷体" pitchFamily="49" charset="-122"/>
                <a:cs typeface="Consolas" pitchFamily="49" charset="0"/>
              </a:rPr>
              <a:t>{  </a:t>
            </a:r>
            <a:r>
              <a:rPr lang="en-US" altLang="zh-CN" sz="1600" smtClean="0">
                <a:latin typeface="Consolas" pitchFamily="49" charset="0"/>
                <a:ea typeface="楷体" pitchFamily="49" charset="-122"/>
                <a:cs typeface="Consolas" pitchFamily="49" charset="0"/>
              </a:rPr>
              <a:t> int </a:t>
            </a:r>
            <a:r>
              <a:rPr lang="en-US" altLang="zh-CN" sz="1600">
                <a:latin typeface="Consolas" pitchFamily="49" charset="0"/>
                <a:ea typeface="楷体" pitchFamily="49" charset="-122"/>
                <a:cs typeface="Consolas" pitchFamily="49" charset="0"/>
              </a:rPr>
              <a:t>a=</a:t>
            </a:r>
            <a:r>
              <a:rPr lang="en-US" altLang="zh-CN" sz="1600" err="1">
                <a:latin typeface="Consolas" pitchFamily="49" charset="0"/>
                <a:ea typeface="楷体" pitchFamily="49" charset="-122"/>
                <a:cs typeface="Consolas" pitchFamily="49" charset="0"/>
              </a:rPr>
              <a:t>10,b</a:t>
            </a:r>
            <a:r>
              <a:rPr lang="en-US" altLang="zh-CN" sz="1600">
                <a:latin typeface="Consolas" pitchFamily="49" charset="0"/>
                <a:ea typeface="楷体" pitchFamily="49" charset="-122"/>
                <a:cs typeface="Consolas" pitchFamily="49" charset="0"/>
              </a:rPr>
              <a:t>=0;</a:t>
            </a:r>
          </a:p>
          <a:p>
            <a:pPr>
              <a:lnSpc>
                <a:spcPts val="2300"/>
              </a:lnSpc>
            </a:pPr>
            <a:r>
              <a:rPr lang="zh-CN" altLang="en-US" sz="1600">
                <a:latin typeface="Consolas" pitchFamily="49" charset="0"/>
                <a:ea typeface="楷体" pitchFamily="49" charset="-122"/>
                <a:cs typeface="Consolas" pitchFamily="49" charset="0"/>
              </a:rPr>
              <a:t>　　</a:t>
            </a:r>
            <a:r>
              <a:rPr lang="en-US" altLang="zh-CN" sz="1600">
                <a:latin typeface="Consolas" pitchFamily="49" charset="0"/>
                <a:ea typeface="楷体" pitchFamily="49" charset="-122"/>
                <a:cs typeface="Consolas" pitchFamily="49" charset="0"/>
              </a:rPr>
              <a:t>if (</a:t>
            </a:r>
            <a:r>
              <a:rPr lang="en-US" altLang="zh-CN" sz="1600">
                <a:solidFill>
                  <a:srgbClr val="C00000"/>
                </a:solidFill>
                <a:latin typeface="Consolas" pitchFamily="49" charset="0"/>
                <a:ea typeface="楷体" pitchFamily="49" charset="-122"/>
                <a:cs typeface="Consolas" pitchFamily="49" charset="0"/>
              </a:rPr>
              <a:t>fun(</a:t>
            </a:r>
            <a:r>
              <a:rPr lang="en-US" altLang="zh-CN" sz="1600" err="1">
                <a:solidFill>
                  <a:srgbClr val="C00000"/>
                </a:solidFill>
                <a:latin typeface="Consolas" pitchFamily="49" charset="0"/>
                <a:ea typeface="楷体" pitchFamily="49" charset="-122"/>
                <a:cs typeface="Consolas" pitchFamily="49" charset="0"/>
              </a:rPr>
              <a:t>a,b</a:t>
            </a:r>
            <a:r>
              <a:rPr lang="en-US" altLang="zh-CN" sz="1600">
                <a:solidFill>
                  <a:srgbClr val="C00000"/>
                </a:solidFill>
                <a:latin typeface="Consolas" pitchFamily="49" charset="0"/>
                <a:ea typeface="楷体" pitchFamily="49" charset="-122"/>
                <a:cs typeface="Consolas" pitchFamily="49" charset="0"/>
              </a:rPr>
              <a:t>)</a:t>
            </a:r>
            <a:r>
              <a:rPr lang="en-US" altLang="zh-CN" sz="1600">
                <a:latin typeface="Consolas" pitchFamily="49" charset="0"/>
                <a:ea typeface="楷体" pitchFamily="49" charset="-122"/>
                <a:cs typeface="Consolas" pitchFamily="49" charset="0"/>
              </a:rPr>
              <a:t>) </a:t>
            </a:r>
            <a:r>
              <a:rPr lang="en-US" altLang="zh-CN" sz="1600" err="1">
                <a:latin typeface="Consolas" pitchFamily="49" charset="0"/>
                <a:ea typeface="楷体" pitchFamily="49" charset="-122"/>
                <a:cs typeface="Consolas" pitchFamily="49" charset="0"/>
              </a:rPr>
              <a:t>printf</a:t>
            </a:r>
            <a:r>
              <a:rPr lang="en-US" altLang="zh-CN" sz="1600">
                <a:latin typeface="Consolas" pitchFamily="49" charset="0"/>
                <a:ea typeface="楷体" pitchFamily="49" charset="-122"/>
                <a:cs typeface="Consolas" pitchFamily="49" charset="0"/>
              </a:rPr>
              <a:t>("%d\</a:t>
            </a:r>
            <a:r>
              <a:rPr lang="en-US" altLang="zh-CN" sz="1600" err="1">
                <a:latin typeface="Consolas" pitchFamily="49" charset="0"/>
                <a:ea typeface="楷体" pitchFamily="49" charset="-122"/>
                <a:cs typeface="Consolas" pitchFamily="49" charset="0"/>
              </a:rPr>
              <a:t>n",b</a:t>
            </a:r>
            <a:r>
              <a:rPr lang="en-US" altLang="zh-CN" sz="1600">
                <a:latin typeface="Consolas" pitchFamily="49" charset="0"/>
                <a:ea typeface="楷体" pitchFamily="49" charset="-122"/>
                <a:cs typeface="Consolas" pitchFamily="49" charset="0"/>
              </a:rPr>
              <a:t>);</a:t>
            </a:r>
          </a:p>
          <a:p>
            <a:pPr>
              <a:lnSpc>
                <a:spcPts val="2300"/>
              </a:lnSpc>
            </a:pPr>
            <a:r>
              <a:rPr lang="zh-CN" altLang="en-US" sz="1600">
                <a:latin typeface="Consolas" pitchFamily="49" charset="0"/>
                <a:ea typeface="楷体" pitchFamily="49" charset="-122"/>
                <a:cs typeface="Consolas" pitchFamily="49" charset="0"/>
              </a:rPr>
              <a:t>　　</a:t>
            </a:r>
            <a:r>
              <a:rPr lang="en-US" altLang="zh-CN" sz="1600">
                <a:latin typeface="Consolas" pitchFamily="49" charset="0"/>
                <a:ea typeface="楷体" pitchFamily="49" charset="-122"/>
                <a:cs typeface="Consolas" pitchFamily="49" charset="0"/>
              </a:rPr>
              <a:t>else </a:t>
            </a:r>
            <a:r>
              <a:rPr lang="en-US" altLang="zh-CN" sz="1600" err="1">
                <a:latin typeface="Consolas" pitchFamily="49" charset="0"/>
                <a:ea typeface="楷体" pitchFamily="49" charset="-122"/>
                <a:cs typeface="Consolas" pitchFamily="49" charset="0"/>
              </a:rPr>
              <a:t>printf</a:t>
            </a:r>
            <a:r>
              <a:rPr lang="en-US" altLang="zh-CN" sz="1600">
                <a:latin typeface="Consolas" pitchFamily="49" charset="0"/>
                <a:ea typeface="楷体" pitchFamily="49" charset="-122"/>
                <a:cs typeface="Consolas" pitchFamily="49" charset="0"/>
              </a:rPr>
              <a:t>("</a:t>
            </a:r>
            <a:r>
              <a:rPr lang="zh-CN" altLang="en-US" sz="1600">
                <a:latin typeface="Consolas" pitchFamily="49" charset="0"/>
                <a:ea typeface="楷体" pitchFamily="49" charset="-122"/>
                <a:cs typeface="Consolas" pitchFamily="49" charset="0"/>
              </a:rPr>
              <a:t>参数错误</a:t>
            </a:r>
            <a:r>
              <a:rPr lang="en-US" altLang="zh-CN" sz="1600">
                <a:latin typeface="Consolas" pitchFamily="49" charset="0"/>
                <a:ea typeface="楷体" pitchFamily="49" charset="-122"/>
                <a:cs typeface="Consolas" pitchFamily="49" charset="0"/>
              </a:rPr>
              <a:t>\n");</a:t>
            </a:r>
          </a:p>
          <a:p>
            <a:pPr>
              <a:lnSpc>
                <a:spcPts val="2300"/>
              </a:lnSpc>
            </a:pPr>
            <a:r>
              <a:rPr lang="en-US" altLang="zh-CN" sz="1600">
                <a:latin typeface="Consolas" pitchFamily="49" charset="0"/>
                <a:ea typeface="楷体" pitchFamily="49" charset="-122"/>
                <a:cs typeface="Consolas" pitchFamily="49" charset="0"/>
              </a:rPr>
              <a:t>}</a:t>
            </a:r>
          </a:p>
        </p:txBody>
      </p:sp>
      <p:sp>
        <p:nvSpPr>
          <p:cNvPr id="199685" name="Text Box 5"/>
          <p:cNvSpPr txBox="1">
            <a:spLocks noChangeArrowheads="1"/>
          </p:cNvSpPr>
          <p:nvPr/>
        </p:nvSpPr>
        <p:spPr bwMode="auto">
          <a:xfrm>
            <a:off x="571473" y="4211429"/>
            <a:ext cx="7600978"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执行时发现输出结果为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，因为</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对应的形参为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fun</a:t>
            </a:r>
            <a:r>
              <a:rPr lang="zh-CN" altLang="en-US" sz="2000">
                <a:solidFill>
                  <a:srgbClr val="0000FF"/>
                </a:solidFill>
                <a:latin typeface="Consolas" pitchFamily="49" charset="0"/>
                <a:ea typeface="楷体" pitchFamily="49" charset="-122"/>
                <a:cs typeface="Consolas" pitchFamily="49" charset="0"/>
              </a:rPr>
              <a:t>执行后</a:t>
            </a:r>
            <a:r>
              <a:rPr lang="en-US" altLang="zh-CN" sz="2000">
                <a:solidFill>
                  <a:srgbClr val="0000FF"/>
                </a:solidFill>
                <a:latin typeface="Consolas" pitchFamily="49" charset="0"/>
                <a:ea typeface="楷体" pitchFamily="49" charset="-122"/>
                <a:cs typeface="Consolas" pitchFamily="49" charset="0"/>
              </a:rPr>
              <a:t>s=55</a:t>
            </a:r>
            <a:r>
              <a:rPr lang="zh-CN" altLang="en-US" sz="2000">
                <a:solidFill>
                  <a:srgbClr val="0000FF"/>
                </a:solidFill>
                <a:latin typeface="Consolas" pitchFamily="49" charset="0"/>
                <a:ea typeface="楷体" pitchFamily="49" charset="-122"/>
                <a:cs typeface="Consolas" pitchFamily="49" charset="0"/>
              </a:rPr>
              <a:t>，但</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并没有回传给</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 </a:t>
            </a:r>
          </a:p>
        </p:txBody>
      </p:sp>
      <p:sp>
        <p:nvSpPr>
          <p:cNvPr id="6" name="Text Box 2"/>
          <p:cNvSpPr txBox="1">
            <a:spLocks noChangeArrowheads="1"/>
          </p:cNvSpPr>
          <p:nvPr/>
        </p:nvSpPr>
        <p:spPr bwMode="auto">
          <a:xfrm>
            <a:off x="538132" y="5007130"/>
            <a:ext cx="7748644"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在</a:t>
            </a:r>
            <a:r>
              <a:rPr lang="en-US" altLang="zh-CN" sz="2000" smtClean="0">
                <a:solidFill>
                  <a:srgbClr val="0000FF"/>
                </a:solidFill>
                <a:latin typeface="Consolas" pitchFamily="49" charset="0"/>
                <a:ea typeface="楷体" pitchFamily="49" charset="-122"/>
                <a:cs typeface="Consolas" pitchFamily="49" charset="0"/>
              </a:rPr>
              <a:t>C/C++</a:t>
            </a:r>
            <a:r>
              <a:rPr lang="zh-CN" altLang="en-US" sz="2000" smtClean="0">
                <a:solidFill>
                  <a:srgbClr val="0000FF"/>
                </a:solidFill>
                <a:latin typeface="Consolas" pitchFamily="49" charset="0"/>
                <a:ea typeface="楷体" pitchFamily="49" charset="-122"/>
                <a:cs typeface="Consolas" pitchFamily="49" charset="0"/>
              </a:rPr>
              <a:t>语</a:t>
            </a:r>
            <a:r>
              <a:rPr lang="zh-CN" altLang="en-US" sz="2000">
                <a:solidFill>
                  <a:srgbClr val="0000FF"/>
                </a:solidFill>
                <a:latin typeface="Consolas" pitchFamily="49" charset="0"/>
                <a:ea typeface="楷体" pitchFamily="49" charset="-122"/>
                <a:cs typeface="Consolas" pitchFamily="49" charset="0"/>
              </a:rPr>
              <a:t>言中可以用</a:t>
            </a:r>
            <a:r>
              <a:rPr lang="zh-CN" altLang="en-US" sz="2000">
                <a:solidFill>
                  <a:srgbClr val="008000"/>
                </a:solidFill>
                <a:latin typeface="Consolas" pitchFamily="49" charset="0"/>
                <a:ea typeface="楷体" pitchFamily="49" charset="-122"/>
                <a:cs typeface="Consolas" pitchFamily="49" charset="0"/>
              </a:rPr>
              <a:t>传指针方式</a:t>
            </a:r>
            <a:r>
              <a:rPr lang="zh-CN" altLang="en-US" sz="2000">
                <a:solidFill>
                  <a:srgbClr val="0000FF"/>
                </a:solidFill>
                <a:latin typeface="Consolas" pitchFamily="49" charset="0"/>
                <a:ea typeface="楷体" pitchFamily="49" charset="-122"/>
                <a:cs typeface="Consolas" pitchFamily="49" charset="0"/>
              </a:rPr>
              <a:t>来实现形参的回传，但增加了函数的复杂性</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928802"/>
            <a:ext cx="8072494"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在算法设计中，有时需要存放一些临时数据。通常的情况是，如果后存入的元素先处理，可以使用</a:t>
            </a:r>
            <a:r>
              <a:rPr lang="en-US" altLang="zh-CN" sz="2000" smtClean="0">
                <a:solidFill>
                  <a:srgbClr val="0000FF"/>
                </a:solidFill>
                <a:latin typeface="Consolas" pitchFamily="49" charset="0"/>
                <a:ea typeface="楷体" pitchFamily="49" charset="-122"/>
                <a:cs typeface="Consolas" pitchFamily="49" charset="0"/>
              </a:rPr>
              <a:t>stack</a:t>
            </a:r>
            <a:r>
              <a:rPr lang="zh-CN" altLang="zh-CN" sz="2000" smtClean="0">
                <a:solidFill>
                  <a:srgbClr val="0000FF"/>
                </a:solidFill>
                <a:latin typeface="Consolas" pitchFamily="49" charset="0"/>
                <a:ea typeface="楷体" pitchFamily="49" charset="-122"/>
                <a:cs typeface="Consolas" pitchFamily="49" charset="0"/>
              </a:rPr>
              <a:t>栈容器；</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如果先存入的元素先处理，可以使用</a:t>
            </a:r>
            <a:r>
              <a:rPr lang="en-US" altLang="zh-CN" sz="2000" smtClean="0">
                <a:solidFill>
                  <a:srgbClr val="0000FF"/>
                </a:solidFill>
                <a:latin typeface="Consolas" pitchFamily="49" charset="0"/>
                <a:ea typeface="楷体" pitchFamily="49" charset="-122"/>
                <a:cs typeface="Consolas" pitchFamily="49" charset="0"/>
              </a:rPr>
              <a:t>queue</a:t>
            </a:r>
            <a:r>
              <a:rPr lang="zh-CN" altLang="zh-CN" sz="2000" smtClean="0">
                <a:solidFill>
                  <a:srgbClr val="0000FF"/>
                </a:solidFill>
                <a:latin typeface="Consolas" pitchFamily="49" charset="0"/>
                <a:ea typeface="楷体" pitchFamily="49" charset="-122"/>
                <a:cs typeface="Consolas" pitchFamily="49" charset="0"/>
              </a:rPr>
              <a:t>队列容器；如果元素处理顺序按某个优先级进行，可以使用</a:t>
            </a:r>
            <a:r>
              <a:rPr lang="en-US" altLang="zh-CN" sz="2000" smtClean="0">
                <a:solidFill>
                  <a:srgbClr val="0000FF"/>
                </a:solidFill>
                <a:latin typeface="Consolas" pitchFamily="49" charset="0"/>
                <a:ea typeface="楷体" pitchFamily="49" charset="-122"/>
                <a:cs typeface="Consolas" pitchFamily="49" charset="0"/>
              </a:rPr>
              <a:t>priority_queue</a:t>
            </a:r>
            <a:r>
              <a:rPr lang="zh-CN" altLang="zh-CN" sz="2000" smtClean="0">
                <a:solidFill>
                  <a:srgbClr val="0000FF"/>
                </a:solidFill>
                <a:latin typeface="Consolas" pitchFamily="49" charset="0"/>
                <a:ea typeface="楷体" pitchFamily="49" charset="-122"/>
                <a:cs typeface="Consolas" pitchFamily="49" charset="0"/>
              </a:rPr>
              <a:t>优先队列容器。</a:t>
            </a:r>
          </a:p>
        </p:txBody>
      </p:sp>
      <p:sp>
        <p:nvSpPr>
          <p:cNvPr id="3" name="TextBox 2"/>
          <p:cNvSpPr txBox="1"/>
          <p:nvPr/>
        </p:nvSpPr>
        <p:spPr>
          <a:xfrm>
            <a:off x="928662" y="1071546"/>
            <a:ext cx="307183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存放临时数据</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71546"/>
            <a:ext cx="8001056" cy="2346668"/>
          </a:xfrm>
          <a:prstGeom prst="rect">
            <a:avLst/>
          </a:prstGeom>
          <a:noFill/>
        </p:spPr>
        <p:txBody>
          <a:bodyPr wrap="square" rtlCol="0">
            <a:spAutoFit/>
          </a:bodyPr>
          <a:lstStyle/>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1.12</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设计一个算法，判断一个含有</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三种类型括号的表达式中所有括号是否匹配。</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这里的主数据是一个字符串表达式，采用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0000FF"/>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存储它。在判断括号是否匹配时需要用到一个栈（因为每个右括号都是和前面最近的左括号匹配），采用</a:t>
            </a:r>
            <a:r>
              <a:rPr lang="en-US" altLang="zh-CN" sz="2000" smtClean="0">
                <a:solidFill>
                  <a:srgbClr val="0000FF"/>
                </a:solidFill>
                <a:latin typeface="Consolas" pitchFamily="49" charset="0"/>
                <a:ea typeface="楷体" pitchFamily="49" charset="-122"/>
                <a:cs typeface="Consolas" pitchFamily="49" charset="0"/>
              </a:rPr>
              <a:t>stack&lt;char&gt;</a:t>
            </a:r>
            <a:r>
              <a:rPr lang="zh-CN" altLang="zh-CN" sz="2000" smtClean="0">
                <a:solidFill>
                  <a:srgbClr val="0000FF"/>
                </a:solidFill>
                <a:latin typeface="Consolas" pitchFamily="49" charset="0"/>
                <a:ea typeface="楷体" pitchFamily="49" charset="-122"/>
                <a:cs typeface="Consolas" pitchFamily="49" charset="0"/>
              </a:rPr>
              <a:t>容器作为</a:t>
            </a:r>
            <a:r>
              <a:rPr lang="zh-CN" altLang="zh-CN" sz="2000" smtClean="0">
                <a:solidFill>
                  <a:srgbClr val="9900FF"/>
                </a:solidFill>
                <a:latin typeface="Consolas" pitchFamily="49" charset="0"/>
                <a:ea typeface="楷体" pitchFamily="49" charset="-122"/>
                <a:cs typeface="Consolas" pitchFamily="49" charset="0"/>
              </a:rPr>
              <a:t>栈</a:t>
            </a:r>
            <a:r>
              <a:rPr lang="zh-CN" altLang="zh-CN" sz="2000" smtClean="0">
                <a:latin typeface="Consolas" pitchFamily="49" charset="0"/>
                <a:ea typeface="楷体" pitchFamily="49" charset="-122"/>
                <a:cs typeface="Consolas" pitchFamily="49" charset="0"/>
              </a:rPr>
              <a:t>。</a:t>
            </a:r>
            <a:endParaRPr lang="zh-CN" altLang="en-US" sz="2000" smtClean="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44261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&lt;stack&gt;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&lt;string&gt;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bool solve(string str)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a:t>
            </a:r>
            <a:r>
              <a:rPr lang="en-US" altLang="zh-CN" sz="1600" smtClean="0">
                <a:solidFill>
                  <a:srgbClr val="00B0F0"/>
                </a:solidFill>
                <a:latin typeface="Consolas" pitchFamily="49" charset="0"/>
                <a:ea typeface="仿宋" pitchFamily="49" charset="-122"/>
                <a:cs typeface="Consolas" pitchFamily="49" charset="0"/>
              </a:rPr>
              <a:t>str</a:t>
            </a:r>
            <a:r>
              <a:rPr lang="zh-CN" altLang="zh-CN" sz="1600" smtClean="0">
                <a:solidFill>
                  <a:srgbClr val="00B0F0"/>
                </a:solidFill>
                <a:latin typeface="Consolas" pitchFamily="49" charset="0"/>
                <a:ea typeface="仿宋" pitchFamily="49" charset="-122"/>
                <a:cs typeface="Consolas" pitchFamily="49" charset="0"/>
              </a:rPr>
              <a:t>中括号是否匹配</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stack&lt;char&gt; st;</a:t>
            </a:r>
            <a:endParaRPr lang="zh-CN" altLang="zh-CN" sz="1600" smtClean="0">
              <a:solidFill>
                <a:srgbClr val="9900FF"/>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int i=0;</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while (i&lt;str.length())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扫描</a:t>
            </a:r>
            <a:r>
              <a:rPr lang="en-US" altLang="zh-CN" sz="1600" smtClean="0">
                <a:solidFill>
                  <a:srgbClr val="00B0F0"/>
                </a:solidFill>
                <a:latin typeface="Consolas" pitchFamily="49" charset="0"/>
                <a:ea typeface="仿宋" pitchFamily="49" charset="-122"/>
                <a:cs typeface="Consolas" pitchFamily="49" charset="0"/>
              </a:rPr>
              <a:t>str</a:t>
            </a:r>
            <a:r>
              <a:rPr lang="zh-CN" altLang="zh-CN" sz="1600" smtClean="0">
                <a:solidFill>
                  <a:srgbClr val="00B0F0"/>
                </a:solidFill>
                <a:latin typeface="Consolas" pitchFamily="49" charset="0"/>
                <a:ea typeface="仿宋" pitchFamily="49" charset="-122"/>
                <a:cs typeface="Consolas" pitchFamily="49" charset="0"/>
              </a:rPr>
              <a:t>的所有字符</a:t>
            </a:r>
          </a:p>
          <a:p>
            <a:r>
              <a:rPr lang="en-US" altLang="zh-CN" sz="1600" smtClean="0">
                <a:solidFill>
                  <a:srgbClr val="0000FF"/>
                </a:solidFill>
                <a:latin typeface="Consolas" pitchFamily="49" charset="0"/>
                <a:ea typeface="仿宋" pitchFamily="49" charset="-122"/>
                <a:cs typeface="Consolas" pitchFamily="49" charset="0"/>
              </a:rPr>
              <a:t>   {	if (str[i]=='(' || str[i]=='[' || str[i]=='{')</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st.push(str[i]);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所有左括号进栈</a:t>
            </a:r>
          </a:p>
          <a:p>
            <a:r>
              <a:rPr lang="en-US" altLang="zh-CN" sz="1600" smtClean="0">
                <a:solidFill>
                  <a:srgbClr val="0000FF"/>
                </a:solidFill>
                <a:latin typeface="Consolas" pitchFamily="49" charset="0"/>
                <a:ea typeface="仿宋" pitchFamily="49" charset="-122"/>
                <a:cs typeface="Consolas" pitchFamily="49" charset="0"/>
              </a:rPr>
              <a:t>	else if (str[i]==')')	</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当前字符为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if (st.top()!='(')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若栈顶不是匹配的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，返回假</a:t>
            </a:r>
          </a:p>
          <a:p>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，退栈</a:t>
            </a:r>
          </a:p>
          <a:p>
            <a:r>
              <a:rPr lang="en-US" altLang="zh-CN" sz="1600" smtClean="0">
                <a:solidFill>
                  <a:srgbClr val="0000FF"/>
                </a:solidFill>
                <a:latin typeface="Consolas" pitchFamily="49" charset="0"/>
                <a:ea typeface="仿宋" pitchFamily="49" charset="-122"/>
                <a:cs typeface="Consolas" pitchFamily="49" charset="0"/>
              </a:rPr>
              <a:t>		st.pop();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429684" cy="51648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	else if (str[i]==']')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当前字符为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if (st.top()!='[')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若栈顶不是匹配的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，返回假</a:t>
            </a:r>
          </a:p>
          <a:p>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，退栈</a:t>
            </a:r>
          </a:p>
          <a:p>
            <a:r>
              <a:rPr lang="en-US" altLang="zh-CN" sz="1600" smtClean="0">
                <a:solidFill>
                  <a:srgbClr val="0000FF"/>
                </a:solidFill>
                <a:latin typeface="Consolas" pitchFamily="49" charset="0"/>
                <a:ea typeface="仿宋" pitchFamily="49" charset="-122"/>
                <a:cs typeface="Consolas" pitchFamily="49" charset="0"/>
              </a:rPr>
              <a:t>		st.pop();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if (str[i]=='}')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当前字符为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if (st.top()!='{')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若栈顶不是匹配的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，返回假</a:t>
            </a:r>
          </a:p>
          <a:p>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若栈顶是匹配的</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，退栈</a:t>
            </a:r>
          </a:p>
          <a:p>
            <a:r>
              <a:rPr lang="en-US" altLang="zh-CN" sz="1600" smtClean="0">
                <a:solidFill>
                  <a:srgbClr val="0000FF"/>
                </a:solidFill>
                <a:latin typeface="Consolas" pitchFamily="49" charset="0"/>
                <a:ea typeface="仿宋" pitchFamily="49" charset="-122"/>
                <a:cs typeface="Consolas" pitchFamily="49" charset="0"/>
              </a:rPr>
              <a:t>		st.pop();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if (st.empty())			</a:t>
            </a:r>
            <a:r>
              <a:rPr lang="en-US" altLang="zh-CN" sz="1600" smtClean="0">
                <a:solidFill>
                  <a:srgbClr val="00B0F0"/>
                </a:solidFill>
                <a:latin typeface="Consolas" pitchFamily="49" charset="0"/>
                <a:ea typeface="仿宋" pitchFamily="49" charset="-122"/>
                <a:cs typeface="Consolas" pitchFamily="49" charset="0"/>
              </a:rPr>
              <a:t>//str</a:t>
            </a:r>
            <a:r>
              <a:rPr lang="zh-CN" altLang="zh-CN" sz="1600" smtClean="0">
                <a:solidFill>
                  <a:srgbClr val="00B0F0"/>
                </a:solidFill>
                <a:latin typeface="Consolas" pitchFamily="49" charset="0"/>
                <a:ea typeface="仿宋" pitchFamily="49" charset="-122"/>
                <a:cs typeface="Consolas" pitchFamily="49" charset="0"/>
              </a:rPr>
              <a:t>处理完毕并且栈空返回真</a:t>
            </a:r>
          </a:p>
          <a:p>
            <a:r>
              <a:rPr lang="en-US" altLang="zh-CN" sz="1600" smtClean="0">
                <a:solidFill>
                  <a:srgbClr val="0000FF"/>
                </a:solidFill>
                <a:latin typeface="Consolas" pitchFamily="49" charset="0"/>
                <a:ea typeface="仿宋" pitchFamily="49" charset="-122"/>
                <a:cs typeface="Consolas" pitchFamily="49" charset="0"/>
              </a:rPr>
              <a:t>	return true;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return false;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否则返回假</a:t>
            </a: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072494" cy="36115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44000" rtlCol="0">
            <a:spAutoFit/>
          </a:bodyPr>
          <a:lstStyle/>
          <a:p>
            <a:pPr>
              <a:lnSpc>
                <a:spcPct val="150000"/>
              </a:lnSpc>
            </a:pPr>
            <a:r>
              <a:rPr lang="en-US" altLang="zh-CN" sz="1600" smtClean="0">
                <a:solidFill>
                  <a:srgbClr val="0000FF"/>
                </a:solidFill>
                <a:latin typeface="Consolas" pitchFamily="49" charset="0"/>
                <a:ea typeface="仿宋" pitchFamily="49" charset="-122"/>
                <a:cs typeface="Consolas" pitchFamily="49" charset="0"/>
              </a:rPr>
              <a:t>void main()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求解结果</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string str="(a+[b-c]+d)";</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solve(str)</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中括号匹配</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中括号不匹配</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str="(a+[b-c}+d)";</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solve(str)</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中括号匹配</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中括号不匹配</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071670" y="4786322"/>
            <a:ext cx="3571900" cy="84860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72000" bIns="108000" rtlCol="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(a+[b-c]+d) </a:t>
            </a:r>
            <a:r>
              <a:rPr lang="zh-CN" altLang="zh-CN" sz="1800" smtClean="0">
                <a:solidFill>
                  <a:srgbClr val="0000FF"/>
                </a:solidFill>
                <a:latin typeface="Consolas" pitchFamily="49" charset="0"/>
                <a:ea typeface="仿宋" pitchFamily="49" charset="-122"/>
                <a:cs typeface="Consolas" pitchFamily="49" charset="0"/>
              </a:rPr>
              <a:t>中括号匹配</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(a+[b-c}+d) </a:t>
            </a:r>
            <a:r>
              <a:rPr lang="zh-CN" altLang="zh-CN" sz="1800" smtClean="0">
                <a:solidFill>
                  <a:srgbClr val="0000FF"/>
                </a:solidFill>
                <a:latin typeface="Consolas" pitchFamily="49" charset="0"/>
                <a:ea typeface="仿宋" pitchFamily="49" charset="-122"/>
                <a:cs typeface="Consolas" pitchFamily="49" charset="0"/>
              </a:rPr>
              <a:t>中括号不匹配</a:t>
            </a:r>
          </a:p>
        </p:txBody>
      </p:sp>
      <p:sp>
        <p:nvSpPr>
          <p:cNvPr id="4" name="下箭头 3"/>
          <p:cNvSpPr/>
          <p:nvPr/>
        </p:nvSpPr>
        <p:spPr>
          <a:xfrm>
            <a:off x="3643306" y="421481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857364"/>
            <a:ext cx="7429552" cy="961674"/>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可以使用</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容器或者哈希表容器检测数据元素是否唯一</a:t>
            </a:r>
            <a:r>
              <a:rPr lang="zh-CN" altLang="en-US" sz="2000" smtClean="0">
                <a:solidFill>
                  <a:srgbClr val="0000FF"/>
                </a:solidFill>
                <a:latin typeface="Consolas" pitchFamily="49" charset="0"/>
                <a:ea typeface="楷体" pitchFamily="49" charset="-122"/>
                <a:cs typeface="Consolas" pitchFamily="49" charset="0"/>
              </a:rPr>
              <a:t>或者存放累计个数</a:t>
            </a:r>
            <a:r>
              <a:rPr lang="zh-CN" altLang="zh-CN" sz="20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1071538" y="1071546"/>
            <a:ext cx="4071966"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检测数据元素的唯一性</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7929618" cy="3600986"/>
          </a:xfrm>
          <a:prstGeom prst="rect">
            <a:avLst/>
          </a:prstGeom>
          <a:noFill/>
        </p:spPr>
        <p:txBody>
          <a:bodyPr wrap="square" rtlCol="0">
            <a:spAutoFit/>
          </a:bodyPr>
          <a:lstStyle/>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1.13</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设计一个算法判断字符串</a:t>
            </a:r>
            <a:r>
              <a:rPr lang="en-US" altLang="zh-CN" sz="2000" smtClean="0">
                <a:solidFill>
                  <a:srgbClr val="0000FF"/>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中每个字符是否唯一。如，</a:t>
            </a:r>
            <a:r>
              <a:rPr lang="en-US" altLang="zh-CN" sz="2000" smtClean="0">
                <a:solidFill>
                  <a:srgbClr val="0000FF"/>
                </a:solidFill>
                <a:latin typeface="Consolas" pitchFamily="49" charset="0"/>
                <a:ea typeface="楷体" pitchFamily="49" charset="-122"/>
                <a:cs typeface="Consolas" pitchFamily="49" charset="0"/>
              </a:rPr>
              <a:t>"abc"</a:t>
            </a:r>
            <a:r>
              <a:rPr lang="zh-CN" altLang="zh-CN" sz="2000" smtClean="0">
                <a:solidFill>
                  <a:srgbClr val="0000FF"/>
                </a:solidFill>
                <a:latin typeface="Consolas" pitchFamily="49" charset="0"/>
                <a:ea typeface="楷体" pitchFamily="49" charset="-122"/>
                <a:cs typeface="Consolas" pitchFamily="49" charset="0"/>
              </a:rPr>
              <a:t>的每个字符是唯一的，算法返回</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，而</a:t>
            </a:r>
            <a:r>
              <a:rPr lang="en-US" altLang="zh-CN" sz="2000" smtClean="0">
                <a:solidFill>
                  <a:srgbClr val="0000FF"/>
                </a:solidFill>
                <a:latin typeface="Consolas" pitchFamily="49" charset="0"/>
                <a:ea typeface="楷体" pitchFamily="49" charset="-122"/>
                <a:cs typeface="Consolas" pitchFamily="49" charset="0"/>
              </a:rPr>
              <a:t>"accb"</a:t>
            </a:r>
            <a:r>
              <a:rPr lang="zh-CN" altLang="zh-CN" sz="2000" smtClean="0">
                <a:solidFill>
                  <a:srgbClr val="0000FF"/>
                </a:solidFill>
                <a:latin typeface="Consolas" pitchFamily="49" charset="0"/>
                <a:ea typeface="楷体" pitchFamily="49" charset="-122"/>
                <a:cs typeface="Consolas" pitchFamily="49" charset="0"/>
              </a:rPr>
              <a:t>的中字符</a:t>
            </a:r>
            <a:r>
              <a:rPr lang="en-US" altLang="zh-CN" sz="2000"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不是唯一的，算法返回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latin typeface="微软雅黑" pitchFamily="34" charset="-122"/>
                <a:ea typeface="微软雅黑" pitchFamily="34"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解：</a:t>
            </a:r>
            <a:r>
              <a:rPr lang="zh-CN" altLang="zh-CN" sz="1800" smtClean="0">
                <a:solidFill>
                  <a:srgbClr val="008000"/>
                </a:solidFill>
                <a:latin typeface="Consolas" pitchFamily="49" charset="0"/>
                <a:ea typeface="仿宋" pitchFamily="49" charset="-122"/>
                <a:cs typeface="Consolas" pitchFamily="49" charset="0"/>
              </a:rPr>
              <a:t>设计</a:t>
            </a:r>
            <a:r>
              <a:rPr lang="en-US" altLang="zh-CN" sz="1800" smtClean="0">
                <a:solidFill>
                  <a:srgbClr val="008000"/>
                </a:solidFill>
                <a:latin typeface="Consolas" pitchFamily="49" charset="0"/>
                <a:ea typeface="仿宋" pitchFamily="49" charset="-122"/>
                <a:cs typeface="Consolas" pitchFamily="49" charset="0"/>
              </a:rPr>
              <a:t>map&lt;char</a:t>
            </a:r>
            <a:r>
              <a:rPr lang="zh-CN" altLang="zh-CN" sz="1800" smtClean="0">
                <a:solidFill>
                  <a:srgbClr val="008000"/>
                </a:solidFill>
                <a:latin typeface="Consolas" pitchFamily="49" charset="0"/>
                <a:ea typeface="仿宋" pitchFamily="49" charset="-122"/>
                <a:cs typeface="Consolas" pitchFamily="49" charset="0"/>
              </a:rPr>
              <a:t>，</a:t>
            </a:r>
            <a:r>
              <a:rPr lang="en-US" altLang="zh-CN" sz="1800" smtClean="0">
                <a:solidFill>
                  <a:srgbClr val="008000"/>
                </a:solidFill>
                <a:latin typeface="Consolas" pitchFamily="49" charset="0"/>
                <a:ea typeface="仿宋" pitchFamily="49" charset="-122"/>
                <a:cs typeface="Consolas" pitchFamily="49" charset="0"/>
              </a:rPr>
              <a:t>int&gt;</a:t>
            </a:r>
            <a:r>
              <a:rPr lang="zh-CN" altLang="zh-CN" sz="1800" smtClean="0">
                <a:solidFill>
                  <a:srgbClr val="008000"/>
                </a:solidFill>
                <a:latin typeface="Consolas" pitchFamily="49" charset="0"/>
                <a:ea typeface="仿宋" pitchFamily="49" charset="-122"/>
                <a:cs typeface="Consolas" pitchFamily="49" charset="0"/>
              </a:rPr>
              <a:t>容器</a:t>
            </a:r>
            <a:r>
              <a:rPr lang="en-US" altLang="zh-CN" sz="1800" smtClean="0">
                <a:solidFill>
                  <a:srgbClr val="008000"/>
                </a:solidFill>
                <a:latin typeface="Consolas" pitchFamily="49" charset="0"/>
                <a:ea typeface="仿宋" pitchFamily="49" charset="-122"/>
                <a:cs typeface="Consolas" pitchFamily="49" charset="0"/>
              </a:rPr>
              <a:t>mymap</a:t>
            </a:r>
            <a:r>
              <a:rPr lang="zh-CN" altLang="zh-CN" sz="1800" smtClean="0">
                <a:solidFill>
                  <a:srgbClr val="008000"/>
                </a:solidFill>
                <a:latin typeface="Consolas" pitchFamily="49" charset="0"/>
                <a:ea typeface="仿宋" pitchFamily="49" charset="-122"/>
                <a:cs typeface="Consolas" pitchFamily="49" charset="0"/>
              </a:rPr>
              <a:t>，第一个分量</a:t>
            </a:r>
            <a:r>
              <a:rPr lang="en-US" altLang="zh-CN" sz="1800" smtClean="0">
                <a:solidFill>
                  <a:srgbClr val="008000"/>
                </a:solidFill>
                <a:latin typeface="Consolas" pitchFamily="49" charset="0"/>
                <a:ea typeface="仿宋" pitchFamily="49" charset="-122"/>
                <a:cs typeface="Consolas" pitchFamily="49" charset="0"/>
              </a:rPr>
              <a:t>key</a:t>
            </a:r>
            <a:r>
              <a:rPr lang="zh-CN" altLang="zh-CN" sz="1800" smtClean="0">
                <a:solidFill>
                  <a:srgbClr val="008000"/>
                </a:solidFill>
                <a:latin typeface="Consolas" pitchFamily="49" charset="0"/>
                <a:ea typeface="仿宋" pitchFamily="49" charset="-122"/>
                <a:cs typeface="Consolas" pitchFamily="49" charset="0"/>
              </a:rPr>
              <a:t>的类型为</a:t>
            </a:r>
            <a:r>
              <a:rPr lang="en-US" altLang="zh-CN" sz="1800" smtClean="0">
                <a:solidFill>
                  <a:srgbClr val="008000"/>
                </a:solidFill>
                <a:latin typeface="Consolas" pitchFamily="49" charset="0"/>
                <a:ea typeface="仿宋" pitchFamily="49" charset="-122"/>
                <a:cs typeface="Consolas" pitchFamily="49" charset="0"/>
              </a:rPr>
              <a:t>char</a:t>
            </a:r>
            <a:r>
              <a:rPr lang="zh-CN" altLang="zh-CN" sz="1800" smtClean="0">
                <a:solidFill>
                  <a:srgbClr val="008000"/>
                </a:solidFill>
                <a:latin typeface="Consolas" pitchFamily="49" charset="0"/>
                <a:ea typeface="仿宋" pitchFamily="49" charset="-122"/>
                <a:cs typeface="Consolas" pitchFamily="49" charset="0"/>
              </a:rPr>
              <a:t>，第二个分量</a:t>
            </a:r>
            <a:r>
              <a:rPr lang="en-US" altLang="zh-CN" sz="1800" smtClean="0">
                <a:solidFill>
                  <a:srgbClr val="008000"/>
                </a:solidFill>
                <a:latin typeface="Consolas" pitchFamily="49" charset="0"/>
                <a:ea typeface="仿宋" pitchFamily="49" charset="-122"/>
                <a:cs typeface="Consolas" pitchFamily="49" charset="0"/>
              </a:rPr>
              <a:t>value</a:t>
            </a:r>
            <a:r>
              <a:rPr lang="zh-CN" altLang="zh-CN" sz="1800" smtClean="0">
                <a:solidFill>
                  <a:srgbClr val="008000"/>
                </a:solidFill>
                <a:latin typeface="Consolas" pitchFamily="49" charset="0"/>
                <a:ea typeface="仿宋" pitchFamily="49" charset="-122"/>
                <a:cs typeface="Consolas" pitchFamily="49" charset="0"/>
              </a:rPr>
              <a:t>的类型为</a:t>
            </a:r>
            <a:r>
              <a:rPr lang="en-US" altLang="zh-CN" sz="1800" smtClean="0">
                <a:solidFill>
                  <a:srgbClr val="008000"/>
                </a:solidFill>
                <a:latin typeface="Consolas" pitchFamily="49" charset="0"/>
                <a:ea typeface="仿宋" pitchFamily="49" charset="-122"/>
                <a:cs typeface="Consolas" pitchFamily="49" charset="0"/>
              </a:rPr>
              <a:t>int</a:t>
            </a:r>
            <a:r>
              <a:rPr lang="zh-CN" altLang="zh-CN" sz="1800" smtClean="0">
                <a:solidFill>
                  <a:srgbClr val="008000"/>
                </a:solidFill>
                <a:latin typeface="Consolas" pitchFamily="49" charset="0"/>
                <a:ea typeface="仿宋" pitchFamily="49" charset="-122"/>
                <a:cs typeface="Consolas" pitchFamily="49" charset="0"/>
              </a:rPr>
              <a:t>，表示对应关键字出现的次数。</a:t>
            </a:r>
            <a:endParaRPr lang="en-US" altLang="zh-CN" sz="1800" smtClean="0">
              <a:solidFill>
                <a:srgbClr val="008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8000"/>
                </a:solidFill>
                <a:latin typeface="Consolas" pitchFamily="49" charset="0"/>
                <a:ea typeface="仿宋" pitchFamily="49" charset="-122"/>
                <a:cs typeface="Consolas" pitchFamily="49" charset="0"/>
              </a:rPr>
              <a:t>     </a:t>
            </a:r>
            <a:r>
              <a:rPr lang="zh-CN" altLang="zh-CN" sz="1800" smtClean="0">
                <a:solidFill>
                  <a:srgbClr val="008000"/>
                </a:solidFill>
                <a:latin typeface="Consolas" pitchFamily="49" charset="0"/>
                <a:ea typeface="仿宋" pitchFamily="49" charset="-122"/>
                <a:cs typeface="Consolas" pitchFamily="49" charset="0"/>
              </a:rPr>
              <a:t>将字符串</a:t>
            </a:r>
            <a:r>
              <a:rPr lang="en-US" altLang="zh-CN" sz="1800" smtClean="0">
                <a:solidFill>
                  <a:srgbClr val="008000"/>
                </a:solidFill>
                <a:latin typeface="Consolas" pitchFamily="49" charset="0"/>
                <a:ea typeface="仿宋" pitchFamily="49" charset="-122"/>
                <a:cs typeface="Consolas" pitchFamily="49" charset="0"/>
              </a:rPr>
              <a:t>str</a:t>
            </a:r>
            <a:r>
              <a:rPr lang="zh-CN" altLang="zh-CN" sz="1800" smtClean="0">
                <a:solidFill>
                  <a:srgbClr val="008000"/>
                </a:solidFill>
                <a:latin typeface="Consolas" pitchFamily="49" charset="0"/>
                <a:ea typeface="仿宋" pitchFamily="49" charset="-122"/>
                <a:cs typeface="Consolas" pitchFamily="49" charset="0"/>
              </a:rPr>
              <a:t>中每个字符作为关键字插入到</a:t>
            </a:r>
            <a:r>
              <a:rPr lang="en-US" altLang="zh-CN" sz="1800" smtClean="0">
                <a:solidFill>
                  <a:srgbClr val="008000"/>
                </a:solidFill>
                <a:latin typeface="Consolas" pitchFamily="49" charset="0"/>
                <a:ea typeface="仿宋" pitchFamily="49" charset="-122"/>
                <a:cs typeface="Consolas" pitchFamily="49" charset="0"/>
              </a:rPr>
              <a:t>map</a:t>
            </a:r>
            <a:r>
              <a:rPr lang="zh-CN" altLang="zh-CN" sz="1800" smtClean="0">
                <a:solidFill>
                  <a:srgbClr val="008000"/>
                </a:solidFill>
                <a:latin typeface="Consolas" pitchFamily="49" charset="0"/>
                <a:ea typeface="仿宋" pitchFamily="49" charset="-122"/>
                <a:cs typeface="Consolas" pitchFamily="49" charset="0"/>
              </a:rPr>
              <a:t>容器中，插入后对应出现次数增</a:t>
            </a:r>
            <a:r>
              <a:rPr lang="en-US" altLang="zh-CN" sz="1800" smtClean="0">
                <a:solidFill>
                  <a:srgbClr val="008000"/>
                </a:solidFill>
                <a:latin typeface="Consolas" pitchFamily="49" charset="0"/>
                <a:ea typeface="仿宋" pitchFamily="49" charset="-122"/>
                <a:cs typeface="Consolas" pitchFamily="49" charset="0"/>
              </a:rPr>
              <a:t>1</a:t>
            </a:r>
            <a:r>
              <a:rPr lang="zh-CN" altLang="zh-CN" sz="1800" smtClean="0">
                <a:solidFill>
                  <a:srgbClr val="008000"/>
                </a:solidFill>
                <a:latin typeface="Consolas" pitchFamily="49" charset="0"/>
                <a:ea typeface="仿宋" pitchFamily="49" charset="-122"/>
                <a:cs typeface="Consolas" pitchFamily="49" charset="0"/>
              </a:rPr>
              <a:t>。如果某个字符的出现次数大于</a:t>
            </a:r>
            <a:r>
              <a:rPr lang="en-US" altLang="zh-CN" sz="1800" smtClean="0">
                <a:solidFill>
                  <a:srgbClr val="008000"/>
                </a:solidFill>
                <a:latin typeface="Consolas" pitchFamily="49" charset="0"/>
                <a:ea typeface="仿宋" pitchFamily="49" charset="-122"/>
                <a:cs typeface="Consolas" pitchFamily="49" charset="0"/>
              </a:rPr>
              <a:t>1</a:t>
            </a:r>
            <a:r>
              <a:rPr lang="zh-CN" altLang="zh-CN" sz="1800" smtClean="0">
                <a:solidFill>
                  <a:srgbClr val="008000"/>
                </a:solidFill>
                <a:latin typeface="Consolas" pitchFamily="49" charset="0"/>
                <a:ea typeface="仿宋" pitchFamily="49" charset="-122"/>
                <a:cs typeface="Consolas" pitchFamily="49" charset="0"/>
              </a:rPr>
              <a:t>，表示不唯一，返回</a:t>
            </a:r>
            <a:r>
              <a:rPr lang="en-US" altLang="zh-CN" sz="1800" smtClean="0">
                <a:solidFill>
                  <a:srgbClr val="008000"/>
                </a:solidFill>
                <a:latin typeface="Consolas" pitchFamily="49" charset="0"/>
                <a:ea typeface="仿宋" pitchFamily="49" charset="-122"/>
                <a:cs typeface="Consolas" pitchFamily="49" charset="0"/>
              </a:rPr>
              <a:t>false</a:t>
            </a:r>
            <a:r>
              <a:rPr lang="zh-CN" altLang="zh-CN" sz="1800" smtClean="0">
                <a:solidFill>
                  <a:srgbClr val="008000"/>
                </a:solidFill>
                <a:latin typeface="Consolas" pitchFamily="49" charset="0"/>
                <a:ea typeface="仿宋" pitchFamily="49" charset="-122"/>
                <a:cs typeface="Consolas" pitchFamily="49" charset="0"/>
              </a:rPr>
              <a:t>；如果所有字符唯一，返回</a:t>
            </a:r>
            <a:r>
              <a:rPr lang="en-US" altLang="zh-CN" sz="1800" smtClean="0">
                <a:solidFill>
                  <a:srgbClr val="008000"/>
                </a:solidFill>
                <a:latin typeface="Consolas" pitchFamily="49" charset="0"/>
                <a:ea typeface="仿宋" pitchFamily="49" charset="-122"/>
                <a:cs typeface="Consolas" pitchFamily="49" charset="0"/>
              </a:rPr>
              <a:t>true</a:t>
            </a:r>
            <a:r>
              <a:rPr lang="zh-CN" altLang="zh-CN" sz="1800" smtClean="0">
                <a:solidFill>
                  <a:srgbClr val="008000"/>
                </a:solidFill>
                <a:latin typeface="Consolas" pitchFamily="49" charset="0"/>
                <a:ea typeface="仿宋" pitchFamily="49" charset="-122"/>
                <a:cs typeface="Consolas" pitchFamily="49" charset="0"/>
              </a:rPr>
              <a:t>。</a:t>
            </a:r>
            <a:endParaRPr lang="zh-CN" altLang="en-US" sz="1800" smtClean="0">
              <a:solidFill>
                <a:srgbClr val="008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3647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pPr>
              <a:lnSpc>
                <a:spcPct val="150000"/>
              </a:lnSpc>
            </a:pPr>
            <a:r>
              <a:rPr lang="en-US" altLang="zh-CN" sz="1600" smtClean="0">
                <a:solidFill>
                  <a:srgbClr val="0000FF"/>
                </a:solidFill>
                <a:latin typeface="Consolas" pitchFamily="49" charset="0"/>
                <a:ea typeface="仿宋" pitchFamily="49" charset="-122"/>
                <a:cs typeface="Consolas" pitchFamily="49" charset="0"/>
              </a:rPr>
              <a:t>bool isUnique(string &amp;str)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检测</a:t>
            </a:r>
            <a:r>
              <a:rPr lang="en-US" altLang="zh-CN" sz="1600" smtClean="0">
                <a:solidFill>
                  <a:srgbClr val="00B0F0"/>
                </a:solidFill>
                <a:latin typeface="Consolas" pitchFamily="49" charset="0"/>
                <a:ea typeface="仿宋" pitchFamily="49" charset="-122"/>
                <a:cs typeface="Consolas" pitchFamily="49" charset="0"/>
              </a:rPr>
              <a:t>str</a:t>
            </a:r>
            <a:r>
              <a:rPr lang="zh-CN" altLang="zh-CN" sz="1600" smtClean="0">
                <a:solidFill>
                  <a:srgbClr val="00B0F0"/>
                </a:solidFill>
                <a:latin typeface="Consolas" pitchFamily="49" charset="0"/>
                <a:ea typeface="仿宋" pitchFamily="49" charset="-122"/>
                <a:cs typeface="Consolas" pitchFamily="49" charset="0"/>
              </a:rPr>
              <a:t>中的所有字符是否唯一的</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map&lt;char,int&gt; mymap;</a:t>
            </a:r>
            <a:endParaRPr lang="zh-CN" altLang="zh-CN" sz="16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for (int i=0;i&lt;str.length();i++)</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9900FF"/>
                </a:solidFill>
                <a:latin typeface="Consolas" pitchFamily="49" charset="0"/>
                <a:ea typeface="仿宋" pitchFamily="49" charset="-122"/>
                <a:cs typeface="Consolas" pitchFamily="49" charset="0"/>
              </a:rPr>
              <a:t>mymap[str[i]]++;</a:t>
            </a:r>
            <a:endParaRPr lang="zh-CN" altLang="zh-CN" sz="16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if (mymap[str[i]]&gt;1)</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return true;</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8286808" cy="42785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nSpc>
                <a:spcPts val="3200"/>
              </a:lnSpc>
            </a:pPr>
            <a:r>
              <a:rPr lang="zh-CN" altLang="zh-CN" sz="1800" smtClean="0">
                <a:solidFill>
                  <a:srgbClr val="FF0000"/>
                </a:solidFill>
                <a:latin typeface="Consolas" pitchFamily="49" charset="0"/>
                <a:ea typeface="楷体" pitchFamily="49" charset="-122"/>
                <a:cs typeface="Consolas" pitchFamily="49" charset="0"/>
              </a:rPr>
              <a:t>求多少对相反数</a:t>
            </a:r>
            <a:r>
              <a:rPr lang="zh-CN" altLang="zh-CN" sz="1800" smtClean="0">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有</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个非零且各不相同的整数。请你编一个程序求出它们中有多少对相反数（</a:t>
            </a:r>
            <a:r>
              <a:rPr lang="en-US" altLang="zh-CN" sz="1800" smtClean="0">
                <a:solidFill>
                  <a:srgbClr val="0000FF"/>
                </a:solidFill>
                <a:latin typeface="Consolas" pitchFamily="49" charset="0"/>
                <a:ea typeface="楷体" pitchFamily="49" charset="-122"/>
                <a:cs typeface="Consolas" pitchFamily="49" charset="0"/>
              </a:rPr>
              <a:t>a</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-a</a:t>
            </a:r>
            <a:r>
              <a:rPr lang="zh-CN" altLang="zh-CN" sz="1800" smtClean="0">
                <a:solidFill>
                  <a:srgbClr val="0000FF"/>
                </a:solidFill>
                <a:latin typeface="Consolas" pitchFamily="49" charset="0"/>
                <a:ea typeface="楷体" pitchFamily="49" charset="-122"/>
                <a:cs typeface="Consolas" pitchFamily="49" charset="0"/>
              </a:rPr>
              <a:t>为一对相反数）。时间限制为</a:t>
            </a:r>
            <a:r>
              <a:rPr lang="en-US" altLang="zh-CN" sz="1800" smtClean="0">
                <a:solidFill>
                  <a:srgbClr val="0000FF"/>
                </a:solidFill>
                <a:latin typeface="Consolas" pitchFamily="49" charset="0"/>
                <a:ea typeface="楷体" pitchFamily="49" charset="-122"/>
                <a:cs typeface="Consolas" pitchFamily="49" charset="0"/>
              </a:rPr>
              <a:t>1.0s</a:t>
            </a:r>
            <a:r>
              <a:rPr lang="zh-CN" altLang="zh-CN" sz="1800" smtClean="0">
                <a:solidFill>
                  <a:srgbClr val="0000FF"/>
                </a:solidFill>
                <a:latin typeface="Consolas" pitchFamily="49" charset="0"/>
                <a:ea typeface="楷体" pitchFamily="49" charset="-122"/>
                <a:cs typeface="Consolas" pitchFamily="49" charset="0"/>
              </a:rPr>
              <a:t>，内存限制：</a:t>
            </a:r>
            <a:r>
              <a:rPr lang="en-US" altLang="zh-CN" sz="1800" smtClean="0">
                <a:solidFill>
                  <a:srgbClr val="0000FF"/>
                </a:solidFill>
                <a:latin typeface="Consolas" pitchFamily="49" charset="0"/>
                <a:ea typeface="楷体" pitchFamily="49" charset="-122"/>
                <a:cs typeface="Consolas" pitchFamily="49" charset="0"/>
              </a:rPr>
              <a:t>256.0MB</a:t>
            </a:r>
            <a:r>
              <a:rPr lang="zh-CN" altLang="zh-CN" sz="1800" smtClean="0">
                <a:solidFill>
                  <a:srgbClr val="0000FF"/>
                </a:solidFill>
                <a:latin typeface="Consolas" pitchFamily="49" charset="0"/>
                <a:ea typeface="楷体" pitchFamily="49" charset="-122"/>
                <a:cs typeface="Consolas" pitchFamily="49" charset="0"/>
              </a:rPr>
              <a:t>。</a:t>
            </a:r>
          </a:p>
          <a:p>
            <a:pPr>
              <a:lnSpc>
                <a:spcPts val="3200"/>
              </a:lnSpc>
            </a:pPr>
            <a:r>
              <a:rPr lang="zh-CN" altLang="zh-CN" sz="1800" smtClean="0">
                <a:solidFill>
                  <a:srgbClr val="FF0000"/>
                </a:solidFill>
                <a:latin typeface="Consolas" pitchFamily="49" charset="0"/>
                <a:ea typeface="楷体" pitchFamily="49" charset="-122"/>
                <a:cs typeface="Consolas" pitchFamily="49" charset="0"/>
              </a:rPr>
              <a:t>输入格式：</a:t>
            </a:r>
            <a:r>
              <a:rPr lang="zh-CN" altLang="zh-CN" sz="1800" smtClean="0">
                <a:solidFill>
                  <a:srgbClr val="0000FF"/>
                </a:solidFill>
                <a:latin typeface="Consolas" pitchFamily="49" charset="0"/>
                <a:ea typeface="楷体" pitchFamily="49" charset="-122"/>
                <a:cs typeface="Consolas" pitchFamily="49" charset="0"/>
              </a:rPr>
              <a:t>第一行包含一个正整数</a:t>
            </a:r>
            <a:r>
              <a:rPr lang="en-US" altLang="zh-CN" sz="1800" smtClean="0">
                <a:solidFill>
                  <a:srgbClr val="0000FF"/>
                </a:solidFill>
                <a:latin typeface="Consolas" pitchFamily="49" charset="0"/>
                <a:ea typeface="楷体" pitchFamily="49" charset="-122"/>
                <a:cs typeface="Consolas" pitchFamily="49" charset="0"/>
              </a:rPr>
              <a:t> N</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宋体" pitchFamily="2"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宋体" pitchFamily="2"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500</a:t>
            </a:r>
            <a:r>
              <a:rPr lang="zh-CN" altLang="zh-CN" sz="1800" smtClean="0">
                <a:solidFill>
                  <a:srgbClr val="0000FF"/>
                </a:solidFill>
                <a:latin typeface="Consolas" pitchFamily="49" charset="0"/>
                <a:ea typeface="楷体" pitchFamily="49" charset="-122"/>
                <a:cs typeface="Consolas" pitchFamily="49" charset="0"/>
              </a:rPr>
              <a:t>）。第二行为</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个用单个空格隔开的非零整数，每个数的绝对值不超过</a:t>
            </a:r>
            <a:r>
              <a:rPr lang="en-US" altLang="zh-CN" sz="1800" smtClean="0">
                <a:solidFill>
                  <a:srgbClr val="0000FF"/>
                </a:solidFill>
                <a:latin typeface="Consolas" pitchFamily="49" charset="0"/>
                <a:ea typeface="楷体" pitchFamily="49" charset="-122"/>
                <a:cs typeface="Consolas" pitchFamily="49" charset="0"/>
              </a:rPr>
              <a:t>1000</a:t>
            </a:r>
            <a:r>
              <a:rPr lang="zh-CN" altLang="zh-CN" sz="1800" smtClean="0">
                <a:solidFill>
                  <a:srgbClr val="0000FF"/>
                </a:solidFill>
                <a:latin typeface="Consolas" pitchFamily="49" charset="0"/>
                <a:ea typeface="楷体" pitchFamily="49" charset="-122"/>
                <a:cs typeface="Consolas" pitchFamily="49" charset="0"/>
              </a:rPr>
              <a:t>，保证这些整数各不相同。</a:t>
            </a:r>
          </a:p>
          <a:p>
            <a:pPr>
              <a:lnSpc>
                <a:spcPts val="3200"/>
              </a:lnSpc>
            </a:pPr>
            <a:r>
              <a:rPr lang="zh-CN" altLang="zh-CN" sz="1800" smtClean="0">
                <a:solidFill>
                  <a:srgbClr val="FF0000"/>
                </a:solidFill>
                <a:latin typeface="Consolas" pitchFamily="49" charset="0"/>
                <a:ea typeface="楷体" pitchFamily="49" charset="-122"/>
                <a:cs typeface="Consolas" pitchFamily="49" charset="0"/>
              </a:rPr>
              <a:t>输出格式：</a:t>
            </a:r>
            <a:r>
              <a:rPr lang="zh-CN" altLang="zh-CN" sz="1800" smtClean="0">
                <a:solidFill>
                  <a:srgbClr val="0000FF"/>
                </a:solidFill>
                <a:latin typeface="Consolas" pitchFamily="49" charset="0"/>
                <a:ea typeface="楷体" pitchFamily="49" charset="-122"/>
                <a:cs typeface="Consolas" pitchFamily="49" charset="0"/>
              </a:rPr>
              <a:t>只输出一个整数，即这</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个数中包含多少对相反数。</a:t>
            </a:r>
          </a:p>
          <a:p>
            <a:pPr>
              <a:lnSpc>
                <a:spcPts val="3200"/>
              </a:lnSpc>
            </a:pPr>
            <a:r>
              <a:rPr lang="zh-CN" altLang="zh-CN" sz="1800" smtClean="0">
                <a:solidFill>
                  <a:srgbClr val="FF0000"/>
                </a:solidFill>
                <a:latin typeface="Consolas" pitchFamily="49" charset="0"/>
                <a:ea typeface="楷体" pitchFamily="49" charset="-122"/>
                <a:cs typeface="Consolas" pitchFamily="49" charset="0"/>
              </a:rPr>
              <a:t>样例输入</a:t>
            </a:r>
            <a:r>
              <a:rPr lang="zh-CN" altLang="zh-CN" sz="1800" smtClean="0">
                <a:latin typeface="Consolas" pitchFamily="49" charset="0"/>
                <a:ea typeface="楷体" pitchFamily="49" charset="-122"/>
                <a:cs typeface="Consolas" pitchFamily="49" charset="0"/>
              </a:rPr>
              <a:t>：</a:t>
            </a:r>
          </a:p>
          <a:p>
            <a:pPr>
              <a:lnSpc>
                <a:spcPts val="3200"/>
              </a:lnSpc>
            </a:pPr>
            <a:r>
              <a:rPr lang="en-US" altLang="zh-CN" sz="1800" smtClean="0">
                <a:solidFill>
                  <a:srgbClr val="0000FF"/>
                </a:solidFill>
                <a:latin typeface="Consolas" pitchFamily="49" charset="0"/>
                <a:ea typeface="楷体" pitchFamily="49" charset="-122"/>
                <a:cs typeface="Consolas" pitchFamily="49" charset="0"/>
              </a:rPr>
              <a:t>5</a:t>
            </a:r>
            <a:endParaRPr lang="zh-CN" altLang="zh-CN" sz="1800" smtClean="0">
              <a:solidFill>
                <a:srgbClr val="0000FF"/>
              </a:solidFill>
              <a:latin typeface="Consolas" pitchFamily="49" charset="0"/>
              <a:ea typeface="楷体" pitchFamily="49" charset="-122"/>
              <a:cs typeface="Consolas" pitchFamily="49" charset="0"/>
            </a:endParaRPr>
          </a:p>
          <a:p>
            <a:pPr>
              <a:lnSpc>
                <a:spcPts val="3200"/>
              </a:lnSpc>
            </a:pPr>
            <a:r>
              <a:rPr lang="en-US" altLang="zh-CN" sz="1800" smtClean="0">
                <a:solidFill>
                  <a:srgbClr val="0000FF"/>
                </a:solidFill>
                <a:latin typeface="Consolas" pitchFamily="49" charset="0"/>
                <a:ea typeface="楷体" pitchFamily="49" charset="-122"/>
                <a:cs typeface="Consolas" pitchFamily="49" charset="0"/>
              </a:rPr>
              <a:t>1 2 3 -1 -2</a:t>
            </a:r>
            <a:endParaRPr lang="zh-CN" altLang="zh-CN" sz="1800" smtClean="0">
              <a:solidFill>
                <a:srgbClr val="0000FF"/>
              </a:solidFill>
              <a:latin typeface="Consolas" pitchFamily="49" charset="0"/>
              <a:ea typeface="楷体" pitchFamily="49" charset="-122"/>
              <a:cs typeface="Consolas" pitchFamily="49" charset="0"/>
            </a:endParaRPr>
          </a:p>
          <a:p>
            <a:pPr>
              <a:lnSpc>
                <a:spcPts val="3200"/>
              </a:lnSpc>
            </a:pPr>
            <a:r>
              <a:rPr lang="zh-CN" altLang="zh-CN" sz="1800" smtClean="0">
                <a:solidFill>
                  <a:srgbClr val="FF0000"/>
                </a:solidFill>
                <a:latin typeface="Consolas" pitchFamily="49" charset="0"/>
                <a:ea typeface="楷体" pitchFamily="49" charset="-122"/>
                <a:cs typeface="Consolas" pitchFamily="49" charset="0"/>
              </a:rPr>
              <a:t>样例输出</a:t>
            </a:r>
            <a:r>
              <a:rPr lang="zh-CN" altLang="zh-CN" sz="1800" smtClean="0">
                <a:latin typeface="Consolas" pitchFamily="49" charset="0"/>
                <a:ea typeface="楷体" pitchFamily="49" charset="-122"/>
                <a:cs typeface="Consolas" pitchFamily="49" charset="0"/>
              </a:rPr>
              <a:t>：</a:t>
            </a:r>
          </a:p>
          <a:p>
            <a:pPr>
              <a:lnSpc>
                <a:spcPts val="3200"/>
              </a:lnSpc>
            </a:pPr>
            <a:r>
              <a:rPr lang="en-US" altLang="zh-CN" sz="1800" smtClean="0">
                <a:solidFill>
                  <a:srgbClr val="0000FF"/>
                </a:solidFill>
                <a:latin typeface="Consolas" pitchFamily="49" charset="0"/>
                <a:ea typeface="楷体" pitchFamily="49" charset="-122"/>
                <a:cs typeface="Consolas" pitchFamily="49" charset="0"/>
              </a:rPr>
              <a:t>2</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71472" y="500042"/>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CSP-201403-1</a:t>
            </a:r>
            <a:endParaRPr lang="zh-CN" altLang="en-US" sz="2000" smtClean="0">
              <a:solidFill>
                <a:srgbClr val="FF00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857232"/>
            <a:ext cx="7858180" cy="1798056"/>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解：</a:t>
            </a:r>
            <a:r>
              <a:rPr lang="zh-CN" altLang="zh-CN" sz="1800" smtClean="0">
                <a:solidFill>
                  <a:srgbClr val="0000FF"/>
                </a:solidFill>
                <a:latin typeface="Consolas" pitchFamily="49" charset="0"/>
                <a:ea typeface="仿宋" pitchFamily="49" charset="-122"/>
                <a:cs typeface="Consolas" pitchFamily="49" charset="0"/>
              </a:rPr>
              <a:t>可以直接采用暴力思路求解，但可能超时。</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这里使用</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的</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容器</a:t>
            </a:r>
            <a:r>
              <a:rPr lang="en-US" altLang="zh-CN" sz="1800" smtClean="0">
                <a:solidFill>
                  <a:srgbClr val="0000FF"/>
                </a:solidFill>
                <a:latin typeface="Consolas" pitchFamily="49" charset="0"/>
                <a:ea typeface="仿宋" pitchFamily="49" charset="-122"/>
                <a:cs typeface="Consolas" pitchFamily="49" charset="0"/>
              </a:rPr>
              <a:t>mymap</a:t>
            </a:r>
            <a:r>
              <a:rPr lang="zh-CN" altLang="zh-CN" sz="1800" smtClean="0">
                <a:solidFill>
                  <a:srgbClr val="0000FF"/>
                </a:solidFill>
                <a:latin typeface="Consolas" pitchFamily="49" charset="0"/>
                <a:ea typeface="仿宋" pitchFamily="49" charset="-122"/>
                <a:cs typeface="Consolas" pitchFamily="49" charset="0"/>
              </a:rPr>
              <a:t>（其实用哈希表效率更高），对于输入的负整数</a:t>
            </a:r>
            <a:r>
              <a:rPr lang="en-US" altLang="zh-CN" sz="1800"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）插入。扫描所有输入的正整数</a:t>
            </a:r>
            <a:r>
              <a:rPr lang="en-US" altLang="zh-CN" sz="1800" smtClean="0">
                <a:solidFill>
                  <a:srgbClr val="0000FF"/>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，当</a:t>
            </a:r>
            <a:r>
              <a:rPr lang="en-US" altLang="zh-CN" sz="1800" smtClean="0">
                <a:solidFill>
                  <a:srgbClr val="0000FF"/>
                </a:solidFill>
                <a:latin typeface="Consolas" pitchFamily="49" charset="0"/>
                <a:ea typeface="仿宋" pitchFamily="49" charset="-122"/>
                <a:cs typeface="Consolas" pitchFamily="49" charset="0"/>
              </a:rPr>
              <a:t>mymap[y]</a:t>
            </a:r>
            <a:r>
              <a:rPr lang="zh-CN" altLang="zh-CN" sz="1800" smtClean="0">
                <a:solidFill>
                  <a:srgbClr val="0000FF"/>
                </a:solidFill>
                <a:latin typeface="Consolas" pitchFamily="49" charset="0"/>
                <a:ea typeface="仿宋" pitchFamily="49" charset="-122"/>
                <a:cs typeface="Consolas" pitchFamily="49" charset="0"/>
              </a:rPr>
              <a:t>存在时说明对应一个相反数对，</a:t>
            </a:r>
            <a:r>
              <a:rPr lang="en-US" altLang="zh-CN" sz="1800" smtClean="0">
                <a:solidFill>
                  <a:srgbClr val="0000FF"/>
                </a:solidFill>
                <a:latin typeface="Consolas" pitchFamily="49" charset="0"/>
                <a:ea typeface="仿宋" pitchFamily="49" charset="-122"/>
                <a:cs typeface="Consolas" pitchFamily="49" charset="0"/>
              </a:rPr>
              <a:t>ans</a:t>
            </a:r>
            <a:r>
              <a:rPr lang="zh-CN" altLang="zh-CN" sz="1800" smtClean="0">
                <a:solidFill>
                  <a:srgbClr val="0000FF"/>
                </a:solidFill>
                <a:latin typeface="Consolas" pitchFamily="49" charset="0"/>
                <a:ea typeface="仿宋" pitchFamily="49" charset="-122"/>
                <a:cs typeface="Consolas" pitchFamily="49" charset="0"/>
              </a:rPr>
              <a:t>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23850" y="785794"/>
            <a:ext cx="8605868" cy="1015663"/>
          </a:xfrm>
          <a:prstGeom prst="rect">
            <a:avLst/>
          </a:prstGeom>
          <a:noFill/>
          <a:ln w="9525">
            <a:noFill/>
            <a:miter lim="800000"/>
            <a:headEnd/>
            <a:tailEnd/>
          </a:ln>
          <a:effectLst/>
        </p:spPr>
        <p:txBody>
          <a:bodyPr wrap="square">
            <a:spAutoFit/>
          </a:bodyPr>
          <a:lstStyle/>
          <a:p>
            <a:pPr>
              <a:spcBef>
                <a:spcPct val="50000"/>
              </a:spcBef>
            </a:pPr>
            <a:r>
              <a:rPr lang="zh-CN" altLang="en-US" sz="2000">
                <a:latin typeface="Consolas" pitchFamily="49" charset="0"/>
                <a:ea typeface="楷体" pitchFamily="49" charset="-122"/>
                <a:cs typeface="Consolas" pitchFamily="49" charset="0"/>
              </a:rPr>
              <a:t>　</a:t>
            </a: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为</a:t>
            </a:r>
            <a:r>
              <a:rPr lang="zh-CN" altLang="en-US" sz="2000">
                <a:solidFill>
                  <a:srgbClr val="0000FF"/>
                </a:solidFill>
                <a:latin typeface="Consolas" pitchFamily="49" charset="0"/>
                <a:ea typeface="楷体" pitchFamily="49" charset="-122"/>
                <a:cs typeface="Consolas" pitchFamily="49" charset="0"/>
              </a:rPr>
              <a:t>此</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语言中增加了</a:t>
            </a:r>
            <a:r>
              <a:rPr lang="zh-CN" altLang="en-US" sz="2000">
                <a:solidFill>
                  <a:srgbClr val="9900FF"/>
                </a:solidFill>
                <a:latin typeface="Consolas" pitchFamily="49" charset="0"/>
                <a:ea typeface="楷体" pitchFamily="49" charset="-122"/>
                <a:cs typeface="Consolas" pitchFamily="49" charset="0"/>
              </a:rPr>
              <a:t>引用型参数</a:t>
            </a:r>
            <a:r>
              <a:rPr lang="zh-CN" altLang="en-US" sz="2000">
                <a:solidFill>
                  <a:srgbClr val="0000FF"/>
                </a:solidFill>
                <a:latin typeface="Consolas" pitchFamily="49" charset="0"/>
                <a:ea typeface="楷体" pitchFamily="49" charset="-122"/>
                <a:cs typeface="Consolas" pitchFamily="49" charset="0"/>
              </a:rPr>
              <a:t>的概念，引用型参数名前需加上</a:t>
            </a:r>
            <a:r>
              <a:rPr lang="en-US" altLang="zh-CN" sz="2000">
                <a:solidFill>
                  <a:srgbClr val="0000FF"/>
                </a:solidFill>
                <a:latin typeface="Consolas" pitchFamily="49" charset="0"/>
                <a:ea typeface="楷体" pitchFamily="49" charset="-122"/>
                <a:cs typeface="Consolas" pitchFamily="49" charset="0"/>
              </a:rPr>
              <a:t>&amp;</a:t>
            </a:r>
            <a:r>
              <a:rPr lang="zh-CN" altLang="en-US" sz="2000">
                <a:solidFill>
                  <a:srgbClr val="0000FF"/>
                </a:solidFill>
                <a:latin typeface="Consolas" pitchFamily="49" charset="0"/>
                <a:ea typeface="楷体" pitchFamily="49" charset="-122"/>
                <a:cs typeface="Consolas" pitchFamily="49" charset="0"/>
              </a:rPr>
              <a:t>，表示这样的形参在执行后会将结果回传给对应的实参。上例采用</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语言描述算法如</a:t>
            </a:r>
            <a:r>
              <a:rPr lang="zh-CN" altLang="en-US" sz="2000" smtClean="0">
                <a:solidFill>
                  <a:srgbClr val="0000FF"/>
                </a:solidFill>
                <a:latin typeface="Consolas" pitchFamily="49" charset="0"/>
                <a:ea typeface="楷体" pitchFamily="49" charset="-122"/>
                <a:cs typeface="Consolas" pitchFamily="49" charset="0"/>
              </a:rPr>
              <a:t>下所</a:t>
            </a:r>
            <a:r>
              <a:rPr lang="zh-CN" altLang="en-US" sz="2000">
                <a:solidFill>
                  <a:srgbClr val="0000FF"/>
                </a:solidFill>
                <a:latin typeface="Consolas" pitchFamily="49" charset="0"/>
                <a:ea typeface="楷体" pitchFamily="49" charset="-122"/>
                <a:cs typeface="Consolas" pitchFamily="49" charset="0"/>
              </a:rPr>
              <a:t>示。 </a:t>
            </a:r>
          </a:p>
        </p:txBody>
      </p:sp>
      <p:sp>
        <p:nvSpPr>
          <p:cNvPr id="198660" name="Rectangle 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8661" name="Text Box 5"/>
          <p:cNvSpPr txBox="1">
            <a:spLocks noChangeArrowheads="1"/>
          </p:cNvSpPr>
          <p:nvPr/>
        </p:nvSpPr>
        <p:spPr bwMode="auto">
          <a:xfrm>
            <a:off x="357158" y="5143512"/>
            <a:ext cx="8208963" cy="707886"/>
          </a:xfrm>
          <a:prstGeom prst="rect">
            <a:avLst/>
          </a:prstGeom>
          <a:noFill/>
          <a:ln w="9525">
            <a:noFill/>
            <a:miter lim="800000"/>
            <a:headEnd/>
            <a:tailEnd/>
          </a:ln>
          <a:effectLst/>
        </p:spPr>
        <p:txBody>
          <a:bodyPr>
            <a:spAutoFit/>
          </a:bodyPr>
          <a:lstStyle/>
          <a:p>
            <a:pPr>
              <a:spcBef>
                <a:spcPct val="50000"/>
              </a:spcBef>
            </a:pPr>
            <a:r>
              <a:rPr lang="zh-CN" altLang="nb-NO" sz="2000">
                <a:solidFill>
                  <a:srgbClr val="0000FF"/>
                </a:solidFill>
                <a:latin typeface="Consolas" pitchFamily="49" charset="0"/>
                <a:ea typeface="楷体" pitchFamily="49" charset="-122"/>
                <a:cs typeface="Consolas" pitchFamily="49" charset="0"/>
              </a:rPr>
              <a:t>　　当将形参</a:t>
            </a:r>
            <a:r>
              <a:rPr lang="nb-NO" altLang="zh-CN" sz="2000">
                <a:solidFill>
                  <a:srgbClr val="0000FF"/>
                </a:solidFill>
                <a:latin typeface="Consolas" pitchFamily="49" charset="0"/>
                <a:ea typeface="楷体" pitchFamily="49" charset="-122"/>
                <a:cs typeface="Consolas" pitchFamily="49" charset="0"/>
              </a:rPr>
              <a:t>s</a:t>
            </a:r>
            <a:r>
              <a:rPr lang="zh-CN" altLang="nb-NO" sz="2000">
                <a:solidFill>
                  <a:srgbClr val="0000FF"/>
                </a:solidFill>
                <a:latin typeface="Consolas" pitchFamily="49" charset="0"/>
                <a:ea typeface="楷体" pitchFamily="49" charset="-122"/>
                <a:cs typeface="Consolas" pitchFamily="49" charset="0"/>
              </a:rPr>
              <a:t>改为引用类型的参数后，执行时</a:t>
            </a:r>
            <a:r>
              <a:rPr lang="nb-NO" altLang="zh-CN" sz="2000">
                <a:solidFill>
                  <a:srgbClr val="0000FF"/>
                </a:solidFill>
                <a:latin typeface="Consolas" pitchFamily="49" charset="0"/>
                <a:ea typeface="楷体" pitchFamily="49" charset="-122"/>
                <a:cs typeface="Consolas" pitchFamily="49" charset="0"/>
              </a:rPr>
              <a:t>main</a:t>
            </a:r>
            <a:r>
              <a:rPr lang="zh-CN" altLang="nb-NO" sz="2000">
                <a:solidFill>
                  <a:srgbClr val="0000FF"/>
                </a:solidFill>
                <a:latin typeface="Consolas" pitchFamily="49" charset="0"/>
                <a:ea typeface="楷体" pitchFamily="49" charset="-122"/>
                <a:cs typeface="Consolas" pitchFamily="49" charset="0"/>
              </a:rPr>
              <a:t>函数的输出结果就正确了即输出</a:t>
            </a:r>
            <a:r>
              <a:rPr lang="nb-NO" altLang="zh-CN" sz="2000">
                <a:solidFill>
                  <a:srgbClr val="0000FF"/>
                </a:solidFill>
                <a:latin typeface="Consolas" pitchFamily="49" charset="0"/>
                <a:ea typeface="楷体" pitchFamily="49" charset="-122"/>
                <a:cs typeface="Consolas" pitchFamily="49" charset="0"/>
              </a:rPr>
              <a:t>55</a:t>
            </a:r>
            <a:r>
              <a:rPr lang="zh-CN" altLang="nb-NO" sz="200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785918" y="2214554"/>
            <a:ext cx="4000528" cy="23332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en-US" altLang="zh-CN" sz="1600" smtClean="0">
                <a:solidFill>
                  <a:srgbClr val="9900FF"/>
                </a:solidFill>
                <a:latin typeface="Consolas" pitchFamily="49" charset="0"/>
                <a:cs typeface="Consolas" pitchFamily="49" charset="0"/>
              </a:rPr>
              <a:t>bool fun(int n,</a:t>
            </a:r>
            <a:r>
              <a:rPr lang="en-US" altLang="zh-CN" sz="1600" u="sng" smtClean="0">
                <a:solidFill>
                  <a:srgbClr val="9900FF"/>
                </a:solidFill>
                <a:latin typeface="Consolas" pitchFamily="49" charset="0"/>
                <a:cs typeface="Consolas" pitchFamily="49" charset="0"/>
              </a:rPr>
              <a:t>int &amp;s)</a:t>
            </a:r>
          </a:p>
          <a:p>
            <a:r>
              <a:rPr lang="en-US" altLang="zh-CN" sz="1600" smtClean="0">
                <a:solidFill>
                  <a:srgbClr val="0000FF"/>
                </a:solidFill>
                <a:latin typeface="Consolas" pitchFamily="49" charset="0"/>
                <a:cs typeface="Consolas" pitchFamily="49" charset="0"/>
              </a:rPr>
              <a:t>{</a:t>
            </a:r>
          </a:p>
          <a:p>
            <a:r>
              <a:rPr lang="en-US" altLang="zh-CN" sz="1600" smtClean="0">
                <a:solidFill>
                  <a:srgbClr val="0000FF"/>
                </a:solidFill>
                <a:latin typeface="Consolas" pitchFamily="49" charset="0"/>
                <a:cs typeface="Consolas" pitchFamily="49" charset="0"/>
              </a:rPr>
              <a:t>   if (n&lt;0) return false;</a:t>
            </a:r>
          </a:p>
          <a:p>
            <a:r>
              <a:rPr lang="en-US" altLang="zh-CN" sz="1600" smtClean="0">
                <a:solidFill>
                  <a:srgbClr val="0000FF"/>
                </a:solidFill>
                <a:latin typeface="Consolas" pitchFamily="49" charset="0"/>
                <a:cs typeface="Consolas" pitchFamily="49" charset="0"/>
              </a:rPr>
              <a:t>   s=0;</a:t>
            </a:r>
          </a:p>
          <a:p>
            <a:r>
              <a:rPr lang="en-US" altLang="zh-CN" sz="1600" smtClean="0">
                <a:solidFill>
                  <a:srgbClr val="0000FF"/>
                </a:solidFill>
                <a:latin typeface="Consolas" pitchFamily="49" charset="0"/>
                <a:cs typeface="Consolas" pitchFamily="49" charset="0"/>
              </a:rPr>
              <a:t>   for (int i=1;i&lt;=n;i++)</a:t>
            </a:r>
          </a:p>
          <a:p>
            <a:r>
              <a:rPr lang="en-US" altLang="zh-CN" sz="1600" smtClean="0">
                <a:solidFill>
                  <a:srgbClr val="0000FF"/>
                </a:solidFill>
                <a:latin typeface="Consolas" pitchFamily="49" charset="0"/>
                <a:cs typeface="Consolas" pitchFamily="49" charset="0"/>
              </a:rPr>
              <a:t>      s+=i;</a:t>
            </a:r>
          </a:p>
          <a:p>
            <a:r>
              <a:rPr lang="en-US" altLang="zh-CN" sz="1600" smtClean="0">
                <a:solidFill>
                  <a:srgbClr val="0000FF"/>
                </a:solidFill>
                <a:latin typeface="Consolas" pitchFamily="49" charset="0"/>
                <a:cs typeface="Consolas" pitchFamily="49" charset="0"/>
              </a:rPr>
              <a:t>   return true;</a:t>
            </a:r>
          </a:p>
          <a:p>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8" name="TextBox 7"/>
          <p:cNvSpPr txBox="1"/>
          <p:nvPr/>
        </p:nvSpPr>
        <p:spPr>
          <a:xfrm>
            <a:off x="5857884" y="2631040"/>
            <a:ext cx="135732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引用参数</a:t>
            </a:r>
            <a:endParaRPr lang="zh-CN" altLang="en-US" sz="1800">
              <a:solidFill>
                <a:srgbClr val="0000FF"/>
              </a:solidFill>
              <a:latin typeface="仿宋" pitchFamily="49" charset="-122"/>
              <a:ea typeface="仿宋" pitchFamily="49" charset="-122"/>
            </a:endParaRPr>
          </a:p>
        </p:txBody>
      </p:sp>
      <p:cxnSp>
        <p:nvCxnSpPr>
          <p:cNvPr id="10" name="直接箭头连接符 9"/>
          <p:cNvCxnSpPr>
            <a:stCxn id="8" idx="1"/>
          </p:cNvCxnSpPr>
          <p:nvPr/>
        </p:nvCxnSpPr>
        <p:spPr>
          <a:xfrm rot="10800000">
            <a:off x="4500562" y="2559604"/>
            <a:ext cx="1357322" cy="2561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7572428" cy="54614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&lt;stdio.h&gt;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&lt;map&gt;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#define MAX 505</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ans=0;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累计相反数对的个数</a:t>
            </a:r>
          </a:p>
          <a:p>
            <a:r>
              <a:rPr lang="en-US" altLang="zh-CN" sz="1600" smtClean="0">
                <a:solidFill>
                  <a:srgbClr val="0000FF"/>
                </a:solidFill>
                <a:latin typeface="Consolas" pitchFamily="49" charset="0"/>
                <a:ea typeface="仿宋" pitchFamily="49" charset="-122"/>
                <a:cs typeface="Consolas" pitchFamily="49" charset="0"/>
              </a:rPr>
              <a:t>    int 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a[MAX];</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map&lt;int</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int&gt; mymap;</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scanf("%d"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&amp;n);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 (i=0;i&lt;n;i++)</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scanf("%d"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&amp;x);</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a[i]=x;</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 (x&lt;0)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将负整数插入</a:t>
            </a:r>
            <a:r>
              <a:rPr lang="en-US" altLang="zh-CN" sz="1600" smtClean="0">
                <a:solidFill>
                  <a:srgbClr val="00B0F0"/>
                </a:solidFill>
                <a:latin typeface="Consolas" pitchFamily="49" charset="0"/>
                <a:ea typeface="仿宋" pitchFamily="49" charset="-122"/>
                <a:cs typeface="Consolas" pitchFamily="49" charset="0"/>
              </a:rPr>
              <a:t>mymap</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mymap.insert(pair&lt;int</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int&gt;(-x</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1));</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 (i=0;i&lt;n;i++)</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 (a[i]&gt;0 </a:t>
            </a:r>
            <a:r>
              <a:rPr lang="en-US" altLang="zh-CN" sz="1600" smtClean="0">
                <a:solidFill>
                  <a:srgbClr val="C00000"/>
                </a:solidFill>
                <a:latin typeface="Consolas" pitchFamily="49" charset="0"/>
                <a:ea typeface="仿宋" pitchFamily="49" charset="-122"/>
                <a:cs typeface="Consolas" pitchFamily="49" charset="0"/>
              </a:rPr>
              <a:t>&amp;&amp; mymap[a[i</a:t>
            </a:r>
            <a:r>
              <a:rPr lang="en-US"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ans++;</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printf("%d\n"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ans);</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000240"/>
            <a:ext cx="8072494" cy="147732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容器的元素排序可以使用其成员函数</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，对于数组或者</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等具有随机访问特性的容器，可以使用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下面以</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C00000"/>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为例讨论</a:t>
            </a:r>
            <a:r>
              <a:rPr lang="zh-CN" altLang="zh-CN" sz="2000" smtClean="0">
                <a:latin typeface="Consolas" pitchFamily="49" charset="0"/>
                <a:ea typeface="楷体" pitchFamily="49" charset="-122"/>
                <a:cs typeface="Consolas" pitchFamily="49" charset="0"/>
              </a:rPr>
              <a:t>。</a:t>
            </a:r>
          </a:p>
        </p:txBody>
      </p:sp>
      <p:sp>
        <p:nvSpPr>
          <p:cNvPr id="3" name="TextBox 2"/>
          <p:cNvSpPr txBox="1"/>
          <p:nvPr/>
        </p:nvSpPr>
        <p:spPr>
          <a:xfrm>
            <a:off x="1071538" y="1214422"/>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4. </a:t>
            </a:r>
            <a:r>
              <a:rPr lang="zh-CN" altLang="zh-CN" smtClean="0">
                <a:solidFill>
                  <a:srgbClr val="FF0000"/>
                </a:solidFill>
                <a:latin typeface="Consolas" pitchFamily="49" charset="0"/>
                <a:ea typeface="华文中宋" pitchFamily="2" charset="-122"/>
                <a:cs typeface="Consolas" pitchFamily="49" charset="0"/>
              </a:rPr>
              <a:t>数据排序</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7929618" cy="4385816"/>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）内置数据类型的排序</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对于内置数据类型的数据，</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默认是以</a:t>
            </a:r>
            <a:r>
              <a:rPr lang="en-US" altLang="zh-CN" sz="2000" smtClean="0">
                <a:solidFill>
                  <a:srgbClr val="0000FF"/>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（小于关系函数）作为关系函数实现递增排序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为了实现递减排序，需要调用</a:t>
            </a:r>
            <a:r>
              <a:rPr lang="en-US" altLang="zh-CN" sz="2000" smtClean="0">
                <a:solidFill>
                  <a:srgbClr val="0000FF"/>
                </a:solidFill>
                <a:latin typeface="Consolas" pitchFamily="49" charset="0"/>
                <a:ea typeface="楷体" pitchFamily="49" charset="-122"/>
                <a:cs typeface="Consolas" pitchFamily="49" charset="0"/>
              </a:rPr>
              <a:t>&lt;functional&gt;</a:t>
            </a:r>
            <a:r>
              <a:rPr lang="zh-CN" altLang="zh-CN" sz="2000" smtClean="0">
                <a:solidFill>
                  <a:srgbClr val="0000FF"/>
                </a:solidFill>
                <a:latin typeface="Consolas" pitchFamily="49" charset="0"/>
                <a:ea typeface="楷体" pitchFamily="49" charset="-122"/>
                <a:cs typeface="Consolas" pitchFamily="49" charset="0"/>
              </a:rPr>
              <a:t>头文件中定义的</a:t>
            </a:r>
            <a:r>
              <a:rPr lang="en-US" altLang="zh-CN" sz="2000" smtClean="0">
                <a:solidFill>
                  <a:srgbClr val="008000"/>
                </a:solidFill>
                <a:latin typeface="Consolas" pitchFamily="49" charset="0"/>
                <a:ea typeface="楷体" pitchFamily="49" charset="-122"/>
                <a:cs typeface="Consolas" pitchFamily="49" charset="0"/>
              </a:rPr>
              <a:t>greater</a:t>
            </a:r>
            <a:r>
              <a:rPr lang="zh-CN" altLang="zh-CN" sz="2000" smtClean="0">
                <a:solidFill>
                  <a:srgbClr val="0000FF"/>
                </a:solidFill>
                <a:latin typeface="Consolas" pitchFamily="49" charset="0"/>
                <a:ea typeface="楷体" pitchFamily="49" charset="-122"/>
                <a:cs typeface="Consolas" pitchFamily="49" charset="0"/>
              </a:rPr>
              <a:t>类模板。</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例如，以下程序使用</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r>
              <a:rPr lang="en-US" altLang="zh-CN" sz="2000" smtClean="0">
                <a:solidFill>
                  <a:srgbClr val="0000FF"/>
                </a:solidFill>
                <a:latin typeface="Consolas" pitchFamily="49" charset="0"/>
                <a:ea typeface="楷体" pitchFamily="49" charset="-122"/>
                <a:cs typeface="Consolas" pitchFamily="49" charset="0"/>
              </a:rPr>
              <a:t>vector&lt;int&gt;</a:t>
            </a:r>
            <a:r>
              <a:rPr lang="zh-CN" altLang="zh-CN" sz="2000" smtClean="0">
                <a:solidFill>
                  <a:srgbClr val="0000FF"/>
                </a:solidFill>
                <a:latin typeface="Consolas" pitchFamily="49" charset="0"/>
                <a:ea typeface="楷体" pitchFamily="49" charset="-122"/>
                <a:cs typeface="Consolas" pitchFamily="49" charset="0"/>
              </a:rPr>
              <a:t>容器元素的递减排序（其中</a:t>
            </a:r>
            <a:r>
              <a:rPr lang="en-US" altLang="zh-CN" sz="2000" smtClean="0">
                <a:solidFill>
                  <a:srgbClr val="0000FF"/>
                </a:solidFill>
                <a:latin typeface="Consolas" pitchFamily="49" charset="0"/>
                <a:ea typeface="楷体" pitchFamily="49" charset="-122"/>
                <a:cs typeface="Consolas" pitchFamily="49" charset="0"/>
              </a:rPr>
              <a:t>sort(myv.begin(),myv.end(),less&lt;int&gt;())</a:t>
            </a:r>
            <a:r>
              <a:rPr lang="zh-CN" altLang="zh-CN" sz="2000" smtClean="0">
                <a:solidFill>
                  <a:srgbClr val="0000FF"/>
                </a:solidFill>
                <a:latin typeface="Consolas" pitchFamily="49" charset="0"/>
                <a:ea typeface="楷体" pitchFamily="49" charset="-122"/>
                <a:cs typeface="Consolas" pitchFamily="49" charset="0"/>
              </a:rPr>
              <a:t>语句等同于</a:t>
            </a:r>
            <a:r>
              <a:rPr lang="en-US" altLang="zh-CN" sz="2000" smtClean="0">
                <a:solidFill>
                  <a:srgbClr val="0000FF"/>
                </a:solidFill>
                <a:latin typeface="Consolas" pitchFamily="49" charset="0"/>
                <a:ea typeface="楷体" pitchFamily="49" charset="-122"/>
                <a:cs typeface="Consolas" pitchFamily="49" charset="0"/>
              </a:rPr>
              <a:t>sort(myv.begin(),myv.end())</a:t>
            </a:r>
            <a:r>
              <a:rPr lang="zh-CN" altLang="zh-CN" sz="2000" smtClean="0">
                <a:solidFill>
                  <a:srgbClr val="0000FF"/>
                </a:solidFill>
                <a:latin typeface="Consolas" pitchFamily="49" charset="0"/>
                <a:ea typeface="楷体" pitchFamily="49" charset="-122"/>
                <a:cs typeface="Consolas" pitchFamily="49" charset="0"/>
              </a:rPr>
              <a:t>，实现默认的递增排序）：</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143932" cy="56572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&lt;algorithm&gt;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9900FF"/>
                </a:solidFill>
                <a:latin typeface="Consolas" pitchFamily="49" charset="0"/>
                <a:ea typeface="仿宋" pitchFamily="49" charset="-122"/>
                <a:cs typeface="Consolas" pitchFamily="49" charset="0"/>
              </a:rPr>
              <a:t>#include &lt;functional&gt;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包含</a:t>
            </a:r>
            <a:r>
              <a:rPr lang="en-US" altLang="zh-CN" sz="1600" smtClean="0">
                <a:solidFill>
                  <a:srgbClr val="00B0F0"/>
                </a:solidFill>
                <a:latin typeface="Consolas" pitchFamily="49" charset="0"/>
                <a:ea typeface="仿宋" pitchFamily="49" charset="-122"/>
                <a:cs typeface="Consolas" pitchFamily="49" charset="0"/>
              </a:rPr>
              <a:t>less</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greater</a:t>
            </a:r>
            <a:r>
              <a:rPr lang="zh-CN" altLang="zh-CN" sz="1600" smtClean="0">
                <a:solidFill>
                  <a:srgbClr val="00B0F0"/>
                </a:solidFill>
                <a:latin typeface="Consolas" pitchFamily="49" charset="0"/>
                <a:ea typeface="仿宋" pitchFamily="49" charset="-122"/>
                <a:cs typeface="Consolas" pitchFamily="49" charset="0"/>
              </a:rPr>
              <a:t>等</a:t>
            </a: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Disp(vector&lt;int&gt; &amp;myv)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的元素</a:t>
            </a:r>
          </a:p>
          <a:p>
            <a:r>
              <a:rPr lang="en-US" altLang="zh-CN" sz="1600" smtClean="0">
                <a:solidFill>
                  <a:srgbClr val="0000FF"/>
                </a:solidFill>
                <a:latin typeface="Consolas" pitchFamily="49" charset="0"/>
                <a:ea typeface="仿宋" pitchFamily="49" charset="-122"/>
                <a:cs typeface="Consolas" pitchFamily="49" charset="0"/>
              </a:rPr>
              <a:t>{  vector&lt;int&gt;::iterator 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for(it = myv.begin();it!=myv.end();it++)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*it &lt;&lt; "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a[]={2,1,5,4,3};</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n=sizeof(a)/sizeof(a[0]);</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vector&lt;int&gt; myv(a,a+n);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myv:  "; Disp(myv);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2 1 5 4 3</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99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sort(myv.begin(),myv.end(),less&lt;int&gt;());</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递增排序</a:t>
            </a:r>
            <a:r>
              <a:rPr lang="en-US" altLang="zh-CN" sz="1600" smtClean="0">
                <a:solidFill>
                  <a:srgbClr val="0000FF"/>
                </a:solidFill>
                <a:latin typeface="Consolas" pitchFamily="49" charset="0"/>
                <a:ea typeface="仿宋" pitchFamily="49" charset="-122"/>
                <a:cs typeface="Consolas" pitchFamily="49" charset="0"/>
              </a:rPr>
              <a:t>: "; Disp(myv);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1 2 3 4 5</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sort(myv.begin(),myv.end(),greater&lt;int&gt;());</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递减排序</a:t>
            </a:r>
            <a:r>
              <a:rPr lang="en-US" altLang="zh-CN" sz="1600" smtClean="0">
                <a:solidFill>
                  <a:srgbClr val="0000FF"/>
                </a:solidFill>
                <a:latin typeface="Consolas" pitchFamily="49" charset="0"/>
                <a:ea typeface="仿宋" pitchFamily="49" charset="-122"/>
                <a:cs typeface="Consolas" pitchFamily="49" charset="0"/>
              </a:rPr>
              <a:t>: "; Disp(myv);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5 4 3 2 1</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45827"/>
            <a:ext cx="8215370" cy="2554545"/>
          </a:xfrm>
          <a:prstGeom prst="rect">
            <a:avLst/>
          </a:prstGeom>
          <a:solidFill>
            <a:schemeClr val="accent1">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itchFamily="49" charset="0"/>
                <a:ea typeface="楷体" pitchFamily="49" charset="-122"/>
                <a:cs typeface="Consolas" pitchFamily="49" charset="0"/>
              </a:rPr>
              <a:t>2</a:t>
            </a:r>
            <a:r>
              <a:rPr lang="zh-CN" altLang="zh-CN" sz="2200" smtClean="0">
                <a:solidFill>
                  <a:srgbClr val="FF0000"/>
                </a:solidFill>
                <a:latin typeface="Consolas" pitchFamily="49" charset="0"/>
                <a:ea typeface="楷体" pitchFamily="49" charset="-122"/>
                <a:cs typeface="Consolas" pitchFamily="49" charset="0"/>
              </a:rPr>
              <a:t>）自定义数据类型的排序</a:t>
            </a:r>
          </a:p>
          <a:p>
            <a:pPr>
              <a:lnSpc>
                <a:spcPts val="32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（即小于关系函数）作为关系函数，但需要重载该函数。另外还可以自己定义关系函数</a:t>
            </a:r>
            <a:r>
              <a:rPr lang="en-US" altLang="zh-CN" sz="2000" smtClean="0">
                <a:solidFill>
                  <a:srgbClr val="0066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。在这些重载函数或者关系函数中指定数据的排序顺序（按哪些结构体成员排序，是递增还是递减）。</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归纳起来，实现排序时主要有两种方式：</a:t>
            </a:r>
          </a:p>
        </p:txBody>
      </p:sp>
      <p:sp>
        <p:nvSpPr>
          <p:cNvPr id="3" name="TextBox 2"/>
          <p:cNvSpPr txBox="1"/>
          <p:nvPr/>
        </p:nvSpPr>
        <p:spPr>
          <a:xfrm>
            <a:off x="714348" y="3143248"/>
            <a:ext cx="7500990" cy="27111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ct val="150000"/>
              </a:lnSpc>
              <a:buFont typeface="Wingdings" pitchFamily="2" charset="2"/>
              <a:buChar char="n"/>
            </a:pPr>
            <a:r>
              <a:rPr lang="zh-CN" altLang="zh-CN" sz="1800" smtClean="0">
                <a:solidFill>
                  <a:srgbClr val="FF0000"/>
                </a:solidFill>
                <a:latin typeface="Consolas" pitchFamily="49" charset="0"/>
                <a:ea typeface="楷体" pitchFamily="49" charset="-122"/>
                <a:cs typeface="Consolas" pitchFamily="49" charset="0"/>
              </a:rPr>
              <a:t>方式</a:t>
            </a:r>
            <a:r>
              <a:rPr lang="en-US" altLang="zh-CN" sz="18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在声明结构体类型中</a:t>
            </a:r>
            <a:r>
              <a:rPr lang="zh-CN" altLang="zh-CN" sz="1800" smtClean="0">
                <a:solidFill>
                  <a:srgbClr val="C00000"/>
                </a:solidFill>
                <a:latin typeface="Consolas" pitchFamily="49" charset="0"/>
                <a:ea typeface="楷体" pitchFamily="49" charset="-122"/>
                <a:cs typeface="Consolas" pitchFamily="49" charset="0"/>
              </a:rPr>
              <a:t>重载</a:t>
            </a:r>
            <a:r>
              <a:rPr lang="en-US" altLang="zh-CN" sz="1800" smtClean="0">
                <a:solidFill>
                  <a:srgbClr val="C00000"/>
                </a:solidFill>
                <a:latin typeface="Consolas" pitchFamily="49" charset="0"/>
                <a:ea typeface="楷体" pitchFamily="49" charset="-122"/>
                <a:cs typeface="Consolas" pitchFamily="49" charset="0"/>
              </a:rPr>
              <a:t>&lt;</a:t>
            </a:r>
            <a:r>
              <a:rPr lang="zh-CN" altLang="zh-CN" sz="1800" smtClean="0">
                <a:solidFill>
                  <a:srgbClr val="C00000"/>
                </a:solidFill>
                <a:latin typeface="Consolas" pitchFamily="49" charset="0"/>
                <a:ea typeface="楷体" pitchFamily="49" charset="-122"/>
                <a:cs typeface="Consolas" pitchFamily="49" charset="0"/>
              </a:rPr>
              <a:t>运算符</a:t>
            </a:r>
            <a:r>
              <a:rPr lang="zh-CN" altLang="zh-CN" sz="1800" smtClean="0">
                <a:solidFill>
                  <a:srgbClr val="006600"/>
                </a:solidFill>
                <a:latin typeface="Consolas" pitchFamily="49" charset="0"/>
                <a:ea typeface="楷体"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楷体" pitchFamily="49" charset="-122"/>
                <a:cs typeface="Consolas" pitchFamily="49" charset="0"/>
              </a:rPr>
              <a:t>sort(myv.begin(),myv.end())</a:t>
            </a:r>
            <a:r>
              <a:rPr lang="zh-CN" altLang="zh-CN" sz="1800" smtClean="0">
                <a:solidFill>
                  <a:srgbClr val="006600"/>
                </a:solidFill>
                <a:latin typeface="Consolas" pitchFamily="49" charset="0"/>
                <a:ea typeface="楷体" pitchFamily="49" charset="-122"/>
                <a:cs typeface="Consolas" pitchFamily="49" charset="0"/>
              </a:rPr>
              <a:t>调用默认</a:t>
            </a:r>
            <a:r>
              <a:rPr lang="en-US" altLang="zh-CN" sz="1800" smtClean="0">
                <a:solidFill>
                  <a:srgbClr val="006600"/>
                </a:solidFill>
                <a:latin typeface="Consolas" pitchFamily="49" charset="0"/>
                <a:ea typeface="楷体" pitchFamily="49" charset="-122"/>
                <a:cs typeface="Consolas" pitchFamily="49" charset="0"/>
              </a:rPr>
              <a:t>&lt;</a:t>
            </a:r>
            <a:r>
              <a:rPr lang="zh-CN" altLang="zh-CN" sz="1800" smtClean="0">
                <a:solidFill>
                  <a:srgbClr val="006600"/>
                </a:solidFill>
                <a:latin typeface="Consolas" pitchFamily="49" charset="0"/>
                <a:ea typeface="楷体" pitchFamily="49" charset="-122"/>
                <a:cs typeface="Consolas" pitchFamily="49" charset="0"/>
              </a:rPr>
              <a:t>运算符对</a:t>
            </a:r>
            <a:r>
              <a:rPr lang="en-US" altLang="zh-CN" sz="1800" smtClean="0">
                <a:solidFill>
                  <a:srgbClr val="006600"/>
                </a:solidFill>
                <a:latin typeface="Consolas" pitchFamily="49" charset="0"/>
                <a:ea typeface="楷体" pitchFamily="49" charset="-122"/>
                <a:cs typeface="Consolas" pitchFamily="49" charset="0"/>
              </a:rPr>
              <a:t>myv</a:t>
            </a:r>
            <a:r>
              <a:rPr lang="zh-CN" altLang="zh-CN" sz="1800" smtClean="0">
                <a:solidFill>
                  <a:srgbClr val="006600"/>
                </a:solidFill>
                <a:latin typeface="Consolas" pitchFamily="49" charset="0"/>
                <a:ea typeface="楷体" pitchFamily="49" charset="-122"/>
                <a:cs typeface="Consolas" pitchFamily="49" charset="0"/>
              </a:rPr>
              <a:t>容器的所有元素实现排序。</a:t>
            </a:r>
          </a:p>
          <a:p>
            <a:pPr marL="342900" indent="-342900">
              <a:lnSpc>
                <a:spcPct val="150000"/>
              </a:lnSpc>
              <a:buFont typeface="Wingdings" pitchFamily="2" charset="2"/>
              <a:buChar char="n"/>
            </a:pPr>
            <a:r>
              <a:rPr lang="zh-CN" altLang="zh-CN" sz="1800" smtClean="0">
                <a:solidFill>
                  <a:srgbClr val="FF0000"/>
                </a:solidFill>
                <a:latin typeface="Consolas" pitchFamily="49" charset="0"/>
                <a:ea typeface="楷体" pitchFamily="49" charset="-122"/>
                <a:cs typeface="Consolas" pitchFamily="49" charset="0"/>
              </a:rPr>
              <a:t>方式</a:t>
            </a:r>
            <a:r>
              <a:rPr lang="en-US" altLang="zh-CN" sz="18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自己</a:t>
            </a:r>
            <a:r>
              <a:rPr lang="zh-CN" altLang="zh-CN" sz="1800" smtClean="0">
                <a:solidFill>
                  <a:srgbClr val="C00000"/>
                </a:solidFill>
                <a:latin typeface="Consolas" pitchFamily="49" charset="0"/>
                <a:ea typeface="楷体" pitchFamily="49" charset="-122"/>
                <a:cs typeface="Consolas" pitchFamily="49" charset="0"/>
              </a:rPr>
              <a:t>定义关系函数</a:t>
            </a:r>
            <a:r>
              <a:rPr lang="en-US" altLang="zh-CN" sz="1800" smtClean="0">
                <a:solidFill>
                  <a:srgbClr val="C000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楷体" pitchFamily="49" charset="-122"/>
                <a:cs typeface="Consolas" pitchFamily="49" charset="0"/>
              </a:rPr>
              <a:t>sort(myv.begin(),myv.end(),Cmp())</a:t>
            </a:r>
            <a:r>
              <a:rPr lang="zh-CN" altLang="zh-CN" sz="1800" smtClean="0">
                <a:solidFill>
                  <a:srgbClr val="006600"/>
                </a:solidFill>
                <a:latin typeface="Consolas" pitchFamily="49" charset="0"/>
                <a:ea typeface="楷体" pitchFamily="49" charset="-122"/>
                <a:cs typeface="Consolas" pitchFamily="49" charset="0"/>
              </a:rPr>
              <a:t>调用</a:t>
            </a:r>
            <a:r>
              <a:rPr lang="en-US" altLang="zh-CN" sz="1800" smtClean="0">
                <a:solidFill>
                  <a:srgbClr val="006600"/>
                </a:solidFill>
                <a:latin typeface="Consolas" pitchFamily="49" charset="0"/>
                <a:ea typeface="楷体" pitchFamily="49" charset="-122"/>
                <a:cs typeface="Consolas" pitchFamily="49" charset="0"/>
              </a:rPr>
              <a:t>Cmp</a:t>
            </a:r>
            <a:r>
              <a:rPr lang="zh-CN" altLang="zh-CN" sz="1800" smtClean="0">
                <a:solidFill>
                  <a:srgbClr val="006600"/>
                </a:solidFill>
                <a:latin typeface="Consolas" pitchFamily="49" charset="0"/>
                <a:ea typeface="楷体" pitchFamily="49" charset="-122"/>
                <a:cs typeface="Consolas" pitchFamily="49" charset="0"/>
              </a:rPr>
              <a:t>的</a:t>
            </a: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运算符对</a:t>
            </a:r>
            <a:r>
              <a:rPr lang="en-US" altLang="zh-CN" sz="1800" smtClean="0">
                <a:solidFill>
                  <a:srgbClr val="006600"/>
                </a:solidFill>
                <a:latin typeface="Consolas" pitchFamily="49" charset="0"/>
                <a:ea typeface="楷体" pitchFamily="49" charset="-122"/>
                <a:cs typeface="Consolas" pitchFamily="49" charset="0"/>
              </a:rPr>
              <a:t>myv</a:t>
            </a:r>
            <a:r>
              <a:rPr lang="zh-CN" altLang="zh-CN" sz="1800" smtClean="0">
                <a:solidFill>
                  <a:srgbClr val="006600"/>
                </a:solidFill>
                <a:latin typeface="Consolas" pitchFamily="49" charset="0"/>
                <a:ea typeface="楷体" pitchFamily="49" charset="-122"/>
                <a:cs typeface="Consolas" pitchFamily="49" charset="0"/>
              </a:rPr>
              <a:t>容器的所有元素实现排序。</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643998" cy="47954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dirty="0" smtClean="0">
                <a:solidFill>
                  <a:srgbClr val="0000FF"/>
                </a:solidFill>
                <a:latin typeface="Consolas" pitchFamily="49" charset="0"/>
                <a:ea typeface="仿宋" pitchFamily="49" charset="-122"/>
                <a:cs typeface="Consolas" pitchFamily="49" charset="0"/>
              </a:rPr>
              <a:t>#include &lt;</a:t>
            </a:r>
            <a:r>
              <a:rPr lang="en-US" altLang="zh-CN" sz="1600" dirty="0" err="1" smtClean="0">
                <a:solidFill>
                  <a:srgbClr val="0000FF"/>
                </a:solidFill>
                <a:latin typeface="Consolas" pitchFamily="49" charset="0"/>
                <a:ea typeface="仿宋" pitchFamily="49" charset="-122"/>
                <a:cs typeface="Consolas" pitchFamily="49" charset="0"/>
              </a:rPr>
              <a:t>iostream</a:t>
            </a:r>
            <a:r>
              <a:rPr lang="en-US" altLang="zh-CN" sz="1600" dirty="0" smtClean="0">
                <a:solidFill>
                  <a:srgbClr val="0000FF"/>
                </a:solidFill>
                <a:latin typeface="Consolas" pitchFamily="49" charset="0"/>
                <a:ea typeface="仿宋" pitchFamily="49" charset="-122"/>
                <a:cs typeface="Consolas" pitchFamily="49" charset="0"/>
              </a:rPr>
              <a:t>&gt;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#include &lt;algorithm&gt;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#include &lt;vector&gt;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#include &lt;string&gt;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using namespace </a:t>
            </a:r>
            <a:r>
              <a:rPr lang="en-US" altLang="zh-CN" sz="1600" dirty="0" err="1" smtClean="0">
                <a:solidFill>
                  <a:srgbClr val="0000FF"/>
                </a:solidFill>
                <a:latin typeface="Consolas" pitchFamily="49" charset="0"/>
                <a:ea typeface="仿宋" pitchFamily="49" charset="-122"/>
                <a:cs typeface="Consolas" pitchFamily="49" charset="0"/>
              </a:rPr>
              <a:t>std</a:t>
            </a:r>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600" dirty="0" err="1" smtClean="0">
                <a:solidFill>
                  <a:srgbClr val="0000FF"/>
                </a:solidFill>
                <a:latin typeface="Consolas" pitchFamily="49" charset="0"/>
                <a:ea typeface="仿宋" pitchFamily="49" charset="-122"/>
                <a:cs typeface="Consolas" pitchFamily="49" charset="0"/>
              </a:rPr>
              <a:t>struct</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C00000"/>
                </a:solidFill>
                <a:latin typeface="Consolas" pitchFamily="49" charset="0"/>
                <a:ea typeface="仿宋" pitchFamily="49" charset="-122"/>
                <a:cs typeface="Consolas" pitchFamily="49" charset="0"/>
              </a:rPr>
              <a:t>Stud</a:t>
            </a:r>
            <a:endParaRPr lang="zh-CN" altLang="zh-CN" sz="1600" dirty="0" smtClean="0">
              <a:solidFill>
                <a:srgbClr val="C00000"/>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no;</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string name;</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Stud(</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no1,string name1)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构造函数</a:t>
            </a:r>
          </a:p>
          <a:p>
            <a:r>
              <a:rPr lang="en-US" altLang="zh-CN" sz="1600" dirty="0" smtClean="0">
                <a:solidFill>
                  <a:srgbClr val="0000FF"/>
                </a:solidFill>
                <a:latin typeface="Consolas" pitchFamily="49" charset="0"/>
                <a:ea typeface="仿宋" pitchFamily="49" charset="-122"/>
                <a:cs typeface="Consolas" pitchFamily="49" charset="0"/>
              </a:rPr>
              <a:t>   {	no=no1;</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name=name1;</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bool operator&lt;(</a:t>
            </a:r>
            <a:r>
              <a:rPr lang="en-US" altLang="zh-CN" sz="1600" dirty="0" err="1" smtClean="0">
                <a:solidFill>
                  <a:srgbClr val="0000FF"/>
                </a:solidFill>
                <a:latin typeface="Consolas" pitchFamily="49" charset="0"/>
                <a:ea typeface="仿宋" pitchFamily="49" charset="-122"/>
                <a:cs typeface="Consolas" pitchFamily="49" charset="0"/>
              </a:rPr>
              <a:t>const</a:t>
            </a:r>
            <a:r>
              <a:rPr lang="en-US" altLang="zh-CN" sz="1600" dirty="0" smtClean="0">
                <a:solidFill>
                  <a:srgbClr val="0000FF"/>
                </a:solidFill>
                <a:latin typeface="Consolas" pitchFamily="49" charset="0"/>
                <a:ea typeface="仿宋" pitchFamily="49" charset="-122"/>
                <a:cs typeface="Consolas" pitchFamily="49" charset="0"/>
              </a:rPr>
              <a:t> Stud &amp;s) </a:t>
            </a:r>
            <a:r>
              <a:rPr lang="en-US" altLang="zh-CN" sz="1600" dirty="0" err="1" smtClean="0">
                <a:solidFill>
                  <a:srgbClr val="0000FF"/>
                </a:solidFill>
                <a:latin typeface="Consolas" pitchFamily="49" charset="0"/>
                <a:ea typeface="仿宋" pitchFamily="49" charset="-122"/>
                <a:cs typeface="Consolas" pitchFamily="49" charset="0"/>
              </a:rPr>
              <a:t>const</a:t>
            </a:r>
            <a:r>
              <a:rPr lang="en-US" altLang="zh-CN" sz="1600" dirty="0" smtClean="0">
                <a:solidFill>
                  <a:srgbClr val="0033CC"/>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方式</a:t>
            </a:r>
            <a:r>
              <a:rPr lang="en-US" altLang="zh-CN" sz="1600" dirty="0" smtClean="0">
                <a:solidFill>
                  <a:srgbClr val="00B0F0"/>
                </a:solidFill>
                <a:latin typeface="Consolas" pitchFamily="49" charset="0"/>
                <a:ea typeface="仿宋" pitchFamily="49" charset="-122"/>
                <a:cs typeface="Consolas" pitchFamily="49" charset="0"/>
              </a:rPr>
              <a:t>1</a:t>
            </a:r>
            <a:r>
              <a:rPr lang="zh-CN" altLang="zh-CN" sz="1600" dirty="0" smtClean="0">
                <a:solidFill>
                  <a:srgbClr val="00B0F0"/>
                </a:solidFill>
                <a:latin typeface="Consolas" pitchFamily="49" charset="0"/>
                <a:ea typeface="仿宋" pitchFamily="49" charset="-122"/>
                <a:cs typeface="Consolas" pitchFamily="49" charset="0"/>
              </a:rPr>
              <a:t>：重载</a:t>
            </a:r>
            <a:r>
              <a:rPr lang="en-US" altLang="zh-CN" sz="1600" dirty="0" smtClean="0">
                <a:solidFill>
                  <a:srgbClr val="00B0F0"/>
                </a:solidFill>
                <a:latin typeface="Consolas" pitchFamily="49" charset="0"/>
                <a:ea typeface="仿宋" pitchFamily="49" charset="-122"/>
                <a:cs typeface="Consolas" pitchFamily="49" charset="0"/>
              </a:rPr>
              <a:t>&lt;</a:t>
            </a:r>
            <a:r>
              <a:rPr lang="zh-CN" altLang="zh-CN" sz="1600" dirty="0" smtClean="0">
                <a:solidFill>
                  <a:srgbClr val="00B0F0"/>
                </a:solidFill>
                <a:latin typeface="Consolas" pitchFamily="49" charset="0"/>
                <a:ea typeface="仿宋" pitchFamily="49" charset="-122"/>
                <a:cs typeface="Consolas" pitchFamily="49" charset="0"/>
              </a:rPr>
              <a:t>运算符</a:t>
            </a:r>
          </a:p>
          <a:p>
            <a:r>
              <a:rPr lang="en-US" altLang="zh-CN" sz="1600" dirty="0" smtClean="0">
                <a:solidFill>
                  <a:srgbClr val="0033CC"/>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return </a:t>
            </a:r>
            <a:r>
              <a:rPr lang="en-US" altLang="zh-CN" sz="1600" smtClean="0">
                <a:solidFill>
                  <a:srgbClr val="0000FF"/>
                </a:solidFill>
                <a:latin typeface="Consolas" pitchFamily="49" charset="0"/>
                <a:ea typeface="仿宋" pitchFamily="49" charset="-122"/>
                <a:cs typeface="Consolas" pitchFamily="49" charset="0"/>
              </a:rPr>
              <a:t>no&gt;s.no;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用于按</a:t>
            </a:r>
            <a:r>
              <a:rPr lang="en-US" altLang="zh-CN" sz="1600" dirty="0" smtClean="0">
                <a:solidFill>
                  <a:srgbClr val="00B0F0"/>
                </a:solidFill>
                <a:latin typeface="Consolas" pitchFamily="49" charset="0"/>
                <a:ea typeface="仿宋" pitchFamily="49" charset="-122"/>
                <a:cs typeface="Consolas" pitchFamily="49" charset="0"/>
              </a:rPr>
              <a:t>no</a:t>
            </a:r>
            <a:r>
              <a:rPr lang="zh-CN" altLang="zh-CN" sz="1600" dirty="0" smtClean="0">
                <a:solidFill>
                  <a:srgbClr val="00B0F0"/>
                </a:solidFill>
                <a:latin typeface="Consolas" pitchFamily="49" charset="0"/>
                <a:ea typeface="仿宋" pitchFamily="49" charset="-122"/>
                <a:cs typeface="Consolas" pitchFamily="49" charset="0"/>
              </a:rPr>
              <a:t>递减排序，将</a:t>
            </a:r>
            <a:r>
              <a:rPr lang="en-US" altLang="zh-CN" sz="1600" dirty="0" smtClean="0">
                <a:solidFill>
                  <a:srgbClr val="00B0F0"/>
                </a:solidFill>
                <a:latin typeface="Consolas" pitchFamily="49" charset="0"/>
                <a:ea typeface="仿宋" pitchFamily="49" charset="-122"/>
                <a:cs typeface="Consolas" pitchFamily="49" charset="0"/>
              </a:rPr>
              <a:t>&lt;</a:t>
            </a:r>
            <a:r>
              <a:rPr lang="zh-CN" altLang="zh-CN" sz="1600" dirty="0" smtClean="0">
                <a:solidFill>
                  <a:srgbClr val="00B0F0"/>
                </a:solidFill>
                <a:latin typeface="Consolas" pitchFamily="49" charset="0"/>
                <a:ea typeface="仿宋" pitchFamily="49" charset="-122"/>
                <a:cs typeface="Consolas" pitchFamily="49" charset="0"/>
              </a:rPr>
              <a:t>改为</a:t>
            </a:r>
            <a:r>
              <a:rPr lang="en-US" altLang="zh-CN" sz="1600" dirty="0" smtClean="0">
                <a:solidFill>
                  <a:srgbClr val="00B0F0"/>
                </a:solidFill>
                <a:latin typeface="Consolas" pitchFamily="49" charset="0"/>
                <a:ea typeface="仿宋" pitchFamily="49" charset="-122"/>
                <a:cs typeface="Consolas" pitchFamily="49" charset="0"/>
              </a:rPr>
              <a:t>&gt;</a:t>
            </a:r>
            <a:r>
              <a:rPr lang="zh-CN" altLang="zh-CN" sz="1600" dirty="0" smtClean="0">
                <a:solidFill>
                  <a:srgbClr val="00B0F0"/>
                </a:solidFill>
                <a:latin typeface="Consolas" pitchFamily="49" charset="0"/>
                <a:ea typeface="仿宋" pitchFamily="49" charset="-122"/>
                <a:cs typeface="Consolas" pitchFamily="49" charset="0"/>
              </a:rPr>
              <a:t>则按</a:t>
            </a:r>
            <a:r>
              <a:rPr lang="en-US" altLang="zh-CN" sz="1600" dirty="0" smtClean="0">
                <a:solidFill>
                  <a:srgbClr val="00B0F0"/>
                </a:solidFill>
                <a:latin typeface="Consolas" pitchFamily="49" charset="0"/>
                <a:ea typeface="仿宋" pitchFamily="49" charset="-122"/>
                <a:cs typeface="Consolas" pitchFamily="49" charset="0"/>
              </a:rPr>
              <a:t>no</a:t>
            </a:r>
            <a:r>
              <a:rPr lang="zh-CN" altLang="zh-CN" sz="1600" dirty="0" smtClean="0">
                <a:solidFill>
                  <a:srgbClr val="00B0F0"/>
                </a:solidFill>
                <a:latin typeface="Consolas" pitchFamily="49" charset="0"/>
                <a:ea typeface="仿宋" pitchFamily="49" charset="-122"/>
                <a:cs typeface="Consolas" pitchFamily="49" charset="0"/>
              </a:rPr>
              <a:t>递增排序</a:t>
            </a:r>
          </a:p>
          <a:p>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143932" cy="38106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struct Cmp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方式</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：定义关系函数</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return s.name&lt;t.name; </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用于按</a:t>
            </a:r>
            <a:r>
              <a:rPr lang="en-US" altLang="zh-CN" sz="1600" smtClean="0">
                <a:solidFill>
                  <a:srgbClr val="00B0F0"/>
                </a:solidFill>
                <a:latin typeface="Consolas" pitchFamily="49" charset="0"/>
                <a:ea typeface="仿宋" pitchFamily="49" charset="-122"/>
                <a:cs typeface="Consolas" pitchFamily="49" charset="0"/>
              </a:rPr>
              <a:t>name</a:t>
            </a:r>
            <a:r>
              <a:rPr lang="zh-CN" altLang="zh-CN" sz="1600" smtClean="0">
                <a:solidFill>
                  <a:srgbClr val="00B0F0"/>
                </a:solidFill>
                <a:latin typeface="Consolas" pitchFamily="49" charset="0"/>
                <a:ea typeface="仿宋" pitchFamily="49" charset="-122"/>
                <a:cs typeface="Consolas" pitchFamily="49" charset="0"/>
              </a:rPr>
              <a:t>递增排序，将</a:t>
            </a:r>
            <a:r>
              <a:rPr lang="en-US" altLang="zh-CN" sz="1600" smtClean="0">
                <a:solidFill>
                  <a:srgbClr val="00B0F0"/>
                </a:solidFill>
                <a:latin typeface="Consolas" pitchFamily="49" charset="0"/>
                <a:ea typeface="仿宋" pitchFamily="49" charset="-122"/>
                <a:cs typeface="Consolas" pitchFamily="49" charset="0"/>
              </a:rPr>
              <a:t>&lt;</a:t>
            </a:r>
            <a:r>
              <a:rPr lang="zh-CN" altLang="zh-CN" sz="1600" smtClean="0">
                <a:solidFill>
                  <a:srgbClr val="00B0F0"/>
                </a:solidFill>
                <a:latin typeface="Consolas" pitchFamily="49" charset="0"/>
                <a:ea typeface="仿宋" pitchFamily="49" charset="-122"/>
                <a:cs typeface="Consolas" pitchFamily="49" charset="0"/>
              </a:rPr>
              <a:t>改为</a:t>
            </a:r>
            <a:r>
              <a:rPr lang="en-US" altLang="zh-CN" sz="1600" smtClean="0">
                <a:solidFill>
                  <a:srgbClr val="00B0F0"/>
                </a:solidFill>
                <a:latin typeface="Consolas" pitchFamily="49" charset="0"/>
                <a:ea typeface="仿宋" pitchFamily="49" charset="-122"/>
                <a:cs typeface="Consolas" pitchFamily="49" charset="0"/>
              </a:rPr>
              <a:t>&gt;</a:t>
            </a:r>
            <a:r>
              <a:rPr lang="zh-CN" altLang="zh-CN" sz="1600" smtClean="0">
                <a:solidFill>
                  <a:srgbClr val="00B0F0"/>
                </a:solidFill>
                <a:latin typeface="Consolas" pitchFamily="49" charset="0"/>
                <a:ea typeface="仿宋" pitchFamily="49" charset="-122"/>
                <a:cs typeface="Consolas" pitchFamily="49" charset="0"/>
              </a:rPr>
              <a:t>则按</a:t>
            </a:r>
            <a:r>
              <a:rPr lang="en-US" altLang="zh-CN" sz="1600" smtClean="0">
                <a:solidFill>
                  <a:srgbClr val="00B0F0"/>
                </a:solidFill>
                <a:latin typeface="Consolas" pitchFamily="49" charset="0"/>
                <a:ea typeface="仿宋" pitchFamily="49" charset="-122"/>
                <a:cs typeface="Consolas" pitchFamily="49" charset="0"/>
              </a:rPr>
              <a:t>name</a:t>
            </a:r>
            <a:r>
              <a:rPr lang="zh-CN" altLang="zh-CN" sz="1600" smtClean="0">
                <a:solidFill>
                  <a:srgbClr val="00B0F0"/>
                </a:solidFill>
                <a:latin typeface="Consolas" pitchFamily="49" charset="0"/>
                <a:ea typeface="仿宋" pitchFamily="49" charset="-122"/>
                <a:cs typeface="Consolas" pitchFamily="49" charset="0"/>
              </a:rPr>
              <a:t>递减排序</a:t>
            </a: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600" smtClean="0">
                <a:solidFill>
                  <a:srgbClr val="0000FF"/>
                </a:solidFill>
                <a:latin typeface="Consolas" pitchFamily="49" charset="0"/>
                <a:ea typeface="仿宋" pitchFamily="49" charset="-122"/>
                <a:cs typeface="Consolas" pitchFamily="49" charset="0"/>
              </a:rPr>
              <a:t>void Disp(vector&lt;Stud&gt; &amp;myv)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的元素</a:t>
            </a:r>
          </a:p>
          <a:p>
            <a:r>
              <a:rPr lang="en-US" altLang="zh-CN" sz="1600" smtClean="0">
                <a:solidFill>
                  <a:srgbClr val="0000FF"/>
                </a:solidFill>
                <a:latin typeface="Consolas" pitchFamily="49" charset="0"/>
                <a:ea typeface="仿宋" pitchFamily="49" charset="-122"/>
                <a:cs typeface="Consolas" pitchFamily="49" charset="0"/>
              </a:rPr>
              <a:t>{   vector&lt;Stud&gt;::iterator 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for(it = myv.begin();it!=myv.end();it++)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it-&gt;no &lt;&lt; "," &lt;&lt; it-&gt;name &lt;&lt; "\t";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643998" cy="39337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Stud a[]={Stud(2,"Mary"),Stud(1,"John"),Stud(5,"Smith")};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n=sizeof(a)/sizeof(a[0]);</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vector&lt;Stud&gt; myv(a,a+n);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myv:    "; Disp(myv);  </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2,Mary   1,John  5,Smith</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sort(myv.begin(),myv.end());	//</a:t>
            </a:r>
            <a:r>
              <a:rPr lang="zh-CN" altLang="zh-CN" sz="1600" smtClean="0">
                <a:solidFill>
                  <a:srgbClr val="FF0000"/>
                </a:solidFill>
                <a:latin typeface="Consolas" pitchFamily="49" charset="0"/>
                <a:ea typeface="仿宋" pitchFamily="49" charset="-122"/>
                <a:cs typeface="Consolas" pitchFamily="49" charset="0"/>
              </a:rPr>
              <a:t>默认使用</a:t>
            </a:r>
            <a:r>
              <a:rPr lang="en-US" altLang="zh-CN" sz="1600" smtClean="0">
                <a:solidFill>
                  <a:srgbClr val="FF0000"/>
                </a:solidFill>
                <a:latin typeface="Consolas" pitchFamily="49" charset="0"/>
                <a:ea typeface="仿宋" pitchFamily="49" charset="-122"/>
                <a:cs typeface="Consolas" pitchFamily="49" charset="0"/>
              </a:rPr>
              <a:t>&lt;</a:t>
            </a:r>
            <a:r>
              <a:rPr lang="zh-CN" altLang="zh-CN" sz="1600" smtClean="0">
                <a:solidFill>
                  <a:srgbClr val="FF0000"/>
                </a:solidFill>
                <a:latin typeface="Consolas" pitchFamily="49" charset="0"/>
                <a:ea typeface="仿宋" pitchFamily="49" charset="-122"/>
                <a:cs typeface="Consolas" pitchFamily="49" charset="0"/>
              </a:rPr>
              <a:t>运算符排序</a:t>
            </a: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按</a:t>
            </a:r>
            <a:r>
              <a:rPr lang="en-US" altLang="zh-CN" sz="1600" smtClean="0">
                <a:solidFill>
                  <a:srgbClr val="0000FF"/>
                </a:solidFill>
                <a:latin typeface="Consolas" pitchFamily="49" charset="0"/>
                <a:ea typeface="仿宋" pitchFamily="49" charset="-122"/>
                <a:cs typeface="Consolas" pitchFamily="49" charset="0"/>
              </a:rPr>
              <a:t>no</a:t>
            </a:r>
            <a:r>
              <a:rPr lang="zh-CN" altLang="zh-CN" sz="1600" smtClean="0">
                <a:solidFill>
                  <a:srgbClr val="0000FF"/>
                </a:solidFill>
                <a:latin typeface="Consolas" pitchFamily="49" charset="0"/>
                <a:ea typeface="仿宋" pitchFamily="49" charset="-122"/>
                <a:cs typeface="Consolas" pitchFamily="49" charset="0"/>
              </a:rPr>
              <a:t>递减排序</a:t>
            </a:r>
            <a:r>
              <a:rPr lang="en-US" altLang="zh-CN" sz="1600" smtClean="0">
                <a:solidFill>
                  <a:srgbClr val="0000FF"/>
                </a:solidFill>
                <a:latin typeface="Consolas" pitchFamily="49" charset="0"/>
                <a:ea typeface="仿宋" pitchFamily="49" charset="-122"/>
                <a:cs typeface="Consolas" pitchFamily="49" charset="0"/>
              </a:rPr>
              <a:t>:   "; Disp(myv);	</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5,Smith  2,Mary  1,John</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sort(myv.begin(),myv.end(),Cmp());  //</a:t>
            </a:r>
            <a:r>
              <a:rPr lang="zh-CN" altLang="zh-CN" sz="1600" smtClean="0">
                <a:solidFill>
                  <a:srgbClr val="FF0000"/>
                </a:solidFill>
                <a:latin typeface="Consolas" pitchFamily="49" charset="0"/>
                <a:ea typeface="仿宋" pitchFamily="49" charset="-122"/>
                <a:cs typeface="Consolas" pitchFamily="49" charset="0"/>
              </a:rPr>
              <a:t>使用</a:t>
            </a:r>
            <a:r>
              <a:rPr lang="en-US" altLang="zh-CN" sz="1600" smtClean="0">
                <a:solidFill>
                  <a:srgbClr val="FF0000"/>
                </a:solidFill>
                <a:latin typeface="Consolas" pitchFamily="49" charset="0"/>
                <a:ea typeface="仿宋" pitchFamily="49" charset="-122"/>
                <a:cs typeface="Consolas" pitchFamily="49" charset="0"/>
              </a:rPr>
              <a:t>Cmp</a:t>
            </a:r>
            <a:r>
              <a:rPr lang="zh-CN" altLang="zh-CN" sz="1600" smtClean="0">
                <a:solidFill>
                  <a:srgbClr val="FF0000"/>
                </a:solidFill>
                <a:latin typeface="Consolas" pitchFamily="49" charset="0"/>
                <a:ea typeface="仿宋" pitchFamily="49" charset="-122"/>
                <a:cs typeface="Consolas" pitchFamily="49" charset="0"/>
              </a:rPr>
              <a:t>中的</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运算符进行排序</a:t>
            </a:r>
          </a:p>
          <a:p>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按</a:t>
            </a:r>
            <a:r>
              <a:rPr lang="en-US" altLang="zh-CN" sz="1600" smtClean="0">
                <a:solidFill>
                  <a:srgbClr val="0000FF"/>
                </a:solidFill>
                <a:latin typeface="Consolas" pitchFamily="49" charset="0"/>
                <a:ea typeface="仿宋" pitchFamily="49" charset="-122"/>
                <a:cs typeface="Consolas" pitchFamily="49" charset="0"/>
              </a:rPr>
              <a:t>name</a:t>
            </a:r>
            <a:r>
              <a:rPr lang="zh-CN" altLang="zh-CN" sz="1600" smtClean="0">
                <a:solidFill>
                  <a:srgbClr val="0000FF"/>
                </a:solidFill>
                <a:latin typeface="Consolas" pitchFamily="49" charset="0"/>
                <a:ea typeface="仿宋" pitchFamily="49" charset="-122"/>
                <a:cs typeface="Consolas" pitchFamily="49" charset="0"/>
              </a:rPr>
              <a:t>递增排序</a:t>
            </a:r>
            <a:r>
              <a:rPr lang="en-US" altLang="zh-CN" sz="1600" smtClean="0">
                <a:solidFill>
                  <a:srgbClr val="0000FF"/>
                </a:solidFill>
                <a:latin typeface="Consolas" pitchFamily="49" charset="0"/>
                <a:ea typeface="仿宋" pitchFamily="49" charset="-122"/>
                <a:cs typeface="Consolas" pitchFamily="49" charset="0"/>
              </a:rPr>
              <a:t>: "; Disp(myv);</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1,John   2,Mary  5,Smith</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428868"/>
            <a:ext cx="8143932"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在有些算法设计中用到堆，堆采用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的优先队列来实现，优先级的高低由队列中数据元素的关系函数（比较运算符）确定，很多情况下需要重载关系函数。</a:t>
            </a:r>
          </a:p>
        </p:txBody>
      </p:sp>
      <p:sp>
        <p:nvSpPr>
          <p:cNvPr id="3" name="TextBox 2"/>
          <p:cNvSpPr txBox="1"/>
          <p:nvPr/>
        </p:nvSpPr>
        <p:spPr>
          <a:xfrm>
            <a:off x="785786" y="157161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5. </a:t>
            </a:r>
            <a:r>
              <a:rPr lang="zh-CN"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优先队列作为堆</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99838"/>
            <a:ext cx="8286808" cy="2954655"/>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）元素为内置数据类型的堆</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C/C++</a:t>
            </a:r>
            <a:r>
              <a:rPr lang="zh-CN" altLang="zh-CN" sz="2000" smtClean="0">
                <a:solidFill>
                  <a:srgbClr val="0000FF"/>
                </a:solidFill>
                <a:latin typeface="Consolas" pitchFamily="49" charset="0"/>
                <a:ea typeface="楷体" pitchFamily="49" charset="-122"/>
                <a:cs typeface="Consolas" pitchFamily="49" charset="0"/>
              </a:rPr>
              <a:t>内置数据类型，默认是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（小于关系函数）作为关系函数，值越大优先级的越高（即大根堆），可以改为以</a:t>
            </a:r>
            <a:r>
              <a:rPr lang="en-US" altLang="zh-CN" sz="2000" smtClean="0">
                <a:solidFill>
                  <a:srgbClr val="9900FF"/>
                </a:solidFill>
                <a:latin typeface="Consolas" pitchFamily="49" charset="0"/>
                <a:ea typeface="楷体" pitchFamily="49" charset="-122"/>
                <a:cs typeface="Consolas" pitchFamily="49" charset="0"/>
              </a:rPr>
              <a:t>greater&lt;T&gt;</a:t>
            </a:r>
            <a:r>
              <a:rPr lang="zh-CN" altLang="zh-CN" sz="2000" smtClean="0">
                <a:solidFill>
                  <a:srgbClr val="0000FF"/>
                </a:solidFill>
                <a:latin typeface="Consolas" pitchFamily="49" charset="0"/>
                <a:ea typeface="楷体" pitchFamily="49" charset="-122"/>
                <a:cs typeface="Consolas" pitchFamily="49" charset="0"/>
              </a:rPr>
              <a:t>作为关系函数，这样值越大优先级的越低（即小根堆）。</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例如，以下程序中</a:t>
            </a:r>
            <a:r>
              <a:rPr lang="en-US" altLang="zh-CN" sz="2000" smtClean="0">
                <a:solidFill>
                  <a:srgbClr val="0000FF"/>
                </a:solidFill>
                <a:latin typeface="Consolas" pitchFamily="49" charset="0"/>
                <a:ea typeface="楷体" pitchFamily="49" charset="-122"/>
                <a:cs typeface="Consolas" pitchFamily="49" charset="0"/>
              </a:rPr>
              <a:t>pq1</a:t>
            </a:r>
            <a:r>
              <a:rPr lang="zh-CN" altLang="zh-CN" sz="2000" smtClean="0">
                <a:solidFill>
                  <a:srgbClr val="0000FF"/>
                </a:solidFill>
                <a:latin typeface="Consolas" pitchFamily="49" charset="0"/>
                <a:ea typeface="楷体" pitchFamily="49" charset="-122"/>
                <a:cs typeface="Consolas" pitchFamily="49" charset="0"/>
              </a:rPr>
              <a:t>为大根堆（默认），</a:t>
            </a:r>
            <a:r>
              <a:rPr lang="en-US" altLang="zh-CN" sz="2000" smtClean="0">
                <a:solidFill>
                  <a:srgbClr val="0000FF"/>
                </a:solidFill>
                <a:latin typeface="Consolas" pitchFamily="49" charset="0"/>
                <a:ea typeface="楷体" pitchFamily="49" charset="-122"/>
                <a:cs typeface="Consolas" pitchFamily="49" charset="0"/>
              </a:rPr>
              <a:t>pq2</a:t>
            </a:r>
            <a:r>
              <a:rPr lang="zh-CN" altLang="zh-CN" sz="2000" smtClean="0">
                <a:solidFill>
                  <a:srgbClr val="0000FF"/>
                </a:solidFill>
                <a:latin typeface="Consolas" pitchFamily="49" charset="0"/>
                <a:ea typeface="楷体" pitchFamily="49" charset="-122"/>
                <a:cs typeface="Consolas" pitchFamily="49" charset="0"/>
              </a:rPr>
              <a:t>为小根堆（通过</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ChangeArrowheads="1"/>
          </p:cNvSpPr>
          <p:nvPr/>
        </p:nvSpPr>
        <p:spPr bwMode="auto">
          <a:xfrm>
            <a:off x="0" y="2210485"/>
            <a:ext cx="184731" cy="646331"/>
          </a:xfrm>
          <a:prstGeom prst="rect">
            <a:avLst/>
          </a:prstGeom>
          <a:noFill/>
          <a:ln w="9525">
            <a:noFill/>
            <a:miter lim="800000"/>
            <a:headEnd/>
            <a:tailEnd/>
          </a:ln>
          <a:effectLst/>
        </p:spPr>
        <p:txBody>
          <a:bodyPr wrap="none" anchor="ctr">
            <a:spAutoFit/>
          </a:bodyPr>
          <a:lstStyle/>
          <a:p>
            <a:pPr>
              <a:lnSpc>
                <a:spcPct val="150000"/>
              </a:lnSpc>
            </a:pPr>
            <a:endParaRPr lang="zh-CN" altLang="en-US"/>
          </a:p>
        </p:txBody>
      </p:sp>
      <p:sp>
        <p:nvSpPr>
          <p:cNvPr id="197637" name="Text Box 5"/>
          <p:cNvSpPr txBox="1">
            <a:spLocks noChangeArrowheads="1"/>
          </p:cNvSpPr>
          <p:nvPr/>
        </p:nvSpPr>
        <p:spPr bwMode="auto">
          <a:xfrm>
            <a:off x="500034" y="1857364"/>
            <a:ext cx="8064500" cy="1015663"/>
          </a:xfrm>
          <a:prstGeom prst="rect">
            <a:avLst/>
          </a:prstGeom>
          <a:noFill/>
          <a:ln w="9525">
            <a:noFill/>
            <a:miter lim="800000"/>
            <a:headEnd/>
            <a:tailEnd/>
          </a:ln>
          <a:effectLst/>
        </p:spPr>
        <p:txBody>
          <a:bodyPr>
            <a:spAutoFit/>
          </a:bodyPr>
          <a:lstStyle/>
          <a:p>
            <a:pPr>
              <a:lnSpc>
                <a:spcPct val="150000"/>
              </a:lnSpc>
              <a:spcBef>
                <a:spcPct val="50000"/>
              </a:spcBef>
            </a:pPr>
            <a:r>
              <a:rPr lang="zh-CN" altLang="nb-NO" sz="2000">
                <a:solidFill>
                  <a:srgbClr val="FF0000"/>
                </a:solidFill>
                <a:latin typeface="楷体" pitchFamily="49" charset="-122"/>
                <a:ea typeface="楷体" pitchFamily="49" charset="-122"/>
              </a:rPr>
              <a:t>　　</a:t>
            </a:r>
            <a:r>
              <a:rPr lang="zh-CN" altLang="nb-NO" sz="2000">
                <a:solidFill>
                  <a:srgbClr val="FF0000"/>
                </a:solidFill>
                <a:latin typeface="微软雅黑" pitchFamily="34" charset="-122"/>
                <a:ea typeface="微软雅黑" pitchFamily="34" charset="-122"/>
              </a:rPr>
              <a:t>结论：</a:t>
            </a:r>
            <a:r>
              <a:rPr lang="zh-CN" altLang="nb-NO" sz="2000">
                <a:solidFill>
                  <a:srgbClr val="0000FF"/>
                </a:solidFill>
                <a:latin typeface="楷体" pitchFamily="49" charset="-122"/>
                <a:ea typeface="楷体" pitchFamily="49" charset="-122"/>
              </a:rPr>
              <a:t>在设计算法时，如果某个形参需要将执行结果回传给实参，需要将该形参设计为</a:t>
            </a:r>
            <a:r>
              <a:rPr lang="zh-CN" altLang="nb-NO" sz="2000">
                <a:solidFill>
                  <a:srgbClr val="9900FF"/>
                </a:solidFill>
                <a:latin typeface="楷体" pitchFamily="49" charset="-122"/>
                <a:ea typeface="楷体" pitchFamily="49" charset="-122"/>
              </a:rPr>
              <a:t>引用型参数</a:t>
            </a:r>
            <a:r>
              <a:rPr lang="zh-CN" altLang="nb-NO" sz="2000">
                <a:latin typeface="楷体" pitchFamily="49" charset="-122"/>
                <a:ea typeface="楷体" pitchFamily="49" charset="-122"/>
              </a:rPr>
              <a:t>。 </a:t>
            </a:r>
            <a:endParaRPr lang="zh-CN" altLang="en-US" sz="2000">
              <a:latin typeface="楷体" pitchFamily="49" charset="-122"/>
              <a:ea typeface="楷体" pitchFamily="49" charset="-122"/>
            </a:endParaRPr>
          </a:p>
        </p:txBody>
      </p:sp>
      <p:sp>
        <p:nvSpPr>
          <p:cNvPr id="2" name="Rectangle 5"/>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50000"/>
              </a:lnSpc>
            </a:pPr>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0402"/>
            <a:ext cx="8501122" cy="57554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a[]={3,6,1,5,4,2};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n=sizeof(a)/sizeof(a[0]);</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//(1)</a:t>
            </a:r>
            <a:r>
              <a:rPr lang="zh-CN" altLang="zh-CN" sz="1600" smtClean="0">
                <a:solidFill>
                  <a:srgbClr val="C00000"/>
                </a:solidFill>
                <a:latin typeface="Consolas" pitchFamily="49" charset="0"/>
                <a:ea typeface="仿宋" pitchFamily="49" charset="-122"/>
                <a:cs typeface="Consolas" pitchFamily="49" charset="0"/>
              </a:rPr>
              <a:t>优先级队列</a:t>
            </a:r>
            <a:r>
              <a:rPr lang="en-US" altLang="zh-CN" sz="1600" smtClean="0">
                <a:solidFill>
                  <a:srgbClr val="C00000"/>
                </a:solidFill>
                <a:latin typeface="Consolas" pitchFamily="49" charset="0"/>
                <a:ea typeface="仿宋" pitchFamily="49" charset="-122"/>
                <a:cs typeface="Consolas" pitchFamily="49" charset="0"/>
              </a:rPr>
              <a:t>pq1</a:t>
            </a:r>
            <a:r>
              <a:rPr lang="zh-CN" altLang="zh-CN" sz="1600" smtClean="0">
                <a:solidFill>
                  <a:srgbClr val="C00000"/>
                </a:solidFill>
                <a:latin typeface="Consolas" pitchFamily="49" charset="0"/>
                <a:ea typeface="仿宋" pitchFamily="49" charset="-122"/>
                <a:cs typeface="Consolas" pitchFamily="49" charset="0"/>
              </a:rPr>
              <a:t>默认是使用</a:t>
            </a:r>
            <a:r>
              <a:rPr lang="en-US" altLang="zh-CN" sz="1600" smtClean="0">
                <a:solidFill>
                  <a:srgbClr val="C00000"/>
                </a:solidFill>
                <a:latin typeface="Consolas" pitchFamily="49" charset="0"/>
                <a:ea typeface="仿宋" pitchFamily="49" charset="-122"/>
                <a:cs typeface="Consolas" pitchFamily="49" charset="0"/>
              </a:rPr>
              <a:t>vector</a:t>
            </a:r>
            <a:r>
              <a:rPr lang="zh-CN" altLang="zh-CN" sz="1600" smtClean="0">
                <a:solidFill>
                  <a:srgbClr val="C00000"/>
                </a:solidFill>
                <a:latin typeface="Consolas" pitchFamily="49" charset="0"/>
                <a:ea typeface="仿宋" pitchFamily="49" charset="-122"/>
                <a:cs typeface="Consolas" pitchFamily="49" charset="0"/>
              </a:rPr>
              <a:t>作容器</a:t>
            </a:r>
          </a:p>
          <a:p>
            <a:r>
              <a:rPr lang="en-US" altLang="zh-CN" sz="1600" smtClean="0">
                <a:solidFill>
                  <a:srgbClr val="C00000"/>
                </a:solidFill>
                <a:latin typeface="Consolas" pitchFamily="49" charset="0"/>
                <a:ea typeface="仿宋" pitchFamily="49" charset="-122"/>
                <a:cs typeface="Consolas" pitchFamily="49" charset="0"/>
              </a:rPr>
              <a:t>   priority_queue&lt;int&gt; pq1(a,a+n);</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cout &lt;&lt; "pq1: ";</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while (!pq1.empty())</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	cout &lt;&lt; pq1.top() &lt;&lt; " ";	</a:t>
            </a:r>
            <a:r>
              <a:rPr lang="en-US" altLang="zh-CN" sz="1600" smtClean="0">
                <a:solidFill>
                  <a:srgbClr val="00B0F0"/>
                </a:solidFill>
                <a:latin typeface="Consolas" pitchFamily="49" charset="0"/>
                <a:ea typeface="仿宋" pitchFamily="49" charset="-122"/>
                <a:cs typeface="Consolas" pitchFamily="49" charset="0"/>
              </a:rPr>
              <a:t>//while</a:t>
            </a:r>
            <a:r>
              <a:rPr lang="zh-CN" altLang="zh-CN" sz="1600" smtClean="0">
                <a:solidFill>
                  <a:srgbClr val="00B0F0"/>
                </a:solidFill>
                <a:latin typeface="Consolas" pitchFamily="49" charset="0"/>
                <a:ea typeface="仿宋" pitchFamily="49" charset="-122"/>
                <a:cs typeface="Consolas" pitchFamily="49" charset="0"/>
              </a:rPr>
              <a:t>循环输出</a:t>
            </a:r>
            <a:r>
              <a:rPr lang="en-US" altLang="zh-CN" sz="1600" smtClean="0">
                <a:solidFill>
                  <a:srgbClr val="00B0F0"/>
                </a:solidFill>
                <a:latin typeface="Consolas" pitchFamily="49" charset="0"/>
                <a:ea typeface="仿宋" pitchFamily="49" charset="-122"/>
                <a:cs typeface="Consolas" pitchFamily="49" charset="0"/>
              </a:rPr>
              <a:t>:6 5 4 3 2 1</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pq1.pop();</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cout &lt;&lt; endl;</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6600"/>
                </a:solidFill>
                <a:latin typeface="Consolas" pitchFamily="49" charset="0"/>
                <a:ea typeface="仿宋" pitchFamily="49" charset="-122"/>
                <a:cs typeface="Consolas" pitchFamily="49" charset="0"/>
              </a:rPr>
              <a:t>//(2)</a:t>
            </a:r>
            <a:r>
              <a:rPr lang="zh-CN" altLang="zh-CN" sz="1600" smtClean="0">
                <a:solidFill>
                  <a:srgbClr val="006600"/>
                </a:solidFill>
                <a:latin typeface="Consolas" pitchFamily="49" charset="0"/>
                <a:ea typeface="仿宋" pitchFamily="49" charset="-122"/>
                <a:cs typeface="Consolas" pitchFamily="49" charset="0"/>
              </a:rPr>
              <a:t>优先级队列</a:t>
            </a:r>
            <a:r>
              <a:rPr lang="en-US" altLang="zh-CN" sz="1600" smtClean="0">
                <a:solidFill>
                  <a:srgbClr val="006600"/>
                </a:solidFill>
                <a:latin typeface="Consolas" pitchFamily="49" charset="0"/>
                <a:ea typeface="仿宋" pitchFamily="49" charset="-122"/>
                <a:cs typeface="Consolas" pitchFamily="49" charset="0"/>
              </a:rPr>
              <a:t>pq2</a:t>
            </a:r>
            <a:r>
              <a:rPr lang="zh-CN" altLang="zh-CN" sz="1600" smtClean="0">
                <a:solidFill>
                  <a:srgbClr val="006600"/>
                </a:solidFill>
                <a:latin typeface="Consolas" pitchFamily="49" charset="0"/>
                <a:ea typeface="仿宋" pitchFamily="49" charset="-122"/>
                <a:cs typeface="Consolas" pitchFamily="49" charset="0"/>
              </a:rPr>
              <a:t>使用</a:t>
            </a:r>
            <a:r>
              <a:rPr lang="en-US" altLang="zh-CN" sz="1600" smtClean="0">
                <a:solidFill>
                  <a:srgbClr val="006600"/>
                </a:solidFill>
                <a:latin typeface="Consolas" pitchFamily="49" charset="0"/>
                <a:ea typeface="仿宋" pitchFamily="49" charset="-122"/>
                <a:cs typeface="Consolas" pitchFamily="49" charset="0"/>
              </a:rPr>
              <a:t>vector</a:t>
            </a:r>
            <a:r>
              <a:rPr lang="zh-CN" altLang="zh-CN" sz="1600" smtClean="0">
                <a:solidFill>
                  <a:srgbClr val="006600"/>
                </a:solidFill>
                <a:latin typeface="Consolas" pitchFamily="49" charset="0"/>
                <a:ea typeface="仿宋" pitchFamily="49" charset="-122"/>
                <a:cs typeface="Consolas" pitchFamily="49" charset="0"/>
              </a:rPr>
              <a:t>作容器</a:t>
            </a:r>
            <a:r>
              <a:rPr lang="en-US" altLang="zh-CN" sz="1600" smtClean="0">
                <a:solidFill>
                  <a:srgbClr val="006600"/>
                </a:solidFill>
                <a:latin typeface="Consolas" pitchFamily="49" charset="0"/>
                <a:ea typeface="仿宋" pitchFamily="49" charset="-122"/>
                <a:cs typeface="Consolas" pitchFamily="49" charset="0"/>
              </a:rPr>
              <a:t>,int</a:t>
            </a:r>
            <a:r>
              <a:rPr lang="zh-CN" altLang="zh-CN" sz="1600" smtClean="0">
                <a:solidFill>
                  <a:srgbClr val="006600"/>
                </a:solidFill>
                <a:latin typeface="Consolas" pitchFamily="49" charset="0"/>
                <a:ea typeface="仿宋" pitchFamily="49" charset="-122"/>
                <a:cs typeface="Consolas" pitchFamily="49" charset="0"/>
              </a:rPr>
              <a:t>元素的关系函数改为</a:t>
            </a:r>
            <a:r>
              <a:rPr lang="en-US" altLang="zh-CN" sz="1600" smtClean="0">
                <a:solidFill>
                  <a:srgbClr val="006600"/>
                </a:solidFill>
                <a:latin typeface="Consolas" pitchFamily="49" charset="0"/>
                <a:ea typeface="仿宋" pitchFamily="49" charset="-122"/>
                <a:cs typeface="Consolas" pitchFamily="49" charset="0"/>
              </a:rPr>
              <a:t>greater</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priority_queue&lt;int,vector&lt;int&gt;,greater&lt;int&gt; &gt; pq2(a,a+n);</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cout &lt;&lt; "pq2: ";</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while (!pq2.empty())</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	cout &lt;&lt; pq2.top() &lt;&lt; " ";	</a:t>
            </a:r>
            <a:r>
              <a:rPr lang="en-US" altLang="zh-CN" sz="1600" smtClean="0">
                <a:solidFill>
                  <a:srgbClr val="00B0F0"/>
                </a:solidFill>
                <a:latin typeface="Consolas" pitchFamily="49" charset="0"/>
                <a:ea typeface="仿宋" pitchFamily="49" charset="-122"/>
                <a:cs typeface="Consolas" pitchFamily="49" charset="0"/>
              </a:rPr>
              <a:t>//while</a:t>
            </a:r>
            <a:r>
              <a:rPr lang="zh-CN" altLang="zh-CN" sz="1600" smtClean="0">
                <a:solidFill>
                  <a:srgbClr val="00B0F0"/>
                </a:solidFill>
                <a:latin typeface="Consolas" pitchFamily="49" charset="0"/>
                <a:ea typeface="仿宋" pitchFamily="49" charset="-122"/>
                <a:cs typeface="Consolas" pitchFamily="49" charset="0"/>
              </a:rPr>
              <a:t>循环输出</a:t>
            </a:r>
            <a:r>
              <a:rPr lang="en-US" altLang="zh-CN" sz="1600" smtClean="0">
                <a:solidFill>
                  <a:srgbClr val="00B0F0"/>
                </a:solidFill>
                <a:latin typeface="Consolas" pitchFamily="49" charset="0"/>
                <a:ea typeface="仿宋" pitchFamily="49" charset="-122"/>
                <a:cs typeface="Consolas" pitchFamily="49" charset="0"/>
              </a:rPr>
              <a:t>:1 2 3 4 5 6</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pq2.pop();</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   cout &lt;&lt; endl;</a:t>
            </a:r>
            <a:endParaRPr lang="zh-CN" altLang="zh-CN" sz="1600" smtClean="0">
              <a:solidFill>
                <a:srgbClr val="00660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a:t>
            </a:r>
            <a:endParaRPr lang="zh-CN" altLang="en-US" sz="1600" smtClean="0">
              <a:solidFill>
                <a:srgbClr val="0033CC"/>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7929618" cy="3000821"/>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）元素为自定义类型的堆</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C00000"/>
                </a:solidFill>
                <a:latin typeface="Consolas" pitchFamily="49" charset="0"/>
                <a:ea typeface="楷体" pitchFamily="49" charset="-122"/>
                <a:cs typeface="Consolas" pitchFamily="49" charset="0"/>
              </a:rPr>
              <a:t>less&lt;T&gt;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另外还可以自己定义</a:t>
            </a:r>
            <a:r>
              <a:rPr lang="zh-CN" altLang="zh-CN" sz="2000" smtClean="0">
                <a:solidFill>
                  <a:srgbClr val="C00000"/>
                </a:solidFill>
                <a:latin typeface="Consolas" pitchFamily="49" charset="0"/>
                <a:ea typeface="楷体" pitchFamily="49" charset="-122"/>
                <a:cs typeface="Consolas" pitchFamily="49" charset="0"/>
              </a:rPr>
              <a:t>关系函数</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。在这些重载函数或者关系函数中指定数据的优先级（优先级取决于哪些结构体，是越大越优先还是越小越优先）。</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58180" cy="44261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#include &lt;string&gt;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struct Stud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声明结构体</a:t>
            </a:r>
            <a:r>
              <a:rPr lang="en-US" altLang="zh-CN" sz="1600" smtClean="0">
                <a:solidFill>
                  <a:srgbClr val="00B0F0"/>
                </a:solidFill>
                <a:latin typeface="Consolas" pitchFamily="49" charset="0"/>
                <a:ea typeface="仿宋" pitchFamily="49" charset="-122"/>
                <a:cs typeface="Consolas" pitchFamily="49" charset="0"/>
              </a:rPr>
              <a:t>Stud</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no;</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string name;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Stud(int n,string na)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r>
              <a:rPr lang="en-US" altLang="zh-CN" sz="1600" smtClean="0">
                <a:solidFill>
                  <a:srgbClr val="0000FF"/>
                </a:solidFill>
                <a:latin typeface="Consolas" pitchFamily="49" charset="0"/>
                <a:ea typeface="仿宋" pitchFamily="49" charset="-122"/>
                <a:cs typeface="Consolas" pitchFamily="49" charset="0"/>
              </a:rPr>
              <a:t>   {	no=n;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name=na;</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bool operator&lt;(const Stud &amp;s) const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重载</a:t>
            </a:r>
            <a:r>
              <a:rPr lang="en-US" altLang="zh-CN" sz="1600" smtClean="0">
                <a:solidFill>
                  <a:srgbClr val="00B0F0"/>
                </a:solidFill>
                <a:latin typeface="Consolas" pitchFamily="49" charset="0"/>
                <a:ea typeface="仿宋" pitchFamily="49" charset="-122"/>
                <a:cs typeface="Consolas" pitchFamily="49" charset="0"/>
              </a:rPr>
              <a:t>&lt;</a:t>
            </a:r>
            <a:r>
              <a:rPr lang="zh-CN" altLang="zh-CN" sz="1600" smtClean="0">
                <a:solidFill>
                  <a:srgbClr val="00B0F0"/>
                </a:solidFill>
                <a:latin typeface="Consolas" pitchFamily="49" charset="0"/>
                <a:ea typeface="仿宋" pitchFamily="49" charset="-122"/>
                <a:cs typeface="Consolas" pitchFamily="49" charset="0"/>
              </a:rPr>
              <a:t>关系函数</a:t>
            </a:r>
          </a:p>
          <a:p>
            <a:r>
              <a:rPr lang="en-US" altLang="zh-CN" sz="1600" smtClean="0">
                <a:solidFill>
                  <a:srgbClr val="C00000"/>
                </a:solidFill>
                <a:latin typeface="Consolas" pitchFamily="49" charset="0"/>
                <a:ea typeface="仿宋" pitchFamily="49" charset="-122"/>
                <a:cs typeface="Consolas" pitchFamily="49" charset="0"/>
              </a:rPr>
              <a:t>   {	return no&lt;s.no;  }</a:t>
            </a:r>
            <a:endParaRPr lang="zh-CN" altLang="zh-CN" sz="1600" smtClean="0">
              <a:solidFill>
                <a:srgbClr val="C00000"/>
              </a:solidFill>
              <a:latin typeface="Consolas" pitchFamily="49" charset="0"/>
              <a:ea typeface="仿宋" pitchFamily="49" charset="-122"/>
              <a:cs typeface="Consolas" pitchFamily="49" charset="0"/>
            </a:endParaRPr>
          </a:p>
          <a:p>
            <a:r>
              <a:rPr lang="en-US" altLang="zh-CN" sz="1600" smtClean="0">
                <a:solidFill>
                  <a:srgbClr val="006666"/>
                </a:solidFill>
                <a:latin typeface="Consolas" pitchFamily="49" charset="0"/>
                <a:ea typeface="仿宋" pitchFamily="49" charset="-122"/>
                <a:cs typeface="Consolas" pitchFamily="49" charset="0"/>
              </a:rPr>
              <a:t>   bool operator&gt;(const Stud &amp;s) const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重载</a:t>
            </a:r>
            <a:r>
              <a:rPr lang="en-US" altLang="zh-CN" sz="1600" smtClean="0">
                <a:solidFill>
                  <a:srgbClr val="00B0F0"/>
                </a:solidFill>
                <a:latin typeface="Consolas" pitchFamily="49" charset="0"/>
                <a:ea typeface="仿宋" pitchFamily="49" charset="-122"/>
                <a:cs typeface="Consolas" pitchFamily="49" charset="0"/>
              </a:rPr>
              <a:t>&gt;</a:t>
            </a:r>
            <a:r>
              <a:rPr lang="zh-CN" altLang="zh-CN" sz="1600" smtClean="0">
                <a:solidFill>
                  <a:srgbClr val="00B0F0"/>
                </a:solidFill>
                <a:latin typeface="Consolas" pitchFamily="49" charset="0"/>
                <a:ea typeface="仿宋" pitchFamily="49" charset="-122"/>
                <a:cs typeface="Consolas" pitchFamily="49" charset="0"/>
              </a:rPr>
              <a:t>关系函数</a:t>
            </a:r>
          </a:p>
          <a:p>
            <a:r>
              <a:rPr lang="en-US" altLang="zh-CN" sz="1600" smtClean="0">
                <a:solidFill>
                  <a:srgbClr val="006666"/>
                </a:solidFill>
                <a:latin typeface="Consolas" pitchFamily="49" charset="0"/>
                <a:ea typeface="仿宋" pitchFamily="49" charset="-122"/>
                <a:cs typeface="Consolas" pitchFamily="49" charset="0"/>
              </a:rPr>
              <a:t>   {	return no&gt;s.no;  }</a:t>
            </a:r>
            <a:endParaRPr lang="zh-CN" altLang="zh-CN" sz="1600" smtClean="0">
              <a:solidFill>
                <a:srgbClr val="006666"/>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280343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nSpc>
                <a:spcPct val="150000"/>
              </a:lnSpc>
            </a:pPr>
            <a:r>
              <a:rPr lang="en-US"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C00000"/>
                </a:solidFill>
                <a:latin typeface="Consolas" pitchFamily="49" charset="0"/>
                <a:ea typeface="仿宋" pitchFamily="49" charset="-122"/>
                <a:cs typeface="Consolas" pitchFamily="49" charset="0"/>
              </a:rPr>
              <a:t>结构体的关系函数</a:t>
            </a:r>
            <a:r>
              <a:rPr lang="en-US"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C00000"/>
                </a:solidFill>
                <a:latin typeface="Consolas" pitchFamily="49" charset="0"/>
                <a:ea typeface="仿宋" pitchFamily="49" charset="-122"/>
                <a:cs typeface="Consolas" pitchFamily="49" charset="0"/>
              </a:rPr>
              <a:t>改写</a:t>
            </a:r>
            <a:r>
              <a:rPr lang="en-US" altLang="zh-CN" sz="1600" smtClean="0">
                <a:solidFill>
                  <a:srgbClr val="C00000"/>
                </a:solidFill>
                <a:latin typeface="Consolas" pitchFamily="49" charset="0"/>
                <a:ea typeface="仿宋" pitchFamily="49" charset="-122"/>
                <a:cs typeface="Consolas" pitchFamily="49" charset="0"/>
              </a:rPr>
              <a:t>operator()</a:t>
            </a:r>
            <a:endParaRPr lang="zh-CN" altLang="zh-CN" sz="160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struct StudCmp</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return s.name&lt;t.name;		</a:t>
            </a:r>
            <a:r>
              <a:rPr lang="en-US" altLang="zh-CN" sz="1600" smtClean="0">
                <a:solidFill>
                  <a:srgbClr val="00B0F0"/>
                </a:solidFill>
                <a:latin typeface="Consolas" pitchFamily="49" charset="0"/>
                <a:ea typeface="仿宋" pitchFamily="49" charset="-122"/>
                <a:cs typeface="Consolas" pitchFamily="49" charset="0"/>
              </a:rPr>
              <a:t>//name</a:t>
            </a:r>
            <a:r>
              <a:rPr lang="zh-CN" altLang="zh-CN" sz="1600" smtClean="0">
                <a:solidFill>
                  <a:srgbClr val="00B0F0"/>
                </a:solidFill>
                <a:latin typeface="Consolas" pitchFamily="49" charset="0"/>
                <a:ea typeface="仿宋" pitchFamily="49" charset="-122"/>
                <a:cs typeface="Consolas" pitchFamily="49" charset="0"/>
              </a:rPr>
              <a:t>越大越优先</a:t>
            </a:r>
          </a:p>
          <a:p>
            <a:pPr>
              <a:lnSpc>
                <a:spcPct val="1500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55622"/>
            <a:ext cx="8215370" cy="32958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Stud a[]={Stud(2,"Mary"),Stud(1,"John"),Stud(5,"Smith")};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int n=sizeof(a)/sizeof(a[0]);</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FF0000"/>
                </a:solidFill>
                <a:latin typeface="Consolas" pitchFamily="49" charset="0"/>
                <a:ea typeface="仿宋" pitchFamily="49" charset="-122"/>
                <a:cs typeface="Consolas" pitchFamily="49" charset="0"/>
              </a:rPr>
              <a:t>   //(1)</a:t>
            </a:r>
            <a:r>
              <a:rPr lang="zh-CN" altLang="zh-CN" sz="1600" smtClean="0">
                <a:solidFill>
                  <a:srgbClr val="FF0000"/>
                </a:solidFill>
                <a:latin typeface="Consolas" pitchFamily="49" charset="0"/>
                <a:ea typeface="仿宋" pitchFamily="49" charset="-122"/>
                <a:cs typeface="Consolas" pitchFamily="49" charset="0"/>
              </a:rPr>
              <a:t>使用</a:t>
            </a:r>
            <a:r>
              <a:rPr lang="en-US" altLang="zh-CN" sz="1600" smtClean="0">
                <a:solidFill>
                  <a:srgbClr val="FF0000"/>
                </a:solidFill>
                <a:latin typeface="Consolas" pitchFamily="49" charset="0"/>
                <a:ea typeface="仿宋" pitchFamily="49" charset="-122"/>
                <a:cs typeface="Consolas" pitchFamily="49" charset="0"/>
              </a:rPr>
              <a:t>Stud</a:t>
            </a:r>
            <a:r>
              <a:rPr lang="zh-CN" altLang="zh-CN" sz="1600" smtClean="0">
                <a:solidFill>
                  <a:srgbClr val="FF0000"/>
                </a:solidFill>
                <a:latin typeface="Consolas" pitchFamily="49" charset="0"/>
                <a:ea typeface="仿宋" pitchFamily="49" charset="-122"/>
                <a:cs typeface="Consolas" pitchFamily="49" charset="0"/>
              </a:rPr>
              <a:t>结构体的</a:t>
            </a:r>
            <a:r>
              <a:rPr lang="en-US" altLang="zh-CN" sz="1600" smtClean="0">
                <a:solidFill>
                  <a:srgbClr val="FF0000"/>
                </a:solidFill>
                <a:latin typeface="Consolas" pitchFamily="49" charset="0"/>
                <a:ea typeface="仿宋" pitchFamily="49" charset="-122"/>
                <a:cs typeface="Consolas" pitchFamily="49" charset="0"/>
              </a:rPr>
              <a:t>&lt;</a:t>
            </a:r>
            <a:r>
              <a:rPr lang="zh-CN" altLang="zh-CN" sz="1600" smtClean="0">
                <a:solidFill>
                  <a:srgbClr val="FF0000"/>
                </a:solidFill>
                <a:latin typeface="Consolas" pitchFamily="49" charset="0"/>
                <a:ea typeface="仿宋" pitchFamily="49" charset="-122"/>
                <a:cs typeface="Consolas" pitchFamily="49" charset="0"/>
              </a:rPr>
              <a:t>关系函数定义</a:t>
            </a:r>
            <a:r>
              <a:rPr lang="en-US" altLang="zh-CN" sz="1600" smtClean="0">
                <a:solidFill>
                  <a:srgbClr val="FF0000"/>
                </a:solidFill>
                <a:latin typeface="Consolas" pitchFamily="49" charset="0"/>
                <a:ea typeface="仿宋" pitchFamily="49" charset="-122"/>
                <a:cs typeface="Consolas" pitchFamily="49" charset="0"/>
              </a:rPr>
              <a:t>pq1</a:t>
            </a:r>
            <a:endParaRPr lang="zh-CN" altLang="zh-CN" sz="1600" smtClean="0">
              <a:solidFill>
                <a:srgbClr val="FF0000"/>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priority_queue&lt;Stud&gt; pq1(a,a+n);</a:t>
            </a:r>
            <a:endParaRPr lang="zh-CN" altLang="zh-CN" sz="1600" smtClean="0">
              <a:solidFill>
                <a:srgbClr val="9900FF"/>
              </a:solidFill>
              <a:latin typeface="Consolas" pitchFamily="49" charset="0"/>
              <a:ea typeface="仿宋" pitchFamily="49" charset="-122"/>
              <a:cs typeface="Consolas" pitchFamily="49" charset="0"/>
            </a:endParaRPr>
          </a:p>
          <a:p>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cout &lt;&lt; "pq1</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while (!pq1.empty())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a:t>
            </a:r>
            <a:r>
              <a:rPr lang="en-US" altLang="zh-CN" sz="1600" smtClean="0">
                <a:solidFill>
                  <a:srgbClr val="00B0F0"/>
                </a:solidFill>
                <a:latin typeface="Consolas" pitchFamily="49" charset="0"/>
                <a:ea typeface="仿宋" pitchFamily="49" charset="-122"/>
                <a:cs typeface="Consolas" pitchFamily="49" charset="0"/>
              </a:rPr>
              <a:t>no</a:t>
            </a:r>
            <a:r>
              <a:rPr lang="zh-CN" altLang="zh-CN" sz="1600" smtClean="0">
                <a:solidFill>
                  <a:srgbClr val="00B0F0"/>
                </a:solidFill>
                <a:latin typeface="Consolas" pitchFamily="49" charset="0"/>
                <a:ea typeface="仿宋" pitchFamily="49" charset="-122"/>
                <a:cs typeface="Consolas" pitchFamily="49" charset="0"/>
              </a:rPr>
              <a:t>递减输出</a:t>
            </a:r>
          </a:p>
          <a:p>
            <a:r>
              <a:rPr lang="en-US" altLang="zh-CN" sz="1600" smtClean="0">
                <a:solidFill>
                  <a:srgbClr val="0000FF"/>
                </a:solidFill>
                <a:latin typeface="Consolas" pitchFamily="49" charset="0"/>
                <a:ea typeface="仿宋" pitchFamily="49" charset="-122"/>
                <a:cs typeface="Consolas" pitchFamily="49" charset="0"/>
              </a:rPr>
              <a:t>   {	cout &lt;&lt; "[" &lt;&lt; pq1.top().no &lt;&lt; "," &lt;&lt; </a:t>
            </a:r>
          </a:p>
          <a:p>
            <a:r>
              <a:rPr lang="en-US" altLang="zh-CN" sz="1600" smtClean="0">
                <a:solidFill>
                  <a:srgbClr val="0000FF"/>
                </a:solidFill>
                <a:latin typeface="Consolas" pitchFamily="49" charset="0"/>
                <a:ea typeface="仿宋" pitchFamily="49" charset="-122"/>
                <a:cs typeface="Consolas" pitchFamily="49" charset="0"/>
              </a:rPr>
              <a:t>			pq1.top().name &lt;&lt; "]\t";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pq1.pop();</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857356" y="4929198"/>
            <a:ext cx="5786478" cy="49510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algn="ctr"/>
            <a:r>
              <a:rPr lang="en-US" altLang="zh-CN" sz="1800" smtClean="0">
                <a:solidFill>
                  <a:srgbClr val="0000FF"/>
                </a:solidFill>
                <a:latin typeface="Consolas" pitchFamily="49" charset="0"/>
                <a:ea typeface="仿宋" pitchFamily="49" charset="-122"/>
                <a:cs typeface="Consolas" pitchFamily="49" charset="0"/>
              </a:rPr>
              <a:t>pq1</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[5,Smith]   [2,Mary]    [1,John]</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4071934" y="428625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429684" cy="29244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nSpc>
                <a:spcPts val="2300"/>
              </a:lnSpc>
            </a:pPr>
            <a:r>
              <a:rPr lang="en-US" altLang="zh-CN" sz="1600" smtClean="0">
                <a:solidFill>
                  <a:srgbClr val="FF0000"/>
                </a:solidFill>
                <a:latin typeface="Consolas" pitchFamily="49" charset="0"/>
                <a:ea typeface="仿宋" pitchFamily="49" charset="-122"/>
                <a:cs typeface="Consolas" pitchFamily="49" charset="0"/>
              </a:rPr>
              <a:t>    //(2)</a:t>
            </a:r>
            <a:r>
              <a:rPr lang="zh-CN" altLang="zh-CN" sz="1600" smtClean="0">
                <a:solidFill>
                  <a:srgbClr val="FF0000"/>
                </a:solidFill>
                <a:latin typeface="Consolas" pitchFamily="49" charset="0"/>
                <a:ea typeface="仿宋" pitchFamily="49" charset="-122"/>
                <a:cs typeface="Consolas" pitchFamily="49" charset="0"/>
              </a:rPr>
              <a:t>使用</a:t>
            </a:r>
            <a:r>
              <a:rPr lang="en-US" altLang="zh-CN" sz="1600" smtClean="0">
                <a:solidFill>
                  <a:srgbClr val="FF0000"/>
                </a:solidFill>
                <a:latin typeface="Consolas" pitchFamily="49" charset="0"/>
                <a:ea typeface="仿宋" pitchFamily="49" charset="-122"/>
                <a:cs typeface="Consolas" pitchFamily="49" charset="0"/>
              </a:rPr>
              <a:t>Stud</a:t>
            </a:r>
            <a:r>
              <a:rPr lang="zh-CN" altLang="zh-CN" sz="1600" smtClean="0">
                <a:solidFill>
                  <a:srgbClr val="FF0000"/>
                </a:solidFill>
                <a:latin typeface="Consolas" pitchFamily="49" charset="0"/>
                <a:ea typeface="仿宋" pitchFamily="49" charset="-122"/>
                <a:cs typeface="Consolas" pitchFamily="49" charset="0"/>
              </a:rPr>
              <a:t>结构体的</a:t>
            </a:r>
            <a:r>
              <a:rPr lang="en-US" altLang="zh-CN" sz="1600" smtClean="0">
                <a:solidFill>
                  <a:srgbClr val="FF0000"/>
                </a:solidFill>
                <a:latin typeface="Consolas" pitchFamily="49" charset="0"/>
                <a:ea typeface="仿宋" pitchFamily="49" charset="-122"/>
                <a:cs typeface="Consolas" pitchFamily="49" charset="0"/>
              </a:rPr>
              <a:t>&gt;</a:t>
            </a:r>
            <a:r>
              <a:rPr lang="zh-CN" altLang="zh-CN" sz="1600" smtClean="0">
                <a:solidFill>
                  <a:srgbClr val="FF0000"/>
                </a:solidFill>
                <a:latin typeface="Consolas" pitchFamily="49" charset="0"/>
                <a:ea typeface="仿宋" pitchFamily="49" charset="-122"/>
                <a:cs typeface="Consolas" pitchFamily="49" charset="0"/>
              </a:rPr>
              <a:t>关系函数定义</a:t>
            </a:r>
            <a:r>
              <a:rPr lang="en-US" altLang="zh-CN" sz="1600" smtClean="0">
                <a:solidFill>
                  <a:srgbClr val="FF0000"/>
                </a:solidFill>
                <a:latin typeface="Consolas" pitchFamily="49" charset="0"/>
                <a:ea typeface="仿宋" pitchFamily="49" charset="-122"/>
                <a:cs typeface="Consolas" pitchFamily="49" charset="0"/>
              </a:rPr>
              <a:t>pq2</a:t>
            </a:r>
            <a:endParaRPr lang="zh-CN" altLang="zh-CN" sz="1600" smtClean="0">
              <a:solidFill>
                <a:srgbClr val="FF0000"/>
              </a:solidFill>
              <a:latin typeface="Consolas" pitchFamily="49" charset="0"/>
              <a:ea typeface="仿宋" pitchFamily="49" charset="-122"/>
              <a:cs typeface="Consolas" pitchFamily="49" charset="0"/>
            </a:endParaRPr>
          </a:p>
          <a:p>
            <a:pPr>
              <a:lnSpc>
                <a:spcPts val="23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priority_queue&lt;Stud,deque&lt;Stud&gt;,greater&lt;Stud&gt; &gt; pq2(a,a+n);</a:t>
            </a:r>
            <a:endParaRPr lang="zh-CN" altLang="zh-CN" sz="1600" smtClean="0">
              <a:solidFill>
                <a:srgbClr val="99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cout &lt;&lt; "pq2</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while (!pq2.empty())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a:t>
            </a:r>
            <a:r>
              <a:rPr lang="en-US" altLang="zh-CN" sz="1600" smtClean="0">
                <a:solidFill>
                  <a:srgbClr val="00B0F0"/>
                </a:solidFill>
                <a:latin typeface="Consolas" pitchFamily="49" charset="0"/>
                <a:ea typeface="仿宋" pitchFamily="49" charset="-122"/>
                <a:cs typeface="Consolas" pitchFamily="49" charset="0"/>
              </a:rPr>
              <a:t>no</a:t>
            </a:r>
            <a:r>
              <a:rPr lang="zh-CN" altLang="zh-CN" sz="1600" smtClean="0">
                <a:solidFill>
                  <a:srgbClr val="00B0F0"/>
                </a:solidFill>
                <a:latin typeface="Consolas" pitchFamily="49" charset="0"/>
                <a:ea typeface="仿宋" pitchFamily="49" charset="-122"/>
                <a:cs typeface="Consolas" pitchFamily="49" charset="0"/>
              </a:rPr>
              <a:t>递增输出</a:t>
            </a:r>
          </a:p>
          <a:p>
            <a:pPr>
              <a:lnSpc>
                <a:spcPts val="2300"/>
              </a:lnSpc>
            </a:pPr>
            <a:r>
              <a:rPr lang="en-US" altLang="zh-CN" sz="1600" smtClean="0">
                <a:solidFill>
                  <a:srgbClr val="0000FF"/>
                </a:solidFill>
                <a:latin typeface="Consolas" pitchFamily="49" charset="0"/>
                <a:ea typeface="仿宋" pitchFamily="49" charset="-122"/>
                <a:cs typeface="Consolas" pitchFamily="49" charset="0"/>
              </a:rPr>
              <a:t>    {	cout &lt;&lt; "[" &lt;&lt; pq2.top().no &lt;&lt; "," &lt;&lt; </a:t>
            </a:r>
          </a:p>
          <a:p>
            <a:pPr>
              <a:lnSpc>
                <a:spcPts val="2300"/>
              </a:lnSpc>
            </a:pPr>
            <a:r>
              <a:rPr lang="en-US" altLang="zh-CN" sz="1600" smtClean="0">
                <a:solidFill>
                  <a:srgbClr val="0000FF"/>
                </a:solidFill>
                <a:latin typeface="Consolas" pitchFamily="49" charset="0"/>
                <a:ea typeface="仿宋" pitchFamily="49" charset="-122"/>
                <a:cs typeface="Consolas" pitchFamily="49" charset="0"/>
              </a:rPr>
              <a:t>			pq2.top().name &lt;&lt; "]\t";</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pq2.pop();</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下箭头 2"/>
          <p:cNvSpPr/>
          <p:nvPr/>
        </p:nvSpPr>
        <p:spPr>
          <a:xfrm>
            <a:off x="4071934" y="3643314"/>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714480" y="4214818"/>
            <a:ext cx="6143668" cy="49510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08000" bIns="108000" rtlCol="0">
            <a:spAutoFit/>
          </a:bodyPr>
          <a:lstStyle/>
          <a:p>
            <a:r>
              <a:rPr lang="en-US" altLang="zh-CN" sz="1800" smtClean="0">
                <a:solidFill>
                  <a:srgbClr val="0000FF"/>
                </a:solidFill>
                <a:latin typeface="Consolas" pitchFamily="49" charset="0"/>
                <a:ea typeface="仿宋" pitchFamily="49" charset="-122"/>
                <a:cs typeface="Consolas" pitchFamily="49" charset="0"/>
              </a:rPr>
              <a:t>pq2</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[1,John]    [2,Mary]    [5,Smith]</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32920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pPr>
              <a:lnSpc>
                <a:spcPts val="2300"/>
              </a:lnSpc>
            </a:pPr>
            <a:r>
              <a:rPr lang="en-US" altLang="zh-CN" sz="1600" smtClean="0">
                <a:solidFill>
                  <a:srgbClr val="C00000"/>
                </a:solidFill>
                <a:latin typeface="Consolas" pitchFamily="49" charset="0"/>
                <a:ea typeface="仿宋" pitchFamily="49" charset="-122"/>
                <a:cs typeface="Consolas" pitchFamily="49" charset="0"/>
              </a:rPr>
              <a:t>    //(3)</a:t>
            </a:r>
            <a:r>
              <a:rPr lang="zh-CN" altLang="zh-CN" sz="1600" smtClean="0">
                <a:solidFill>
                  <a:srgbClr val="C00000"/>
                </a:solidFill>
                <a:latin typeface="Consolas" pitchFamily="49" charset="0"/>
                <a:ea typeface="仿宋" pitchFamily="49" charset="-122"/>
                <a:cs typeface="Consolas" pitchFamily="49" charset="0"/>
              </a:rPr>
              <a:t>使用结构体</a:t>
            </a:r>
            <a:r>
              <a:rPr lang="en-US" altLang="zh-CN" sz="1600" smtClean="0">
                <a:solidFill>
                  <a:srgbClr val="C00000"/>
                </a:solidFill>
                <a:latin typeface="Consolas" pitchFamily="49" charset="0"/>
                <a:ea typeface="仿宋" pitchFamily="49" charset="-122"/>
                <a:cs typeface="Consolas" pitchFamily="49" charset="0"/>
              </a:rPr>
              <a:t>StudCmp</a:t>
            </a:r>
            <a:r>
              <a:rPr lang="zh-CN" altLang="zh-CN" sz="1600" smtClean="0">
                <a:solidFill>
                  <a:srgbClr val="C00000"/>
                </a:solidFill>
                <a:latin typeface="Consolas" pitchFamily="49" charset="0"/>
                <a:ea typeface="仿宋" pitchFamily="49" charset="-122"/>
                <a:cs typeface="Consolas" pitchFamily="49" charset="0"/>
              </a:rPr>
              <a:t>的关系函数定义</a:t>
            </a:r>
            <a:r>
              <a:rPr lang="en-US" altLang="zh-CN" sz="1600" smtClean="0">
                <a:solidFill>
                  <a:srgbClr val="C00000"/>
                </a:solidFill>
                <a:latin typeface="Consolas" pitchFamily="49" charset="0"/>
                <a:ea typeface="仿宋" pitchFamily="49" charset="-122"/>
                <a:cs typeface="Consolas" pitchFamily="49" charset="0"/>
              </a:rPr>
              <a:t>pq3</a:t>
            </a:r>
            <a:endParaRPr lang="zh-CN" altLang="zh-CN" sz="1600" smtClean="0">
              <a:solidFill>
                <a:srgbClr val="C00000"/>
              </a:solidFill>
              <a:latin typeface="Consolas" pitchFamily="49" charset="0"/>
              <a:ea typeface="仿宋" pitchFamily="49" charset="-122"/>
              <a:cs typeface="Consolas" pitchFamily="49" charset="0"/>
            </a:endParaRPr>
          </a:p>
          <a:p>
            <a:pPr>
              <a:lnSpc>
                <a:spcPts val="2300"/>
              </a:lnSpc>
            </a:pPr>
            <a:r>
              <a:rPr lang="en-US" altLang="zh-CN" sz="1600" smtClean="0">
                <a:solidFill>
                  <a:srgbClr val="9900FF"/>
                </a:solidFill>
                <a:latin typeface="Consolas" pitchFamily="49" charset="0"/>
                <a:ea typeface="仿宋" pitchFamily="49" charset="-122"/>
                <a:cs typeface="Consolas" pitchFamily="49" charset="0"/>
              </a:rPr>
              <a:t>   priority_queue&lt;Stud,deque&lt;Stud&gt;,StudCmp &gt; pq3(a,a+n);</a:t>
            </a:r>
            <a:endParaRPr lang="zh-CN" altLang="zh-CN" sz="1600" smtClean="0">
              <a:solidFill>
                <a:srgbClr val="99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cout &lt;&lt; "pq3</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while (!pq3.empty())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a:t>
            </a:r>
            <a:r>
              <a:rPr lang="en-US" altLang="zh-CN" sz="1600" smtClean="0">
                <a:solidFill>
                  <a:srgbClr val="00B0F0"/>
                </a:solidFill>
                <a:latin typeface="Consolas" pitchFamily="49" charset="0"/>
                <a:ea typeface="仿宋" pitchFamily="49" charset="-122"/>
                <a:cs typeface="Consolas" pitchFamily="49" charset="0"/>
              </a:rPr>
              <a:t>name</a:t>
            </a:r>
            <a:r>
              <a:rPr lang="zh-CN" altLang="zh-CN" sz="1600" smtClean="0">
                <a:solidFill>
                  <a:srgbClr val="00B0F0"/>
                </a:solidFill>
                <a:latin typeface="Consolas" pitchFamily="49" charset="0"/>
                <a:ea typeface="仿宋" pitchFamily="49" charset="-122"/>
                <a:cs typeface="Consolas" pitchFamily="49" charset="0"/>
              </a:rPr>
              <a:t>递减输出</a:t>
            </a:r>
          </a:p>
          <a:p>
            <a:pPr>
              <a:lnSpc>
                <a:spcPts val="2300"/>
              </a:lnSpc>
            </a:pPr>
            <a:r>
              <a:rPr lang="en-US" altLang="zh-CN" sz="1600" smtClean="0">
                <a:solidFill>
                  <a:srgbClr val="0000FF"/>
                </a:solidFill>
                <a:latin typeface="Consolas" pitchFamily="49" charset="0"/>
                <a:ea typeface="仿宋" pitchFamily="49" charset="-122"/>
                <a:cs typeface="Consolas" pitchFamily="49" charset="0"/>
              </a:rPr>
              <a:t>   {	cout &lt;&lt; "[" &lt;&lt; pq3.top().no &lt;&lt; "," </a:t>
            </a:r>
          </a:p>
          <a:p>
            <a:pPr>
              <a:lnSpc>
                <a:spcPts val="2300"/>
              </a:lnSpc>
            </a:pPr>
            <a:r>
              <a:rPr lang="en-US" altLang="zh-CN" sz="1600" smtClean="0">
                <a:solidFill>
                  <a:srgbClr val="0000FF"/>
                </a:solidFill>
                <a:latin typeface="Consolas" pitchFamily="49" charset="0"/>
                <a:ea typeface="仿宋" pitchFamily="49" charset="-122"/>
                <a:cs typeface="Consolas" pitchFamily="49" charset="0"/>
              </a:rPr>
              <a:t>			&lt;&lt; pq3.top().name &lt;&lt; "]\t";</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pq3.pop();</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pPr>
              <a:lnSpc>
                <a:spcPts val="23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357290" y="4572008"/>
            <a:ext cx="5857916" cy="49510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08000" bIns="108000" rtlCol="0">
            <a:spAutoFit/>
          </a:bodyPr>
          <a:lstStyle/>
          <a:p>
            <a:pPr algn="ctr"/>
            <a:r>
              <a:rPr lang="en-US" altLang="zh-CN" sz="1800" smtClean="0">
                <a:solidFill>
                  <a:srgbClr val="0000FF"/>
                </a:solidFill>
                <a:latin typeface="Consolas" pitchFamily="49" charset="0"/>
                <a:ea typeface="仿宋" pitchFamily="49" charset="-122"/>
                <a:cs typeface="Consolas" pitchFamily="49" charset="0"/>
              </a:rPr>
              <a:t>pq3</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[5,Smith]   [2,Mary]    [1,John]</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4071934" y="385762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单个小人68"/>
          <p:cNvSpPr>
            <a:spLocks noGrp="1" noChangeAspect="1" noChangeArrowheads="1"/>
          </p:cNvSpPr>
          <p:nvPr isPhoto="1"/>
        </p:nvSpPr>
        <p:spPr bwMode="auto">
          <a:xfrm>
            <a:off x="2285984" y="642918"/>
            <a:ext cx="4286280" cy="4286280"/>
          </a:xfrm>
          <a:prstGeom prst="rect">
            <a:avLst/>
          </a:prstGeom>
          <a:blipFill dpi="0" rotWithShape="1">
            <a:blip r:embed="rId2" cstate="print"/>
            <a:srcRect/>
            <a:stretch>
              <a:fillRect/>
            </a:stretch>
          </a:blipFill>
          <a:ln w="9525">
            <a:solidFill>
              <a:schemeClr val="tx1"/>
            </a:solid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71472" y="571480"/>
            <a:ext cx="4033836"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a:solidFill>
                  <a:srgbClr val="FF0000"/>
                </a:solidFill>
                <a:latin typeface="Consolas" pitchFamily="49" charset="0"/>
                <a:ea typeface="微软雅黑" pitchFamily="34" charset="-122"/>
                <a:cs typeface="Consolas" pitchFamily="49" charset="0"/>
              </a:rPr>
              <a:t>1.1.3 </a:t>
            </a:r>
            <a:r>
              <a:rPr lang="zh-CN" altLang="en-US" smtClean="0">
                <a:solidFill>
                  <a:srgbClr val="FF0000"/>
                </a:solidFill>
                <a:latin typeface="Consolas" pitchFamily="49" charset="0"/>
                <a:ea typeface="微软雅黑" pitchFamily="34" charset="-122"/>
                <a:cs typeface="Consolas" pitchFamily="49" charset="0"/>
              </a:rPr>
              <a:t>算法</a:t>
            </a:r>
            <a:r>
              <a:rPr lang="zh-CN" altLang="en-US">
                <a:solidFill>
                  <a:srgbClr val="FF0000"/>
                </a:solidFill>
                <a:latin typeface="Consolas" pitchFamily="49" charset="0"/>
                <a:ea typeface="微软雅黑" pitchFamily="34" charset="-122"/>
                <a:cs typeface="Consolas" pitchFamily="49" charset="0"/>
              </a:rPr>
              <a:t>和数据结构</a:t>
            </a:r>
          </a:p>
        </p:txBody>
      </p:sp>
      <p:sp>
        <p:nvSpPr>
          <p:cNvPr id="196611" name="Text Box 3"/>
          <p:cNvSpPr txBox="1">
            <a:spLocks noChangeArrowheads="1"/>
          </p:cNvSpPr>
          <p:nvPr/>
        </p:nvSpPr>
        <p:spPr bwMode="auto">
          <a:xfrm>
            <a:off x="428596" y="1428736"/>
            <a:ext cx="54737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ea typeface="楷体" pitchFamily="49" charset="-122"/>
                <a:cs typeface="Times New Roman" pitchFamily="18" charset="0"/>
              </a:rPr>
              <a:t>算法与数据结构既有联系又有区别。</a:t>
            </a:r>
          </a:p>
        </p:txBody>
      </p:sp>
      <p:sp>
        <p:nvSpPr>
          <p:cNvPr id="196612" name="Text Box 4"/>
          <p:cNvSpPr txBox="1">
            <a:spLocks noChangeArrowheads="1"/>
          </p:cNvSpPr>
          <p:nvPr/>
        </p:nvSpPr>
        <p:spPr bwMode="auto">
          <a:xfrm>
            <a:off x="428596" y="1948374"/>
            <a:ext cx="8351837" cy="1586332"/>
          </a:xfrm>
          <a:prstGeom prst="rect">
            <a:avLst/>
          </a:prstGeom>
          <a:solidFill>
            <a:schemeClr val="bg1">
              <a:lumMod val="95000"/>
            </a:schemeClr>
          </a:solidFill>
          <a:ln>
            <a:headEnd/>
            <a:tailEnd/>
          </a:ln>
        </p:spPr>
        <p:style>
          <a:lnRef idx="2">
            <a:schemeClr val="accent6"/>
          </a:lnRef>
          <a:fillRef idx="1">
            <a:schemeClr val="lt1"/>
          </a:fillRef>
          <a:effectRef idx="0">
            <a:schemeClr val="accent6"/>
          </a:effectRef>
          <a:fontRef idx="minor">
            <a:schemeClr val="dk1"/>
          </a:fontRef>
        </p:style>
        <p:txBody>
          <a:bodyPr>
            <a:spAutoFit/>
          </a:bodyPr>
          <a:lstStyle/>
          <a:p>
            <a:pPr>
              <a:lnSpc>
                <a:spcPts val="3000"/>
              </a:lnSpc>
            </a:pPr>
            <a:r>
              <a:rPr lang="zh-CN" altLang="en-US" sz="1800">
                <a:solidFill>
                  <a:srgbClr val="FF0000"/>
                </a:solidFill>
                <a:latin typeface="Consolas" pitchFamily="49" charset="0"/>
                <a:ea typeface="仿宋" pitchFamily="49" charset="-122"/>
                <a:cs typeface="Consolas" pitchFamily="49" charset="0"/>
              </a:rPr>
              <a:t>联系：</a:t>
            </a:r>
            <a:r>
              <a:rPr lang="zh-CN" altLang="en-US" sz="1800">
                <a:solidFill>
                  <a:srgbClr val="0000FF"/>
                </a:solidFill>
                <a:latin typeface="Consolas" pitchFamily="49" charset="0"/>
                <a:ea typeface="仿宋" pitchFamily="49" charset="-122"/>
                <a:cs typeface="Consolas" pitchFamily="49" charset="0"/>
              </a:rPr>
              <a:t>数据结构是算法设计的基础。算法的操作对象是数据结构，在设计算法时，通常要构建适合这种算法的数据结构。数据结构设计主要是选择数据的存储方式，如确定求解问题中的数据采用数组存储还是采用链表存储等。算法设计就是在选定的存储结构上设计一个满足要求的好算法。</a:t>
            </a:r>
          </a:p>
        </p:txBody>
      </p:sp>
      <p:sp>
        <p:nvSpPr>
          <p:cNvPr id="196613" name="Text Box 5"/>
          <p:cNvSpPr txBox="1">
            <a:spLocks noChangeArrowheads="1"/>
          </p:cNvSpPr>
          <p:nvPr/>
        </p:nvSpPr>
        <p:spPr bwMode="auto">
          <a:xfrm>
            <a:off x="428596" y="3786190"/>
            <a:ext cx="8247092" cy="1205586"/>
          </a:xfrm>
          <a:prstGeom prst="rect">
            <a:avLst/>
          </a:prstGeom>
          <a:solidFill>
            <a:schemeClr val="bg1">
              <a:lumMod val="95000"/>
            </a:schemeClr>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ts val="3000"/>
              </a:lnSpc>
              <a:spcBef>
                <a:spcPts val="0"/>
              </a:spcBef>
            </a:pPr>
            <a:r>
              <a:rPr lang="zh-CN" altLang="en-US" sz="1800">
                <a:solidFill>
                  <a:srgbClr val="FF0000"/>
                </a:solidFill>
                <a:latin typeface="Consolas" pitchFamily="49" charset="0"/>
                <a:ea typeface="仿宋" pitchFamily="49" charset="-122"/>
                <a:cs typeface="Consolas" pitchFamily="49" charset="0"/>
              </a:rPr>
              <a:t>区别：</a:t>
            </a:r>
            <a:r>
              <a:rPr lang="zh-CN" altLang="en-US" sz="1800">
                <a:solidFill>
                  <a:srgbClr val="0000FF"/>
                </a:solidFill>
                <a:latin typeface="Consolas" pitchFamily="49" charset="0"/>
                <a:ea typeface="仿宋" pitchFamily="49" charset="-122"/>
                <a:cs typeface="Consolas" pitchFamily="49" charset="0"/>
              </a:rPr>
              <a:t>数据结构关注的是数据的逻辑结构、存储结构以及基本操作，而算法更多的是关注如何在数据结构的基础上解决实际问题。算法是编程思想，数据结构则是这些思想的逻辑基础。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14282" y="357166"/>
            <a:ext cx="4357718"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a:solidFill>
                  <a:srgbClr val="FF0000"/>
                </a:solidFill>
                <a:latin typeface="Consolas" pitchFamily="49" charset="0"/>
                <a:ea typeface="微软雅黑" pitchFamily="34" charset="-122"/>
                <a:cs typeface="Consolas" pitchFamily="49" charset="0"/>
              </a:rPr>
              <a:t>1.1.4 </a:t>
            </a:r>
            <a:r>
              <a:rPr lang="zh-CN" altLang="en-US" smtClean="0">
                <a:solidFill>
                  <a:srgbClr val="FF0000"/>
                </a:solidFill>
                <a:latin typeface="Consolas" pitchFamily="49" charset="0"/>
                <a:ea typeface="微软雅黑" pitchFamily="34" charset="-122"/>
                <a:cs typeface="Consolas" pitchFamily="49" charset="0"/>
              </a:rPr>
              <a:t>算法</a:t>
            </a:r>
            <a:r>
              <a:rPr lang="zh-CN" altLang="en-US">
                <a:solidFill>
                  <a:srgbClr val="FF0000"/>
                </a:solidFill>
                <a:latin typeface="Consolas" pitchFamily="49" charset="0"/>
                <a:ea typeface="微软雅黑" pitchFamily="34" charset="-122"/>
                <a:cs typeface="Consolas" pitchFamily="49" charset="0"/>
              </a:rPr>
              <a:t>设计的基本步骤</a:t>
            </a:r>
          </a:p>
        </p:txBody>
      </p:sp>
      <p:sp>
        <p:nvSpPr>
          <p:cNvPr id="195588" name="Rectangle 4"/>
          <p:cNvSpPr>
            <a:spLocks noChangeArrowheads="1"/>
          </p:cNvSpPr>
          <p:nvPr/>
        </p:nvSpPr>
        <p:spPr bwMode="auto">
          <a:xfrm>
            <a:off x="0" y="26241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1428728" y="1379854"/>
            <a:ext cx="2143140" cy="500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仿宋" pitchFamily="49" charset="-122"/>
                <a:ea typeface="仿宋" pitchFamily="49" charset="-122"/>
              </a:rPr>
              <a:t>分析求解问题</a:t>
            </a:r>
            <a:endParaRPr lang="zh-CN" altLang="en-US" sz="1800">
              <a:solidFill>
                <a:srgbClr val="0000FF"/>
              </a:solidFill>
              <a:latin typeface="仿宋" pitchFamily="49" charset="-122"/>
              <a:ea typeface="仿宋" pitchFamily="49" charset="-122"/>
            </a:endParaRPr>
          </a:p>
        </p:txBody>
      </p:sp>
      <p:sp>
        <p:nvSpPr>
          <p:cNvPr id="7" name="圆角矩形 6"/>
          <p:cNvSpPr/>
          <p:nvPr/>
        </p:nvSpPr>
        <p:spPr>
          <a:xfrm>
            <a:off x="1428728" y="2237110"/>
            <a:ext cx="2143140" cy="7858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仿宋" pitchFamily="49" charset="-122"/>
                <a:ea typeface="仿宋" pitchFamily="49" charset="-122"/>
              </a:rPr>
              <a:t>选择数据结构和算法设计策略</a:t>
            </a:r>
            <a:endParaRPr lang="zh-CN" altLang="en-US" sz="1800">
              <a:solidFill>
                <a:srgbClr val="0000FF"/>
              </a:solidFill>
              <a:latin typeface="仿宋" pitchFamily="49" charset="-122"/>
              <a:ea typeface="仿宋" pitchFamily="49" charset="-122"/>
            </a:endParaRPr>
          </a:p>
        </p:txBody>
      </p:sp>
      <p:sp>
        <p:nvSpPr>
          <p:cNvPr id="8" name="圆角矩形 7"/>
          <p:cNvSpPr/>
          <p:nvPr/>
        </p:nvSpPr>
        <p:spPr>
          <a:xfrm>
            <a:off x="1428728" y="3368840"/>
            <a:ext cx="2143140" cy="500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仿宋" pitchFamily="49" charset="-122"/>
                <a:ea typeface="仿宋" pitchFamily="49" charset="-122"/>
              </a:rPr>
              <a:t>描述算法</a:t>
            </a:r>
            <a:endParaRPr lang="zh-CN" altLang="en-US" sz="1800">
              <a:solidFill>
                <a:srgbClr val="0000FF"/>
              </a:solidFill>
              <a:latin typeface="仿宋" pitchFamily="49" charset="-122"/>
              <a:ea typeface="仿宋" pitchFamily="49" charset="-122"/>
            </a:endParaRPr>
          </a:p>
        </p:txBody>
      </p:sp>
      <p:sp>
        <p:nvSpPr>
          <p:cNvPr id="9" name="圆角矩形 8"/>
          <p:cNvSpPr/>
          <p:nvPr/>
        </p:nvSpPr>
        <p:spPr>
          <a:xfrm>
            <a:off x="1428728" y="4226096"/>
            <a:ext cx="2143140" cy="500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仿宋" pitchFamily="49" charset="-122"/>
                <a:ea typeface="仿宋" pitchFamily="49" charset="-122"/>
              </a:rPr>
              <a:t>证明算法正确性</a:t>
            </a:r>
            <a:endParaRPr lang="zh-CN" altLang="en-US" sz="1800">
              <a:solidFill>
                <a:srgbClr val="0000FF"/>
              </a:solidFill>
              <a:latin typeface="仿宋" pitchFamily="49" charset="-122"/>
              <a:ea typeface="仿宋" pitchFamily="49" charset="-122"/>
            </a:endParaRPr>
          </a:p>
        </p:txBody>
      </p:sp>
      <p:sp>
        <p:nvSpPr>
          <p:cNvPr id="10" name="圆角矩形 9"/>
          <p:cNvSpPr/>
          <p:nvPr/>
        </p:nvSpPr>
        <p:spPr>
          <a:xfrm>
            <a:off x="1428728" y="5072074"/>
            <a:ext cx="2143140" cy="500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仿宋" pitchFamily="49" charset="-122"/>
                <a:ea typeface="仿宋" pitchFamily="49" charset="-122"/>
              </a:rPr>
              <a:t>算法分析</a:t>
            </a:r>
            <a:endParaRPr lang="zh-CN" altLang="en-US" sz="1800">
              <a:solidFill>
                <a:srgbClr val="0000FF"/>
              </a:solidFill>
              <a:latin typeface="仿宋" pitchFamily="49" charset="-122"/>
              <a:ea typeface="仿宋" pitchFamily="49" charset="-122"/>
            </a:endParaRPr>
          </a:p>
        </p:txBody>
      </p:sp>
      <p:cxnSp>
        <p:nvCxnSpPr>
          <p:cNvPr id="12" name="直接箭头连接符 11"/>
          <p:cNvCxnSpPr/>
          <p:nvPr/>
        </p:nvCxnSpPr>
        <p:spPr>
          <a:xfrm rot="5400000">
            <a:off x="2321703" y="205851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a:off x="2321703" y="320072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rot="5400000">
            <a:off x="2321703" y="404670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2321703" y="490396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500034" y="1714488"/>
            <a:ext cx="7777163" cy="1418915"/>
          </a:xfrm>
          <a:prstGeom prst="rect">
            <a:avLst/>
          </a:prstGeom>
          <a:noFill/>
          <a:ln w="9525">
            <a:noFill/>
            <a:miter lim="800000"/>
            <a:headEnd/>
            <a:tailEnd/>
          </a:ln>
          <a:effectLst/>
        </p:spPr>
        <p:txBody>
          <a:bodyPr>
            <a:spAutoFit/>
          </a:bodyPr>
          <a:lstStyle/>
          <a:p>
            <a:pPr>
              <a:lnSpc>
                <a:spcPct val="150000"/>
              </a:lnSpc>
              <a:spcBef>
                <a:spcPts val="0"/>
              </a:spcBef>
            </a:pPr>
            <a:r>
              <a:rPr lang="zh-CN" altLang="en-US" sz="2000">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算法分析是分析算法占用计算机资源的情况。</a:t>
            </a:r>
          </a:p>
          <a:p>
            <a:pPr>
              <a:lnSpc>
                <a:spcPct val="150000"/>
              </a:lnSpc>
              <a:spcBef>
                <a:spcPts val="0"/>
              </a:spcBef>
            </a:pPr>
            <a:r>
              <a:rPr lang="zh-CN" altLang="en-US" sz="2000">
                <a:solidFill>
                  <a:srgbClr val="0000FF"/>
                </a:solidFill>
                <a:ea typeface="楷体" pitchFamily="49" charset="-122"/>
                <a:cs typeface="Times New Roman" pitchFamily="18" charset="0"/>
              </a:rPr>
              <a:t>　　所以算法分析的两个主要方面是分析算法的</a:t>
            </a:r>
            <a:r>
              <a:rPr lang="zh-CN" altLang="en-US" sz="2000">
                <a:solidFill>
                  <a:srgbClr val="9900FF"/>
                </a:solidFill>
                <a:ea typeface="楷体" pitchFamily="49" charset="-122"/>
                <a:cs typeface="Times New Roman" pitchFamily="18" charset="0"/>
              </a:rPr>
              <a:t>时间复杂度</a:t>
            </a:r>
            <a:r>
              <a:rPr lang="zh-CN" altLang="en-US" sz="2000">
                <a:solidFill>
                  <a:srgbClr val="0000FF"/>
                </a:solidFill>
                <a:ea typeface="楷体" pitchFamily="49" charset="-122"/>
                <a:cs typeface="Times New Roman" pitchFamily="18" charset="0"/>
              </a:rPr>
              <a:t>和</a:t>
            </a:r>
            <a:r>
              <a:rPr lang="zh-CN" altLang="en-US" sz="2000">
                <a:solidFill>
                  <a:srgbClr val="9900FF"/>
                </a:solidFill>
                <a:ea typeface="楷体" pitchFamily="49" charset="-122"/>
                <a:cs typeface="Times New Roman" pitchFamily="18" charset="0"/>
              </a:rPr>
              <a:t>空间复杂度</a:t>
            </a:r>
            <a:r>
              <a:rPr lang="zh-CN" altLang="en-US" sz="2000">
                <a:ea typeface="楷体" pitchFamily="49" charset="-122"/>
                <a:cs typeface="Times New Roman" pitchFamily="18" charset="0"/>
              </a:rPr>
              <a:t>。</a:t>
            </a:r>
          </a:p>
        </p:txBody>
      </p:sp>
      <p:sp>
        <p:nvSpPr>
          <p:cNvPr id="5" name="Text Box 3"/>
          <p:cNvSpPr txBox="1">
            <a:spLocks noChangeArrowheads="1"/>
          </p:cNvSpPr>
          <p:nvPr/>
        </p:nvSpPr>
        <p:spPr bwMode="auto">
          <a:xfrm>
            <a:off x="2571736" y="571480"/>
            <a:ext cx="3161512"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428596" y="285728"/>
            <a:ext cx="4746629"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1.2.1 </a:t>
            </a:r>
            <a:r>
              <a:rPr lang="zh-CN" altLang="en-US" sz="2800">
                <a:solidFill>
                  <a:srgbClr val="FF0000"/>
                </a:solidFill>
                <a:latin typeface="Consolas" pitchFamily="49" charset="0"/>
                <a:ea typeface="微软雅黑" pitchFamily="34" charset="-122"/>
                <a:cs typeface="Consolas" pitchFamily="49" charset="0"/>
              </a:rPr>
              <a:t>算法时间复杂度分析</a:t>
            </a:r>
          </a:p>
        </p:txBody>
      </p:sp>
      <p:sp>
        <p:nvSpPr>
          <p:cNvPr id="193539" name="Text Box 3"/>
          <p:cNvSpPr txBox="1">
            <a:spLocks noChangeArrowheads="1"/>
          </p:cNvSpPr>
          <p:nvPr/>
        </p:nvSpPr>
        <p:spPr bwMode="auto">
          <a:xfrm>
            <a:off x="571472" y="1214422"/>
            <a:ext cx="3786214"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1. </a:t>
            </a:r>
            <a:r>
              <a:rPr lang="zh-CN" altLang="en-US">
                <a:solidFill>
                  <a:schemeClr val="bg1"/>
                </a:solidFill>
                <a:latin typeface="Consolas" pitchFamily="49" charset="0"/>
                <a:ea typeface="华文中宋" pitchFamily="2" charset="-122"/>
                <a:cs typeface="Consolas" pitchFamily="49" charset="0"/>
              </a:rPr>
              <a:t>时间复杂度分析概述</a:t>
            </a:r>
          </a:p>
        </p:txBody>
      </p:sp>
      <p:sp>
        <p:nvSpPr>
          <p:cNvPr id="193540" name="Text Box 4"/>
          <p:cNvSpPr txBox="1">
            <a:spLocks noChangeArrowheads="1"/>
          </p:cNvSpPr>
          <p:nvPr/>
        </p:nvSpPr>
        <p:spPr bwMode="auto">
          <a:xfrm>
            <a:off x="357158" y="1844675"/>
            <a:ext cx="8536017"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一个算法是由控制结构（顺序、分支和循环</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种）和原操作（指固有数据类型的操作）构成的，算法的运行时间取决于两者的综合效果。 </a:t>
            </a:r>
          </a:p>
        </p:txBody>
      </p:sp>
      <p:sp>
        <p:nvSpPr>
          <p:cNvPr id="193542" name="Rectangle 6"/>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3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642910" y="3143248"/>
            <a:ext cx="6786610" cy="327200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bool Solve(double a[][MAX],int m,int n,double &amp;s)</a:t>
            </a:r>
          </a:p>
          <a:p>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int i; s=0;</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if (m!=n) return false;</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(i=0;i&lt;m;i++)</a:t>
            </a:r>
          </a:p>
          <a:p>
            <a:r>
              <a:rPr lang="en-US" altLang="zh-CN" sz="1800" smtClean="0">
                <a:solidFill>
                  <a:srgbClr val="0000FF"/>
                </a:solidFill>
                <a:latin typeface="Consolas" pitchFamily="49" charset="0"/>
                <a:ea typeface="楷体" pitchFamily="49" charset="-122"/>
                <a:cs typeface="Consolas" pitchFamily="49" charset="0"/>
              </a:rPr>
              <a:t>     s+=a[i][i];</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return true;</a:t>
            </a: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grpSp>
        <p:nvGrpSpPr>
          <p:cNvPr id="26" name="组合 25"/>
          <p:cNvGrpSpPr/>
          <p:nvPr/>
        </p:nvGrpSpPr>
        <p:grpSpPr>
          <a:xfrm>
            <a:off x="1058475" y="3786190"/>
            <a:ext cx="7871243" cy="428628"/>
            <a:chOff x="1058475" y="3786190"/>
            <a:chExt cx="7871243" cy="428628"/>
          </a:xfrm>
        </p:grpSpPr>
        <p:sp>
          <p:nvSpPr>
            <p:cNvPr id="10" name="TextBox 9"/>
            <p:cNvSpPr txBox="1"/>
            <p:nvPr/>
          </p:nvSpPr>
          <p:spPr>
            <a:xfrm>
              <a:off x="7572396" y="3825379"/>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4" name="圆角矩形 13"/>
            <p:cNvSpPr/>
            <p:nvPr/>
          </p:nvSpPr>
          <p:spPr>
            <a:xfrm>
              <a:off x="1058475" y="3786190"/>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3"/>
              <a:endCxn id="10" idx="1"/>
            </p:cNvCxnSpPr>
            <p:nvPr/>
          </p:nvCxnSpPr>
          <p:spPr>
            <a:xfrm flipV="1">
              <a:off x="4273185" y="3994656"/>
              <a:ext cx="3299211" cy="5848"/>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7" name="组合 26"/>
          <p:cNvGrpSpPr/>
          <p:nvPr/>
        </p:nvGrpSpPr>
        <p:grpSpPr>
          <a:xfrm>
            <a:off x="1058475" y="4286256"/>
            <a:ext cx="7871243" cy="428628"/>
            <a:chOff x="1058475" y="4286256"/>
            <a:chExt cx="7871243" cy="428628"/>
          </a:xfrm>
        </p:grpSpPr>
        <p:sp>
          <p:nvSpPr>
            <p:cNvPr id="11" name="TextBox 10"/>
            <p:cNvSpPr txBox="1"/>
            <p:nvPr/>
          </p:nvSpPr>
          <p:spPr>
            <a:xfrm>
              <a:off x="7572396" y="4325445"/>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分支结构</a:t>
              </a:r>
            </a:p>
          </p:txBody>
        </p:sp>
        <p:sp>
          <p:nvSpPr>
            <p:cNvPr id="15" name="圆角矩形 14"/>
            <p:cNvSpPr/>
            <p:nvPr/>
          </p:nvSpPr>
          <p:spPr>
            <a:xfrm>
              <a:off x="1058475" y="4286256"/>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11" idx="1"/>
            </p:cNvCxnSpPr>
            <p:nvPr/>
          </p:nvCxnSpPr>
          <p:spPr>
            <a:xfrm flipV="1">
              <a:off x="4273185" y="4494722"/>
              <a:ext cx="3299211" cy="584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28" name="组合 27"/>
          <p:cNvGrpSpPr/>
          <p:nvPr/>
        </p:nvGrpSpPr>
        <p:grpSpPr>
          <a:xfrm>
            <a:off x="1058475" y="4786322"/>
            <a:ext cx="7871243" cy="642942"/>
            <a:chOff x="1058475" y="4786322"/>
            <a:chExt cx="7871243" cy="642942"/>
          </a:xfrm>
        </p:grpSpPr>
        <p:sp>
          <p:nvSpPr>
            <p:cNvPr id="12" name="TextBox 11"/>
            <p:cNvSpPr txBox="1"/>
            <p:nvPr/>
          </p:nvSpPr>
          <p:spPr>
            <a:xfrm>
              <a:off x="7572396" y="491001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循环结构</a:t>
              </a:r>
            </a:p>
          </p:txBody>
        </p:sp>
        <p:sp>
          <p:nvSpPr>
            <p:cNvPr id="16" name="圆角矩形 15"/>
            <p:cNvSpPr/>
            <p:nvPr/>
          </p:nvSpPr>
          <p:spPr>
            <a:xfrm>
              <a:off x="1058475" y="4786322"/>
              <a:ext cx="3214710" cy="642942"/>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6" idx="3"/>
              <a:endCxn id="12" idx="1"/>
            </p:cNvCxnSpPr>
            <p:nvPr/>
          </p:nvCxnSpPr>
          <p:spPr>
            <a:xfrm flipV="1">
              <a:off x="4273185" y="5079289"/>
              <a:ext cx="3299211" cy="28504"/>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组合 28"/>
          <p:cNvGrpSpPr/>
          <p:nvPr/>
        </p:nvGrpSpPr>
        <p:grpSpPr>
          <a:xfrm>
            <a:off x="1058475" y="5487639"/>
            <a:ext cx="7871243" cy="428628"/>
            <a:chOff x="1058475" y="5487639"/>
            <a:chExt cx="7871243" cy="428628"/>
          </a:xfrm>
        </p:grpSpPr>
        <p:sp>
          <p:nvSpPr>
            <p:cNvPr id="13" name="TextBox 12"/>
            <p:cNvSpPr txBox="1"/>
            <p:nvPr/>
          </p:nvSpPr>
          <p:spPr>
            <a:xfrm>
              <a:off x="7572396" y="550764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7" name="圆角矩形 16"/>
            <p:cNvSpPr/>
            <p:nvPr/>
          </p:nvSpPr>
          <p:spPr>
            <a:xfrm>
              <a:off x="1058475" y="5487639"/>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17" idx="3"/>
              <a:endCxn id="13" idx="1"/>
            </p:cNvCxnSpPr>
            <p:nvPr/>
          </p:nvCxnSpPr>
          <p:spPr>
            <a:xfrm flipV="1">
              <a:off x="4273185" y="5676919"/>
              <a:ext cx="3299211" cy="25034"/>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357158" y="571480"/>
            <a:ext cx="8496300" cy="782137"/>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ts val="2800"/>
              </a:lnSpc>
              <a:spcBef>
                <a:spcPts val="0"/>
              </a:spcBef>
            </a:pPr>
            <a:r>
              <a:rPr lang="zh-CN" altLang="en-US" sz="2000">
                <a:solidFill>
                  <a:srgbClr val="0000FF"/>
                </a:solidFill>
                <a:latin typeface="Consolas" pitchFamily="49" charset="0"/>
                <a:ea typeface="楷体" pitchFamily="49" charset="-122"/>
                <a:cs typeface="Consolas" pitchFamily="49" charset="0"/>
              </a:rPr>
              <a:t>　　设</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为算法中的问题规模，通常用大</a:t>
            </a:r>
            <a:r>
              <a:rPr lang="en-US" altLang="zh-CN" sz="2000">
                <a:solidFill>
                  <a:srgbClr val="0000FF"/>
                </a:solidFill>
                <a:latin typeface="Consolas" pitchFamily="49" charset="0"/>
                <a:ea typeface="楷体" pitchFamily="49" charset="-122"/>
                <a:cs typeface="Consolas" pitchFamily="49" charset="0"/>
              </a:rPr>
              <a:t>O</a:t>
            </a:r>
            <a:r>
              <a:rPr lang="zh-CN" altLang="en-US" sz="2000">
                <a:solidFill>
                  <a:srgbClr val="0000FF"/>
                </a:solidFill>
                <a:latin typeface="Consolas" pitchFamily="49" charset="0"/>
                <a:ea typeface="楷体" pitchFamily="49" charset="-122"/>
                <a:cs typeface="Consolas" pitchFamily="49" charset="0"/>
              </a:rPr>
              <a:t>、大</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zh-CN" altLang="en-US" sz="2000">
                <a:solidFill>
                  <a:srgbClr val="0000FF"/>
                </a:solidFill>
                <a:latin typeface="Consolas" pitchFamily="49" charset="0"/>
                <a:ea typeface="楷体" pitchFamily="49" charset="-122"/>
                <a:cs typeface="Consolas" pitchFamily="49" charset="0"/>
              </a:rPr>
              <a:t>和</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zh-CN" altLang="en-US" sz="2000">
                <a:solidFill>
                  <a:srgbClr val="0000FF"/>
                </a:solidFill>
                <a:latin typeface="Consolas" pitchFamily="49" charset="0"/>
                <a:ea typeface="楷体" pitchFamily="49" charset="-122"/>
                <a:cs typeface="Consolas" pitchFamily="49" charset="0"/>
              </a:rPr>
              <a:t>等三种渐进符号表示算法的执行时间与</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之间的一种增长关系。 </a:t>
            </a:r>
          </a:p>
        </p:txBody>
      </p:sp>
      <p:sp>
        <p:nvSpPr>
          <p:cNvPr id="192515" name="Text Box 3"/>
          <p:cNvSpPr txBox="1">
            <a:spLocks noChangeArrowheads="1"/>
          </p:cNvSpPr>
          <p:nvPr/>
        </p:nvSpPr>
        <p:spPr bwMode="auto">
          <a:xfrm>
            <a:off x="642910" y="1685916"/>
            <a:ext cx="5286412"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分析算法时间复杂度的一般步骤 ：</a:t>
            </a:r>
          </a:p>
        </p:txBody>
      </p:sp>
      <p:sp>
        <p:nvSpPr>
          <p:cNvPr id="192516" name="AutoShape 4"/>
          <p:cNvSpPr>
            <a:spLocks noChangeArrowheads="1"/>
          </p:cNvSpPr>
          <p:nvPr/>
        </p:nvSpPr>
        <p:spPr bwMode="auto">
          <a:xfrm>
            <a:off x="3706813" y="2285992"/>
            <a:ext cx="1225550" cy="593678"/>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800"/>
              </a:lnSpc>
            </a:pPr>
            <a:r>
              <a:rPr lang="zh-CN" altLang="en-US" sz="1800">
                <a:solidFill>
                  <a:srgbClr val="9900FF"/>
                </a:solidFill>
                <a:latin typeface="Consolas" pitchFamily="49" charset="0"/>
                <a:ea typeface="楷体" pitchFamily="49" charset="-122"/>
                <a:cs typeface="Consolas" pitchFamily="49" charset="0"/>
              </a:rPr>
              <a:t>算法</a:t>
            </a:r>
          </a:p>
        </p:txBody>
      </p:sp>
      <p:sp>
        <p:nvSpPr>
          <p:cNvPr id="192517" name="Text Box 5"/>
          <p:cNvSpPr txBox="1">
            <a:spLocks noChangeArrowheads="1"/>
          </p:cNvSpPr>
          <p:nvPr/>
        </p:nvSpPr>
        <p:spPr bwMode="auto">
          <a:xfrm>
            <a:off x="1979613" y="3570241"/>
            <a:ext cx="4751387" cy="6463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pPr>
            <a:r>
              <a:rPr lang="zh-CN" altLang="en-US" sz="1800">
                <a:solidFill>
                  <a:srgbClr val="0000FF"/>
                </a:solidFill>
                <a:latin typeface="Consolas" pitchFamily="49" charset="0"/>
                <a:ea typeface="仿宋" pitchFamily="49" charset="-122"/>
                <a:cs typeface="Consolas" pitchFamily="49" charset="0"/>
              </a:rPr>
              <a:t>分析问题规模</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，找出基本语句，求出其运行次数</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p>
        </p:txBody>
      </p:sp>
      <p:sp>
        <p:nvSpPr>
          <p:cNvPr id="192518" name="Text Box 6"/>
          <p:cNvSpPr txBox="1">
            <a:spLocks noChangeArrowheads="1"/>
          </p:cNvSpPr>
          <p:nvPr/>
        </p:nvSpPr>
        <p:spPr bwMode="auto">
          <a:xfrm>
            <a:off x="2843213" y="4957716"/>
            <a:ext cx="3313112"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pPr>
            <a:r>
              <a:rPr lang="zh-CN" altLang="en-US" sz="1800">
                <a:solidFill>
                  <a:srgbClr val="0000FF"/>
                </a:solidFill>
                <a:latin typeface="Consolas" pitchFamily="49" charset="0"/>
                <a:ea typeface="仿宋" pitchFamily="49" charset="-122"/>
                <a:cs typeface="Consolas" pitchFamily="49" charset="0"/>
              </a:rPr>
              <a:t>用</a:t>
            </a:r>
            <a:r>
              <a:rPr lang="en-US" altLang="zh-CN" sz="1800">
                <a:solidFill>
                  <a:srgbClr val="0000FF"/>
                </a:solidFill>
                <a:latin typeface="Consolas" pitchFamily="49" charset="0"/>
                <a:ea typeface="仿宋" pitchFamily="49" charset="-122"/>
                <a:cs typeface="Consolas" pitchFamily="49" charset="0"/>
              </a:rPr>
              <a:t>O</a:t>
            </a:r>
            <a:r>
              <a:rPr lang="zh-CN" altLang="en-US"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sym typeface="Symbol" pitchFamily="18" charset="2"/>
              </a:rPr>
              <a:t>或</a:t>
            </a:r>
            <a:r>
              <a:rPr lang="zh-CN" altLang="en-US" sz="1800" smtClean="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表示其阶</a:t>
            </a:r>
          </a:p>
        </p:txBody>
      </p:sp>
      <p:sp>
        <p:nvSpPr>
          <p:cNvPr id="192519" name="AutoShape 7"/>
          <p:cNvSpPr>
            <a:spLocks noChangeArrowheads="1"/>
          </p:cNvSpPr>
          <p:nvPr/>
        </p:nvSpPr>
        <p:spPr bwMode="auto">
          <a:xfrm>
            <a:off x="4140200" y="3095570"/>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
        <p:nvSpPr>
          <p:cNvPr id="192520" name="AutoShape 8"/>
          <p:cNvSpPr>
            <a:spLocks noChangeArrowheads="1"/>
          </p:cNvSpPr>
          <p:nvPr/>
        </p:nvSpPr>
        <p:spPr bwMode="auto">
          <a:xfrm>
            <a:off x="4140200" y="4535432"/>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843262" y="260648"/>
            <a:ext cx="3384922" cy="701675"/>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solidFill>
                  <a:srgbClr val="FF0000"/>
                </a:solidFill>
                <a:effectLst>
                  <a:outerShdw blurRad="50800" dist="39000" dir="5460000" algn="tl">
                    <a:srgbClr val="000000">
                      <a:alpha val="38000"/>
                    </a:srgbClr>
                  </a:outerShdw>
                </a:effectLst>
                <a:ea typeface="隶书" pitchFamily="49" charset="-122"/>
              </a:rPr>
              <a:t>第</a:t>
            </a:r>
            <a:r>
              <a:rPr lang="en-US" altLang="zh-CN" sz="4000">
                <a:ln w="11430"/>
                <a:solidFill>
                  <a:srgbClr val="FF0000"/>
                </a:solidFill>
                <a:effectLst>
                  <a:outerShdw blurRad="50800" dist="39000" dir="5460000" algn="tl">
                    <a:srgbClr val="000000">
                      <a:alpha val="38000"/>
                    </a:srgbClr>
                  </a:outerShdw>
                </a:effectLst>
                <a:ea typeface="隶书" pitchFamily="49" charset="-122"/>
              </a:rPr>
              <a:t>1</a:t>
            </a:r>
            <a:r>
              <a:rPr lang="zh-CN" altLang="en-US" sz="4000">
                <a:ln w="11430"/>
                <a:solidFill>
                  <a:srgbClr val="FF0000"/>
                </a:solidFill>
                <a:effectLst>
                  <a:outerShdw blurRad="50800" dist="39000" dir="5460000" algn="tl">
                    <a:srgbClr val="000000">
                      <a:alpha val="38000"/>
                    </a:srgbClr>
                  </a:outerShdw>
                </a:effectLst>
                <a:ea typeface="隶书" pitchFamily="49" charset="-122"/>
              </a:rPr>
              <a:t>章 概述 </a:t>
            </a:r>
          </a:p>
        </p:txBody>
      </p:sp>
      <p:sp>
        <p:nvSpPr>
          <p:cNvPr id="3075"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
        <p:nvSpPr>
          <p:cNvPr id="12"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13"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50825" y="476250"/>
            <a:ext cx="3960813" cy="461665"/>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2. </a:t>
            </a:r>
            <a:r>
              <a:rPr lang="zh-CN" altLang="en-US" smtClean="0">
                <a:solidFill>
                  <a:schemeClr val="bg1"/>
                </a:solidFill>
                <a:latin typeface="Consolas" pitchFamily="49" charset="0"/>
                <a:ea typeface="华文中宋" pitchFamily="2" charset="-122"/>
                <a:cs typeface="Consolas" pitchFamily="49" charset="0"/>
              </a:rPr>
              <a:t>渐进符号（</a:t>
            </a:r>
            <a:r>
              <a:rPr lang="en-US" altLang="zh-CN">
                <a:solidFill>
                  <a:schemeClr val="bg1"/>
                </a:solidFill>
                <a:latin typeface="Consolas" pitchFamily="49" charset="0"/>
                <a:ea typeface="华文中宋" pitchFamily="2" charset="-122"/>
                <a:cs typeface="Consolas" pitchFamily="49" charset="0"/>
              </a:rPr>
              <a:t>O</a:t>
            </a:r>
            <a:r>
              <a:rPr lang="zh-CN" altLang="en-US">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和</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a:t>
            </a:r>
          </a:p>
        </p:txBody>
      </p:sp>
      <p:sp>
        <p:nvSpPr>
          <p:cNvPr id="191491" name="Text Box 3"/>
          <p:cNvSpPr txBox="1">
            <a:spLocks noChangeArrowheads="1"/>
          </p:cNvSpPr>
          <p:nvPr/>
        </p:nvSpPr>
        <p:spPr bwMode="auto">
          <a:xfrm>
            <a:off x="431831" y="1313107"/>
            <a:ext cx="8212135" cy="156675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72000" bIns="108000">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FF0000"/>
                </a:solidFill>
                <a:latin typeface="Consolas" pitchFamily="49" charset="0"/>
                <a:ea typeface="黑体" pitchFamily="49" charset="-122"/>
                <a:cs typeface="Consolas" pitchFamily="49" charset="0"/>
              </a:rPr>
              <a:t>定义</a:t>
            </a:r>
            <a:r>
              <a:rPr lang="en-US" altLang="zh-CN" sz="2000">
                <a:solidFill>
                  <a:srgbClr val="FF0000"/>
                </a:solidFill>
                <a:latin typeface="Consolas" pitchFamily="49" charset="0"/>
                <a:ea typeface="黑体" pitchFamily="49" charset="-122"/>
                <a:cs typeface="Consolas" pitchFamily="49" charset="0"/>
              </a:rPr>
              <a:t>1</a:t>
            </a:r>
            <a:r>
              <a:rPr lang="zh-CN" altLang="en-US" sz="2000">
                <a:solidFill>
                  <a:srgbClr val="FF0000"/>
                </a:solidFill>
                <a:latin typeface="Consolas" pitchFamily="49" charset="0"/>
                <a:ea typeface="黑体" pitchFamily="49" charset="-122"/>
                <a:cs typeface="Consolas" pitchFamily="49" charset="0"/>
              </a:rPr>
              <a:t>（大</a:t>
            </a:r>
            <a:r>
              <a:rPr lang="en-US" altLang="zh-CN" sz="2000" smtClean="0">
                <a:solidFill>
                  <a:srgbClr val="FF0000"/>
                </a:solidFill>
                <a:latin typeface="Consolas" pitchFamily="49" charset="0"/>
                <a:ea typeface="黑体" pitchFamily="49" charset="-122"/>
                <a:cs typeface="Consolas" pitchFamily="49" charset="0"/>
              </a:rPr>
              <a:t>O</a:t>
            </a:r>
            <a:r>
              <a:rPr lang="zh-CN" altLang="en-US" sz="2000" smtClean="0">
                <a:solidFill>
                  <a:srgbClr val="FF0000"/>
                </a:solidFill>
                <a:latin typeface="Consolas" pitchFamily="49" charset="0"/>
                <a:ea typeface="黑体" pitchFamily="49" charset="-122"/>
                <a:cs typeface="Consolas" pitchFamily="49" charset="0"/>
              </a:rPr>
              <a:t>符号）</a:t>
            </a:r>
            <a:r>
              <a:rPr lang="zh-CN" altLang="en-US" sz="2000" smtClean="0">
                <a:solidFill>
                  <a:srgbClr val="FF0000"/>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（读作“</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的大</a:t>
            </a:r>
            <a:r>
              <a:rPr lang="en-US" altLang="zh-CN" sz="2000">
                <a:solidFill>
                  <a:srgbClr val="0000FF"/>
                </a:solidFill>
                <a:latin typeface="Consolas" pitchFamily="49" charset="0"/>
                <a:ea typeface="楷体" pitchFamily="49" charset="-122"/>
                <a:cs typeface="Consolas" pitchFamily="49" charset="0"/>
              </a:rPr>
              <a:t>O”</a:t>
            </a:r>
            <a:r>
              <a:rPr lang="zh-CN" altLang="en-US" sz="2000">
                <a:solidFill>
                  <a:srgbClr val="0000FF"/>
                </a:solidFill>
                <a:latin typeface="Consolas" pitchFamily="49" charset="0"/>
                <a:ea typeface="楷体" pitchFamily="49" charset="-122"/>
                <a:cs typeface="Consolas" pitchFamily="49" charset="0"/>
              </a:rPr>
              <a:t>）当且仅当存在正常量</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和</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25000" err="1">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，使当</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mj-ea"/>
                <a:ea typeface="+mj-ea"/>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25000" err="1">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时，</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宋体" pitchFamily="2" charset="-122"/>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c</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9900FF"/>
                </a:solidFill>
                <a:latin typeface="微软雅黑" pitchFamily="34" charset="-122"/>
                <a:ea typeface="微软雅黑" pitchFamily="34" charset="-122"/>
                <a:cs typeface="Consolas" pitchFamily="49" charset="0"/>
              </a:rPr>
              <a:t>上界</a:t>
            </a:r>
            <a:r>
              <a:rPr lang="zh-CN" altLang="en-US" sz="2000">
                <a:latin typeface="Consolas" pitchFamily="49" charset="0"/>
                <a:ea typeface="楷体" pitchFamily="49" charset="-122"/>
                <a:cs typeface="Consolas" pitchFamily="49" charset="0"/>
              </a:rPr>
              <a:t>。</a:t>
            </a:r>
          </a:p>
        </p:txBody>
      </p:sp>
      <p:sp>
        <p:nvSpPr>
          <p:cNvPr id="191492" name="Text Box 4"/>
          <p:cNvSpPr txBox="1">
            <a:spLocks noChangeArrowheads="1"/>
          </p:cNvSpPr>
          <p:nvPr/>
        </p:nvSpPr>
        <p:spPr bwMode="auto">
          <a:xfrm>
            <a:off x="357159" y="3214686"/>
            <a:ext cx="7572428" cy="1015663"/>
          </a:xfrm>
          <a:prstGeom prst="rect">
            <a:avLst/>
          </a:prstGeom>
          <a:noFill/>
          <a:ln w="9525">
            <a:noFill/>
            <a:miter lim="800000"/>
            <a:headEnd/>
            <a:tailEnd/>
          </a:ln>
          <a:effectLst/>
        </p:spPr>
        <p:txBody>
          <a:bodyPr wrap="square">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如</a:t>
            </a:r>
            <a:r>
              <a:rPr lang="en-US" altLang="zh-CN" sz="2000" err="1">
                <a:solidFill>
                  <a:srgbClr val="0000FF"/>
                </a:solidFill>
                <a:latin typeface="Consolas" pitchFamily="49" charset="0"/>
                <a:ea typeface="楷体" pitchFamily="49" charset="-122"/>
                <a:cs typeface="Consolas" pitchFamily="49" charset="0"/>
              </a:rPr>
              <a:t>3</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，因</a:t>
            </a:r>
            <a:r>
              <a:rPr lang="zh-CN" altLang="en-US" sz="2000">
                <a:solidFill>
                  <a:srgbClr val="0000FF"/>
                </a:solidFill>
                <a:latin typeface="Consolas" pitchFamily="49" charset="0"/>
                <a:ea typeface="楷体" pitchFamily="49" charset="-122"/>
                <a:cs typeface="Consolas" pitchFamily="49" charset="0"/>
              </a:rPr>
              <a:t>为当</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宋体" pitchFamily="2" charset="-122"/>
                <a:ea typeface="宋体" pitchFamily="2"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时，</a:t>
            </a:r>
            <a:r>
              <a:rPr lang="en-US" altLang="zh-CN" sz="2000" err="1">
                <a:solidFill>
                  <a:srgbClr val="0000FF"/>
                </a:solidFill>
                <a:latin typeface="Consolas" pitchFamily="49" charset="0"/>
                <a:ea typeface="楷体" pitchFamily="49" charset="-122"/>
                <a:cs typeface="Consolas" pitchFamily="49" charset="0"/>
              </a:rPr>
              <a:t>3</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+2</a:t>
            </a:r>
            <a:r>
              <a:rPr lang="en-US" altLang="zh-CN" sz="2000" err="1">
                <a:solidFill>
                  <a:srgbClr val="0000FF"/>
                </a:solidFill>
                <a:latin typeface="宋体" pitchFamily="2" charset="-122"/>
                <a:ea typeface="宋体" pitchFamily="2"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4</a:t>
            </a:r>
            <a:r>
              <a:rPr lang="en-US" altLang="zh-CN" sz="2000" i="1" err="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err="1">
                <a:solidFill>
                  <a:srgbClr val="0000FF"/>
                </a:solidFill>
                <a:latin typeface="Consolas" pitchFamily="49" charset="0"/>
                <a:ea typeface="楷体" pitchFamily="49" charset="-122"/>
                <a:cs typeface="Consolas" pitchFamily="49" charset="0"/>
              </a:rPr>
              <a:t>10</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err="1">
                <a:solidFill>
                  <a:srgbClr val="0000FF"/>
                </a:solidFill>
                <a:latin typeface="Consolas" pitchFamily="49" charset="0"/>
                <a:ea typeface="楷体" pitchFamily="49" charset="-122"/>
                <a:cs typeface="Consolas" pitchFamily="49" charset="0"/>
              </a:rPr>
              <a:t>+4</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=O(</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4</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，因为当</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宋体" pitchFamily="2" charset="-122"/>
                <a:ea typeface="宋体" pitchFamily="2"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时，</a:t>
            </a:r>
            <a:r>
              <a:rPr lang="en-US" altLang="zh-CN" sz="2000" err="1">
                <a:solidFill>
                  <a:srgbClr val="0000FF"/>
                </a:solidFill>
                <a:latin typeface="Consolas" pitchFamily="49" charset="0"/>
                <a:ea typeface="楷体" pitchFamily="49" charset="-122"/>
                <a:cs typeface="Consolas" pitchFamily="49" charset="0"/>
              </a:rPr>
              <a:t>10</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err="1">
                <a:solidFill>
                  <a:srgbClr val="0000FF"/>
                </a:solidFill>
                <a:latin typeface="Consolas" pitchFamily="49" charset="0"/>
                <a:ea typeface="楷体" pitchFamily="49" charset="-122"/>
                <a:cs typeface="Consolas" pitchFamily="49" charset="0"/>
              </a:rPr>
              <a:t>+4</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+2</a:t>
            </a:r>
            <a:r>
              <a:rPr lang="en-US" altLang="zh-CN" sz="2000" err="1">
                <a:solidFill>
                  <a:srgbClr val="0000FF"/>
                </a:solidFill>
                <a:latin typeface="宋体" pitchFamily="2" charset="-122"/>
                <a:ea typeface="宋体" pitchFamily="2"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10</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8955" y="1003099"/>
            <a:ext cx="8569325" cy="3108543"/>
          </a:xfrm>
          <a:prstGeom prst="rect">
            <a:avLst/>
          </a:prstGeom>
          <a:noFill/>
          <a:ln w="9525">
            <a:noFill/>
            <a:miter lim="800000"/>
            <a:headEnd/>
            <a:tailEnd/>
          </a:ln>
          <a:effectLst/>
        </p:spPr>
        <p:txBody>
          <a:bodyPr>
            <a:spAutoFit/>
          </a:bodyPr>
          <a:lstStyle/>
          <a:p>
            <a:pPr>
              <a:lnSpc>
                <a:spcPct val="140000"/>
              </a:lnSpc>
            </a:pPr>
            <a:r>
              <a:rPr lang="zh-CN" altLang="en-US" sz="2000">
                <a:latin typeface="Consolas" pitchFamily="49" charset="0"/>
                <a:ea typeface="楷体" pitchFamily="49" charset="-122"/>
                <a:cs typeface="Consolas" pitchFamily="49" charset="0"/>
              </a:rPr>
              <a:t>　</a:t>
            </a: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大</a:t>
            </a:r>
            <a:r>
              <a:rPr lang="en-US" sz="2000" smtClean="0">
                <a:solidFill>
                  <a:srgbClr val="0000FF"/>
                </a:solidFill>
                <a:latin typeface="Consolas" pitchFamily="49" charset="0"/>
                <a:ea typeface="楷体" pitchFamily="49" charset="-122"/>
                <a:cs typeface="Consolas" pitchFamily="49" charset="0"/>
              </a:rPr>
              <a:t>O</a:t>
            </a:r>
            <a:r>
              <a:rPr lang="zh-CN" altLang="en-US" sz="2000" smtClean="0">
                <a:solidFill>
                  <a:srgbClr val="0000FF"/>
                </a:solidFill>
                <a:latin typeface="Consolas" pitchFamily="49" charset="0"/>
                <a:ea typeface="楷体" pitchFamily="49" charset="-122"/>
                <a:cs typeface="Consolas" pitchFamily="49" charset="0"/>
              </a:rPr>
              <a:t>符号用来描述</a:t>
            </a:r>
            <a:r>
              <a:rPr lang="zh-CN" altLang="en-US" sz="2000" smtClean="0">
                <a:solidFill>
                  <a:srgbClr val="9900FF"/>
                </a:solidFill>
                <a:latin typeface="Consolas" pitchFamily="49" charset="0"/>
                <a:ea typeface="楷体" pitchFamily="49" charset="-122"/>
                <a:cs typeface="Consolas" pitchFamily="49" charset="0"/>
              </a:rPr>
              <a:t>增长率的上界</a:t>
            </a:r>
            <a:r>
              <a:rPr lang="zh-CN" altLang="en-US" sz="2000" smtClean="0">
                <a:solidFill>
                  <a:srgbClr val="0000FF"/>
                </a:solidFill>
                <a:latin typeface="Consolas" pitchFamily="49" charset="0"/>
                <a:ea typeface="楷体" pitchFamily="49" charset="-122"/>
                <a:cs typeface="Consolas" pitchFamily="49" charset="0"/>
              </a:rPr>
              <a:t>，表示</a:t>
            </a:r>
            <a:r>
              <a:rPr lang="en-US" sz="2000" i="1" smtClean="0">
                <a:solidFill>
                  <a:srgbClr val="0000FF"/>
                </a:solidFill>
                <a:latin typeface="Consolas" pitchFamily="49" charset="0"/>
                <a:ea typeface="楷体" pitchFamily="49" charset="-122"/>
                <a:cs typeface="Consolas" pitchFamily="49" charset="0"/>
              </a:rPr>
              <a:t>f</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的增长最多像</a:t>
            </a:r>
            <a:r>
              <a:rPr lang="en-US" sz="2000" i="1" smtClean="0">
                <a:solidFill>
                  <a:srgbClr val="0000FF"/>
                </a:solidFill>
                <a:latin typeface="Consolas" pitchFamily="49" charset="0"/>
                <a:ea typeface="楷体" pitchFamily="49" charset="-122"/>
                <a:cs typeface="Consolas" pitchFamily="49" charset="0"/>
              </a:rPr>
              <a:t>g</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增长的那样快，也就是说，当输入规模为</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时，算法消耗时间的最大值。</a:t>
            </a:r>
            <a:r>
              <a:rPr lang="zh-CN" altLang="en-US" sz="2000" smtClean="0">
                <a:solidFill>
                  <a:srgbClr val="9900FF"/>
                </a:solidFill>
                <a:latin typeface="Consolas" pitchFamily="49" charset="0"/>
                <a:ea typeface="楷体" pitchFamily="49" charset="-122"/>
                <a:cs typeface="Consolas" pitchFamily="49" charset="0"/>
              </a:rPr>
              <a:t>这个上界的阶越低，结果就越有价值</a:t>
            </a:r>
            <a:r>
              <a:rPr lang="zh-CN" altLang="en-US" sz="2000" smtClean="0">
                <a:solidFill>
                  <a:srgbClr val="0000FF"/>
                </a:solidFill>
                <a:latin typeface="Consolas" pitchFamily="49" charset="0"/>
                <a:ea typeface="楷体" pitchFamily="49" charset="-122"/>
                <a:cs typeface="Consolas" pitchFamily="49" charset="0"/>
              </a:rPr>
              <a:t>，所以，对于</a:t>
            </a:r>
            <a:r>
              <a:rPr lang="en-US" sz="2000" err="1" smtClean="0">
                <a:solidFill>
                  <a:srgbClr val="0000FF"/>
                </a:solidFill>
                <a:latin typeface="Consolas" pitchFamily="49" charset="0"/>
                <a:ea typeface="楷体" pitchFamily="49" charset="-122"/>
                <a:cs typeface="Consolas" pitchFamily="49" charset="0"/>
              </a:rPr>
              <a:t>10</a:t>
            </a:r>
            <a:r>
              <a:rPr lang="en-US" sz="2000" i="1" err="1" smtClean="0">
                <a:solidFill>
                  <a:srgbClr val="0000FF"/>
                </a:solidFill>
                <a:latin typeface="Consolas" pitchFamily="49" charset="0"/>
                <a:ea typeface="楷体" pitchFamily="49" charset="-122"/>
                <a:cs typeface="Consolas" pitchFamily="49" charset="0"/>
              </a:rPr>
              <a:t>n</a:t>
            </a:r>
            <a:r>
              <a:rPr lang="en-US" sz="2000" baseline="30000" err="1" smtClean="0">
                <a:solidFill>
                  <a:srgbClr val="0000FF"/>
                </a:solidFill>
                <a:latin typeface="Consolas" pitchFamily="49" charset="0"/>
                <a:ea typeface="楷体" pitchFamily="49" charset="-122"/>
                <a:cs typeface="Consolas" pitchFamily="49" charset="0"/>
              </a:rPr>
              <a:t>2</a:t>
            </a:r>
            <a:r>
              <a:rPr lang="en-US" sz="2000" err="1" smtClean="0">
                <a:solidFill>
                  <a:srgbClr val="0000FF"/>
                </a:solidFill>
                <a:latin typeface="Consolas" pitchFamily="49" charset="0"/>
                <a:ea typeface="楷体" pitchFamily="49" charset="-122"/>
                <a:cs typeface="Consolas" pitchFamily="49" charset="0"/>
              </a:rPr>
              <a:t>+4</a:t>
            </a:r>
            <a:r>
              <a:rPr lang="en-US" sz="2000" i="1" err="1" smtClean="0">
                <a:solidFill>
                  <a:srgbClr val="0000FF"/>
                </a:solidFill>
                <a:latin typeface="Consolas" pitchFamily="49" charset="0"/>
                <a:ea typeface="楷体" pitchFamily="49" charset="-122"/>
                <a:cs typeface="Consolas" pitchFamily="49" charset="0"/>
              </a:rPr>
              <a:t>n</a:t>
            </a:r>
            <a:r>
              <a:rPr lang="en-US" sz="2000" err="1"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O(</a:t>
            </a:r>
            <a:r>
              <a:rPr lang="en-US" sz="2000" i="1" err="1" smtClean="0">
                <a:solidFill>
                  <a:srgbClr val="0000FF"/>
                </a:solidFill>
                <a:latin typeface="Consolas" pitchFamily="49" charset="0"/>
                <a:ea typeface="楷体" pitchFamily="49" charset="-122"/>
                <a:cs typeface="Consolas" pitchFamily="49" charset="0"/>
              </a:rPr>
              <a:t>n</a:t>
            </a:r>
            <a:r>
              <a:rPr lang="en-US" sz="2000" baseline="30000" err="1"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比</a:t>
            </a:r>
            <a:r>
              <a:rPr lang="en-US" sz="2000" smtClean="0">
                <a:solidFill>
                  <a:srgbClr val="0000FF"/>
                </a:solidFill>
                <a:latin typeface="Consolas" pitchFamily="49" charset="0"/>
                <a:ea typeface="楷体" pitchFamily="49" charset="-122"/>
                <a:cs typeface="Consolas" pitchFamily="49" charset="0"/>
              </a:rPr>
              <a:t>O(</a:t>
            </a:r>
            <a:r>
              <a:rPr lang="en-US" sz="2000" i="1" err="1" smtClean="0">
                <a:solidFill>
                  <a:srgbClr val="0000FF"/>
                </a:solidFill>
                <a:latin typeface="Consolas" pitchFamily="49" charset="0"/>
                <a:ea typeface="楷体" pitchFamily="49" charset="-122"/>
                <a:cs typeface="Consolas" pitchFamily="49" charset="0"/>
              </a:rPr>
              <a:t>n</a:t>
            </a:r>
            <a:r>
              <a:rPr lang="en-US" sz="2000" baseline="30000" err="1" smtClean="0">
                <a:solidFill>
                  <a:srgbClr val="0000FF"/>
                </a:solidFill>
                <a:latin typeface="Consolas" pitchFamily="49" charset="0"/>
                <a:ea typeface="楷体" pitchFamily="49" charset="-122"/>
                <a:cs typeface="Consolas" pitchFamily="49" charset="0"/>
              </a:rPr>
              <a:t>4</a:t>
            </a:r>
            <a:r>
              <a:rPr 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有价值。</a:t>
            </a:r>
            <a:endParaRPr lang="en-US" altLang="zh-CN" sz="2000" smtClean="0">
              <a:solidFill>
                <a:srgbClr val="0000FF"/>
              </a:solidFill>
              <a:latin typeface="Consolas" pitchFamily="49" charset="0"/>
              <a:ea typeface="楷体" pitchFamily="49" charset="-122"/>
              <a:cs typeface="Consolas" pitchFamily="49" charset="0"/>
            </a:endParaRPr>
          </a:p>
          <a:p>
            <a:pPr>
              <a:lnSpc>
                <a:spcPct val="14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一个算法的时间用大</a:t>
            </a:r>
            <a:r>
              <a:rPr lang="en-US" sz="2000" smtClean="0">
                <a:solidFill>
                  <a:srgbClr val="0000FF"/>
                </a:solidFill>
                <a:latin typeface="Consolas" pitchFamily="49" charset="0"/>
                <a:ea typeface="楷体" pitchFamily="49" charset="-122"/>
                <a:cs typeface="Consolas" pitchFamily="49" charset="0"/>
              </a:rPr>
              <a:t>O</a:t>
            </a:r>
            <a:r>
              <a:rPr lang="zh-CN" altLang="en-US" sz="2000" smtClean="0">
                <a:solidFill>
                  <a:srgbClr val="0000FF"/>
                </a:solidFill>
                <a:latin typeface="Consolas" pitchFamily="49" charset="0"/>
                <a:ea typeface="楷体" pitchFamily="49" charset="-122"/>
                <a:cs typeface="Consolas" pitchFamily="49" charset="0"/>
              </a:rPr>
              <a:t>符号表示时，总是采用最有价值的</a:t>
            </a:r>
            <a:r>
              <a:rPr lang="en-US" sz="2000" i="1" smtClean="0">
                <a:solidFill>
                  <a:srgbClr val="0000FF"/>
                </a:solidFill>
                <a:latin typeface="Consolas" pitchFamily="49" charset="0"/>
                <a:ea typeface="楷体" pitchFamily="49" charset="-122"/>
                <a:cs typeface="Consolas" pitchFamily="49" charset="0"/>
              </a:rPr>
              <a:t>g</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表示，称之为</a:t>
            </a:r>
            <a:r>
              <a:rPr lang="zh-CN" altLang="en-US" sz="2000" smtClean="0">
                <a:solidFill>
                  <a:srgbClr val="9900FF"/>
                </a:solidFill>
                <a:latin typeface="Consolas" pitchFamily="49" charset="0"/>
                <a:ea typeface="楷体" pitchFamily="49" charset="-122"/>
                <a:cs typeface="Consolas" pitchFamily="49" charset="0"/>
              </a:rPr>
              <a:t>“</a:t>
            </a:r>
            <a:r>
              <a:rPr lang="zh-CN" altLang="en-US" sz="2000" smtClean="0">
                <a:solidFill>
                  <a:srgbClr val="9900FF"/>
                </a:solidFill>
                <a:latin typeface="微软雅黑" pitchFamily="34" charset="-122"/>
                <a:ea typeface="微软雅黑" pitchFamily="34" charset="-122"/>
                <a:cs typeface="Consolas" pitchFamily="49" charset="0"/>
              </a:rPr>
              <a:t>紧凑上界</a:t>
            </a:r>
            <a:r>
              <a:rPr lang="zh-CN" altLang="en-US" sz="2000" smtClean="0">
                <a:solidFill>
                  <a:srgbClr val="9900FF"/>
                </a:solidFill>
                <a:latin typeface="Consolas" pitchFamily="49" charset="0"/>
                <a:ea typeface="楷体" pitchFamily="49" charset="-122"/>
                <a:cs typeface="Consolas" pitchFamily="49" charset="0"/>
              </a:rPr>
              <a:t>”或“</a:t>
            </a:r>
            <a:r>
              <a:rPr lang="zh-CN" altLang="en-US" sz="2000" smtClean="0">
                <a:solidFill>
                  <a:srgbClr val="9900FF"/>
                </a:solidFill>
                <a:latin typeface="微软雅黑" pitchFamily="34" charset="-122"/>
                <a:ea typeface="微软雅黑" pitchFamily="34" charset="-122"/>
                <a:cs typeface="Consolas" pitchFamily="49" charset="0"/>
              </a:rPr>
              <a:t>紧确上界</a:t>
            </a:r>
            <a:r>
              <a:rPr lang="zh-CN" altLang="en-US" sz="2000" smtClean="0">
                <a:solidFill>
                  <a:srgbClr val="9900FF"/>
                </a:solidFill>
                <a:latin typeface="Consolas" pitchFamily="49" charset="0"/>
                <a:ea typeface="楷体" pitchFamily="49" charset="-122"/>
                <a:cs typeface="Consolas" pitchFamily="49" charset="0"/>
              </a:rPr>
              <a:t>”</a:t>
            </a:r>
            <a:r>
              <a:rPr lang="zh-CN" altLang="en-US"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a:lnSpc>
                <a:spcPct val="140000"/>
              </a:lnSpc>
            </a:pPr>
            <a:r>
              <a:rPr lang="zh-CN" altLang="en-US" sz="2000" smtClean="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一般地</a:t>
            </a:r>
            <a:r>
              <a:rPr lang="zh-CN" altLang="pt-BR" sz="2000">
                <a:solidFill>
                  <a:srgbClr val="0000FF"/>
                </a:solidFill>
                <a:latin typeface="Consolas" pitchFamily="49" charset="0"/>
                <a:ea typeface="楷体" pitchFamily="49" charset="-122"/>
                <a:cs typeface="Consolas" pitchFamily="49" charset="0"/>
              </a:rPr>
              <a:t>，如果</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baseline="3000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mn-ea"/>
                <a:ea typeface="+mn-ea"/>
                <a:cs typeface="Consolas" pitchFamily="49" charset="0"/>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，有</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)=O(</a:t>
            </a:r>
            <a:r>
              <a:rPr lang="pt-BR" altLang="zh-CN" sz="2000" i="1">
                <a:solidFill>
                  <a:srgbClr val="9900FF"/>
                </a:solidFill>
                <a:latin typeface="Consolas" pitchFamily="49" charset="0"/>
                <a:ea typeface="楷体" pitchFamily="49" charset="-122"/>
                <a:cs typeface="Consolas" pitchFamily="49" charset="0"/>
              </a:rPr>
              <a:t>n</a:t>
            </a:r>
            <a:r>
              <a:rPr lang="pt-BR" altLang="zh-CN" sz="2000" i="1" baseline="30000">
                <a:solidFill>
                  <a:srgbClr val="9900FF"/>
                </a:solidFill>
                <a:latin typeface="Consolas" pitchFamily="49" charset="0"/>
                <a:ea typeface="楷体" pitchFamily="49" charset="-122"/>
                <a:cs typeface="Consolas" pitchFamily="49" charset="0"/>
              </a:rPr>
              <a:t>m</a:t>
            </a:r>
            <a:r>
              <a:rPr lang="pt-BR" altLang="zh-CN" sz="2000">
                <a:solidFill>
                  <a:srgbClr val="9900FF"/>
                </a:solidFill>
                <a:latin typeface="Consolas" pitchFamily="49" charset="0"/>
                <a:ea typeface="楷体" pitchFamily="49" charset="-122"/>
                <a:cs typeface="Consolas" pitchFamily="49" charset="0"/>
              </a:rPr>
              <a:t>)</a:t>
            </a:r>
            <a:r>
              <a:rPr lang="zh-CN" altLang="pt-BR" sz="200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500034" y="1071546"/>
            <a:ext cx="8247091" cy="1603104"/>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08000" bIns="108000">
            <a:spAutoFit/>
          </a:bodyPr>
          <a:lstStyle/>
          <a:p>
            <a:pPr>
              <a:lnSpc>
                <a:spcPct val="150000"/>
              </a:lnSpc>
              <a:spcBef>
                <a:spcPct val="50000"/>
              </a:spcBef>
            </a:pPr>
            <a:r>
              <a:rPr lang="zh-CN" altLang="pt-BR" sz="2000">
                <a:latin typeface="Consolas" pitchFamily="49" charset="0"/>
                <a:ea typeface="楷体" pitchFamily="49" charset="-122"/>
                <a:cs typeface="Consolas" pitchFamily="49" charset="0"/>
              </a:rPr>
              <a:t>　　</a:t>
            </a:r>
            <a:r>
              <a:rPr lang="zh-CN" altLang="pt-BR" sz="2000">
                <a:solidFill>
                  <a:srgbClr val="FF0000"/>
                </a:solidFill>
                <a:latin typeface="Consolas" pitchFamily="49" charset="0"/>
                <a:ea typeface="黑体" pitchFamily="49" charset="-122"/>
                <a:cs typeface="Consolas" pitchFamily="49" charset="0"/>
              </a:rPr>
              <a:t>定义</a:t>
            </a:r>
            <a:r>
              <a:rPr lang="pt-BR" altLang="zh-CN" sz="2000">
                <a:solidFill>
                  <a:srgbClr val="FF0000"/>
                </a:solidFill>
                <a:latin typeface="Consolas" pitchFamily="49" charset="0"/>
                <a:ea typeface="黑体" pitchFamily="49" charset="-122"/>
                <a:cs typeface="Consolas" pitchFamily="49" charset="0"/>
              </a:rPr>
              <a:t>2</a:t>
            </a:r>
            <a:r>
              <a:rPr lang="zh-CN" altLang="pt-BR" sz="2000">
                <a:solidFill>
                  <a:srgbClr val="FF0000"/>
                </a:solidFill>
                <a:latin typeface="Consolas" pitchFamily="49" charset="0"/>
                <a:ea typeface="黑体" pitchFamily="49" charset="-122"/>
                <a:cs typeface="Consolas" pitchFamily="49" charset="0"/>
              </a:rPr>
              <a:t>（大</a:t>
            </a:r>
            <a:r>
              <a:rPr lang="zh-CN" altLang="en-US" sz="2000" smtClean="0">
                <a:solidFill>
                  <a:srgbClr val="FF0000"/>
                </a:solidFill>
                <a:latin typeface="Consolas" pitchFamily="49" charset="0"/>
                <a:ea typeface="黑体" pitchFamily="49" charset="-122"/>
                <a:cs typeface="Consolas" pitchFamily="49" charset="0"/>
                <a:sym typeface="Symbol" pitchFamily="18" charset="2"/>
              </a:rPr>
              <a:t></a:t>
            </a:r>
            <a:r>
              <a:rPr lang="zh-CN" altLang="en-US" sz="2000" smtClean="0">
                <a:solidFill>
                  <a:srgbClr val="FF0000"/>
                </a:solidFill>
                <a:latin typeface="Consolas" pitchFamily="49" charset="0"/>
                <a:ea typeface="黑体" pitchFamily="49" charset="-122"/>
                <a:cs typeface="Consolas" pitchFamily="49" charset="0"/>
              </a:rPr>
              <a:t>符号</a:t>
            </a:r>
            <a:r>
              <a:rPr lang="zh-CN" altLang="pt-BR" sz="2000" smtClean="0">
                <a:solidFill>
                  <a:srgbClr val="FF0000"/>
                </a:solidFill>
                <a:latin typeface="Consolas" pitchFamily="49" charset="0"/>
                <a:ea typeface="黑体" pitchFamily="49" charset="-122"/>
                <a:cs typeface="Consolas" pitchFamily="49" charset="0"/>
              </a:rPr>
              <a:t>）</a:t>
            </a:r>
            <a:r>
              <a:rPr lang="zh-CN" altLang="pt-BR" sz="2000" smtClean="0">
                <a:solidFill>
                  <a:srgbClr val="FF0000"/>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（读作“</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是</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的大</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zh-CN" altLang="pt-BR" sz="2000">
                <a:solidFill>
                  <a:srgbClr val="0000FF"/>
                </a:solidFill>
                <a:latin typeface="Consolas" pitchFamily="49" charset="0"/>
                <a:ea typeface="楷体" pitchFamily="49" charset="-122"/>
                <a:cs typeface="Consolas" pitchFamily="49" charset="0"/>
              </a:rPr>
              <a:t>”）当且仅当存在正常量</a:t>
            </a:r>
            <a:r>
              <a:rPr lang="pt-BR" altLang="zh-CN" sz="2000">
                <a:solidFill>
                  <a:srgbClr val="0000FF"/>
                </a:solidFill>
                <a:latin typeface="Consolas" pitchFamily="49" charset="0"/>
                <a:ea typeface="楷体" pitchFamily="49" charset="-122"/>
                <a:cs typeface="Consolas" pitchFamily="49" charset="0"/>
              </a:rPr>
              <a:t>c</a:t>
            </a:r>
            <a:r>
              <a:rPr lang="zh-CN" altLang="pt-BR" sz="2000">
                <a:solidFill>
                  <a:srgbClr val="0000FF"/>
                </a:solidFill>
                <a:latin typeface="Consolas" pitchFamily="49" charset="0"/>
                <a:ea typeface="楷体" pitchFamily="49" charset="-122"/>
                <a:cs typeface="Consolas" pitchFamily="49" charset="0"/>
              </a:rPr>
              <a:t>和</a:t>
            </a:r>
            <a:r>
              <a:rPr lang="pt-BR" altLang="zh-CN" sz="2000" i="1">
                <a:solidFill>
                  <a:srgbClr val="0000FF"/>
                </a:solidFill>
                <a:latin typeface="Consolas" pitchFamily="49" charset="0"/>
                <a:ea typeface="楷体" pitchFamily="49" charset="-122"/>
                <a:cs typeface="Consolas" pitchFamily="49" charset="0"/>
              </a:rPr>
              <a:t>n</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，使当</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mn-ea"/>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时，</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宋体" pitchFamily="2" charset="-122"/>
                <a:ea typeface="宋体" pitchFamily="2"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c</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，即</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为</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a:t>
            </a:r>
            <a:r>
              <a:rPr lang="zh-CN" altLang="pt-BR" sz="2000">
                <a:solidFill>
                  <a:srgbClr val="9900FF"/>
                </a:solidFill>
                <a:latin typeface="Consolas" pitchFamily="49" charset="0"/>
                <a:ea typeface="微软雅黑" pitchFamily="34" charset="-122"/>
                <a:cs typeface="Consolas" pitchFamily="49" charset="0"/>
              </a:rPr>
              <a:t>下界</a:t>
            </a:r>
            <a:r>
              <a:rPr lang="zh-CN" altLang="pt-BR" sz="200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90467" name="Text Box 3"/>
          <p:cNvSpPr txBox="1">
            <a:spLocks noChangeArrowheads="1"/>
          </p:cNvSpPr>
          <p:nvPr/>
        </p:nvSpPr>
        <p:spPr bwMode="auto">
          <a:xfrm>
            <a:off x="1142976" y="3214686"/>
            <a:ext cx="7143800" cy="1015663"/>
          </a:xfrm>
          <a:prstGeom prst="rect">
            <a:avLst/>
          </a:prstGeom>
          <a:noFill/>
          <a:ln w="9525">
            <a:noFill/>
            <a:miter lim="800000"/>
            <a:headEnd/>
            <a:tailEnd/>
          </a:ln>
          <a:effectLst/>
        </p:spPr>
        <p:txBody>
          <a:bodyPr wrap="square">
            <a:spAutoFit/>
          </a:bodyPr>
          <a:lstStyle/>
          <a:p>
            <a:pPr>
              <a:lnSpc>
                <a:spcPct val="150000"/>
              </a:lnSpc>
            </a:pPr>
            <a:r>
              <a:rPr lang="zh-CN" altLang="pt-BR" sz="2000" smtClean="0">
                <a:solidFill>
                  <a:srgbClr val="0000FF"/>
                </a:solidFill>
                <a:latin typeface="Consolas" pitchFamily="49" charset="0"/>
                <a:ea typeface="楷体" pitchFamily="49" charset="-122"/>
                <a:cs typeface="Consolas" pitchFamily="49" charset="0"/>
              </a:rPr>
              <a:t>如</a:t>
            </a:r>
            <a:r>
              <a:rPr lang="pt-BR" altLang="zh-CN" sz="2000">
                <a:solidFill>
                  <a:srgbClr val="0000FF"/>
                </a:solidFill>
                <a:latin typeface="Consolas" pitchFamily="49" charset="0"/>
                <a:ea typeface="楷体" pitchFamily="49" charset="-122"/>
                <a:cs typeface="Consolas" pitchFamily="49" charset="0"/>
              </a:rPr>
              <a:t>3</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，因为当</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mn-ea"/>
                <a:ea typeface="+mn-ea"/>
                <a:cs typeface="Consolas" pitchFamily="49" charset="0"/>
              </a:rPr>
              <a:t>≥</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时，</a:t>
            </a:r>
            <a:r>
              <a:rPr lang="pt-BR" altLang="zh-CN" sz="2000">
                <a:solidFill>
                  <a:srgbClr val="0000FF"/>
                </a:solidFill>
                <a:latin typeface="Consolas" pitchFamily="49" charset="0"/>
                <a:ea typeface="楷体" pitchFamily="49" charset="-122"/>
                <a:cs typeface="Consolas" pitchFamily="49" charset="0"/>
              </a:rPr>
              <a:t>3</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mj-ea"/>
                <a:ea typeface="+mj-ea"/>
                <a:cs typeface="Consolas" pitchFamily="49" charset="0"/>
              </a:rPr>
              <a:t>≥</a:t>
            </a:r>
            <a:r>
              <a:rPr lang="pt-BR" altLang="zh-CN" sz="2000">
                <a:solidFill>
                  <a:srgbClr val="0000FF"/>
                </a:solidFill>
                <a:latin typeface="Consolas" pitchFamily="49" charset="0"/>
                <a:ea typeface="楷体" pitchFamily="49" charset="-122"/>
                <a:cs typeface="Consolas" pitchFamily="49" charset="0"/>
              </a:rPr>
              <a:t>3</a:t>
            </a:r>
            <a:r>
              <a:rPr lang="pt-BR" altLang="zh-CN" sz="2000" i="1">
                <a:solidFill>
                  <a:srgbClr val="0000FF"/>
                </a:solidFill>
                <a:latin typeface="Consolas" pitchFamily="49" charset="0"/>
                <a:ea typeface="楷体" pitchFamily="49" charset="-122"/>
                <a:cs typeface="Consolas" pitchFamily="49" charset="0"/>
              </a:rPr>
              <a:t>n</a:t>
            </a:r>
            <a:r>
              <a:rPr lang="zh-CN" altLang="pt-BR" sz="2000">
                <a:solidFill>
                  <a:srgbClr val="0000FF"/>
                </a:solidFill>
                <a:latin typeface="Consolas" pitchFamily="49" charset="0"/>
                <a:ea typeface="楷体" pitchFamily="49" charset="-122"/>
                <a:cs typeface="Consolas" pitchFamily="49" charset="0"/>
              </a:rPr>
              <a:t>。</a:t>
            </a:r>
          </a:p>
          <a:p>
            <a:pPr>
              <a:lnSpc>
                <a:spcPct val="150000"/>
              </a:lnSpc>
            </a:pPr>
            <a:r>
              <a:rPr lang="pt-BR" altLang="zh-CN" sz="2000" smtClean="0">
                <a:solidFill>
                  <a:srgbClr val="0000FF"/>
                </a:solidFill>
                <a:latin typeface="Consolas" pitchFamily="49" charset="0"/>
                <a:ea typeface="楷体" pitchFamily="49" charset="-122"/>
                <a:cs typeface="Consolas" pitchFamily="49" charset="0"/>
              </a:rPr>
              <a:t>10</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baseline="30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+4</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，因为当</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宋体" pitchFamily="2" charset="-122"/>
                <a:ea typeface="宋体" pitchFamily="2"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时，</a:t>
            </a:r>
            <a:r>
              <a:rPr lang="pt-BR" altLang="zh-CN" sz="2000">
                <a:solidFill>
                  <a:srgbClr val="0000FF"/>
                </a:solidFill>
                <a:latin typeface="Consolas" pitchFamily="49" charset="0"/>
                <a:ea typeface="楷体" pitchFamily="49" charset="-122"/>
                <a:cs typeface="Consolas" pitchFamily="49" charset="0"/>
              </a:rPr>
              <a:t>10</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+4</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mn-ea"/>
                <a:ea typeface="+mn-ea"/>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zh-CN" altLang="pt-BR" sz="2000" smtClean="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14282" y="1234411"/>
            <a:ext cx="8786874" cy="2808333"/>
          </a:xfrm>
          <a:prstGeom prst="rect">
            <a:avLst/>
          </a:prstGeom>
          <a:noFill/>
          <a:ln w="9525">
            <a:noFill/>
            <a:miter lim="800000"/>
            <a:headEnd/>
            <a:tailEnd/>
          </a:ln>
          <a:effectLst/>
        </p:spPr>
        <p:txBody>
          <a:bodyPr wrap="square">
            <a:spAutoFit/>
          </a:bodyPr>
          <a:lstStyle/>
          <a:p>
            <a:pPr>
              <a:lnSpc>
                <a:spcPct val="150000"/>
              </a:lnSpc>
            </a:pPr>
            <a:r>
              <a:rPr lang="zh-CN" altLang="pt-BR"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大</a:t>
            </a:r>
            <a:r>
              <a:rPr lang="en-US" sz="2000" smtClean="0">
                <a:solidFill>
                  <a:srgbClr val="0000FF"/>
                </a:solidFill>
                <a:latin typeface="Consolas" pitchFamily="49" charset="0"/>
                <a:ea typeface="楷体" pitchFamily="49" charset="-122"/>
                <a:cs typeface="Consolas" pitchFamily="49" charset="0"/>
                <a:sym typeface="Symbol"/>
              </a:rPr>
              <a:t></a:t>
            </a:r>
            <a:r>
              <a:rPr lang="zh-CN" altLang="en-US" sz="2000" smtClean="0">
                <a:solidFill>
                  <a:srgbClr val="0000FF"/>
                </a:solidFill>
                <a:latin typeface="Consolas" pitchFamily="49" charset="0"/>
                <a:ea typeface="楷体" pitchFamily="49" charset="-122"/>
                <a:cs typeface="Consolas" pitchFamily="49" charset="0"/>
              </a:rPr>
              <a:t>符号用来描述</a:t>
            </a:r>
            <a:r>
              <a:rPr lang="zh-CN" altLang="en-US" sz="2000" smtClean="0">
                <a:solidFill>
                  <a:srgbClr val="9900FF"/>
                </a:solidFill>
                <a:latin typeface="Consolas" pitchFamily="49" charset="0"/>
                <a:ea typeface="楷体" pitchFamily="49" charset="-122"/>
                <a:cs typeface="Consolas" pitchFamily="49" charset="0"/>
              </a:rPr>
              <a:t>增长率的下界</a:t>
            </a:r>
            <a:r>
              <a:rPr lang="zh-CN" altLang="en-US" sz="2000" smtClean="0">
                <a:solidFill>
                  <a:srgbClr val="0000FF"/>
                </a:solidFill>
                <a:latin typeface="Consolas" pitchFamily="49" charset="0"/>
                <a:ea typeface="楷体" pitchFamily="49" charset="-122"/>
                <a:cs typeface="Consolas" pitchFamily="49" charset="0"/>
              </a:rPr>
              <a:t>，表示</a:t>
            </a:r>
            <a:r>
              <a:rPr lang="en-US" sz="2000" i="1" smtClean="0">
                <a:solidFill>
                  <a:srgbClr val="0000FF"/>
                </a:solidFill>
                <a:latin typeface="Consolas" pitchFamily="49" charset="0"/>
                <a:ea typeface="楷体" pitchFamily="49" charset="-122"/>
                <a:cs typeface="Consolas" pitchFamily="49" charset="0"/>
              </a:rPr>
              <a:t>f</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的增长最少像</a:t>
            </a:r>
            <a:r>
              <a:rPr lang="en-US" sz="2000" i="1" smtClean="0">
                <a:solidFill>
                  <a:srgbClr val="0000FF"/>
                </a:solidFill>
                <a:latin typeface="Consolas" pitchFamily="49" charset="0"/>
                <a:ea typeface="楷体" pitchFamily="49" charset="-122"/>
                <a:cs typeface="Consolas" pitchFamily="49" charset="0"/>
              </a:rPr>
              <a:t>g</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增长的那样快，也就是说，当输入规模为</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时，算法消耗时间的最小值。</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与大</a:t>
            </a:r>
            <a:r>
              <a:rPr lang="en-US" sz="2000" smtClean="0">
                <a:solidFill>
                  <a:srgbClr val="0000FF"/>
                </a:solidFill>
                <a:latin typeface="Consolas" pitchFamily="49" charset="0"/>
                <a:ea typeface="楷体" pitchFamily="49" charset="-122"/>
                <a:cs typeface="Consolas" pitchFamily="49" charset="0"/>
              </a:rPr>
              <a:t>O</a:t>
            </a:r>
            <a:r>
              <a:rPr lang="zh-CN" altLang="en-US" sz="2000" smtClean="0">
                <a:solidFill>
                  <a:srgbClr val="0000FF"/>
                </a:solidFill>
                <a:latin typeface="Consolas" pitchFamily="49" charset="0"/>
                <a:ea typeface="楷体" pitchFamily="49" charset="-122"/>
                <a:cs typeface="Consolas" pitchFamily="49" charset="0"/>
              </a:rPr>
              <a:t>符号对称，</a:t>
            </a:r>
            <a:r>
              <a:rPr lang="zh-CN" altLang="en-US" sz="2000" smtClean="0">
                <a:solidFill>
                  <a:srgbClr val="9900FF"/>
                </a:solidFill>
                <a:latin typeface="Consolas" pitchFamily="49" charset="0"/>
                <a:ea typeface="楷体" pitchFamily="49" charset="-122"/>
                <a:cs typeface="Consolas" pitchFamily="49" charset="0"/>
              </a:rPr>
              <a:t>这个下界的阶越高，结果就越有价值</a:t>
            </a:r>
            <a:r>
              <a:rPr lang="zh-CN" altLang="en-US" sz="2000" smtClean="0">
                <a:solidFill>
                  <a:srgbClr val="0000FF"/>
                </a:solidFill>
                <a:latin typeface="Consolas" pitchFamily="49" charset="0"/>
                <a:ea typeface="楷体" pitchFamily="49" charset="-122"/>
                <a:cs typeface="Consolas" pitchFamily="49" charset="0"/>
              </a:rPr>
              <a:t>，所以，对于</a:t>
            </a:r>
            <a:r>
              <a:rPr lang="en-US" sz="2000" err="1" smtClean="0">
                <a:solidFill>
                  <a:srgbClr val="0000FF"/>
                </a:solidFill>
                <a:latin typeface="Consolas" pitchFamily="49" charset="0"/>
                <a:ea typeface="楷体" pitchFamily="49" charset="-122"/>
                <a:cs typeface="Consolas" pitchFamily="49" charset="0"/>
              </a:rPr>
              <a:t>10</a:t>
            </a:r>
            <a:r>
              <a:rPr lang="en-US" sz="2000" i="1" err="1" smtClean="0">
                <a:solidFill>
                  <a:srgbClr val="0000FF"/>
                </a:solidFill>
                <a:latin typeface="Consolas" pitchFamily="49" charset="0"/>
                <a:ea typeface="楷体" pitchFamily="49" charset="-122"/>
                <a:cs typeface="Consolas" pitchFamily="49" charset="0"/>
              </a:rPr>
              <a:t>n</a:t>
            </a:r>
            <a:r>
              <a:rPr lang="en-US" sz="2000" baseline="30000" err="1" smtClean="0">
                <a:solidFill>
                  <a:srgbClr val="0000FF"/>
                </a:solidFill>
                <a:latin typeface="Consolas" pitchFamily="49" charset="0"/>
                <a:ea typeface="楷体" pitchFamily="49" charset="-122"/>
                <a:cs typeface="Consolas" pitchFamily="49" charset="0"/>
              </a:rPr>
              <a:t>2</a:t>
            </a:r>
            <a:r>
              <a:rPr lang="en-US" sz="2000" err="1" smtClean="0">
                <a:solidFill>
                  <a:srgbClr val="0000FF"/>
                </a:solidFill>
                <a:latin typeface="Consolas" pitchFamily="49" charset="0"/>
                <a:ea typeface="楷体" pitchFamily="49" charset="-122"/>
                <a:cs typeface="Consolas" pitchFamily="49" charset="0"/>
              </a:rPr>
              <a:t>+4</a:t>
            </a:r>
            <a:r>
              <a:rPr lang="en-US" sz="2000" i="1" err="1" smtClean="0">
                <a:solidFill>
                  <a:srgbClr val="0000FF"/>
                </a:solidFill>
                <a:latin typeface="Consolas" pitchFamily="49" charset="0"/>
                <a:ea typeface="楷体" pitchFamily="49" charset="-122"/>
                <a:cs typeface="Consolas" pitchFamily="49" charset="0"/>
              </a:rPr>
              <a:t>n</a:t>
            </a:r>
            <a:r>
              <a:rPr lang="en-US" sz="2000" err="1"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sym typeface="Symbol"/>
              </a:rPr>
              <a:t></a:t>
            </a:r>
            <a:r>
              <a:rPr lang="en-US" sz="2000" smtClean="0">
                <a:solidFill>
                  <a:srgbClr val="0000FF"/>
                </a:solidFill>
                <a:latin typeface="Consolas" pitchFamily="49" charset="0"/>
                <a:ea typeface="楷体" pitchFamily="49" charset="-122"/>
                <a:cs typeface="Consolas" pitchFamily="49" charset="0"/>
              </a:rPr>
              <a:t>(</a:t>
            </a:r>
            <a:r>
              <a:rPr lang="en-US" sz="2000" i="1" err="1" smtClean="0">
                <a:solidFill>
                  <a:srgbClr val="0000FF"/>
                </a:solidFill>
                <a:latin typeface="Consolas" pitchFamily="49" charset="0"/>
                <a:ea typeface="楷体" pitchFamily="49" charset="-122"/>
                <a:cs typeface="Consolas" pitchFamily="49" charset="0"/>
              </a:rPr>
              <a:t>n</a:t>
            </a:r>
            <a:r>
              <a:rPr lang="en-US" sz="2000" baseline="30000" err="1"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比</a:t>
            </a:r>
            <a:r>
              <a:rPr lang="en-US" sz="2000" smtClean="0">
                <a:solidFill>
                  <a:srgbClr val="0000FF"/>
                </a:solidFill>
                <a:latin typeface="Consolas" pitchFamily="49" charset="0"/>
                <a:ea typeface="楷体" pitchFamily="49" charset="-122"/>
                <a:cs typeface="Consolas" pitchFamily="49" charset="0"/>
                <a:sym typeface="Symbol"/>
              </a:rPr>
              <a: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有价值。一个算法的时间用大</a:t>
            </a:r>
            <a:r>
              <a:rPr lang="en-US" sz="2000" smtClean="0">
                <a:solidFill>
                  <a:srgbClr val="0000FF"/>
                </a:solidFill>
                <a:latin typeface="Consolas" pitchFamily="49" charset="0"/>
                <a:ea typeface="楷体" pitchFamily="49" charset="-122"/>
                <a:cs typeface="Consolas" pitchFamily="49" charset="0"/>
                <a:sym typeface="Symbol"/>
              </a:rPr>
              <a:t></a:t>
            </a:r>
            <a:r>
              <a:rPr lang="zh-CN" altLang="en-US" sz="2000" smtClean="0">
                <a:solidFill>
                  <a:srgbClr val="0000FF"/>
                </a:solidFill>
                <a:latin typeface="Consolas" pitchFamily="49" charset="0"/>
                <a:ea typeface="楷体" pitchFamily="49" charset="-122"/>
                <a:cs typeface="Consolas" pitchFamily="49" charset="0"/>
              </a:rPr>
              <a:t>符号表示时，总是采用最有价值的</a:t>
            </a:r>
            <a:r>
              <a:rPr lang="en-US" sz="2000" i="1" smtClean="0">
                <a:solidFill>
                  <a:srgbClr val="0000FF"/>
                </a:solidFill>
                <a:latin typeface="Consolas" pitchFamily="49" charset="0"/>
                <a:ea typeface="楷体" pitchFamily="49" charset="-122"/>
                <a:cs typeface="Consolas" pitchFamily="49" charset="0"/>
              </a:rPr>
              <a:t>g</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表示，称之为</a:t>
            </a:r>
            <a:r>
              <a:rPr lang="zh-CN" altLang="en-US" sz="2000" smtClean="0">
                <a:solidFill>
                  <a:srgbClr val="9900FF"/>
                </a:solidFill>
                <a:latin typeface="Consolas" pitchFamily="49" charset="0"/>
                <a:ea typeface="楷体" pitchFamily="49" charset="-122"/>
                <a:cs typeface="Consolas" pitchFamily="49" charset="0"/>
              </a:rPr>
              <a:t>“</a:t>
            </a:r>
            <a:r>
              <a:rPr lang="zh-CN" altLang="en-US" sz="2000" smtClean="0">
                <a:solidFill>
                  <a:srgbClr val="9900FF"/>
                </a:solidFill>
                <a:latin typeface="微软雅黑" pitchFamily="34" charset="-122"/>
                <a:ea typeface="微软雅黑" pitchFamily="34" charset="-122"/>
                <a:cs typeface="Consolas" pitchFamily="49" charset="0"/>
              </a:rPr>
              <a:t>紧凑下界</a:t>
            </a:r>
            <a:r>
              <a:rPr lang="zh-CN" altLang="en-US" sz="2000" smtClean="0">
                <a:solidFill>
                  <a:srgbClr val="9900FF"/>
                </a:solidFill>
                <a:latin typeface="Consolas" pitchFamily="49" charset="0"/>
                <a:ea typeface="楷体" pitchFamily="49" charset="-122"/>
                <a:cs typeface="Consolas" pitchFamily="49" charset="0"/>
              </a:rPr>
              <a:t>”或“</a:t>
            </a:r>
            <a:r>
              <a:rPr lang="zh-CN" altLang="en-US" sz="2000" smtClean="0">
                <a:solidFill>
                  <a:srgbClr val="9900FF"/>
                </a:solidFill>
                <a:latin typeface="微软雅黑" pitchFamily="34" charset="-122"/>
                <a:ea typeface="微软雅黑" pitchFamily="34" charset="-122"/>
                <a:cs typeface="Consolas" pitchFamily="49" charset="0"/>
              </a:rPr>
              <a:t>紧确下界</a:t>
            </a:r>
            <a:r>
              <a:rPr lang="zh-CN" altLang="en-US" sz="2000" smtClean="0">
                <a:solidFill>
                  <a:srgbClr val="9900FF"/>
                </a:solidFill>
                <a:latin typeface="Consolas" pitchFamily="49" charset="0"/>
                <a:ea typeface="楷体" pitchFamily="49" charset="-122"/>
                <a:cs typeface="Consolas" pitchFamily="49" charset="0"/>
              </a:rPr>
              <a:t>”</a:t>
            </a:r>
            <a:r>
              <a:rPr lang="zh-CN" altLang="en-US" sz="2000" smtClean="0">
                <a:latin typeface="Consolas" pitchFamily="49" charset="0"/>
                <a:ea typeface="楷体" pitchFamily="49" charset="-122"/>
                <a:cs typeface="Consolas" pitchFamily="49" charset="0"/>
              </a:rPr>
              <a:t>。 </a:t>
            </a:r>
            <a:endParaRPr lang="en-US" altLang="zh-CN" sz="2000" smtClean="0">
              <a:latin typeface="Consolas" pitchFamily="49" charset="0"/>
              <a:ea typeface="楷体" pitchFamily="49" charset="-122"/>
              <a:cs typeface="Consolas" pitchFamily="49" charset="0"/>
            </a:endParaRPr>
          </a:p>
          <a:p>
            <a:pPr>
              <a:lnSpc>
                <a:spcPct val="150000"/>
              </a:lnSpc>
            </a:pPr>
            <a:r>
              <a:rPr lang="zh-CN" altLang="pt-BR" sz="2000">
                <a:latin typeface="Consolas" pitchFamily="49" charset="0"/>
                <a:ea typeface="楷体" pitchFamily="49" charset="-122"/>
                <a:cs typeface="Consolas" pitchFamily="49" charset="0"/>
              </a:rPr>
              <a:t>　　</a:t>
            </a:r>
            <a:r>
              <a:rPr lang="zh-CN" altLang="pt-BR" sz="2000">
                <a:solidFill>
                  <a:srgbClr val="0000FF"/>
                </a:solidFill>
                <a:latin typeface="Consolas" pitchFamily="49" charset="0"/>
                <a:ea typeface="楷体" pitchFamily="49" charset="-122"/>
                <a:cs typeface="Consolas" pitchFamily="49" charset="0"/>
              </a:rPr>
              <a:t>一般地，如果</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baseline="3000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，有</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sym typeface="Symbol" pitchFamily="18" charset="2"/>
              </a:rPr>
              <a:t></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i="1" baseline="30000">
                <a:solidFill>
                  <a:srgbClr val="9900FF"/>
                </a:solidFill>
                <a:latin typeface="Consolas" pitchFamily="49" charset="0"/>
                <a:ea typeface="楷体" pitchFamily="49" charset="-122"/>
                <a:cs typeface="Consolas" pitchFamily="49" charset="0"/>
              </a:rPr>
              <a:t>m</a:t>
            </a:r>
            <a:r>
              <a:rPr lang="pt-BR" altLang="zh-CN" sz="2000">
                <a:solidFill>
                  <a:srgbClr val="9900FF"/>
                </a:solidFill>
                <a:latin typeface="Consolas" pitchFamily="49" charset="0"/>
                <a:ea typeface="楷体" pitchFamily="49" charset="-122"/>
                <a:cs typeface="Consolas" pitchFamily="49" charset="0"/>
              </a:rPr>
              <a:t>)</a:t>
            </a:r>
            <a:r>
              <a:rPr lang="zh-CN" altLang="pt-BR" sz="200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28596" y="928670"/>
            <a:ext cx="8208962" cy="1603104"/>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lIns="180000" tIns="108000" bIns="108000">
            <a:spAutoFit/>
          </a:bodyPr>
          <a:lstStyle/>
          <a:p>
            <a:pPr>
              <a:lnSpc>
                <a:spcPct val="150000"/>
              </a:lnSpc>
              <a:spcBef>
                <a:spcPct val="50000"/>
              </a:spcBef>
            </a:pPr>
            <a:r>
              <a:rPr lang="zh-CN" altLang="pt-BR" sz="2000">
                <a:latin typeface="Consolas" pitchFamily="49" charset="0"/>
                <a:ea typeface="楷体" pitchFamily="49" charset="-122"/>
                <a:cs typeface="Consolas" pitchFamily="49" charset="0"/>
              </a:rPr>
              <a:t>　　</a:t>
            </a:r>
            <a:r>
              <a:rPr lang="zh-CN" altLang="pt-BR" sz="2000">
                <a:solidFill>
                  <a:srgbClr val="FF0000"/>
                </a:solidFill>
                <a:latin typeface="Consolas" pitchFamily="49" charset="0"/>
                <a:ea typeface="黑体" pitchFamily="49" charset="-122"/>
                <a:cs typeface="Consolas" pitchFamily="49" charset="0"/>
              </a:rPr>
              <a:t>定义</a:t>
            </a:r>
            <a:r>
              <a:rPr lang="pt-BR" altLang="zh-CN" sz="2000">
                <a:solidFill>
                  <a:srgbClr val="FF0000"/>
                </a:solidFill>
                <a:latin typeface="Consolas" pitchFamily="49" charset="0"/>
                <a:ea typeface="黑体" pitchFamily="49" charset="-122"/>
                <a:cs typeface="Consolas" pitchFamily="49" charset="0"/>
              </a:rPr>
              <a:t>3</a:t>
            </a:r>
            <a:r>
              <a:rPr lang="zh-CN" altLang="pt-BR" sz="2000">
                <a:solidFill>
                  <a:srgbClr val="FF0000"/>
                </a:solidFill>
                <a:latin typeface="Consolas" pitchFamily="49" charset="0"/>
                <a:ea typeface="黑体" pitchFamily="49" charset="-122"/>
                <a:cs typeface="Consolas" pitchFamily="49" charset="0"/>
              </a:rPr>
              <a:t>（大</a:t>
            </a:r>
            <a:r>
              <a:rPr lang="zh-CN" altLang="en-US" sz="2000" smtClean="0">
                <a:solidFill>
                  <a:srgbClr val="FF0000"/>
                </a:solidFill>
                <a:latin typeface="Consolas" pitchFamily="49" charset="0"/>
                <a:ea typeface="黑体" pitchFamily="49" charset="-122"/>
                <a:cs typeface="Consolas" pitchFamily="49" charset="0"/>
                <a:sym typeface="Symbol" pitchFamily="18" charset="2"/>
              </a:rPr>
              <a:t></a:t>
            </a:r>
            <a:r>
              <a:rPr lang="zh-CN" altLang="en-US" sz="2000" smtClean="0">
                <a:solidFill>
                  <a:srgbClr val="FF0000"/>
                </a:solidFill>
                <a:latin typeface="Consolas" pitchFamily="49" charset="0"/>
                <a:ea typeface="黑体" pitchFamily="49" charset="-122"/>
                <a:cs typeface="Consolas" pitchFamily="49" charset="0"/>
              </a:rPr>
              <a:t>符号</a:t>
            </a:r>
            <a:r>
              <a:rPr lang="zh-CN" altLang="pt-BR" sz="2000" smtClean="0">
                <a:solidFill>
                  <a:srgbClr val="FF0000"/>
                </a:solidFill>
                <a:latin typeface="Consolas" pitchFamily="49" charset="0"/>
                <a:ea typeface="黑体" pitchFamily="49" charset="-122"/>
                <a:cs typeface="Consolas" pitchFamily="49" charset="0"/>
              </a:rPr>
              <a:t>）</a:t>
            </a:r>
            <a:r>
              <a:rPr lang="zh-CN" altLang="pt-BR" sz="2000" smtClean="0">
                <a:solidFill>
                  <a:srgbClr val="FF0000"/>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（读作“</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是</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的大</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zh-CN" altLang="pt-BR" sz="2000">
                <a:solidFill>
                  <a:srgbClr val="0000FF"/>
                </a:solidFill>
                <a:latin typeface="Consolas" pitchFamily="49" charset="0"/>
                <a:ea typeface="楷体" pitchFamily="49" charset="-122"/>
                <a:cs typeface="Consolas" pitchFamily="49" charset="0"/>
              </a:rPr>
              <a:t>”）当且仅当存在正常量</a:t>
            </a:r>
            <a:r>
              <a:rPr lang="pt-BR" altLang="zh-CN" sz="2000">
                <a:solidFill>
                  <a:srgbClr val="0000FF"/>
                </a:solidFill>
                <a:latin typeface="Consolas" pitchFamily="49" charset="0"/>
                <a:ea typeface="楷体" pitchFamily="49" charset="-122"/>
                <a:cs typeface="Consolas" pitchFamily="49" charset="0"/>
              </a:rPr>
              <a:t>c</a:t>
            </a:r>
            <a:r>
              <a:rPr lang="pt-BR" altLang="zh-CN" sz="2000" baseline="-25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c</a:t>
            </a:r>
            <a:r>
              <a:rPr lang="pt-BR" altLang="zh-CN" sz="2000" baseline="-25000">
                <a:solidFill>
                  <a:srgbClr val="0000FF"/>
                </a:solidFill>
                <a:latin typeface="Consolas" pitchFamily="49" charset="0"/>
                <a:ea typeface="楷体" pitchFamily="49" charset="-122"/>
                <a:cs typeface="Consolas" pitchFamily="49" charset="0"/>
              </a:rPr>
              <a:t>2</a:t>
            </a:r>
            <a:r>
              <a:rPr lang="zh-CN" altLang="pt-BR" sz="2000">
                <a:solidFill>
                  <a:srgbClr val="0000FF"/>
                </a:solidFill>
                <a:latin typeface="Consolas" pitchFamily="49" charset="0"/>
                <a:ea typeface="楷体" pitchFamily="49" charset="-122"/>
                <a:cs typeface="Consolas" pitchFamily="49" charset="0"/>
              </a:rPr>
              <a:t>和</a:t>
            </a:r>
            <a:r>
              <a:rPr lang="pt-BR" altLang="zh-CN" sz="2000" i="1">
                <a:solidFill>
                  <a:srgbClr val="0000FF"/>
                </a:solidFill>
                <a:latin typeface="Consolas" pitchFamily="49" charset="0"/>
                <a:ea typeface="楷体" pitchFamily="49" charset="-122"/>
                <a:cs typeface="Consolas" pitchFamily="49" charset="0"/>
              </a:rPr>
              <a:t>n</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，使当</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宋体" pitchFamily="2"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时，有</a:t>
            </a:r>
            <a:r>
              <a:rPr lang="pt-BR" altLang="zh-CN" sz="2000">
                <a:solidFill>
                  <a:srgbClr val="0000FF"/>
                </a:solidFill>
                <a:latin typeface="Consolas" pitchFamily="49" charset="0"/>
                <a:ea typeface="楷体" pitchFamily="49" charset="-122"/>
                <a:cs typeface="Consolas" pitchFamily="49" charset="0"/>
              </a:rPr>
              <a:t>c</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宋体" pitchFamily="2" charset="-122"/>
                <a:ea typeface="宋体" pitchFamily="2"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宋体" pitchFamily="2" charset="-122"/>
                <a:ea typeface="宋体" pitchFamily="2"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c</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，即</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与</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a:t>
            </a:r>
            <a:r>
              <a:rPr lang="zh-CN" altLang="pt-BR" sz="2000">
                <a:solidFill>
                  <a:srgbClr val="C00000"/>
                </a:solidFill>
                <a:latin typeface="Consolas" pitchFamily="49" charset="0"/>
                <a:ea typeface="微软雅黑" pitchFamily="34" charset="-122"/>
                <a:cs typeface="Consolas" pitchFamily="49" charset="0"/>
              </a:rPr>
              <a:t>同阶</a:t>
            </a:r>
            <a:r>
              <a:rPr lang="zh-CN" altLang="pt-BR" sz="200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89443" name="Text Box 3"/>
          <p:cNvSpPr txBox="1">
            <a:spLocks noChangeArrowheads="1"/>
          </p:cNvSpPr>
          <p:nvPr/>
        </p:nvSpPr>
        <p:spPr bwMode="auto">
          <a:xfrm>
            <a:off x="214282" y="3143248"/>
            <a:ext cx="8785225" cy="1938992"/>
          </a:xfrm>
          <a:prstGeom prst="rect">
            <a:avLst/>
          </a:prstGeom>
          <a:noFill/>
          <a:ln w="9525">
            <a:noFill/>
            <a:miter lim="800000"/>
            <a:headEnd/>
            <a:tailEnd/>
          </a:ln>
          <a:effectLst/>
        </p:spPr>
        <p:txBody>
          <a:bodyPr>
            <a:spAutoFit/>
          </a:bodyPr>
          <a:lstStyle/>
          <a:p>
            <a:pPr>
              <a:lnSpc>
                <a:spcPct val="15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如</a:t>
            </a:r>
            <a:r>
              <a:rPr lang="pt-BR" altLang="zh-CN" sz="2000">
                <a:solidFill>
                  <a:srgbClr val="0000FF"/>
                </a:solidFill>
                <a:latin typeface="Consolas" pitchFamily="49" charset="0"/>
                <a:ea typeface="楷体" pitchFamily="49" charset="-122"/>
                <a:cs typeface="Consolas" pitchFamily="49" charset="0"/>
              </a:rPr>
              <a:t>3</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 </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10</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+4</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a:t>
            </a:r>
          </a:p>
          <a:p>
            <a:pPr>
              <a:lnSpc>
                <a:spcPct val="150000"/>
              </a:lnSpc>
            </a:pPr>
            <a:r>
              <a:rPr lang="zh-CN" altLang="pt-BR" sz="2000">
                <a:solidFill>
                  <a:srgbClr val="0000FF"/>
                </a:solidFill>
                <a:latin typeface="Consolas" pitchFamily="49" charset="0"/>
                <a:ea typeface="楷体" pitchFamily="49" charset="-122"/>
                <a:cs typeface="Consolas" pitchFamily="49" charset="0"/>
              </a:rPr>
              <a:t>　　一般地，如果</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i="1" baseline="-25000">
                <a:solidFill>
                  <a:srgbClr val="0000FF"/>
                </a:solidFill>
                <a:latin typeface="Consolas" pitchFamily="49" charset="0"/>
                <a:ea typeface="楷体" pitchFamily="49" charset="-122"/>
                <a:cs typeface="Consolas" pitchFamily="49" charset="0"/>
              </a:rPr>
              <a:t>m</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i="1" baseline="30000">
                <a:solidFill>
                  <a:srgbClr val="0000FF"/>
                </a:solidFill>
                <a:latin typeface="Consolas" pitchFamily="49" charset="0"/>
                <a:ea typeface="楷体" pitchFamily="49" charset="-122"/>
                <a:cs typeface="Consolas" pitchFamily="49" charset="0"/>
              </a:rPr>
              <a:t>m</a:t>
            </a:r>
            <a:r>
              <a:rPr lang="pt-BR" altLang="zh-CN" sz="2000" baseline="3000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宋体" pitchFamily="2" charset="-122"/>
                <a:ea typeface="宋体" pitchFamily="2"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，有</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sym typeface="Symbol" pitchFamily="18" charset="2"/>
              </a:rPr>
              <a:t></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i="1" baseline="30000">
                <a:solidFill>
                  <a:srgbClr val="9900FF"/>
                </a:solidFill>
                <a:latin typeface="Consolas" pitchFamily="49" charset="0"/>
                <a:ea typeface="楷体" pitchFamily="49" charset="-122"/>
                <a:cs typeface="Consolas" pitchFamily="49" charset="0"/>
              </a:rPr>
              <a:t>m</a:t>
            </a:r>
            <a:r>
              <a:rPr lang="pt-BR" altLang="zh-CN" sz="2000">
                <a:solidFill>
                  <a:srgbClr val="9900FF"/>
                </a:solidFill>
                <a:latin typeface="Consolas" pitchFamily="49" charset="0"/>
                <a:ea typeface="楷体" pitchFamily="49" charset="-122"/>
                <a:cs typeface="Consolas" pitchFamily="49" charset="0"/>
              </a:rPr>
              <a:t>)</a:t>
            </a:r>
            <a:r>
              <a:rPr lang="zh-CN" altLang="pt-BR" sz="2000">
                <a:latin typeface="Consolas" pitchFamily="49" charset="0"/>
                <a:ea typeface="楷体" pitchFamily="49" charset="-122"/>
                <a:cs typeface="Consolas" pitchFamily="49" charset="0"/>
              </a:rPr>
              <a:t>。</a:t>
            </a:r>
          </a:p>
          <a:p>
            <a:pPr>
              <a:lnSpc>
                <a:spcPct val="150000"/>
              </a:lnSpc>
            </a:pPr>
            <a:r>
              <a:rPr lang="zh-CN" altLang="pt-BR" sz="2000">
                <a:latin typeface="Consolas" pitchFamily="49" charset="0"/>
                <a:ea typeface="楷体" pitchFamily="49" charset="-122"/>
                <a:cs typeface="Consolas" pitchFamily="49" charset="0"/>
              </a:rPr>
              <a:t>　　</a:t>
            </a:r>
            <a:r>
              <a:rPr lang="zh-CN" altLang="pt-BR" sz="2000">
                <a:solidFill>
                  <a:srgbClr val="0000FF"/>
                </a:solidFill>
                <a:latin typeface="Consolas" pitchFamily="49" charset="0"/>
                <a:ea typeface="楷体" pitchFamily="49" charset="-122"/>
                <a:cs typeface="Consolas" pitchFamily="49" charset="0"/>
              </a:rPr>
              <a:t>大</a:t>
            </a:r>
            <a:r>
              <a:rPr lang="zh-CN" altLang="en-US" sz="2000" smtClean="0">
                <a:solidFill>
                  <a:srgbClr val="0000FF"/>
                </a:solidFill>
                <a:latin typeface="Consolas" pitchFamily="49" charset="0"/>
                <a:ea typeface="楷体" pitchFamily="49" charset="-122"/>
                <a:cs typeface="Consolas" pitchFamily="49" charset="0"/>
                <a:sym typeface="Symbol" pitchFamily="18" charset="2"/>
              </a:rPr>
              <a:t></a:t>
            </a:r>
            <a:r>
              <a:rPr lang="zh-CN" altLang="en-US" sz="2000" smtClean="0">
                <a:solidFill>
                  <a:srgbClr val="0000FF"/>
                </a:solidFill>
                <a:latin typeface="Consolas" pitchFamily="49" charset="0"/>
                <a:ea typeface="楷体" pitchFamily="49" charset="-122"/>
                <a:cs typeface="Consolas" pitchFamily="49" charset="0"/>
              </a:rPr>
              <a:t>符号比</a:t>
            </a:r>
            <a:r>
              <a:rPr lang="zh-CN" altLang="en-US" sz="2000">
                <a:solidFill>
                  <a:srgbClr val="0000FF"/>
                </a:solidFill>
                <a:latin typeface="Consolas" pitchFamily="49" charset="0"/>
                <a:ea typeface="楷体" pitchFamily="49" charset="-122"/>
                <a:cs typeface="Consolas" pitchFamily="49" charset="0"/>
              </a:rPr>
              <a:t>大</a:t>
            </a:r>
            <a:r>
              <a:rPr lang="pt-BR" altLang="zh-CN" sz="2000" smtClean="0">
                <a:solidFill>
                  <a:srgbClr val="0000FF"/>
                </a:solidFill>
                <a:latin typeface="Consolas" pitchFamily="49" charset="0"/>
                <a:ea typeface="楷体" pitchFamily="49" charset="-122"/>
                <a:cs typeface="Consolas" pitchFamily="49" charset="0"/>
              </a:rPr>
              <a:t>O</a:t>
            </a:r>
            <a:r>
              <a:rPr lang="zh-CN" altLang="en-US" sz="2000" smtClean="0">
                <a:solidFill>
                  <a:srgbClr val="0000FF"/>
                </a:solidFill>
                <a:latin typeface="Consolas" pitchFamily="49" charset="0"/>
                <a:ea typeface="楷体" pitchFamily="49" charset="-122"/>
                <a:cs typeface="Consolas" pitchFamily="49" charset="0"/>
              </a:rPr>
              <a:t>符号</a:t>
            </a:r>
            <a:r>
              <a:rPr lang="zh-CN" altLang="pt-BR" sz="2000" smtClean="0">
                <a:solidFill>
                  <a:srgbClr val="0000FF"/>
                </a:solidFill>
                <a:latin typeface="Consolas" pitchFamily="49" charset="0"/>
                <a:ea typeface="楷体" pitchFamily="49" charset="-122"/>
                <a:cs typeface="Consolas" pitchFamily="49" charset="0"/>
              </a:rPr>
              <a:t>和</a:t>
            </a:r>
            <a:r>
              <a:rPr lang="zh-CN" altLang="pt-BR" sz="2000">
                <a:solidFill>
                  <a:srgbClr val="0000FF"/>
                </a:solidFill>
                <a:latin typeface="Consolas" pitchFamily="49" charset="0"/>
                <a:ea typeface="楷体" pitchFamily="49" charset="-122"/>
                <a:cs typeface="Consolas" pitchFamily="49" charset="0"/>
              </a:rPr>
              <a:t>大</a:t>
            </a:r>
            <a:r>
              <a:rPr lang="zh-CN" altLang="en-US" sz="2000" smtClean="0">
                <a:solidFill>
                  <a:srgbClr val="0000FF"/>
                </a:solidFill>
                <a:latin typeface="Consolas" pitchFamily="49" charset="0"/>
                <a:ea typeface="楷体" pitchFamily="49" charset="-122"/>
                <a:cs typeface="Consolas" pitchFamily="49" charset="0"/>
                <a:sym typeface="Symbol" pitchFamily="18" charset="2"/>
              </a:rPr>
              <a:t></a:t>
            </a:r>
            <a:r>
              <a:rPr lang="zh-CN" altLang="en-US" sz="2000" smtClean="0">
                <a:solidFill>
                  <a:srgbClr val="0000FF"/>
                </a:solidFill>
                <a:latin typeface="Consolas" pitchFamily="49" charset="0"/>
                <a:ea typeface="楷体" pitchFamily="49" charset="-122"/>
                <a:cs typeface="Consolas" pitchFamily="49" charset="0"/>
              </a:rPr>
              <a:t>符号都</a:t>
            </a:r>
            <a:r>
              <a:rPr lang="zh-CN" altLang="en-US" sz="2000">
                <a:solidFill>
                  <a:srgbClr val="0000FF"/>
                </a:solidFill>
                <a:latin typeface="Consolas" pitchFamily="49" charset="0"/>
                <a:ea typeface="楷体" pitchFamily="49" charset="-122"/>
                <a:cs typeface="Consolas" pitchFamily="49" charset="0"/>
              </a:rPr>
              <a:t>精确</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，当且仅当</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既是</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的上界又是</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的下界。</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cstate="print"/>
          <a:srcRect/>
          <a:stretch>
            <a:fillRect/>
          </a:stretch>
        </p:blipFill>
        <p:spPr bwMode="auto">
          <a:xfrm>
            <a:off x="357158" y="1071546"/>
            <a:ext cx="8598162"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333375"/>
            <a:ext cx="554355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1.3】</a:t>
            </a:r>
            <a:r>
              <a:rPr lang="zh-CN" altLang="en-US" sz="2000">
                <a:solidFill>
                  <a:srgbClr val="0000FF"/>
                </a:solidFill>
                <a:latin typeface="Consolas" pitchFamily="49" charset="0"/>
                <a:ea typeface="楷体" pitchFamily="49" charset="-122"/>
                <a:cs typeface="Consolas" pitchFamily="49" charset="0"/>
              </a:rPr>
              <a:t>分析以下算法的时间复杂度：</a:t>
            </a:r>
          </a:p>
        </p:txBody>
      </p:sp>
      <p:sp>
        <p:nvSpPr>
          <p:cNvPr id="188419" name="Text Box 3"/>
          <p:cNvSpPr txBox="1">
            <a:spLocks noChangeArrowheads="1"/>
          </p:cNvSpPr>
          <p:nvPr/>
        </p:nvSpPr>
        <p:spPr bwMode="auto">
          <a:xfrm>
            <a:off x="642910" y="928670"/>
            <a:ext cx="4500594" cy="20870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a:spAutoFit/>
          </a:bodyPr>
          <a:lstStyle/>
          <a:p>
            <a:r>
              <a:rPr lang="en-US" altLang="zh-CN" sz="1600">
                <a:solidFill>
                  <a:srgbClr val="9900FF"/>
                </a:solidFill>
                <a:latin typeface="Consolas" pitchFamily="49" charset="0"/>
                <a:ea typeface="楷体" pitchFamily="49" charset="-122"/>
                <a:cs typeface="Consolas" pitchFamily="49" charset="0"/>
              </a:rPr>
              <a:t>void fun(</a:t>
            </a:r>
            <a:r>
              <a:rPr lang="en-US" altLang="zh-CN" sz="1600" err="1">
                <a:solidFill>
                  <a:srgbClr val="9900FF"/>
                </a:solidFill>
                <a:latin typeface="Consolas" pitchFamily="49" charset="0"/>
                <a:ea typeface="楷体" pitchFamily="49" charset="-122"/>
                <a:cs typeface="Consolas" pitchFamily="49" charset="0"/>
              </a:rPr>
              <a:t>int</a:t>
            </a:r>
            <a:r>
              <a:rPr lang="en-US" altLang="zh-CN" sz="1600">
                <a:solidFill>
                  <a:srgbClr val="9900FF"/>
                </a:solidFill>
                <a:latin typeface="Consolas" pitchFamily="49" charset="0"/>
                <a:ea typeface="楷体" pitchFamily="49" charset="-122"/>
                <a:cs typeface="Consolas" pitchFamily="49" charset="0"/>
              </a:rPr>
              <a:t> n)</a:t>
            </a:r>
          </a:p>
          <a:p>
            <a:r>
              <a:rPr lang="en-US" altLang="zh-CN" sz="1600" smtClean="0">
                <a:solidFill>
                  <a:srgbClr val="0000FF"/>
                </a:solidFill>
                <a:latin typeface="Consolas" pitchFamily="49" charset="0"/>
                <a:ea typeface="楷体" pitchFamily="49" charset="-122"/>
                <a:cs typeface="Consolas" pitchFamily="49" charset="0"/>
              </a:rPr>
              <a:t>{  int </a:t>
            </a:r>
            <a:r>
              <a:rPr lang="en-US" altLang="zh-CN" sz="1600">
                <a:solidFill>
                  <a:srgbClr val="0000FF"/>
                </a:solidFill>
                <a:latin typeface="Consolas" pitchFamily="49" charset="0"/>
                <a:ea typeface="楷体" pitchFamily="49" charset="-122"/>
                <a:cs typeface="Consolas" pitchFamily="49" charset="0"/>
              </a:rPr>
              <a:t>s=</a:t>
            </a:r>
            <a:r>
              <a:rPr lang="en-US" altLang="zh-CN" sz="1600" err="1">
                <a:solidFill>
                  <a:srgbClr val="0000FF"/>
                </a:solidFill>
                <a:latin typeface="Consolas" pitchFamily="49" charset="0"/>
                <a:ea typeface="楷体" pitchFamily="49" charset="-122"/>
                <a:cs typeface="Consolas" pitchFamily="49" charset="0"/>
              </a:rPr>
              <a:t>0,i,j,k</a:t>
            </a:r>
            <a:r>
              <a:rPr lang="en-US" altLang="zh-CN" sz="1600">
                <a:solidFill>
                  <a:srgbClr val="0000FF"/>
                </a:solidFill>
                <a:latin typeface="Consolas" pitchFamily="49" charset="0"/>
                <a:ea typeface="楷体" pitchFamily="49" charset="-122"/>
                <a:cs typeface="Consolas" pitchFamily="49" charset="0"/>
              </a:rPr>
              <a:t>;</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for </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0;i</a:t>
            </a:r>
            <a:r>
              <a:rPr lang="en-US" altLang="zh-CN" sz="1600">
                <a:solidFill>
                  <a:srgbClr val="0000FF"/>
                </a:solidFill>
                <a:latin typeface="Consolas" pitchFamily="49" charset="0"/>
                <a:ea typeface="楷体" pitchFamily="49" charset="-122"/>
                <a:cs typeface="Consolas" pitchFamily="49" charset="0"/>
              </a:rPr>
              <a:t>&lt;=</a:t>
            </a:r>
            <a:r>
              <a:rPr lang="en-US" altLang="zh-CN" sz="1600" err="1">
                <a:solidFill>
                  <a:srgbClr val="0000FF"/>
                </a:solidFill>
                <a:latin typeface="Consolas" pitchFamily="49" charset="0"/>
                <a:ea typeface="楷体" pitchFamily="49" charset="-122"/>
                <a:cs typeface="Consolas" pitchFamily="49" charset="0"/>
              </a:rPr>
              <a:t>n;i</a:t>
            </a:r>
            <a:r>
              <a:rPr lang="en-US" altLang="zh-CN" sz="1600">
                <a:solidFill>
                  <a:srgbClr val="0000FF"/>
                </a:solidFill>
                <a:latin typeface="Consolas" pitchFamily="49" charset="0"/>
                <a:ea typeface="楷体" pitchFamily="49" charset="-122"/>
                <a:cs typeface="Consolas" pitchFamily="49" charset="0"/>
              </a:rPr>
              <a:t>++)</a:t>
            </a:r>
          </a:p>
          <a:p>
            <a:r>
              <a:rPr lang="en-US"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for </a:t>
            </a:r>
            <a:r>
              <a:rPr lang="nb-NO" altLang="zh-CN" sz="1600">
                <a:solidFill>
                  <a:srgbClr val="0000FF"/>
                </a:solidFill>
                <a:latin typeface="Consolas" pitchFamily="49" charset="0"/>
                <a:ea typeface="楷体" pitchFamily="49" charset="-122"/>
                <a:cs typeface="Consolas" pitchFamily="49" charset="0"/>
              </a:rPr>
              <a:t>(j=0;j&lt;=i;j++)</a:t>
            </a:r>
          </a:p>
          <a:p>
            <a:r>
              <a:rPr lang="nb-NO"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     for </a:t>
            </a:r>
            <a:r>
              <a:rPr lang="nb-NO" altLang="zh-CN" sz="1600">
                <a:solidFill>
                  <a:srgbClr val="0000FF"/>
                </a:solidFill>
                <a:latin typeface="Consolas" pitchFamily="49" charset="0"/>
                <a:ea typeface="楷体" pitchFamily="49" charset="-122"/>
                <a:cs typeface="Consolas" pitchFamily="49" charset="0"/>
              </a:rPr>
              <a:t>(k=0;k&lt;j;k++)</a:t>
            </a:r>
          </a:p>
          <a:p>
            <a:r>
              <a:rPr lang="nb-NO"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s</a:t>
            </a:r>
            <a:r>
              <a:rPr lang="en-US" altLang="zh-CN" sz="1600">
                <a:solidFill>
                  <a:srgbClr val="0000FF"/>
                </a:solidFill>
                <a:latin typeface="Consolas" pitchFamily="49" charset="0"/>
                <a:ea typeface="楷体" pitchFamily="49" charset="-122"/>
                <a:cs typeface="Consolas" pitchFamily="49" charset="0"/>
              </a:rPr>
              <a:t>++;</a:t>
            </a:r>
          </a:p>
          <a:p>
            <a:r>
              <a:rPr lang="en-US" altLang="zh-CN" sz="1600">
                <a:solidFill>
                  <a:srgbClr val="0000FF"/>
                </a:solidFill>
                <a:latin typeface="Consolas" pitchFamily="49" charset="0"/>
                <a:ea typeface="楷体" pitchFamily="49" charset="-122"/>
                <a:cs typeface="Consolas" pitchFamily="49" charset="0"/>
              </a:rPr>
              <a:t>}</a:t>
            </a:r>
          </a:p>
        </p:txBody>
      </p:sp>
      <p:sp>
        <p:nvSpPr>
          <p:cNvPr id="188420" name="Text Box 4"/>
          <p:cNvSpPr txBox="1">
            <a:spLocks noChangeArrowheads="1"/>
          </p:cNvSpPr>
          <p:nvPr/>
        </p:nvSpPr>
        <p:spPr bwMode="auto">
          <a:xfrm>
            <a:off x="611188" y="3525857"/>
            <a:ext cx="5961076"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该算法的基本语句是</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，所以有：</a:t>
            </a:r>
          </a:p>
        </p:txBody>
      </p:sp>
      <p:sp>
        <p:nvSpPr>
          <p:cNvPr id="188423" name="Rectangle 7"/>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5" name="Rectangle 9"/>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7" name="Rectangle 1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9" name="Rectangle 13"/>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1" name="Rectangle 15"/>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3" name="Rectangle 1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5" name="Rectangle 19"/>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7" name="Text Box 21"/>
          <p:cNvSpPr txBox="1">
            <a:spLocks noChangeArrowheads="1"/>
          </p:cNvSpPr>
          <p:nvPr/>
        </p:nvSpPr>
        <p:spPr bwMode="auto">
          <a:xfrm>
            <a:off x="1042988" y="5829320"/>
            <a:ext cx="5329237"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则该算法的时间复杂度为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pic>
        <p:nvPicPr>
          <p:cNvPr id="224257" name="Picture 1"/>
          <p:cNvPicPr>
            <a:picLocks noChangeAspect="1" noChangeArrowheads="1"/>
          </p:cNvPicPr>
          <p:nvPr/>
        </p:nvPicPr>
        <p:blipFill>
          <a:blip r:embed="rId2" cstate="print"/>
          <a:srcRect/>
          <a:stretch>
            <a:fillRect/>
          </a:stretch>
        </p:blipFill>
        <p:spPr bwMode="auto">
          <a:xfrm>
            <a:off x="1214413" y="4000504"/>
            <a:ext cx="5562273"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4214842"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算法分析的目的是为了改进算法</a:t>
            </a:r>
          </a:p>
        </p:txBody>
      </p:sp>
      <p:sp>
        <p:nvSpPr>
          <p:cNvPr id="3" name="TextBox 2"/>
          <p:cNvSpPr txBox="1"/>
          <p:nvPr/>
        </p:nvSpPr>
        <p:spPr>
          <a:xfrm>
            <a:off x="785786" y="1142984"/>
            <a:ext cx="7572428"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改进算法需要使用一些特殊手段！</a:t>
            </a:r>
          </a:p>
        </p:txBody>
      </p:sp>
      <p:sp>
        <p:nvSpPr>
          <p:cNvPr id="4" name="TextBox 3"/>
          <p:cNvSpPr txBox="1"/>
          <p:nvPr/>
        </p:nvSpPr>
        <p:spPr>
          <a:xfrm>
            <a:off x="785786" y="1643050"/>
            <a:ext cx="257176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例如，前缀和数组</a:t>
            </a:r>
          </a:p>
        </p:txBody>
      </p:sp>
      <p:sp>
        <p:nvSpPr>
          <p:cNvPr id="5" name="TextBox 4"/>
          <p:cNvSpPr txBox="1"/>
          <p:nvPr/>
        </p:nvSpPr>
        <p:spPr>
          <a:xfrm>
            <a:off x="1000100" y="2143116"/>
            <a:ext cx="7286676" cy="4093428"/>
          </a:xfrm>
          <a:prstGeom prst="rect">
            <a:avLst/>
          </a:prstGeom>
          <a:noFill/>
        </p:spPr>
        <p:txBody>
          <a:bodyPr wrap="square" rtlCol="0">
            <a:spAutoFit/>
          </a:bodyPr>
          <a:lstStyle/>
          <a:p>
            <a:pPr>
              <a:lnSpc>
                <a:spcPts val="2600"/>
              </a:lnSpc>
            </a:pPr>
            <a:r>
              <a:rPr lang="zh-CN" altLang="en-US" sz="1800" smtClean="0">
                <a:solidFill>
                  <a:srgbClr val="0000FF"/>
                </a:solidFill>
                <a:latin typeface="Consolas" pitchFamily="49" charset="0"/>
                <a:ea typeface="仿宋" pitchFamily="49" charset="-122"/>
                <a:cs typeface="Consolas" pitchFamily="49" charset="0"/>
              </a:rPr>
              <a:t>一个整数数组</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，求</a:t>
            </a: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设置前缀和数组</a:t>
            </a:r>
            <a:r>
              <a:rPr lang="en-US" altLang="zh-CN" sz="1800" smtClean="0">
                <a:solidFill>
                  <a:srgbClr val="0000FF"/>
                </a:solidFill>
                <a:latin typeface="Consolas" pitchFamily="49" charset="0"/>
                <a:ea typeface="仿宋" pitchFamily="49" charset="-122"/>
                <a:cs typeface="Consolas" pitchFamily="49" charset="0"/>
              </a:rPr>
              <a:t>sum</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sum[</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则：</a:t>
            </a:r>
            <a:endParaRPr lang="en-US"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sum[0]=</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sum[</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]=sum[</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有</a:t>
            </a:r>
            <a:endParaRPr lang="en-US"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sum[</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sum[</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sum[</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]-sum[</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  =      </a:t>
            </a:r>
            <a:r>
              <a:rPr lang="en-US" altLang="zh-CN" sz="1800" i="1" smtClean="0">
                <a:solidFill>
                  <a:srgbClr val="C00000"/>
                </a:solidFill>
                <a:latin typeface="Consolas" pitchFamily="49" charset="0"/>
                <a:ea typeface="仿宋" pitchFamily="49" charset="-122"/>
                <a:cs typeface="Consolas" pitchFamily="49" charset="0"/>
              </a:rPr>
              <a:t>a</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a</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+1]+</a:t>
            </a:r>
            <a:r>
              <a:rPr lang="en-US" altLang="zh-CN" sz="1800" smtClean="0">
                <a:solidFill>
                  <a:srgbClr val="C00000"/>
                </a:solidFill>
                <a:latin typeface="宋体" pitchFamily="2" charset="-122"/>
                <a:ea typeface="宋体" pitchFamily="2"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a</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j</a:t>
            </a:r>
            <a:r>
              <a:rPr lang="en-US" altLang="zh-CN" sz="1800" smtClean="0">
                <a:solidFill>
                  <a:srgbClr val="C00000"/>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即</a:t>
            </a:r>
            <a:endParaRPr lang="en-US"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FF0000"/>
                </a:solidFill>
                <a:latin typeface="Consolas" pitchFamily="49" charset="0"/>
                <a:ea typeface="仿宋" pitchFamily="49" charset="-122"/>
                <a:cs typeface="Consolas" pitchFamily="49" charset="0"/>
              </a:rPr>
              <a:t>a</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smtClean="0">
                <a:solidFill>
                  <a:srgbClr val="FF0000"/>
                </a:solidFill>
                <a:latin typeface="Consolas" pitchFamily="49" charset="0"/>
                <a:ea typeface="仿宋" pitchFamily="49" charset="-122"/>
                <a:cs typeface="Consolas" pitchFamily="49" charset="0"/>
              </a:rPr>
              <a:t>i</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smtClean="0">
                <a:solidFill>
                  <a:srgbClr val="FF0000"/>
                </a:solidFill>
                <a:latin typeface="Consolas" pitchFamily="49" charset="0"/>
                <a:ea typeface="仿宋" pitchFamily="49" charset="-122"/>
                <a:cs typeface="Consolas" pitchFamily="49" charset="0"/>
              </a:rPr>
              <a:t>j</a:t>
            </a:r>
            <a:r>
              <a:rPr lang="en-US" altLang="zh-CN" sz="1800" smtClean="0">
                <a:solidFill>
                  <a:srgbClr val="FF0000"/>
                </a:solidFill>
                <a:latin typeface="Consolas" pitchFamily="49" charset="0"/>
                <a:ea typeface="仿宋" pitchFamily="49" charset="-122"/>
                <a:cs typeface="Consolas" pitchFamily="49" charset="0"/>
              </a:rPr>
              <a:t>]=sum[</a:t>
            </a:r>
            <a:r>
              <a:rPr lang="en-US" altLang="zh-CN" sz="1800" i="1" smtClean="0">
                <a:solidFill>
                  <a:srgbClr val="FF0000"/>
                </a:solidFill>
                <a:latin typeface="Consolas" pitchFamily="49" charset="0"/>
                <a:ea typeface="仿宋" pitchFamily="49" charset="-122"/>
                <a:cs typeface="Consolas" pitchFamily="49" charset="0"/>
              </a:rPr>
              <a:t>j</a:t>
            </a:r>
            <a:r>
              <a:rPr lang="en-US" altLang="zh-CN" sz="1800" smtClean="0">
                <a:solidFill>
                  <a:srgbClr val="FF0000"/>
                </a:solidFill>
                <a:latin typeface="Consolas" pitchFamily="49" charset="0"/>
                <a:ea typeface="仿宋" pitchFamily="49" charset="-122"/>
                <a:cs typeface="Consolas" pitchFamily="49" charset="0"/>
              </a:rPr>
              <a:t>]-sum[</a:t>
            </a:r>
            <a:r>
              <a:rPr lang="en-US" altLang="zh-CN" sz="1800" i="1" smtClean="0">
                <a:solidFill>
                  <a:srgbClr val="FF0000"/>
                </a:solidFill>
                <a:latin typeface="Consolas" pitchFamily="49" charset="0"/>
                <a:ea typeface="仿宋" pitchFamily="49" charset="-122"/>
                <a:cs typeface="Consolas" pitchFamily="49" charset="0"/>
              </a:rPr>
              <a:t>i</a:t>
            </a:r>
            <a:r>
              <a:rPr lang="en-US" altLang="zh-CN" sz="1800" smtClean="0">
                <a:solidFill>
                  <a:srgbClr val="FF0000"/>
                </a:solidFill>
                <a:latin typeface="Consolas" pitchFamily="49" charset="0"/>
                <a:ea typeface="仿宋" pitchFamily="49" charset="-122"/>
                <a:cs typeface="Consolas" pitchFamily="49" charset="0"/>
              </a:rPr>
              <a:t>-1]</a:t>
            </a:r>
            <a:endParaRPr lang="zh-CN" altLang="en-US" sz="1800" smtClean="0">
              <a:solidFill>
                <a:srgbClr val="FF0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75325"/>
            <a:ext cx="8429684" cy="5668319"/>
          </a:xfrm>
          <a:prstGeom prst="rect">
            <a:avLst/>
          </a:prstGeom>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a:lnSpc>
                <a:spcPts val="2500"/>
              </a:lnSpc>
            </a:pPr>
            <a:r>
              <a:rPr lang="en-US" altLang="zh-CN" sz="1800" smtClean="0">
                <a:solidFill>
                  <a:srgbClr val="FF0000"/>
                </a:solidFill>
                <a:latin typeface="Consolas" pitchFamily="49" charset="0"/>
                <a:ea typeface="仿宋" pitchFamily="49" charset="-122"/>
                <a:cs typeface="Consolas" pitchFamily="49" charset="0"/>
              </a:rPr>
              <a:t>POJ3978</a:t>
            </a:r>
            <a:r>
              <a:rPr lang="zh-CN" altLang="zh-CN" sz="1800" smtClean="0">
                <a:solidFill>
                  <a:srgbClr val="FF0000"/>
                </a:solidFill>
                <a:latin typeface="Consolas" pitchFamily="49" charset="0"/>
                <a:ea typeface="仿宋" pitchFamily="49" charset="-122"/>
                <a:cs typeface="Consolas" pitchFamily="49" charset="0"/>
              </a:rPr>
              <a:t>—素数问题</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Time Limit: 1000MS		Memory Limit: 65536K</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Total Submissions: 4974	Accepted: 1859</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zh-CN" altLang="zh-CN" sz="1800" smtClean="0">
                <a:solidFill>
                  <a:srgbClr val="FF0000"/>
                </a:solidFill>
                <a:latin typeface="Consolas" pitchFamily="49" charset="0"/>
                <a:ea typeface="仿宋" pitchFamily="49" charset="-122"/>
                <a:cs typeface="Consolas" pitchFamily="49" charset="0"/>
              </a:rPr>
              <a:t>问题描述</a:t>
            </a:r>
            <a:r>
              <a:rPr lang="zh-CN" altLang="zh-CN" sz="1800" smtClean="0">
                <a:solidFill>
                  <a:srgbClr val="0000FF"/>
                </a:solidFill>
                <a:latin typeface="Consolas" pitchFamily="49" charset="0"/>
                <a:ea typeface="仿宋" pitchFamily="49" charset="-122"/>
                <a:cs typeface="Consolas" pitchFamily="49" charset="0"/>
              </a:rPr>
              <a:t>：一个非常直接的任务，计算两个整数之间的素数个数。给定两个整数</a:t>
            </a:r>
            <a:r>
              <a:rPr lang="en-US" altLang="zh-CN" sz="1800"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B&lt;10^5</a:t>
            </a:r>
            <a:r>
              <a:rPr lang="zh-CN" altLang="zh-CN" sz="1800" smtClean="0">
                <a:solidFill>
                  <a:srgbClr val="0000FF"/>
                </a:solidFill>
                <a:latin typeface="Consolas" pitchFamily="49" charset="0"/>
                <a:ea typeface="仿宋" pitchFamily="49" charset="-122"/>
                <a:cs typeface="Consolas" pitchFamily="49" charset="0"/>
              </a:rPr>
              <a:t>，从</a:t>
            </a:r>
            <a:r>
              <a:rPr lang="en-US" altLang="zh-CN" sz="1800"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的范围内的素数是多少</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注意，素数是一个大于</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的正整数，只能被</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和自己整除。</a:t>
            </a:r>
          </a:p>
          <a:p>
            <a:pPr>
              <a:lnSpc>
                <a:spcPts val="2500"/>
              </a:lnSpc>
            </a:pPr>
            <a:r>
              <a:rPr lang="zh-CN" altLang="zh-CN" sz="1800" smtClean="0">
                <a:solidFill>
                  <a:srgbClr val="FF0000"/>
                </a:solidFill>
                <a:latin typeface="Consolas" pitchFamily="49" charset="0"/>
                <a:ea typeface="仿宋" pitchFamily="49" charset="-122"/>
                <a:cs typeface="Consolas" pitchFamily="49" charset="0"/>
              </a:rPr>
              <a:t>输入格式</a:t>
            </a:r>
            <a:r>
              <a:rPr lang="zh-CN" altLang="zh-CN" sz="1800" smtClean="0">
                <a:solidFill>
                  <a:srgbClr val="0000FF"/>
                </a:solidFill>
                <a:latin typeface="Consolas" pitchFamily="49" charset="0"/>
                <a:ea typeface="仿宋" pitchFamily="49" charset="-122"/>
                <a:cs typeface="Consolas" pitchFamily="49" charset="0"/>
              </a:rPr>
              <a:t>：多达</a:t>
            </a:r>
            <a:r>
              <a:rPr lang="en-US" altLang="zh-CN" sz="1800" smtClean="0">
                <a:solidFill>
                  <a:srgbClr val="0000FF"/>
                </a:solidFill>
                <a:latin typeface="Consolas" pitchFamily="49" charset="0"/>
                <a:ea typeface="仿宋" pitchFamily="49" charset="-122"/>
                <a:cs typeface="Consolas" pitchFamily="49" charset="0"/>
              </a:rPr>
              <a:t>1000</a:t>
            </a:r>
            <a:r>
              <a:rPr lang="zh-CN" altLang="zh-CN" sz="1800" smtClean="0">
                <a:solidFill>
                  <a:srgbClr val="0000FF"/>
                </a:solidFill>
                <a:latin typeface="Consolas" pitchFamily="49" charset="0"/>
                <a:ea typeface="仿宋" pitchFamily="49" charset="-122"/>
                <a:cs typeface="Consolas" pitchFamily="49" charset="0"/>
              </a:rPr>
              <a:t>行，每行包含两个由空格分隔的整数</a:t>
            </a:r>
            <a:r>
              <a:rPr lang="en-US" altLang="zh-CN" sz="1800"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B. </a:t>
            </a:r>
            <a:r>
              <a:rPr lang="zh-CN" altLang="zh-CN" sz="1800" smtClean="0">
                <a:solidFill>
                  <a:srgbClr val="0000FF"/>
                </a:solidFill>
                <a:latin typeface="Consolas" pitchFamily="49" charset="0"/>
                <a:ea typeface="仿宋" pitchFamily="49" charset="-122"/>
                <a:cs typeface="Consolas" pitchFamily="49" charset="0"/>
              </a:rPr>
              <a:t>当</a:t>
            </a:r>
            <a:r>
              <a:rPr lang="en-US" altLang="zh-CN" sz="1800" smtClean="0">
                <a:solidFill>
                  <a:srgbClr val="0000FF"/>
                </a:solidFill>
                <a:latin typeface="Consolas" pitchFamily="49" charset="0"/>
                <a:ea typeface="仿宋" pitchFamily="49" charset="-122"/>
                <a:cs typeface="Consolas" pitchFamily="49" charset="0"/>
              </a:rPr>
              <a:t>A=B=-1</a:t>
            </a:r>
            <a:r>
              <a:rPr lang="zh-CN" altLang="zh-CN" sz="1800" smtClean="0">
                <a:solidFill>
                  <a:srgbClr val="0000FF"/>
                </a:solidFill>
                <a:latin typeface="Consolas" pitchFamily="49" charset="0"/>
                <a:ea typeface="仿宋" pitchFamily="49" charset="-122"/>
                <a:cs typeface="Consolas" pitchFamily="49" charset="0"/>
              </a:rPr>
              <a:t>时，输入终止（不处理该行）。</a:t>
            </a:r>
          </a:p>
          <a:p>
            <a:pPr>
              <a:lnSpc>
                <a:spcPts val="2500"/>
              </a:lnSpc>
            </a:pPr>
            <a:r>
              <a:rPr lang="zh-CN" altLang="zh-CN" sz="1800" smtClean="0">
                <a:solidFill>
                  <a:srgbClr val="FF0000"/>
                </a:solidFill>
                <a:latin typeface="Consolas" pitchFamily="49" charset="0"/>
                <a:ea typeface="仿宋" pitchFamily="49" charset="-122"/>
                <a:cs typeface="Consolas" pitchFamily="49" charset="0"/>
              </a:rPr>
              <a:t>输出格式</a:t>
            </a:r>
            <a:r>
              <a:rPr lang="zh-CN" altLang="zh-CN" sz="1800" smtClean="0">
                <a:solidFill>
                  <a:srgbClr val="0000FF"/>
                </a:solidFill>
                <a:latin typeface="Consolas" pitchFamily="49" charset="0"/>
                <a:ea typeface="仿宋" pitchFamily="49" charset="-122"/>
                <a:cs typeface="Consolas" pitchFamily="49" charset="0"/>
              </a:rPr>
              <a:t>：对于输入中的每一行 ， 除了</a:t>
            </a:r>
            <a:r>
              <a:rPr lang="en-US" altLang="zh-CN" sz="1800" smtClean="0">
                <a:solidFill>
                  <a:srgbClr val="0000FF"/>
                </a:solidFill>
                <a:latin typeface="Consolas" pitchFamily="49" charset="0"/>
                <a:ea typeface="仿宋" pitchFamily="49" charset="-122"/>
                <a:cs typeface="Consolas" pitchFamily="49" charset="0"/>
              </a:rPr>
              <a:t>A = B = -1</a:t>
            </a:r>
            <a:r>
              <a:rPr lang="zh-CN" altLang="zh-CN" sz="1800" smtClean="0">
                <a:solidFill>
                  <a:srgbClr val="0000FF"/>
                </a:solidFill>
                <a:latin typeface="Consolas" pitchFamily="49" charset="0"/>
                <a:ea typeface="仿宋" pitchFamily="49" charset="-122"/>
                <a:cs typeface="Consolas" pitchFamily="49" charset="0"/>
              </a:rPr>
              <a:t>的最后一行，输出</a:t>
            </a:r>
            <a:r>
              <a:rPr lang="en-US" altLang="zh-CN" sz="1800"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之间的素数个数。</a:t>
            </a:r>
          </a:p>
          <a:p>
            <a:pPr>
              <a:lnSpc>
                <a:spcPts val="2500"/>
              </a:lnSpc>
            </a:pPr>
            <a:r>
              <a:rPr lang="zh-CN" altLang="zh-CN" sz="1800" smtClean="0">
                <a:solidFill>
                  <a:srgbClr val="FF0000"/>
                </a:solidFill>
                <a:latin typeface="Consolas" pitchFamily="49" charset="0"/>
                <a:ea typeface="仿宋" pitchFamily="49" charset="-122"/>
                <a:cs typeface="Consolas" pitchFamily="49" charset="0"/>
              </a:rPr>
              <a:t>输入样例</a:t>
            </a:r>
            <a:r>
              <a:rPr lang="zh-CN" altLang="zh-CN" sz="1800" smtClean="0">
                <a:solidFill>
                  <a:srgbClr val="0000FF"/>
                </a:solidFill>
                <a:latin typeface="Consolas" pitchFamily="49" charset="0"/>
                <a:ea typeface="仿宋" pitchFamily="49" charset="-122"/>
                <a:cs typeface="Consolas" pitchFamily="49" charset="0"/>
              </a:rPr>
              <a:t>：</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0 9999</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1 5</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-1 -1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zh-CN" altLang="zh-CN" sz="1800" smtClean="0">
                <a:solidFill>
                  <a:srgbClr val="FF0000"/>
                </a:solidFill>
                <a:latin typeface="Consolas" pitchFamily="49" charset="0"/>
                <a:ea typeface="仿宋" pitchFamily="49" charset="-122"/>
                <a:cs typeface="Consolas" pitchFamily="49" charset="0"/>
              </a:rPr>
              <a:t>输出样例</a:t>
            </a:r>
            <a:r>
              <a:rPr lang="zh-CN" altLang="zh-CN" sz="1800" smtClean="0">
                <a:solidFill>
                  <a:srgbClr val="0000FF"/>
                </a:solidFill>
                <a:latin typeface="Consolas" pitchFamily="49" charset="0"/>
                <a:ea typeface="仿宋" pitchFamily="49" charset="-122"/>
                <a:cs typeface="Consolas" pitchFamily="49" charset="0"/>
              </a:rPr>
              <a:t>：</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1229</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3</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357298"/>
            <a:ext cx="8286808" cy="435853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#include&lt;iostream&gt;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#include&lt;cstdio&gt;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#include&lt;cmath&gt;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using namespace std;</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bool is_prime(int n)</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if(n&lt;=0 || n==1)</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false;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for(int i=2;i&lt;=sqrt((double)n);i++)</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  if(n%i==0)</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false;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true;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642910" y="571480"/>
            <a:ext cx="3071834"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18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直接解法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714348" y="2285992"/>
            <a:ext cx="8064500" cy="400110"/>
          </a:xfrm>
          <a:prstGeom prst="rect">
            <a:avLst/>
          </a:prstGeom>
          <a:noFill/>
          <a:ln w="9525">
            <a:noFill/>
            <a:miter lim="800000"/>
            <a:headEnd/>
            <a:tailEnd/>
          </a:ln>
          <a:effectLst/>
        </p:spPr>
        <p:txBody>
          <a:bodyPr>
            <a:spAutoFit/>
          </a:bodyPr>
          <a:lstStyle/>
          <a:p>
            <a:pPr>
              <a:spcBef>
                <a:spcPct val="50000"/>
              </a:spcBef>
            </a:pPr>
            <a:r>
              <a:rPr lang="zh-CN" altLang="en-US" sz="2000" smtClean="0">
                <a:solidFill>
                  <a:srgbClr val="0000FF"/>
                </a:solidFill>
                <a:latin typeface="楷体" pitchFamily="49" charset="-122"/>
                <a:ea typeface="楷体" pitchFamily="49" charset="-122"/>
              </a:rPr>
              <a:t>算</a:t>
            </a:r>
            <a:r>
              <a:rPr lang="zh-CN" altLang="en-US" sz="2000">
                <a:solidFill>
                  <a:srgbClr val="0000FF"/>
                </a:solidFill>
                <a:latin typeface="楷体" pitchFamily="49" charset="-122"/>
                <a:ea typeface="楷体" pitchFamily="49" charset="-122"/>
              </a:rPr>
              <a:t>法是求解问题的一系列计算步骤，用来将输入数据转换成输出结果 ：</a:t>
            </a:r>
          </a:p>
        </p:txBody>
      </p:sp>
      <p:sp>
        <p:nvSpPr>
          <p:cNvPr id="3078" name="Rectangle 6"/>
          <p:cNvSpPr>
            <a:spLocks noChangeArrowheads="1"/>
          </p:cNvSpPr>
          <p:nvPr/>
        </p:nvSpPr>
        <p:spPr bwMode="auto">
          <a:xfrm>
            <a:off x="3557593" y="3246819"/>
            <a:ext cx="1584325" cy="7921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000">
                <a:solidFill>
                  <a:srgbClr val="FF0000"/>
                </a:solidFill>
                <a:latin typeface="楷体" pitchFamily="49" charset="-122"/>
                <a:ea typeface="楷体" pitchFamily="49" charset="-122"/>
              </a:rPr>
              <a:t>算法</a:t>
            </a:r>
          </a:p>
        </p:txBody>
      </p:sp>
      <p:sp>
        <p:nvSpPr>
          <p:cNvPr id="3079" name="AutoShape 7"/>
          <p:cNvSpPr>
            <a:spLocks noChangeArrowheads="1"/>
          </p:cNvSpPr>
          <p:nvPr/>
        </p:nvSpPr>
        <p:spPr bwMode="auto">
          <a:xfrm>
            <a:off x="2693993"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0" name="Text Box 8"/>
          <p:cNvSpPr txBox="1">
            <a:spLocks noChangeArrowheads="1"/>
          </p:cNvSpPr>
          <p:nvPr/>
        </p:nvSpPr>
        <p:spPr bwMode="auto">
          <a:xfrm>
            <a:off x="1830393" y="3413512"/>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输入</a:t>
            </a:r>
          </a:p>
        </p:txBody>
      </p:sp>
      <p:sp>
        <p:nvSpPr>
          <p:cNvPr id="3081" name="AutoShape 9"/>
          <p:cNvSpPr>
            <a:spLocks noChangeArrowheads="1"/>
          </p:cNvSpPr>
          <p:nvPr/>
        </p:nvSpPr>
        <p:spPr bwMode="auto">
          <a:xfrm>
            <a:off x="5357818"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2" name="Text Box 10"/>
          <p:cNvSpPr txBox="1">
            <a:spLocks noChangeArrowheads="1"/>
          </p:cNvSpPr>
          <p:nvPr/>
        </p:nvSpPr>
        <p:spPr bwMode="auto">
          <a:xfrm>
            <a:off x="6300788" y="3462719"/>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输出</a:t>
            </a:r>
          </a:p>
        </p:txBody>
      </p:sp>
      <p:sp>
        <p:nvSpPr>
          <p:cNvPr id="3084" name="Text Box 12"/>
          <p:cNvSpPr txBox="1">
            <a:spLocks noChangeArrowheads="1"/>
          </p:cNvSpPr>
          <p:nvPr/>
        </p:nvSpPr>
        <p:spPr bwMode="auto">
          <a:xfrm>
            <a:off x="900113" y="4542219"/>
            <a:ext cx="7559675" cy="763992"/>
          </a:xfrm>
          <a:prstGeom prst="rect">
            <a:avLst/>
          </a:prstGeom>
          <a:noFill/>
          <a:ln w="9525">
            <a:noFill/>
            <a:miter lim="800000"/>
            <a:headEnd/>
            <a:tailEnd/>
          </a:ln>
          <a:effectLst/>
        </p:spPr>
        <p:txBody>
          <a:bodyPr>
            <a:spAutoFit/>
          </a:bodyPr>
          <a:lstStyle/>
          <a:p>
            <a:pPr>
              <a:lnSpc>
                <a:spcPts val="2800"/>
              </a:lnSpc>
              <a:spcBef>
                <a:spcPct val="50000"/>
              </a:spcBef>
            </a:pPr>
            <a:r>
              <a:rPr lang="zh-CN" altLang="en-US" sz="2000">
                <a:solidFill>
                  <a:srgbClr val="0000FF"/>
                </a:solidFill>
                <a:latin typeface="楷体" pitchFamily="49" charset="-122"/>
                <a:ea typeface="楷体" pitchFamily="49" charset="-122"/>
              </a:rPr>
              <a:t>　　如果一个算法对其每一个输入实例，都能输出正确的结果并停止，则称它是正确的。 </a:t>
            </a:r>
          </a:p>
        </p:txBody>
      </p:sp>
      <p:sp>
        <p:nvSpPr>
          <p:cNvPr id="3085" name="Text Box 13"/>
          <p:cNvSpPr txBox="1">
            <a:spLocks noChangeArrowheads="1"/>
          </p:cNvSpPr>
          <p:nvPr/>
        </p:nvSpPr>
        <p:spPr bwMode="auto">
          <a:xfrm>
            <a:off x="714348" y="1428736"/>
            <a:ext cx="345866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a:solidFill>
                  <a:srgbClr val="FF0000"/>
                </a:solidFill>
                <a:latin typeface="Consolas" pitchFamily="49" charset="0"/>
                <a:ea typeface="微软雅黑" pitchFamily="34" charset="-122"/>
                <a:cs typeface="Consolas" pitchFamily="49" charset="0"/>
              </a:rPr>
              <a:t>1.1.1 </a:t>
            </a:r>
            <a:r>
              <a:rPr lang="zh-CN" altLang="en-US" smtClean="0">
                <a:solidFill>
                  <a:srgbClr val="FF0000"/>
                </a:solidFill>
                <a:latin typeface="Consolas" pitchFamily="49" charset="0"/>
                <a:ea typeface="微软雅黑" pitchFamily="34" charset="-122"/>
                <a:cs typeface="Consolas" pitchFamily="49" charset="0"/>
              </a:rPr>
              <a:t>什</a:t>
            </a:r>
            <a:r>
              <a:rPr lang="zh-CN" altLang="en-US">
                <a:solidFill>
                  <a:srgbClr val="FF0000"/>
                </a:solidFill>
                <a:latin typeface="Consolas" pitchFamily="49" charset="0"/>
                <a:ea typeface="微软雅黑" pitchFamily="34" charset="-122"/>
                <a:cs typeface="Consolas" pitchFamily="49" charset="0"/>
              </a:rPr>
              <a:t>么是算法</a:t>
            </a:r>
          </a:p>
        </p:txBody>
      </p:sp>
      <p:sp>
        <p:nvSpPr>
          <p:cNvPr id="11" name="Text Box 3"/>
          <p:cNvSpPr txBox="1">
            <a:spLocks noChangeArrowheads="1"/>
          </p:cNvSpPr>
          <p:nvPr/>
        </p:nvSpPr>
        <p:spPr bwMode="auto">
          <a:xfrm>
            <a:off x="2500298" y="357166"/>
            <a:ext cx="392909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的概念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286808" cy="415764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r>
              <a:rPr lang="en-US" altLang="zh-CN" sz="1600" smtClean="0">
                <a:solidFill>
                  <a:srgbClr val="0000FF"/>
                </a:solidFill>
                <a:latin typeface="Consolas" pitchFamily="49" charset="0"/>
                <a:ea typeface="仿宋" pitchFamily="49" charset="-122"/>
                <a:cs typeface="Consolas" pitchFamily="49" charset="0"/>
              </a:rPr>
              <a:t>int main()</a:t>
            </a:r>
          </a:p>
          <a:p>
            <a:r>
              <a:rPr lang="en-US" altLang="zh-CN" sz="1600" smtClean="0">
                <a:solidFill>
                  <a:srgbClr val="0000FF"/>
                </a:solidFill>
                <a:latin typeface="Consolas" pitchFamily="49" charset="0"/>
                <a:ea typeface="仿宋" pitchFamily="49" charset="-122"/>
                <a:cs typeface="Consolas" pitchFamily="49" charset="0"/>
              </a:rPr>
              <a:t>{   int a,b;</a:t>
            </a:r>
          </a:p>
          <a:p>
            <a:r>
              <a:rPr lang="en-US" altLang="zh-CN" sz="1600" smtClean="0">
                <a:solidFill>
                  <a:srgbClr val="0000FF"/>
                </a:solidFill>
                <a:latin typeface="Consolas" pitchFamily="49" charset="0"/>
                <a:ea typeface="仿宋" pitchFamily="49" charset="-122"/>
                <a:cs typeface="Consolas" pitchFamily="49" charset="0"/>
              </a:rPr>
              <a:t>    int ans;</a:t>
            </a:r>
          </a:p>
          <a:p>
            <a:r>
              <a:rPr lang="en-US" altLang="zh-CN" sz="1600" smtClean="0">
                <a:solidFill>
                  <a:srgbClr val="0000FF"/>
                </a:solidFill>
                <a:latin typeface="Consolas" pitchFamily="49" charset="0"/>
                <a:ea typeface="仿宋" pitchFamily="49" charset="-122"/>
                <a:cs typeface="Consolas" pitchFamily="49" charset="0"/>
              </a:rPr>
              <a:t>    while(true)</a:t>
            </a:r>
          </a:p>
          <a:p>
            <a:r>
              <a:rPr lang="en-US" altLang="zh-CN" sz="1600" smtClean="0">
                <a:solidFill>
                  <a:srgbClr val="0000FF"/>
                </a:solidFill>
                <a:latin typeface="Consolas" pitchFamily="49" charset="0"/>
                <a:ea typeface="仿宋" pitchFamily="49" charset="-122"/>
                <a:cs typeface="Consolas" pitchFamily="49" charset="0"/>
              </a:rPr>
              <a:t>    {</a:t>
            </a:r>
          </a:p>
          <a:p>
            <a:r>
              <a:rPr lang="en-US" altLang="zh-CN" sz="1600" smtClean="0">
                <a:solidFill>
                  <a:srgbClr val="0000FF"/>
                </a:solidFill>
                <a:latin typeface="Consolas" pitchFamily="49" charset="0"/>
                <a:ea typeface="仿宋" pitchFamily="49" charset="-122"/>
                <a:cs typeface="Consolas" pitchFamily="49" charset="0"/>
              </a:rPr>
              <a:t>        scanf("%d%d",&amp;a,&amp;b);</a:t>
            </a:r>
          </a:p>
          <a:p>
            <a:r>
              <a:rPr lang="en-US" altLang="zh-CN" sz="1600" smtClean="0">
                <a:solidFill>
                  <a:srgbClr val="0000FF"/>
                </a:solidFill>
                <a:latin typeface="Consolas" pitchFamily="49" charset="0"/>
                <a:ea typeface="仿宋" pitchFamily="49" charset="-122"/>
                <a:cs typeface="Consolas" pitchFamily="49" charset="0"/>
              </a:rPr>
              <a:t>        if(a==-1 &amp;&amp;b ==-1) break;</a:t>
            </a:r>
          </a:p>
          <a:p>
            <a:r>
              <a:rPr lang="en-US" altLang="zh-CN" sz="1600" smtClean="0">
                <a:solidFill>
                  <a:srgbClr val="0000FF"/>
                </a:solidFill>
                <a:latin typeface="Consolas" pitchFamily="49" charset="0"/>
                <a:ea typeface="仿宋" pitchFamily="49" charset="-122"/>
                <a:cs typeface="Consolas" pitchFamily="49" charset="0"/>
              </a:rPr>
              <a:t>        ans=0;</a:t>
            </a:r>
          </a:p>
          <a:p>
            <a:r>
              <a:rPr lang="en-US" altLang="zh-CN" sz="1600" smtClean="0">
                <a:solidFill>
                  <a:srgbClr val="0000FF"/>
                </a:solidFill>
                <a:latin typeface="Consolas" pitchFamily="49" charset="0"/>
                <a:ea typeface="仿宋" pitchFamily="49" charset="-122"/>
                <a:cs typeface="Consolas" pitchFamily="49" charset="0"/>
              </a:rPr>
              <a:t>        for(int i=a;i&lt;=b;i++)</a:t>
            </a:r>
          </a:p>
          <a:p>
            <a:r>
              <a:rPr lang="en-US" altLang="zh-CN" sz="1600" smtClean="0">
                <a:solidFill>
                  <a:srgbClr val="0000FF"/>
                </a:solidFill>
                <a:latin typeface="Consolas" pitchFamily="49" charset="0"/>
                <a:ea typeface="仿宋" pitchFamily="49" charset="-122"/>
                <a:cs typeface="Consolas" pitchFamily="49" charset="0"/>
              </a:rPr>
              <a:t>            if(</a:t>
            </a:r>
            <a:r>
              <a:rPr lang="en-US" altLang="zh-CN" sz="1600" smtClean="0">
                <a:solidFill>
                  <a:srgbClr val="FF0000"/>
                </a:solidFill>
                <a:latin typeface="Consolas" pitchFamily="49" charset="0"/>
                <a:ea typeface="仿宋" pitchFamily="49" charset="-122"/>
                <a:cs typeface="Consolas" pitchFamily="49" charset="0"/>
              </a:rPr>
              <a:t>is_prime(i)</a:t>
            </a:r>
            <a:r>
              <a:rPr lang="en-US" altLang="zh-CN" sz="1600" smtClean="0">
                <a:solidFill>
                  <a:srgbClr val="0000FF"/>
                </a:solidFill>
                <a:latin typeface="Consolas" pitchFamily="49" charset="0"/>
                <a:ea typeface="仿宋" pitchFamily="49" charset="-122"/>
                <a:cs typeface="Consolas" pitchFamily="49" charset="0"/>
              </a:rPr>
              <a:t>)</a:t>
            </a:r>
          </a:p>
          <a:p>
            <a:r>
              <a:rPr lang="en-US" altLang="zh-CN" sz="1600" smtClean="0">
                <a:solidFill>
                  <a:srgbClr val="0000FF"/>
                </a:solidFill>
                <a:latin typeface="Consolas" pitchFamily="49" charset="0"/>
                <a:ea typeface="仿宋" pitchFamily="49" charset="-122"/>
                <a:cs typeface="Consolas" pitchFamily="49" charset="0"/>
              </a:rPr>
              <a:t>               ans++;</a:t>
            </a:r>
          </a:p>
          <a:p>
            <a:r>
              <a:rPr lang="en-US" altLang="zh-CN" sz="1600" smtClean="0">
                <a:solidFill>
                  <a:srgbClr val="0000FF"/>
                </a:solidFill>
                <a:latin typeface="Consolas" pitchFamily="49" charset="0"/>
                <a:ea typeface="仿宋" pitchFamily="49" charset="-122"/>
                <a:cs typeface="Consolas" pitchFamily="49" charset="0"/>
              </a:rPr>
              <a:t>        printf("%d\n",ans);</a:t>
            </a:r>
          </a:p>
          <a:p>
            <a:endParaRPr lang="en-US"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p>
          <a:p>
            <a:r>
              <a:rPr lang="en-US" altLang="zh-CN" sz="1600" smtClean="0">
                <a:solidFill>
                  <a:srgbClr val="0000FF"/>
                </a:solidFill>
                <a:latin typeface="Consolas" pitchFamily="49" charset="0"/>
                <a:ea typeface="仿宋" pitchFamily="49" charset="-122"/>
                <a:cs typeface="Consolas" pitchFamily="49" charset="0"/>
              </a:rPr>
              <a:t>    return 0;</a:t>
            </a:r>
          </a:p>
          <a:p>
            <a:r>
              <a:rPr lang="en-US" altLang="zh-CN" sz="1600" smtClean="0">
                <a:solidFill>
                  <a:srgbClr val="0000FF"/>
                </a:solidFill>
                <a:latin typeface="Consolas" pitchFamily="49" charset="0"/>
                <a:ea typeface="仿宋" pitchFamily="49" charset="-122"/>
                <a:cs typeface="Consolas" pitchFamily="49" charset="0"/>
              </a:rPr>
              <a:t>}</a:t>
            </a:r>
          </a:p>
        </p:txBody>
      </p:sp>
      <p:pic>
        <p:nvPicPr>
          <p:cNvPr id="3" name="Picture 2"/>
          <p:cNvPicPr>
            <a:picLocks noChangeAspect="1" noChangeArrowheads="1"/>
          </p:cNvPicPr>
          <p:nvPr/>
        </p:nvPicPr>
        <p:blipFill>
          <a:blip r:embed="rId2" cstate="print"/>
          <a:srcRect/>
          <a:stretch>
            <a:fillRect/>
          </a:stretch>
        </p:blipFill>
        <p:spPr bwMode="auto">
          <a:xfrm>
            <a:off x="500034" y="5500702"/>
            <a:ext cx="8286776" cy="685804"/>
          </a:xfrm>
          <a:prstGeom prst="rect">
            <a:avLst/>
          </a:prstGeom>
          <a:noFill/>
          <a:ln w="9525">
            <a:noFill/>
            <a:miter lim="800000"/>
            <a:headEnd/>
            <a:tailEnd/>
          </a:ln>
        </p:spPr>
      </p:pic>
      <p:sp>
        <p:nvSpPr>
          <p:cNvPr id="4" name="TextBox 3"/>
          <p:cNvSpPr txBox="1"/>
          <p:nvPr/>
        </p:nvSpPr>
        <p:spPr>
          <a:xfrm>
            <a:off x="571472" y="4929198"/>
            <a:ext cx="664373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个测试用例，时间复杂度为</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kn</a:t>
            </a:r>
            <a:r>
              <a:rPr lang="en-US" altLang="zh-CN" sz="1800" smtClean="0">
                <a:solidFill>
                  <a:srgbClr val="0000FF"/>
                </a:solidFill>
                <a:latin typeface="Consolas" pitchFamily="49" charset="0"/>
                <a:ea typeface="仿宋" pitchFamily="49" charset="-122"/>
                <a:cs typeface="Consolas" pitchFamily="49" charset="0"/>
              </a:rPr>
              <a:t>sqrt(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p>
        </p:txBody>
      </p:sp>
      <p:cxnSp>
        <p:nvCxnSpPr>
          <p:cNvPr id="6" name="直接箭头连接符 5"/>
          <p:cNvCxnSpPr/>
          <p:nvPr/>
        </p:nvCxnSpPr>
        <p:spPr>
          <a:xfrm rot="5400000" flipH="1" flipV="1">
            <a:off x="4750595" y="639367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928670"/>
            <a:ext cx="8001056" cy="506347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#include&lt;cstdio&gt;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#include&lt;string.h&gt;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#include&lt;cmath&gt;</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using namespace std;</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const int N=100010;</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int sum[N];			</a:t>
            </a:r>
            <a:r>
              <a:rPr lang="en-US" altLang="zh-CN" sz="1600" smtClean="0">
                <a:solidFill>
                  <a:srgbClr val="00B0F0"/>
                </a:solidFill>
                <a:latin typeface="Consolas" pitchFamily="49" charset="0"/>
                <a:ea typeface="仿宋" pitchFamily="49" charset="-122"/>
                <a:cs typeface="Consolas" pitchFamily="49" charset="0"/>
              </a:rPr>
              <a:t>//sum[i]=0</a:t>
            </a:r>
            <a:r>
              <a:rPr lang="zh-CN" altLang="en-US"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为素数</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bool </a:t>
            </a:r>
            <a:r>
              <a:rPr lang="en-US" altLang="zh-CN" sz="1600" smtClean="0">
                <a:solidFill>
                  <a:srgbClr val="FF0000"/>
                </a:solidFill>
                <a:latin typeface="Consolas" pitchFamily="49" charset="0"/>
                <a:ea typeface="仿宋" pitchFamily="49" charset="-122"/>
                <a:cs typeface="Consolas" pitchFamily="49" charset="0"/>
              </a:rPr>
              <a:t>is_prime</a:t>
            </a:r>
            <a:r>
              <a:rPr lang="en-US" altLang="zh-CN" sz="1600" smtClean="0">
                <a:solidFill>
                  <a:srgbClr val="0000FF"/>
                </a:solidFill>
                <a:latin typeface="Consolas" pitchFamily="49" charset="0"/>
                <a:ea typeface="仿宋" pitchFamily="49" charset="-122"/>
                <a:cs typeface="Consolas" pitchFamily="49" charset="0"/>
              </a:rPr>
              <a:t>(int n)</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if(n&lt;=0 || n==1)</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false;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for(int i=2;i&lt;=sqrt((double)n);i++)</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  if(n%i==0)</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false;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   return true;</a:t>
            </a:r>
          </a:p>
          <a:p>
            <a:pPr>
              <a:lnSpc>
                <a:spcPts val="2500"/>
              </a:lnSpc>
            </a:pPr>
            <a:r>
              <a:rPr lang="en-US" altLang="zh-CN" sz="1600" smtClean="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714348" y="285728"/>
            <a:ext cx="3071834"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18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改进解法</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52260"/>
            <a:ext cx="8001056" cy="599138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0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Primes</a:t>
            </a:r>
            <a:r>
              <a:rPr lang="en-US" altLang="zh-CN" sz="1600" smtClean="0">
                <a:solidFill>
                  <a:srgbClr val="0000FF"/>
                </a:solidFill>
                <a:latin typeface="Consolas" pitchFamily="49" charset="0"/>
                <a:ea typeface="仿宋" pitchFamily="49" charset="-122"/>
                <a:cs typeface="Consolas" pitchFamily="49" charset="0"/>
              </a:rPr>
              <a: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memset(sum,0,sizeof(sum));</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sum[0]=sum[1]=1;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for(int i=2;i&lt;N;i++)</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if(is_prime(i)==false) </a:t>
            </a:r>
            <a:r>
              <a:rPr lang="en-US" altLang="zh-CN" sz="1600" smtClean="0">
                <a:solidFill>
                  <a:srgbClr val="FF00FF"/>
                </a:solidFill>
                <a:latin typeface="Consolas" pitchFamily="49" charset="0"/>
                <a:ea typeface="仿宋" pitchFamily="49" charset="-122"/>
                <a:cs typeface="Consolas" pitchFamily="49" charset="0"/>
              </a:rPr>
              <a:t>sum[i]=1</a:t>
            </a:r>
            <a:r>
              <a:rPr lang="en-US" altLang="zh-CN" sz="1600" smtClean="0">
                <a:solidFill>
                  <a:srgbClr val="0000FF"/>
                </a:solidFill>
                <a:latin typeface="Consolas" pitchFamily="49" charset="0"/>
                <a:ea typeface="仿宋" pitchFamily="49" charset="-122"/>
                <a:cs typeface="Consolas" pitchFamily="49" charset="0"/>
              </a:rPr>
              <a: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sum[0]=0;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for(int i=1;i&lt;N;i++)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求前缀和</a:t>
            </a:r>
            <a:endParaRPr lang="en-US" altLang="zh-CN" sz="1600" smtClean="0">
              <a:solidFill>
                <a:srgbClr val="00B0F0"/>
              </a:solidFill>
              <a:latin typeface="Consolas" pitchFamily="49" charset="0"/>
              <a:ea typeface="仿宋" pitchFamily="49" charset="-122"/>
              <a:cs typeface="Consolas" pitchFamily="49" charset="0"/>
            </a:endParaRPr>
          </a:p>
          <a:p>
            <a:pPr>
              <a:lnSpc>
                <a:spcPts val="2000"/>
              </a:lnSpc>
            </a:pPr>
            <a:r>
              <a:rPr lang="en-US" altLang="zh-CN" sz="1600" smtClean="0">
                <a:solidFill>
                  <a:srgbClr val="0000FF"/>
                </a:solidFill>
                <a:latin typeface="Consolas" pitchFamily="49" charset="0"/>
                <a:ea typeface="仿宋" pitchFamily="49" charset="-122"/>
                <a:cs typeface="Consolas" pitchFamily="49" charset="0"/>
              </a:rPr>
              <a:t>   {  if(sum[i]!=0)		</a:t>
            </a:r>
            <a:r>
              <a:rPr lang="en-US" altLang="zh-CN" sz="1600" smtClean="0">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不是素数</a:t>
            </a:r>
            <a:endParaRPr lang="en-US" altLang="zh-CN" sz="1600" smtClean="0">
              <a:solidFill>
                <a:srgbClr val="00B0F0"/>
              </a:solidFill>
              <a:latin typeface="Consolas" pitchFamily="49" charset="0"/>
              <a:ea typeface="仿宋" pitchFamily="49" charset="-122"/>
              <a:cs typeface="Consolas" pitchFamily="49" charset="0"/>
            </a:endParaRP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sum[i]=sum[i-1];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是素数</a:t>
            </a:r>
            <a:endParaRPr lang="en-US" altLang="zh-CN" sz="1600" smtClean="0">
              <a:solidFill>
                <a:srgbClr val="0000FF"/>
              </a:solidFill>
              <a:latin typeface="Consolas" pitchFamily="49" charset="0"/>
              <a:ea typeface="仿宋" pitchFamily="49" charset="-122"/>
              <a:cs typeface="Consolas" pitchFamily="49" charset="0"/>
            </a:endParaRP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sum[i]=sum[i-1]+1;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int main()</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int a,b;</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Primes();</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while(true)</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  scanf("%d%d",&amp;a,&amp;b);</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if(a==-1 &amp;&amp;b ==-1) break;</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printf("%d\n",</a:t>
            </a:r>
            <a:r>
              <a:rPr lang="en-US" altLang="zh-CN" sz="1600" smtClean="0">
                <a:solidFill>
                  <a:srgbClr val="FF0000"/>
                </a:solidFill>
                <a:latin typeface="Consolas" pitchFamily="49" charset="0"/>
                <a:ea typeface="仿宋" pitchFamily="49" charset="-122"/>
                <a:cs typeface="Consolas" pitchFamily="49" charset="0"/>
              </a:rPr>
              <a:t>sum[b]-sum[a-1]</a:t>
            </a:r>
            <a:r>
              <a:rPr lang="en-US" altLang="zh-CN" sz="1600" smtClean="0">
                <a:solidFill>
                  <a:srgbClr val="0000FF"/>
                </a:solidFill>
                <a:latin typeface="Consolas" pitchFamily="49" charset="0"/>
                <a:ea typeface="仿宋" pitchFamily="49" charset="-122"/>
                <a:cs typeface="Consolas" pitchFamily="49" charset="0"/>
              </a:rPr>
              <a: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return 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411" name="Picture 3"/>
          <p:cNvPicPr>
            <a:picLocks noChangeAspect="1" noChangeArrowheads="1"/>
          </p:cNvPicPr>
          <p:nvPr/>
        </p:nvPicPr>
        <p:blipFill>
          <a:blip r:embed="rId2" cstate="print"/>
          <a:srcRect/>
          <a:stretch>
            <a:fillRect/>
          </a:stretch>
        </p:blipFill>
        <p:spPr bwMode="auto">
          <a:xfrm>
            <a:off x="500034" y="2285992"/>
            <a:ext cx="8001056" cy="571504"/>
          </a:xfrm>
          <a:prstGeom prst="rect">
            <a:avLst/>
          </a:prstGeom>
          <a:noFill/>
          <a:ln w="9525">
            <a:noFill/>
            <a:miter lim="800000"/>
            <a:headEnd/>
            <a:tailEnd/>
          </a:ln>
        </p:spPr>
      </p:pic>
      <p:sp>
        <p:nvSpPr>
          <p:cNvPr id="6" name="TextBox 5"/>
          <p:cNvSpPr txBox="1"/>
          <p:nvPr/>
        </p:nvSpPr>
        <p:spPr>
          <a:xfrm>
            <a:off x="642910" y="1428736"/>
            <a:ext cx="664373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个测试用例，时间复杂度为</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sqrt(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p>
        </p:txBody>
      </p:sp>
      <p:cxnSp>
        <p:nvCxnSpPr>
          <p:cNvPr id="7" name="直接箭头连接符 6"/>
          <p:cNvCxnSpPr/>
          <p:nvPr/>
        </p:nvCxnSpPr>
        <p:spPr>
          <a:xfrm rot="5400000" flipH="1" flipV="1">
            <a:off x="4608513" y="303529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83030"/>
            <a:ext cx="8286808" cy="5860680"/>
          </a:xfrm>
          <a:prstGeom prst="rect">
            <a:avLst/>
          </a:prstGeom>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000"/>
              </a:lnSpc>
            </a:pPr>
            <a:r>
              <a:rPr lang="en-US" altLang="zh-CN" sz="1600" smtClean="0">
                <a:solidFill>
                  <a:srgbClr val="0000FF"/>
                </a:solidFill>
                <a:latin typeface="Consolas" pitchFamily="49" charset="0"/>
                <a:ea typeface="仿宋" pitchFamily="49" charset="-122"/>
                <a:cs typeface="Consolas" pitchFamily="49" charset="0"/>
              </a:rPr>
              <a:t>#include &lt;iostream&gt;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#include &lt;string.h&gt;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#include &lt;math.h&gt;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using namespace std;</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const int N=100010;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int sum[N];				</a:t>
            </a:r>
            <a:r>
              <a:rPr lang="en-US" altLang="zh-CN" sz="1600" smtClean="0">
                <a:solidFill>
                  <a:srgbClr val="00B0F0"/>
                </a:solidFill>
                <a:latin typeface="Consolas" pitchFamily="49" charset="0"/>
                <a:ea typeface="仿宋" pitchFamily="49" charset="-122"/>
                <a:cs typeface="Consolas" pitchFamily="49" charset="0"/>
              </a:rPr>
              <a:t>//sum[i]=0</a:t>
            </a:r>
            <a:r>
              <a:rPr lang="zh-CN" altLang="en-US"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为素数</a:t>
            </a:r>
            <a:endParaRPr lang="en-US" altLang="zh-CN" sz="1600" smtClean="0">
              <a:solidFill>
                <a:srgbClr val="0000FF"/>
              </a:solidFill>
              <a:latin typeface="Consolas" pitchFamily="49" charset="0"/>
              <a:ea typeface="仿宋" pitchFamily="49" charset="-122"/>
              <a:cs typeface="Consolas" pitchFamily="49" charset="0"/>
            </a:endParaRPr>
          </a:p>
          <a:p>
            <a:pPr>
              <a:lnSpc>
                <a:spcPts val="20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Primes</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求解算法</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memset(sum,0,sizeof(sum));</a:t>
            </a:r>
            <a:endParaRPr lang="en-US" altLang="zh-CN" sz="1600" smtClean="0">
              <a:solidFill>
                <a:srgbClr val="00B0F0"/>
              </a:solidFill>
              <a:latin typeface="Consolas" pitchFamily="49" charset="0"/>
              <a:ea typeface="仿宋" pitchFamily="49" charset="-122"/>
              <a:cs typeface="Consolas" pitchFamily="49" charset="0"/>
            </a:endParaRP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sum[0]=sum[1]=1;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for(int i=2;i&lt;(int)sqrt(N);i++)</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  if(sum[i]==0)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被素数整除的肯定不是素数</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   for(int j=i*i;j&lt;N;j+=i)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筛选</a:t>
            </a:r>
          </a:p>
          <a:p>
            <a:pPr>
              <a:lnSpc>
                <a:spcPts val="2000"/>
              </a:lnSpc>
            </a:pP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sum[j]=1;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sum[0]=0;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for(int i=1;i&lt;N;i++)</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if(sum[i]!=0)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sum[i]=sum[i-1];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else</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sum[i]=sum[i-1]+1;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571472" y="285728"/>
            <a:ext cx="3071834"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18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进一步改进的解法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857232"/>
            <a:ext cx="8286808" cy="31700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000"/>
              </a:lnSpc>
            </a:pPr>
            <a:r>
              <a:rPr lang="en-US" altLang="zh-CN" sz="1600" smtClean="0">
                <a:solidFill>
                  <a:srgbClr val="0000FF"/>
                </a:solidFill>
                <a:latin typeface="Consolas" pitchFamily="49" charset="0"/>
                <a:ea typeface="仿宋" pitchFamily="49" charset="-122"/>
                <a:cs typeface="Consolas" pitchFamily="49" charset="0"/>
              </a:rPr>
              <a:t>int main()</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Primes();</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int a, b;</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while(true)</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  cin &gt;&gt; a &gt;&gt; b;</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if (a==-1 &amp;&amp; b==-1)</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break;</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cout &lt;&lt; </a:t>
            </a:r>
            <a:r>
              <a:rPr lang="en-US" altLang="zh-CN" sz="1600" smtClean="0">
                <a:solidFill>
                  <a:srgbClr val="FF0000"/>
                </a:solidFill>
                <a:latin typeface="Consolas" pitchFamily="49" charset="0"/>
                <a:ea typeface="仿宋" pitchFamily="49" charset="-122"/>
                <a:cs typeface="Consolas" pitchFamily="49" charset="0"/>
              </a:rPr>
              <a:t>sum[b]-sum[a-1]</a:t>
            </a:r>
            <a:r>
              <a:rPr lang="en-US" altLang="zh-CN" sz="1600" smtClean="0">
                <a:solidFill>
                  <a:srgbClr val="0000FF"/>
                </a:solidFill>
                <a:latin typeface="Consolas" pitchFamily="49" charset="0"/>
                <a:ea typeface="仿宋" pitchFamily="49" charset="-122"/>
                <a:cs typeface="Consolas" pitchFamily="49" charset="0"/>
              </a:rPr>
              <a:t> &lt;&lt; endl;</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   return 0;</a:t>
            </a:r>
          </a:p>
          <a:p>
            <a:pPr>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pic>
        <p:nvPicPr>
          <p:cNvPr id="274434" name="Picture 2"/>
          <p:cNvPicPr>
            <a:picLocks noChangeAspect="1" noChangeArrowheads="1"/>
          </p:cNvPicPr>
          <p:nvPr/>
        </p:nvPicPr>
        <p:blipFill>
          <a:blip r:embed="rId2" cstate="print"/>
          <a:srcRect/>
          <a:stretch>
            <a:fillRect/>
          </a:stretch>
        </p:blipFill>
        <p:spPr bwMode="auto">
          <a:xfrm>
            <a:off x="261910" y="5214950"/>
            <a:ext cx="8882090" cy="500066"/>
          </a:xfrm>
          <a:prstGeom prst="rect">
            <a:avLst/>
          </a:prstGeom>
          <a:noFill/>
          <a:ln w="9525">
            <a:noFill/>
            <a:miter lim="800000"/>
            <a:headEnd/>
            <a:tailEnd/>
          </a:ln>
        </p:spPr>
      </p:pic>
      <p:sp>
        <p:nvSpPr>
          <p:cNvPr id="5" name="TextBox 4"/>
          <p:cNvSpPr txBox="1"/>
          <p:nvPr/>
        </p:nvSpPr>
        <p:spPr>
          <a:xfrm>
            <a:off x="642910" y="4429132"/>
            <a:ext cx="664373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个测试用例，时间复杂度为</a:t>
            </a:r>
            <a:r>
              <a:rPr lang="en-US" altLang="zh-CN" sz="1800" smtClean="0">
                <a:solidFill>
                  <a:srgbClr val="0000FF"/>
                </a:solidFill>
                <a:latin typeface="Consolas" pitchFamily="49" charset="0"/>
                <a:ea typeface="仿宋" pitchFamily="49" charset="-122"/>
                <a:cs typeface="Consolas" pitchFamily="49" charset="0"/>
              </a:rPr>
              <a:t>O(sqrt(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baseline="30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p>
        </p:txBody>
      </p:sp>
      <p:cxnSp>
        <p:nvCxnSpPr>
          <p:cNvPr id="6" name="直接箭头连接符 5"/>
          <p:cNvCxnSpPr/>
          <p:nvPr/>
        </p:nvCxnSpPr>
        <p:spPr>
          <a:xfrm rot="5400000" flipH="1" flipV="1">
            <a:off x="4822827" y="589281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85720" y="428604"/>
            <a:ext cx="4895850"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3. </a:t>
            </a:r>
            <a:r>
              <a:rPr lang="zh-CN" altLang="en-US">
                <a:solidFill>
                  <a:schemeClr val="bg1"/>
                </a:solidFill>
                <a:latin typeface="Consolas" pitchFamily="49" charset="0"/>
                <a:ea typeface="华文中宋" pitchFamily="2" charset="-122"/>
                <a:cs typeface="Consolas" pitchFamily="49" charset="0"/>
              </a:rPr>
              <a:t>算法的最好、最坏和平均情况</a:t>
            </a:r>
          </a:p>
        </p:txBody>
      </p:sp>
      <p:sp>
        <p:nvSpPr>
          <p:cNvPr id="187395" name="Text Box 3"/>
          <p:cNvSpPr txBox="1">
            <a:spLocks noChangeArrowheads="1"/>
          </p:cNvSpPr>
          <p:nvPr/>
        </p:nvSpPr>
        <p:spPr bwMode="auto">
          <a:xfrm>
            <a:off x="250825" y="1268413"/>
            <a:ext cx="8208963" cy="330859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4</a:t>
            </a:r>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设一个算法的输入规模为</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是所有输入的集合，任一输入</a:t>
            </a:r>
            <a:r>
              <a:rPr lang="en-US" altLang="zh-CN" sz="2200" i="1" err="1">
                <a:solidFill>
                  <a:srgbClr val="0000FF"/>
                </a:solidFill>
                <a:latin typeface="Consolas" pitchFamily="49" charset="0"/>
                <a:ea typeface="楷体" pitchFamily="49" charset="-122"/>
                <a:cs typeface="Consolas" pitchFamily="49" charset="0"/>
              </a:rPr>
              <a:t>I</a:t>
            </a:r>
            <a:r>
              <a:rPr lang="en-US" altLang="zh-CN" sz="2200" err="1">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P</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出现的概率，</a:t>
            </a:r>
            <a:r>
              <a:rPr lang="zh-CN" altLang="en-US" sz="2200" smtClean="0">
                <a:solidFill>
                  <a:srgbClr val="0000FF"/>
                </a:solidFill>
                <a:latin typeface="Consolas" pitchFamily="49" charset="0"/>
                <a:ea typeface="楷体" pitchFamily="49" charset="-122"/>
                <a:cs typeface="Consolas" pitchFamily="49" charset="0"/>
              </a:rPr>
              <a:t>有       </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是算法在输入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下所执行的基本语句次数，则该算法的平均执行时间为：</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p>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也就是说算法的平均情况是指用各种特定输入下的基本语句执行次数的带权平均值。</a:t>
            </a:r>
          </a:p>
        </p:txBody>
      </p:sp>
      <p:sp>
        <p:nvSpPr>
          <p:cNvPr id="1873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595951" y="1811326"/>
          <a:ext cx="935037" cy="488950"/>
        </p:xfrm>
        <a:graphic>
          <a:graphicData uri="http://schemas.openxmlformats.org/presentationml/2006/ole">
            <mc:AlternateContent xmlns:mc="http://schemas.openxmlformats.org/markup-compatibility/2006">
              <mc:Choice xmlns:v="urn:schemas-microsoft-com:vml" Requires="v">
                <p:oleObj spid="_x0000_s187399" name="公式" r:id="rId3" imgW="418918" imgH="215806" progId="">
                  <p:embed/>
                </p:oleObj>
              </mc:Choice>
              <mc:Fallback>
                <p:oleObj name="公式" r:id="rId3" imgW="418918" imgH="21580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51" y="1811326"/>
                        <a:ext cx="9350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nvGraphicFramePr>
        <p:xfrm>
          <a:off x="1142976" y="2857496"/>
          <a:ext cx="1511300" cy="612775"/>
        </p:xfrm>
        <a:graphic>
          <a:graphicData uri="http://schemas.openxmlformats.org/presentationml/2006/ole">
            <mc:AlternateContent xmlns:mc="http://schemas.openxmlformats.org/markup-compatibility/2006">
              <mc:Choice xmlns:v="urn:schemas-microsoft-com:vml" Requires="v">
                <p:oleObj spid="_x0000_s187400" name="公式" r:id="rId5" imgW="660113" imgH="266584" progId="">
                  <p:embed/>
                </p:oleObj>
              </mc:Choice>
              <mc:Fallback>
                <p:oleObj name="公式" r:id="rId5" imgW="660113" imgH="26658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2857496"/>
                        <a:ext cx="15113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0034" y="1500174"/>
            <a:ext cx="8135937" cy="2462084"/>
          </a:xfrm>
          <a:prstGeom prst="rect">
            <a:avLst/>
          </a:prstGeom>
          <a:noFill/>
          <a:ln w="9525">
            <a:noFill/>
            <a:miter lim="800000"/>
            <a:headEnd/>
            <a:tailEnd/>
          </a:ln>
          <a:effectLst/>
        </p:spPr>
        <p:txBody>
          <a:bodyPr>
            <a:spAutoFit/>
          </a:bodyPr>
          <a:lstStyle/>
          <a:p>
            <a:pPr>
              <a:lnSpc>
                <a:spcPct val="20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算法的最好情况为：</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，是指算法在所有输入</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下所执行基本语句的</a:t>
            </a:r>
            <a:r>
              <a:rPr lang="zh-CN" altLang="en-US" sz="2000">
                <a:solidFill>
                  <a:srgbClr val="9900FF"/>
                </a:solidFill>
                <a:latin typeface="Consolas" pitchFamily="49" charset="0"/>
                <a:ea typeface="楷体" pitchFamily="49" charset="-122"/>
                <a:cs typeface="Consolas" pitchFamily="49" charset="0"/>
              </a:rPr>
              <a:t>最少次数</a:t>
            </a:r>
            <a:r>
              <a:rPr lang="zh-CN" altLang="en-US" sz="2000">
                <a:latin typeface="Consolas" pitchFamily="49" charset="0"/>
                <a:ea typeface="楷体" pitchFamily="49" charset="-122"/>
                <a:cs typeface="Consolas" pitchFamily="49" charset="0"/>
              </a:rPr>
              <a:t>。</a:t>
            </a:r>
          </a:p>
          <a:p>
            <a:pPr>
              <a:lnSpc>
                <a:spcPct val="20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算法的最坏情况为：</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，是指算法在所有输入</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下所执行基本语句的</a:t>
            </a:r>
            <a:r>
              <a:rPr lang="zh-CN" altLang="en-US" sz="2000">
                <a:solidFill>
                  <a:srgbClr val="9900FF"/>
                </a:solidFill>
                <a:latin typeface="Consolas" pitchFamily="49" charset="0"/>
                <a:ea typeface="楷体" pitchFamily="49" charset="-122"/>
                <a:cs typeface="Consolas" pitchFamily="49" charset="0"/>
              </a:rPr>
              <a:t>最大次数</a:t>
            </a:r>
            <a:r>
              <a:rPr lang="zh-CN" altLang="en-US" sz="2000">
                <a:latin typeface="Consolas" pitchFamily="49" charset="0"/>
                <a:ea typeface="楷体" pitchFamily="49" charset="-122"/>
                <a:cs typeface="Consolas" pitchFamily="49" charset="0"/>
              </a:rPr>
              <a:t>。</a:t>
            </a:r>
          </a:p>
        </p:txBody>
      </p:sp>
      <p:sp>
        <p:nvSpPr>
          <p:cNvPr id="18637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214810" y="1714489"/>
          <a:ext cx="1500198" cy="604288"/>
        </p:xfrm>
        <a:graphic>
          <a:graphicData uri="http://schemas.openxmlformats.org/presentationml/2006/ole">
            <mc:AlternateContent xmlns:mc="http://schemas.openxmlformats.org/markup-compatibility/2006">
              <mc:Choice xmlns:v="urn:schemas-microsoft-com:vml" Requires="v">
                <p:oleObj spid="_x0000_s186374" name="公式" r:id="rId3" imgW="634725" imgH="253890" progId="">
                  <p:embed/>
                </p:oleObj>
              </mc:Choice>
              <mc:Fallback>
                <p:oleObj name="公式" r:id="rId3" imgW="634725" imgH="25389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1714489"/>
                        <a:ext cx="1500198" cy="60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214810" y="2928934"/>
          <a:ext cx="1584325" cy="593725"/>
        </p:xfrm>
        <a:graphic>
          <a:graphicData uri="http://schemas.openxmlformats.org/presentationml/2006/ole">
            <mc:AlternateContent xmlns:mc="http://schemas.openxmlformats.org/markup-compatibility/2006">
              <mc:Choice xmlns:v="urn:schemas-microsoft-com:vml" Requires="v">
                <p:oleObj spid="_x0000_s186375" name="公式" r:id="rId5" imgW="685800" imgH="254000" progId="">
                  <p:embed/>
                </p:oleObj>
              </mc:Choice>
              <mc:Fallback>
                <p:oleObj name="公式" r:id="rId5" imgW="685800" imgH="25400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0" y="2928934"/>
                        <a:ext cx="15843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214290"/>
            <a:ext cx="8497888" cy="1374955"/>
          </a:xfrm>
          <a:prstGeom prst="rect">
            <a:avLst/>
          </a:prstGeom>
          <a:solidFill>
            <a:schemeClr val="bg1">
              <a:lumMod val="95000"/>
            </a:schemeClr>
          </a:solidFill>
          <a:ln>
            <a:headEnd/>
            <a:tailEnd/>
          </a:ln>
        </p:spPr>
        <p:style>
          <a:lnRef idx="3">
            <a:schemeClr val="lt1"/>
          </a:lnRef>
          <a:fillRef idx="1">
            <a:schemeClr val="accent5"/>
          </a:fillRef>
          <a:effectRef idx="1">
            <a:schemeClr val="accent5"/>
          </a:effectRef>
          <a:fontRef idx="minor">
            <a:schemeClr val="lt1"/>
          </a:fontRef>
        </p:style>
        <p:txBody>
          <a:bodyPr tIns="144000" bIns="144000">
            <a:spAutoFit/>
          </a:bodyPr>
          <a:lstStyle/>
          <a:p>
            <a:pPr>
              <a:lnSpc>
                <a:spcPts val="2900"/>
              </a:lnSpc>
              <a:spcBef>
                <a:spcPct val="50000"/>
              </a:spcBef>
            </a:pP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1.4】</a:t>
            </a:r>
            <a:r>
              <a:rPr lang="zh-CN" altLang="en-US" sz="2000">
                <a:solidFill>
                  <a:srgbClr val="0000FF"/>
                </a:solidFill>
                <a:latin typeface="Consolas" pitchFamily="49" charset="0"/>
                <a:ea typeface="楷体" pitchFamily="49" charset="-122"/>
                <a:cs typeface="Consolas" pitchFamily="49" charset="0"/>
              </a:rPr>
              <a:t>采用顺序查找方法，在长度为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的一维实型数组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中查找值为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的元素。即从数组的第一个元素开始，逐个与被查值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进行比较。找到后返回</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，否则返回</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，对应的算法如下：</a:t>
            </a:r>
          </a:p>
        </p:txBody>
      </p:sp>
      <p:sp>
        <p:nvSpPr>
          <p:cNvPr id="185347" name="Text Box 3"/>
          <p:cNvSpPr txBox="1">
            <a:spLocks noChangeArrowheads="1"/>
          </p:cNvSpPr>
          <p:nvPr/>
        </p:nvSpPr>
        <p:spPr bwMode="auto">
          <a:xfrm>
            <a:off x="1428728" y="1857364"/>
            <a:ext cx="5389571" cy="2506804"/>
          </a:xfrm>
          <a:prstGeom prst="rect">
            <a:avLst/>
          </a:prstGeom>
          <a:solidFill>
            <a:schemeClr val="accent6">
              <a:lumMod val="40000"/>
              <a:lumOff val="60000"/>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44000" tIns="144000" bIns="144000">
            <a:spAutoFit/>
          </a:bodyPr>
          <a:lstStyle/>
          <a:p>
            <a:r>
              <a:rPr lang="en-US" sz="1600" smtClean="0">
                <a:solidFill>
                  <a:srgbClr val="0000FF"/>
                </a:solidFill>
                <a:latin typeface="Consolas" pitchFamily="49" charset="0"/>
                <a:ea typeface="仿宋" pitchFamily="49" charset="-122"/>
                <a:cs typeface="Consolas" pitchFamily="49" charset="0"/>
              </a:rPr>
              <a:t>int Find(double a[],int n,double x)</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int i=0;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while (i&lt;n)</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  if (a[i]==x) break;</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if (i&lt;n) return 1;</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else return 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185348" name="Text Box 4"/>
          <p:cNvSpPr txBox="1">
            <a:spLocks noChangeArrowheads="1"/>
          </p:cNvSpPr>
          <p:nvPr/>
        </p:nvSpPr>
        <p:spPr bwMode="auto">
          <a:xfrm>
            <a:off x="509614" y="4571923"/>
            <a:ext cx="7848600" cy="1500283"/>
          </a:xfrm>
          <a:prstGeom prst="rect">
            <a:avLst/>
          </a:prstGeom>
          <a:noFill/>
          <a:ln w="9525">
            <a:noFill/>
            <a:miter lim="800000"/>
            <a:headEnd/>
            <a:tailEnd/>
          </a:ln>
          <a:effectLst/>
        </p:spPr>
        <p:txBody>
          <a:bodyPr>
            <a:spAutoFit/>
          </a:bodyPr>
          <a:lstStyle/>
          <a:p>
            <a:pPr>
              <a:lnSpc>
                <a:spcPts val="2800"/>
              </a:lnSpc>
            </a:pPr>
            <a:r>
              <a:rPr lang="zh-CN" altLang="en-US" sz="2000">
                <a:solidFill>
                  <a:srgbClr val="0000FF"/>
                </a:solidFill>
                <a:latin typeface="Consolas" pitchFamily="49" charset="0"/>
                <a:ea typeface="楷体" pitchFamily="49" charset="-122"/>
                <a:cs typeface="Consolas" pitchFamily="49" charset="0"/>
              </a:rPr>
              <a:t>回答以下问题：</a:t>
            </a:r>
          </a:p>
          <a:p>
            <a:pPr>
              <a:lnSpc>
                <a:spcPts val="28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）分析该算法在等概率情况下成功查找到值为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的元素的最好、最坏和平均时间复杂度。</a:t>
            </a:r>
          </a:p>
          <a:p>
            <a:pPr>
              <a:lnSpc>
                <a:spcPts val="28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）假设被查值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中的概率是</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，求算法的时间复杂度。</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28596" y="3286124"/>
            <a:ext cx="8497888" cy="2392835"/>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算法的</a:t>
            </a:r>
            <a:r>
              <a:rPr lang="en-US" altLang="zh-CN" sz="2000" smtClean="0">
                <a:solidFill>
                  <a:srgbClr val="0000FF"/>
                </a:solidFill>
                <a:latin typeface="Consolas" pitchFamily="49" charset="0"/>
                <a:ea typeface="楷体" pitchFamily="49" charset="-122"/>
                <a:cs typeface="Consolas" pitchFamily="49" charset="0"/>
              </a:rPr>
              <a:t>while</a:t>
            </a:r>
            <a:r>
              <a:rPr lang="zh-CN" altLang="en-US" sz="2000" smtClean="0">
                <a:solidFill>
                  <a:srgbClr val="0000FF"/>
                </a:solidFill>
                <a:latin typeface="Consolas" pitchFamily="49" charset="0"/>
                <a:ea typeface="楷体" pitchFamily="49" charset="-122"/>
                <a:cs typeface="Consolas" pitchFamily="49" charset="0"/>
              </a:rPr>
              <a:t>循环中的</a:t>
            </a:r>
            <a:r>
              <a:rPr lang="en-US" altLang="zh-CN" sz="2000" smtClean="0">
                <a:solidFill>
                  <a:srgbClr val="0000FF"/>
                </a:solidFill>
                <a:latin typeface="Consolas" pitchFamily="49" charset="0"/>
                <a:ea typeface="楷体" pitchFamily="49" charset="-122"/>
                <a:cs typeface="Consolas" pitchFamily="49" charset="0"/>
              </a:rPr>
              <a:t>if</a:t>
            </a:r>
            <a:r>
              <a:rPr lang="zh-CN" altLang="en-US" sz="2000" smtClean="0">
                <a:solidFill>
                  <a:srgbClr val="0000FF"/>
                </a:solidFill>
                <a:latin typeface="Consolas" pitchFamily="49" charset="0"/>
                <a:ea typeface="楷体" pitchFamily="49" charset="-122"/>
                <a:cs typeface="Consolas" pitchFamily="49" charset="0"/>
              </a:rPr>
              <a:t>语句是</a:t>
            </a:r>
            <a:r>
              <a:rPr lang="zh-CN" altLang="en-US" sz="2000">
                <a:solidFill>
                  <a:srgbClr val="0000FF"/>
                </a:solidFill>
                <a:latin typeface="Consolas" pitchFamily="49" charset="0"/>
                <a:ea typeface="楷体" pitchFamily="49" charset="-122"/>
                <a:cs typeface="Consolas" pitchFamily="49" charset="0"/>
              </a:rPr>
              <a:t>基本语句。</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数组中有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个元素，当第一个元素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语句仅执行一次，此时呈现</a:t>
            </a:r>
            <a:r>
              <a:rPr lang="zh-CN" altLang="en-US" sz="2000">
                <a:solidFill>
                  <a:srgbClr val="C00000"/>
                </a:solidFill>
                <a:latin typeface="Consolas" pitchFamily="49" charset="0"/>
                <a:ea typeface="楷体" pitchFamily="49" charset="-122"/>
                <a:cs typeface="Consolas" pitchFamily="49" charset="0"/>
              </a:rPr>
              <a:t>最好的情况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中最后一个元素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次，此时呈现</a:t>
            </a:r>
            <a:r>
              <a:rPr lang="zh-CN" altLang="en-US" sz="2000">
                <a:solidFill>
                  <a:srgbClr val="C00000"/>
                </a:solidFill>
                <a:latin typeface="Consolas" pitchFamily="49" charset="0"/>
                <a:ea typeface="楷体" pitchFamily="49" charset="-122"/>
                <a:cs typeface="Consolas" pitchFamily="49" charset="0"/>
              </a:rPr>
              <a:t>最坏的情况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3"/>
          <p:cNvSpPr txBox="1">
            <a:spLocks noChangeArrowheads="1"/>
          </p:cNvSpPr>
          <p:nvPr/>
        </p:nvSpPr>
        <p:spPr bwMode="auto">
          <a:xfrm>
            <a:off x="1500166" y="428604"/>
            <a:ext cx="5389571" cy="25068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a:spAutoFit/>
          </a:bodyPr>
          <a:lstStyle/>
          <a:p>
            <a:r>
              <a:rPr lang="en-US" sz="1600" smtClean="0">
                <a:solidFill>
                  <a:srgbClr val="0000FF"/>
                </a:solidFill>
                <a:latin typeface="Consolas" pitchFamily="49" charset="0"/>
                <a:ea typeface="仿宋" pitchFamily="49" charset="-122"/>
                <a:cs typeface="Consolas" pitchFamily="49" charset="0"/>
              </a:rPr>
              <a:t>int Find(double a[],int n,double x)</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int i=0;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while (i&lt;n)</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  </a:t>
            </a:r>
            <a:r>
              <a:rPr lang="en-US" sz="1600" smtClean="0">
                <a:solidFill>
                  <a:srgbClr val="9900FF"/>
                </a:solidFill>
                <a:latin typeface="Consolas" pitchFamily="49" charset="0"/>
                <a:ea typeface="仿宋" pitchFamily="49" charset="-122"/>
                <a:cs typeface="Consolas" pitchFamily="49" charset="0"/>
              </a:rPr>
              <a:t>if (a[i]==x) break;</a:t>
            </a:r>
            <a:endParaRPr lang="zh-CN" altLang="en-US" sz="1600" smtClean="0">
              <a:solidFill>
                <a:srgbClr val="99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if (i&lt;n) return 1;</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else return 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1548433" y="1340768"/>
            <a:ext cx="4751759"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楷体" pitchFamily="49" charset="-122"/>
                <a:ea typeface="楷体" pitchFamily="49" charset="-122"/>
              </a:rPr>
              <a:t>算法设计应满足以下几条目标：</a:t>
            </a:r>
          </a:p>
        </p:txBody>
      </p:sp>
      <p:sp>
        <p:nvSpPr>
          <p:cNvPr id="150533" name="Text Box 5"/>
          <p:cNvSpPr txBox="1">
            <a:spLocks noChangeArrowheads="1"/>
          </p:cNvSpPr>
          <p:nvPr/>
        </p:nvSpPr>
        <p:spPr bwMode="auto">
          <a:xfrm>
            <a:off x="1691308" y="2059906"/>
            <a:ext cx="4523766" cy="252643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正确性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可使用性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可读性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健壮性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高效率与低存储量需求</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20690" y="3384555"/>
            <a:ext cx="8709028"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对于其他情况，假设查找每个元素的概率相同，则</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），而成功找到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次，所以：</a:t>
            </a:r>
          </a:p>
        </p:txBody>
      </p:sp>
      <p:sp>
        <p:nvSpPr>
          <p:cNvPr id="184324" name="Text Box 4"/>
          <p:cNvSpPr txBox="1">
            <a:spLocks noChangeArrowheads="1"/>
          </p:cNvSpPr>
          <p:nvPr/>
        </p:nvSpPr>
        <p:spPr bwMode="auto">
          <a:xfrm>
            <a:off x="857224" y="4827610"/>
            <a:ext cx="7056438" cy="540789"/>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5" name="Object 5"/>
          <p:cNvGraphicFramePr>
            <a:graphicFrameLocks noChangeAspect="1"/>
          </p:cNvGraphicFramePr>
          <p:nvPr/>
        </p:nvGraphicFramePr>
        <p:xfrm>
          <a:off x="1776413" y="4813315"/>
          <a:ext cx="3043238" cy="687387"/>
        </p:xfrm>
        <a:graphic>
          <a:graphicData uri="http://schemas.openxmlformats.org/presentationml/2006/ole">
            <mc:AlternateContent xmlns:mc="http://schemas.openxmlformats.org/markup-compatibility/2006">
              <mc:Choice xmlns:v="urn:schemas-microsoft-com:vml" Requires="v">
                <p:oleObj spid="_x0000_s269315" name="Equation" r:id="rId3" imgW="1892160" imgH="431640" progId="">
                  <p:embed/>
                </p:oleObj>
              </mc:Choice>
              <mc:Fallback>
                <p:oleObj name="Equation" r:id="rId3" imgW="1892160" imgH="431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4813315"/>
                        <a:ext cx="3043238"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1285852" y="500042"/>
            <a:ext cx="5389571" cy="2506804"/>
          </a:xfrm>
          <a:prstGeom prst="rect">
            <a:avLst/>
          </a:prstGeom>
          <a:solidFill>
            <a:schemeClr val="accent6">
              <a:lumMod val="40000"/>
              <a:lumOff val="60000"/>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44000" tIns="144000" bIns="144000">
            <a:spAutoFit/>
          </a:bodyPr>
          <a:lstStyle/>
          <a:p>
            <a:r>
              <a:rPr lang="en-US" sz="1600" smtClean="0">
                <a:solidFill>
                  <a:srgbClr val="0000FF"/>
                </a:solidFill>
                <a:latin typeface="Consolas" pitchFamily="49" charset="0"/>
                <a:ea typeface="仿宋" pitchFamily="49" charset="-122"/>
                <a:cs typeface="Consolas" pitchFamily="49" charset="0"/>
              </a:rPr>
              <a:t>int Find(double a[],int n,double x)</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int i=0;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while (i&lt;n)</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  </a:t>
            </a:r>
            <a:r>
              <a:rPr lang="en-US" sz="1600" smtClean="0">
                <a:solidFill>
                  <a:srgbClr val="9900FF"/>
                </a:solidFill>
                <a:latin typeface="Consolas" pitchFamily="49" charset="0"/>
                <a:ea typeface="仿宋" pitchFamily="49" charset="-122"/>
                <a:cs typeface="Consolas" pitchFamily="49" charset="0"/>
              </a:rPr>
              <a:t>if (a[i]==x) break;</a:t>
            </a:r>
            <a:endParaRPr lang="zh-CN" altLang="en-US" sz="1600" smtClean="0">
              <a:solidFill>
                <a:srgbClr val="99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if (i&lt;n) return 1;</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   else return 0;</a:t>
            </a:r>
            <a:endParaRPr lang="zh-CN" altLang="en-US" sz="1600" smtClean="0">
              <a:solidFill>
                <a:srgbClr val="0000FF"/>
              </a:solidFill>
              <a:latin typeface="Consolas" pitchFamily="49" charset="0"/>
              <a:ea typeface="仿宋" pitchFamily="49" charset="-122"/>
              <a:cs typeface="Consolas" pitchFamily="49" charset="0"/>
            </a:endParaRPr>
          </a:p>
          <a:p>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85720" y="214290"/>
            <a:ext cx="8501122" cy="2400657"/>
          </a:xfrm>
          <a:prstGeom prst="rect">
            <a:avLst/>
          </a:prstGeom>
          <a:noFill/>
          <a:ln w="9525">
            <a:noFill/>
            <a:miter lim="800000"/>
            <a:headEnd/>
            <a:tailEnd/>
          </a:ln>
          <a:effectLst/>
        </p:spPr>
        <p:txBody>
          <a:bodyPr wrap="square">
            <a:spAutoFit/>
          </a:bodyPr>
          <a:lstStyle/>
          <a:p>
            <a:pPr>
              <a:lnSpc>
                <a:spcPts val="3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）当被查值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中的概率为</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时，算法执行有</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种情况，即</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种成功查找和一种不成功查找。</a:t>
            </a:r>
          </a:p>
          <a:p>
            <a:pPr>
              <a:lnSpc>
                <a:spcPts val="3000"/>
              </a:lnSpc>
            </a:pPr>
            <a:r>
              <a:rPr lang="zh-CN" altLang="en-US" sz="2000">
                <a:solidFill>
                  <a:srgbClr val="0000FF"/>
                </a:solidFill>
                <a:latin typeface="Consolas" pitchFamily="49" charset="0"/>
                <a:ea typeface="楷体" pitchFamily="49" charset="-122"/>
                <a:cs typeface="Consolas" pitchFamily="49" charset="0"/>
              </a:rPr>
              <a:t>　　对于成功查找，假设是等概率情况，则元素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被查找到的概率</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对于不成功查找，其概率为</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，不成功查找</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所以：</a:t>
            </a:r>
          </a:p>
        </p:txBody>
      </p:sp>
      <p:sp>
        <p:nvSpPr>
          <p:cNvPr id="183299" name="Text Box 3"/>
          <p:cNvSpPr txBox="1">
            <a:spLocks noChangeArrowheads="1"/>
          </p:cNvSpPr>
          <p:nvPr/>
        </p:nvSpPr>
        <p:spPr bwMode="auto">
          <a:xfrm>
            <a:off x="1008094" y="3270288"/>
            <a:ext cx="7492996" cy="1446550"/>
          </a:xfrm>
          <a:prstGeom prst="rect">
            <a:avLst/>
          </a:prstGeom>
          <a:noFill/>
          <a:ln w="9525">
            <a:noFill/>
            <a:miter lim="800000"/>
            <a:headEnd/>
            <a:tailEnd/>
          </a:ln>
          <a:effectLst/>
        </p:spPr>
        <p:txBody>
          <a:bodyPr wrap="square">
            <a:spAutoFit/>
          </a:bodyPr>
          <a:lstStyle/>
          <a:p>
            <a:pPr>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smtClean="0">
                <a:solidFill>
                  <a:srgbClr val="0000FF"/>
                </a:solidFill>
                <a:latin typeface="Consolas" pitchFamily="49" charset="0"/>
                <a:ea typeface="楷体" pitchFamily="49" charset="-122"/>
                <a:cs typeface="Consolas" pitchFamily="49" charset="0"/>
              </a:rPr>
              <a:t>     =</a:t>
            </a:r>
            <a:endParaRPr lang="en-US" altLang="zh-CN" sz="2200">
              <a:solidFill>
                <a:srgbClr val="0000FF"/>
              </a:solidFill>
              <a:latin typeface="Consolas" pitchFamily="49" charset="0"/>
              <a:ea typeface="楷体" pitchFamily="49" charset="-122"/>
              <a:cs typeface="Consolas" pitchFamily="49" charset="0"/>
            </a:endParaRPr>
          </a:p>
        </p:txBody>
      </p:sp>
      <p:sp>
        <p:nvSpPr>
          <p:cNvPr id="18330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0" name="Object 4"/>
          <p:cNvGraphicFramePr>
            <a:graphicFrameLocks noChangeAspect="1"/>
          </p:cNvGraphicFramePr>
          <p:nvPr/>
        </p:nvGraphicFramePr>
        <p:xfrm>
          <a:off x="2185984" y="3214686"/>
          <a:ext cx="1885950" cy="752475"/>
        </p:xfrm>
        <a:graphic>
          <a:graphicData uri="http://schemas.openxmlformats.org/presentationml/2006/ole">
            <mc:AlternateContent xmlns:mc="http://schemas.openxmlformats.org/markup-compatibility/2006">
              <mc:Choice xmlns:v="urn:schemas-microsoft-com:vml" Requires="v">
                <p:oleObj spid="_x0000_s183303" name="Equation" r:id="rId3" imgW="927000" imgH="368280" progId="">
                  <p:embed/>
                </p:oleObj>
              </mc:Choice>
              <mc:Fallback>
                <p:oleObj name="Equation" r:id="rId3" imgW="927000" imgH="3682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4" y="3214686"/>
                        <a:ext cx="18859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3" name="Rectangle 7"/>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2200304" y="3927480"/>
          <a:ext cx="6586538" cy="819150"/>
        </p:xfrm>
        <a:graphic>
          <a:graphicData uri="http://schemas.openxmlformats.org/presentationml/2006/ole">
            <mc:AlternateContent xmlns:mc="http://schemas.openxmlformats.org/markup-compatibility/2006">
              <mc:Choice xmlns:v="urn:schemas-microsoft-com:vml" Requires="v">
                <p:oleObj spid="_x0000_s183304" name="Equation" r:id="rId5" imgW="3466800" imgH="431640" progId="">
                  <p:embed/>
                </p:oleObj>
              </mc:Choice>
              <mc:Fallback>
                <p:oleObj name="Equation" r:id="rId5" imgW="3466800" imgH="43164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304" y="3927480"/>
                        <a:ext cx="65865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Text Box 8"/>
          <p:cNvSpPr txBox="1">
            <a:spLocks noChangeArrowheads="1"/>
          </p:cNvSpPr>
          <p:nvPr/>
        </p:nvSpPr>
        <p:spPr bwMode="auto">
          <a:xfrm>
            <a:off x="428596" y="4856174"/>
            <a:ext cx="828680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如果已知需要查找的</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有一半的机会在数组中，此时</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，则</a:t>
            </a:r>
            <a:r>
              <a:rPr lang="en-US" altLang="zh-CN" sz="2000" i="1">
                <a:solidFill>
                  <a:srgbClr val="9900FF"/>
                </a:solidFill>
                <a:latin typeface="Consolas" pitchFamily="49" charset="0"/>
                <a:ea typeface="楷体" pitchFamily="49" charset="-122"/>
                <a:cs typeface="Consolas" pitchFamily="49" charset="0"/>
              </a:rPr>
              <a:t>A</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+1)/4]+</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/2≈3</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/4</a:t>
            </a:r>
            <a:r>
              <a:rPr lang="zh-CN" altLang="en-US" sz="200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404813"/>
            <a:ext cx="4897437" cy="430887"/>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sz="2200">
                <a:solidFill>
                  <a:schemeClr val="bg1"/>
                </a:solidFill>
                <a:latin typeface="Consolas" pitchFamily="49" charset="0"/>
                <a:ea typeface="华文中宋" pitchFamily="2" charset="-122"/>
                <a:cs typeface="Consolas" pitchFamily="49" charset="0"/>
              </a:rPr>
              <a:t>4. </a:t>
            </a:r>
            <a:r>
              <a:rPr lang="zh-CN" altLang="en-US" sz="2200">
                <a:solidFill>
                  <a:schemeClr val="bg1"/>
                </a:solidFill>
                <a:latin typeface="Consolas" pitchFamily="49" charset="0"/>
                <a:ea typeface="华文中宋" pitchFamily="2" charset="-122"/>
                <a:cs typeface="Consolas" pitchFamily="49" charset="0"/>
              </a:rPr>
              <a:t>非递归算法的时间复杂度分析</a:t>
            </a:r>
          </a:p>
        </p:txBody>
      </p:sp>
      <p:sp>
        <p:nvSpPr>
          <p:cNvPr id="182275" name="Text Box 3"/>
          <p:cNvSpPr txBox="1">
            <a:spLocks noChangeArrowheads="1"/>
          </p:cNvSpPr>
          <p:nvPr/>
        </p:nvSpPr>
        <p:spPr bwMode="auto">
          <a:xfrm>
            <a:off x="500034" y="1268413"/>
            <a:ext cx="8032779" cy="2034468"/>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对于非递归算法，分析其时间复杂度相对比较简单，关键是求出代表算法执行时间的表达式。</a:t>
            </a:r>
          </a:p>
          <a:p>
            <a:pPr>
              <a:lnSpc>
                <a:spcPct val="150000"/>
              </a:lnSpc>
              <a:spcBef>
                <a:spcPct val="50000"/>
              </a:spcBef>
            </a:pPr>
            <a:r>
              <a:rPr lang="zh-CN" altLang="en-US" sz="2000">
                <a:solidFill>
                  <a:srgbClr val="0000FF"/>
                </a:solidFill>
                <a:ea typeface="楷体" pitchFamily="49" charset="-122"/>
                <a:cs typeface="Times New Roman" pitchFamily="18" charset="0"/>
              </a:rPr>
              <a:t>　　通常是算法中基本语句的执行次数，是一个关于问题规模</a:t>
            </a:r>
            <a:r>
              <a:rPr lang="en-US" altLang="zh-CN" sz="2000" i="1">
                <a:solidFill>
                  <a:srgbClr val="0000FF"/>
                </a:solidFill>
                <a:ea typeface="楷体" pitchFamily="49" charset="-122"/>
                <a:cs typeface="Times New Roman" pitchFamily="18" charset="0"/>
              </a:rPr>
              <a:t>n</a:t>
            </a:r>
            <a:r>
              <a:rPr lang="zh-CN" altLang="en-US" sz="2000">
                <a:solidFill>
                  <a:srgbClr val="0000FF"/>
                </a:solidFill>
                <a:ea typeface="楷体" pitchFamily="49" charset="-122"/>
                <a:cs typeface="Times New Roman" pitchFamily="18" charset="0"/>
              </a:rPr>
              <a:t>的表达式，然后用渐进符号来表示这个表达式即得到算法的时间复杂度。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7705725"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1.6】</a:t>
            </a:r>
            <a:r>
              <a:rPr lang="zh-CN" altLang="en-US" sz="2000">
                <a:solidFill>
                  <a:srgbClr val="0000FF"/>
                </a:solidFill>
                <a:latin typeface="Consolas" pitchFamily="49" charset="0"/>
                <a:ea typeface="楷体" pitchFamily="49" charset="-122"/>
                <a:cs typeface="Consolas" pitchFamily="49" charset="0"/>
              </a:rPr>
              <a:t>给出以下算法的时间复杂度。</a:t>
            </a:r>
          </a:p>
        </p:txBody>
      </p:sp>
      <p:sp>
        <p:nvSpPr>
          <p:cNvPr id="181251" name="Text Box 3"/>
          <p:cNvSpPr txBox="1">
            <a:spLocks noChangeArrowheads="1"/>
          </p:cNvSpPr>
          <p:nvPr/>
        </p:nvSpPr>
        <p:spPr bwMode="auto">
          <a:xfrm>
            <a:off x="1000100" y="1142984"/>
            <a:ext cx="3817936" cy="2087064"/>
          </a:xfrm>
          <a:prstGeom prst="rect">
            <a:avLst/>
          </a:prstGeom>
          <a:solidFill>
            <a:schemeClr val="accent4">
              <a:lumMod val="40000"/>
              <a:lumOff val="60000"/>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80000" bIns="180000">
            <a:spAutoFit/>
          </a:bodyPr>
          <a:lstStyle/>
          <a:p>
            <a:r>
              <a:rPr lang="en-US" altLang="zh-CN" sz="1600">
                <a:solidFill>
                  <a:srgbClr val="0000FF"/>
                </a:solidFill>
                <a:latin typeface="Consolas" pitchFamily="49" charset="0"/>
                <a:ea typeface="楷体" pitchFamily="49" charset="-122"/>
                <a:cs typeface="Consolas" pitchFamily="49" charset="0"/>
              </a:rPr>
              <a:t>void </a:t>
            </a:r>
            <a:r>
              <a:rPr lang="en-US" altLang="zh-CN" sz="1600" err="1">
                <a:solidFill>
                  <a:srgbClr val="0000FF"/>
                </a:solidFill>
                <a:latin typeface="Consolas" pitchFamily="49" charset="0"/>
                <a:ea typeface="楷体" pitchFamily="49" charset="-122"/>
                <a:cs typeface="Consolas" pitchFamily="49" charset="0"/>
              </a:rPr>
              <a:t>func</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int</a:t>
            </a:r>
            <a:r>
              <a:rPr lang="en-US" altLang="zh-CN" sz="1600">
                <a:solidFill>
                  <a:srgbClr val="0000FF"/>
                </a:solidFill>
                <a:latin typeface="Consolas" pitchFamily="49" charset="0"/>
                <a:ea typeface="楷体" pitchFamily="49" charset="-122"/>
                <a:cs typeface="Consolas" pitchFamily="49" charset="0"/>
              </a:rPr>
              <a:t> n)</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int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1,k</a:t>
            </a:r>
            <a:r>
              <a:rPr lang="en-US" altLang="zh-CN" sz="1600">
                <a:solidFill>
                  <a:srgbClr val="0000FF"/>
                </a:solidFill>
                <a:latin typeface="Consolas" pitchFamily="49" charset="0"/>
                <a:ea typeface="楷体" pitchFamily="49" charset="-122"/>
                <a:cs typeface="Consolas" pitchFamily="49" charset="0"/>
              </a:rPr>
              <a:t>=100;</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while </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&lt;=n)</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  </a:t>
            </a:r>
            <a:r>
              <a:rPr lang="en-US" altLang="zh-CN" sz="1600">
                <a:solidFill>
                  <a:srgbClr val="0000FF"/>
                </a:solidFill>
                <a:latin typeface="Consolas" pitchFamily="49" charset="0"/>
                <a:ea typeface="楷体" pitchFamily="49" charset="-122"/>
                <a:cs typeface="Consolas" pitchFamily="49" charset="0"/>
              </a:rPr>
              <a:t>k++;</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i</a:t>
            </a:r>
            <a:r>
              <a:rPr lang="en-US" altLang="zh-CN" sz="1600">
                <a:solidFill>
                  <a:srgbClr val="0000FF"/>
                </a:solidFill>
                <a:latin typeface="Consolas" pitchFamily="49" charset="0"/>
                <a:ea typeface="楷体" pitchFamily="49" charset="-122"/>
                <a:cs typeface="Consolas" pitchFamily="49" charset="0"/>
              </a:rPr>
              <a:t>+=2;</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a:p>
            <a:r>
              <a:rPr lang="en-US" altLang="zh-CN" sz="1600">
                <a:solidFill>
                  <a:srgbClr val="0000FF"/>
                </a:solidFill>
                <a:latin typeface="Consolas" pitchFamily="49" charset="0"/>
                <a:ea typeface="楷体" pitchFamily="49" charset="-122"/>
                <a:cs typeface="Consolas" pitchFamily="49" charset="0"/>
              </a:rPr>
              <a:t>}</a:t>
            </a:r>
          </a:p>
        </p:txBody>
      </p:sp>
      <p:sp>
        <p:nvSpPr>
          <p:cNvPr id="181252" name="Text Box 4"/>
          <p:cNvSpPr txBox="1">
            <a:spLocks noChangeArrowheads="1"/>
          </p:cNvSpPr>
          <p:nvPr/>
        </p:nvSpPr>
        <p:spPr bwMode="auto">
          <a:xfrm>
            <a:off x="214282" y="3674938"/>
            <a:ext cx="8135937" cy="2092881"/>
          </a:xfrm>
          <a:prstGeom prst="rect">
            <a:avLst/>
          </a:prstGeom>
          <a:noFill/>
          <a:ln w="9525">
            <a:noFill/>
            <a:miter lim="800000"/>
            <a:headEnd/>
            <a:tailEnd/>
          </a:ln>
          <a:effectLst/>
        </p:spPr>
        <p:txBody>
          <a:bodyPr>
            <a:spAutoFit/>
          </a:bodyPr>
          <a:lstStyle/>
          <a:p>
            <a:pPr>
              <a:spcBef>
                <a:spcPct val="50000"/>
              </a:spcBef>
            </a:pPr>
            <a:r>
              <a:rPr lang="zh-CN" altLang="en-US" sz="2000">
                <a:latin typeface="Consolas" pitchFamily="49" charset="0"/>
                <a:ea typeface="楷体" pitchFamily="49" charset="-122"/>
                <a:cs typeface="Consolas" pitchFamily="49" charset="0"/>
              </a:rPr>
              <a:t>　</a:t>
            </a:r>
            <a:r>
              <a:rPr lang="zh-CN" altLang="en-US" sz="2000">
                <a:latin typeface="微软雅黑" pitchFamily="34" charset="-122"/>
                <a:ea typeface="微软雅黑" pitchFamily="34" charset="-122"/>
                <a:cs typeface="Consolas" pitchFamily="49" charset="0"/>
              </a:rPr>
              <a:t>　</a:t>
            </a:r>
            <a:r>
              <a:rPr lang="zh-CN" altLang="en-US" sz="20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算法中基本语句是</a:t>
            </a:r>
            <a:r>
              <a:rPr lang="en-US" altLang="zh-CN" sz="2000">
                <a:solidFill>
                  <a:srgbClr val="0000FF"/>
                </a:solidFill>
                <a:latin typeface="Consolas" pitchFamily="49" charset="0"/>
                <a:ea typeface="楷体" pitchFamily="49" charset="-122"/>
                <a:cs typeface="Consolas" pitchFamily="49" charset="0"/>
              </a:rPr>
              <a:t>while</a:t>
            </a:r>
            <a:r>
              <a:rPr lang="zh-CN" altLang="en-US" sz="2000">
                <a:solidFill>
                  <a:srgbClr val="0000FF"/>
                </a:solidFill>
                <a:latin typeface="Consolas" pitchFamily="49" charset="0"/>
                <a:ea typeface="楷体" pitchFamily="49" charset="-122"/>
                <a:cs typeface="Consolas" pitchFamily="49" charset="0"/>
              </a:rPr>
              <a:t>循环内的语句。设</a:t>
            </a:r>
            <a:r>
              <a:rPr lang="en-US" altLang="zh-CN" sz="2000">
                <a:solidFill>
                  <a:srgbClr val="0000FF"/>
                </a:solidFill>
                <a:latin typeface="Consolas" pitchFamily="49" charset="0"/>
                <a:ea typeface="楷体" pitchFamily="49" charset="-122"/>
                <a:cs typeface="Consolas" pitchFamily="49" charset="0"/>
              </a:rPr>
              <a:t>while</a:t>
            </a:r>
            <a:r>
              <a:rPr lang="zh-CN" altLang="en-US" sz="2000">
                <a:solidFill>
                  <a:srgbClr val="0000FF"/>
                </a:solidFill>
                <a:latin typeface="Consolas" pitchFamily="49" charset="0"/>
                <a:ea typeface="楷体" pitchFamily="49" charset="-122"/>
                <a:cs typeface="Consolas" pitchFamily="49" charset="0"/>
              </a:rPr>
              <a:t>循环语句执行的次数为</a:t>
            </a:r>
            <a:r>
              <a:rPr lang="en-US" altLang="zh-CN"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从</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开始递增，最后取值为</a:t>
            </a:r>
            <a:r>
              <a:rPr lang="en-US" altLang="zh-CN" sz="2000" err="1">
                <a:solidFill>
                  <a:srgbClr val="0000FF"/>
                </a:solidFill>
                <a:latin typeface="Consolas" pitchFamily="49" charset="0"/>
                <a:ea typeface="楷体" pitchFamily="49" charset="-122"/>
                <a:cs typeface="Consolas" pitchFamily="49" charset="0"/>
              </a:rPr>
              <a:t>1+2</a:t>
            </a:r>
            <a:r>
              <a:rPr lang="en-US" altLang="zh-CN" sz="2000" i="1" err="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，有</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000" i="1" smtClean="0">
                <a:solidFill>
                  <a:srgbClr val="0000FF"/>
                </a:solidFill>
                <a:latin typeface="Consolas" pitchFamily="49" charset="0"/>
                <a:ea typeface="楷体" pitchFamily="49" charset="-122"/>
                <a:cs typeface="Consolas" pitchFamily="49" charset="0"/>
              </a:rPr>
              <a:t>       </a:t>
            </a:r>
            <a:r>
              <a:rPr lang="pt-BR" altLang="zh-CN" sz="2000" i="1" smtClean="0">
                <a:solidFill>
                  <a:srgbClr val="008000"/>
                </a:solidFill>
                <a:latin typeface="Consolas" pitchFamily="49" charset="0"/>
                <a:ea typeface="楷体" pitchFamily="49" charset="-122"/>
                <a:cs typeface="Consolas" pitchFamily="49" charset="0"/>
              </a:rPr>
              <a:t>i</a:t>
            </a:r>
            <a:r>
              <a:rPr lang="pt-BR" altLang="zh-CN" sz="2000" smtClean="0">
                <a:solidFill>
                  <a:srgbClr val="008000"/>
                </a:solidFill>
                <a:latin typeface="Consolas" pitchFamily="49" charset="0"/>
                <a:ea typeface="楷体" pitchFamily="49" charset="-122"/>
                <a:cs typeface="Consolas" pitchFamily="49" charset="0"/>
              </a:rPr>
              <a:t>=1+2</a:t>
            </a:r>
            <a:r>
              <a:rPr lang="pt-BR" altLang="zh-CN" sz="2000" i="1" smtClean="0">
                <a:solidFill>
                  <a:srgbClr val="008000"/>
                </a:solidFill>
                <a:latin typeface="Consolas" pitchFamily="49" charset="0"/>
                <a:ea typeface="楷体" pitchFamily="49" charset="-122"/>
                <a:cs typeface="Consolas" pitchFamily="49" charset="0"/>
              </a:rPr>
              <a:t>m</a:t>
            </a:r>
            <a:r>
              <a:rPr lang="pt-BR" altLang="zh-CN" sz="2000">
                <a:solidFill>
                  <a:srgbClr val="008000"/>
                </a:solidFill>
                <a:latin typeface="+mj-ea"/>
                <a:ea typeface="+mj-ea"/>
                <a:cs typeface="Consolas" pitchFamily="49" charset="0"/>
              </a:rPr>
              <a:t>≤</a:t>
            </a:r>
            <a:r>
              <a:rPr lang="pt-BR" altLang="zh-CN" sz="2000" i="1" smtClean="0">
                <a:solidFill>
                  <a:srgbClr val="008000"/>
                </a:solidFill>
                <a:latin typeface="Consolas" pitchFamily="49" charset="0"/>
                <a:ea typeface="楷体" pitchFamily="49" charset="-122"/>
                <a:cs typeface="Consolas" pitchFamily="49" charset="0"/>
              </a:rPr>
              <a:t>n</a:t>
            </a:r>
            <a:endParaRPr lang="en-US" altLang="zh-CN" sz="2000" smtClean="0">
              <a:solidFill>
                <a:srgbClr val="008000"/>
              </a:solidFill>
              <a:latin typeface="Consolas" pitchFamily="49" charset="0"/>
              <a:ea typeface="楷体" pitchFamily="49" charset="-122"/>
              <a:cs typeface="Consolas" pitchFamily="49" charset="0"/>
            </a:endParaRPr>
          </a:p>
          <a:p>
            <a:pPr>
              <a:spcBef>
                <a:spcPct val="50000"/>
              </a:spcBef>
            </a:pPr>
            <a:r>
              <a:rPr lang="en-US" altLang="zh-CN" sz="2000" smtClean="0">
                <a:solidFill>
                  <a:srgbClr val="008000"/>
                </a:solidFill>
                <a:latin typeface="Consolas" pitchFamily="49" charset="0"/>
                <a:ea typeface="楷体" pitchFamily="49" charset="-122"/>
                <a:cs typeface="Consolas" pitchFamily="49" charset="0"/>
              </a:rPr>
              <a:t>       </a:t>
            </a:r>
            <a:r>
              <a:rPr lang="pt-BR" altLang="zh-CN" sz="2000" i="1" smtClean="0">
                <a:solidFill>
                  <a:srgbClr val="008000"/>
                </a:solidFill>
                <a:latin typeface="Consolas" pitchFamily="49" charset="0"/>
                <a:ea typeface="楷体" pitchFamily="49" charset="-122"/>
                <a:cs typeface="Consolas" pitchFamily="49" charset="0"/>
              </a:rPr>
              <a:t>f</a:t>
            </a:r>
            <a:r>
              <a:rPr lang="pt-BR" altLang="zh-CN" sz="2000" smtClean="0">
                <a:solidFill>
                  <a:srgbClr val="008000"/>
                </a:solidFill>
                <a:latin typeface="Consolas" pitchFamily="49" charset="0"/>
                <a:ea typeface="楷体" pitchFamily="49" charset="-122"/>
                <a:cs typeface="Consolas" pitchFamily="49" charset="0"/>
              </a:rPr>
              <a:t>(</a:t>
            </a:r>
            <a:r>
              <a:rPr lang="pt-BR" altLang="zh-CN" sz="2000" i="1" smtClean="0">
                <a:solidFill>
                  <a:srgbClr val="008000"/>
                </a:solidFill>
                <a:latin typeface="Consolas" pitchFamily="49" charset="0"/>
                <a:ea typeface="楷体" pitchFamily="49" charset="-122"/>
                <a:cs typeface="Consolas" pitchFamily="49" charset="0"/>
              </a:rPr>
              <a:t>n</a:t>
            </a:r>
            <a:r>
              <a:rPr lang="pt-BR" altLang="zh-CN" sz="2000">
                <a:solidFill>
                  <a:srgbClr val="008000"/>
                </a:solidFill>
                <a:latin typeface="Consolas" pitchFamily="49" charset="0"/>
                <a:ea typeface="楷体" pitchFamily="49" charset="-122"/>
                <a:cs typeface="Consolas" pitchFamily="49" charset="0"/>
              </a:rPr>
              <a:t>)=</a:t>
            </a:r>
            <a:r>
              <a:rPr lang="pt-BR" altLang="zh-CN" sz="2000" i="1">
                <a:solidFill>
                  <a:srgbClr val="008000"/>
                </a:solidFill>
                <a:latin typeface="Consolas" pitchFamily="49" charset="0"/>
                <a:ea typeface="楷体" pitchFamily="49" charset="-122"/>
                <a:cs typeface="Consolas" pitchFamily="49" charset="0"/>
              </a:rPr>
              <a:t>m</a:t>
            </a:r>
            <a:r>
              <a:rPr lang="pt-BR" altLang="zh-CN" sz="2000">
                <a:solidFill>
                  <a:srgbClr val="008000"/>
                </a:solidFill>
                <a:latin typeface="宋体" pitchFamily="2" charset="-122"/>
                <a:ea typeface="宋体" pitchFamily="2" charset="-122"/>
                <a:cs typeface="Consolas" pitchFamily="49" charset="0"/>
              </a:rPr>
              <a:t>≤</a:t>
            </a:r>
            <a:r>
              <a:rPr lang="pt-BR" altLang="zh-CN" sz="2000">
                <a:solidFill>
                  <a:srgbClr val="008000"/>
                </a:solidFill>
                <a:latin typeface="Consolas" pitchFamily="49" charset="0"/>
                <a:ea typeface="楷体" pitchFamily="49" charset="-122"/>
                <a:cs typeface="Consolas" pitchFamily="49" charset="0"/>
              </a:rPr>
              <a:t>(</a:t>
            </a:r>
            <a:r>
              <a:rPr lang="pt-BR" altLang="zh-CN" sz="2000" i="1">
                <a:solidFill>
                  <a:srgbClr val="008000"/>
                </a:solidFill>
                <a:latin typeface="Consolas" pitchFamily="49" charset="0"/>
                <a:ea typeface="楷体" pitchFamily="49" charset="-122"/>
                <a:cs typeface="Consolas" pitchFamily="49" charset="0"/>
              </a:rPr>
              <a:t>n</a:t>
            </a:r>
            <a:r>
              <a:rPr lang="pt-BR" altLang="zh-CN" sz="2000">
                <a:solidFill>
                  <a:srgbClr val="008000"/>
                </a:solidFill>
                <a:latin typeface="Consolas" pitchFamily="49" charset="0"/>
                <a:ea typeface="楷体" pitchFamily="49" charset="-122"/>
                <a:cs typeface="Consolas" pitchFamily="49" charset="0"/>
              </a:rPr>
              <a:t>-1)/2=O(</a:t>
            </a:r>
            <a:r>
              <a:rPr lang="pt-BR" altLang="zh-CN" sz="2000" i="1">
                <a:solidFill>
                  <a:srgbClr val="008000"/>
                </a:solidFill>
                <a:latin typeface="Consolas" pitchFamily="49" charset="0"/>
                <a:ea typeface="楷体" pitchFamily="49" charset="-122"/>
                <a:cs typeface="Consolas" pitchFamily="49" charset="0"/>
              </a:rPr>
              <a:t>n</a:t>
            </a:r>
            <a:r>
              <a:rPr lang="pt-BR" altLang="zh-CN" sz="2000">
                <a:solidFill>
                  <a:srgbClr val="008000"/>
                </a:solidFill>
                <a:latin typeface="Consolas" pitchFamily="49" charset="0"/>
                <a:ea typeface="楷体" pitchFamily="49" charset="-122"/>
                <a:cs typeface="Consolas" pitchFamily="49" charset="0"/>
              </a:rPr>
              <a:t>)</a:t>
            </a:r>
            <a:r>
              <a:rPr lang="zh-CN" altLang="pt-BR" sz="2000">
                <a:solidFill>
                  <a:srgbClr val="008000"/>
                </a:solidFill>
                <a:latin typeface="Consolas" pitchFamily="49" charset="0"/>
                <a:ea typeface="楷体" pitchFamily="49" charset="-122"/>
                <a:cs typeface="Consolas" pitchFamily="49" charset="0"/>
              </a:rPr>
              <a:t>。</a:t>
            </a:r>
          </a:p>
          <a:p>
            <a:pPr>
              <a:spcBef>
                <a:spcPct val="50000"/>
              </a:spcBef>
            </a:pPr>
            <a:r>
              <a:rPr lang="zh-CN" altLang="pt-BR" sz="2000">
                <a:solidFill>
                  <a:srgbClr val="0000FF"/>
                </a:solidFill>
                <a:latin typeface="Consolas" pitchFamily="49" charset="0"/>
                <a:ea typeface="楷体" pitchFamily="49" charset="-122"/>
                <a:cs typeface="Consolas" pitchFamily="49" charset="0"/>
              </a:rPr>
              <a:t>　　该算法的时间复杂度为</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1" y="400032"/>
            <a:ext cx="4533902"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pt-BR" altLang="zh-CN">
                <a:solidFill>
                  <a:schemeClr val="bg1"/>
                </a:solidFill>
                <a:latin typeface="Consolas" pitchFamily="49" charset="0"/>
                <a:ea typeface="华文中宋" pitchFamily="2" charset="-122"/>
                <a:cs typeface="Consolas" pitchFamily="49" charset="0"/>
              </a:rPr>
              <a:t>5. </a:t>
            </a:r>
            <a:r>
              <a:rPr lang="zh-CN" altLang="pt-BR" smtClean="0">
                <a:solidFill>
                  <a:schemeClr val="bg1"/>
                </a:solidFill>
                <a:latin typeface="Consolas" pitchFamily="49" charset="0"/>
                <a:ea typeface="华文中宋" pitchFamily="2" charset="-122"/>
                <a:cs typeface="Consolas" pitchFamily="49" charset="0"/>
              </a:rPr>
              <a:t>递归</a:t>
            </a:r>
            <a:r>
              <a:rPr lang="zh-CN" altLang="pt-BR">
                <a:solidFill>
                  <a:schemeClr val="bg1"/>
                </a:solidFill>
                <a:latin typeface="Consolas" pitchFamily="49" charset="0"/>
                <a:ea typeface="华文中宋" pitchFamily="2" charset="-122"/>
                <a:cs typeface="Consolas" pitchFamily="49" charset="0"/>
              </a:rPr>
              <a:t>算法的时间复杂度分析</a:t>
            </a:r>
            <a:endParaRPr lang="zh-CN" altLang="en-US">
              <a:solidFill>
                <a:schemeClr val="bg1"/>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42910" y="1125538"/>
            <a:ext cx="8105803"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000">
                <a:solidFill>
                  <a:srgbClr val="0000FF"/>
                </a:solidFill>
                <a:ea typeface="楷体" pitchFamily="49" charset="-122"/>
                <a:cs typeface="Times New Roman" pitchFamily="18" charset="0"/>
              </a:rPr>
              <a:t>　　递归算法是采用一种分而治之的方法，把一个“大问题”分解为若干个相似的“小问题”来求解。</a:t>
            </a:r>
          </a:p>
          <a:p>
            <a:pPr>
              <a:lnSpc>
                <a:spcPct val="150000"/>
              </a:lnSpc>
              <a:spcBef>
                <a:spcPct val="50000"/>
              </a:spcBef>
            </a:pPr>
            <a:r>
              <a:rPr lang="zh-CN" altLang="pt-BR" sz="2000">
                <a:solidFill>
                  <a:srgbClr val="0000FF"/>
                </a:solidFill>
                <a:ea typeface="楷体" pitchFamily="49" charset="-122"/>
                <a:cs typeface="Times New Roman" pitchFamily="18" charset="0"/>
              </a:rPr>
              <a:t>　　对递归算法时间复杂度的分析，关键是根据递归过程建立递推关系式，然后求解这个递推关系式，得到一个表示算法执行时间的表达式，最后用渐进符号来表示这个表达式即得到算法的时间复杂度。</a:t>
            </a:r>
            <a:endParaRPr lang="zh-CN" altLang="en-US" sz="200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42910" y="214290"/>
            <a:ext cx="4749803"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1.7】</a:t>
            </a:r>
            <a:r>
              <a:rPr lang="zh-CN" altLang="en-US" sz="2000">
                <a:solidFill>
                  <a:srgbClr val="0000FF"/>
                </a:solidFill>
                <a:latin typeface="Consolas" pitchFamily="49" charset="0"/>
                <a:ea typeface="楷体" pitchFamily="49" charset="-122"/>
                <a:cs typeface="Consolas" pitchFamily="49" charset="0"/>
              </a:rPr>
              <a:t>有以下递归算法</a:t>
            </a:r>
            <a:r>
              <a:rPr lang="zh-CN" altLang="en-US" sz="200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1000100" y="857232"/>
            <a:ext cx="5532447" cy="25795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a:solidFill>
                  <a:srgbClr val="0000FF"/>
                </a:solidFill>
                <a:latin typeface="Consolas" pitchFamily="49" charset="0"/>
                <a:ea typeface="楷体" pitchFamily="49" charset="-122"/>
                <a:cs typeface="Consolas" pitchFamily="49" charset="0"/>
              </a:rPr>
              <a:t>void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(int a[],int i,int j)</a:t>
            </a:r>
          </a:p>
          <a:p>
            <a:r>
              <a:rPr lang="nb-NO" altLang="zh-CN" sz="1600">
                <a:solidFill>
                  <a:srgbClr val="0000FF"/>
                </a:solidFill>
                <a:latin typeface="Consolas" pitchFamily="49" charset="0"/>
                <a:ea typeface="楷体" pitchFamily="49" charset="-122"/>
                <a:cs typeface="Consolas" pitchFamily="49" charset="0"/>
              </a:rPr>
              <a:t>{   int m;</a:t>
            </a:r>
          </a:p>
          <a:p>
            <a:r>
              <a:rPr lang="nb-NO" altLang="zh-CN" sz="1600">
                <a:solidFill>
                  <a:srgbClr val="0000FF"/>
                </a:solidFill>
                <a:latin typeface="Consolas" pitchFamily="49" charset="0"/>
                <a:ea typeface="楷体" pitchFamily="49" charset="-122"/>
                <a:cs typeface="Consolas" pitchFamily="49" charset="0"/>
              </a:rPr>
              <a:t>    if (i!=j)</a:t>
            </a:r>
          </a:p>
          <a:p>
            <a:r>
              <a:rPr lang="nb-NO" altLang="zh-CN" sz="1600">
                <a:solidFill>
                  <a:srgbClr val="0000FF"/>
                </a:solidFill>
                <a:latin typeface="Consolas" pitchFamily="49" charset="0"/>
                <a:ea typeface="楷体" pitchFamily="49" charset="-122"/>
                <a:cs typeface="Consolas" pitchFamily="49" charset="0"/>
              </a:rPr>
              <a:t>    {	</a:t>
            </a:r>
            <a:r>
              <a:rPr lang="nb-NO" altLang="zh-CN" sz="1600" smtClean="0">
                <a:solidFill>
                  <a:srgbClr val="0000FF"/>
                </a:solidFill>
                <a:latin typeface="Consolas" pitchFamily="49" charset="0"/>
                <a:ea typeface="楷体" pitchFamily="49" charset="-122"/>
                <a:cs typeface="Consolas" pitchFamily="49" charset="0"/>
              </a:rPr>
              <a:t> </a:t>
            </a:r>
            <a:r>
              <a:rPr lang="nb-NO" altLang="zh-CN" sz="1600">
                <a:solidFill>
                  <a:srgbClr val="0000FF"/>
                </a:solidFill>
                <a:latin typeface="Consolas" pitchFamily="49" charset="0"/>
                <a:ea typeface="楷体" pitchFamily="49" charset="-122"/>
                <a:cs typeface="Consolas" pitchFamily="49" charset="0"/>
              </a:rPr>
              <a:t>m=(i+j)/2;</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(a,i,m);</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(a,m+1,j);</a:t>
            </a:r>
          </a:p>
          <a:p>
            <a:r>
              <a:rPr lang="nb-NO" altLang="zh-CN" sz="1600">
                <a:solidFill>
                  <a:srgbClr val="0000FF"/>
                </a:solidFill>
                <a:latin typeface="Consolas" pitchFamily="49" charset="0"/>
                <a:ea typeface="楷体" pitchFamily="49" charset="-122"/>
                <a:cs typeface="Consolas" pitchFamily="49" charset="0"/>
              </a:rPr>
              <a:t>        merge(a,i,j,m);</a:t>
            </a:r>
          </a:p>
          <a:p>
            <a:r>
              <a:rPr lang="nb-NO" altLang="zh-CN" sz="1600">
                <a:solidFill>
                  <a:srgbClr val="0000FF"/>
                </a:solidFill>
                <a:latin typeface="Consolas" pitchFamily="49" charset="0"/>
                <a:ea typeface="楷体" pitchFamily="49" charset="-122"/>
                <a:cs typeface="Consolas" pitchFamily="49" charset="0"/>
              </a:rPr>
              <a:t>    }</a:t>
            </a:r>
          </a:p>
          <a:p>
            <a:r>
              <a:rPr lang="nb-NO" altLang="zh-CN" sz="160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14282" y="3710902"/>
            <a:ext cx="8715436" cy="2218428"/>
          </a:xfrm>
          <a:prstGeom prst="rect">
            <a:avLst/>
          </a:prstGeom>
          <a:noFill/>
          <a:ln w="9525">
            <a:noFill/>
            <a:miter lim="800000"/>
            <a:headEnd/>
            <a:tailEnd/>
          </a:ln>
          <a:effectLst/>
        </p:spPr>
        <p:txBody>
          <a:bodyPr wrap="square">
            <a:spAutoFit/>
          </a:bodyPr>
          <a:lstStyle/>
          <a:p>
            <a:pPr>
              <a:lnSpc>
                <a:spcPts val="2800"/>
              </a:lnSpc>
              <a:spcBef>
                <a:spcPts val="0"/>
              </a:spcBef>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其中</a:t>
            </a:r>
            <a:r>
              <a:rPr lang="zh-CN" altLang="nb-NO" sz="2000">
                <a:solidFill>
                  <a:srgbClr val="0000FF"/>
                </a:solidFill>
                <a:latin typeface="Consolas" pitchFamily="49" charset="0"/>
                <a:ea typeface="楷体" pitchFamily="49" charset="-122"/>
                <a:cs typeface="Consolas" pitchFamily="49" charset="0"/>
              </a:rPr>
              <a:t>，</a:t>
            </a:r>
            <a:r>
              <a:rPr lang="nb-NO" altLang="zh-CN" sz="2000">
                <a:solidFill>
                  <a:srgbClr val="0000FF"/>
                </a:solidFill>
                <a:latin typeface="Consolas" pitchFamily="49" charset="0"/>
                <a:ea typeface="楷体" pitchFamily="49" charset="-122"/>
                <a:cs typeface="Consolas" pitchFamily="49" charset="0"/>
              </a:rPr>
              <a:t>mergesort()</a:t>
            </a:r>
            <a:r>
              <a:rPr lang="zh-CN" altLang="nb-NO" sz="2000">
                <a:solidFill>
                  <a:srgbClr val="0000FF"/>
                </a:solidFill>
                <a:latin typeface="Consolas" pitchFamily="49" charset="0"/>
                <a:ea typeface="楷体" pitchFamily="49" charset="-122"/>
                <a:cs typeface="Consolas" pitchFamily="49" charset="0"/>
              </a:rPr>
              <a:t>用于数组</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[0..</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（设</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=2</a:t>
            </a:r>
            <a:r>
              <a:rPr lang="nb-NO" altLang="zh-CN" sz="2000" i="1" baseline="30000">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，这里的</a:t>
            </a:r>
            <a:r>
              <a:rPr lang="nb-NO" altLang="zh-CN" sz="2000" i="1">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为正整数）的归并排序，调用该算法的方式</a:t>
            </a:r>
            <a:r>
              <a:rPr lang="zh-CN" altLang="nb-NO" sz="2000" smtClean="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2800"/>
              </a:lnSpc>
              <a:spcBef>
                <a:spcPts val="0"/>
              </a:spcBef>
            </a:pPr>
            <a:r>
              <a:rPr lang="en-US" altLang="zh-CN" sz="2000" smtClean="0">
                <a:solidFill>
                  <a:srgbClr val="9900FF"/>
                </a:solidFill>
                <a:latin typeface="Consolas" pitchFamily="49" charset="0"/>
                <a:ea typeface="楷体" pitchFamily="49" charset="-122"/>
                <a:cs typeface="Consolas" pitchFamily="49" charset="0"/>
              </a:rPr>
              <a:t>      </a:t>
            </a:r>
            <a:r>
              <a:rPr lang="nb-NO" altLang="zh-CN" sz="2000" smtClean="0">
                <a:solidFill>
                  <a:srgbClr val="9900FF"/>
                </a:solidFill>
                <a:latin typeface="Consolas" pitchFamily="49" charset="0"/>
                <a:ea typeface="楷体" pitchFamily="49" charset="-122"/>
                <a:cs typeface="Consolas" pitchFamily="49" charset="0"/>
              </a:rPr>
              <a:t>mergesort(</a:t>
            </a:r>
            <a:r>
              <a:rPr lang="nb-NO" altLang="zh-CN"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nb-NO" altLang="zh-CN"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nb-NO" altLang="zh-CN" sz="2000" i="1" smtClean="0">
                <a:solidFill>
                  <a:srgbClr val="9900FF"/>
                </a:solidFill>
                <a:latin typeface="Consolas" pitchFamily="49" charset="0"/>
                <a:ea typeface="楷体" pitchFamily="49" charset="-122"/>
                <a:cs typeface="Consolas" pitchFamily="49" charset="0"/>
              </a:rPr>
              <a:t>n</a:t>
            </a:r>
            <a:r>
              <a:rPr lang="nb-NO" altLang="zh-CN" sz="2000" smtClean="0">
                <a:solidFill>
                  <a:srgbClr val="9900FF"/>
                </a:solidFill>
                <a:latin typeface="Consolas" pitchFamily="49" charset="0"/>
                <a:ea typeface="楷体" pitchFamily="49" charset="-122"/>
                <a:cs typeface="Consolas" pitchFamily="49" charset="0"/>
              </a:rPr>
              <a:t>-1</a:t>
            </a:r>
            <a:r>
              <a:rPr lang="nb-NO" altLang="zh-CN" sz="2000">
                <a:solidFill>
                  <a:srgbClr val="9900FF"/>
                </a:solidFill>
                <a:latin typeface="Consolas" pitchFamily="49" charset="0"/>
                <a:ea typeface="楷体" pitchFamily="49" charset="-122"/>
                <a:cs typeface="Consolas" pitchFamily="49" charset="0"/>
              </a:rPr>
              <a:t>)</a:t>
            </a:r>
            <a:r>
              <a:rPr lang="zh-CN" altLang="nb-NO"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nb-NO" sz="2000" smtClean="0">
                <a:solidFill>
                  <a:srgbClr val="0000FF"/>
                </a:solidFill>
                <a:latin typeface="Consolas" pitchFamily="49" charset="0"/>
                <a:ea typeface="楷体" pitchFamily="49" charset="-122"/>
                <a:cs typeface="Consolas" pitchFamily="49" charset="0"/>
              </a:rPr>
              <a:t>另外</a:t>
            </a:r>
            <a:r>
              <a:rPr lang="nb-NO" altLang="zh-CN" sz="2000" smtClean="0">
                <a:solidFill>
                  <a:srgbClr val="0000FF"/>
                </a:solidFill>
                <a:latin typeface="Consolas" pitchFamily="49" charset="0"/>
                <a:ea typeface="楷体" pitchFamily="49" charset="-122"/>
                <a:cs typeface="Consolas" pitchFamily="49" charset="0"/>
              </a:rPr>
              <a:t>merge(</a:t>
            </a:r>
            <a:r>
              <a:rPr lang="nb-NO"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用于两个有序子序列</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和</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+1..</a:t>
            </a:r>
            <a:r>
              <a:rPr lang="nb-NO" altLang="zh-CN" sz="2000" i="1">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的有序合并，是非递归函数，它的时间复杂度为</a:t>
            </a:r>
            <a:r>
              <a:rPr lang="nb-NO" altLang="zh-CN" sz="2000">
                <a:solidFill>
                  <a:srgbClr val="0000FF"/>
                </a:solidFill>
                <a:latin typeface="Consolas" pitchFamily="49" charset="0"/>
                <a:ea typeface="楷体" pitchFamily="49" charset="-122"/>
                <a:cs typeface="Consolas" pitchFamily="49" charset="0"/>
              </a:rPr>
              <a:t>O(</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（这里</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分</a:t>
            </a:r>
            <a:r>
              <a:rPr lang="zh-CN" altLang="nb-NO" sz="2000" smtClean="0">
                <a:solidFill>
                  <a:srgbClr val="0000FF"/>
                </a:solidFill>
                <a:latin typeface="Consolas" pitchFamily="49" charset="0"/>
                <a:ea typeface="楷体" pitchFamily="49" charset="-122"/>
                <a:cs typeface="Consolas" pitchFamily="49" charset="0"/>
              </a:rPr>
              <a:t>析</a:t>
            </a:r>
            <a:r>
              <a:rPr lang="zh-CN" altLang="en-US" sz="2000" smtClean="0">
                <a:solidFill>
                  <a:srgbClr val="0000FF"/>
                </a:solidFill>
                <a:latin typeface="Consolas" pitchFamily="49" charset="0"/>
                <a:ea typeface="楷体" pitchFamily="49" charset="-122"/>
                <a:cs typeface="Consolas" pitchFamily="49" charset="0"/>
              </a:rPr>
              <a:t>上述</a:t>
            </a:r>
            <a:r>
              <a:rPr lang="zh-CN" altLang="nb-NO" sz="2000" smtClean="0">
                <a:solidFill>
                  <a:srgbClr val="0000FF"/>
                </a:solidFill>
                <a:latin typeface="Consolas" pitchFamily="49" charset="0"/>
                <a:ea typeface="楷体" pitchFamily="49" charset="-122"/>
                <a:cs typeface="Consolas" pitchFamily="49" charset="0"/>
              </a:rPr>
              <a:t>调用</a:t>
            </a:r>
            <a:r>
              <a:rPr lang="zh-CN" altLang="en-US" sz="2000" smtClean="0">
                <a:solidFill>
                  <a:srgbClr val="0000FF"/>
                </a:solidFill>
                <a:latin typeface="Consolas" pitchFamily="49" charset="0"/>
                <a:ea typeface="楷体" pitchFamily="49" charset="-122"/>
                <a:cs typeface="Consolas" pitchFamily="49" charset="0"/>
              </a:rPr>
              <a:t>的时</a:t>
            </a:r>
            <a:r>
              <a:rPr lang="zh-CN" altLang="en-US" sz="2000">
                <a:solidFill>
                  <a:srgbClr val="0000FF"/>
                </a:solidFill>
                <a:latin typeface="Consolas" pitchFamily="49" charset="0"/>
                <a:ea typeface="楷体" pitchFamily="49" charset="-122"/>
                <a:cs typeface="Consolas" pitchFamily="49" charset="0"/>
              </a:rPr>
              <a:t>间复杂度。</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42844" y="142852"/>
            <a:ext cx="8715436" cy="1107996"/>
          </a:xfrm>
          <a:prstGeom prst="rect">
            <a:avLst/>
          </a:prstGeom>
          <a:noFill/>
          <a:ln>
            <a:headEnd/>
            <a:tailEnd/>
          </a:ln>
          <a:effectLst/>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a:solidFill>
                  <a:srgbClr val="0033CC"/>
                </a:solidFill>
                <a:latin typeface="Consolas" pitchFamily="49" charset="0"/>
                <a:ea typeface="楷体" pitchFamily="49" charset="-122"/>
                <a:cs typeface="Consolas" pitchFamily="49" charset="0"/>
              </a:rPr>
              <a:t>　　</a:t>
            </a:r>
            <a:r>
              <a:rPr lang="zh-CN" altLang="en-US" sz="20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设调用</a:t>
            </a:r>
            <a:r>
              <a:rPr lang="en-US" altLang="zh-CN" sz="2000" smtClean="0">
                <a:solidFill>
                  <a:srgbClr val="0000FF"/>
                </a:solidFill>
                <a:latin typeface="Consolas" pitchFamily="49" charset="0"/>
                <a:ea typeface="楷体" pitchFamily="49" charset="-122"/>
                <a:cs typeface="Consolas" pitchFamily="49" charset="0"/>
              </a:rPr>
              <a:t>mergesort(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，由其执行过程得到以下求执行时间的递归关系（</a:t>
            </a:r>
            <a:r>
              <a:rPr lang="zh-CN" altLang="pt-BR" sz="2000">
                <a:solidFill>
                  <a:srgbClr val="0000FF"/>
                </a:solidFill>
                <a:latin typeface="Consolas" pitchFamily="49" charset="0"/>
                <a:ea typeface="楷体" pitchFamily="49" charset="-122"/>
                <a:cs typeface="Consolas" pitchFamily="49" charset="0"/>
              </a:rPr>
              <a:t>递推关系式）：</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42844" y="1643050"/>
            <a:ext cx="3857652"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a:t>
            </a:r>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/2)+O(</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TextBox 4"/>
          <p:cNvSpPr txBox="1"/>
          <p:nvPr/>
        </p:nvSpPr>
        <p:spPr>
          <a:xfrm>
            <a:off x="285720" y="2786058"/>
            <a:ext cx="4214842" cy="961674"/>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其中，</a:t>
            </a:r>
            <a:r>
              <a:rPr lang="en-US" sz="2000" smtClean="0">
                <a:solidFill>
                  <a:srgbClr val="0000FF"/>
                </a:solidFill>
                <a:latin typeface="Consolas" pitchFamily="49" charset="0"/>
                <a:ea typeface="楷体" pitchFamily="49" charset="-122"/>
                <a:cs typeface="Consolas" pitchFamily="49" charset="0"/>
              </a:rPr>
              <a:t>O(</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为</a:t>
            </a:r>
            <a:r>
              <a:rPr lang="en-US" sz="2000" smtClean="0">
                <a:solidFill>
                  <a:srgbClr val="0000FF"/>
                </a:solidFill>
                <a:latin typeface="Consolas" pitchFamily="49" charset="0"/>
                <a:ea typeface="楷体" pitchFamily="49" charset="-122"/>
                <a:cs typeface="Consolas" pitchFamily="49" charset="0"/>
              </a:rPr>
              <a:t>merge()</a:t>
            </a:r>
            <a:r>
              <a:rPr lang="zh-CN" altLang="en-US" sz="2000" smtClean="0">
                <a:solidFill>
                  <a:srgbClr val="0000FF"/>
                </a:solidFill>
                <a:latin typeface="Consolas" pitchFamily="49" charset="0"/>
                <a:ea typeface="楷体" pitchFamily="49" charset="-122"/>
                <a:cs typeface="Consolas" pitchFamily="49" charset="0"/>
              </a:rPr>
              <a:t>所需的时间，设为</a:t>
            </a:r>
            <a:r>
              <a:rPr lang="en-US" sz="2000" i="1" smtClean="0">
                <a:solidFill>
                  <a:srgbClr val="0000FF"/>
                </a:solidFill>
                <a:latin typeface="Consolas" pitchFamily="49" charset="0"/>
                <a:ea typeface="楷体" pitchFamily="49" charset="-122"/>
                <a:cs typeface="Consolas" pitchFamily="49" charset="0"/>
              </a:rPr>
              <a:t>cn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为正常量）。因此：</a:t>
            </a:r>
          </a:p>
        </p:txBody>
      </p:sp>
      <p:sp>
        <p:nvSpPr>
          <p:cNvPr id="6" name="TextBox 5"/>
          <p:cNvSpPr txBox="1"/>
          <p:nvPr/>
        </p:nvSpPr>
        <p:spPr>
          <a:xfrm>
            <a:off x="285720" y="4028739"/>
            <a:ext cx="8429684" cy="240065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000"/>
              </a:lnSpc>
            </a:pP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 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baseline="30000" smtClean="0">
                <a:solidFill>
                  <a:srgbClr val="0000FF"/>
                </a:solidFill>
                <a:latin typeface="Consolas" pitchFamily="49" charset="0"/>
                <a:ea typeface="楷体" pitchFamily="49" charset="-122"/>
                <a:cs typeface="Consolas" pitchFamily="49" charset="0"/>
              </a:rPr>
              <a:t>3</a:t>
            </a:r>
            <a:r>
              <a:rPr lang="pt-BR" sz="2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en-US" altLang="zh-CN" sz="2000" smtClean="0">
                <a:solidFill>
                  <a:srgbClr val="0000FF"/>
                </a:solidFill>
                <a:latin typeface="Consolas" pitchFamily="49" charset="0"/>
                <a:ea typeface="楷体" pitchFamily="49" charset="-122"/>
                <a:cs typeface="Consolas" pitchFamily="49" charset="0"/>
              </a:rPr>
              <a:t>…</a:t>
            </a: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k</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baseline="30000" smtClean="0">
                <a:solidFill>
                  <a:srgbClr val="0000FF"/>
                </a:solidFill>
                <a:latin typeface="Consolas" pitchFamily="49" charset="0"/>
                <a:ea typeface="楷体" pitchFamily="49" charset="-122"/>
                <a:cs typeface="Consolas" pitchFamily="49" charset="0"/>
              </a:rPr>
              <a:t>k</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kcn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O(1)+</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a:t>
            </a:r>
            <a:r>
              <a:rPr lang="pt-BR" sz="2000" smtClean="0">
                <a:solidFill>
                  <a:srgbClr val="00B0F0"/>
                </a:solidFill>
                <a:latin typeface="Consolas" pitchFamily="49" charset="0"/>
                <a:ea typeface="仿宋" pitchFamily="49" charset="-122"/>
                <a:cs typeface="Consolas" pitchFamily="49" charset="0"/>
              </a:rPr>
              <a:t>//</a:t>
            </a:r>
            <a:r>
              <a:rPr lang="zh-CN" altLang="en-US" sz="2000" smtClean="0">
                <a:solidFill>
                  <a:srgbClr val="00B0F0"/>
                </a:solidFill>
                <a:latin typeface="Consolas" pitchFamily="49" charset="0"/>
                <a:ea typeface="仿宋" pitchFamily="49" charset="-122"/>
                <a:cs typeface="Consolas" pitchFamily="49" charset="0"/>
              </a:rPr>
              <a:t>这里假设</a:t>
            </a:r>
            <a:r>
              <a:rPr lang="pt-BR" sz="2000" i="1" smtClean="0">
                <a:solidFill>
                  <a:srgbClr val="00B0F0"/>
                </a:solidFill>
                <a:latin typeface="Consolas" pitchFamily="49" charset="0"/>
                <a:ea typeface="仿宋" pitchFamily="49" charset="-122"/>
                <a:cs typeface="Consolas" pitchFamily="49" charset="0"/>
              </a:rPr>
              <a:t>n</a:t>
            </a:r>
            <a:r>
              <a:rPr lang="pt-BR" sz="2000" smtClean="0">
                <a:solidFill>
                  <a:srgbClr val="00B0F0"/>
                </a:solidFill>
                <a:latin typeface="Consolas" pitchFamily="49" charset="0"/>
                <a:ea typeface="仿宋" pitchFamily="49" charset="-122"/>
                <a:cs typeface="Consolas" pitchFamily="49" charset="0"/>
              </a:rPr>
              <a:t>=2</a:t>
            </a:r>
            <a:r>
              <a:rPr lang="pt-BR" sz="2000" i="1" baseline="30000" smtClean="0">
                <a:solidFill>
                  <a:srgbClr val="00B0F0"/>
                </a:solidFill>
                <a:latin typeface="Consolas" pitchFamily="49" charset="0"/>
                <a:ea typeface="仿宋" pitchFamily="49" charset="-122"/>
                <a:cs typeface="Consolas" pitchFamily="49" charset="0"/>
              </a:rPr>
              <a:t>k</a:t>
            </a:r>
            <a:r>
              <a:rPr lang="zh-CN" altLang="en-US" sz="2000" smtClean="0">
                <a:solidFill>
                  <a:srgbClr val="00B0F0"/>
                </a:solidFill>
                <a:latin typeface="Consolas" pitchFamily="49" charset="0"/>
                <a:ea typeface="仿宋" pitchFamily="49" charset="-122"/>
                <a:cs typeface="Consolas" pitchFamily="49" charset="0"/>
              </a:rPr>
              <a:t>，则</a:t>
            </a:r>
            <a:r>
              <a:rPr lang="pt-BR" sz="2000" i="1" smtClean="0">
                <a:solidFill>
                  <a:srgbClr val="00B0F0"/>
                </a:solidFill>
                <a:latin typeface="Consolas" pitchFamily="49" charset="0"/>
                <a:ea typeface="仿宋" pitchFamily="49" charset="-122"/>
                <a:cs typeface="Consolas" pitchFamily="49" charset="0"/>
              </a:rPr>
              <a:t>k</a:t>
            </a:r>
            <a:r>
              <a:rPr lang="pt-BR" sz="2000" smtClean="0">
                <a:solidFill>
                  <a:srgbClr val="00B0F0"/>
                </a:solidFill>
                <a:latin typeface="Consolas" pitchFamily="49" charset="0"/>
                <a:ea typeface="仿宋" pitchFamily="49" charset="-122"/>
                <a:cs typeface="Consolas" pitchFamily="49" charset="0"/>
              </a:rPr>
              <a:t>=log</a:t>
            </a:r>
            <a:r>
              <a:rPr lang="pt-BR" sz="2000" baseline="-25000" smtClean="0">
                <a:solidFill>
                  <a:srgbClr val="00B0F0"/>
                </a:solidFill>
                <a:latin typeface="Consolas" pitchFamily="49" charset="0"/>
                <a:ea typeface="仿宋" pitchFamily="49" charset="-122"/>
                <a:cs typeface="Consolas" pitchFamily="49" charset="0"/>
              </a:rPr>
              <a:t>2</a:t>
            </a:r>
            <a:r>
              <a:rPr lang="pt-BR" sz="2000" i="1" smtClean="0">
                <a:solidFill>
                  <a:srgbClr val="00B0F0"/>
                </a:solidFill>
                <a:latin typeface="Consolas" pitchFamily="49" charset="0"/>
                <a:ea typeface="仿宋" pitchFamily="49" charset="-122"/>
                <a:cs typeface="Consolas" pitchFamily="49" charset="0"/>
              </a:rPr>
              <a:t>n</a:t>
            </a:r>
            <a:endParaRPr lang="zh-CN" altLang="en-US" sz="2000" smtClean="0">
              <a:solidFill>
                <a:srgbClr val="00B0F0"/>
              </a:solidFill>
              <a:latin typeface="Consolas" pitchFamily="49" charset="0"/>
              <a:ea typeface="仿宋"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mtClean="0">
                <a:solidFill>
                  <a:srgbClr val="FF0000"/>
                </a:solidFill>
                <a:latin typeface="Consolas" pitchFamily="49" charset="0"/>
                <a:ea typeface="楷体" pitchFamily="49" charset="-122"/>
                <a:cs typeface="Consolas" pitchFamily="49" charset="0"/>
              </a:rPr>
              <a:t>O(</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log</a:t>
            </a:r>
            <a:r>
              <a:rPr lang="pt-BR" baseline="-25000" smtClean="0">
                <a:solidFill>
                  <a:srgbClr val="FF0000"/>
                </a:solidFill>
                <a:latin typeface="Consolas" pitchFamily="49" charset="0"/>
                <a:ea typeface="楷体" pitchFamily="49" charset="-122"/>
                <a:cs typeface="Consolas" pitchFamily="49" charset="0"/>
              </a:rPr>
              <a:t>2</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4572000" y="1285860"/>
            <a:ext cx="4318001" cy="25795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a:solidFill>
                  <a:srgbClr val="0000FF"/>
                </a:solidFill>
                <a:latin typeface="Consolas" pitchFamily="49" charset="0"/>
                <a:ea typeface="楷体" pitchFamily="49" charset="-122"/>
                <a:cs typeface="Consolas" pitchFamily="49" charset="0"/>
              </a:rPr>
              <a:t>void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(int a[],int i,int j)</a:t>
            </a:r>
          </a:p>
          <a:p>
            <a:r>
              <a:rPr lang="nb-NO" altLang="zh-CN" sz="1600">
                <a:solidFill>
                  <a:srgbClr val="0000FF"/>
                </a:solidFill>
                <a:latin typeface="Consolas" pitchFamily="49" charset="0"/>
                <a:ea typeface="楷体" pitchFamily="49" charset="-122"/>
                <a:cs typeface="Consolas" pitchFamily="49" charset="0"/>
              </a:rPr>
              <a:t>{   int m;</a:t>
            </a:r>
          </a:p>
          <a:p>
            <a:r>
              <a:rPr lang="nb-NO" altLang="zh-CN" sz="1600">
                <a:solidFill>
                  <a:srgbClr val="0000FF"/>
                </a:solidFill>
                <a:latin typeface="Consolas" pitchFamily="49" charset="0"/>
                <a:ea typeface="楷体" pitchFamily="49" charset="-122"/>
                <a:cs typeface="Consolas" pitchFamily="49" charset="0"/>
              </a:rPr>
              <a:t>    if (i!=j)</a:t>
            </a:r>
          </a:p>
          <a:p>
            <a:r>
              <a:rPr lang="nb-NO"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   </a:t>
            </a:r>
            <a:r>
              <a:rPr lang="nb-NO" altLang="zh-CN" sz="1600">
                <a:solidFill>
                  <a:srgbClr val="0000FF"/>
                </a:solidFill>
                <a:latin typeface="Consolas" pitchFamily="49" charset="0"/>
                <a:ea typeface="楷体" pitchFamily="49" charset="-122"/>
                <a:cs typeface="Consolas" pitchFamily="49" charset="0"/>
              </a:rPr>
              <a:t>m=(i+j)/2;</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(a,i,m);</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(a,m+1,j);</a:t>
            </a:r>
          </a:p>
          <a:p>
            <a:r>
              <a:rPr lang="nb-NO" altLang="zh-CN" sz="1600">
                <a:solidFill>
                  <a:srgbClr val="0000FF"/>
                </a:solidFill>
                <a:latin typeface="Consolas" pitchFamily="49" charset="0"/>
                <a:ea typeface="楷体" pitchFamily="49" charset="-122"/>
                <a:cs typeface="Consolas" pitchFamily="49" charset="0"/>
              </a:rPr>
              <a:t>        merge(a,i,j,m);</a:t>
            </a:r>
          </a:p>
          <a:p>
            <a:r>
              <a:rPr lang="nb-NO" altLang="zh-CN" sz="1600">
                <a:solidFill>
                  <a:srgbClr val="0000FF"/>
                </a:solidFill>
                <a:latin typeface="Consolas" pitchFamily="49" charset="0"/>
                <a:ea typeface="楷体" pitchFamily="49" charset="-122"/>
                <a:cs typeface="Consolas" pitchFamily="49" charset="0"/>
              </a:rPr>
              <a:t>    }</a:t>
            </a:r>
          </a:p>
          <a:p>
            <a:r>
              <a:rPr lang="nb-NO" altLang="zh-CN" sz="160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071934" y="1928802"/>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flipH="1" flipV="1">
            <a:off x="1821637" y="2639712"/>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0825" y="1330334"/>
            <a:ext cx="8497888"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1.8】</a:t>
            </a:r>
            <a:r>
              <a:rPr lang="zh-CN" altLang="en-US" sz="2000">
                <a:solidFill>
                  <a:srgbClr val="0000FF"/>
                </a:solidFill>
                <a:latin typeface="Consolas" pitchFamily="49" charset="0"/>
                <a:ea typeface="楷体" pitchFamily="49" charset="-122"/>
                <a:cs typeface="Consolas" pitchFamily="49" charset="0"/>
              </a:rPr>
              <a:t>求解梵塔问题的递归算法如下，分析其时间复杂度。</a:t>
            </a:r>
          </a:p>
        </p:txBody>
      </p:sp>
      <p:sp>
        <p:nvSpPr>
          <p:cNvPr id="177155" name="Text Box 3"/>
          <p:cNvSpPr txBox="1">
            <a:spLocks noChangeArrowheads="1"/>
          </p:cNvSpPr>
          <p:nvPr/>
        </p:nvSpPr>
        <p:spPr bwMode="auto">
          <a:xfrm>
            <a:off x="714348" y="2214554"/>
            <a:ext cx="6246827" cy="2607207"/>
          </a:xfrm>
          <a:prstGeom prst="rect">
            <a:avLst/>
          </a:prstGeom>
          <a:solidFill>
            <a:schemeClr val="accent3">
              <a:lumMod val="40000"/>
              <a:lumOff val="60000"/>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80000" bIns="180000">
            <a:spAutoFit/>
          </a:bodyPr>
          <a:lstStyle/>
          <a:p>
            <a:pPr>
              <a:lnSpc>
                <a:spcPct val="90000"/>
              </a:lnSpc>
            </a:pPr>
            <a:r>
              <a:rPr lang="en-US" altLang="zh-CN" sz="1800">
                <a:solidFill>
                  <a:srgbClr val="006666"/>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a:t>
            </a:r>
            <a:r>
              <a:rPr lang="en-US" altLang="zh-CN" sz="1800" err="1">
                <a:solidFill>
                  <a:srgbClr val="006666"/>
                </a:solidFill>
                <a:latin typeface="Consolas" pitchFamily="49" charset="0"/>
                <a:ea typeface="楷体" pitchFamily="49" charset="-122"/>
                <a:cs typeface="Consolas" pitchFamily="49" charset="0"/>
              </a:rPr>
              <a:t>int</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n,char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x,char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y,char</a:t>
            </a:r>
            <a:r>
              <a:rPr lang="en-US" altLang="zh-CN" sz="1800">
                <a:solidFill>
                  <a:srgbClr val="006666"/>
                </a:solidFill>
                <a:latin typeface="Consolas" pitchFamily="49" charset="0"/>
                <a:ea typeface="楷体" pitchFamily="49" charset="-122"/>
                <a:cs typeface="Consolas" pitchFamily="49" charset="0"/>
              </a:rPr>
              <a:t> z)</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if </a:t>
            </a:r>
            <a:r>
              <a:rPr lang="en-US" altLang="zh-CN" sz="1800">
                <a:solidFill>
                  <a:srgbClr val="006666"/>
                </a:solidFill>
                <a:latin typeface="Consolas" pitchFamily="49" charset="0"/>
                <a:ea typeface="楷体" pitchFamily="49" charset="-122"/>
                <a:cs typeface="Consolas" pitchFamily="49" charset="0"/>
              </a:rPr>
              <a:t>(n==1)</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else</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(n-</a:t>
            </a:r>
            <a:r>
              <a:rPr lang="en-US" altLang="zh-CN" sz="1800" err="1">
                <a:solidFill>
                  <a:srgbClr val="006666"/>
                </a:solidFill>
                <a:latin typeface="Consolas" pitchFamily="49" charset="0"/>
                <a:ea typeface="楷体" pitchFamily="49" charset="-122"/>
                <a:cs typeface="Consolas" pitchFamily="49" charset="0"/>
              </a:rPr>
              <a:t>1,x,z,y</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Hanoi</a:t>
            </a:r>
            <a:r>
              <a:rPr lang="en-US" altLang="zh-CN" sz="1800" smtClean="0">
                <a:solidFill>
                  <a:srgbClr val="006666"/>
                </a:solidFill>
                <a:latin typeface="Consolas" pitchFamily="49" charset="0"/>
                <a:ea typeface="楷体" pitchFamily="49" charset="-122"/>
                <a:cs typeface="Consolas" pitchFamily="49" charset="0"/>
              </a:rPr>
              <a:t>(n-1,y,x,z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43306" y="1428736"/>
            <a:ext cx="5175257" cy="2086725"/>
          </a:xfrm>
          <a:prstGeom prst="rect">
            <a:avLst/>
          </a:prstGeom>
          <a:solidFill>
            <a:schemeClr val="bg1">
              <a:lumMod val="95000"/>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a:spAutoFit/>
          </a:bodyPr>
          <a:lstStyle/>
          <a:p>
            <a:pPr>
              <a:lnSpc>
                <a:spcPct val="90000"/>
              </a:lnSpc>
            </a:pPr>
            <a:r>
              <a:rPr lang="en-US" altLang="zh-CN" sz="1600">
                <a:solidFill>
                  <a:srgbClr val="006666"/>
                </a:solidFill>
                <a:latin typeface="Consolas" pitchFamily="49" charset="0"/>
                <a:ea typeface="楷体" pitchFamily="49" charset="-122"/>
                <a:cs typeface="Consolas" pitchFamily="49" charset="0"/>
              </a:rPr>
              <a:t>void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a:t>
            </a:r>
            <a:r>
              <a:rPr lang="en-US" altLang="zh-CN" sz="1600" err="1">
                <a:solidFill>
                  <a:srgbClr val="006666"/>
                </a:solidFill>
                <a:latin typeface="Consolas" pitchFamily="49" charset="0"/>
                <a:ea typeface="楷体" pitchFamily="49" charset="-122"/>
                <a:cs typeface="Consolas" pitchFamily="49" charset="0"/>
              </a:rPr>
              <a:t>int</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n,char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x,char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y,char</a:t>
            </a:r>
            <a:r>
              <a:rPr lang="en-US" altLang="zh-CN" sz="1600">
                <a:solidFill>
                  <a:srgbClr val="006666"/>
                </a:solidFill>
                <a:latin typeface="Consolas" pitchFamily="49" charset="0"/>
                <a:ea typeface="楷体" pitchFamily="49" charset="-122"/>
                <a:cs typeface="Consolas" pitchFamily="49" charset="0"/>
              </a:rPr>
              <a:t> z)</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if </a:t>
            </a:r>
            <a:r>
              <a:rPr lang="en-US" altLang="zh-CN" sz="1600">
                <a:solidFill>
                  <a:srgbClr val="006666"/>
                </a:solidFill>
                <a:latin typeface="Consolas" pitchFamily="49" charset="0"/>
                <a:ea typeface="楷体" pitchFamily="49" charset="-122"/>
                <a:cs typeface="Consolas" pitchFamily="49" charset="0"/>
              </a:rPr>
              <a:t>(n==1)</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else</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(n-</a:t>
            </a:r>
            <a:r>
              <a:rPr lang="en-US" altLang="zh-CN" sz="1600" err="1">
                <a:solidFill>
                  <a:srgbClr val="006666"/>
                </a:solidFill>
                <a:latin typeface="Consolas" pitchFamily="49" charset="0"/>
                <a:ea typeface="楷体" pitchFamily="49" charset="-122"/>
                <a:cs typeface="Consolas" pitchFamily="49" charset="0"/>
              </a:rPr>
              <a:t>1,x,z,y</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FF0000"/>
                </a:solidFill>
                <a:latin typeface="Consolas" pitchFamily="49" charset="0"/>
                <a:ea typeface="楷体" pitchFamily="49" charset="-122"/>
                <a:cs typeface="Consolas" pitchFamily="49" charset="0"/>
              </a:rPr>
              <a:t>Hanoi</a:t>
            </a:r>
            <a:r>
              <a:rPr lang="en-US" altLang="zh-CN" sz="1600" smtClean="0">
                <a:solidFill>
                  <a:srgbClr val="006666"/>
                </a:solidFill>
                <a:latin typeface="Consolas" pitchFamily="49" charset="0"/>
                <a:ea typeface="楷体" pitchFamily="49" charset="-122"/>
                <a:cs typeface="Consolas" pitchFamily="49" charset="0"/>
              </a:rPr>
              <a:t>(n-1,y,x,z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a:t>
            </a:r>
          </a:p>
        </p:txBody>
      </p:sp>
      <p:sp>
        <p:nvSpPr>
          <p:cNvPr id="3" name="TextBox 2"/>
          <p:cNvSpPr txBox="1"/>
          <p:nvPr/>
        </p:nvSpPr>
        <p:spPr>
          <a:xfrm>
            <a:off x="500034" y="142852"/>
            <a:ext cx="8286808" cy="1061829"/>
          </a:xfrm>
          <a:prstGeom prst="rect">
            <a:avLst/>
          </a:prstGeom>
          <a:noFill/>
        </p:spPr>
        <p:txBody>
          <a:bodyPr wrap="square" rtlCol="0">
            <a:spAutoFit/>
          </a:bodyPr>
          <a:lstStyle/>
          <a:p>
            <a:pPr>
              <a:lnSpc>
                <a:spcPct val="150000"/>
              </a:lnSpc>
            </a:pPr>
            <a:r>
              <a:rPr lang="zh-CN" altLang="en-US" sz="22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微软雅黑" pitchFamily="34" charset="-122"/>
                <a:ea typeface="微软雅黑" pitchFamily="34"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0000FF"/>
                </a:solidFill>
                <a:latin typeface="Consolas" pitchFamily="49" charset="0"/>
                <a:ea typeface="楷体" pitchFamily="49" charset="-122"/>
                <a:cs typeface="Consolas" pitchFamily="49" charset="0"/>
              </a:rPr>
              <a:t>Hanoi(</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z</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的执行时间为</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，由其执行过程得到以下求执行时间的递归关系（递推关系式）：</a:t>
            </a:r>
          </a:p>
        </p:txBody>
      </p:sp>
      <p:sp>
        <p:nvSpPr>
          <p:cNvPr id="4" name="TextBox 3"/>
          <p:cNvSpPr txBox="1"/>
          <p:nvPr/>
        </p:nvSpPr>
        <p:spPr>
          <a:xfrm>
            <a:off x="357158" y="2143116"/>
            <a:ext cx="3071834" cy="844810"/>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下弧形箭头 4"/>
          <p:cNvSpPr/>
          <p:nvPr/>
        </p:nvSpPr>
        <p:spPr>
          <a:xfrm rot="9000000">
            <a:off x="2643174" y="1428736"/>
            <a:ext cx="857256" cy="4286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00034" y="3857628"/>
            <a:ext cx="5857916" cy="249299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 = 2[2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-2)+1]+1=2</a:t>
            </a:r>
            <a:r>
              <a:rPr lang="en-US" sz="2000" baseline="30000" smtClean="0">
                <a:solidFill>
                  <a:srgbClr val="0000FF"/>
                </a:solidFill>
                <a:latin typeface="Consolas" pitchFamily="49" charset="0"/>
                <a:cs typeface="Consolas" pitchFamily="49" charset="0"/>
              </a:rPr>
              <a:t>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-2)+1+2</a:t>
            </a:r>
            <a:r>
              <a:rPr lang="en-US" sz="2000" baseline="30000" smtClean="0">
                <a:solidFill>
                  <a:srgbClr val="0000FF"/>
                </a:solidFill>
                <a:latin typeface="Consolas" pitchFamily="49" charset="0"/>
                <a:cs typeface="Consolas" pitchFamily="49" charset="0"/>
              </a:rPr>
              <a:t>1</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baseline="30000" smtClean="0">
                <a:solidFill>
                  <a:srgbClr val="0000FF"/>
                </a:solidFill>
                <a:latin typeface="Consolas" pitchFamily="49" charset="0"/>
                <a:cs typeface="Consolas" pitchFamily="49" charset="0"/>
              </a:rPr>
              <a:t>3</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-3)+1+2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a:t>
            </a:r>
            <a:r>
              <a:rPr lang="en-US" altLang="zh-CN" sz="2000" smtClean="0">
                <a:solidFill>
                  <a:srgbClr val="0000FF"/>
                </a:solidFill>
                <a:latin typeface="Consolas" pitchFamily="49" charset="0"/>
                <a:cs typeface="Consolas" pitchFamily="49" charset="0"/>
              </a:rPr>
              <a:t>…</a:t>
            </a: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-1</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(1)+1+2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r>
              <a:rPr 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a:t>
            </a:r>
            <a:r>
              <a:rPr lang="en-US" sz="2000" smtClean="0">
                <a:solidFill>
                  <a:srgbClr val="0000FF"/>
                </a:solidFill>
                <a:latin typeface="Consolas" pitchFamily="49" charset="0"/>
                <a:cs typeface="Consolas" pitchFamily="49" charset="0"/>
              </a:rPr>
              <a:t>+2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-1 = </a:t>
            </a:r>
            <a:r>
              <a:rPr lang="en-US" smtClean="0">
                <a:solidFill>
                  <a:srgbClr val="FF0000"/>
                </a:solidFill>
                <a:latin typeface="Consolas" pitchFamily="49" charset="0"/>
                <a:cs typeface="Consolas" pitchFamily="49" charset="0"/>
              </a:rPr>
              <a:t>O(2</a:t>
            </a:r>
            <a:r>
              <a:rPr lang="en-US" i="1" baseline="30000" smtClean="0">
                <a:solidFill>
                  <a:srgbClr val="FF0000"/>
                </a:solidFill>
                <a:latin typeface="Consolas" pitchFamily="49" charset="0"/>
                <a:cs typeface="Consolas" pitchFamily="49" charset="0"/>
              </a:rPr>
              <a:t>n</a:t>
            </a:r>
            <a:r>
              <a:rPr lang="en-US" smtClean="0">
                <a:solidFill>
                  <a:srgbClr val="FF0000"/>
                </a:solidFill>
                <a:latin typeface="Consolas" pitchFamily="49" charset="0"/>
                <a:cs typeface="Consolas" pitchFamily="49" charset="0"/>
              </a:rPr>
              <a:t>)</a:t>
            </a:r>
            <a:endParaRPr lang="zh-CN" altLang="en-US"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85720" y="409557"/>
            <a:ext cx="485778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1.2.2 </a:t>
            </a:r>
            <a:r>
              <a:rPr lang="zh-CN" altLang="en-US" sz="2800">
                <a:solidFill>
                  <a:srgbClr val="FF0000"/>
                </a:solidFill>
                <a:latin typeface="Consolas" pitchFamily="49" charset="0"/>
                <a:ea typeface="微软雅黑" pitchFamily="34" charset="-122"/>
                <a:cs typeface="Consolas" pitchFamily="49" charset="0"/>
              </a:rPr>
              <a:t>算法空间复杂度分析</a:t>
            </a:r>
          </a:p>
        </p:txBody>
      </p:sp>
      <p:sp>
        <p:nvSpPr>
          <p:cNvPr id="176131" name="Text Box 3"/>
          <p:cNvSpPr txBox="1">
            <a:spLocks noChangeArrowheads="1"/>
          </p:cNvSpPr>
          <p:nvPr/>
        </p:nvSpPr>
        <p:spPr bwMode="auto">
          <a:xfrm>
            <a:off x="357158" y="1500174"/>
            <a:ext cx="8280400" cy="957250"/>
          </a:xfrm>
          <a:prstGeom prst="rect">
            <a:avLst/>
          </a:prstGeom>
          <a:noFill/>
          <a:ln w="9525">
            <a:noFill/>
            <a:miter lim="800000"/>
            <a:headEnd/>
            <a:tailEnd/>
          </a:ln>
          <a:effectLst/>
        </p:spPr>
        <p:txBody>
          <a:bodyPr>
            <a:spAutoFit/>
          </a:bodyPr>
          <a:lstStyle/>
          <a:p>
            <a:pPr>
              <a:lnSpc>
                <a:spcPct val="150000"/>
              </a:lnSpc>
              <a:spcBef>
                <a:spcPts val="0"/>
              </a:spcBef>
            </a:pPr>
            <a:r>
              <a:rPr lang="zh-CN" altLang="en-US" sz="2000">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一个算法的存储量包括形参所占空间和临时变量所占空间。在对算法进行存储空间分析时，只考察</a:t>
            </a:r>
            <a:r>
              <a:rPr lang="zh-CN" altLang="en-US" sz="2000">
                <a:solidFill>
                  <a:srgbClr val="C00000"/>
                </a:solidFill>
                <a:ea typeface="楷体" pitchFamily="49" charset="-122"/>
                <a:cs typeface="Times New Roman" pitchFamily="18" charset="0"/>
              </a:rPr>
              <a:t>临时变量</a:t>
            </a:r>
            <a:r>
              <a:rPr lang="zh-CN" altLang="en-US" sz="2000">
                <a:solidFill>
                  <a:srgbClr val="0000FF"/>
                </a:solidFill>
                <a:ea typeface="楷体" pitchFamily="49" charset="-122"/>
                <a:cs typeface="Times New Roman" pitchFamily="18" charset="0"/>
              </a:rPr>
              <a:t>所占空间</a:t>
            </a:r>
            <a:r>
              <a:rPr lang="zh-CN" altLang="en-US" sz="2000" smtClean="0">
                <a:solidFill>
                  <a:srgbClr val="0000FF"/>
                </a:solidFill>
                <a:ea typeface="楷体" pitchFamily="49" charset="-122"/>
                <a:cs typeface="Times New Roman" pitchFamily="18" charset="0"/>
              </a:rPr>
              <a:t>。</a:t>
            </a:r>
            <a:r>
              <a:rPr lang="zh-CN" altLang="en-US" sz="2000">
                <a:ea typeface="楷体" pitchFamily="49" charset="-122"/>
                <a:cs typeface="Times New Roman" pitchFamily="18" charset="0"/>
              </a:rPr>
              <a:t>　</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428596" y="642918"/>
            <a:ext cx="8353425" cy="1141210"/>
          </a:xfrm>
          <a:prstGeom prst="rect">
            <a:avLst/>
          </a:prstGeom>
          <a:noFill/>
          <a:ln w="9525">
            <a:noFill/>
            <a:miter lim="800000"/>
            <a:headEnd/>
            <a:tailEnd/>
          </a:ln>
          <a:effectLst/>
        </p:spPr>
        <p:txBody>
          <a:bodyPr>
            <a:spAutoFit/>
          </a:bodyPr>
          <a:lstStyle/>
          <a:p>
            <a:pPr>
              <a:lnSpc>
                <a:spcPts val="2800"/>
              </a:lnSpc>
              <a:spcBef>
                <a:spcPts val="0"/>
              </a:spcBef>
            </a:pPr>
            <a:r>
              <a:rPr lang="zh-CN" altLang="en-US" sz="2000">
                <a:latin typeface="Consolas" pitchFamily="49" charset="0"/>
                <a:ea typeface="楷体" pitchFamily="49" charset="-122"/>
                <a:cs typeface="Consolas" pitchFamily="49" charset="0"/>
              </a:rPr>
              <a:t>　　</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以下算法用于在带头结点的单链表</a:t>
            </a:r>
            <a:r>
              <a:rPr lang="en-US" altLang="zh-CN" sz="2000" i="1">
                <a:solidFill>
                  <a:srgbClr val="0000FF"/>
                </a:solidFill>
                <a:latin typeface="Consolas" pitchFamily="49" charset="0"/>
                <a:ea typeface="楷体" pitchFamily="49" charset="-122"/>
                <a:cs typeface="Consolas" pitchFamily="49" charset="0"/>
              </a:rPr>
              <a:t>h</a:t>
            </a:r>
            <a:r>
              <a:rPr lang="zh-CN" altLang="en-US" sz="2000">
                <a:solidFill>
                  <a:srgbClr val="0000FF"/>
                </a:solidFill>
                <a:latin typeface="Consolas" pitchFamily="49" charset="0"/>
                <a:ea typeface="楷体" pitchFamily="49" charset="-122"/>
                <a:cs typeface="Consolas" pitchFamily="49" charset="0"/>
              </a:rPr>
              <a:t>中查找第一个值为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的结点，找到后返回其逻辑序号（从</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计起），否则返回</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。分析该算法存在的问题。</a:t>
            </a:r>
          </a:p>
        </p:txBody>
      </p:sp>
      <p:sp>
        <p:nvSpPr>
          <p:cNvPr id="4" name="TextBox 3"/>
          <p:cNvSpPr txBox="1"/>
          <p:nvPr/>
        </p:nvSpPr>
        <p:spPr>
          <a:xfrm>
            <a:off x="1571604" y="2000240"/>
            <a:ext cx="5214974" cy="30243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216000" rtlCol="0">
            <a:noAutofit/>
          </a:bodyPr>
          <a:lstStyle/>
          <a:p>
            <a:r>
              <a:rPr lang="en-US" altLang="zh-CN" sz="1800" err="1" smtClean="0">
                <a:solidFill>
                  <a:srgbClr val="9900FF"/>
                </a:solidFill>
                <a:latin typeface="Consolas" pitchFamily="49" charset="0"/>
                <a:ea typeface="楷体" pitchFamily="49" charset="-122"/>
                <a:cs typeface="Consolas" pitchFamily="49" charset="0"/>
              </a:rPr>
              <a:t>int</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findx</a:t>
            </a:r>
            <a:r>
              <a:rPr lang="en-US" altLang="zh-CN" sz="1800" smtClean="0">
                <a:solidFill>
                  <a:srgbClr val="9900FF"/>
                </a:solidFill>
                <a:latin typeface="Consolas" pitchFamily="49" charset="0"/>
                <a:ea typeface="楷体" pitchFamily="49" charset="-122"/>
                <a:cs typeface="Consolas" pitchFamily="49" charset="0"/>
              </a:rPr>
              <a:t>(</a:t>
            </a:r>
            <a:r>
              <a:rPr lang="en-US" altLang="zh-CN" sz="1800" err="1" smtClean="0">
                <a:solidFill>
                  <a:srgbClr val="9900FF"/>
                </a:solidFill>
                <a:latin typeface="Consolas" pitchFamily="49" charset="0"/>
                <a:ea typeface="楷体" pitchFamily="49" charset="-122"/>
                <a:cs typeface="Consolas" pitchFamily="49" charset="0"/>
              </a:rPr>
              <a:t>LNode</a:t>
            </a:r>
            <a:r>
              <a:rPr lang="en-US" altLang="zh-CN" sz="1800" smtClean="0">
                <a:solidFill>
                  <a:srgbClr val="9900FF"/>
                </a:solidFill>
                <a:latin typeface="Consolas" pitchFamily="49" charset="0"/>
                <a:ea typeface="楷体" pitchFamily="49" charset="-122"/>
                <a:cs typeface="Consolas" pitchFamily="49" charset="0"/>
              </a:rPr>
              <a:t> *h</a:t>
            </a:r>
            <a:r>
              <a:rPr lang="zh-CN" altLang="en-US" sz="1800" smtClean="0">
                <a:solidFill>
                  <a:srgbClr val="9900FF"/>
                </a:solidFill>
                <a:latin typeface="Consolas" pitchFamily="49" charset="0"/>
                <a:ea typeface="楷体" pitchFamily="49" charset="-122"/>
                <a:cs typeface="Consolas" pitchFamily="49" charset="0"/>
              </a:rPr>
              <a:t>，</a:t>
            </a:r>
            <a:r>
              <a:rPr lang="en-US" altLang="zh-CN" sz="1800" smtClean="0">
                <a:solidFill>
                  <a:srgbClr val="9900FF"/>
                </a:solidFill>
                <a:latin typeface="Consolas" pitchFamily="49" charset="0"/>
                <a:ea typeface="楷体" pitchFamily="49" charset="-122"/>
                <a:cs typeface="Consolas" pitchFamily="49" charset="0"/>
              </a:rPr>
              <a:t>int x)</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LNode</a:t>
            </a:r>
            <a:r>
              <a:rPr lang="en-US" altLang="zh-CN" sz="1800" smtClean="0">
                <a:solidFill>
                  <a:srgbClr val="0000FF"/>
                </a:solidFill>
                <a:latin typeface="Consolas" pitchFamily="49" charset="0"/>
                <a:ea typeface="楷体" pitchFamily="49" charset="-122"/>
                <a:cs typeface="Consolas" pitchFamily="49" charset="0"/>
              </a:rPr>
              <a:t> *p=h-&gt;next;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int</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=0;</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(p-&gt;data!=x)</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p=</a:t>
            </a:r>
            <a:r>
              <a:rPr lang="en-US" altLang="zh-CN" sz="1800" err="1" smtClean="0">
                <a:solidFill>
                  <a:srgbClr val="0000FF"/>
                </a:solidFill>
                <a:latin typeface="Consolas" pitchFamily="49" charset="0"/>
                <a:ea typeface="楷体" pitchFamily="49" charset="-122"/>
                <a:cs typeface="Consolas" pitchFamily="49" charset="0"/>
              </a:rPr>
              <a:t>p</a:t>
            </a:r>
            <a:r>
              <a:rPr lang="en-US" altLang="zh-CN" sz="1800" smtClean="0">
                <a:solidFill>
                  <a:srgbClr val="0000FF"/>
                </a:solidFill>
                <a:latin typeface="Consolas" pitchFamily="49" charset="0"/>
                <a:ea typeface="楷体" pitchFamily="49" charset="-122"/>
                <a:cs typeface="Consolas" pitchFamily="49" charset="0"/>
              </a:rPr>
              <a:t>-&gt;next;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506442" y="428604"/>
            <a:ext cx="8280400" cy="265444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例如，有以下算法，</a:t>
            </a:r>
            <a:r>
              <a:rPr lang="zh-CN" altLang="en-US" sz="2000">
                <a:solidFill>
                  <a:srgbClr val="0000FF"/>
                </a:solidFill>
                <a:latin typeface="Consolas" pitchFamily="49" charset="0"/>
                <a:ea typeface="楷体" pitchFamily="49" charset="-122"/>
                <a:cs typeface="Consolas" pitchFamily="49" charset="0"/>
              </a:rPr>
              <a:t>其中临时空间为变量</a:t>
            </a:r>
            <a:r>
              <a:rPr lang="en-US" altLang="zh-CN"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maxi</a:t>
            </a:r>
            <a:r>
              <a:rPr lang="zh-CN" altLang="en-US" sz="2000">
                <a:solidFill>
                  <a:srgbClr val="0000FF"/>
                </a:solidFill>
                <a:latin typeface="Consolas" pitchFamily="49" charset="0"/>
                <a:ea typeface="楷体" pitchFamily="49" charset="-122"/>
                <a:cs typeface="Consolas" pitchFamily="49" charset="0"/>
              </a:rPr>
              <a:t>占用的空间。所以，空间复杂度是对一个算法在运行过程中临时占用的存储空间大小的量度，一般也作为问题规模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的函数，以数量级形式给出，记作</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i="1" smtClean="0">
                <a:solidFill>
                  <a:srgbClr val="0000FF"/>
                </a:solidFill>
                <a:latin typeface="Consolas" pitchFamily="49" charset="0"/>
                <a:ea typeface="楷体" pitchFamily="49" charset="-122"/>
                <a:cs typeface="Consolas" pitchFamily="49" charset="0"/>
              </a:rPr>
              <a:t>      </a:t>
            </a:r>
            <a:r>
              <a:rPr lang="en-US" altLang="zh-CN" sz="2000" i="1" smtClean="0">
                <a:solidFill>
                  <a:srgbClr val="C00000"/>
                </a:solidFill>
                <a:latin typeface="Consolas" pitchFamily="49" charset="0"/>
                <a:ea typeface="楷体" pitchFamily="49" charset="-122"/>
                <a:cs typeface="Consolas" pitchFamily="49" charset="0"/>
              </a:rPr>
              <a:t>S</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)=O(</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或</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p>
          <a:p>
            <a:pPr>
              <a:lnSpc>
                <a:spcPct val="150000"/>
              </a:lnSpc>
              <a:spcBef>
                <a:spcPct val="50000"/>
              </a:spcBef>
            </a:pPr>
            <a:r>
              <a:rPr lang="zh-CN" altLang="en-US" sz="2000" smtClean="0">
                <a:solidFill>
                  <a:srgbClr val="0000FF"/>
                </a:solidFill>
                <a:latin typeface="Consolas" pitchFamily="49" charset="0"/>
                <a:ea typeface="楷体" pitchFamily="49" charset="-122"/>
                <a:cs typeface="Consolas" pitchFamily="49" charset="0"/>
              </a:rPr>
              <a:t>其中</a:t>
            </a:r>
            <a:r>
              <a:rPr lang="zh-CN" altLang="en-US" sz="2000">
                <a:solidFill>
                  <a:srgbClr val="0000FF"/>
                </a:solidFill>
                <a:latin typeface="Consolas" pitchFamily="49" charset="0"/>
                <a:ea typeface="楷体" pitchFamily="49" charset="-122"/>
                <a:cs typeface="Consolas" pitchFamily="49" charset="0"/>
              </a:rPr>
              <a:t>渐进符号的含义与时间复杂度中的含义相同。</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14414" y="3429000"/>
            <a:ext cx="3429024"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9900FF"/>
                </a:solidFill>
                <a:latin typeface="Consolas" pitchFamily="49" charset="0"/>
                <a:cs typeface="Consolas" pitchFamily="49" charset="0"/>
              </a:rPr>
              <a:t>int max(int a[]</a:t>
            </a:r>
            <a:r>
              <a:rPr lang="zh-CN" altLang="zh-CN" sz="1800" smtClean="0">
                <a:solidFill>
                  <a:srgbClr val="9900FF"/>
                </a:solidFill>
                <a:latin typeface="Consolas" pitchFamily="49" charset="0"/>
                <a:cs typeface="Consolas" pitchFamily="49" charset="0"/>
              </a:rPr>
              <a:t>，</a:t>
            </a:r>
            <a:r>
              <a:rPr lang="en-US" altLang="zh-CN" sz="1800" smtClean="0">
                <a:solidFill>
                  <a:srgbClr val="9900FF"/>
                </a:solidFill>
                <a:latin typeface="Consolas" pitchFamily="49" charset="0"/>
                <a:cs typeface="Consolas" pitchFamily="49" charset="0"/>
              </a:rPr>
              <a:t>int n)</a:t>
            </a:r>
            <a:endParaRPr lang="zh-CN" altLang="zh-CN" sz="1800" smtClean="0">
              <a:solidFill>
                <a:srgbClr val="99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int i</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maxi=0;</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a:t>
            </a:r>
            <a:r>
              <a:rPr lang="nb-NO" altLang="zh-CN" sz="1800" smtClean="0">
                <a:solidFill>
                  <a:srgbClr val="0000FF"/>
                </a:solidFill>
                <a:latin typeface="Consolas" pitchFamily="49" charset="0"/>
                <a:cs typeface="Consolas" pitchFamily="49" charset="0"/>
              </a:rPr>
              <a:t>for (i=1;i&lt;=n;i++)</a:t>
            </a:r>
            <a:endParaRPr lang="zh-CN" altLang="zh-CN" sz="1800" smtClean="0">
              <a:solidFill>
                <a:srgbClr val="0000FF"/>
              </a:solidFill>
              <a:latin typeface="Consolas" pitchFamily="49" charset="0"/>
              <a:cs typeface="Consolas" pitchFamily="49" charset="0"/>
            </a:endParaRPr>
          </a:p>
          <a:p>
            <a:r>
              <a:rPr lang="nb-NO" altLang="zh-CN"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if (a[i]&gt;a[maxi])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maxi=i;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return 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a:t>
            </a:r>
            <a:endParaRPr lang="zh-CN" altLang="zh-CN" sz="1800" smtClean="0">
              <a:solidFill>
                <a:srgbClr val="0000FF"/>
              </a:solidFill>
              <a:latin typeface="Consolas" pitchFamily="49" charset="0"/>
              <a:cs typeface="Consolas" pitchFamily="49" charset="0"/>
            </a:endParaRPr>
          </a:p>
        </p:txBody>
      </p:sp>
      <p:sp>
        <p:nvSpPr>
          <p:cNvPr id="7" name="右大括号 6"/>
          <p:cNvSpPr/>
          <p:nvPr/>
        </p:nvSpPr>
        <p:spPr>
          <a:xfrm>
            <a:off x="4786314" y="3500438"/>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5072066" y="3643314"/>
            <a:ext cx="3071834" cy="1477328"/>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函数体内分配的变量空间为临时空间，不计形参占用的空间，这里的仅计</a:t>
            </a:r>
            <a:r>
              <a:rPr lang="en-US" altLang="zh-CN" sz="1800" i="1" smtClean="0">
                <a:solidFill>
                  <a:srgbClr val="0000FF"/>
                </a:solidFill>
                <a:latin typeface="Consolas" pitchFamily="49" charset="0"/>
                <a:ea typeface="楷体" pitchFamily="49" charset="-122"/>
                <a:cs typeface="Consolas" pitchFamily="49" charset="0"/>
              </a:rPr>
              <a:t>i</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maxi</a:t>
            </a:r>
            <a:r>
              <a:rPr lang="zh-CN" altLang="zh-CN" sz="1800" smtClean="0">
                <a:solidFill>
                  <a:srgbClr val="0000FF"/>
                </a:solidFill>
                <a:latin typeface="Consolas" pitchFamily="49" charset="0"/>
                <a:ea typeface="楷体" pitchFamily="49" charset="-122"/>
                <a:cs typeface="Consolas" pitchFamily="49" charset="0"/>
              </a:rPr>
              <a:t>变量的空间，其空间复杂度为</a:t>
            </a:r>
            <a:r>
              <a:rPr lang="en-US" altLang="zh-CN" sz="1800" smtClean="0">
                <a:solidFill>
                  <a:srgbClr val="0000FF"/>
                </a:solidFill>
                <a:latin typeface="Consolas" pitchFamily="49" charset="0"/>
                <a:ea typeface="楷体" pitchFamily="49" charset="-122"/>
                <a:cs typeface="Consolas" pitchFamily="49" charset="0"/>
              </a:rPr>
              <a:t>O(1)</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85720" y="428604"/>
            <a:ext cx="8424863" cy="782137"/>
          </a:xfrm>
          <a:prstGeom prst="rect">
            <a:avLst/>
          </a:prstGeom>
          <a:noFill/>
          <a:ln w="9525">
            <a:noFill/>
            <a:miter lim="800000"/>
            <a:headEnd/>
            <a:tailEnd/>
          </a:ln>
          <a:effectLst/>
        </p:spPr>
        <p:txBody>
          <a:bodyPr>
            <a:spAutoFit/>
          </a:bodyPr>
          <a:lstStyle/>
          <a:p>
            <a:pPr>
              <a:lnSpc>
                <a:spcPts val="2800"/>
              </a:lnSpc>
              <a:spcBef>
                <a:spcPts val="0"/>
              </a:spcBef>
            </a:pPr>
            <a:r>
              <a:rPr lang="zh-CN" altLang="en-US" sz="2000">
                <a:solidFill>
                  <a:srgbClr val="0000FF"/>
                </a:solidFill>
                <a:latin typeface="Consolas" pitchFamily="49" charset="0"/>
                <a:ea typeface="楷体" pitchFamily="49" charset="-122"/>
                <a:cs typeface="Consolas" pitchFamily="49" charset="0"/>
              </a:rPr>
              <a:t>　　为什么算法占用的空间只考虑临时空间，而不必考虑形参的空间呢？这是因为形参的空间会在调用该算法的算法中考</a:t>
            </a:r>
            <a:r>
              <a:rPr lang="zh-CN" altLang="en-US" sz="2000" smtClean="0">
                <a:solidFill>
                  <a:srgbClr val="0000FF"/>
                </a:solidFill>
                <a:latin typeface="Consolas" pitchFamily="49" charset="0"/>
                <a:ea typeface="楷体" pitchFamily="49" charset="-122"/>
                <a:cs typeface="Consolas" pitchFamily="49" charset="0"/>
              </a:rPr>
              <a:t>虑。</a:t>
            </a:r>
            <a:endParaRPr lang="zh-CN" altLang="en-US" sz="2000">
              <a:solidFill>
                <a:srgbClr val="0000FF"/>
              </a:solidFill>
              <a:latin typeface="Consolas" pitchFamily="49" charset="0"/>
              <a:ea typeface="楷体" pitchFamily="49" charset="-122"/>
              <a:cs typeface="Consolas" pitchFamily="49" charset="0"/>
            </a:endParaRPr>
          </a:p>
        </p:txBody>
      </p:sp>
      <p:sp>
        <p:nvSpPr>
          <p:cNvPr id="175107" name="Text Box 3"/>
          <p:cNvSpPr txBox="1">
            <a:spLocks noChangeArrowheads="1"/>
          </p:cNvSpPr>
          <p:nvPr/>
        </p:nvSpPr>
        <p:spPr bwMode="auto">
          <a:xfrm>
            <a:off x="1187450" y="1571612"/>
            <a:ext cx="5472113" cy="134840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80000" bIns="180000">
            <a:spAutoFit/>
          </a:bodyPr>
          <a:lstStyle/>
          <a:p>
            <a:r>
              <a:rPr lang="en-US" altLang="zh-CN" sz="1600">
                <a:solidFill>
                  <a:srgbClr val="9900FF"/>
                </a:solidFill>
                <a:latin typeface="Consolas" pitchFamily="49" charset="0"/>
                <a:ea typeface="楷体" pitchFamily="49" charset="-122"/>
                <a:cs typeface="Consolas" pitchFamily="49" charset="0"/>
              </a:rPr>
              <a:t>void </a:t>
            </a:r>
            <a:r>
              <a:rPr lang="en-US" altLang="zh-CN" sz="1600" err="1">
                <a:solidFill>
                  <a:srgbClr val="9900FF"/>
                </a:solidFill>
                <a:latin typeface="Consolas" pitchFamily="49" charset="0"/>
                <a:ea typeface="楷体" pitchFamily="49" charset="-122"/>
                <a:cs typeface="Consolas" pitchFamily="49" charset="0"/>
              </a:rPr>
              <a:t>maxfun</a:t>
            </a:r>
            <a:r>
              <a:rPr lang="en-US" altLang="zh-CN" sz="1600">
                <a:solidFill>
                  <a:srgbClr val="9900FF"/>
                </a:solidFill>
                <a:latin typeface="Consolas" pitchFamily="49" charset="0"/>
                <a:ea typeface="楷体" pitchFamily="49" charset="-122"/>
                <a:cs typeface="Consolas" pitchFamily="49" charset="0"/>
              </a:rPr>
              <a:t>()</a:t>
            </a:r>
            <a:endParaRPr lang="pt-BR" altLang="zh-CN" sz="1600">
              <a:solidFill>
                <a:srgbClr val="9900FF"/>
              </a:solidFill>
              <a:latin typeface="Consolas" pitchFamily="49" charset="0"/>
              <a:ea typeface="楷体" pitchFamily="49" charset="-122"/>
              <a:cs typeface="Consolas" pitchFamily="49" charset="0"/>
            </a:endParaRPr>
          </a:p>
          <a:p>
            <a:r>
              <a:rPr lang="pt-BR" altLang="zh-CN" sz="1600">
                <a:latin typeface="Consolas" pitchFamily="49" charset="0"/>
                <a:ea typeface="楷体" pitchFamily="49" charset="-122"/>
                <a:cs typeface="Consolas" pitchFamily="49" charset="0"/>
              </a:rPr>
              <a:t>{  </a:t>
            </a:r>
            <a:r>
              <a:rPr lang="pt-BR" altLang="zh-CN" sz="1600" smtClean="0">
                <a:latin typeface="Consolas" pitchFamily="49" charset="0"/>
                <a:ea typeface="楷体" pitchFamily="49" charset="-122"/>
                <a:cs typeface="Consolas" pitchFamily="49" charset="0"/>
              </a:rPr>
              <a:t> int </a:t>
            </a:r>
            <a:r>
              <a:rPr lang="pt-BR" altLang="zh-CN" sz="1600">
                <a:latin typeface="Consolas" pitchFamily="49" charset="0"/>
                <a:ea typeface="楷体" pitchFamily="49" charset="-122"/>
                <a:cs typeface="Consolas" pitchFamily="49" charset="0"/>
              </a:rPr>
              <a:t>b[]={1,2,3,4,5},n=5;</a:t>
            </a:r>
          </a:p>
          <a:p>
            <a:r>
              <a:rPr lang="zh-CN" altLang="pt-BR" sz="1600">
                <a:latin typeface="Consolas" pitchFamily="49" charset="0"/>
                <a:ea typeface="楷体" pitchFamily="49" charset="-122"/>
                <a:cs typeface="Consolas" pitchFamily="49" charset="0"/>
              </a:rPr>
              <a:t>　　</a:t>
            </a:r>
            <a:r>
              <a:rPr lang="pt-BR" altLang="zh-CN" sz="1600">
                <a:latin typeface="Consolas" pitchFamily="49" charset="0"/>
                <a:ea typeface="楷体" pitchFamily="49" charset="-122"/>
                <a:cs typeface="Consolas" pitchFamily="49" charset="0"/>
              </a:rPr>
              <a:t>printf("Max=%d\n",</a:t>
            </a:r>
            <a:r>
              <a:rPr lang="pt-BR" altLang="zh-CN" sz="1600">
                <a:solidFill>
                  <a:srgbClr val="FF0000"/>
                </a:solidFill>
                <a:latin typeface="Consolas" pitchFamily="49" charset="0"/>
                <a:ea typeface="楷体" pitchFamily="49" charset="-122"/>
                <a:cs typeface="Consolas" pitchFamily="49" charset="0"/>
              </a:rPr>
              <a:t>max(b,n)</a:t>
            </a:r>
            <a:r>
              <a:rPr lang="pt-BR" altLang="zh-CN" sz="1600">
                <a:latin typeface="Consolas" pitchFamily="49" charset="0"/>
                <a:ea typeface="楷体" pitchFamily="49" charset="-122"/>
                <a:cs typeface="Consolas" pitchFamily="49" charset="0"/>
              </a:rPr>
              <a:t>);</a:t>
            </a:r>
          </a:p>
          <a:p>
            <a:r>
              <a:rPr lang="pt-BR" altLang="zh-CN" sz="1600">
                <a:latin typeface="Consolas" pitchFamily="49" charset="0"/>
                <a:ea typeface="楷体" pitchFamily="49" charset="-122"/>
                <a:cs typeface="Consolas" pitchFamily="49" charset="0"/>
              </a:rPr>
              <a:t>}</a:t>
            </a:r>
            <a:endParaRPr lang="en-US" altLang="zh-CN" sz="1600">
              <a:latin typeface="Consolas" pitchFamily="49" charset="0"/>
              <a:ea typeface="楷体" pitchFamily="49" charset="-122"/>
              <a:cs typeface="Consolas" pitchFamily="49" charset="0"/>
            </a:endParaRPr>
          </a:p>
        </p:txBody>
      </p:sp>
      <p:sp>
        <p:nvSpPr>
          <p:cNvPr id="175108" name="Text Box 4"/>
          <p:cNvSpPr txBox="1">
            <a:spLocks noChangeArrowheads="1"/>
          </p:cNvSpPr>
          <p:nvPr/>
        </p:nvSpPr>
        <p:spPr bwMode="auto">
          <a:xfrm>
            <a:off x="1000100" y="3357562"/>
            <a:ext cx="7389835" cy="686213"/>
          </a:xfrm>
          <a:prstGeom prst="rect">
            <a:avLst/>
          </a:prstGeom>
          <a:noFill/>
          <a:ln w="9525">
            <a:noFill/>
            <a:miter lim="800000"/>
            <a:headEnd/>
            <a:tailEnd/>
          </a:ln>
          <a:effectLst/>
        </p:spPr>
        <p:txBody>
          <a:bodyPr wrap="square">
            <a:spAutoFit/>
          </a:bodyPr>
          <a:lstStyle/>
          <a:p>
            <a:pPr>
              <a:lnSpc>
                <a:spcPts val="2400"/>
              </a:lnSpc>
              <a:spcBef>
                <a:spcPct val="50000"/>
              </a:spcBef>
            </a:pPr>
            <a:r>
              <a:rPr lang="pt-BR" altLang="zh-CN" sz="1800" smtClean="0">
                <a:solidFill>
                  <a:srgbClr val="0000FF"/>
                </a:solidFill>
                <a:latin typeface="Consolas" pitchFamily="49" charset="0"/>
                <a:ea typeface="仿宋" pitchFamily="49" charset="-122"/>
                <a:cs typeface="Consolas" pitchFamily="49" charset="0"/>
              </a:rPr>
              <a:t>maxfun</a:t>
            </a:r>
            <a:r>
              <a:rPr lang="zh-CN" altLang="pt-BR" sz="1800">
                <a:solidFill>
                  <a:srgbClr val="0000FF"/>
                </a:solidFill>
                <a:latin typeface="Consolas" pitchFamily="49" charset="0"/>
                <a:ea typeface="仿宋" pitchFamily="49" charset="-122"/>
                <a:cs typeface="Consolas" pitchFamily="49" charset="0"/>
              </a:rPr>
              <a:t>算法中为</a:t>
            </a:r>
            <a:r>
              <a:rPr lang="pt-BR" altLang="zh-CN" sz="1800" i="1">
                <a:solidFill>
                  <a:srgbClr val="0000FF"/>
                </a:solidFill>
                <a:latin typeface="Consolas" pitchFamily="49" charset="0"/>
                <a:ea typeface="仿宋" pitchFamily="49" charset="-122"/>
                <a:cs typeface="Consolas" pitchFamily="49" charset="0"/>
              </a:rPr>
              <a:t>b</a:t>
            </a:r>
            <a:r>
              <a:rPr lang="zh-CN" altLang="pt-BR" sz="1800">
                <a:solidFill>
                  <a:srgbClr val="0000FF"/>
                </a:solidFill>
                <a:latin typeface="Consolas" pitchFamily="49" charset="0"/>
                <a:ea typeface="仿宋" pitchFamily="49" charset="-122"/>
                <a:cs typeface="Consolas" pitchFamily="49" charset="0"/>
              </a:rPr>
              <a:t>数组分配了相应的内存空间，其空间复杂度为</a:t>
            </a:r>
            <a:r>
              <a:rPr lang="pt-BR" altLang="zh-CN" sz="1800">
                <a:solidFill>
                  <a:srgbClr val="0000FF"/>
                </a:solidFill>
                <a:latin typeface="Consolas" pitchFamily="49" charset="0"/>
                <a:ea typeface="仿宋" pitchFamily="49" charset="-122"/>
                <a:cs typeface="Consolas" pitchFamily="49" charset="0"/>
              </a:rPr>
              <a:t>O(</a:t>
            </a:r>
            <a:r>
              <a:rPr lang="pt-BR" altLang="zh-CN" sz="1800" i="1">
                <a:solidFill>
                  <a:srgbClr val="0000FF"/>
                </a:solidFill>
                <a:latin typeface="Consolas" pitchFamily="49" charset="0"/>
                <a:ea typeface="仿宋" pitchFamily="49" charset="-122"/>
                <a:cs typeface="Consolas" pitchFamily="49" charset="0"/>
              </a:rPr>
              <a:t>n</a:t>
            </a:r>
            <a:r>
              <a:rPr lang="pt-BR" altLang="zh-CN" sz="1800">
                <a:solidFill>
                  <a:srgbClr val="0000FF"/>
                </a:solidFill>
                <a:latin typeface="Consolas" pitchFamily="49" charset="0"/>
                <a:ea typeface="仿宋" pitchFamily="49" charset="-122"/>
                <a:cs typeface="Consolas" pitchFamily="49" charset="0"/>
              </a:rPr>
              <a:t>)</a:t>
            </a:r>
            <a:r>
              <a:rPr lang="zh-CN" altLang="pt-BR" sz="1800">
                <a:solidFill>
                  <a:srgbClr val="0000FF"/>
                </a:solidFill>
                <a:latin typeface="Consolas" pitchFamily="49" charset="0"/>
                <a:ea typeface="仿宋" pitchFamily="49" charset="-122"/>
                <a:cs typeface="Consolas" pitchFamily="49" charset="0"/>
              </a:rPr>
              <a:t>，如果在</a:t>
            </a:r>
            <a:r>
              <a:rPr lang="pt-BR" altLang="zh-CN" sz="1800">
                <a:solidFill>
                  <a:srgbClr val="0000FF"/>
                </a:solidFill>
                <a:latin typeface="Consolas" pitchFamily="49" charset="0"/>
                <a:ea typeface="仿宋" pitchFamily="49" charset="-122"/>
                <a:cs typeface="Consolas" pitchFamily="49" charset="0"/>
              </a:rPr>
              <a:t>max</a:t>
            </a:r>
            <a:r>
              <a:rPr lang="zh-CN" altLang="pt-BR" sz="1800">
                <a:solidFill>
                  <a:srgbClr val="0000FF"/>
                </a:solidFill>
                <a:latin typeface="Consolas" pitchFamily="49" charset="0"/>
                <a:ea typeface="仿宋" pitchFamily="49" charset="-122"/>
                <a:cs typeface="Consolas" pitchFamily="49" charset="0"/>
              </a:rPr>
              <a:t>算法中再考虑形参</a:t>
            </a:r>
            <a:r>
              <a:rPr lang="pt-BR" altLang="zh-CN" sz="1800" i="1">
                <a:solidFill>
                  <a:srgbClr val="0000FF"/>
                </a:solidFill>
                <a:latin typeface="Consolas" pitchFamily="49" charset="0"/>
                <a:ea typeface="仿宋" pitchFamily="49" charset="-122"/>
                <a:cs typeface="Consolas" pitchFamily="49" charset="0"/>
              </a:rPr>
              <a:t>a</a:t>
            </a:r>
            <a:r>
              <a:rPr lang="zh-CN" altLang="pt-BR" sz="1800">
                <a:solidFill>
                  <a:srgbClr val="0000FF"/>
                </a:solidFill>
                <a:latin typeface="Consolas" pitchFamily="49" charset="0"/>
                <a:ea typeface="仿宋" pitchFamily="49" charset="-122"/>
                <a:cs typeface="Consolas" pitchFamily="49" charset="0"/>
              </a:rPr>
              <a:t>的空间，这样重复计算了占用的空间</a:t>
            </a:r>
            <a:r>
              <a:rPr lang="zh-CN" altLang="pt-BR"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428728" y="4371969"/>
            <a:ext cx="3429024"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smtClean="0">
                <a:solidFill>
                  <a:srgbClr val="9900FF"/>
                </a:solidFill>
                <a:latin typeface="Consolas" pitchFamily="49" charset="0"/>
                <a:cs typeface="Consolas" pitchFamily="49" charset="0"/>
              </a:rPr>
              <a:t>int max(int a[]</a:t>
            </a:r>
            <a:r>
              <a:rPr lang="zh-CN" altLang="zh-CN" sz="1600" smtClean="0">
                <a:solidFill>
                  <a:srgbClr val="9900FF"/>
                </a:solidFill>
                <a:latin typeface="Consolas" pitchFamily="49" charset="0"/>
                <a:cs typeface="Consolas" pitchFamily="49" charset="0"/>
              </a:rPr>
              <a:t>，</a:t>
            </a:r>
            <a:r>
              <a:rPr lang="en-US" altLang="zh-CN" sz="1600" smtClean="0">
                <a:solidFill>
                  <a:srgbClr val="9900FF"/>
                </a:solidFill>
                <a:latin typeface="Consolas" pitchFamily="49" charset="0"/>
                <a:cs typeface="Consolas" pitchFamily="49" charset="0"/>
              </a:rPr>
              <a:t>int n)</a:t>
            </a:r>
            <a:endParaRPr lang="zh-CN" altLang="zh-CN" sz="1600" smtClean="0">
              <a:solidFill>
                <a:srgbClr val="99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   int i</a:t>
            </a:r>
            <a:r>
              <a:rPr lang="zh-CN" altLang="zh-CN" sz="1600" smtClean="0">
                <a:solidFill>
                  <a:srgbClr val="0000FF"/>
                </a:solidFill>
                <a:latin typeface="Consolas" pitchFamily="49" charset="0"/>
                <a:cs typeface="Consolas" pitchFamily="49" charset="0"/>
              </a:rPr>
              <a:t>，</a:t>
            </a:r>
            <a:r>
              <a:rPr lang="en-US" altLang="zh-CN" sz="1600" smtClean="0">
                <a:solidFill>
                  <a:srgbClr val="0000FF"/>
                </a:solidFill>
                <a:latin typeface="Consolas" pitchFamily="49" charset="0"/>
                <a:cs typeface="Consolas" pitchFamily="49" charset="0"/>
              </a:rPr>
              <a:t>maxi=0;</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    </a:t>
            </a:r>
            <a:r>
              <a:rPr lang="nb-NO" altLang="zh-CN" sz="1600" smtClean="0">
                <a:solidFill>
                  <a:srgbClr val="0000FF"/>
                </a:solidFill>
                <a:latin typeface="Consolas" pitchFamily="49" charset="0"/>
                <a:cs typeface="Consolas" pitchFamily="49" charset="0"/>
              </a:rPr>
              <a:t>for (i=1;i&lt;=n;i++)</a:t>
            </a:r>
            <a:endParaRPr lang="zh-CN" altLang="zh-CN" sz="1600" smtClean="0">
              <a:solidFill>
                <a:srgbClr val="0000FF"/>
              </a:solidFill>
              <a:latin typeface="Consolas" pitchFamily="49" charset="0"/>
              <a:cs typeface="Consolas" pitchFamily="49" charset="0"/>
            </a:endParaRPr>
          </a:p>
          <a:p>
            <a:r>
              <a:rPr lang="nb-NO" altLang="zh-CN" sz="1600" smtClean="0">
                <a:solidFill>
                  <a:srgbClr val="0000FF"/>
                </a:solidFill>
                <a:latin typeface="Consolas" pitchFamily="49" charset="0"/>
                <a:cs typeface="Consolas" pitchFamily="49" charset="0"/>
              </a:rPr>
              <a:t>	</a:t>
            </a:r>
            <a:r>
              <a:rPr lang="en-US" altLang="zh-CN" sz="1600" smtClean="0">
                <a:solidFill>
                  <a:srgbClr val="0000FF"/>
                </a:solidFill>
                <a:latin typeface="Consolas" pitchFamily="49" charset="0"/>
                <a:cs typeface="Consolas" pitchFamily="49" charset="0"/>
              </a:rPr>
              <a:t>if (a[i]&gt;a[maxi])</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	     maxi=i;</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    return a[maxi];</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a:t>
            </a:r>
            <a:endParaRPr lang="zh-CN" altLang="zh-CN" sz="1600" smtClean="0">
              <a:solidFill>
                <a:srgbClr val="0000FF"/>
              </a:solidFill>
              <a:latin typeface="Consolas" pitchFamily="49" charset="0"/>
              <a:cs typeface="Consolas" pitchFamily="49" charset="0"/>
            </a:endParaRPr>
          </a:p>
        </p:txBody>
      </p:sp>
      <p:sp>
        <p:nvSpPr>
          <p:cNvPr id="6" name="左弧形箭头 5"/>
          <p:cNvSpPr/>
          <p:nvPr/>
        </p:nvSpPr>
        <p:spPr>
          <a:xfrm>
            <a:off x="857224" y="2871771"/>
            <a:ext cx="285752" cy="178595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28596" y="428604"/>
            <a:ext cx="8501122" cy="400110"/>
          </a:xfrm>
          <a:prstGeom prst="rect">
            <a:avLst/>
          </a:prstGeom>
          <a:noFill/>
          <a:ln w="9525">
            <a:noFill/>
            <a:miter lim="800000"/>
            <a:headEnd/>
            <a:tailEnd/>
          </a:ln>
          <a:effectLst/>
        </p:spPr>
        <p:txBody>
          <a:bodyPr wrap="square">
            <a:spAutoFit/>
          </a:bodyPr>
          <a:lstStyle/>
          <a:p>
            <a:pPr>
              <a:spcBef>
                <a:spcPct val="50000"/>
              </a:spcBef>
            </a:pPr>
            <a:r>
              <a:rPr lang="zh-CN" altLang="pt-BR" sz="2000" smtClean="0">
                <a:solidFill>
                  <a:srgbClr val="0000FF"/>
                </a:solidFill>
                <a:latin typeface="Consolas" pitchFamily="49" charset="0"/>
                <a:ea typeface="楷体" pitchFamily="49" charset="-122"/>
                <a:cs typeface="Consolas" pitchFamily="49" charset="0"/>
              </a:rPr>
              <a:t>算法</a:t>
            </a:r>
            <a:r>
              <a:rPr lang="zh-CN" altLang="pt-BR" sz="2000">
                <a:solidFill>
                  <a:srgbClr val="0000FF"/>
                </a:solidFill>
                <a:latin typeface="Consolas" pitchFamily="49" charset="0"/>
                <a:ea typeface="楷体" pitchFamily="49" charset="-122"/>
                <a:cs typeface="Consolas" pitchFamily="49" charset="0"/>
              </a:rPr>
              <a:t>空间复杂度的分析方法与前面介绍的时间复杂度分析方法相似。</a:t>
            </a:r>
            <a:endParaRPr lang="zh-CN" altLang="en-US" sz="2000">
              <a:solidFill>
                <a:srgbClr val="0000FF"/>
              </a:solidFill>
              <a:latin typeface="Consolas" pitchFamily="49" charset="0"/>
              <a:ea typeface="楷体" pitchFamily="49" charset="-122"/>
              <a:cs typeface="Consolas" pitchFamily="49" charset="0"/>
            </a:endParaRPr>
          </a:p>
        </p:txBody>
      </p:sp>
      <p:sp>
        <p:nvSpPr>
          <p:cNvPr id="174083" name="Text Box 3"/>
          <p:cNvSpPr txBox="1">
            <a:spLocks noChangeArrowheads="1"/>
          </p:cNvSpPr>
          <p:nvPr/>
        </p:nvSpPr>
        <p:spPr bwMode="auto">
          <a:xfrm>
            <a:off x="642910" y="1142984"/>
            <a:ext cx="7993063" cy="453842"/>
          </a:xfrm>
          <a:prstGeom prst="rect">
            <a:avLst/>
          </a:prstGeom>
          <a:noFill/>
          <a:ln w="9525">
            <a:noFill/>
            <a:miter lim="800000"/>
            <a:headEnd/>
            <a:tailEnd/>
          </a:ln>
          <a:effectLst/>
        </p:spPr>
        <p:txBody>
          <a:bodyPr>
            <a:spAutoFit/>
          </a:bodyPr>
          <a:lstStyle/>
          <a:p>
            <a:pPr>
              <a:lnSpc>
                <a:spcPct val="130000"/>
              </a:lnSpc>
            </a:pPr>
            <a:r>
              <a:rPr lang="en-US" altLang="zh-CN" sz="2000" smtClean="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1.9】</a:t>
            </a:r>
            <a:r>
              <a:rPr lang="zh-CN" altLang="en-US" sz="2000">
                <a:solidFill>
                  <a:srgbClr val="0000FF"/>
                </a:solidFill>
                <a:latin typeface="Consolas" pitchFamily="49" charset="0"/>
                <a:ea typeface="楷体" pitchFamily="49" charset="-122"/>
                <a:cs typeface="Consolas" pitchFamily="49" charset="0"/>
              </a:rPr>
              <a:t>分析例</a:t>
            </a:r>
            <a:r>
              <a:rPr lang="en-US" altLang="zh-CN" sz="2000">
                <a:solidFill>
                  <a:srgbClr val="0000FF"/>
                </a:solidFill>
                <a:latin typeface="Consolas" pitchFamily="49" charset="0"/>
                <a:ea typeface="楷体" pitchFamily="49" charset="-122"/>
                <a:cs typeface="Consolas" pitchFamily="49" charset="0"/>
              </a:rPr>
              <a:t>1.6</a:t>
            </a:r>
            <a:r>
              <a:rPr lang="zh-CN" altLang="en-US" sz="2000">
                <a:solidFill>
                  <a:srgbClr val="0000FF"/>
                </a:solidFill>
                <a:latin typeface="Consolas" pitchFamily="49" charset="0"/>
                <a:ea typeface="楷体" pitchFamily="49" charset="-122"/>
                <a:cs typeface="Consolas" pitchFamily="49" charset="0"/>
              </a:rPr>
              <a:t>算法的空间复杂度</a:t>
            </a:r>
            <a:r>
              <a:rPr lang="zh-CN" altLang="en-US" sz="2000" smtClean="0">
                <a:solidFill>
                  <a:srgbClr val="0000FF"/>
                </a:solidFill>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571472" y="4349642"/>
            <a:ext cx="7993063" cy="777777"/>
          </a:xfrm>
          <a:prstGeom prst="rect">
            <a:avLst/>
          </a:prstGeom>
          <a:noFill/>
          <a:ln w="9525">
            <a:noFill/>
            <a:miter lim="800000"/>
            <a:headEnd/>
            <a:tailEnd/>
          </a:ln>
          <a:effectLst/>
        </p:spPr>
        <p:txBody>
          <a:bodyPr>
            <a:spAutoFit/>
          </a:bodyPr>
          <a:lstStyle/>
          <a:p>
            <a:pPr>
              <a:lnSpc>
                <a:spcPct val="130000"/>
              </a:lnSpc>
            </a:pPr>
            <a:r>
              <a:rPr lang="zh-CN" altLang="en-US" sz="1800">
                <a:latin typeface="Consolas" pitchFamily="49" charset="0"/>
                <a:ea typeface="楷体" pitchFamily="49" charset="-122"/>
                <a:cs typeface="Consolas" pitchFamily="49" charset="0"/>
              </a:rPr>
              <a:t>　　</a:t>
            </a:r>
            <a:r>
              <a:rPr lang="zh-CN" altLang="en-US" sz="1800">
                <a:solidFill>
                  <a:srgbClr val="FF0000"/>
                </a:solidFill>
                <a:latin typeface="微软雅黑" pitchFamily="34" charset="-122"/>
                <a:ea typeface="微软雅黑" pitchFamily="34" charset="-122"/>
                <a:cs typeface="Consolas" pitchFamily="49" charset="0"/>
              </a:rPr>
              <a:t>解：</a:t>
            </a:r>
            <a:r>
              <a:rPr lang="zh-CN" altLang="en-US" sz="1800">
                <a:solidFill>
                  <a:srgbClr val="0000FF"/>
                </a:solidFill>
                <a:latin typeface="Consolas" pitchFamily="49" charset="0"/>
                <a:ea typeface="仿宋" pitchFamily="49" charset="-122"/>
                <a:cs typeface="Consolas" pitchFamily="49" charset="0"/>
              </a:rPr>
              <a:t>该算法是一个非递归算法，其中只临时分配了</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两个变量的空间，它与问题规模</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无关，所以其空间复杂度均为</a:t>
            </a:r>
            <a:r>
              <a:rPr lang="en-US" altLang="zh-CN" sz="1800">
                <a:solidFill>
                  <a:srgbClr val="0000FF"/>
                </a:solidFill>
                <a:latin typeface="Consolas" pitchFamily="49" charset="0"/>
                <a:ea typeface="仿宋" pitchFamily="49" charset="-122"/>
                <a:cs typeface="Consolas" pitchFamily="49" charset="0"/>
              </a:rPr>
              <a:t>O(1)</a:t>
            </a:r>
            <a:r>
              <a:rPr lang="zh-CN" altLang="en-US" sz="1800">
                <a:solidFill>
                  <a:srgbClr val="0000FF"/>
                </a:solidFill>
                <a:latin typeface="Consolas" pitchFamily="49" charset="0"/>
                <a:ea typeface="仿宋" pitchFamily="49" charset="-122"/>
                <a:cs typeface="Consolas" pitchFamily="49" charset="0"/>
              </a:rPr>
              <a:t>，即该算法为原时工作算法。</a:t>
            </a:r>
          </a:p>
        </p:txBody>
      </p:sp>
      <p:sp>
        <p:nvSpPr>
          <p:cNvPr id="5" name="Text Box 3"/>
          <p:cNvSpPr txBox="1">
            <a:spLocks noChangeArrowheads="1"/>
          </p:cNvSpPr>
          <p:nvPr/>
        </p:nvSpPr>
        <p:spPr bwMode="auto">
          <a:xfrm>
            <a:off x="1254130" y="1840872"/>
            <a:ext cx="3817936" cy="20870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a:spAutoFit/>
          </a:bodyPr>
          <a:lstStyle/>
          <a:p>
            <a:r>
              <a:rPr lang="en-US" altLang="zh-CN" sz="1600">
                <a:solidFill>
                  <a:srgbClr val="9900FF"/>
                </a:solidFill>
                <a:latin typeface="Consolas" pitchFamily="49" charset="0"/>
                <a:ea typeface="楷体" pitchFamily="49" charset="-122"/>
                <a:cs typeface="Consolas" pitchFamily="49" charset="0"/>
              </a:rPr>
              <a:t>void </a:t>
            </a:r>
            <a:r>
              <a:rPr lang="en-US" altLang="zh-CN" sz="1600" err="1">
                <a:solidFill>
                  <a:srgbClr val="9900FF"/>
                </a:solidFill>
                <a:latin typeface="Consolas" pitchFamily="49" charset="0"/>
                <a:ea typeface="楷体" pitchFamily="49" charset="-122"/>
                <a:cs typeface="Consolas" pitchFamily="49" charset="0"/>
              </a:rPr>
              <a:t>func</a:t>
            </a:r>
            <a:r>
              <a:rPr lang="en-US" altLang="zh-CN" sz="1600">
                <a:solidFill>
                  <a:srgbClr val="9900FF"/>
                </a:solidFill>
                <a:latin typeface="Consolas" pitchFamily="49" charset="0"/>
                <a:ea typeface="楷体" pitchFamily="49" charset="-122"/>
                <a:cs typeface="Consolas" pitchFamily="49" charset="0"/>
              </a:rPr>
              <a:t>(</a:t>
            </a:r>
            <a:r>
              <a:rPr lang="en-US" altLang="zh-CN" sz="1600" err="1">
                <a:solidFill>
                  <a:srgbClr val="9900FF"/>
                </a:solidFill>
                <a:latin typeface="Consolas" pitchFamily="49" charset="0"/>
                <a:ea typeface="楷体" pitchFamily="49" charset="-122"/>
                <a:cs typeface="Consolas" pitchFamily="49" charset="0"/>
              </a:rPr>
              <a:t>int</a:t>
            </a:r>
            <a:r>
              <a:rPr lang="en-US" altLang="zh-CN" sz="1600">
                <a:solidFill>
                  <a:srgbClr val="9900FF"/>
                </a:solidFill>
                <a:latin typeface="Consolas" pitchFamily="49" charset="0"/>
                <a:ea typeface="楷体" pitchFamily="49" charset="-122"/>
                <a:cs typeface="Consolas" pitchFamily="49" charset="0"/>
              </a:rPr>
              <a:t> n)</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int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1,k</a:t>
            </a:r>
            <a:r>
              <a:rPr lang="en-US" altLang="zh-CN" sz="1600">
                <a:solidFill>
                  <a:srgbClr val="0000FF"/>
                </a:solidFill>
                <a:latin typeface="Consolas" pitchFamily="49" charset="0"/>
                <a:ea typeface="楷体" pitchFamily="49" charset="-122"/>
                <a:cs typeface="Consolas" pitchFamily="49" charset="0"/>
              </a:rPr>
              <a:t>=100;</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while </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&lt;=n)</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	  k++;</a:t>
            </a:r>
          </a:p>
          <a:p>
            <a:r>
              <a:rPr lang="en-US" altLang="zh-CN" sz="1600">
                <a:solidFill>
                  <a:srgbClr val="0000FF"/>
                </a:solidFill>
                <a:latin typeface="Consolas" pitchFamily="49" charset="0"/>
                <a:ea typeface="楷体" pitchFamily="49" charset="-122"/>
                <a:cs typeface="Consolas" pitchFamily="49" charset="0"/>
              </a:rPr>
              <a:t>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+=2;</a:t>
            </a:r>
          </a:p>
          <a:p>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a:p>
            <a:r>
              <a:rPr lang="en-US" altLang="zh-CN" sz="16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362588"/>
            <a:ext cx="7820050" cy="1477328"/>
          </a:xfrm>
          <a:prstGeom prst="rect">
            <a:avLst/>
          </a:prstGeom>
          <a:solidFill>
            <a:srgbClr val="DDDDDD"/>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a:spAutoFit/>
          </a:bodyPr>
          <a:lstStyle/>
          <a:p>
            <a:pPr>
              <a:lnSpc>
                <a:spcPct val="150000"/>
              </a:lnSpc>
              <a:spcBef>
                <a:spcPts val="0"/>
              </a:spcBef>
            </a:pPr>
            <a:r>
              <a:rPr lang="zh-CN" altLang="en-US" sz="2000">
                <a:latin typeface="Consolas" pitchFamily="49" charset="0"/>
                <a:ea typeface="楷体" pitchFamily="49" charset="-122"/>
                <a:cs typeface="Consolas" pitchFamily="49" charset="0"/>
              </a:rPr>
              <a:t>　</a:t>
            </a:r>
            <a:r>
              <a:rPr lang="zh-CN" altLang="en-US" sz="2000">
                <a:solidFill>
                  <a:srgbClr val="FF0000"/>
                </a:solidFill>
                <a:latin typeface="Consolas" pitchFamily="49" charset="0"/>
                <a:ea typeface="楷体" pitchFamily="49" charset="-122"/>
                <a:cs typeface="Consolas" pitchFamily="49" charset="0"/>
              </a:rPr>
              <a:t>　</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1.10</a:t>
            </a: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有如下递归算法，分析调用</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sz="2000" smtClean="0">
                <a:solidFill>
                  <a:srgbClr val="9900FF"/>
                </a:solidFill>
                <a:latin typeface="Consolas" pitchFamily="49" charset="0"/>
                <a:ea typeface="楷体" pitchFamily="49" charset="-122"/>
                <a:cs typeface="Consolas" pitchFamily="49" charset="0"/>
              </a:rPr>
              <a:t>           maxelem(</a:t>
            </a:r>
            <a:r>
              <a:rPr lang="en-US"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en-US"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en-US" sz="2000" i="1" smtClean="0">
                <a:solidFill>
                  <a:srgbClr val="9900FF"/>
                </a:solidFill>
                <a:latin typeface="Consolas" pitchFamily="49" charset="0"/>
                <a:ea typeface="楷体" pitchFamily="49" charset="-122"/>
                <a:cs typeface="Consolas" pitchFamily="49" charset="0"/>
              </a:rPr>
              <a:t>n</a:t>
            </a:r>
            <a:r>
              <a:rPr lang="en-US" sz="2000" smtClean="0">
                <a:solidFill>
                  <a:srgbClr val="9900FF"/>
                </a:solidFill>
                <a:latin typeface="Consolas" pitchFamily="49" charset="0"/>
                <a:ea typeface="楷体" pitchFamily="49" charset="-122"/>
                <a:cs typeface="Consolas" pitchFamily="49" charset="0"/>
              </a:rPr>
              <a:t>-1)</a:t>
            </a:r>
          </a:p>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的空间复杂度。</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928662" y="2143116"/>
            <a:ext cx="5286412" cy="31093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pPr>
              <a:lnSpc>
                <a:spcPts val="2400"/>
              </a:lnSpc>
            </a:pPr>
            <a:r>
              <a:rPr lang="en-US" sz="1600" smtClean="0">
                <a:solidFill>
                  <a:srgbClr val="0000FF"/>
                </a:solidFill>
                <a:latin typeface="Consolas" pitchFamily="49" charset="0"/>
                <a:cs typeface="Consolas" pitchFamily="49" charset="0"/>
              </a:rPr>
              <a:t>int </a:t>
            </a:r>
            <a:r>
              <a:rPr lang="en-US" sz="1600" smtClean="0">
                <a:solidFill>
                  <a:srgbClr val="FF0000"/>
                </a:solidFill>
                <a:latin typeface="Consolas" pitchFamily="49" charset="0"/>
                <a:cs typeface="Consolas" pitchFamily="49" charset="0"/>
              </a:rPr>
              <a:t>maxelem</a:t>
            </a:r>
            <a:r>
              <a:rPr lang="en-US" sz="1600" smtClean="0">
                <a:solidFill>
                  <a:srgbClr val="0000FF"/>
                </a:solidFill>
                <a:latin typeface="Consolas" pitchFamily="49" charset="0"/>
                <a:cs typeface="Consolas" pitchFamily="49" charset="0"/>
              </a:rPr>
              <a:t>(int a[],int i,int j)</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int mid=(i+j)/2,max1,max2;</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if (i&lt;j)</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	max1=</a:t>
            </a:r>
            <a:r>
              <a:rPr lang="en-US" sz="1600" smtClean="0">
                <a:solidFill>
                  <a:srgbClr val="FF0000"/>
                </a:solidFill>
                <a:latin typeface="Consolas" pitchFamily="49" charset="0"/>
                <a:cs typeface="Consolas" pitchFamily="49" charset="0"/>
              </a:rPr>
              <a:t>maxelem</a:t>
            </a:r>
            <a:r>
              <a:rPr lang="en-US" sz="1600" smtClean="0">
                <a:solidFill>
                  <a:srgbClr val="0000FF"/>
                </a:solidFill>
                <a:latin typeface="Consolas" pitchFamily="49" charset="0"/>
                <a:cs typeface="Consolas" pitchFamily="49" charset="0"/>
              </a:rPr>
              <a:t>(a,i,mid);</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max2=</a:t>
            </a:r>
            <a:r>
              <a:rPr lang="en-US" sz="1600" smtClean="0">
                <a:solidFill>
                  <a:srgbClr val="FF0000"/>
                </a:solidFill>
                <a:latin typeface="Consolas" pitchFamily="49" charset="0"/>
                <a:cs typeface="Consolas" pitchFamily="49" charset="0"/>
              </a:rPr>
              <a:t>maxelem</a:t>
            </a:r>
            <a:r>
              <a:rPr lang="en-US" sz="1600" smtClean="0">
                <a:solidFill>
                  <a:srgbClr val="0000FF"/>
                </a:solidFill>
                <a:latin typeface="Consolas" pitchFamily="49" charset="0"/>
                <a:cs typeface="Consolas" pitchFamily="49" charset="0"/>
              </a:rPr>
              <a:t>(a,mid+1,j);</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return (max1&gt;max2)?max1:max2;</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    else return a[i];</a:t>
            </a:r>
            <a:endParaRPr lang="zh-CN" altLang="en-US" sz="1600" smtClean="0">
              <a:solidFill>
                <a:srgbClr val="0000FF"/>
              </a:solidFill>
              <a:latin typeface="Consolas" pitchFamily="49" charset="0"/>
              <a:cs typeface="Consolas" pitchFamily="49" charset="0"/>
            </a:endParaRPr>
          </a:p>
          <a:p>
            <a:pPr>
              <a:lnSpc>
                <a:spcPts val="2400"/>
              </a:lnSpc>
            </a:pPr>
            <a:r>
              <a:rPr lang="en-US" sz="1600" smtClean="0">
                <a:solidFill>
                  <a:srgbClr val="0000FF"/>
                </a:solidFill>
                <a:latin typeface="Consolas" pitchFamily="49" charset="0"/>
                <a:cs typeface="Consolas" pitchFamily="49" charset="0"/>
              </a:rPr>
              <a:t>}</a:t>
            </a:r>
            <a:endParaRPr lang="zh-CN" altLang="en-US" sz="160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355199"/>
            <a:ext cx="4643470" cy="1859355"/>
          </a:xfrm>
          <a:prstGeom prst="rect">
            <a:avLst/>
          </a:prstGeom>
          <a:solidFill>
            <a:schemeClr val="accent1">
              <a:lumMod val="20000"/>
              <a:lumOff val="80000"/>
            </a:schemeClr>
          </a:solidFill>
        </p:spPr>
        <p:txBody>
          <a:bodyPr wrap="square" rtlCol="0">
            <a:spAutoFit/>
          </a:bodyPr>
          <a:lstStyle/>
          <a:p>
            <a:pPr>
              <a:lnSpc>
                <a:spcPts val="2800"/>
              </a:lnSpc>
            </a:pPr>
            <a:r>
              <a:rPr lang="zh-CN" altLang="en-US" sz="20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微软雅黑" pitchFamily="34" charset="-122"/>
                <a:ea typeface="微软雅黑" pitchFamily="34"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执行该递归算法需要多次调用自身，每次调用只临时分配</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个整型变量的空间（</a:t>
            </a:r>
            <a:r>
              <a:rPr lang="en-US" sz="2000" smtClean="0">
                <a:solidFill>
                  <a:srgbClr val="0000FF"/>
                </a:solidFill>
                <a:latin typeface="Consolas" pitchFamily="49" charset="0"/>
                <a:ea typeface="楷体" pitchFamily="49" charset="-122"/>
                <a:cs typeface="Consolas" pitchFamily="49" charset="0"/>
              </a:rPr>
              <a:t>O(1)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2800"/>
              </a:lnSpc>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9900FF"/>
                </a:solidFill>
                <a:latin typeface="Consolas" pitchFamily="49" charset="0"/>
                <a:ea typeface="楷体" pitchFamily="49" charset="-122"/>
                <a:cs typeface="Consolas" pitchFamily="49" charset="0"/>
              </a:rPr>
              <a:t>maxelem(</a:t>
            </a:r>
            <a:r>
              <a:rPr lang="en-US"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en-US"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en-US" sz="2000" i="1" smtClean="0">
                <a:solidFill>
                  <a:srgbClr val="9900FF"/>
                </a:solidFill>
                <a:latin typeface="Consolas" pitchFamily="49" charset="0"/>
                <a:ea typeface="楷体" pitchFamily="49" charset="-122"/>
                <a:cs typeface="Consolas" pitchFamily="49" charset="0"/>
              </a:rPr>
              <a:t>n</a:t>
            </a:r>
            <a:r>
              <a:rPr lang="en-US" sz="2000" smtClean="0">
                <a:solidFill>
                  <a:srgbClr val="99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的空间为</a:t>
            </a:r>
            <a:r>
              <a:rPr lang="en-US" sz="2000" i="1" smtClean="0">
                <a:solidFill>
                  <a:srgbClr val="0000FF"/>
                </a:solidFill>
                <a:latin typeface="Consolas" pitchFamily="49" charset="0"/>
                <a:ea typeface="楷体" pitchFamily="49" charset="-122"/>
                <a:cs typeface="Consolas" pitchFamily="49" charset="0"/>
              </a:rPr>
              <a:t>S</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smtClean="0">
                <a:latin typeface="Consolas" pitchFamily="49" charset="0"/>
                <a:ea typeface="楷体" pitchFamily="49" charset="-122"/>
                <a:cs typeface="Consolas" pitchFamily="49" charset="0"/>
              </a:rPr>
              <a:t>：</a:t>
            </a:r>
          </a:p>
        </p:txBody>
      </p:sp>
      <p:sp>
        <p:nvSpPr>
          <p:cNvPr id="4" name="TextBox 3"/>
          <p:cNvSpPr txBox="1"/>
          <p:nvPr/>
        </p:nvSpPr>
        <p:spPr>
          <a:xfrm>
            <a:off x="500034" y="2584190"/>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p>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/2)+1=2[2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)+1]+1=2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1785918" y="5753417"/>
            <a:ext cx="3500462" cy="461665"/>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 = 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 = </a:t>
            </a:r>
            <a:r>
              <a:rPr lang="en-US" altLang="zh-CN" smtClean="0">
                <a:solidFill>
                  <a:srgbClr val="FF0000"/>
                </a:solidFill>
                <a:latin typeface="Consolas" pitchFamily="49" charset="0"/>
                <a:ea typeface="楷体" pitchFamily="49" charset="-122"/>
                <a:cs typeface="Consolas" pitchFamily="49" charset="0"/>
              </a:rPr>
              <a:t>O(</a:t>
            </a:r>
            <a:r>
              <a:rPr lang="en-US" altLang="zh-CN" i="1" smtClean="0">
                <a:solidFill>
                  <a:srgbClr val="FF0000"/>
                </a:solidFill>
                <a:latin typeface="Consolas" pitchFamily="49" charset="0"/>
                <a:ea typeface="楷体" pitchFamily="49" charset="-122"/>
                <a:cs typeface="Consolas" pitchFamily="49" charset="0"/>
              </a:rPr>
              <a:t>n</a:t>
            </a:r>
            <a:r>
              <a:rPr lang="en-US" altLang="zh-CN"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4867276" y="54922"/>
            <a:ext cx="4205318" cy="2302508"/>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smtClean="0">
                <a:solidFill>
                  <a:srgbClr val="0000FF"/>
                </a:solidFill>
                <a:latin typeface="Consolas" pitchFamily="49" charset="0"/>
                <a:cs typeface="Consolas" pitchFamily="49" charset="0"/>
              </a:rPr>
              <a:t>int </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(int a[],int i,int 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int mid=(i+j)/2,max1,max2;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if (i&lt;j)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	max1=</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(a,i,mid);</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max2=</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(a,mid+1,j);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return (max1&gt;max2)?max1:max2;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else return a[i];</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a:t>
            </a:r>
            <a:endParaRPr lang="zh-CN" altLang="en-US" sz="1400" smtClean="0">
              <a:solidFill>
                <a:srgbClr val="0000FF"/>
              </a:solidFill>
              <a:latin typeface="Consolas" pitchFamily="49" charset="0"/>
              <a:cs typeface="Consolas"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85918" y="285728"/>
            <a:ext cx="468052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285860"/>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1.3.1 STL</a:t>
            </a:r>
            <a:r>
              <a:rPr lang="zh-CN" altLang="zh-CN" sz="2800" smtClean="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714348" y="1963814"/>
            <a:ext cx="8072494" cy="1217898"/>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主要由</a:t>
            </a:r>
            <a:r>
              <a:rPr lang="en-US" altLang="zh-CN" sz="2000" smtClean="0">
                <a:solidFill>
                  <a:srgbClr val="0000FF"/>
                </a:solidFill>
                <a:latin typeface="Consolas" pitchFamily="49" charset="0"/>
                <a:ea typeface="楷体" pitchFamily="49" charset="-122"/>
                <a:cs typeface="Consolas" pitchFamily="49" charset="0"/>
              </a:rPr>
              <a:t>container</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algorithm</a:t>
            </a:r>
            <a:r>
              <a:rPr lang="zh-CN" altLang="zh-CN" sz="2000" smtClean="0">
                <a:solidFill>
                  <a:srgbClr val="0000FF"/>
                </a:solidFill>
                <a:latin typeface="Consolas" pitchFamily="49" charset="0"/>
                <a:ea typeface="楷体" pitchFamily="49" charset="-122"/>
                <a:cs typeface="Consolas" pitchFamily="49" charset="0"/>
              </a:rPr>
              <a:t>（算法）和</a:t>
            </a:r>
            <a:r>
              <a:rPr lang="en-US" altLang="zh-CN" sz="2000" smtClean="0">
                <a:solidFill>
                  <a:srgbClr val="0000FF"/>
                </a:solidFill>
                <a:latin typeface="Consolas" pitchFamily="49" charset="0"/>
                <a:ea typeface="楷体" pitchFamily="49" charset="-122"/>
                <a:cs typeface="Consolas" pitchFamily="49" charset="0"/>
              </a:rPr>
              <a:t>iterator</a:t>
            </a:r>
            <a:r>
              <a:rPr lang="zh-CN" altLang="zh-CN" sz="200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2689" name="Group 1"/>
          <p:cNvGrpSpPr>
            <a:grpSpLocks noChangeAspect="1"/>
          </p:cNvGrpSpPr>
          <p:nvPr/>
        </p:nvGrpSpPr>
        <p:grpSpPr bwMode="auto">
          <a:xfrm>
            <a:off x="2000232" y="3429000"/>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2</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迭代器</a:t>
              </a:r>
            </a:p>
          </p:txBody>
        </p:sp>
        <p:sp>
          <p:nvSpPr>
            <p:cNvPr id="242690" name="Rectangle 2"/>
            <p:cNvSpPr>
              <a:spLocks noChangeArrowheads="1"/>
            </p:cNvSpPr>
            <p:nvPr/>
          </p:nvSpPr>
          <p:spPr bwMode="auto">
            <a:xfrm>
              <a:off x="3387" y="4080"/>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楷体" pitchFamily="49" charset="-122"/>
                  <a:cs typeface="Consolas" pitchFamily="49" charset="0"/>
                </a:rPr>
                <a:t>容器</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容器</a:t>
            </a:r>
          </a:p>
        </p:txBody>
      </p:sp>
      <p:graphicFrame>
        <p:nvGraphicFramePr>
          <p:cNvPr id="3" name="表格 2"/>
          <p:cNvGraphicFramePr>
            <a:graphicFrameLocks noGrp="1"/>
          </p:cNvGraphicFramePr>
          <p:nvPr/>
        </p:nvGraphicFramePr>
        <p:xfrm>
          <a:off x="214283" y="2357430"/>
          <a:ext cx="8715435" cy="3011055"/>
        </p:xfrm>
        <a:graphic>
          <a:graphicData uri="http://schemas.openxmlformats.org/drawingml/2006/table">
            <a:tbl>
              <a:tblPr>
                <a:tableStyleId>{16D9F66E-5EB9-4882-86FB-DCBF35E3C3E4}</a:tableStyleId>
              </a:tblPr>
              <a:tblGrid>
                <a:gridCol w="2000263">
                  <a:extLst>
                    <a:ext uri="{9D8B030D-6E8A-4147-A177-3AD203B41FA5}">
                      <a16:colId xmlns:a16="http://schemas.microsoft.com/office/drawing/2014/main" val="20000"/>
                    </a:ext>
                  </a:extLst>
                </a:gridCol>
                <a:gridCol w="5143537">
                  <a:extLst>
                    <a:ext uri="{9D8B030D-6E8A-4147-A177-3AD203B41FA5}">
                      <a16:colId xmlns:a16="http://schemas.microsoft.com/office/drawing/2014/main" val="20001"/>
                    </a:ext>
                  </a:extLst>
                </a:gridCol>
                <a:gridCol w="1571635">
                  <a:extLst>
                    <a:ext uri="{9D8B030D-6E8A-4147-A177-3AD203B41FA5}">
                      <a16:colId xmlns:a16="http://schemas.microsoft.com/office/drawing/2014/main" val="20002"/>
                    </a:ext>
                  </a:extLst>
                </a:gridCol>
              </a:tblGrid>
              <a:tr h="369455">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数据结构</a:t>
                      </a:r>
                    </a:p>
                  </a:txBody>
                  <a:tcPr marL="62345" marR="62345" marT="0" marB="0">
                    <a:solidFill>
                      <a:schemeClr val="accent6">
                        <a:lumMod val="20000"/>
                        <a:lumOff val="80000"/>
                      </a:schemeClr>
                    </a:solidFill>
                  </a:tcPr>
                </a:tc>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说</a:t>
                      </a:r>
                      <a:r>
                        <a:rPr lang="en-US" sz="1600" b="1" kern="100">
                          <a:solidFill>
                            <a:srgbClr val="FF0000"/>
                          </a:solidFill>
                          <a:latin typeface="Times New Roman" pitchFamily="18" charset="0"/>
                          <a:ea typeface="楷体" pitchFamily="49" charset="-122"/>
                          <a:cs typeface="Times New Roman" pitchFamily="18" charset="0"/>
                        </a:rPr>
                        <a:t>  </a:t>
                      </a:r>
                      <a:r>
                        <a:rPr lang="zh-CN" sz="1600" b="1" kern="100">
                          <a:solidFill>
                            <a:srgbClr val="FF0000"/>
                          </a:solidFill>
                          <a:latin typeface="Times New Roman" pitchFamily="18" charset="0"/>
                          <a:ea typeface="楷体" pitchFamily="49" charset="-122"/>
                          <a:cs typeface="Times New Roman" pitchFamily="18" charset="0"/>
                        </a:rPr>
                        <a:t>明</a:t>
                      </a:r>
                    </a:p>
                  </a:txBody>
                  <a:tcPr marL="62345" marR="62345" marT="0" marB="0">
                    <a:solidFill>
                      <a:schemeClr val="accent6">
                        <a:lumMod val="20000"/>
                        <a:lumOff val="80000"/>
                      </a:schemeClr>
                    </a:solidFill>
                  </a:tcPr>
                </a:tc>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solidFill>
                      <a:schemeClr val="accent6">
                        <a:lumMod val="20000"/>
                        <a:lumOff val="80000"/>
                      </a:schemeClr>
                    </a:solidFill>
                  </a:tcPr>
                </a:tc>
                <a:extLst>
                  <a:ext uri="{0D108BD9-81ED-4DB2-BD59-A6C34878D82A}">
                    <a16:rowId xmlns:a16="http://schemas.microsoft.com/office/drawing/2014/main" val="10000"/>
                  </a:ext>
                </a:extLst>
              </a:tr>
              <a:tr h="369455">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向量（</a:t>
                      </a:r>
                      <a:r>
                        <a:rPr lang="en-US" sz="1600" b="1" kern="100">
                          <a:solidFill>
                            <a:srgbClr val="0000FF"/>
                          </a:solidFill>
                          <a:latin typeface="Consolas" pitchFamily="49" charset="0"/>
                          <a:ea typeface="仿宋" pitchFamily="49" charset="-122"/>
                          <a:cs typeface="Consolas" pitchFamily="49" charset="0"/>
                        </a:rPr>
                        <a:t>vector</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&lt;vector&gt;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1"/>
                  </a:ext>
                </a:extLst>
              </a:tr>
              <a:tr h="184727">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字符串（</a:t>
                      </a:r>
                      <a:r>
                        <a:rPr lang="en-US" sz="1600" b="1" kern="100">
                          <a:solidFill>
                            <a:srgbClr val="0000FF"/>
                          </a:solidFill>
                          <a:latin typeface="Consolas" pitchFamily="49" charset="0"/>
                          <a:ea typeface="仿宋" pitchFamily="49" charset="-122"/>
                          <a:cs typeface="Consolas" pitchFamily="49" charset="0"/>
                        </a:rPr>
                        <a:t>string</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字符串处理容器</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&lt;string&gt;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2"/>
                  </a:ext>
                </a:extLst>
              </a:tr>
              <a:tr h="554182">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双端队列（</a:t>
                      </a:r>
                      <a:r>
                        <a:rPr lang="en-US" sz="1600" b="1" kern="100">
                          <a:solidFill>
                            <a:srgbClr val="0000FF"/>
                          </a:solidFill>
                          <a:latin typeface="Consolas" pitchFamily="49" charset="0"/>
                          <a:ea typeface="仿宋" pitchFamily="49" charset="-122"/>
                          <a:cs typeface="Consolas" pitchFamily="49" charset="0"/>
                        </a:rPr>
                        <a:t>deque</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&lt;deque&gt;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3"/>
                  </a:ext>
                </a:extLst>
              </a:tr>
              <a:tr h="369455">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链表（</a:t>
                      </a:r>
                      <a:r>
                        <a:rPr lang="en-US" sz="1600" b="1" kern="100">
                          <a:solidFill>
                            <a:srgbClr val="0000FF"/>
                          </a:solidFill>
                          <a:latin typeface="Consolas" pitchFamily="49" charset="0"/>
                          <a:ea typeface="仿宋" pitchFamily="49" charset="-122"/>
                          <a:cs typeface="Consolas" pitchFamily="49" charset="0"/>
                        </a:rPr>
                        <a:t>list</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&lt;list&gt;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285720" y="1285860"/>
            <a:ext cx="8643998" cy="775982"/>
          </a:xfrm>
          <a:prstGeom prst="rect">
            <a:avLst/>
          </a:prstGeom>
          <a:noFill/>
        </p:spPr>
        <p:txBody>
          <a:bodyPr wrap="square" rtlCol="0">
            <a:spAutoFit/>
          </a:bodyPr>
          <a:lstStyle/>
          <a:p>
            <a:pPr>
              <a:lnSpc>
                <a:spcPts val="28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一个</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容器就是一种数据结构，如链表、栈和队列等，这些数据结构在</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中都已经实现好了，在算法设计中可以直接使用它们。</a:t>
            </a:r>
            <a:endParaRPr lang="zh-CN" altLang="en-US"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00066" y="1000108"/>
          <a:ext cx="8501090" cy="4662055"/>
        </p:xfrm>
        <a:graphic>
          <a:graphicData uri="http://schemas.openxmlformats.org/drawingml/2006/table">
            <a:tbl>
              <a:tblPr>
                <a:tableStyleId>{16D9F66E-5EB9-4882-86FB-DCBF35E3C3E4}</a:tableStyleId>
              </a:tblPr>
              <a:tblGrid>
                <a:gridCol w="2428860">
                  <a:extLst>
                    <a:ext uri="{9D8B030D-6E8A-4147-A177-3AD203B41FA5}">
                      <a16:colId xmlns:a16="http://schemas.microsoft.com/office/drawing/2014/main" val="20000"/>
                    </a:ext>
                  </a:extLst>
                </a:gridCol>
                <a:gridCol w="4643470">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tblGrid>
              <a:tr h="369455">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数据结构</a:t>
                      </a:r>
                    </a:p>
                  </a:txBody>
                  <a:tcPr marL="62345" marR="62345" marT="0" marB="0">
                    <a:solidFill>
                      <a:schemeClr val="accent6">
                        <a:lumMod val="20000"/>
                        <a:lumOff val="80000"/>
                      </a:schemeClr>
                    </a:solidFill>
                  </a:tcPr>
                </a:tc>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说</a:t>
                      </a:r>
                      <a:r>
                        <a:rPr lang="en-US" sz="1600" b="1" kern="100">
                          <a:solidFill>
                            <a:srgbClr val="FF0000"/>
                          </a:solidFill>
                          <a:latin typeface="Times New Roman" pitchFamily="18" charset="0"/>
                          <a:ea typeface="楷体" pitchFamily="49" charset="-122"/>
                          <a:cs typeface="Times New Roman" pitchFamily="18" charset="0"/>
                        </a:rPr>
                        <a:t>  </a:t>
                      </a:r>
                      <a:r>
                        <a:rPr lang="zh-CN" sz="1600" b="1" kern="100">
                          <a:solidFill>
                            <a:srgbClr val="FF0000"/>
                          </a:solidFill>
                          <a:latin typeface="Times New Roman" pitchFamily="18" charset="0"/>
                          <a:ea typeface="楷体" pitchFamily="49" charset="-122"/>
                          <a:cs typeface="Times New Roman" pitchFamily="18" charset="0"/>
                        </a:rPr>
                        <a:t>明</a:t>
                      </a:r>
                    </a:p>
                  </a:txBody>
                  <a:tcPr marL="62345" marR="62345" marT="0" marB="0">
                    <a:solidFill>
                      <a:schemeClr val="accent6">
                        <a:lumMod val="20000"/>
                        <a:lumOff val="80000"/>
                      </a:schemeClr>
                    </a:solidFill>
                  </a:tcPr>
                </a:tc>
                <a:tc>
                  <a:txBody>
                    <a:bodyPr/>
                    <a:lstStyle/>
                    <a:p>
                      <a:pPr indent="0" algn="just">
                        <a:lnSpc>
                          <a:spcPts val="2600"/>
                        </a:lnSpc>
                        <a:spcAft>
                          <a:spcPts val="0"/>
                        </a:spcAft>
                      </a:pPr>
                      <a:r>
                        <a:rPr lang="zh-CN" sz="16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solidFill>
                      <a:schemeClr val="accent6">
                        <a:lumMod val="20000"/>
                        <a:lumOff val="80000"/>
                      </a:schemeClr>
                    </a:solidFill>
                  </a:tcPr>
                </a:tc>
                <a:extLst>
                  <a:ext uri="{0D108BD9-81ED-4DB2-BD59-A6C34878D82A}">
                    <a16:rowId xmlns:a16="http://schemas.microsoft.com/office/drawing/2014/main" val="10000"/>
                  </a:ext>
                </a:extLst>
              </a:tr>
              <a:tr h="369455">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栈（</a:t>
                      </a:r>
                      <a:r>
                        <a:rPr lang="en-US" sz="1600" b="1" kern="100">
                          <a:solidFill>
                            <a:srgbClr val="0000FF"/>
                          </a:solidFill>
                          <a:latin typeface="Consolas" pitchFamily="49" charset="0"/>
                          <a:ea typeface="仿宋" pitchFamily="49" charset="-122"/>
                          <a:cs typeface="Consolas" pitchFamily="49" charset="0"/>
                        </a:rPr>
                        <a:t>stack</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后进先出的序列。底层一般用</a:t>
                      </a:r>
                      <a:r>
                        <a:rPr lang="en-US" sz="1600" b="1" kern="100">
                          <a:solidFill>
                            <a:srgbClr val="0000FF"/>
                          </a:solidFill>
                          <a:latin typeface="Consolas" pitchFamily="49" charset="0"/>
                          <a:ea typeface="仿宋" pitchFamily="49" charset="-122"/>
                          <a:cs typeface="Consolas" pitchFamily="49" charset="0"/>
                        </a:rPr>
                        <a:t>deque</a:t>
                      </a:r>
                      <a:r>
                        <a:rPr lang="zh-CN" sz="1600" b="1" kern="100">
                          <a:solidFill>
                            <a:srgbClr val="0000FF"/>
                          </a:solidFill>
                          <a:latin typeface="Consolas" pitchFamily="49" charset="0"/>
                          <a:ea typeface="仿宋" pitchFamily="49" charset="-122"/>
                          <a:cs typeface="Consolas" pitchFamily="49" charset="0"/>
                        </a:rPr>
                        <a:t>（默认）或者</a:t>
                      </a:r>
                      <a:r>
                        <a:rPr lang="en-US" sz="1600" b="1" kern="100">
                          <a:solidFill>
                            <a:srgbClr val="0000FF"/>
                          </a:solidFill>
                          <a:latin typeface="Consolas" pitchFamily="49" charset="0"/>
                          <a:ea typeface="仿宋" pitchFamily="49" charset="-122"/>
                          <a:cs typeface="Consolas" pitchFamily="49" charset="0"/>
                        </a:rPr>
                        <a:t>list</a:t>
                      </a:r>
                      <a:r>
                        <a:rPr lang="zh-CN" sz="1600" b="1" kern="100">
                          <a:solidFill>
                            <a:srgbClr val="0000FF"/>
                          </a:solidFill>
                          <a:latin typeface="Consolas" pitchFamily="49" charset="0"/>
                          <a:ea typeface="仿宋" pitchFamily="49" charset="-122"/>
                          <a:cs typeface="Consolas" pitchFamily="49" charset="0"/>
                        </a:rPr>
                        <a:t>实现</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&lt;stack&gt;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1"/>
                  </a:ext>
                </a:extLst>
              </a:tr>
              <a:tr h="369455">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队列（</a:t>
                      </a:r>
                      <a:r>
                        <a:rPr lang="en-US" sz="1600" b="1" kern="100">
                          <a:solidFill>
                            <a:srgbClr val="0000FF"/>
                          </a:solidFill>
                          <a:latin typeface="Consolas" pitchFamily="49" charset="0"/>
                          <a:ea typeface="仿宋" pitchFamily="49" charset="-122"/>
                          <a:cs typeface="Consolas" pitchFamily="49" charset="0"/>
                        </a:rPr>
                        <a:t>queue</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先进先出的序列。底层一般用</a:t>
                      </a:r>
                      <a:r>
                        <a:rPr lang="en-US" sz="1600" b="1" kern="100">
                          <a:solidFill>
                            <a:srgbClr val="0000FF"/>
                          </a:solidFill>
                          <a:latin typeface="Consolas" pitchFamily="49" charset="0"/>
                          <a:ea typeface="仿宋" pitchFamily="49" charset="-122"/>
                          <a:cs typeface="Consolas" pitchFamily="49" charset="0"/>
                        </a:rPr>
                        <a:t>deque</a:t>
                      </a:r>
                      <a:r>
                        <a:rPr lang="zh-CN" sz="1600" b="1" kern="100">
                          <a:solidFill>
                            <a:srgbClr val="0000FF"/>
                          </a:solidFill>
                          <a:latin typeface="Consolas" pitchFamily="49" charset="0"/>
                          <a:ea typeface="仿宋" pitchFamily="49" charset="-122"/>
                          <a:cs typeface="Consolas" pitchFamily="49" charset="0"/>
                        </a:rPr>
                        <a:t>（默认）或者</a:t>
                      </a:r>
                      <a:r>
                        <a:rPr lang="en-US" sz="1600" b="1" kern="100">
                          <a:solidFill>
                            <a:srgbClr val="0000FF"/>
                          </a:solidFill>
                          <a:latin typeface="Consolas" pitchFamily="49" charset="0"/>
                          <a:ea typeface="仿宋" pitchFamily="49" charset="-122"/>
                          <a:cs typeface="Consolas" pitchFamily="49" charset="0"/>
                        </a:rPr>
                        <a:t>list</a:t>
                      </a:r>
                      <a:r>
                        <a:rPr lang="zh-CN" sz="1600" b="1" kern="100">
                          <a:solidFill>
                            <a:srgbClr val="0000FF"/>
                          </a:solidFill>
                          <a:latin typeface="Consolas" pitchFamily="49" charset="0"/>
                          <a:ea typeface="仿宋" pitchFamily="49" charset="-122"/>
                          <a:cs typeface="Consolas" pitchFamily="49" charset="0"/>
                        </a:rPr>
                        <a:t>实现</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&lt;queue&gt;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2"/>
                  </a:ext>
                </a:extLst>
              </a:tr>
              <a:tr h="369455">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优先队列（</a:t>
                      </a:r>
                      <a:r>
                        <a:rPr lang="en-US" sz="1600" b="1" kern="100">
                          <a:solidFill>
                            <a:srgbClr val="0000FF"/>
                          </a:solidFill>
                          <a:latin typeface="Consolas" pitchFamily="49" charset="0"/>
                          <a:ea typeface="仿宋" pitchFamily="49" charset="-122"/>
                          <a:cs typeface="Consolas" pitchFamily="49" charset="0"/>
                        </a:rPr>
                        <a:t>priority_queue</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600" b="1" kern="100">
                          <a:solidFill>
                            <a:srgbClr val="0000FF"/>
                          </a:solidFill>
                          <a:latin typeface="Consolas" pitchFamily="49" charset="0"/>
                          <a:ea typeface="仿宋" pitchFamily="49" charset="-122"/>
                          <a:cs typeface="Consolas" pitchFamily="49" charset="0"/>
                        </a:rPr>
                        <a:t>vector</a:t>
                      </a:r>
                      <a:r>
                        <a:rPr lang="zh-CN" sz="1600" b="1" kern="100">
                          <a:solidFill>
                            <a:srgbClr val="0000FF"/>
                          </a:solidFill>
                          <a:latin typeface="Consolas" pitchFamily="49" charset="0"/>
                          <a:ea typeface="仿宋" pitchFamily="49" charset="-122"/>
                          <a:cs typeface="Consolas" pitchFamily="49" charset="0"/>
                        </a:rPr>
                        <a:t>（默认）或者</a:t>
                      </a:r>
                      <a:r>
                        <a:rPr lang="en-US" sz="1600" b="1" kern="100">
                          <a:solidFill>
                            <a:srgbClr val="0000FF"/>
                          </a:solidFill>
                          <a:latin typeface="Consolas" pitchFamily="49" charset="0"/>
                          <a:ea typeface="仿宋" pitchFamily="49" charset="-122"/>
                          <a:cs typeface="Consolas" pitchFamily="49" charset="0"/>
                        </a:rPr>
                        <a:t>deque</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&lt;queue&gt;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3"/>
                  </a:ext>
                </a:extLst>
              </a:tr>
              <a:tr h="554182">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集合（</a:t>
                      </a:r>
                      <a:r>
                        <a:rPr lang="en-US" sz="1600" b="1" kern="100">
                          <a:solidFill>
                            <a:srgbClr val="0000FF"/>
                          </a:solidFill>
                          <a:latin typeface="Consolas" pitchFamily="49" charset="0"/>
                          <a:ea typeface="仿宋" pitchFamily="49" charset="-122"/>
                          <a:cs typeface="Consolas" pitchFamily="49" charset="0"/>
                        </a:rPr>
                        <a:t>set</a:t>
                      </a:r>
                      <a:r>
                        <a:rPr lang="zh-CN" sz="1600" b="1" kern="100">
                          <a:solidFill>
                            <a:srgbClr val="0000FF"/>
                          </a:solidFill>
                          <a:latin typeface="Consolas" pitchFamily="49" charset="0"/>
                          <a:ea typeface="仿宋" pitchFamily="49" charset="-122"/>
                          <a:cs typeface="Consolas" pitchFamily="49" charset="0"/>
                        </a:rPr>
                        <a:t>）</a:t>
                      </a:r>
                      <a:r>
                        <a:rPr lang="en-US" sz="1600" b="1" kern="100">
                          <a:solidFill>
                            <a:srgbClr val="0000FF"/>
                          </a:solidFill>
                          <a:latin typeface="Consolas" pitchFamily="49" charset="0"/>
                          <a:ea typeface="仿宋" pitchFamily="49" charset="-122"/>
                          <a:cs typeface="Consolas" pitchFamily="49" charset="0"/>
                        </a:rPr>
                        <a:t>/</a:t>
                      </a:r>
                      <a:r>
                        <a:rPr lang="zh-CN" sz="1600" b="1" kern="100">
                          <a:solidFill>
                            <a:srgbClr val="0000FF"/>
                          </a:solidFill>
                          <a:latin typeface="Consolas" pitchFamily="49" charset="0"/>
                          <a:ea typeface="仿宋" pitchFamily="49" charset="-122"/>
                          <a:cs typeface="Consolas" pitchFamily="49" charset="0"/>
                        </a:rPr>
                        <a:t>多重集合（</a:t>
                      </a:r>
                      <a:r>
                        <a:rPr lang="en-US" sz="1600" b="1" kern="100">
                          <a:solidFill>
                            <a:srgbClr val="0000FF"/>
                          </a:solidFill>
                          <a:latin typeface="Consolas" pitchFamily="49" charset="0"/>
                          <a:ea typeface="仿宋" pitchFamily="49" charset="-122"/>
                          <a:cs typeface="Consolas" pitchFamily="49" charset="0"/>
                        </a:rPr>
                        <a:t>multiset</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由结点组成的红黑树，每个结点都包含着一个元素，</a:t>
                      </a:r>
                      <a:r>
                        <a:rPr lang="en-US" sz="1600" b="1" kern="100">
                          <a:solidFill>
                            <a:srgbClr val="0000FF"/>
                          </a:solidFill>
                          <a:latin typeface="Consolas" pitchFamily="49" charset="0"/>
                          <a:ea typeface="仿宋" pitchFamily="49" charset="-122"/>
                          <a:cs typeface="Consolas" pitchFamily="49" charset="0"/>
                        </a:rPr>
                        <a:t>set</a:t>
                      </a:r>
                      <a:r>
                        <a:rPr lang="zh-CN" sz="1600" b="1" kern="100">
                          <a:solidFill>
                            <a:srgbClr val="0000FF"/>
                          </a:solidFill>
                          <a:latin typeface="Consolas" pitchFamily="49" charset="0"/>
                          <a:ea typeface="仿宋" pitchFamily="49" charset="-122"/>
                          <a:cs typeface="Consolas" pitchFamily="49" charset="0"/>
                        </a:rPr>
                        <a:t>中所有元素有序但不重复，</a:t>
                      </a:r>
                      <a:r>
                        <a:rPr lang="en-US" sz="1600" b="1" kern="100">
                          <a:solidFill>
                            <a:srgbClr val="0000FF"/>
                          </a:solidFill>
                          <a:latin typeface="Consolas" pitchFamily="49" charset="0"/>
                          <a:ea typeface="仿宋" pitchFamily="49" charset="-122"/>
                          <a:cs typeface="Consolas" pitchFamily="49" charset="0"/>
                        </a:rPr>
                        <a:t>multiset</a:t>
                      </a:r>
                      <a:r>
                        <a:rPr lang="zh-CN" sz="1600" b="1" kern="100">
                          <a:solidFill>
                            <a:srgbClr val="0000FF"/>
                          </a:solidFill>
                          <a:latin typeface="Consolas" pitchFamily="49" charset="0"/>
                          <a:ea typeface="仿宋" pitchFamily="49" charset="-122"/>
                          <a:cs typeface="Consolas" pitchFamily="49" charset="0"/>
                        </a:rPr>
                        <a:t>中所有关键字有序但不重复</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&lt;set&gt;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4"/>
                  </a:ext>
                </a:extLst>
              </a:tr>
              <a:tr h="554182">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映射（</a:t>
                      </a:r>
                      <a:r>
                        <a:rPr lang="en-US" sz="1600" b="1" kern="100">
                          <a:solidFill>
                            <a:srgbClr val="0000FF"/>
                          </a:solidFill>
                          <a:latin typeface="Consolas" pitchFamily="49" charset="0"/>
                          <a:ea typeface="仿宋" pitchFamily="49" charset="-122"/>
                          <a:cs typeface="Consolas" pitchFamily="49" charset="0"/>
                        </a:rPr>
                        <a:t>map</a:t>
                      </a:r>
                      <a:r>
                        <a:rPr lang="zh-CN" sz="1600" b="1" kern="100">
                          <a:solidFill>
                            <a:srgbClr val="0000FF"/>
                          </a:solidFill>
                          <a:latin typeface="Consolas" pitchFamily="49" charset="0"/>
                          <a:ea typeface="仿宋" pitchFamily="49" charset="-122"/>
                          <a:cs typeface="Consolas" pitchFamily="49" charset="0"/>
                        </a:rPr>
                        <a:t>）</a:t>
                      </a:r>
                      <a:r>
                        <a:rPr lang="en-US" sz="1600" b="1" kern="100">
                          <a:solidFill>
                            <a:srgbClr val="0000FF"/>
                          </a:solidFill>
                          <a:latin typeface="Consolas" pitchFamily="49" charset="0"/>
                          <a:ea typeface="仿宋" pitchFamily="49" charset="-122"/>
                          <a:cs typeface="Consolas" pitchFamily="49" charset="0"/>
                        </a:rPr>
                        <a:t>/</a:t>
                      </a:r>
                      <a:r>
                        <a:rPr lang="zh-CN" sz="1600" b="1" kern="100">
                          <a:solidFill>
                            <a:srgbClr val="0000FF"/>
                          </a:solidFill>
                          <a:latin typeface="Consolas" pitchFamily="49" charset="0"/>
                          <a:ea typeface="仿宋" pitchFamily="49" charset="-122"/>
                          <a:cs typeface="Consolas" pitchFamily="49" charset="0"/>
                        </a:rPr>
                        <a:t>多重映射（</a:t>
                      </a:r>
                      <a:r>
                        <a:rPr lang="en-US" sz="1600" b="1" kern="100">
                          <a:solidFill>
                            <a:srgbClr val="0000FF"/>
                          </a:solidFill>
                          <a:latin typeface="Consolas" pitchFamily="49" charset="0"/>
                          <a:ea typeface="仿宋" pitchFamily="49" charset="-122"/>
                          <a:cs typeface="Consolas" pitchFamily="49" charset="0"/>
                        </a:rPr>
                        <a:t>multimap</a:t>
                      </a:r>
                      <a:r>
                        <a:rPr lang="zh-CN" sz="1600" b="1" kern="100">
                          <a:solidFill>
                            <a:srgbClr val="0000FF"/>
                          </a:solidFill>
                          <a:latin typeface="Consolas" pitchFamily="49" charset="0"/>
                          <a:ea typeface="仿宋" pitchFamily="49" charset="-122"/>
                          <a:cs typeface="Consolas" pitchFamily="49" charset="0"/>
                        </a:rPr>
                        <a:t>）</a:t>
                      </a:r>
                    </a:p>
                  </a:txBody>
                  <a:tcPr marL="62345" marR="62345" marT="0" marB="0">
                    <a:solidFill>
                      <a:schemeClr val="bg1"/>
                    </a:solidFill>
                  </a:tcPr>
                </a:tc>
                <a:tc>
                  <a:txBody>
                    <a:bodyPr/>
                    <a:lstStyle/>
                    <a:p>
                      <a:pPr indent="0">
                        <a:lnSpc>
                          <a:spcPts val="2600"/>
                        </a:lnSpc>
                        <a:spcAft>
                          <a:spcPts val="0"/>
                        </a:spcAft>
                      </a:pPr>
                      <a:r>
                        <a:rPr lang="zh-CN" sz="1600" b="1" kern="100">
                          <a:solidFill>
                            <a:srgbClr val="0000FF"/>
                          </a:solidFill>
                          <a:latin typeface="Consolas" pitchFamily="49" charset="0"/>
                          <a:ea typeface="仿宋" pitchFamily="49" charset="-122"/>
                          <a:cs typeface="Consolas" pitchFamily="49" charset="0"/>
                        </a:rPr>
                        <a:t>由（关键字，值）对组成的集合，底层数据结构为红黑树，</a:t>
                      </a:r>
                      <a:r>
                        <a:rPr lang="en-US" sz="1600" b="1" kern="100">
                          <a:solidFill>
                            <a:srgbClr val="0000FF"/>
                          </a:solidFill>
                          <a:latin typeface="Consolas" pitchFamily="49" charset="0"/>
                          <a:ea typeface="仿宋" pitchFamily="49" charset="-122"/>
                          <a:cs typeface="Consolas" pitchFamily="49" charset="0"/>
                        </a:rPr>
                        <a:t>map</a:t>
                      </a:r>
                      <a:r>
                        <a:rPr lang="zh-CN" sz="1600" b="1" kern="100">
                          <a:solidFill>
                            <a:srgbClr val="0000FF"/>
                          </a:solidFill>
                          <a:latin typeface="Consolas" pitchFamily="49" charset="0"/>
                          <a:ea typeface="仿宋" pitchFamily="49" charset="-122"/>
                          <a:cs typeface="Consolas" pitchFamily="49" charset="0"/>
                        </a:rPr>
                        <a:t>中所有关键字有序但不重复，</a:t>
                      </a:r>
                      <a:r>
                        <a:rPr lang="en-US" sz="1600" b="1" kern="100">
                          <a:solidFill>
                            <a:srgbClr val="0000FF"/>
                          </a:solidFill>
                          <a:latin typeface="Consolas" pitchFamily="49" charset="0"/>
                          <a:ea typeface="仿宋" pitchFamily="49" charset="-122"/>
                          <a:cs typeface="Consolas" pitchFamily="49" charset="0"/>
                        </a:rPr>
                        <a:t>multimap</a:t>
                      </a:r>
                      <a:r>
                        <a:rPr lang="zh-CN" sz="1600" b="1" kern="10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solidFill>
                      <a:schemeClr val="bg1"/>
                    </a:solidFill>
                  </a:tcPr>
                </a:tc>
                <a:tc>
                  <a:txBody>
                    <a:bodyPr/>
                    <a:lstStyle/>
                    <a:p>
                      <a:pPr indent="0" algn="just">
                        <a:lnSpc>
                          <a:spcPts val="2600"/>
                        </a:lnSpc>
                        <a:spcAft>
                          <a:spcPts val="0"/>
                        </a:spcAft>
                      </a:pPr>
                      <a:r>
                        <a:rPr lang="en-US" sz="1600" b="1" kern="100">
                          <a:solidFill>
                            <a:srgbClr val="0000FF"/>
                          </a:solidFill>
                          <a:latin typeface="Consolas" pitchFamily="49" charset="0"/>
                          <a:ea typeface="仿宋" pitchFamily="49" charset="-122"/>
                          <a:cs typeface="Consolas" pitchFamily="49" charset="0"/>
                        </a:rPr>
                        <a:t>&lt;map&gt;</a:t>
                      </a:r>
                      <a:endParaRPr lang="zh-CN" sz="1600" b="1" kern="100">
                        <a:solidFill>
                          <a:srgbClr val="0000FF"/>
                        </a:solidFill>
                        <a:latin typeface="Consolas" pitchFamily="49" charset="0"/>
                        <a:ea typeface="仿宋" pitchFamily="49" charset="-122"/>
                        <a:cs typeface="Consolas" pitchFamily="49" charset="0"/>
                      </a:endParaRPr>
                    </a:p>
                  </a:txBody>
                  <a:tcPr marL="62345" marR="62345" marT="0" marB="0">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643866" cy="1290225"/>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为此，使用</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时必须将下面的语句插入到源代码文件开头：</a:t>
            </a:r>
          </a:p>
          <a:p>
            <a:pPr>
              <a:lnSpc>
                <a:spcPct val="150000"/>
              </a:lnSpc>
            </a:pPr>
            <a:r>
              <a:rPr lang="en-US" altLang="zh-CN" sz="1800" smtClean="0">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using namespace std;</a:t>
            </a:r>
            <a:endParaRPr lang="zh-CN" altLang="zh-CN" sz="18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1800" smtClean="0">
                <a:solidFill>
                  <a:srgbClr val="0000FF"/>
                </a:solidFill>
                <a:latin typeface="Consolas" pitchFamily="49" charset="0"/>
                <a:ea typeface="楷体" pitchFamily="49" charset="-122"/>
                <a:cs typeface="Consolas" pitchFamily="49" charset="0"/>
              </a:rPr>
              <a:t>这样直接把程序代码定位到</a:t>
            </a:r>
            <a:r>
              <a:rPr lang="en-US" altLang="zh-CN" sz="1800" smtClean="0">
                <a:solidFill>
                  <a:srgbClr val="0000FF"/>
                </a:solidFill>
                <a:latin typeface="Consolas" pitchFamily="49" charset="0"/>
                <a:ea typeface="楷体" pitchFamily="49" charset="-122"/>
                <a:cs typeface="Consolas" pitchFamily="49" charset="0"/>
              </a:rPr>
              <a:t>std</a:t>
            </a:r>
            <a:r>
              <a:rPr lang="zh-CN" altLang="zh-CN" sz="1800" smtClean="0">
                <a:solidFill>
                  <a:srgbClr val="0000FF"/>
                </a:solidFill>
                <a:latin typeface="Consolas" pitchFamily="49" charset="0"/>
                <a:ea typeface="楷体" pitchFamily="49" charset="-122"/>
                <a:cs typeface="Consolas" pitchFamily="49" charset="0"/>
              </a:rPr>
              <a:t>命名空间中。</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14348" y="1857364"/>
            <a:ext cx="7929618"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800"/>
              </a:lnSpc>
              <a:spcBef>
                <a:spcPts val="600"/>
              </a:spcBef>
              <a:buBlip>
                <a:blip r:embed="rId2"/>
              </a:buBlip>
            </a:pP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算法是用来操作容器中数据的模板函数，</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提供了大约</a:t>
            </a:r>
            <a:r>
              <a:rPr lang="en-US" altLang="zh-CN" sz="1800" smtClean="0">
                <a:solidFill>
                  <a:srgbClr val="0000FF"/>
                </a:solidFill>
                <a:latin typeface="Consolas" pitchFamily="49" charset="0"/>
                <a:ea typeface="楷体" pitchFamily="49" charset="-122"/>
                <a:cs typeface="Consolas" pitchFamily="49" charset="0"/>
              </a:rPr>
              <a:t>100</a:t>
            </a:r>
            <a:r>
              <a:rPr lang="zh-CN" altLang="zh-CN" sz="1800" smtClean="0">
                <a:solidFill>
                  <a:srgbClr val="0000FF"/>
                </a:solidFill>
                <a:latin typeface="Consolas" pitchFamily="49" charset="0"/>
                <a:ea typeface="楷体" pitchFamily="49" charset="-122"/>
                <a:cs typeface="Consolas" pitchFamily="49" charset="0"/>
              </a:rPr>
              <a:t>个实现算法的模版函数。例如，</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用</a:t>
            </a:r>
            <a:r>
              <a:rPr lang="en-US" altLang="zh-CN" sz="1800" smtClean="0">
                <a:solidFill>
                  <a:srgbClr val="0000FF"/>
                </a:solidFill>
                <a:latin typeface="Consolas" pitchFamily="49" charset="0"/>
                <a:ea typeface="楷体" pitchFamily="49" charset="-122"/>
                <a:cs typeface="Consolas" pitchFamily="49" charset="0"/>
              </a:rPr>
              <a:t>sort()</a:t>
            </a:r>
            <a:r>
              <a:rPr lang="zh-CN" altLang="zh-CN" sz="1800" smtClean="0">
                <a:solidFill>
                  <a:srgbClr val="0000FF"/>
                </a:solidFill>
                <a:latin typeface="Consolas" pitchFamily="49" charset="0"/>
                <a:ea typeface="楷体" pitchFamily="49" charset="-122"/>
                <a:cs typeface="Consolas" pitchFamily="49" charset="0"/>
              </a:rPr>
              <a:t>来对一个</a:t>
            </a:r>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中的数据进行排序，用</a:t>
            </a:r>
            <a:r>
              <a:rPr lang="en-US" altLang="zh-CN" sz="1800" smtClean="0">
                <a:solidFill>
                  <a:srgbClr val="0000FF"/>
                </a:solidFill>
                <a:latin typeface="Consolas" pitchFamily="49" charset="0"/>
                <a:ea typeface="楷体" pitchFamily="49" charset="-122"/>
                <a:cs typeface="Consolas" pitchFamily="49" charset="0"/>
              </a:rPr>
              <a:t>find()</a:t>
            </a:r>
            <a:r>
              <a:rPr lang="zh-CN" altLang="zh-CN" sz="1800" smtClean="0">
                <a:solidFill>
                  <a:srgbClr val="0000FF"/>
                </a:solidFill>
                <a:latin typeface="Consolas" pitchFamily="49" charset="0"/>
                <a:ea typeface="楷体" pitchFamily="49" charset="-122"/>
                <a:cs typeface="Consolas" pitchFamily="49" charset="0"/>
              </a:rPr>
              <a:t>来搜索一个</a:t>
            </a:r>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中的对象。</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2800"/>
              </a:lnSpc>
              <a:spcBef>
                <a:spcPts val="600"/>
              </a:spcBef>
              <a:buBlip>
                <a:blip r:embed="rId2"/>
              </a:buBlip>
            </a:pP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算法部分主要由头文件</a:t>
            </a:r>
            <a:r>
              <a:rPr lang="en-US" altLang="zh-CN" sz="1800" smtClean="0">
                <a:solidFill>
                  <a:srgbClr val="0000FF"/>
                </a:solidFill>
                <a:latin typeface="Consolas" pitchFamily="49" charset="0"/>
                <a:ea typeface="楷体" pitchFamily="49" charset="-122"/>
                <a:cs typeface="Consolas" pitchFamily="49" charset="0"/>
              </a:rPr>
              <a:t>&lt;algorithm&gt;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&lt;numeric&gt;</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&lt;functional&gt;</a:t>
            </a:r>
            <a:r>
              <a:rPr lang="zh-CN" altLang="zh-CN" sz="1800" smtClean="0">
                <a:solidFill>
                  <a:srgbClr val="0000FF"/>
                </a:solidFill>
                <a:latin typeface="Consolas" pitchFamily="49" charset="0"/>
                <a:ea typeface="楷体" pitchFamily="49" charset="-122"/>
                <a:cs typeface="Consolas" pitchFamily="49" charset="0"/>
              </a:rPr>
              <a:t>组成。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1040" y="214290"/>
            <a:ext cx="1747820" cy="400110"/>
          </a:xfrm>
          <a:prstGeom prst="rect">
            <a:avLst/>
          </a:prstGeom>
          <a:solidFill>
            <a:schemeClr val="accent4">
              <a:lumMod val="20000"/>
              <a:lumOff val="80000"/>
            </a:schemeClr>
          </a:solidFill>
          <a:ln w="9525">
            <a:noFill/>
            <a:miter lim="800000"/>
            <a:headEnd/>
            <a:tailEnd/>
          </a:ln>
          <a:effectLst/>
        </p:spPr>
        <p:txBody>
          <a:bodyPr wrap="square">
            <a:spAutoFit/>
          </a:bodyPr>
          <a:lstStyle/>
          <a:p>
            <a:pPr>
              <a:spcBef>
                <a:spcPts val="0"/>
              </a:spcBef>
            </a:pPr>
            <a:r>
              <a:rPr lang="zh-CN" altLang="en-US" sz="2000" smtClean="0">
                <a:solidFill>
                  <a:srgbClr val="FF0000"/>
                </a:solidFill>
                <a:latin typeface="Consolas" pitchFamily="49" charset="0"/>
                <a:ea typeface="微软雅黑" pitchFamily="34"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问题：</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05827" name="Text Box 3"/>
          <p:cNvSpPr txBox="1">
            <a:spLocks noChangeArrowheads="1"/>
          </p:cNvSpPr>
          <p:nvPr/>
        </p:nvSpPr>
        <p:spPr bwMode="auto">
          <a:xfrm>
            <a:off x="4357686" y="2958738"/>
            <a:ext cx="4530730" cy="31727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a:spAutoFit/>
          </a:bodyPr>
          <a:lstStyle/>
          <a:p>
            <a:r>
              <a:rPr lang="en-US" altLang="zh-CN" sz="1600" err="1">
                <a:solidFill>
                  <a:srgbClr val="9900FF"/>
                </a:solidFill>
                <a:latin typeface="Consolas" pitchFamily="49" charset="0"/>
                <a:ea typeface="楷体" pitchFamily="49" charset="-122"/>
                <a:cs typeface="Consolas" pitchFamily="49" charset="0"/>
              </a:rPr>
              <a:t>int</a:t>
            </a:r>
            <a:r>
              <a:rPr lang="en-US" altLang="zh-CN" sz="1600">
                <a:solidFill>
                  <a:srgbClr val="9900FF"/>
                </a:solidFill>
                <a:latin typeface="Consolas" pitchFamily="49" charset="0"/>
                <a:ea typeface="楷体" pitchFamily="49" charset="-122"/>
                <a:cs typeface="Consolas" pitchFamily="49" charset="0"/>
              </a:rPr>
              <a:t> </a:t>
            </a:r>
            <a:r>
              <a:rPr lang="en-US" altLang="zh-CN" sz="1600" err="1">
                <a:solidFill>
                  <a:srgbClr val="9900FF"/>
                </a:solidFill>
                <a:latin typeface="Consolas" pitchFamily="49" charset="0"/>
                <a:ea typeface="楷体" pitchFamily="49" charset="-122"/>
                <a:cs typeface="Consolas" pitchFamily="49" charset="0"/>
              </a:rPr>
              <a:t>findx</a:t>
            </a:r>
            <a:r>
              <a:rPr lang="en-US" altLang="zh-CN" sz="1600">
                <a:solidFill>
                  <a:srgbClr val="9900FF"/>
                </a:solidFill>
                <a:latin typeface="Consolas" pitchFamily="49" charset="0"/>
                <a:ea typeface="楷体" pitchFamily="49" charset="-122"/>
                <a:cs typeface="Consolas" pitchFamily="49" charset="0"/>
              </a:rPr>
              <a:t>(</a:t>
            </a:r>
            <a:r>
              <a:rPr lang="en-US" altLang="zh-CN" sz="1600" err="1">
                <a:solidFill>
                  <a:srgbClr val="9900FF"/>
                </a:solidFill>
                <a:latin typeface="Consolas" pitchFamily="49" charset="0"/>
                <a:ea typeface="楷体" pitchFamily="49" charset="-122"/>
                <a:cs typeface="Consolas" pitchFamily="49" charset="0"/>
              </a:rPr>
              <a:t>LNode</a:t>
            </a:r>
            <a:r>
              <a:rPr lang="en-US" altLang="zh-CN" sz="1600">
                <a:solidFill>
                  <a:srgbClr val="9900FF"/>
                </a:solidFill>
                <a:latin typeface="Consolas" pitchFamily="49" charset="0"/>
                <a:ea typeface="楷体" pitchFamily="49" charset="-122"/>
                <a:cs typeface="Consolas" pitchFamily="49" charset="0"/>
              </a:rPr>
              <a:t> *</a:t>
            </a:r>
            <a:r>
              <a:rPr lang="en-US" altLang="zh-CN" sz="1600" smtClean="0">
                <a:solidFill>
                  <a:srgbClr val="9900FF"/>
                </a:solidFill>
                <a:latin typeface="Consolas" pitchFamily="49" charset="0"/>
                <a:ea typeface="楷体" pitchFamily="49" charset="-122"/>
                <a:cs typeface="Consolas" pitchFamily="49" charset="0"/>
              </a:rPr>
              <a:t>h,int </a:t>
            </a:r>
            <a:r>
              <a:rPr lang="en-US" altLang="zh-CN" sz="1600">
                <a:solidFill>
                  <a:srgbClr val="9900FF"/>
                </a:solidFill>
                <a:latin typeface="Consolas" pitchFamily="49" charset="0"/>
                <a:ea typeface="楷体" pitchFamily="49" charset="-122"/>
                <a:cs typeface="Consolas" pitchFamily="49" charset="0"/>
              </a:rPr>
              <a:t>x)</a:t>
            </a:r>
          </a:p>
          <a:p>
            <a:r>
              <a:rPr lang="en-US" altLang="zh-CN" sz="1600">
                <a:solidFill>
                  <a:srgbClr val="0000FF"/>
                </a:solidFill>
                <a:latin typeface="Consolas" pitchFamily="49" charset="0"/>
                <a:ea typeface="楷体" pitchFamily="49" charset="-122"/>
                <a:cs typeface="Consolas" pitchFamily="49" charset="0"/>
              </a:rPr>
              <a:t>{   </a:t>
            </a:r>
            <a:r>
              <a:rPr lang="en-US" altLang="zh-CN" sz="1600" err="1">
                <a:solidFill>
                  <a:srgbClr val="0000FF"/>
                </a:solidFill>
                <a:latin typeface="Consolas" pitchFamily="49" charset="0"/>
                <a:ea typeface="楷体" pitchFamily="49" charset="-122"/>
                <a:cs typeface="Consolas" pitchFamily="49" charset="0"/>
              </a:rPr>
              <a:t>LNode</a:t>
            </a:r>
            <a:r>
              <a:rPr lang="en-US" altLang="zh-CN" sz="1600">
                <a:solidFill>
                  <a:srgbClr val="0000FF"/>
                </a:solidFill>
                <a:latin typeface="Consolas" pitchFamily="49" charset="0"/>
                <a:ea typeface="楷体" pitchFamily="49" charset="-122"/>
                <a:cs typeface="Consolas" pitchFamily="49" charset="0"/>
              </a:rPr>
              <a:t> *p=h-&gt;next;	</a:t>
            </a:r>
            <a:endParaRPr lang="zh-CN" altLang="en-US" sz="1600">
              <a:solidFill>
                <a:srgbClr val="00B0F0"/>
              </a:solidFill>
              <a:latin typeface="Consolas" pitchFamily="49" charset="0"/>
              <a:ea typeface="楷体" pitchFamily="49" charset="-122"/>
              <a:cs typeface="Consolas" pitchFamily="49" charset="0"/>
            </a:endParaRPr>
          </a:p>
          <a:p>
            <a:r>
              <a:rPr lang="zh-CN" altLang="en-US" sz="1600">
                <a:solidFill>
                  <a:srgbClr val="0000FF"/>
                </a:solidFill>
                <a:latin typeface="Consolas" pitchFamily="49" charset="0"/>
                <a:ea typeface="楷体" pitchFamily="49" charset="-122"/>
                <a:cs typeface="Consolas" pitchFamily="49" charset="0"/>
              </a:rPr>
              <a:t>　　</a:t>
            </a:r>
            <a:r>
              <a:rPr lang="en-US" altLang="zh-CN" sz="1600" err="1">
                <a:solidFill>
                  <a:srgbClr val="0000FF"/>
                </a:solidFill>
                <a:latin typeface="Consolas" pitchFamily="49" charset="0"/>
                <a:ea typeface="楷体" pitchFamily="49" charset="-122"/>
                <a:cs typeface="Consolas" pitchFamily="49" charset="0"/>
              </a:rPr>
              <a:t>int</a:t>
            </a:r>
            <a:r>
              <a:rPr lang="en-US" altLang="zh-CN" sz="1600">
                <a:solidFill>
                  <a:srgbClr val="0000FF"/>
                </a:solidFill>
                <a:latin typeface="Consolas" pitchFamily="49" charset="0"/>
                <a:ea typeface="楷体" pitchFamily="49" charset="-122"/>
                <a:cs typeface="Consolas" pitchFamily="49" charset="0"/>
              </a:rPr>
              <a:t>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=1;</a:t>
            </a:r>
          </a:p>
          <a:p>
            <a:r>
              <a:rPr lang="zh-CN" altLang="en-US"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while (p!=NULL &amp;&amp; p-&gt;data!=x)</a:t>
            </a:r>
          </a:p>
          <a:p>
            <a:r>
              <a:rPr lang="zh-CN" altLang="en-US"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p>
          <a:p>
            <a:r>
              <a:rPr lang="en-US" altLang="zh-CN" sz="1600">
                <a:solidFill>
                  <a:srgbClr val="0000FF"/>
                </a:solidFill>
                <a:latin typeface="Consolas" pitchFamily="49" charset="0"/>
                <a:ea typeface="楷体" pitchFamily="49" charset="-122"/>
                <a:cs typeface="Consolas" pitchFamily="49" charset="0"/>
              </a:rPr>
              <a:t>	p=p-&gt;next;</a:t>
            </a:r>
          </a:p>
          <a:p>
            <a:r>
              <a:rPr lang="zh-CN" altLang="en-US"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a:t>
            </a:r>
          </a:p>
          <a:p>
            <a:r>
              <a:rPr lang="zh-CN" altLang="en-US"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if (p==NULL</a:t>
            </a:r>
            <a:r>
              <a:rPr lang="en-US" altLang="zh-CN" sz="1600" smtClean="0">
                <a:solidFill>
                  <a:srgbClr val="0000FF"/>
                </a:solidFill>
                <a:latin typeface="Consolas" pitchFamily="49" charset="0"/>
                <a:ea typeface="楷体" pitchFamily="49" charset="-122"/>
                <a:cs typeface="Consolas" pitchFamily="49" charset="0"/>
              </a:rPr>
              <a:t>)</a:t>
            </a:r>
            <a:endParaRPr lang="en-US" altLang="zh-CN" sz="1600">
              <a:solidFill>
                <a:srgbClr val="00B0F0"/>
              </a:solidFill>
              <a:latin typeface="Consolas" pitchFamily="49" charset="0"/>
              <a:ea typeface="楷体" pitchFamily="49" charset="-122"/>
              <a:cs typeface="Consolas" pitchFamily="49" charset="0"/>
            </a:endParaRPr>
          </a:p>
          <a:p>
            <a:r>
              <a:rPr lang="en-US" altLang="zh-CN" sz="1600">
                <a:solidFill>
                  <a:srgbClr val="0000FF"/>
                </a:solidFill>
                <a:latin typeface="Consolas" pitchFamily="49" charset="0"/>
                <a:ea typeface="楷体" pitchFamily="49" charset="-122"/>
                <a:cs typeface="Consolas" pitchFamily="49" charset="0"/>
              </a:rPr>
              <a:t>	return 0;</a:t>
            </a:r>
          </a:p>
          <a:p>
            <a:r>
              <a:rPr lang="zh-CN" altLang="en-US"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else</a:t>
            </a:r>
            <a:endParaRPr lang="en-US" altLang="zh-CN" sz="1600">
              <a:solidFill>
                <a:srgbClr val="00B0F0"/>
              </a:solidFill>
              <a:latin typeface="Consolas" pitchFamily="49" charset="0"/>
              <a:ea typeface="楷体" pitchFamily="49" charset="-122"/>
              <a:cs typeface="Consolas" pitchFamily="49" charset="0"/>
            </a:endParaRPr>
          </a:p>
          <a:p>
            <a:r>
              <a:rPr lang="en-US" altLang="zh-CN" sz="1600">
                <a:solidFill>
                  <a:srgbClr val="0000FF"/>
                </a:solidFill>
                <a:latin typeface="Consolas" pitchFamily="49" charset="0"/>
                <a:ea typeface="楷体" pitchFamily="49" charset="-122"/>
                <a:cs typeface="Consolas" pitchFamily="49" charset="0"/>
              </a:rPr>
              <a:t>	return </a:t>
            </a:r>
            <a:r>
              <a:rPr lang="en-US" altLang="zh-CN" sz="1600" err="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p>
          <a:p>
            <a:r>
              <a:rPr lang="en-US" altLang="zh-CN" sz="16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071538" y="857232"/>
            <a:ext cx="7572428" cy="11260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spcBef>
                <a:spcPts val="600"/>
              </a:spcBef>
              <a:buBlip>
                <a:blip r:embed="rId2"/>
              </a:buBlip>
            </a:pPr>
            <a:r>
              <a:rPr lang="zh-CN" altLang="en-US" sz="1800" smtClean="0">
                <a:solidFill>
                  <a:srgbClr val="0000FF"/>
                </a:solidFill>
                <a:latin typeface="Consolas" pitchFamily="49" charset="0"/>
                <a:ea typeface="仿宋" pitchFamily="49" charset="-122"/>
                <a:cs typeface="Consolas" pitchFamily="49" charset="0"/>
              </a:rPr>
              <a:t>当单链表中首结点值为</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时，该算法返回</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，此时应该返回逻辑序号</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spcBef>
                <a:spcPts val="600"/>
              </a:spcBef>
              <a:buBlip>
                <a:blip r:embed="rId2"/>
              </a:buBlip>
            </a:pPr>
            <a:r>
              <a:rPr lang="zh-CN" altLang="en-US" sz="1800" smtClean="0">
                <a:solidFill>
                  <a:srgbClr val="0000FF"/>
                </a:solidFill>
                <a:latin typeface="Consolas" pitchFamily="49" charset="0"/>
                <a:ea typeface="仿宋" pitchFamily="49" charset="-122"/>
                <a:cs typeface="Consolas" pitchFamily="49" charset="0"/>
              </a:rPr>
              <a:t>当单链表中不存在值为</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的结点时，该算法执行出错，因为</a:t>
            </a:r>
            <a:r>
              <a:rPr lang="en-US" altLang="zh-CN" sz="1800" smtClean="0">
                <a:solidFill>
                  <a:srgbClr val="0000FF"/>
                </a:solidFill>
                <a:latin typeface="Consolas" pitchFamily="49" charset="0"/>
                <a:ea typeface="仿宋" pitchFamily="49" charset="-122"/>
                <a:cs typeface="Consolas" pitchFamily="49" charset="0"/>
              </a:rPr>
              <a:t>p</a:t>
            </a:r>
            <a:r>
              <a:rPr lang="zh-CN" altLang="en-US" sz="1800" smtClean="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NULL</a:t>
            </a:r>
            <a:r>
              <a:rPr lang="zh-CN" altLang="en-US" sz="1800" smtClean="0">
                <a:solidFill>
                  <a:srgbClr val="0000FF"/>
                </a:solidFill>
                <a:latin typeface="Consolas" pitchFamily="49" charset="0"/>
                <a:ea typeface="仿宋" pitchFamily="49" charset="-122"/>
                <a:cs typeface="Consolas" pitchFamily="49" charset="0"/>
              </a:rPr>
              <a:t>时仍执行</a:t>
            </a:r>
            <a:r>
              <a:rPr lang="en-US" altLang="zh-CN" sz="1800" smtClean="0">
                <a:solidFill>
                  <a:srgbClr val="0000FF"/>
                </a:solidFill>
                <a:latin typeface="Consolas" pitchFamily="49" charset="0"/>
                <a:ea typeface="仿宋" pitchFamily="49" charset="-122"/>
                <a:cs typeface="Consolas" pitchFamily="49" charset="0"/>
              </a:rPr>
              <a:t>p=p-&gt;next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smtClean="0">
              <a:latin typeface="Consolas" pitchFamily="49" charset="0"/>
              <a:ea typeface="仿宋" pitchFamily="49" charset="-122"/>
              <a:cs typeface="Consolas" pitchFamily="49" charset="0"/>
            </a:endParaRPr>
          </a:p>
        </p:txBody>
      </p:sp>
      <p:sp>
        <p:nvSpPr>
          <p:cNvPr id="5" name="TextBox 4"/>
          <p:cNvSpPr txBox="1"/>
          <p:nvPr/>
        </p:nvSpPr>
        <p:spPr>
          <a:xfrm>
            <a:off x="1071538" y="2357430"/>
            <a:ext cx="5715040"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所以该算法不满足</a:t>
            </a:r>
            <a:r>
              <a:rPr lang="zh-CN" altLang="en-US" sz="1800" smtClean="0">
                <a:solidFill>
                  <a:srgbClr val="006600"/>
                </a:solidFill>
                <a:latin typeface="Consolas" pitchFamily="49" charset="0"/>
                <a:ea typeface="楷体" pitchFamily="49" charset="-122"/>
                <a:cs typeface="Consolas" pitchFamily="49" charset="0"/>
              </a:rPr>
              <a:t>正确性和健壮性</a:t>
            </a:r>
            <a:r>
              <a:rPr lang="zh-CN" altLang="en-US" sz="1800" smtClean="0">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应改为：</a:t>
            </a:r>
            <a:endParaRPr lang="zh-CN" altLang="en-US" sz="1800" smtClean="0">
              <a:ea typeface="楷体" pitchFamily="49" charset="-122"/>
              <a:cs typeface="Times New Roman" pitchFamily="18" charset="0"/>
            </a:endParaRPr>
          </a:p>
        </p:txBody>
      </p:sp>
      <p:sp>
        <p:nvSpPr>
          <p:cNvPr id="6" name="TextBox 5"/>
          <p:cNvSpPr txBox="1"/>
          <p:nvPr/>
        </p:nvSpPr>
        <p:spPr>
          <a:xfrm>
            <a:off x="142844" y="2928934"/>
            <a:ext cx="3669558" cy="30243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216000" rtlCol="0">
            <a:noAutofit/>
          </a:bodyPr>
          <a:lstStyle/>
          <a:p>
            <a:r>
              <a:rPr lang="en-US" altLang="zh-CN" sz="1600" err="1" smtClean="0">
                <a:solidFill>
                  <a:srgbClr val="9900FF"/>
                </a:solidFill>
                <a:latin typeface="Consolas" pitchFamily="49" charset="0"/>
                <a:ea typeface="楷体" pitchFamily="49" charset="-122"/>
                <a:cs typeface="Consolas" pitchFamily="49" charset="0"/>
              </a:rPr>
              <a:t>int</a:t>
            </a:r>
            <a:r>
              <a:rPr lang="en-US" altLang="zh-CN" sz="1600" smtClean="0">
                <a:solidFill>
                  <a:srgbClr val="9900FF"/>
                </a:solidFill>
                <a:latin typeface="Consolas" pitchFamily="49" charset="0"/>
                <a:ea typeface="楷体" pitchFamily="49" charset="-122"/>
                <a:cs typeface="Consolas" pitchFamily="49" charset="0"/>
              </a:rPr>
              <a:t> </a:t>
            </a:r>
            <a:r>
              <a:rPr lang="en-US" altLang="zh-CN" sz="1600" err="1" smtClean="0">
                <a:solidFill>
                  <a:srgbClr val="9900FF"/>
                </a:solidFill>
                <a:latin typeface="Consolas" pitchFamily="49" charset="0"/>
                <a:ea typeface="楷体" pitchFamily="49" charset="-122"/>
                <a:cs typeface="Consolas" pitchFamily="49" charset="0"/>
              </a:rPr>
              <a:t>findx</a:t>
            </a:r>
            <a:r>
              <a:rPr lang="en-US" altLang="zh-CN" sz="1600" smtClean="0">
                <a:solidFill>
                  <a:srgbClr val="9900FF"/>
                </a:solidFill>
                <a:latin typeface="Consolas" pitchFamily="49" charset="0"/>
                <a:ea typeface="楷体" pitchFamily="49" charset="-122"/>
                <a:cs typeface="Consolas" pitchFamily="49" charset="0"/>
              </a:rPr>
              <a:t>(</a:t>
            </a:r>
            <a:r>
              <a:rPr lang="en-US" altLang="zh-CN" sz="1600" err="1" smtClean="0">
                <a:solidFill>
                  <a:srgbClr val="9900FF"/>
                </a:solidFill>
                <a:latin typeface="Consolas" pitchFamily="49" charset="0"/>
                <a:ea typeface="楷体" pitchFamily="49" charset="-122"/>
                <a:cs typeface="Consolas" pitchFamily="49" charset="0"/>
              </a:rPr>
              <a:t>LNode</a:t>
            </a:r>
            <a:r>
              <a:rPr lang="en-US" altLang="zh-CN" sz="1600" smtClean="0">
                <a:solidFill>
                  <a:srgbClr val="9900FF"/>
                </a:solidFill>
                <a:latin typeface="Consolas" pitchFamily="49" charset="0"/>
                <a:ea typeface="楷体" pitchFamily="49" charset="-122"/>
                <a:cs typeface="Consolas" pitchFamily="49" charset="0"/>
              </a:rPr>
              <a:t> *h,int x)</a:t>
            </a:r>
          </a:p>
          <a:p>
            <a:r>
              <a:rPr lang="en-US" altLang="zh-CN" sz="1600" smtClean="0">
                <a:solidFill>
                  <a:srgbClr val="0000FF"/>
                </a:solidFill>
                <a:latin typeface="Consolas" pitchFamily="49" charset="0"/>
                <a:ea typeface="楷体" pitchFamily="49" charset="-122"/>
                <a:cs typeface="Consolas" pitchFamily="49" charset="0"/>
              </a:rPr>
              <a:t>{   </a:t>
            </a:r>
            <a:r>
              <a:rPr lang="en-US" altLang="zh-CN" sz="1600" err="1" smtClean="0">
                <a:solidFill>
                  <a:srgbClr val="0000FF"/>
                </a:solidFill>
                <a:latin typeface="Consolas" pitchFamily="49" charset="0"/>
                <a:ea typeface="楷体" pitchFamily="49" charset="-122"/>
                <a:cs typeface="Consolas" pitchFamily="49" charset="0"/>
              </a:rPr>
              <a:t>LNode</a:t>
            </a:r>
            <a:r>
              <a:rPr lang="en-US" altLang="zh-CN" sz="1600" smtClean="0">
                <a:solidFill>
                  <a:srgbClr val="0000FF"/>
                </a:solidFill>
                <a:latin typeface="Consolas" pitchFamily="49" charset="0"/>
                <a:ea typeface="楷体" pitchFamily="49" charset="-122"/>
                <a:cs typeface="Consolas" pitchFamily="49" charset="0"/>
              </a:rPr>
              <a:t> *p=h-&gt;next;</a:t>
            </a:r>
          </a:p>
          <a:p>
            <a:r>
              <a:rPr lang="zh-CN" altLang="en-US" sz="1600" smtClean="0">
                <a:solidFill>
                  <a:srgbClr val="0000FF"/>
                </a:solidFill>
                <a:latin typeface="Consolas" pitchFamily="49" charset="0"/>
                <a:ea typeface="楷体" pitchFamily="49" charset="-122"/>
                <a:cs typeface="Consolas" pitchFamily="49" charset="0"/>
              </a:rPr>
              <a:t>　　</a:t>
            </a:r>
            <a:r>
              <a:rPr lang="en-US" altLang="zh-CN" sz="1600" err="1" smtClean="0">
                <a:solidFill>
                  <a:srgbClr val="0000FF"/>
                </a:solidFill>
                <a:latin typeface="Consolas" pitchFamily="49" charset="0"/>
                <a:ea typeface="楷体" pitchFamily="49" charset="-122"/>
                <a:cs typeface="Consolas" pitchFamily="49" charset="0"/>
              </a:rPr>
              <a:t>int</a:t>
            </a:r>
            <a:r>
              <a:rPr lang="en-US" altLang="zh-CN" sz="1600" smtClean="0">
                <a:solidFill>
                  <a:srgbClr val="0000FF"/>
                </a:solidFill>
                <a:latin typeface="Consolas" pitchFamily="49" charset="0"/>
                <a:ea typeface="楷体" pitchFamily="49" charset="-122"/>
                <a:cs typeface="Consolas" pitchFamily="49" charset="0"/>
              </a:rPr>
              <a:t> </a:t>
            </a:r>
            <a:r>
              <a:rPr lang="en-US" altLang="zh-CN" sz="1600" err="1" smtClean="0">
                <a:solidFill>
                  <a:srgbClr val="0000FF"/>
                </a:solidFill>
                <a:latin typeface="Consolas" pitchFamily="49" charset="0"/>
                <a:ea typeface="楷体" pitchFamily="49" charset="-122"/>
                <a:cs typeface="Consolas" pitchFamily="49" charset="0"/>
              </a:rPr>
              <a:t>i</a:t>
            </a:r>
            <a:r>
              <a:rPr lang="en-US" altLang="zh-CN" sz="1600" smtClean="0">
                <a:solidFill>
                  <a:srgbClr val="0000FF"/>
                </a:solidFill>
                <a:latin typeface="Consolas" pitchFamily="49" charset="0"/>
                <a:ea typeface="楷体" pitchFamily="49" charset="-122"/>
                <a:cs typeface="Consolas" pitchFamily="49" charset="0"/>
              </a:rPr>
              <a:t>=0;</a:t>
            </a:r>
          </a:p>
          <a:p>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while (p-&gt;data!=x)</a:t>
            </a:r>
          </a:p>
          <a:p>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	</a:t>
            </a:r>
            <a:r>
              <a:rPr lang="en-US" altLang="zh-CN" sz="1600" err="1" smtClean="0">
                <a:solidFill>
                  <a:srgbClr val="0000FF"/>
                </a:solidFill>
                <a:latin typeface="Consolas" pitchFamily="49" charset="0"/>
                <a:ea typeface="楷体" pitchFamily="49" charset="-122"/>
                <a:cs typeface="Consolas" pitchFamily="49" charset="0"/>
              </a:rPr>
              <a:t>i</a:t>
            </a:r>
            <a:r>
              <a:rPr lang="en-US" altLang="zh-CN" sz="1600" smtClean="0">
                <a:solidFill>
                  <a:srgbClr val="0000FF"/>
                </a:solidFill>
                <a:latin typeface="Consolas" pitchFamily="49" charset="0"/>
                <a:ea typeface="楷体" pitchFamily="49" charset="-122"/>
                <a:cs typeface="Consolas" pitchFamily="49" charset="0"/>
              </a:rPr>
              <a:t>++;</a:t>
            </a:r>
          </a:p>
          <a:p>
            <a:r>
              <a:rPr lang="en-US" altLang="zh-CN" sz="1600" smtClean="0">
                <a:solidFill>
                  <a:srgbClr val="0000FF"/>
                </a:solidFill>
                <a:latin typeface="Consolas" pitchFamily="49" charset="0"/>
                <a:ea typeface="楷体" pitchFamily="49" charset="-122"/>
                <a:cs typeface="Consolas" pitchFamily="49" charset="0"/>
              </a:rPr>
              <a:t>	p=</a:t>
            </a:r>
            <a:r>
              <a:rPr lang="en-US" altLang="zh-CN" sz="1600" err="1" smtClean="0">
                <a:solidFill>
                  <a:srgbClr val="0000FF"/>
                </a:solidFill>
                <a:latin typeface="Consolas" pitchFamily="49" charset="0"/>
                <a:ea typeface="楷体" pitchFamily="49" charset="-122"/>
                <a:cs typeface="Consolas" pitchFamily="49" charset="0"/>
              </a:rPr>
              <a:t>p</a:t>
            </a:r>
            <a:r>
              <a:rPr lang="en-US" altLang="zh-CN" sz="1600" smtClean="0">
                <a:solidFill>
                  <a:srgbClr val="0000FF"/>
                </a:solidFill>
                <a:latin typeface="Consolas" pitchFamily="49" charset="0"/>
                <a:ea typeface="楷体" pitchFamily="49" charset="-122"/>
                <a:cs typeface="Consolas" pitchFamily="49" charset="0"/>
              </a:rPr>
              <a:t>-&gt;next;</a:t>
            </a:r>
          </a:p>
          <a:p>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a:t>
            </a:r>
          </a:p>
          <a:p>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return </a:t>
            </a:r>
            <a:r>
              <a:rPr lang="en-US" altLang="zh-CN" sz="1600" err="1" smtClean="0">
                <a:solidFill>
                  <a:srgbClr val="0000FF"/>
                </a:solidFill>
                <a:latin typeface="Consolas" pitchFamily="49" charset="0"/>
                <a:ea typeface="楷体" pitchFamily="49" charset="-122"/>
                <a:cs typeface="Consolas" pitchFamily="49" charset="0"/>
              </a:rPr>
              <a:t>i</a:t>
            </a:r>
            <a:r>
              <a:rPr lang="en-US" altLang="zh-CN" sz="1600" smtClean="0">
                <a:solidFill>
                  <a:srgbClr val="0000FF"/>
                </a:solidFill>
                <a:latin typeface="Consolas" pitchFamily="49" charset="0"/>
                <a:ea typeface="楷体" pitchFamily="49" charset="-122"/>
                <a:cs typeface="Consolas" pitchFamily="49" charset="0"/>
              </a:rPr>
              <a:t>;</a:t>
            </a:r>
          </a:p>
          <a:p>
            <a:r>
              <a:rPr lang="en-US" altLang="zh-CN" sz="1600" smtClean="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7" name="右箭头 6"/>
          <p:cNvSpPr/>
          <p:nvPr/>
        </p:nvSpPr>
        <p:spPr>
          <a:xfrm>
            <a:off x="3929058" y="4500570"/>
            <a:ext cx="357190"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直角双向箭头 7"/>
          <p:cNvSpPr/>
          <p:nvPr/>
        </p:nvSpPr>
        <p:spPr>
          <a:xfrm rot="10800000">
            <a:off x="428596" y="2000240"/>
            <a:ext cx="571504" cy="857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例如，以下程序使用</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算法</a:t>
            </a:r>
            <a:r>
              <a:rPr lang="en-US" altLang="zh-CN" sz="1800" smtClean="0">
                <a:solidFill>
                  <a:srgbClr val="0000FF"/>
                </a:solidFill>
                <a:latin typeface="Consolas" pitchFamily="49" charset="0"/>
                <a:ea typeface="楷体" pitchFamily="49" charset="-122"/>
                <a:cs typeface="Consolas" pitchFamily="49" charset="0"/>
              </a:rPr>
              <a:t>sort()</a:t>
            </a:r>
            <a:r>
              <a:rPr lang="zh-CN" altLang="zh-CN" sz="1800" smtClean="0">
                <a:solidFill>
                  <a:srgbClr val="0000FF"/>
                </a:solidFill>
                <a:latin typeface="Consolas" pitchFamily="49" charset="0"/>
                <a:ea typeface="楷体" pitchFamily="49" charset="-122"/>
                <a:cs typeface="Consolas" pitchFamily="49" charset="0"/>
              </a:rPr>
              <a:t>实现整型数组</a:t>
            </a:r>
            <a:r>
              <a:rPr lang="en-US" altLang="zh-CN" sz="1800" i="1" smtClean="0">
                <a:solidFill>
                  <a:srgbClr val="0000FF"/>
                </a:solidFill>
                <a:latin typeface="Consolas" pitchFamily="49" charset="0"/>
                <a:ea typeface="楷体" pitchFamily="49" charset="-122"/>
                <a:cs typeface="Consolas" pitchFamily="49" charset="0"/>
              </a:rPr>
              <a:t>a</a:t>
            </a:r>
            <a:r>
              <a:rPr lang="zh-CN" altLang="zh-CN" sz="180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500034" y="1857364"/>
            <a:ext cx="7143800" cy="3647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pPr>
              <a:lnSpc>
                <a:spcPct val="150000"/>
              </a:lnSpc>
            </a:pPr>
            <a:r>
              <a:rPr lang="en-US" altLang="zh-CN" sz="1600" smtClean="0">
                <a:solidFill>
                  <a:srgbClr val="0000FF"/>
                </a:solidFill>
                <a:latin typeface="Consolas" pitchFamily="49" charset="0"/>
                <a:ea typeface="楷体" pitchFamily="49" charset="-122"/>
                <a:cs typeface="Consolas" pitchFamily="49" charset="0"/>
              </a:rPr>
              <a:t>#include &lt;algorithm&gt;</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using namespace std; </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void main()  </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  int a[]={2,5,4,1,3};</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FF0000"/>
                </a:solidFill>
                <a:latin typeface="Consolas" pitchFamily="49" charset="0"/>
                <a:ea typeface="楷体" pitchFamily="49" charset="-122"/>
                <a:cs typeface="Consolas" pitchFamily="49" charset="0"/>
              </a:rPr>
              <a:t>   sort(a,a+5);</a:t>
            </a:r>
            <a:endParaRPr lang="zh-CN" altLang="zh-CN" sz="16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   for (int i=0;i&lt;5;i++)</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	printf("%d ",a[i]);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输出</a:t>
            </a:r>
            <a:r>
              <a:rPr lang="en-US" altLang="zh-CN" sz="1600" smtClean="0">
                <a:solidFill>
                  <a:srgbClr val="00B0F0"/>
                </a:solidFill>
                <a:latin typeface="Consolas" pitchFamily="49" charset="0"/>
                <a:ea typeface="楷体" pitchFamily="49" charset="-122"/>
                <a:cs typeface="Consolas" pitchFamily="49" charset="0"/>
              </a:rPr>
              <a:t>: 1 2 3 4 5</a:t>
            </a:r>
            <a:endParaRPr lang="zh-CN" altLang="zh-CN" sz="16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   printf("\n");</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a:t>
            </a:r>
            <a:endParaRPr lang="zh-CN" altLang="zh-CN" sz="16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24261"/>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500034" y="2214554"/>
            <a:ext cx="7929618" cy="16031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ts val="28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迭代器用于访问容器中的数据对象。</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每个容器都有自己的迭代器，只有容器自己才知道如何访问自己的元素。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迭代器像</a:t>
            </a:r>
            <a:r>
              <a:rPr lang="en-US" altLang="zh-CN" sz="1800" smtClean="0">
                <a:solidFill>
                  <a:srgbClr val="0000FF"/>
                </a:solidFill>
                <a:latin typeface="Consolas" pitchFamily="49" charset="0"/>
                <a:ea typeface="仿宋" pitchFamily="49" charset="-122"/>
                <a:cs typeface="Consolas" pitchFamily="49" charset="0"/>
              </a:rPr>
              <a:t>C/C++</a:t>
            </a:r>
            <a:r>
              <a:rPr lang="zh-CN" altLang="zh-CN" sz="1800" smtClean="0">
                <a:solidFill>
                  <a:srgbClr val="0000FF"/>
                </a:solidFill>
                <a:latin typeface="Consolas" pitchFamily="49" charset="0"/>
                <a:ea typeface="仿宋" pitchFamily="49" charset="-122"/>
                <a:cs typeface="Consolas" pitchFamily="49" charset="0"/>
              </a:rPr>
              <a:t>中的指针，算法通过迭代器来定位和操作容器中的元素。</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714356"/>
            <a:ext cx="2428892"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常用的迭代器有：</a:t>
            </a:r>
          </a:p>
        </p:txBody>
      </p:sp>
      <p:sp>
        <p:nvSpPr>
          <p:cNvPr id="3" name="TextBox 2"/>
          <p:cNvSpPr txBox="1"/>
          <p:nvPr/>
        </p:nvSpPr>
        <p:spPr>
          <a:xfrm>
            <a:off x="928662" y="1285860"/>
            <a:ext cx="6858048" cy="32958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nSpc>
                <a:spcPts val="3000"/>
              </a:lnSpc>
              <a:buBlip>
                <a:blip r:embed="rId2"/>
              </a:buBlip>
            </a:pPr>
            <a:r>
              <a:rPr lang="en-US" altLang="zh-CN" sz="1800" smtClean="0">
                <a:solidFill>
                  <a:srgbClr val="C00000"/>
                </a:solidFill>
                <a:latin typeface="Consolas" pitchFamily="49" charset="0"/>
                <a:ea typeface="仿宋" pitchFamily="49" charset="-122"/>
                <a:cs typeface="Consolas" pitchFamily="49" charset="0"/>
              </a:rPr>
              <a:t>iterator</a:t>
            </a:r>
            <a:r>
              <a:rPr lang="zh-CN" altLang="zh-CN" sz="180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nSpc>
                <a:spcPts val="3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const_iterator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nSpc>
                <a:spcPts val="3000"/>
              </a:lnSpc>
              <a:buBlip>
                <a:blip r:embed="rId2"/>
              </a:buBlip>
            </a:pPr>
            <a:r>
              <a:rPr lang="en-US" altLang="zh-CN" sz="1800" smtClean="0">
                <a:solidFill>
                  <a:srgbClr val="C00000"/>
                </a:solidFill>
                <a:latin typeface="Consolas" pitchFamily="49" charset="0"/>
                <a:ea typeface="仿宋" pitchFamily="49" charset="-122"/>
                <a:cs typeface="Consolas" pitchFamily="49" charset="0"/>
              </a:rPr>
              <a:t>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nSpc>
                <a:spcPts val="3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const_reverse_iterator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迭代器的常用运算如下：</a:t>
            </a:r>
          </a:p>
        </p:txBody>
      </p:sp>
      <p:sp>
        <p:nvSpPr>
          <p:cNvPr id="3" name="TextBox 2"/>
          <p:cNvSpPr txBox="1"/>
          <p:nvPr/>
        </p:nvSpPr>
        <p:spPr>
          <a:xfrm>
            <a:off x="1428728" y="2071678"/>
            <a:ext cx="4786346" cy="14646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：正向移动迭代器。</a:t>
            </a:r>
          </a:p>
          <a:p>
            <a:pPr>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：反向移动迭代器。</a:t>
            </a:r>
          </a:p>
          <a:p>
            <a:pPr>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7143800" cy="45492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vector&lt;int&gt; myv;</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myv.push_back(1);</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myv.push_back(2);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myv.push_back(3);</a:t>
            </a:r>
            <a:endParaRPr lang="zh-CN" altLang="zh-CN" sz="16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for (it=myv.begin();it!=myv.end();++it)</a:t>
            </a:r>
          </a:p>
          <a:p>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从头到尾遍历所有元素</a:t>
            </a:r>
          </a:p>
          <a:p>
            <a:r>
              <a:rPr lang="en-US" altLang="zh-CN" sz="1600" smtClean="0">
                <a:solidFill>
                  <a:srgbClr val="006600"/>
                </a:solidFill>
                <a:latin typeface="Consolas" pitchFamily="49" charset="0"/>
                <a:ea typeface="仿宋" pitchFamily="49" charset="-122"/>
                <a:cs typeface="Consolas" pitchFamily="49" charset="0"/>
              </a:rPr>
              <a:t>   printf("%d ",*it);		</a:t>
            </a:r>
            <a:r>
              <a:rPr lang="en-US" altLang="zh-CN" sz="1600" smtClean="0">
                <a:solidFill>
                  <a:srgbClr val="FF3399"/>
                </a:solidFill>
                <a:latin typeface="Consolas" pitchFamily="49" charset="0"/>
                <a:ea typeface="仿宋" pitchFamily="49" charset="-122"/>
                <a:cs typeface="Consolas" pitchFamily="49" charset="0"/>
              </a:rPr>
              <a:t>//</a:t>
            </a:r>
            <a:r>
              <a:rPr lang="zh-CN" altLang="zh-CN" sz="1600" smtClean="0">
                <a:solidFill>
                  <a:srgbClr val="FF3399"/>
                </a:solidFill>
                <a:latin typeface="Consolas" pitchFamily="49" charset="0"/>
                <a:ea typeface="仿宋" pitchFamily="49" charset="-122"/>
                <a:cs typeface="Consolas" pitchFamily="49" charset="0"/>
              </a:rPr>
              <a:t>输出：</a:t>
            </a:r>
            <a:r>
              <a:rPr lang="en-US" altLang="zh-CN" sz="1600" smtClean="0">
                <a:solidFill>
                  <a:srgbClr val="FF3399"/>
                </a:solidFill>
                <a:latin typeface="Consolas" pitchFamily="49" charset="0"/>
                <a:ea typeface="仿宋" pitchFamily="49" charset="-122"/>
                <a:cs typeface="Consolas" pitchFamily="49" charset="0"/>
              </a:rPr>
              <a:t>1 2 3</a:t>
            </a:r>
            <a:endParaRPr lang="zh-CN" altLang="zh-CN" sz="1600" smtClean="0">
              <a:solidFill>
                <a:srgbClr val="FF3399"/>
              </a:solidFill>
              <a:latin typeface="Consolas" pitchFamily="49" charset="0"/>
              <a:ea typeface="仿宋" pitchFamily="49" charset="-122"/>
              <a:cs typeface="Consolas" pitchFamily="49" charset="0"/>
            </a:endParaRPr>
          </a:p>
          <a:p>
            <a:r>
              <a:rPr lang="en-US" altLang="zh-CN" sz="1600" smtClean="0">
                <a:solidFill>
                  <a:srgbClr val="006600"/>
                </a:solidFill>
                <a:latin typeface="Consolas" pitchFamily="49" charset="0"/>
                <a:ea typeface="仿宋" pitchFamily="49" charset="-122"/>
                <a:cs typeface="Consolas" pitchFamily="49" charset="0"/>
              </a:rPr>
              <a:t>printf("\n");</a:t>
            </a:r>
            <a:endParaRPr lang="zh-CN" altLang="zh-CN" sz="1600" smtClean="0">
              <a:solidFill>
                <a:srgbClr val="006600"/>
              </a:solidFill>
              <a:latin typeface="Consolas" pitchFamily="49" charset="0"/>
              <a:ea typeface="仿宋" pitchFamily="49" charset="-122"/>
              <a:cs typeface="Consolas" pitchFamily="49" charset="0"/>
            </a:endParaRPr>
          </a:p>
          <a:p>
            <a:pPr>
              <a:lnSpc>
                <a:spcPct val="150000"/>
              </a:lnSpc>
            </a:pPr>
            <a:r>
              <a:rPr lang="en-US" altLang="zh-CN" sz="1600" smtClean="0">
                <a:solidFill>
                  <a:srgbClr val="C00000"/>
                </a:solidFill>
                <a:latin typeface="Consolas" pitchFamily="49" charset="0"/>
                <a:ea typeface="仿宋" pitchFamily="49" charset="-122"/>
                <a:cs typeface="Consolas" pitchFamily="49" charset="0"/>
              </a:rPr>
              <a:t>vector&lt;int&gt;::reverse_iterator rit;</a:t>
            </a:r>
          </a:p>
          <a:p>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定义反向迭代器</a:t>
            </a:r>
            <a:r>
              <a:rPr lang="en-US" altLang="zh-CN" sz="1600" smtClean="0">
                <a:solidFill>
                  <a:srgbClr val="00B0F0"/>
                </a:solidFill>
                <a:latin typeface="Consolas" pitchFamily="49" charset="0"/>
                <a:ea typeface="仿宋" pitchFamily="49" charset="-122"/>
                <a:cs typeface="Consolas" pitchFamily="49" charset="0"/>
              </a:rPr>
              <a:t>rit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for (rit=myv.rbegin();rit!=myv.rend();++rit)	</a:t>
            </a:r>
          </a:p>
          <a:p>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从尾到头遍历所有元素</a:t>
            </a:r>
          </a:p>
          <a:p>
            <a:r>
              <a:rPr lang="en-US" altLang="zh-CN" sz="1600" smtClean="0">
                <a:solidFill>
                  <a:srgbClr val="C00000"/>
                </a:solidFill>
                <a:latin typeface="Consolas" pitchFamily="49" charset="0"/>
                <a:ea typeface="仿宋" pitchFamily="49" charset="-122"/>
                <a:cs typeface="Consolas" pitchFamily="49" charset="0"/>
              </a:rPr>
              <a:t>   printf("%d ",*rit);		</a:t>
            </a:r>
            <a:r>
              <a:rPr lang="en-US" altLang="zh-CN" sz="1600" smtClean="0">
                <a:solidFill>
                  <a:srgbClr val="FF3399"/>
                </a:solidFill>
                <a:latin typeface="Consolas" pitchFamily="49" charset="0"/>
                <a:ea typeface="仿宋" pitchFamily="49" charset="-122"/>
                <a:cs typeface="Consolas" pitchFamily="49" charset="0"/>
              </a:rPr>
              <a:t>//</a:t>
            </a:r>
            <a:r>
              <a:rPr lang="zh-CN" altLang="zh-CN" sz="1600" smtClean="0">
                <a:solidFill>
                  <a:srgbClr val="FF3399"/>
                </a:solidFill>
                <a:latin typeface="Consolas" pitchFamily="49" charset="0"/>
                <a:ea typeface="仿宋" pitchFamily="49" charset="-122"/>
                <a:cs typeface="Consolas" pitchFamily="49" charset="0"/>
              </a:rPr>
              <a:t>输出：</a:t>
            </a:r>
            <a:r>
              <a:rPr lang="en-US" altLang="zh-CN" sz="1600" smtClean="0">
                <a:solidFill>
                  <a:srgbClr val="FF3399"/>
                </a:solidFill>
                <a:latin typeface="Consolas" pitchFamily="49" charset="0"/>
                <a:ea typeface="仿宋" pitchFamily="49" charset="-122"/>
                <a:cs typeface="Consolas" pitchFamily="49" charset="0"/>
              </a:rPr>
              <a:t>3 2 1</a:t>
            </a:r>
            <a:endParaRPr lang="zh-CN" altLang="zh-CN" sz="1600" smtClean="0">
              <a:solidFill>
                <a:srgbClr val="FF3399"/>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printf("\n");</a:t>
            </a:r>
            <a:endParaRPr lang="zh-CN" altLang="zh-CN" sz="1600" smtClean="0">
              <a:solidFill>
                <a:srgbClr val="C00000"/>
              </a:solidFill>
              <a:latin typeface="Consolas" pitchFamily="49" charset="0"/>
              <a:ea typeface="仿宋" pitchFamily="49" charset="-122"/>
              <a:cs typeface="Consolas" pitchFamily="49" charset="0"/>
            </a:endParaRPr>
          </a:p>
          <a:p>
            <a:endParaRPr lang="zh-CN" altLang="en-US" sz="1600" smtClean="0">
              <a:solidFill>
                <a:srgbClr val="0033CC"/>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00052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1.3.2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常用的</a:t>
            </a: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STL</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容器</a:t>
            </a:r>
          </a:p>
        </p:txBody>
      </p:sp>
      <p:sp>
        <p:nvSpPr>
          <p:cNvPr id="3" name="TextBox 2"/>
          <p:cNvSpPr txBox="1"/>
          <p:nvPr/>
        </p:nvSpPr>
        <p:spPr>
          <a:xfrm>
            <a:off x="1285852" y="1643050"/>
            <a:ext cx="3429024" cy="14773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nSpc>
                <a:spcPct val="150000"/>
              </a:lnSpc>
              <a:buBlip>
                <a:blip r:embed="rId2"/>
              </a:buBlip>
            </a:pPr>
            <a:r>
              <a:rPr lang="zh-CN" altLang="zh-CN" sz="2000" smtClean="0">
                <a:solidFill>
                  <a:srgbClr val="0000FF"/>
                </a:solidFill>
                <a:latin typeface="Consolas" pitchFamily="49" charset="0"/>
                <a:ea typeface="楷体" pitchFamily="49" charset="-122"/>
                <a:cs typeface="Consolas" pitchFamily="49" charset="0"/>
              </a:rPr>
              <a:t>顺序容器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2000" smtClean="0">
                <a:solidFill>
                  <a:srgbClr val="0000FF"/>
                </a:solidFill>
                <a:latin typeface="Consolas" pitchFamily="49" charset="0"/>
                <a:ea typeface="楷体" pitchFamily="49" charset="-122"/>
                <a:cs typeface="Consolas" pitchFamily="49" charset="0"/>
              </a:rPr>
              <a:t>适配器容器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2000" smtClean="0">
                <a:solidFill>
                  <a:srgbClr val="0000FF"/>
                </a:solidFill>
                <a:latin typeface="Consolas" pitchFamily="49" charset="0"/>
                <a:ea typeface="楷体" pitchFamily="49" charset="-122"/>
                <a:cs typeface="Consolas" pitchFamily="49" charset="0"/>
              </a:rPr>
              <a:t>关联容器</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928662" y="1285860"/>
            <a:ext cx="335758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vector</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（向量容器）</a:t>
            </a:r>
          </a:p>
        </p:txBody>
      </p:sp>
      <p:sp>
        <p:nvSpPr>
          <p:cNvPr id="4" name="TextBox 3"/>
          <p:cNvSpPr txBox="1"/>
          <p:nvPr/>
        </p:nvSpPr>
        <p:spPr>
          <a:xfrm>
            <a:off x="857224" y="2071678"/>
            <a:ext cx="7429552" cy="21930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ts val="26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是一个向量类模板</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相当于数组</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600"/>
              </a:lnSpc>
              <a:spcBef>
                <a:spcPts val="1200"/>
              </a:spcBef>
              <a:buBlip>
                <a:blip r:embed="rId2"/>
              </a:buBlip>
            </a:pPr>
            <a:r>
              <a:rPr lang="zh-CN" altLang="en-US" sz="1800" smtClean="0">
                <a:solidFill>
                  <a:srgbClr val="0000FF"/>
                </a:solidFill>
                <a:latin typeface="Consolas" pitchFamily="49" charset="0"/>
                <a:ea typeface="仿宋" pitchFamily="49" charset="-122"/>
                <a:cs typeface="Consolas" pitchFamily="49" charset="0"/>
              </a:rPr>
              <a:t>用于</a:t>
            </a:r>
            <a:r>
              <a:rPr lang="zh-CN" altLang="zh-CN" sz="1800" smtClean="0">
                <a:solidFill>
                  <a:srgbClr val="0000FF"/>
                </a:solidFill>
                <a:latin typeface="Consolas" pitchFamily="49" charset="0"/>
                <a:ea typeface="仿宋" pitchFamily="49" charset="-122"/>
                <a:cs typeface="Consolas" pitchFamily="49" charset="0"/>
              </a:rPr>
              <a:t>存储具有相同数据类型的一组元素，可以从末尾快速的插入与删除元素，快速地随机访问元素</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6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但是在序列中间插入、删除元素较慢，因为需要移动插入或删除处后面的所有元素。</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286808" cy="176814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的向量</a:t>
            </a:r>
            <a:r>
              <a:rPr lang="en-US" altLang="zh-CN" sz="1600" smtClean="0">
                <a:solidFill>
                  <a:srgbClr val="00B0F0"/>
                </a:solidFill>
                <a:latin typeface="Consolas" pitchFamily="49" charset="0"/>
                <a:ea typeface="仿宋" pitchFamily="49" charset="-122"/>
                <a:cs typeface="Consolas" pitchFamily="49" charset="0"/>
              </a:rPr>
              <a:t>v1</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指定向量</a:t>
            </a:r>
            <a:r>
              <a:rPr lang="en-US" altLang="zh-CN" sz="1600" smtClean="0">
                <a:solidFill>
                  <a:srgbClr val="00B0F0"/>
                </a:solidFill>
                <a:latin typeface="Consolas" pitchFamily="49" charset="0"/>
                <a:ea typeface="仿宋" pitchFamily="49" charset="-122"/>
                <a:cs typeface="Consolas" pitchFamily="49" charset="0"/>
              </a:rPr>
              <a:t>v2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vector&lt;double&gt; v3(10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v3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v4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500034" y="714356"/>
            <a:ext cx="5214974"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容器的几种方式如下：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642918"/>
            <a:ext cx="835824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提供了一系列的成员函数，</a:t>
            </a:r>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428596" y="1285860"/>
            <a:ext cx="8358246" cy="4336741"/>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44000" tIns="108000" bIns="108000" rtlCol="0">
            <a:spAutoFit/>
          </a:bodyPr>
          <a:lstStyle/>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判断当前向量容器是否为空。</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返回指定下标的元素。</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reserve(n)</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为当前向量容器预分配</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个元素的存储空间。</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capacity()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返回当前向量容器在重新进行内存分配以前所能容纳的元素个数。</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resize(n) </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调整当前向量容器的大小，使其能容纳</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358114" cy="2711100"/>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44000" tIns="108000" bIns="108000" rtlCol="0">
            <a:spAutoFit/>
          </a:bodyPr>
          <a:lstStyle/>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smtClean="0">
                <a:latin typeface="Consolas" pitchFamily="49" charset="0"/>
                <a:ea typeface="仿宋" pitchFamily="49" charset="-122"/>
                <a:cs typeface="Consolas" pitchFamily="49" charset="0"/>
              </a:rPr>
              <a:t>。</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删除当前向量容器中所有元素。</a:t>
            </a:r>
          </a:p>
          <a:p>
            <a:pPr marL="457200" indent="-457200">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85786" y="1071546"/>
            <a:ext cx="4247703"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算法具有以下</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个重要特征：</a:t>
            </a:r>
          </a:p>
        </p:txBody>
      </p:sp>
      <p:sp>
        <p:nvSpPr>
          <p:cNvPr id="204803" name="Text Box 3"/>
          <p:cNvSpPr txBox="1">
            <a:spLocks noChangeArrowheads="1"/>
          </p:cNvSpPr>
          <p:nvPr/>
        </p:nvSpPr>
        <p:spPr bwMode="auto">
          <a:xfrm>
            <a:off x="1071538" y="1857364"/>
            <a:ext cx="2817804" cy="252643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有限性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确定性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可行性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输入性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输出性</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786742" cy="6001149"/>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600"/>
              </a:lnSpc>
            </a:pPr>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vector&lt;int&gt; 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C00000"/>
                </a:solidFill>
                <a:latin typeface="Consolas" pitchFamily="49" charset="0"/>
                <a:ea typeface="仿宋" pitchFamily="49" charset="-122"/>
                <a:cs typeface="Consolas" pitchFamily="49" charset="0"/>
              </a:rPr>
              <a:t>    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的正向迭代器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myv.push_back(1);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it=myv.begin();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迭代器指向开头元素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myv.insert(it,2);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指向的元素之前插入元素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myv.push_back(3);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myv.push_back(4);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it=myv.end();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r>
              <a:rPr lang="zh-CN" altLang="zh-CN" sz="1600" smtClean="0">
                <a:solidFill>
                  <a:srgbClr val="00B0F0"/>
                </a:solidFill>
                <a:latin typeface="Consolas" pitchFamily="49" charset="0"/>
                <a:ea typeface="仿宋" pitchFamily="49" charset="-122"/>
                <a:cs typeface="Consolas" pitchFamily="49" charset="0"/>
              </a:rPr>
              <a:t>的后面</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it--;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C00000"/>
                </a:solidFill>
                <a:latin typeface="Consolas" pitchFamily="49" charset="0"/>
                <a:ea typeface="仿宋" pitchFamily="49" charset="-122"/>
                <a:cs typeface="Consolas" pitchFamily="49" charset="0"/>
              </a:rPr>
              <a:t>    myv.erase(it);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nSpc>
                <a:spcPts val="26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(it=myv.begin();it!=myv.end();++it)</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378621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string</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（字符串容器）</a:t>
            </a:r>
          </a:p>
        </p:txBody>
      </p:sp>
      <p:sp>
        <p:nvSpPr>
          <p:cNvPr id="3" name="TextBox 2"/>
          <p:cNvSpPr txBox="1"/>
          <p:nvPr/>
        </p:nvSpPr>
        <p:spPr>
          <a:xfrm>
            <a:off x="785786" y="1571612"/>
            <a:ext cx="7643866" cy="20391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ts val="26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string</a:t>
            </a:r>
            <a:r>
              <a:rPr lang="zh-CN" altLang="zh-CN" sz="1800" smtClean="0">
                <a:solidFill>
                  <a:srgbClr val="0000FF"/>
                </a:solidFill>
                <a:latin typeface="Consolas" pitchFamily="49" charset="0"/>
                <a:ea typeface="仿宋" pitchFamily="49" charset="-122"/>
                <a:cs typeface="Consolas" pitchFamily="49" charset="0"/>
              </a:rPr>
              <a:t>是一个保存字符序列的容器，所有元素为字符类型，类似</a:t>
            </a:r>
            <a:r>
              <a:rPr lang="en-US" altLang="zh-CN" sz="1800" smtClean="0">
                <a:solidFill>
                  <a:srgbClr val="0000FF"/>
                </a:solidFill>
                <a:latin typeface="Consolas" pitchFamily="49" charset="0"/>
                <a:ea typeface="仿宋" pitchFamily="49" charset="-122"/>
                <a:cs typeface="Consolas" pitchFamily="49" charset="0"/>
              </a:rPr>
              <a:t>vector&lt;char&gt;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6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除了有字符串的一些常用操作以外，还有包含了所有的序列容器的操作。字符串的常用操作包括增加、删除、修改、查找比较、连接、输入、输出等。</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6643734"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创建</a:t>
            </a:r>
            <a:r>
              <a:rPr lang="en-US" altLang="zh-CN" sz="1800" smtClean="0">
                <a:solidFill>
                  <a:srgbClr val="0000FF"/>
                </a:solidFill>
                <a:latin typeface="Consolas" pitchFamily="49" charset="0"/>
                <a:ea typeface="楷体" pitchFamily="49" charset="-122"/>
                <a:cs typeface="Consolas" pitchFamily="49" charset="0"/>
              </a:rPr>
              <a:t>string</a:t>
            </a:r>
            <a:r>
              <a:rPr lang="zh-CN" altLang="zh-CN" sz="18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500034" y="1785926"/>
            <a:ext cx="8001056" cy="24341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44000" tIns="108000" bIns="108000" rtlCol="0">
            <a:spAutoFit/>
          </a:bodyPr>
          <a:lstStyle/>
          <a:p>
            <a:pPr>
              <a:lnSpc>
                <a:spcPct val="150000"/>
              </a:lnSpc>
            </a:pPr>
            <a:r>
              <a:rPr lang="en-US" altLang="zh-CN" sz="1600" smtClean="0">
                <a:solidFill>
                  <a:srgbClr val="006600"/>
                </a:solidFill>
                <a:latin typeface="Consolas" pitchFamily="49" charset="0"/>
                <a:ea typeface="仿宋" pitchFamily="49" charset="-122"/>
                <a:cs typeface="Consolas" pitchFamily="49" charset="0"/>
              </a:rPr>
              <a:t>char cstr[]="China! Greate Wall";	</a:t>
            </a:r>
            <a:r>
              <a:rPr lang="en-US" altLang="zh-CN" sz="1600" smtClean="0">
                <a:solidFill>
                  <a:srgbClr val="00B0F0"/>
                </a:solidFill>
                <a:latin typeface="Consolas" pitchFamily="49" charset="0"/>
                <a:ea typeface="仿宋" pitchFamily="49" charset="-122"/>
                <a:cs typeface="Consolas" pitchFamily="49" charset="0"/>
              </a:rPr>
              <a:t>//C-</a:t>
            </a:r>
            <a:r>
              <a:rPr lang="zh-CN" altLang="zh-CN" sz="1600" smtClean="0">
                <a:solidFill>
                  <a:srgbClr val="00B0F0"/>
                </a:solidFill>
                <a:latin typeface="Consolas" pitchFamily="49" charset="0"/>
                <a:ea typeface="仿宋" pitchFamily="49" charset="-122"/>
                <a:cs typeface="Consolas" pitchFamily="49" charset="0"/>
              </a:rPr>
              <a:t>字符串</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string s1(cstr);				</a:t>
            </a:r>
            <a:r>
              <a:rPr lang="en-US" altLang="zh-CN" sz="1600" smtClean="0">
                <a:solidFill>
                  <a:srgbClr val="00B0F0"/>
                </a:solidFill>
                <a:latin typeface="Consolas" pitchFamily="49" charset="0"/>
                <a:ea typeface="仿宋" pitchFamily="49" charset="-122"/>
                <a:cs typeface="Consolas" pitchFamily="49" charset="0"/>
              </a:rPr>
              <a:t>// s1:China! Greate Wall</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string s2(s1);				</a:t>
            </a:r>
            <a:r>
              <a:rPr lang="en-US" altLang="zh-CN" sz="1600" smtClean="0">
                <a:solidFill>
                  <a:srgbClr val="00B0F0"/>
                </a:solidFill>
                <a:latin typeface="Consolas" pitchFamily="49" charset="0"/>
                <a:ea typeface="仿宋" pitchFamily="49" charset="-122"/>
                <a:cs typeface="Consolas" pitchFamily="49" charset="0"/>
              </a:rPr>
              <a:t>// s2:China! Greate Wall</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string s3(cstr</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7</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11);			</a:t>
            </a:r>
            <a:r>
              <a:rPr lang="en-US" altLang="zh-CN" sz="1600" smtClean="0">
                <a:solidFill>
                  <a:srgbClr val="00B0F0"/>
                </a:solidFill>
                <a:latin typeface="Consolas" pitchFamily="49" charset="0"/>
                <a:ea typeface="仿宋" pitchFamily="49" charset="-122"/>
                <a:cs typeface="Consolas" pitchFamily="49" charset="0"/>
              </a:rPr>
              <a:t>// s3:Greate Wall</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string s4(cstr</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6);			</a:t>
            </a:r>
            <a:r>
              <a:rPr lang="en-US" altLang="zh-CN" sz="1600" smtClean="0">
                <a:solidFill>
                  <a:srgbClr val="00B0F0"/>
                </a:solidFill>
                <a:latin typeface="Consolas" pitchFamily="49" charset="0"/>
                <a:ea typeface="仿宋" pitchFamily="49" charset="-122"/>
                <a:cs typeface="Consolas" pitchFamily="49" charset="0"/>
              </a:rPr>
              <a:t>// s4:China!</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string s5(5</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			</a:t>
            </a:r>
            <a:r>
              <a:rPr lang="en-US" altLang="zh-CN" sz="1600" smtClean="0">
                <a:solidFill>
                  <a:srgbClr val="00B0F0"/>
                </a:solidFill>
                <a:latin typeface="Consolas" pitchFamily="49" charset="0"/>
                <a:ea typeface="仿宋" pitchFamily="49" charset="-122"/>
                <a:cs typeface="Consolas" pitchFamily="49" charset="0"/>
              </a:rPr>
              <a:t>// s5:AAAAA</a:t>
            </a:r>
            <a:endParaRPr lang="zh-CN" altLang="zh-CN" sz="16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常用的成员函数如下</a:t>
            </a:r>
            <a:r>
              <a:rPr lang="zh-CN" altLang="en-US" sz="18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714348" y="1142984"/>
            <a:ext cx="7715304" cy="3931013"/>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判断当前字符串是否为空串。</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600" smtClean="0">
                <a:solidFill>
                  <a:srgbClr val="0000FF"/>
                </a:solidFill>
                <a:latin typeface="Consolas" pitchFamily="49" charset="0"/>
                <a:ea typeface="仿宋" pitchFamily="49" charset="-122"/>
                <a:cs typeface="Consolas" pitchFamily="49" charset="0"/>
              </a:rPr>
              <a:t>size_type</a:t>
            </a:r>
            <a:r>
              <a:rPr lang="zh-CN" altLang="zh-CN" sz="1600" smtClean="0">
                <a:solidFill>
                  <a:srgbClr val="0000FF"/>
                </a:solidFill>
                <a:latin typeface="Consolas" pitchFamily="49" charset="0"/>
                <a:ea typeface="仿宋" pitchFamily="49" charset="-122"/>
                <a:cs typeface="Consolas" pitchFamily="49" charset="0"/>
              </a:rPr>
              <a:t>类型）。</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length()</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返回当前字符串的实际字符个数。</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[idx]</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返回当前字符串位于</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位置的字符，</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从</a:t>
            </a:r>
            <a:r>
              <a:rPr lang="en-US" altLang="zh-CN" sz="1600" smtClean="0">
                <a:solidFill>
                  <a:srgbClr val="0000FF"/>
                </a:solidFill>
                <a:latin typeface="Consolas" pitchFamily="49" charset="0"/>
                <a:ea typeface="仿宋" pitchFamily="49" charset="-122"/>
                <a:cs typeface="Consolas" pitchFamily="49" charset="0"/>
              </a:rPr>
              <a:t>0</a:t>
            </a:r>
            <a:r>
              <a:rPr lang="zh-CN" altLang="zh-CN" sz="1600" smtClean="0">
                <a:solidFill>
                  <a:srgbClr val="0000FF"/>
                </a:solidFill>
                <a:latin typeface="Consolas" pitchFamily="49" charset="0"/>
                <a:ea typeface="仿宋" pitchFamily="49" charset="-122"/>
                <a:cs typeface="Consolas" pitchFamily="49" charset="0"/>
              </a:rPr>
              <a:t>开始。</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at(idx)</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返回当前字符串位于</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位置的字符。</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compare(const string&amp; str)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返回当前字符串与字符串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600" smtClean="0">
                <a:solidFill>
                  <a:srgbClr val="0000FF"/>
                </a:solidFill>
                <a:latin typeface="Consolas" pitchFamily="49" charset="0"/>
                <a:ea typeface="仿宋" pitchFamily="49" charset="-122"/>
                <a:cs typeface="Consolas" pitchFamily="49" charset="0"/>
              </a:rPr>
              <a:t>0</a:t>
            </a:r>
            <a:r>
              <a:rPr lang="zh-CN" altLang="zh-CN" sz="1600" smtClean="0">
                <a:solidFill>
                  <a:srgbClr val="0000FF"/>
                </a:solidFill>
                <a:latin typeface="Consolas" pitchFamily="49" charset="0"/>
                <a:ea typeface="仿宋" pitchFamily="49" charset="-122"/>
                <a:cs typeface="Consolas" pitchFamily="49" charset="0"/>
              </a:rPr>
              <a:t>；前者小于后者，返回</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；否则返回</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append(cstr)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a:t>
            </a:r>
          </a:p>
          <a:p>
            <a:pPr marL="342900" indent="-342900">
              <a:lnSpc>
                <a:spcPts val="2600"/>
              </a:lnSpc>
              <a:spcBef>
                <a:spcPts val="600"/>
              </a:spcBef>
              <a:buFont typeface="Wingdings" pitchFamily="2" charset="2"/>
              <a:buChar char="l"/>
            </a:pPr>
            <a:r>
              <a:rPr lang="en-US" altLang="zh-CN" sz="1600" smtClean="0">
                <a:solidFill>
                  <a:srgbClr val="C00000"/>
                </a:solidFill>
                <a:latin typeface="Consolas" pitchFamily="49" charset="0"/>
                <a:ea typeface="仿宋" pitchFamily="49" charset="-122"/>
                <a:cs typeface="Consolas" pitchFamily="49" charset="0"/>
              </a:rPr>
              <a:t>insert(size_type idx</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const string&amp; str)	</a:t>
            </a:r>
            <a:r>
              <a:rPr lang="zh-CN" altLang="zh-CN" sz="1600" smtClean="0">
                <a:solidFill>
                  <a:srgbClr val="0000FF"/>
                </a:solidFill>
                <a:latin typeface="Consolas" pitchFamily="49" charset="0"/>
                <a:ea typeface="仿宋" pitchFamily="49" charset="-122"/>
                <a:cs typeface="Consolas" pitchFamily="49" charset="0"/>
              </a:rPr>
              <a:t>：在当前字符串的</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处插入一个字符串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52201"/>
            <a:ext cx="8215370" cy="4244408"/>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判断当前字符串是否为空串。</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600" smtClean="0">
                <a:solidFill>
                  <a:srgbClr val="0000FF"/>
                </a:solidFill>
                <a:latin typeface="Consolas" pitchFamily="49" charset="0"/>
                <a:ea typeface="仿宋" pitchFamily="49" charset="-122"/>
                <a:cs typeface="Consolas" pitchFamily="49" charset="0"/>
              </a:rPr>
              <a:t>size_type</a:t>
            </a:r>
            <a:r>
              <a:rPr lang="zh-CN" altLang="zh-CN" sz="1600" smtClean="0">
                <a:solidFill>
                  <a:srgbClr val="0000FF"/>
                </a:solidFill>
                <a:latin typeface="Consolas" pitchFamily="49" charset="0"/>
                <a:ea typeface="仿宋" pitchFamily="49" charset="-122"/>
                <a:cs typeface="Consolas" pitchFamily="49" charset="0"/>
              </a:rPr>
              <a:t>类型）。</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length()</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返回当前字符串的实际字符个数。</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[idx]</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返回当前字符串位于</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位置的字符，</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从</a:t>
            </a:r>
            <a:r>
              <a:rPr lang="en-US" altLang="zh-CN" sz="1600" smtClean="0">
                <a:solidFill>
                  <a:srgbClr val="0000FF"/>
                </a:solidFill>
                <a:latin typeface="Consolas" pitchFamily="49" charset="0"/>
                <a:ea typeface="仿宋" pitchFamily="49" charset="-122"/>
                <a:cs typeface="Consolas" pitchFamily="49" charset="0"/>
              </a:rPr>
              <a:t>0</a:t>
            </a:r>
            <a:r>
              <a:rPr lang="zh-CN" altLang="zh-CN" sz="1600" smtClean="0">
                <a:solidFill>
                  <a:srgbClr val="0000FF"/>
                </a:solidFill>
                <a:latin typeface="Consolas" pitchFamily="49" charset="0"/>
                <a:ea typeface="仿宋" pitchFamily="49" charset="-122"/>
                <a:cs typeface="Consolas" pitchFamily="49" charset="0"/>
              </a:rPr>
              <a:t>开始。</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at(idx)</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返回当前字符串位于</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位置的字符。</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compare(const string&amp; str)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返回当前字符串与字符串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600" smtClean="0">
                <a:solidFill>
                  <a:srgbClr val="0000FF"/>
                </a:solidFill>
                <a:latin typeface="Consolas" pitchFamily="49" charset="0"/>
                <a:ea typeface="仿宋" pitchFamily="49" charset="-122"/>
                <a:cs typeface="Consolas" pitchFamily="49" charset="0"/>
              </a:rPr>
              <a:t>0</a:t>
            </a:r>
            <a:r>
              <a:rPr lang="zh-CN" altLang="zh-CN" sz="1600" smtClean="0">
                <a:solidFill>
                  <a:srgbClr val="0000FF"/>
                </a:solidFill>
                <a:latin typeface="Consolas" pitchFamily="49" charset="0"/>
                <a:ea typeface="仿宋" pitchFamily="49" charset="-122"/>
                <a:cs typeface="Consolas" pitchFamily="49" charset="0"/>
              </a:rPr>
              <a:t>；前者小于后者，返回</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；否则返回</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en-US" altLang="zh-CN" sz="1600" smtClean="0">
                <a:solidFill>
                  <a:srgbClr val="0000FF"/>
                </a:solidFill>
                <a:latin typeface="Consolas" pitchFamily="49" charset="0"/>
                <a:ea typeface="仿宋" pitchFamily="49" charset="-122"/>
                <a:cs typeface="Consolas" pitchFamily="49" charset="0"/>
              </a:rPr>
              <a:t>append(cstr)</a:t>
            </a:r>
            <a:r>
              <a:rPr lang="zh-CN" altLang="zh-CN" sz="160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insert(size_type idx</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const string&amp; str)</a:t>
            </a:r>
            <a:r>
              <a:rPr lang="zh-CN" altLang="zh-CN" sz="1600" smtClean="0">
                <a:solidFill>
                  <a:srgbClr val="0000FF"/>
                </a:solidFill>
                <a:latin typeface="Consolas" pitchFamily="49" charset="0"/>
                <a:ea typeface="仿宋" pitchFamily="49" charset="-122"/>
                <a:cs typeface="Consolas" pitchFamily="49" charset="0"/>
              </a:rPr>
              <a:t>：在当前字符串的</a:t>
            </a:r>
            <a:r>
              <a:rPr lang="en-US" altLang="zh-CN" sz="1600" smtClean="0">
                <a:solidFill>
                  <a:srgbClr val="0000FF"/>
                </a:solidFill>
                <a:latin typeface="Consolas" pitchFamily="49" charset="0"/>
                <a:ea typeface="仿宋" pitchFamily="49" charset="-122"/>
                <a:cs typeface="Consolas" pitchFamily="49" charset="0"/>
              </a:rPr>
              <a:t>idx</a:t>
            </a:r>
            <a:r>
              <a:rPr lang="zh-CN" altLang="zh-CN" sz="1600" smtClean="0">
                <a:solidFill>
                  <a:srgbClr val="0000FF"/>
                </a:solidFill>
                <a:latin typeface="Consolas" pitchFamily="49" charset="0"/>
                <a:ea typeface="仿宋" pitchFamily="49" charset="-122"/>
                <a:cs typeface="Consolas" pitchFamily="49" charset="0"/>
              </a:rPr>
              <a:t>处插入一个字符串</a:t>
            </a:r>
            <a:r>
              <a:rPr lang="en-US" altLang="zh-CN" sz="1600" smtClean="0">
                <a:solidFill>
                  <a:srgbClr val="0000FF"/>
                </a:solidFill>
                <a:latin typeface="Consolas" pitchFamily="49" charset="0"/>
                <a:ea typeface="仿宋" pitchFamily="49" charset="-122"/>
                <a:cs typeface="Consolas" pitchFamily="49" charset="0"/>
              </a:rPr>
              <a:t>str</a:t>
            </a:r>
            <a:r>
              <a:rPr lang="zh-CN" altLang="zh-CN" sz="1600" smtClean="0">
                <a:solidFill>
                  <a:srgbClr val="0000FF"/>
                </a:solidFill>
                <a:latin typeface="Consolas" pitchFamily="49" charset="0"/>
                <a:ea typeface="仿宋" pitchFamily="49" charset="-122"/>
                <a:cs typeface="Consolas" pitchFamily="49" charset="0"/>
              </a:rPr>
              <a:t>。</a:t>
            </a:r>
            <a:endParaRPr lang="en-US" altLang="zh-CN" sz="16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600" smtClean="0">
                <a:solidFill>
                  <a:srgbClr val="C00000"/>
                </a:solidFill>
                <a:latin typeface="Consolas" pitchFamily="49" charset="0"/>
                <a:ea typeface="仿宋" pitchFamily="49" charset="-122"/>
                <a:cs typeface="Consolas" pitchFamily="49" charset="0"/>
              </a:rPr>
              <a:t>迭代器</a:t>
            </a:r>
            <a:r>
              <a:rPr lang="zh-CN" altLang="en-US" sz="1600" smtClean="0">
                <a:solidFill>
                  <a:srgbClr val="C00000"/>
                </a:solidFill>
                <a:latin typeface="Consolas" pitchFamily="49" charset="0"/>
                <a:ea typeface="仿宋" pitchFamily="49" charset="-122"/>
                <a:cs typeface="Consolas" pitchFamily="49" charset="0"/>
              </a:rPr>
              <a:t>函数：</a:t>
            </a:r>
            <a:r>
              <a:rPr lang="en-US" altLang="zh-CN" sz="1600" smtClean="0">
                <a:solidFill>
                  <a:srgbClr val="0000FF"/>
                </a:solidFill>
                <a:latin typeface="Consolas" pitchFamily="49" charset="0"/>
                <a:ea typeface="仿宋" pitchFamily="49" charset="-122"/>
                <a:cs typeface="Consolas" pitchFamily="49" charset="0"/>
              </a:rPr>
              <a:t>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end()</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rend()</a:t>
            </a:r>
            <a:r>
              <a:rPr lang="zh-CN" altLang="en-US"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00108"/>
            <a:ext cx="8215370" cy="41833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#include &lt;string&gt; </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void main() </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   string s1="",s2,s3="Bye";</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C00000"/>
                </a:solidFill>
                <a:latin typeface="Consolas" pitchFamily="49" charset="0"/>
                <a:ea typeface="仿宋" pitchFamily="49" charset="-122"/>
                <a:cs typeface="Consolas" pitchFamily="49" charset="0"/>
              </a:rPr>
              <a:t>    s1.append("Good morning");		</a:t>
            </a:r>
            <a:r>
              <a:rPr lang="en-US" altLang="zh-CN" sz="1600" smtClean="0">
                <a:solidFill>
                  <a:srgbClr val="00B0F0"/>
                </a:solidFill>
                <a:latin typeface="Consolas" pitchFamily="49" charset="0"/>
                <a:ea typeface="仿宋" pitchFamily="49" charset="-122"/>
                <a:cs typeface="Consolas" pitchFamily="49" charset="0"/>
              </a:rPr>
              <a:t>//s1=" Good morning"</a:t>
            </a:r>
            <a:endParaRPr lang="zh-CN" altLang="zh-CN" sz="1600" smtClean="0">
              <a:solidFill>
                <a:srgbClr val="00B0F0"/>
              </a:solidFill>
              <a:latin typeface="Consolas" pitchFamily="49" charset="0"/>
              <a:ea typeface="仿宋" pitchFamily="49" charset="-122"/>
              <a:cs typeface="Consolas" pitchFamily="49" charset="0"/>
            </a:endParaRPr>
          </a:p>
          <a:p>
            <a:pPr>
              <a:lnSpc>
                <a:spcPts val="25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s2=s1;				</a:t>
            </a:r>
            <a:r>
              <a:rPr lang="en-US" altLang="zh-CN" sz="1600" smtClean="0">
                <a:solidFill>
                  <a:srgbClr val="00B0F0"/>
                </a:solidFill>
                <a:latin typeface="Consolas" pitchFamily="49" charset="0"/>
                <a:ea typeface="仿宋" pitchFamily="49" charset="-122"/>
                <a:cs typeface="Consolas" pitchFamily="49" charset="0"/>
              </a:rPr>
              <a:t>//s1=" Good morning"</a:t>
            </a:r>
            <a:endParaRPr lang="zh-CN" altLang="zh-CN" sz="1600" smtClean="0">
              <a:solidFill>
                <a:srgbClr val="00B0F0"/>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    int i=s2.find("morning");		</a:t>
            </a:r>
            <a:r>
              <a:rPr lang="en-US" altLang="zh-CN" sz="1600" smtClean="0">
                <a:solidFill>
                  <a:srgbClr val="00B0F0"/>
                </a:solidFill>
                <a:latin typeface="Consolas" pitchFamily="49" charset="0"/>
                <a:ea typeface="仿宋" pitchFamily="49" charset="-122"/>
                <a:cs typeface="Consolas" pitchFamily="49" charset="0"/>
              </a:rPr>
              <a:t>//i=5</a:t>
            </a:r>
            <a:endParaRPr lang="zh-CN" altLang="zh-CN" sz="1600" smtClean="0">
              <a:solidFill>
                <a:srgbClr val="00B0F0"/>
              </a:solidFill>
              <a:latin typeface="Consolas" pitchFamily="49" charset="0"/>
              <a:ea typeface="仿宋" pitchFamily="49" charset="-122"/>
              <a:cs typeface="Consolas" pitchFamily="49" charset="0"/>
            </a:endParaRPr>
          </a:p>
          <a:p>
            <a:pPr>
              <a:lnSpc>
                <a:spcPts val="2500"/>
              </a:lnSpc>
            </a:pPr>
            <a:r>
              <a:rPr lang="en-US" altLang="zh-CN" sz="1600" smtClean="0">
                <a:solidFill>
                  <a:srgbClr val="C00000"/>
                </a:solidFill>
                <a:latin typeface="Consolas" pitchFamily="49" charset="0"/>
                <a:ea typeface="仿宋" pitchFamily="49" charset="-122"/>
                <a:cs typeface="Consolas" pitchFamily="49" charset="0"/>
              </a:rPr>
              <a:t>    s2.replace(i,s2.length()-i,s3);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相当于</a:t>
            </a:r>
            <a:r>
              <a:rPr lang="en-US" altLang="zh-CN" sz="1600" smtClean="0">
                <a:solidFill>
                  <a:srgbClr val="00B0F0"/>
                </a:solidFill>
                <a:latin typeface="Consolas" pitchFamily="49" charset="0"/>
                <a:ea typeface="仿宋" pitchFamily="49" charset="-122"/>
                <a:cs typeface="Consolas" pitchFamily="49" charset="0"/>
              </a:rPr>
              <a:t>s2.replace(5,7,s3)</a:t>
            </a:r>
            <a:endParaRPr lang="zh-CN" altLang="zh-CN" sz="1600" smtClean="0">
              <a:solidFill>
                <a:srgbClr val="00B0F0"/>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    cout &lt;&lt; "s1: " &lt;&lt; s1 &lt;&lt; endl;</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    cout &lt;&lt; "s2: " &lt;&lt; s2 &lt;&lt; endl;</a:t>
            </a:r>
            <a:endParaRPr lang="zh-CN" altLang="zh-CN" sz="1600" smtClean="0">
              <a:solidFill>
                <a:srgbClr val="0000FF"/>
              </a:solidFill>
              <a:latin typeface="Consolas" pitchFamily="49" charset="0"/>
              <a:ea typeface="仿宋" pitchFamily="49" charset="-122"/>
              <a:cs typeface="Consolas" pitchFamily="49" charset="0"/>
            </a:endParaRPr>
          </a:p>
          <a:p>
            <a:pPr>
              <a:lnSpc>
                <a:spcPts val="25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00108"/>
            <a:ext cx="8572560" cy="1211742"/>
          </a:xfrm>
          <a:prstGeom prst="rect">
            <a:avLst/>
          </a:prstGeom>
          <a:noFill/>
        </p:spPr>
        <p:txBody>
          <a:bodyPr wrap="square" rtlCol="0">
            <a:spAutoFit/>
          </a:bodyPr>
          <a:lstStyle/>
          <a:p>
            <a:pPr>
              <a:lnSpc>
                <a:spcPts val="3000"/>
              </a:lnSpc>
            </a:pPr>
            <a:r>
              <a:rPr lang="zh-CN" altLang="zh-CN" sz="1800" smtClean="0">
                <a:solidFill>
                  <a:srgbClr val="C00000"/>
                </a:solidFill>
                <a:latin typeface="微软雅黑" pitchFamily="34" charset="-122"/>
                <a:ea typeface="微软雅黑" pitchFamily="34" charset="-122"/>
                <a:cs typeface="Consolas" pitchFamily="49" charset="0"/>
              </a:rPr>
              <a:t>求解模板生成工具问题。</a:t>
            </a:r>
            <a:r>
              <a:rPr lang="zh-CN" altLang="zh-CN" sz="1800" smtClean="0">
                <a:solidFill>
                  <a:srgbClr val="0000FF"/>
                </a:solidFill>
                <a:latin typeface="Consolas" pitchFamily="49" charset="0"/>
                <a:ea typeface="楷体" pitchFamily="49" charset="-122"/>
                <a:cs typeface="Consolas" pitchFamily="49" charset="0"/>
              </a:rPr>
              <a:t>成成最近在搭建一个网站，其中一些页面的部分内容来自数据库中不同的数据记录，但是页面的基本结构是相同的。例如，对于展示用户信息的页面，当用户为</a:t>
            </a:r>
            <a:r>
              <a:rPr lang="en-US" altLang="zh-CN" sz="1800" smtClean="0">
                <a:solidFill>
                  <a:srgbClr val="0000FF"/>
                </a:solidFill>
                <a:latin typeface="Consolas" pitchFamily="49" charset="0"/>
                <a:ea typeface="楷体" pitchFamily="49" charset="-122"/>
                <a:cs typeface="Consolas" pitchFamily="49" charset="0"/>
              </a:rPr>
              <a:t>Tom</a:t>
            </a:r>
            <a:r>
              <a:rPr lang="zh-CN" altLang="zh-CN" sz="1800" smtClean="0">
                <a:solidFill>
                  <a:srgbClr val="0000FF"/>
                </a:solidFill>
                <a:latin typeface="Consolas" pitchFamily="49" charset="0"/>
                <a:ea typeface="楷体" pitchFamily="49" charset="-122"/>
                <a:cs typeface="Consolas" pitchFamily="49" charset="0"/>
              </a:rPr>
              <a:t>时，网页的源代码如</a:t>
            </a:r>
            <a:r>
              <a:rPr lang="zh-CN" altLang="en-US" sz="1800" smtClean="0">
                <a:solidFill>
                  <a:srgbClr val="0000FF"/>
                </a:solidFill>
                <a:latin typeface="Consolas" pitchFamily="49" charset="0"/>
                <a:ea typeface="楷体" pitchFamily="49" charset="-122"/>
                <a:cs typeface="Consolas" pitchFamily="49" charset="0"/>
              </a:rPr>
              <a:t>下：</a:t>
            </a:r>
            <a:endParaRPr lang="en-US" altLang="zh-CN" sz="1800" smtClean="0">
              <a:solidFill>
                <a:srgbClr val="0000FF"/>
              </a:solidFill>
              <a:latin typeface="Consolas" pitchFamily="49" charset="0"/>
              <a:ea typeface="楷体" pitchFamily="49" charset="-122"/>
              <a:cs typeface="Consolas" pitchFamily="49" charset="0"/>
            </a:endParaRPr>
          </a:p>
        </p:txBody>
      </p:sp>
      <p:pic>
        <p:nvPicPr>
          <p:cNvPr id="3" name="图片 2"/>
          <p:cNvPicPr/>
          <p:nvPr/>
        </p:nvPicPr>
        <p:blipFill>
          <a:blip r:embed="rId2" cstate="print"/>
          <a:srcRect/>
          <a:stretch>
            <a:fillRect/>
          </a:stretch>
        </p:blipFill>
        <p:spPr bwMode="auto">
          <a:xfrm>
            <a:off x="2714612" y="2428868"/>
            <a:ext cx="4143404" cy="1714512"/>
          </a:xfrm>
          <a:prstGeom prst="rect">
            <a:avLst/>
          </a:prstGeom>
          <a:noFill/>
          <a:ln w="9525">
            <a:noFill/>
            <a:miter lim="800000"/>
            <a:headEnd/>
            <a:tailEnd/>
          </a:ln>
        </p:spPr>
      </p:pic>
      <p:sp>
        <p:nvSpPr>
          <p:cNvPr id="4" name="TextBox 3"/>
          <p:cNvSpPr txBox="1"/>
          <p:nvPr/>
        </p:nvSpPr>
        <p:spPr>
          <a:xfrm>
            <a:off x="428596" y="4214818"/>
            <a:ext cx="514353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而当用户为</a:t>
            </a:r>
            <a:r>
              <a:rPr lang="en-US" altLang="zh-CN" sz="1800" smtClean="0">
                <a:solidFill>
                  <a:srgbClr val="0000FF"/>
                </a:solidFill>
                <a:latin typeface="Consolas" pitchFamily="49" charset="0"/>
                <a:ea typeface="楷体" pitchFamily="49" charset="-122"/>
                <a:cs typeface="Consolas" pitchFamily="49" charset="0"/>
              </a:rPr>
              <a:t>Jerry</a:t>
            </a:r>
            <a:r>
              <a:rPr lang="zh-CN" altLang="zh-CN" sz="1800" smtClean="0">
                <a:solidFill>
                  <a:srgbClr val="0000FF"/>
                </a:solidFill>
                <a:latin typeface="Consolas" pitchFamily="49" charset="0"/>
                <a:ea typeface="楷体" pitchFamily="49" charset="-122"/>
                <a:cs typeface="Consolas" pitchFamily="49" charset="0"/>
              </a:rPr>
              <a:t>时，网页的源代码如</a:t>
            </a:r>
            <a:r>
              <a:rPr lang="zh-CN" altLang="en-US" sz="1800" smtClean="0">
                <a:solidFill>
                  <a:srgbClr val="0000FF"/>
                </a:solidFill>
                <a:latin typeface="Consolas" pitchFamily="49" charset="0"/>
                <a:ea typeface="楷体" pitchFamily="49" charset="-122"/>
                <a:cs typeface="Consolas" pitchFamily="49" charset="0"/>
              </a:rPr>
              <a:t>下：</a:t>
            </a:r>
          </a:p>
        </p:txBody>
      </p:sp>
      <p:pic>
        <p:nvPicPr>
          <p:cNvPr id="5" name="图片 4"/>
          <p:cNvPicPr/>
          <p:nvPr/>
        </p:nvPicPr>
        <p:blipFill>
          <a:blip r:embed="rId3" cstate="print"/>
          <a:srcRect/>
          <a:stretch>
            <a:fillRect/>
          </a:stretch>
        </p:blipFill>
        <p:spPr bwMode="auto">
          <a:xfrm>
            <a:off x="2714612" y="4643446"/>
            <a:ext cx="4143404" cy="1857388"/>
          </a:xfrm>
          <a:prstGeom prst="rect">
            <a:avLst/>
          </a:prstGeom>
          <a:noFill/>
          <a:ln w="9525">
            <a:noFill/>
            <a:miter lim="800000"/>
            <a:headEnd/>
            <a:tailEnd/>
          </a:ln>
        </p:spPr>
      </p:pic>
      <p:sp>
        <p:nvSpPr>
          <p:cNvPr id="6" name="TextBox 5"/>
          <p:cNvSpPr txBox="1"/>
          <p:nvPr/>
        </p:nvSpPr>
        <p:spPr>
          <a:xfrm>
            <a:off x="571472" y="428604"/>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CSP-201509-3</a:t>
            </a:r>
            <a:endParaRPr lang="zh-CN" altLang="en-US" sz="2000" smtClean="0">
              <a:solidFill>
                <a:srgbClr val="FF00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13513"/>
            <a:ext cx="8358246" cy="237254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600"/>
              </a:lnSpc>
              <a:spcBef>
                <a:spcPts val="600"/>
              </a:spcBef>
              <a:buBlip>
                <a:blip r:embed="rId2"/>
              </a:buBlip>
            </a:pPr>
            <a:r>
              <a:rPr lang="zh-CN" altLang="zh-CN" sz="1800" smtClean="0">
                <a:solidFill>
                  <a:srgbClr val="0000FF"/>
                </a:solidFill>
                <a:latin typeface="Consolas" pitchFamily="49" charset="0"/>
                <a:ea typeface="楷体" pitchFamily="49" charset="-122"/>
                <a:cs typeface="Consolas" pitchFamily="49" charset="0"/>
              </a:rPr>
              <a:t>这样的例子在包含动态内容的网站中还有很多。为了简化生成网页的工作，成成觉得他需要引入一套模板生成系统。</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2600"/>
              </a:lnSpc>
              <a:spcBef>
                <a:spcPts val="600"/>
              </a:spcBef>
              <a:buBlip>
                <a:blip r:embed="rId2"/>
              </a:buBlip>
            </a:pPr>
            <a:r>
              <a:rPr lang="zh-CN" altLang="zh-CN" sz="1800" smtClean="0">
                <a:solidFill>
                  <a:srgbClr val="0000FF"/>
                </a:solidFill>
                <a:latin typeface="Consolas" pitchFamily="49" charset="0"/>
                <a:ea typeface="楷体" pitchFamily="49" charset="-122"/>
                <a:cs typeface="Consolas" pitchFamily="49" charset="0"/>
              </a:rPr>
              <a:t>模板是包含特殊标记的文本。成成用到的模板只包含一种特殊标记，格式为</a:t>
            </a:r>
            <a:r>
              <a:rPr lang="en-US" altLang="zh-CN" sz="1800" smtClean="0">
                <a:solidFill>
                  <a:srgbClr val="0000FF"/>
                </a:solidFill>
                <a:latin typeface="Consolas" pitchFamily="49" charset="0"/>
                <a:ea typeface="楷体" pitchFamily="49" charset="-122"/>
                <a:cs typeface="Consolas" pitchFamily="49" charset="0"/>
              </a:rPr>
              <a:t>{{ VAR }}</a:t>
            </a:r>
            <a:r>
              <a:rPr lang="zh-CN" altLang="zh-CN" sz="1800" smtClean="0">
                <a:solidFill>
                  <a:srgbClr val="0000FF"/>
                </a:solidFill>
                <a:latin typeface="Consolas" pitchFamily="49" charset="0"/>
                <a:ea typeface="楷体" pitchFamily="49" charset="-122"/>
                <a:cs typeface="Consolas" pitchFamily="49" charset="0"/>
              </a:rPr>
              <a:t>，其中</a:t>
            </a:r>
            <a:r>
              <a:rPr lang="en-US" altLang="zh-CN" sz="1800" smtClean="0">
                <a:solidFill>
                  <a:srgbClr val="0000FF"/>
                </a:solidFill>
                <a:latin typeface="Consolas" pitchFamily="49" charset="0"/>
                <a:ea typeface="楷体" pitchFamily="49" charset="-122"/>
                <a:cs typeface="Consolas" pitchFamily="49" charset="0"/>
              </a:rPr>
              <a:t>VAR</a:t>
            </a:r>
            <a:r>
              <a:rPr lang="zh-CN" altLang="zh-CN" sz="1800" smtClean="0">
                <a:solidFill>
                  <a:srgbClr val="0000FF"/>
                </a:solidFill>
                <a:latin typeface="Consolas" pitchFamily="49" charset="0"/>
                <a:ea typeface="楷体" pitchFamily="49" charset="-122"/>
                <a:cs typeface="Consolas" pitchFamily="49" charset="0"/>
              </a:rPr>
              <a:t>是一个变量。该标记在模板生成时会被变量</a:t>
            </a:r>
            <a:r>
              <a:rPr lang="en-US" altLang="zh-CN" sz="1800" smtClean="0">
                <a:solidFill>
                  <a:srgbClr val="0000FF"/>
                </a:solidFill>
                <a:latin typeface="Consolas" pitchFamily="49" charset="0"/>
                <a:ea typeface="楷体" pitchFamily="49" charset="-122"/>
                <a:cs typeface="Consolas" pitchFamily="49" charset="0"/>
              </a:rPr>
              <a:t>VAR</a:t>
            </a:r>
            <a:r>
              <a:rPr lang="zh-CN" altLang="zh-CN" sz="1800" smtClean="0">
                <a:solidFill>
                  <a:srgbClr val="0000FF"/>
                </a:solidFill>
                <a:latin typeface="Consolas" pitchFamily="49" charset="0"/>
                <a:ea typeface="楷体" pitchFamily="49" charset="-122"/>
                <a:cs typeface="Consolas" pitchFamily="49" charset="0"/>
              </a:rPr>
              <a:t>的值所替代。</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2600"/>
              </a:lnSpc>
              <a:spcBef>
                <a:spcPts val="600"/>
              </a:spcBef>
              <a:buBlip>
                <a:blip r:embed="rId2"/>
              </a:buBlip>
            </a:pPr>
            <a:r>
              <a:rPr lang="zh-CN" altLang="zh-CN" sz="1800" smtClean="0">
                <a:solidFill>
                  <a:srgbClr val="0000FF"/>
                </a:solidFill>
                <a:latin typeface="Consolas" pitchFamily="49" charset="0"/>
                <a:ea typeface="楷体" pitchFamily="49" charset="-122"/>
                <a:cs typeface="Consolas" pitchFamily="49" charset="0"/>
              </a:rPr>
              <a:t>例如，如果变量</a:t>
            </a:r>
            <a:r>
              <a:rPr lang="en-US" altLang="zh-CN" sz="1800" smtClean="0">
                <a:solidFill>
                  <a:srgbClr val="0000FF"/>
                </a:solidFill>
                <a:latin typeface="Consolas" pitchFamily="49" charset="0"/>
                <a:ea typeface="楷体" pitchFamily="49" charset="-122"/>
                <a:cs typeface="Consolas" pitchFamily="49" charset="0"/>
              </a:rPr>
              <a:t>name = "Tom"</a:t>
            </a:r>
            <a:r>
              <a:rPr lang="zh-CN" altLang="zh-CN" sz="1800" smtClean="0">
                <a:solidFill>
                  <a:srgbClr val="0000FF"/>
                </a:solidFill>
                <a:latin typeface="Consolas" pitchFamily="49" charset="0"/>
                <a:ea typeface="楷体" pitchFamily="49" charset="-122"/>
                <a:cs typeface="Consolas" pitchFamily="49" charset="0"/>
              </a:rPr>
              <a:t>，则</a:t>
            </a:r>
            <a:r>
              <a:rPr lang="en-US" altLang="zh-CN" sz="1800" smtClean="0">
                <a:solidFill>
                  <a:srgbClr val="0000FF"/>
                </a:solidFill>
                <a:latin typeface="Consolas" pitchFamily="49" charset="0"/>
                <a:ea typeface="楷体" pitchFamily="49" charset="-122"/>
                <a:cs typeface="Consolas" pitchFamily="49" charset="0"/>
              </a:rPr>
              <a:t>{{ name }}</a:t>
            </a:r>
            <a:r>
              <a:rPr lang="zh-CN" altLang="zh-CN" sz="1800" smtClean="0">
                <a:solidFill>
                  <a:srgbClr val="0000FF"/>
                </a:solidFill>
                <a:latin typeface="Consolas" pitchFamily="49" charset="0"/>
                <a:ea typeface="楷体" pitchFamily="49" charset="-122"/>
                <a:cs typeface="Consolas" pitchFamily="49" charset="0"/>
              </a:rPr>
              <a:t>会生成</a:t>
            </a:r>
            <a:r>
              <a:rPr lang="en-US" altLang="zh-CN" sz="1800" smtClean="0">
                <a:solidFill>
                  <a:srgbClr val="0000FF"/>
                </a:solidFill>
                <a:latin typeface="Consolas" pitchFamily="49" charset="0"/>
                <a:ea typeface="楷体" pitchFamily="49" charset="-122"/>
                <a:cs typeface="Consolas" pitchFamily="49" charset="0"/>
              </a:rPr>
              <a:t>Tom</a:t>
            </a:r>
            <a:r>
              <a:rPr lang="zh-CN" altLang="zh-CN" sz="1800" smtClean="0">
                <a:solidFill>
                  <a:srgbClr val="0000FF"/>
                </a:solidFill>
                <a:latin typeface="Consolas" pitchFamily="49" charset="0"/>
                <a:ea typeface="楷体" pitchFamily="49" charset="-122"/>
                <a:cs typeface="Consolas" pitchFamily="49" charset="0"/>
              </a:rPr>
              <a:t>。具体的规则如下：</a:t>
            </a:r>
          </a:p>
        </p:txBody>
      </p:sp>
      <p:sp>
        <p:nvSpPr>
          <p:cNvPr id="3" name="TextBox 2"/>
          <p:cNvSpPr txBox="1"/>
          <p:nvPr/>
        </p:nvSpPr>
        <p:spPr>
          <a:xfrm>
            <a:off x="928662" y="3000372"/>
            <a:ext cx="7429552" cy="27782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80000" tIns="108000" bIns="144000" rtlCol="0">
            <a:spAutoFit/>
          </a:bodyPr>
          <a:lstStyle/>
          <a:p>
            <a:pPr marL="457200" indent="-457200">
              <a:spcBef>
                <a:spcPts val="6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变量名由大小写字母、数字和下划线（</a:t>
            </a:r>
            <a:r>
              <a:rPr lang="en-US" altLang="zh-CN" sz="1800" smtClean="0">
                <a:solidFill>
                  <a:srgbClr val="006600"/>
                </a:solidFill>
                <a:latin typeface="Consolas" pitchFamily="49" charset="0"/>
                <a:ea typeface="仿宋" pitchFamily="49" charset="-122"/>
                <a:cs typeface="Consolas" pitchFamily="49" charset="0"/>
              </a:rPr>
              <a:t>_</a:t>
            </a:r>
            <a:r>
              <a:rPr lang="zh-CN" altLang="zh-CN" sz="1800" smtClean="0">
                <a:solidFill>
                  <a:srgbClr val="006600"/>
                </a:solidFill>
                <a:latin typeface="Consolas" pitchFamily="49" charset="0"/>
                <a:ea typeface="仿宋" pitchFamily="49" charset="-122"/>
                <a:cs typeface="Consolas" pitchFamily="49" charset="0"/>
              </a:rPr>
              <a:t>）构成，且第一个字符不是数字，长度不超过</a:t>
            </a:r>
            <a:r>
              <a:rPr lang="en-US" altLang="zh-CN" sz="1800" smtClean="0">
                <a:solidFill>
                  <a:srgbClr val="006600"/>
                </a:solidFill>
                <a:latin typeface="Consolas" pitchFamily="49" charset="0"/>
                <a:ea typeface="仿宋" pitchFamily="49" charset="-122"/>
                <a:cs typeface="Consolas" pitchFamily="49" charset="0"/>
              </a:rPr>
              <a:t>16</a:t>
            </a:r>
            <a:r>
              <a:rPr lang="zh-CN" altLang="zh-CN" sz="1800" smtClean="0">
                <a:solidFill>
                  <a:srgbClr val="006600"/>
                </a:solidFill>
                <a:latin typeface="Consolas" pitchFamily="49" charset="0"/>
                <a:ea typeface="仿宋" pitchFamily="49" charset="-122"/>
                <a:cs typeface="Consolas" pitchFamily="49" charset="0"/>
              </a:rPr>
              <a:t>个字符。</a:t>
            </a:r>
          </a:p>
          <a:p>
            <a:pPr marL="457200" indent="-457200">
              <a:spcBef>
                <a:spcPts val="6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变量名是大小写敏感的，</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和</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是两个不同的变量。</a:t>
            </a:r>
          </a:p>
          <a:p>
            <a:pPr marL="457200" indent="-457200">
              <a:spcBef>
                <a:spcPts val="6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变量的值是字符串。</a:t>
            </a:r>
          </a:p>
          <a:p>
            <a:pPr marL="457200" indent="-457200">
              <a:spcBef>
                <a:spcPts val="6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如果标记中的变量没有定义，则生成空串，相当于把标记从模板中删除。</a:t>
            </a:r>
          </a:p>
          <a:p>
            <a:pPr marL="457200" indent="-457200">
              <a:spcBef>
                <a:spcPts val="6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模板不递归生成。也就是说，如果变量的值中包含形如</a:t>
            </a:r>
            <a:r>
              <a:rPr lang="en-US" altLang="zh-CN" sz="1800" smtClean="0">
                <a:solidFill>
                  <a:srgbClr val="006600"/>
                </a:solidFill>
                <a:latin typeface="Consolas" pitchFamily="49" charset="0"/>
                <a:ea typeface="仿宋" pitchFamily="49" charset="-122"/>
                <a:cs typeface="Consolas" pitchFamily="49" charset="0"/>
              </a:rPr>
              <a:t>{{ VAR }}</a:t>
            </a:r>
            <a:r>
              <a:rPr lang="zh-CN" altLang="zh-CN" sz="1800" smtClean="0">
                <a:solidFill>
                  <a:srgbClr val="006600"/>
                </a:solidFill>
                <a:latin typeface="Consolas" pitchFamily="49" charset="0"/>
                <a:ea typeface="仿宋" pitchFamily="49" charset="-122"/>
                <a:cs typeface="Consolas" pitchFamily="49" charset="0"/>
              </a:rPr>
              <a:t>的内容，不再做进一步的替换。</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928670"/>
            <a:ext cx="7643866" cy="27111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nSpc>
                <a:spcPct val="150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C00000"/>
                </a:solidFill>
                <a:latin typeface="Consolas" pitchFamily="49" charset="0"/>
                <a:ea typeface="楷体" pitchFamily="49" charset="-122"/>
                <a:cs typeface="Consolas" pitchFamily="49" charset="0"/>
              </a:rPr>
              <a:t>输入格式：</a:t>
            </a:r>
            <a:r>
              <a:rPr lang="zh-CN" altLang="zh-CN" sz="1800" smtClean="0">
                <a:solidFill>
                  <a:srgbClr val="0000FF"/>
                </a:solidFill>
                <a:latin typeface="Consolas" pitchFamily="49" charset="0"/>
                <a:ea typeface="楷体" pitchFamily="49" charset="-122"/>
                <a:cs typeface="Consolas" pitchFamily="49" charset="0"/>
              </a:rPr>
              <a:t>输入的第一行包含两个整数</a:t>
            </a:r>
            <a:r>
              <a:rPr lang="en-US" altLang="zh-CN" sz="1800" smtClean="0">
                <a:solidFill>
                  <a:srgbClr val="0000FF"/>
                </a:solidFill>
                <a:latin typeface="Consolas" pitchFamily="49" charset="0"/>
                <a:ea typeface="楷体" pitchFamily="49" charset="-122"/>
                <a:cs typeface="Consolas" pitchFamily="49" charset="0"/>
              </a:rPr>
              <a:t>m</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，分别表示模板的行数和模板生成时给出的变量个数。接下来</a:t>
            </a:r>
            <a:r>
              <a:rPr lang="en-US" altLang="zh-CN" sz="1800" smtClean="0">
                <a:solidFill>
                  <a:srgbClr val="0000FF"/>
                </a:solidFill>
                <a:latin typeface="Consolas" pitchFamily="49" charset="0"/>
                <a:ea typeface="楷体" pitchFamily="49" charset="-122"/>
                <a:cs typeface="Consolas" pitchFamily="49" charset="0"/>
              </a:rPr>
              <a:t>m</a:t>
            </a:r>
            <a:r>
              <a:rPr lang="zh-CN" altLang="zh-CN" sz="1800" smtClean="0">
                <a:solidFill>
                  <a:srgbClr val="0000FF"/>
                </a:solidFill>
                <a:latin typeface="Consolas" pitchFamily="49" charset="0"/>
                <a:ea typeface="楷体" pitchFamily="49" charset="-122"/>
                <a:cs typeface="Consolas" pitchFamily="49" charset="0"/>
              </a:rPr>
              <a:t>行，每行是一个字符串，表示模板。接下来</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行，每行表示一个变量和它的值，中间用一个空格分隔。值是字符串，用双引号（</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）括起来，内容可包含除双引号以外的任意可打印</a:t>
            </a:r>
            <a:r>
              <a:rPr lang="en-US" altLang="zh-CN" sz="1800" smtClean="0">
                <a:solidFill>
                  <a:srgbClr val="0000FF"/>
                </a:solidFill>
                <a:latin typeface="Consolas" pitchFamily="49" charset="0"/>
                <a:ea typeface="楷体" pitchFamily="49" charset="-122"/>
                <a:cs typeface="Consolas" pitchFamily="49" charset="0"/>
              </a:rPr>
              <a:t> ASCII </a:t>
            </a:r>
            <a:r>
              <a:rPr lang="zh-CN" altLang="zh-CN" sz="1800" smtClean="0">
                <a:solidFill>
                  <a:srgbClr val="0000FF"/>
                </a:solidFill>
                <a:latin typeface="Consolas" pitchFamily="49" charset="0"/>
                <a:ea typeface="楷体" pitchFamily="49" charset="-122"/>
                <a:cs typeface="Consolas" pitchFamily="49" charset="0"/>
              </a:rPr>
              <a:t>字符（</a:t>
            </a:r>
            <a:r>
              <a:rPr lang="en-US" altLang="zh-CN" sz="1800" smtClean="0">
                <a:solidFill>
                  <a:srgbClr val="0000FF"/>
                </a:solidFill>
                <a:latin typeface="Consolas" pitchFamily="49" charset="0"/>
                <a:ea typeface="楷体" pitchFamily="49" charset="-122"/>
                <a:cs typeface="Consolas" pitchFamily="49" charset="0"/>
              </a:rPr>
              <a:t>ASCII</a:t>
            </a:r>
            <a:r>
              <a:rPr lang="zh-CN" altLang="zh-CN" sz="1800" smtClean="0">
                <a:solidFill>
                  <a:srgbClr val="0000FF"/>
                </a:solidFill>
                <a:latin typeface="Consolas" pitchFamily="49" charset="0"/>
                <a:ea typeface="楷体" pitchFamily="49" charset="-122"/>
                <a:cs typeface="Consolas" pitchFamily="49" charset="0"/>
              </a:rPr>
              <a:t>码范围</a:t>
            </a:r>
            <a:r>
              <a:rPr lang="en-US" altLang="zh-CN" sz="1800" smtClean="0">
                <a:solidFill>
                  <a:srgbClr val="0000FF"/>
                </a:solidFill>
                <a:latin typeface="Consolas" pitchFamily="49" charset="0"/>
                <a:ea typeface="楷体" pitchFamily="49" charset="-122"/>
                <a:cs typeface="Consolas" pitchFamily="49" charset="0"/>
              </a:rPr>
              <a:t>32, 33, 35</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126</a:t>
            </a:r>
            <a:r>
              <a:rPr lang="zh-CN" altLang="zh-CN" sz="18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C00000"/>
                </a:solidFill>
                <a:latin typeface="Consolas" pitchFamily="49" charset="0"/>
                <a:ea typeface="楷体" pitchFamily="49" charset="-122"/>
                <a:cs typeface="Consolas" pitchFamily="49" charset="0"/>
              </a:rPr>
              <a:t>输出格式：</a:t>
            </a:r>
            <a:r>
              <a:rPr lang="zh-CN" altLang="zh-CN" sz="1800" smtClean="0">
                <a:solidFill>
                  <a:srgbClr val="0000FF"/>
                </a:solidFill>
                <a:latin typeface="Consolas" pitchFamily="49" charset="0"/>
                <a:ea typeface="楷体" pitchFamily="49" charset="-122"/>
                <a:cs typeface="Consolas" pitchFamily="49" charset="0"/>
              </a:rPr>
              <a:t>输出包含若干行，表示模板生成的结果。</a:t>
            </a:r>
            <a:endParaRPr lang="zh-CN" altLang="en-US"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7786742" cy="40345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a:lnSpc>
                <a:spcPct val="150000"/>
              </a:lnSpc>
            </a:pPr>
            <a:r>
              <a:rPr lang="en-US" altLang="zh-CN" sz="1600" smtClean="0">
                <a:solidFill>
                  <a:srgbClr val="0000FF"/>
                </a:solidFill>
                <a:latin typeface="Consolas" pitchFamily="49" charset="0"/>
                <a:ea typeface="仿宋" pitchFamily="49" charset="-122"/>
                <a:cs typeface="Consolas" pitchFamily="49" charset="0"/>
              </a:rPr>
              <a:t>11 2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&lt;!DOCTYPE html&gt;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&lt;html&gt;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&lt;head&gt;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&lt;title&gt;User {{ name }}&lt;/title&gt;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&lt;/head&gt;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&lt;body&gt;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&lt;h1&gt;{{ name }}&lt;/h1&gt;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&lt;p&gt;Email: &lt;a</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href="mailto:{{ email }}"&gt;{{ email }}&lt;/a&gt;&lt;/p&gt;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&lt;p&gt;Address: {{ address }}&lt;/p&gt;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&lt;/body&gt;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&lt;/html&gt;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name "David Beckham"</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email "david@beckham.com"</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642918"/>
            <a:ext cx="1643074" cy="369332"/>
          </a:xfrm>
          <a:prstGeom prst="rect">
            <a:avLst/>
          </a:prstGeom>
          <a:noFill/>
        </p:spPr>
        <p:txBody>
          <a:bodyPr wrap="square" rtlCol="0">
            <a:spAutoFit/>
          </a:bodyPr>
          <a:lstStyle/>
          <a:p>
            <a:r>
              <a:rPr lang="zh-CN" altLang="zh-CN" sz="1800" smtClean="0">
                <a:solidFill>
                  <a:srgbClr val="C00000"/>
                </a:solidFill>
                <a:latin typeface="楷体" pitchFamily="49" charset="-122"/>
                <a:ea typeface="楷体" pitchFamily="49" charset="-122"/>
              </a:rPr>
              <a:t>样例输入：</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428596" y="571480"/>
            <a:ext cx="4144991"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有下列两段描述：</a:t>
            </a:r>
          </a:p>
        </p:txBody>
      </p:sp>
      <p:sp>
        <p:nvSpPr>
          <p:cNvPr id="203779" name="Text Box 3"/>
          <p:cNvSpPr txBox="1">
            <a:spLocks noChangeArrowheads="1"/>
          </p:cNvSpPr>
          <p:nvPr/>
        </p:nvSpPr>
        <p:spPr bwMode="auto">
          <a:xfrm>
            <a:off x="428596" y="1196975"/>
            <a:ext cx="6983412"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描述</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描述</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p>
        </p:txBody>
      </p:sp>
      <p:sp>
        <p:nvSpPr>
          <p:cNvPr id="203781" name="Text Box 5"/>
          <p:cNvSpPr txBox="1">
            <a:spLocks noChangeArrowheads="1"/>
          </p:cNvSpPr>
          <p:nvPr/>
        </p:nvSpPr>
        <p:spPr bwMode="auto">
          <a:xfrm>
            <a:off x="428596" y="1773238"/>
            <a:ext cx="2879725" cy="2753025"/>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600">
                <a:solidFill>
                  <a:srgbClr val="0000FF"/>
                </a:solidFill>
                <a:latin typeface="Consolas" pitchFamily="49" charset="0"/>
                <a:ea typeface="仿宋" pitchFamily="49" charset="-122"/>
                <a:cs typeface="Consolas" pitchFamily="49" charset="0"/>
              </a:rPr>
              <a:t>void </a:t>
            </a:r>
            <a:r>
              <a:rPr lang="en-US" altLang="zh-CN" sz="1600" err="1">
                <a:solidFill>
                  <a:srgbClr val="0000FF"/>
                </a:solidFill>
                <a:latin typeface="Consolas" pitchFamily="49" charset="0"/>
                <a:ea typeface="仿宋" pitchFamily="49" charset="-122"/>
                <a:cs typeface="Consolas" pitchFamily="49" charset="0"/>
              </a:rPr>
              <a:t>exam1</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en-US" altLang="zh-CN" sz="1600" smtClean="0">
                <a:solidFill>
                  <a:srgbClr val="0000FF"/>
                </a:solidFill>
                <a:latin typeface="Consolas" pitchFamily="49" charset="0"/>
                <a:ea typeface="仿宋" pitchFamily="49" charset="-122"/>
                <a:cs typeface="Consolas" pitchFamily="49" charset="0"/>
              </a:rPr>
              <a:t>{  int </a:t>
            </a:r>
            <a:r>
              <a:rPr lang="en-US" altLang="zh-CN" sz="1600">
                <a:solidFill>
                  <a:srgbClr val="0000FF"/>
                </a:solidFill>
                <a:latin typeface="Consolas" pitchFamily="49" charset="0"/>
                <a:ea typeface="仿宋" pitchFamily="49" charset="-122"/>
                <a:cs typeface="Consolas" pitchFamily="49" charset="0"/>
              </a:rPr>
              <a:t>n;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n=2</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a:solidFill>
                  <a:srgbClr val="0000FF"/>
                </a:solidFill>
                <a:latin typeface="Consolas" pitchFamily="49" charset="0"/>
                <a:ea typeface="仿宋" pitchFamily="49" charset="-122"/>
                <a:cs typeface="Consolas" pitchFamily="49" charset="0"/>
              </a:rPr>
              <a:t>(</a:t>
            </a:r>
            <a:r>
              <a:rPr lang="en-US" altLang="zh-CN" sz="1600" err="1">
                <a:solidFill>
                  <a:srgbClr val="0000FF"/>
                </a:solidFill>
                <a:latin typeface="Consolas" pitchFamily="49" charset="0"/>
                <a:ea typeface="仿宋" pitchFamily="49" charset="-122"/>
                <a:cs typeface="Consolas" pitchFamily="49" charset="0"/>
              </a:rPr>
              <a:t>n%2</a:t>
            </a:r>
            <a:r>
              <a:rPr lang="en-US" altLang="zh-CN" sz="1600">
                <a:solidFill>
                  <a:srgbClr val="0000FF"/>
                </a:solidFill>
                <a:latin typeface="Consolas" pitchFamily="49" charset="0"/>
                <a:ea typeface="仿宋" pitchFamily="49" charset="-122"/>
                <a:cs typeface="Consolas" pitchFamily="49" charset="0"/>
              </a:rPr>
              <a:t>==0)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n=</a:t>
            </a:r>
            <a:r>
              <a:rPr lang="en-US" altLang="zh-CN" sz="1600" err="1">
                <a:solidFill>
                  <a:srgbClr val="0000FF"/>
                </a:solidFill>
                <a:latin typeface="Consolas" pitchFamily="49" charset="0"/>
                <a:ea typeface="仿宋" pitchFamily="49" charset="-122"/>
                <a:cs typeface="Consolas" pitchFamily="49" charset="0"/>
              </a:rPr>
              <a:t>n+2</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printf</a:t>
            </a:r>
            <a:r>
              <a:rPr lang="en-US" altLang="zh-CN" sz="1600">
                <a:solidFill>
                  <a:srgbClr val="0000FF"/>
                </a:solidFill>
                <a:latin typeface="Consolas" pitchFamily="49" charset="0"/>
                <a:ea typeface="仿宋" pitchFamily="49" charset="-122"/>
                <a:cs typeface="Consolas" pitchFamily="49" charset="0"/>
              </a:rPr>
              <a:t>("%d\</a:t>
            </a:r>
            <a:r>
              <a:rPr lang="en-US" altLang="zh-CN" sz="1600" err="1">
                <a:solidFill>
                  <a:srgbClr val="0000FF"/>
                </a:solidFill>
                <a:latin typeface="Consolas" pitchFamily="49" charset="0"/>
                <a:ea typeface="仿宋" pitchFamily="49" charset="-122"/>
                <a:cs typeface="Consolas" pitchFamily="49" charset="0"/>
              </a:rPr>
              <a:t>n",n</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en-US" altLang="zh-CN" sz="1600">
                <a:solidFill>
                  <a:srgbClr val="0000FF"/>
                </a:solidFill>
                <a:latin typeface="Consolas" pitchFamily="49" charset="0"/>
                <a:ea typeface="仿宋" pitchFamily="49" charset="-122"/>
                <a:cs typeface="Consolas" pitchFamily="49" charset="0"/>
              </a:rPr>
              <a:t>}</a:t>
            </a:r>
          </a:p>
        </p:txBody>
      </p:sp>
      <p:sp>
        <p:nvSpPr>
          <p:cNvPr id="203782" name="Text Box 6"/>
          <p:cNvSpPr txBox="1">
            <a:spLocks noChangeArrowheads="1"/>
          </p:cNvSpPr>
          <p:nvPr/>
        </p:nvSpPr>
        <p:spPr bwMode="auto">
          <a:xfrm>
            <a:off x="4460846" y="1918280"/>
            <a:ext cx="3455987" cy="238369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80000" tIns="144000" bIns="144000">
            <a:spAutoFit/>
          </a:bodyPr>
          <a:lstStyle/>
          <a:p>
            <a:pPr>
              <a:spcBef>
                <a:spcPct val="50000"/>
              </a:spcBef>
            </a:pPr>
            <a:r>
              <a:rPr lang="en-US" altLang="zh-CN" sz="1600">
                <a:solidFill>
                  <a:srgbClr val="0000FF"/>
                </a:solidFill>
                <a:latin typeface="Consolas" pitchFamily="49" charset="0"/>
                <a:ea typeface="仿宋" pitchFamily="49" charset="-122"/>
                <a:cs typeface="Consolas" pitchFamily="49" charset="0"/>
              </a:rPr>
              <a:t>void </a:t>
            </a:r>
            <a:r>
              <a:rPr lang="en-US" altLang="zh-CN" sz="1600" err="1">
                <a:solidFill>
                  <a:srgbClr val="0000FF"/>
                </a:solidFill>
                <a:latin typeface="Consolas" pitchFamily="49" charset="0"/>
                <a:ea typeface="仿宋" pitchFamily="49" charset="-122"/>
                <a:cs typeface="Consolas" pitchFamily="49" charset="0"/>
              </a:rPr>
              <a:t>exam2</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int </a:t>
            </a:r>
            <a:r>
              <a:rPr lang="en-US" altLang="zh-CN" sz="1600" err="1">
                <a:solidFill>
                  <a:srgbClr val="0000FF"/>
                </a:solidFill>
                <a:latin typeface="Consolas" pitchFamily="49" charset="0"/>
                <a:ea typeface="仿宋" pitchFamily="49" charset="-122"/>
                <a:cs typeface="Consolas" pitchFamily="49" charset="0"/>
              </a:rPr>
              <a:t>x,y</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y=0</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x=5/y</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printf</a:t>
            </a:r>
            <a:r>
              <a:rPr lang="en-US" altLang="zh-CN" sz="1600">
                <a:solidFill>
                  <a:srgbClr val="0000FF"/>
                </a:solidFill>
                <a:latin typeface="Consolas" pitchFamily="49" charset="0"/>
                <a:ea typeface="仿宋" pitchFamily="49" charset="-122"/>
                <a:cs typeface="Consolas" pitchFamily="49" charset="0"/>
              </a:rPr>
              <a:t>("%</a:t>
            </a:r>
            <a:r>
              <a:rPr lang="en-US" altLang="zh-CN" sz="1600" err="1">
                <a:solidFill>
                  <a:srgbClr val="0000FF"/>
                </a:solidFill>
                <a:latin typeface="Consolas" pitchFamily="49" charset="0"/>
                <a:ea typeface="仿宋" pitchFamily="49" charset="-122"/>
                <a:cs typeface="Consolas" pitchFamily="49" charset="0"/>
              </a:rPr>
              <a:t>d,%d</a:t>
            </a:r>
            <a:r>
              <a:rPr lang="en-US" altLang="zh-CN" sz="1600">
                <a:solidFill>
                  <a:srgbClr val="0000FF"/>
                </a:solidFill>
                <a:latin typeface="Consolas" pitchFamily="49" charset="0"/>
                <a:ea typeface="仿宋" pitchFamily="49" charset="-122"/>
                <a:cs typeface="Consolas" pitchFamily="49" charset="0"/>
              </a:rPr>
              <a:t>\</a:t>
            </a:r>
            <a:r>
              <a:rPr lang="en-US" altLang="zh-CN" sz="1600" err="1">
                <a:solidFill>
                  <a:srgbClr val="0000FF"/>
                </a:solidFill>
                <a:latin typeface="Consolas" pitchFamily="49" charset="0"/>
                <a:ea typeface="仿宋" pitchFamily="49" charset="-122"/>
                <a:cs typeface="Consolas" pitchFamily="49" charset="0"/>
              </a:rPr>
              <a:t>n",x,y</a:t>
            </a:r>
            <a:r>
              <a:rPr lang="en-US" altLang="zh-CN" sz="1600">
                <a:solidFill>
                  <a:srgbClr val="0000FF"/>
                </a:solidFill>
                <a:latin typeface="Consolas" pitchFamily="49" charset="0"/>
                <a:ea typeface="仿宋" pitchFamily="49" charset="-122"/>
                <a:cs typeface="Consolas" pitchFamily="49" charset="0"/>
              </a:rPr>
              <a:t>); </a:t>
            </a:r>
          </a:p>
          <a:p>
            <a:pPr>
              <a:spcBef>
                <a:spcPct val="50000"/>
              </a:spcBef>
            </a:pPr>
            <a:r>
              <a:rPr lang="en-US" altLang="zh-CN" sz="1600">
                <a:solidFill>
                  <a:srgbClr val="0000FF"/>
                </a:solidFill>
                <a:latin typeface="Consolas" pitchFamily="49" charset="0"/>
                <a:ea typeface="仿宋" pitchFamily="49" charset="-122"/>
                <a:cs typeface="Consolas" pitchFamily="49" charset="0"/>
              </a:rPr>
              <a:t>}</a:t>
            </a:r>
          </a:p>
        </p:txBody>
      </p:sp>
      <p:sp>
        <p:nvSpPr>
          <p:cNvPr id="203783" name="Text Box 7"/>
          <p:cNvSpPr txBox="1">
            <a:spLocks noChangeArrowheads="1"/>
          </p:cNvSpPr>
          <p:nvPr/>
        </p:nvSpPr>
        <p:spPr bwMode="auto">
          <a:xfrm>
            <a:off x="395536" y="5013176"/>
            <a:ext cx="8280400" cy="400110"/>
          </a:xfrm>
          <a:prstGeom prst="rect">
            <a:avLst/>
          </a:prstGeom>
          <a:noFill/>
          <a:ln w="9525">
            <a:noFill/>
            <a:miter lim="800000"/>
            <a:headEnd/>
            <a:tailEnd/>
          </a:ln>
          <a:effectLst/>
        </p:spPr>
        <p:txBody>
          <a:bodyPr>
            <a:spAutoFit/>
          </a:bodyPr>
          <a:lstStyle/>
          <a:p>
            <a:pPr>
              <a:spcBef>
                <a:spcPct val="50000"/>
              </a:spcBef>
            </a:pPr>
            <a:r>
              <a:rPr lang="zh-CN" altLang="en-US" sz="2000" smtClean="0">
                <a:solidFill>
                  <a:srgbClr val="0000FF"/>
                </a:solidFill>
                <a:ea typeface="楷体" pitchFamily="49" charset="-122"/>
                <a:cs typeface="Times New Roman" pitchFamily="18" charset="0"/>
              </a:rPr>
              <a:t>这</a:t>
            </a:r>
            <a:r>
              <a:rPr lang="zh-CN" altLang="en-US" sz="2000">
                <a:solidFill>
                  <a:srgbClr val="0000FF"/>
                </a:solidFill>
                <a:ea typeface="楷体" pitchFamily="49" charset="-122"/>
                <a:cs typeface="Times New Roman" pitchFamily="18" charset="0"/>
              </a:rPr>
              <a:t>两段描述均不能满足算法的特征，试问它们违反了算法的哪些特征？</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8001056" cy="354209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a:lnSpc>
                <a:spcPct val="150000"/>
              </a:lnSpc>
            </a:pPr>
            <a:r>
              <a:rPr lang="en-US" altLang="zh-CN" sz="1600" smtClean="0">
                <a:solidFill>
                  <a:srgbClr val="0000FF"/>
                </a:solidFill>
                <a:latin typeface="Consolas" pitchFamily="49" charset="0"/>
                <a:cs typeface="Consolas" pitchFamily="49" charset="0"/>
              </a:rPr>
              <a:t>&lt;!DOCTYPE html&gt;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&lt;html&gt;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&lt;head&gt;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&lt;title&gt;User David Beckham&lt;/title&gt;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&lt;/head&gt;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&lt;body&gt;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&lt;h1&gt;David Beckham&lt;/h1&gt;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&lt;p&gt;Email: &lt;a</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href="mailto:david@beckham.com"&gt;david@beckham.com&lt;/a</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&gt;&lt;/p&gt;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&lt;p&gt;Address: &lt;/p&gt;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&lt;/body&gt;</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&lt;/html&gt;</a:t>
            </a:r>
            <a:endParaRPr lang="zh-CN" altLang="zh-CN" sz="1600" smtClean="0">
              <a:solidFill>
                <a:srgbClr val="0000FF"/>
              </a:solidFill>
              <a:latin typeface="Consolas" pitchFamily="49" charset="0"/>
              <a:cs typeface="Consolas" pitchFamily="49" charset="0"/>
            </a:endParaRPr>
          </a:p>
        </p:txBody>
      </p:sp>
      <p:sp>
        <p:nvSpPr>
          <p:cNvPr id="3" name="TextBox 2"/>
          <p:cNvSpPr txBox="1"/>
          <p:nvPr/>
        </p:nvSpPr>
        <p:spPr>
          <a:xfrm>
            <a:off x="785786" y="571480"/>
            <a:ext cx="2071702" cy="369332"/>
          </a:xfrm>
          <a:prstGeom prst="rect">
            <a:avLst/>
          </a:prstGeom>
          <a:noFill/>
        </p:spPr>
        <p:txBody>
          <a:bodyPr wrap="square" rtlCol="0">
            <a:spAutoFit/>
          </a:bodyPr>
          <a:lstStyle/>
          <a:p>
            <a:r>
              <a:rPr lang="zh-CN" altLang="zh-CN" sz="1800" smtClean="0">
                <a:solidFill>
                  <a:srgbClr val="C00000"/>
                </a:solidFill>
                <a:latin typeface="楷体" pitchFamily="49" charset="-122"/>
                <a:ea typeface="楷体" pitchFamily="49" charset="-122"/>
              </a:rPr>
              <a:t>样例输出：</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643866" cy="3398467"/>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marL="457200" indent="-457200">
              <a:lnSpc>
                <a:spcPts val="2800"/>
              </a:lnSpc>
              <a:spcBef>
                <a:spcPts val="600"/>
              </a:spcBef>
              <a:buFont typeface="+mj-ea"/>
              <a:buAutoNum type="circleNumDbPlain"/>
            </a:pP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t>
            </a:r>
            <a:r>
              <a:rPr lang="zh-CN" altLang="zh-CN" sz="1800" smtClean="0">
                <a:solidFill>
                  <a:srgbClr val="0000FF"/>
                </a:solidFill>
                <a:latin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100</a:t>
            </a:r>
            <a:endParaRPr lang="zh-CN" altLang="zh-CN" sz="1800" smtClean="0">
              <a:solidFill>
                <a:srgbClr val="0000FF"/>
              </a:solidFill>
              <a:latin typeface="Consolas" pitchFamily="49" charset="0"/>
              <a:ea typeface="仿宋" pitchFamily="49" charset="-122"/>
              <a:cs typeface="Consolas" pitchFamily="49" charset="0"/>
            </a:endParaRPr>
          </a:p>
          <a:p>
            <a:pPr marL="457200" indent="-457200">
              <a:lnSpc>
                <a:spcPts val="2800"/>
              </a:lnSpc>
              <a:spcBef>
                <a:spcPts val="600"/>
              </a:spcBef>
              <a:buFont typeface="+mj-ea"/>
              <a:buAutoNum type="circleNumDbPlain"/>
            </a:pPr>
            <a:r>
              <a:rPr lang="zh-CN" altLang="zh-CN" sz="1800" smtClean="0">
                <a:solidFill>
                  <a:srgbClr val="0000FF"/>
                </a:solidFill>
                <a:latin typeface="Consolas" pitchFamily="49" charset="0"/>
                <a:ea typeface="仿宋" pitchFamily="49" charset="-122"/>
                <a:cs typeface="Consolas" pitchFamily="49" charset="0"/>
              </a:rPr>
              <a:t>输入的模板每行长度不超过</a:t>
            </a:r>
            <a:r>
              <a:rPr lang="en-US" altLang="zh-CN" sz="1800" smtClean="0">
                <a:solidFill>
                  <a:srgbClr val="0000FF"/>
                </a:solidFill>
                <a:latin typeface="Consolas" pitchFamily="49" charset="0"/>
                <a:ea typeface="仿宋" pitchFamily="49" charset="-122"/>
                <a:cs typeface="Consolas" pitchFamily="49" charset="0"/>
              </a:rPr>
              <a:t>80</a:t>
            </a:r>
            <a:r>
              <a:rPr lang="zh-CN" altLang="zh-CN" sz="1800" smtClean="0">
                <a:solidFill>
                  <a:srgbClr val="0000FF"/>
                </a:solidFill>
                <a:latin typeface="Consolas" pitchFamily="49" charset="0"/>
                <a:ea typeface="仿宋" pitchFamily="49" charset="-122"/>
                <a:cs typeface="Consolas" pitchFamily="49" charset="0"/>
              </a:rPr>
              <a:t>个字符（不包含换行符）。</a:t>
            </a:r>
          </a:p>
          <a:p>
            <a:pPr marL="457200" indent="-457200">
              <a:lnSpc>
                <a:spcPts val="2800"/>
              </a:lnSpc>
              <a:spcBef>
                <a:spcPts val="600"/>
              </a:spcBef>
              <a:buFont typeface="+mj-ea"/>
              <a:buAutoNum type="circleNumDbPlain"/>
            </a:pPr>
            <a:r>
              <a:rPr lang="zh-CN" altLang="zh-CN" sz="1800" smtClean="0">
                <a:solidFill>
                  <a:srgbClr val="0000FF"/>
                </a:solidFill>
                <a:latin typeface="Consolas" pitchFamily="49" charset="0"/>
                <a:ea typeface="仿宋" pitchFamily="49" charset="-122"/>
                <a:cs typeface="Consolas" pitchFamily="49" charset="0"/>
              </a:rPr>
              <a:t>输入保证模板中所有以</a:t>
            </a:r>
            <a:r>
              <a:rPr lang="en-US" altLang="zh-CN" sz="1800" smtClean="0">
                <a:solidFill>
                  <a:srgbClr val="0000FF"/>
                </a:solidFill>
                <a:latin typeface="Consolas" pitchFamily="49" charset="0"/>
                <a:ea typeface="仿宋" pitchFamily="49" charset="-122"/>
                <a:cs typeface="Consolas" pitchFamily="49" charset="0"/>
              </a:rPr>
              <a:t> {{ </a:t>
            </a:r>
            <a:r>
              <a:rPr lang="zh-CN" altLang="zh-CN" sz="1800" smtClean="0">
                <a:solidFill>
                  <a:srgbClr val="0000FF"/>
                </a:solidFill>
                <a:latin typeface="Consolas" pitchFamily="49" charset="0"/>
                <a:ea typeface="仿宋" pitchFamily="49" charset="-122"/>
                <a:cs typeface="Consolas" pitchFamily="49" charset="0"/>
              </a:rPr>
              <a:t>开始的子串都是合法的标记，开始是两个左大括号和一个空格，然后是变量名，结尾是一个空格和两个右大括号。</a:t>
            </a:r>
          </a:p>
          <a:p>
            <a:pPr marL="457200" indent="-457200">
              <a:lnSpc>
                <a:spcPts val="2800"/>
              </a:lnSpc>
              <a:spcBef>
                <a:spcPts val="600"/>
              </a:spcBef>
              <a:buFont typeface="+mj-ea"/>
              <a:buAutoNum type="circleNumDbPlain"/>
            </a:pPr>
            <a:r>
              <a:rPr lang="zh-CN" altLang="zh-CN" sz="1800" smtClean="0">
                <a:solidFill>
                  <a:srgbClr val="0000FF"/>
                </a:solidFill>
                <a:latin typeface="Consolas" pitchFamily="49" charset="0"/>
                <a:ea typeface="仿宋" pitchFamily="49" charset="-122"/>
                <a:cs typeface="Consolas" pitchFamily="49" charset="0"/>
              </a:rPr>
              <a:t>输入中所有变量的值字符串长度不超过</a:t>
            </a:r>
            <a:r>
              <a:rPr lang="en-US" altLang="zh-CN" sz="1800" smtClean="0">
                <a:solidFill>
                  <a:srgbClr val="0000FF"/>
                </a:solidFill>
                <a:latin typeface="Consolas" pitchFamily="49" charset="0"/>
                <a:ea typeface="仿宋" pitchFamily="49" charset="-122"/>
                <a:cs typeface="Consolas" pitchFamily="49" charset="0"/>
              </a:rPr>
              <a:t> 100 </a:t>
            </a:r>
            <a:r>
              <a:rPr lang="zh-CN" altLang="zh-CN" sz="1800" smtClean="0">
                <a:solidFill>
                  <a:srgbClr val="0000FF"/>
                </a:solidFill>
                <a:latin typeface="Consolas" pitchFamily="49" charset="0"/>
                <a:ea typeface="仿宋" pitchFamily="49" charset="-122"/>
                <a:cs typeface="Consolas" pitchFamily="49" charset="0"/>
              </a:rPr>
              <a:t>个字符（不包括双引号）。</a:t>
            </a:r>
          </a:p>
          <a:p>
            <a:pPr marL="457200" indent="-457200">
              <a:lnSpc>
                <a:spcPts val="2800"/>
              </a:lnSpc>
              <a:spcBef>
                <a:spcPts val="600"/>
              </a:spcBef>
              <a:buFont typeface="+mj-ea"/>
              <a:buAutoNum type="circleNumDbPlain"/>
            </a:pPr>
            <a:r>
              <a:rPr lang="zh-CN" altLang="zh-CN" sz="1800" smtClean="0">
                <a:solidFill>
                  <a:srgbClr val="0000FF"/>
                </a:solidFill>
                <a:latin typeface="Consolas" pitchFamily="49" charset="0"/>
                <a:ea typeface="仿宋" pitchFamily="49" charset="-122"/>
                <a:cs typeface="Consolas" pitchFamily="49" charset="0"/>
              </a:rPr>
              <a:t>保证输入的所有变量的名字各不相同。</a:t>
            </a:r>
          </a:p>
        </p:txBody>
      </p:sp>
      <p:sp>
        <p:nvSpPr>
          <p:cNvPr id="3" name="TextBox 2"/>
          <p:cNvSpPr txBox="1"/>
          <p:nvPr/>
        </p:nvSpPr>
        <p:spPr>
          <a:xfrm>
            <a:off x="714348" y="785794"/>
            <a:ext cx="4786346" cy="369332"/>
          </a:xfrm>
          <a:prstGeom prst="rect">
            <a:avLst/>
          </a:prstGeom>
          <a:noFill/>
        </p:spPr>
        <p:txBody>
          <a:bodyPr wrap="square" rtlCol="0">
            <a:spAutoFit/>
          </a:bodyPr>
          <a:lstStyle/>
          <a:p>
            <a:r>
              <a:rPr lang="zh-CN" altLang="zh-CN" sz="1800" smtClean="0">
                <a:solidFill>
                  <a:srgbClr val="C00000"/>
                </a:solidFill>
                <a:latin typeface="楷体" pitchFamily="49" charset="-122"/>
                <a:ea typeface="楷体" pitchFamily="49" charset="-122"/>
              </a:rPr>
              <a:t>评测用例规模与约定：</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8348"/>
            <a:ext cx="8358246" cy="9259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采用</a:t>
            </a:r>
            <a:r>
              <a:rPr lang="en-US" altLang="zh-CN" sz="1800" smtClean="0">
                <a:solidFill>
                  <a:srgbClr val="0000FF"/>
                </a:solidFill>
                <a:latin typeface="Consolas" pitchFamily="49" charset="0"/>
                <a:ea typeface="仿宋" pitchFamily="49" charset="-122"/>
                <a:cs typeface="Consolas" pitchFamily="49" charset="0"/>
              </a:rPr>
              <a:t>vector&lt;string&gt;</a:t>
            </a:r>
            <a:r>
              <a:rPr lang="zh-CN" altLang="zh-CN" sz="1800" smtClean="0">
                <a:solidFill>
                  <a:srgbClr val="0000FF"/>
                </a:solidFill>
                <a:latin typeface="Consolas" pitchFamily="49" charset="0"/>
                <a:ea typeface="仿宋" pitchFamily="49" charset="-122"/>
                <a:cs typeface="Consolas" pitchFamily="49" charset="0"/>
              </a:rPr>
              <a:t>向量</a:t>
            </a:r>
            <a:r>
              <a:rPr lang="en-US" altLang="zh-CN" sz="1800" smtClean="0">
                <a:solidFill>
                  <a:srgbClr val="0000FF"/>
                </a:solidFill>
                <a:latin typeface="Consolas" pitchFamily="49" charset="0"/>
                <a:ea typeface="仿宋" pitchFamily="49" charset="-122"/>
                <a:cs typeface="Consolas" pitchFamily="49" charset="0"/>
              </a:rPr>
              <a:t>content</a:t>
            </a:r>
            <a:r>
              <a:rPr lang="zh-CN" altLang="zh-CN" sz="1800" smtClean="0">
                <a:solidFill>
                  <a:srgbClr val="0000FF"/>
                </a:solidFill>
                <a:latin typeface="Consolas" pitchFamily="49" charset="0"/>
                <a:ea typeface="仿宋" pitchFamily="49" charset="-122"/>
                <a:cs typeface="Consolas" pitchFamily="49" charset="0"/>
              </a:rPr>
              <a:t>存放网页，每一行作为一个元素。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例如，对于题目中的样例，</a:t>
            </a:r>
            <a:r>
              <a:rPr lang="en-US" altLang="zh-CN" sz="1800" smtClean="0">
                <a:solidFill>
                  <a:srgbClr val="0000FF"/>
                </a:solidFill>
                <a:latin typeface="Consolas" pitchFamily="49" charset="0"/>
                <a:ea typeface="仿宋" pitchFamily="49" charset="-122"/>
                <a:cs typeface="Consolas" pitchFamily="49" charset="0"/>
              </a:rPr>
              <a:t>content</a:t>
            </a:r>
            <a:r>
              <a:rPr lang="zh-CN" altLang="zh-CN" sz="1800" smtClean="0">
                <a:solidFill>
                  <a:srgbClr val="0000FF"/>
                </a:solidFill>
                <a:latin typeface="Consolas" pitchFamily="49" charset="0"/>
                <a:ea typeface="仿宋" pitchFamily="49" charset="-122"/>
                <a:cs typeface="Consolas" pitchFamily="49" charset="0"/>
              </a:rPr>
              <a:t>向量中下标为</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smtClean="0">
                <a:solidFill>
                  <a:srgbClr val="0000FF"/>
                </a:solidFill>
                <a:latin typeface="Consolas" pitchFamily="49" charset="0"/>
                <a:ea typeface="仿宋" pitchFamily="49" charset="-122"/>
                <a:cs typeface="Consolas" pitchFamily="49" charset="0"/>
              </a:rPr>
              <a:t>10</a:t>
            </a:r>
            <a:r>
              <a:rPr lang="zh-CN" altLang="zh-CN" sz="1800" smtClean="0">
                <a:solidFill>
                  <a:srgbClr val="0000FF"/>
                </a:solidFill>
                <a:latin typeface="Consolas" pitchFamily="49" charset="0"/>
                <a:ea typeface="仿宋" pitchFamily="49" charset="-122"/>
                <a:cs typeface="Consolas" pitchFamily="49" charset="0"/>
              </a:rPr>
              <a:t>的元素如下：</a:t>
            </a:r>
          </a:p>
        </p:txBody>
      </p:sp>
      <p:sp>
        <p:nvSpPr>
          <p:cNvPr id="3" name="TextBox 2"/>
          <p:cNvSpPr txBox="1"/>
          <p:nvPr/>
        </p:nvSpPr>
        <p:spPr>
          <a:xfrm>
            <a:off x="1142976" y="2500306"/>
            <a:ext cx="6572296" cy="29265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4"/>
          </a:lnRef>
          <a:fillRef idx="1">
            <a:schemeClr val="lt1"/>
          </a:fillRef>
          <a:effectRef idx="0">
            <a:schemeClr val="accent4"/>
          </a:effectRef>
          <a:fontRef idx="minor">
            <a:schemeClr val="dk1"/>
          </a:fontRef>
        </p:style>
        <p:txBody>
          <a:bodyPr wrap="square" lIns="180000" tIns="108000" bIns="108000" rtlCol="0">
            <a:spAutoFit/>
          </a:bodyPr>
          <a:lstStyle/>
          <a:p>
            <a:r>
              <a:rPr lang="en-US" altLang="zh-CN" sz="1600" smtClean="0">
                <a:solidFill>
                  <a:srgbClr val="0000FF"/>
                </a:solidFill>
                <a:latin typeface="Consolas" pitchFamily="49" charset="0"/>
                <a:ea typeface="仿宋" pitchFamily="49" charset="-122"/>
                <a:cs typeface="Consolas" pitchFamily="49" charset="0"/>
              </a:rPr>
              <a:t>&lt;!DOCTYPE html&gt;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&lt;html&gt;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&lt;head&gt;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&lt;title&gt;User </a:t>
            </a:r>
            <a:r>
              <a:rPr lang="en-US" altLang="zh-CN" sz="1600" smtClean="0">
                <a:solidFill>
                  <a:srgbClr val="FF0000"/>
                </a:solidFill>
                <a:latin typeface="Consolas" pitchFamily="49" charset="0"/>
                <a:ea typeface="仿宋" pitchFamily="49" charset="-122"/>
                <a:cs typeface="Consolas" pitchFamily="49" charset="0"/>
              </a:rPr>
              <a:t>{{ name }}</a:t>
            </a:r>
            <a:r>
              <a:rPr lang="en-US" altLang="zh-CN" sz="1600" smtClean="0">
                <a:solidFill>
                  <a:srgbClr val="0000FF"/>
                </a:solidFill>
                <a:latin typeface="Consolas" pitchFamily="49" charset="0"/>
                <a:ea typeface="仿宋" pitchFamily="49" charset="-122"/>
                <a:cs typeface="Consolas" pitchFamily="49" charset="0"/>
              </a:rPr>
              <a:t>&lt;/title&gt;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&lt;/head&gt;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&lt;body&gt;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&lt;h1&gt;{{ name }}&lt;/h1&gt;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&lt;p&gt;Email: &lt;a</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href="mailto:</a:t>
            </a:r>
            <a:r>
              <a:rPr lang="en-US" altLang="zh-CN" sz="1600" smtClean="0">
                <a:solidFill>
                  <a:srgbClr val="FF0000"/>
                </a:solidFill>
                <a:latin typeface="Consolas" pitchFamily="49" charset="0"/>
                <a:ea typeface="仿宋" pitchFamily="49" charset="-122"/>
                <a:cs typeface="Consolas" pitchFamily="49" charset="0"/>
              </a:rPr>
              <a:t>{{ email }}</a:t>
            </a:r>
            <a:r>
              <a:rPr lang="en-US" altLang="zh-CN" sz="1600" smtClean="0">
                <a:solidFill>
                  <a:srgbClr val="0000FF"/>
                </a:solidFill>
                <a:latin typeface="Consolas" pitchFamily="49" charset="0"/>
                <a:ea typeface="仿宋" pitchFamily="49" charset="-122"/>
                <a:cs typeface="Consolas" pitchFamily="49" charset="0"/>
              </a:rPr>
              <a:t>"&gt;{{ email }}&lt;/a&gt;&lt;/p&gt;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&lt;p&gt;Address: {{ address }}&lt;/p&gt;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&lt;/body&gt;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428604"/>
            <a:ext cx="857256" cy="400110"/>
          </a:xfrm>
          <a:prstGeom prst="rect">
            <a:avLst/>
          </a:prstGeom>
          <a:noFill/>
        </p:spPr>
        <p:txBody>
          <a:bodyPr wrap="square" rtlCol="0">
            <a:spAutoFit/>
          </a:bodyPr>
          <a:lstStyle/>
          <a:p>
            <a:r>
              <a:rPr lang="zh-CN" altLang="zh-CN" sz="2000" smtClean="0">
                <a:solidFill>
                  <a:srgbClr val="FF0000"/>
                </a:solidFill>
                <a:latin typeface="微软雅黑" pitchFamily="34" charset="-122"/>
                <a:ea typeface="微软雅黑" pitchFamily="34" charset="-122"/>
                <a:cs typeface="Times New Roman" pitchFamily="18" charset="0"/>
              </a:rPr>
              <a:t>解：</a:t>
            </a:r>
            <a:endParaRPr lang="zh-CN" altLang="en-US" sz="2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2643182"/>
            <a:ext cx="4929222" cy="783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600" smtClean="0">
                <a:solidFill>
                  <a:srgbClr val="0000FF"/>
                </a:solidFill>
                <a:latin typeface="Consolas" pitchFamily="49" charset="0"/>
                <a:cs typeface="Consolas" pitchFamily="49" charset="0"/>
              </a:rPr>
              <a:t>mymap[email]= "david@beckham.com"</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mymap[name]= "David Beckham"</a:t>
            </a:r>
            <a:endParaRPr lang="zh-CN" altLang="zh-CN" sz="1600" smtClean="0">
              <a:solidFill>
                <a:srgbClr val="0000FF"/>
              </a:solidFill>
              <a:latin typeface="Consolas" pitchFamily="49" charset="0"/>
              <a:cs typeface="Consolas" pitchFamily="49" charset="0"/>
            </a:endParaRPr>
          </a:p>
        </p:txBody>
      </p:sp>
      <p:sp>
        <p:nvSpPr>
          <p:cNvPr id="9" name="TextBox 8"/>
          <p:cNvSpPr txBox="1"/>
          <p:nvPr/>
        </p:nvSpPr>
        <p:spPr>
          <a:xfrm>
            <a:off x="428596" y="714356"/>
            <a:ext cx="8358246" cy="14449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nSpc>
                <a:spcPts val="26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map&lt;string</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string&gt;</a:t>
            </a:r>
            <a:r>
              <a:rPr lang="zh-CN" altLang="zh-CN" sz="1800" smtClean="0">
                <a:solidFill>
                  <a:srgbClr val="0000FF"/>
                </a:solidFill>
                <a:latin typeface="Consolas" pitchFamily="49" charset="0"/>
                <a:ea typeface="仿宋" pitchFamily="49" charset="-122"/>
                <a:cs typeface="Consolas" pitchFamily="49" charset="0"/>
              </a:rPr>
              <a:t>容器</a:t>
            </a:r>
            <a:r>
              <a:rPr lang="en-US" altLang="zh-CN" sz="1800" smtClean="0">
                <a:solidFill>
                  <a:srgbClr val="0000FF"/>
                </a:solidFill>
                <a:latin typeface="Consolas" pitchFamily="49" charset="0"/>
                <a:ea typeface="仿宋" pitchFamily="49" charset="-122"/>
                <a:cs typeface="Consolas" pitchFamily="49" charset="0"/>
              </a:rPr>
              <a:t>mymap</a:t>
            </a:r>
            <a:r>
              <a:rPr lang="zh-CN" altLang="zh-CN" sz="1800" smtClean="0">
                <a:solidFill>
                  <a:srgbClr val="0000FF"/>
                </a:solidFill>
                <a:latin typeface="Consolas" pitchFamily="49" charset="0"/>
                <a:ea typeface="仿宋" pitchFamily="49" charset="-122"/>
                <a:cs typeface="Consolas" pitchFamily="49" charset="0"/>
              </a:rPr>
              <a:t>存放转换字符串。</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6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例如，对于题目中的样例，</a:t>
            </a:r>
            <a:r>
              <a:rPr lang="en-US" altLang="zh-CN" sz="1800" smtClean="0">
                <a:solidFill>
                  <a:srgbClr val="0000FF"/>
                </a:solidFill>
                <a:latin typeface="Consolas" pitchFamily="49" charset="0"/>
                <a:ea typeface="仿宋" pitchFamily="49" charset="-122"/>
                <a:cs typeface="Consolas" pitchFamily="49" charset="0"/>
              </a:rPr>
              <a:t>mymap</a:t>
            </a:r>
            <a:r>
              <a:rPr lang="zh-CN" altLang="zh-CN" sz="1800" smtClean="0">
                <a:solidFill>
                  <a:srgbClr val="0000FF"/>
                </a:solidFill>
                <a:latin typeface="Consolas" pitchFamily="49" charset="0"/>
                <a:ea typeface="仿宋" pitchFamily="49" charset="-122"/>
                <a:cs typeface="Consolas" pitchFamily="49" charset="0"/>
              </a:rPr>
              <a:t>映射容器中包含如下两个结点（注意双引号是值的一部分）：</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1357322"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过程：</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1214422"/>
            <a:ext cx="8358246"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8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扫描</a:t>
            </a:r>
            <a:r>
              <a:rPr lang="en-US" altLang="zh-CN" sz="1800" smtClean="0">
                <a:solidFill>
                  <a:srgbClr val="0000FF"/>
                </a:solidFill>
                <a:latin typeface="Consolas" pitchFamily="49" charset="0"/>
                <a:ea typeface="仿宋" pitchFamily="49" charset="-122"/>
                <a:cs typeface="Consolas" pitchFamily="49" charset="0"/>
              </a:rPr>
              <a:t>content</a:t>
            </a:r>
            <a:r>
              <a:rPr lang="zh-CN" altLang="zh-CN" sz="1800" smtClean="0">
                <a:solidFill>
                  <a:srgbClr val="0000FF"/>
                </a:solidFill>
                <a:latin typeface="Consolas" pitchFamily="49" charset="0"/>
                <a:ea typeface="仿宋" pitchFamily="49" charset="-122"/>
                <a:cs typeface="Consolas" pitchFamily="49" charset="0"/>
              </a:rPr>
              <a:t>的每个元素，查找形如“</a:t>
            </a:r>
            <a:r>
              <a:rPr lang="en-US" altLang="zh-CN" sz="1800" smtClean="0">
                <a:solidFill>
                  <a:srgbClr val="0000FF"/>
                </a:solidFill>
                <a:latin typeface="Consolas" pitchFamily="49" charset="0"/>
                <a:ea typeface="仿宋" pitchFamily="49" charset="-122"/>
                <a:cs typeface="Consolas" pitchFamily="49" charset="0"/>
              </a:rPr>
              <a:t>{{ var }}</a:t>
            </a:r>
            <a:r>
              <a:rPr lang="zh-CN" altLang="zh-CN" sz="1800" smtClean="0">
                <a:solidFill>
                  <a:srgbClr val="0000FF"/>
                </a:solidFill>
                <a:latin typeface="Consolas" pitchFamily="49" charset="0"/>
                <a:ea typeface="仿宋" pitchFamily="49" charset="-122"/>
                <a:cs typeface="Consolas" pitchFamily="49" charset="0"/>
              </a:rPr>
              <a:t>”的字符串，将</a:t>
            </a:r>
            <a:r>
              <a:rPr lang="en-US" altLang="zh-CN" sz="1800" smtClean="0">
                <a:solidFill>
                  <a:srgbClr val="0000FF"/>
                </a:solidFill>
                <a:latin typeface="Consolas" pitchFamily="49" charset="0"/>
                <a:ea typeface="仿宋" pitchFamily="49" charset="-122"/>
                <a:cs typeface="Consolas" pitchFamily="49" charset="0"/>
              </a:rPr>
              <a:t>{{ var }}</a:t>
            </a: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mymap[var]</a:t>
            </a:r>
            <a:r>
              <a:rPr lang="zh-CN" altLang="zh-CN" sz="1800" smtClean="0">
                <a:solidFill>
                  <a:srgbClr val="0000FF"/>
                </a:solidFill>
                <a:latin typeface="Consolas" pitchFamily="49" charset="0"/>
                <a:ea typeface="仿宋" pitchFamily="49" charset="-122"/>
                <a:cs typeface="Consolas" pitchFamily="49" charset="0"/>
              </a:rPr>
              <a:t>替换（注意替换部分不包含双引号）</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在一个元素中可以有多个需要替换的内容。</a:t>
            </a:r>
          </a:p>
        </p:txBody>
      </p:sp>
      <p:sp>
        <p:nvSpPr>
          <p:cNvPr id="5" name="TextBox 4"/>
          <p:cNvSpPr txBox="1"/>
          <p:nvPr/>
        </p:nvSpPr>
        <p:spPr>
          <a:xfrm>
            <a:off x="857224" y="3000372"/>
            <a:ext cx="7929618" cy="1294329"/>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"&gt;</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a:p>
            <a:pPr>
              <a:lnSpc>
                <a:spcPct val="150000"/>
              </a:lnSpc>
            </a:pPr>
            <a:r>
              <a:rPr lang="zh-CN" altLang="zh-CN" sz="1800" smtClean="0">
                <a:solidFill>
                  <a:srgbClr val="0000FF"/>
                </a:solidFill>
                <a:latin typeface="Consolas" pitchFamily="49" charset="0"/>
                <a:ea typeface="楷体" pitchFamily="49" charset="-122"/>
                <a:cs typeface="Consolas" pitchFamily="49" charset="0"/>
              </a:rPr>
              <a:t>替换为：</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"&gt;</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p:txBody>
      </p:sp>
      <p:cxnSp>
        <p:nvCxnSpPr>
          <p:cNvPr id="8" name="直接箭头连接符 7"/>
          <p:cNvCxnSpPr/>
          <p:nvPr/>
        </p:nvCxnSpPr>
        <p:spPr>
          <a:xfrm rot="5400000">
            <a:off x="3026558" y="3655221"/>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rot="16200000" flipH="1">
            <a:off x="4929190" y="3400425"/>
            <a:ext cx="642942" cy="642942"/>
          </a:xfrm>
          <a:prstGeom prst="straightConnector1">
            <a:avLst/>
          </a:prstGeom>
          <a:ln w="19050">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501122"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字符串查找、替换均采用</a:t>
            </a:r>
            <a:r>
              <a:rPr lang="en-US" altLang="zh-CN" sz="1800" smtClean="0">
                <a:solidFill>
                  <a:srgbClr val="0000FF"/>
                </a:solidFill>
                <a:latin typeface="Consolas" pitchFamily="49" charset="0"/>
                <a:ea typeface="楷体" pitchFamily="49" charset="-122"/>
                <a:cs typeface="Consolas" pitchFamily="49" charset="0"/>
              </a:rPr>
              <a:t>string</a:t>
            </a:r>
            <a:r>
              <a:rPr lang="zh-CN" altLang="zh-CN" sz="1800" smtClean="0">
                <a:solidFill>
                  <a:srgbClr val="0000FF"/>
                </a:solidFill>
                <a:latin typeface="Consolas" pitchFamily="49" charset="0"/>
                <a:ea typeface="楷体" pitchFamily="49" charset="-122"/>
                <a:cs typeface="Consolas" pitchFamily="49" charset="0"/>
              </a:rPr>
              <a:t>的成员函数完成。对应的程序如下：</a:t>
            </a:r>
          </a:p>
        </p:txBody>
      </p:sp>
      <p:sp>
        <p:nvSpPr>
          <p:cNvPr id="3" name="TextBox 2"/>
          <p:cNvSpPr txBox="1"/>
          <p:nvPr/>
        </p:nvSpPr>
        <p:spPr>
          <a:xfrm>
            <a:off x="714348" y="1500174"/>
            <a:ext cx="7572428" cy="33181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pPr>
              <a:lnSpc>
                <a:spcPct val="150000"/>
              </a:lnSpc>
            </a:pPr>
            <a:r>
              <a:rPr lang="en-US" altLang="zh-CN" sz="1600" smtClean="0">
                <a:solidFill>
                  <a:srgbClr val="0000FF"/>
                </a:solidFill>
                <a:latin typeface="Consolas" pitchFamily="49" charset="0"/>
                <a:ea typeface="楷体" pitchFamily="49" charset="-122"/>
                <a:cs typeface="Consolas" pitchFamily="49" charset="0"/>
              </a:rPr>
              <a:t>#include &lt;iostream&gt;</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#include &lt;vector&gt;</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#include &lt;string&gt;</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#include &lt;map&gt;</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0000FF"/>
                </a:solidFill>
                <a:latin typeface="Consolas" pitchFamily="49" charset="0"/>
                <a:ea typeface="楷体" pitchFamily="49" charset="-122"/>
                <a:cs typeface="Consolas" pitchFamily="49" charset="0"/>
              </a:rPr>
              <a:t>using namespace std;</a:t>
            </a:r>
            <a:endParaRPr lang="zh-CN" altLang="zh-CN" sz="16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600" smtClean="0">
                <a:solidFill>
                  <a:srgbClr val="C00000"/>
                </a:solidFill>
                <a:latin typeface="Consolas" pitchFamily="49" charset="0"/>
                <a:ea typeface="楷体" pitchFamily="49" charset="-122"/>
                <a:cs typeface="Consolas" pitchFamily="49" charset="0"/>
              </a:rPr>
              <a:t>vector&lt;string&gt; content;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存放网页</a:t>
            </a:r>
          </a:p>
          <a:p>
            <a:pPr>
              <a:lnSpc>
                <a:spcPct val="150000"/>
              </a:lnSpc>
            </a:pPr>
            <a:r>
              <a:rPr lang="en-US" altLang="zh-CN" sz="1600" smtClean="0">
                <a:solidFill>
                  <a:srgbClr val="C00000"/>
                </a:solidFill>
                <a:latin typeface="Consolas" pitchFamily="49" charset="0"/>
                <a:ea typeface="楷体" pitchFamily="49" charset="-122"/>
                <a:cs typeface="Consolas" pitchFamily="49" charset="0"/>
              </a:rPr>
              <a:t>map&lt;string</a:t>
            </a:r>
            <a:r>
              <a:rPr lang="zh-CN" altLang="zh-CN" sz="1600" smtClean="0">
                <a:solidFill>
                  <a:srgbClr val="C00000"/>
                </a:solidFill>
                <a:latin typeface="Consolas" pitchFamily="49" charset="0"/>
                <a:ea typeface="楷体" pitchFamily="49" charset="-122"/>
                <a:cs typeface="Consolas" pitchFamily="49" charset="0"/>
              </a:rPr>
              <a:t>，</a:t>
            </a:r>
            <a:r>
              <a:rPr lang="en-US" altLang="zh-CN" sz="1600" smtClean="0">
                <a:solidFill>
                  <a:srgbClr val="C00000"/>
                </a:solidFill>
                <a:latin typeface="Consolas" pitchFamily="49" charset="0"/>
                <a:ea typeface="楷体" pitchFamily="49" charset="-122"/>
                <a:cs typeface="Consolas" pitchFamily="49" charset="0"/>
              </a:rPr>
              <a:t>string&gt; mymap;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存放转换字符串</a:t>
            </a:r>
          </a:p>
          <a:p>
            <a:pPr>
              <a:lnSpc>
                <a:spcPct val="150000"/>
              </a:lnSpc>
            </a:pPr>
            <a:r>
              <a:rPr lang="en-US" altLang="zh-CN" sz="1600" smtClean="0">
                <a:solidFill>
                  <a:srgbClr val="C00000"/>
                </a:solidFill>
                <a:latin typeface="Consolas" pitchFamily="49" charset="0"/>
                <a:ea typeface="楷体" pitchFamily="49" charset="-122"/>
                <a:cs typeface="Consolas" pitchFamily="49" charset="0"/>
              </a:rPr>
              <a:t>int m</a:t>
            </a:r>
            <a:r>
              <a:rPr lang="zh-CN" altLang="zh-CN" sz="1600" smtClean="0">
                <a:solidFill>
                  <a:srgbClr val="C00000"/>
                </a:solidFill>
                <a:latin typeface="Consolas" pitchFamily="49" charset="0"/>
                <a:ea typeface="楷体" pitchFamily="49" charset="-122"/>
                <a:cs typeface="Consolas" pitchFamily="49" charset="0"/>
              </a:rPr>
              <a:t>，</a:t>
            </a:r>
            <a:r>
              <a:rPr lang="en-US" altLang="zh-CN" sz="1600" smtClean="0">
                <a:solidFill>
                  <a:srgbClr val="C00000"/>
                </a:solidFill>
                <a:latin typeface="Consolas" pitchFamily="49" charset="0"/>
                <a:ea typeface="楷体" pitchFamily="49" charset="-122"/>
                <a:cs typeface="Consolas" pitchFamily="49" charset="0"/>
              </a:rPr>
              <a:t>n;</a:t>
            </a:r>
            <a:endParaRPr lang="zh-CN" altLang="zh-CN" sz="1600" smtClean="0">
              <a:solidFill>
                <a:srgbClr val="C000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29273"/>
            <a:ext cx="8858280" cy="6200123"/>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tIns="144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trans</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网页转换</a:t>
            </a:r>
          </a:p>
          <a:p>
            <a:r>
              <a:rPr lang="en-US" altLang="zh-CN" sz="1600" smtClean="0">
                <a:solidFill>
                  <a:srgbClr val="0000FF"/>
                </a:solidFill>
                <a:latin typeface="Consolas" pitchFamily="49" charset="0"/>
                <a:ea typeface="仿宋" pitchFamily="49" charset="-122"/>
                <a:cs typeface="Consolas" pitchFamily="49" charset="0"/>
              </a:rPr>
              <a:t>{   for(int 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转换</a:t>
            </a:r>
            <a:r>
              <a:rPr lang="en-US" altLang="zh-CN" sz="1600" smtClean="0">
                <a:solidFill>
                  <a:srgbClr val="00B0F0"/>
                </a:solidFill>
                <a:latin typeface="Consolas" pitchFamily="49" charset="0"/>
                <a:ea typeface="仿宋" pitchFamily="49" charset="-122"/>
                <a:cs typeface="Consolas" pitchFamily="49" charset="0"/>
              </a:rPr>
              <a:t>content</a:t>
            </a:r>
            <a:r>
              <a:rPr lang="zh-CN" altLang="zh-CN" sz="1600" smtClean="0">
                <a:solidFill>
                  <a:srgbClr val="00B0F0"/>
                </a:solidFill>
                <a:latin typeface="Consolas" pitchFamily="49" charset="0"/>
                <a:ea typeface="仿宋" pitchFamily="49" charset="-122"/>
                <a:cs typeface="Consolas" pitchFamily="49" charset="0"/>
              </a:rPr>
              <a:t>向量中的所有行</a:t>
            </a:r>
          </a:p>
          <a:p>
            <a:r>
              <a:rPr lang="en-US" altLang="zh-CN" sz="1600" smtClean="0">
                <a:solidFill>
                  <a:srgbClr val="0000FF"/>
                </a:solidFill>
                <a:latin typeface="Consolas" pitchFamily="49" charset="0"/>
                <a:ea typeface="仿宋" pitchFamily="49" charset="-122"/>
                <a:cs typeface="Consolas" pitchFamily="49" charset="0"/>
              </a:rPr>
              <a:t>    {	int pos=0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do</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pos1</a:t>
            </a:r>
            <a:r>
              <a:rPr lang="en-US" altLang="zh-CN" sz="1600" smtClean="0">
                <a:solidFill>
                  <a:srgbClr val="0000FF"/>
                </a:solidFill>
                <a:latin typeface="Consolas" pitchFamily="49" charset="0"/>
                <a:ea typeface="仿宋" pitchFamily="49" charset="-122"/>
                <a:cs typeface="Consolas" pitchFamily="49" charset="0"/>
              </a:rPr>
              <a:t>=content[i].find("{{"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  </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a:t>
            </a:r>
            <a:r>
              <a:rPr lang="en-US" altLang="zh-CN" sz="1600" smtClean="0">
                <a:solidFill>
                  <a:srgbClr val="00B0F0"/>
                </a:solidFill>
                <a:latin typeface="Consolas" pitchFamily="49" charset="0"/>
                <a:ea typeface="仿宋" pitchFamily="49" charset="-122"/>
                <a:cs typeface="Consolas" pitchFamily="49" charset="0"/>
              </a:rPr>
              <a:t>pos</a:t>
            </a:r>
            <a:r>
              <a:rPr lang="zh-CN" altLang="zh-CN" sz="1600" smtClean="0">
                <a:solidFill>
                  <a:srgbClr val="00B0F0"/>
                </a:solidFill>
                <a:latin typeface="Consolas" pitchFamily="49" charset="0"/>
                <a:ea typeface="仿宋" pitchFamily="49" charset="-122"/>
                <a:cs typeface="Consolas" pitchFamily="49" charset="0"/>
              </a:rPr>
              <a:t>位置开始查找第一个</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pos2</a:t>
            </a:r>
            <a:r>
              <a:rPr lang="en-US" altLang="zh-CN" sz="1600" smtClean="0">
                <a:solidFill>
                  <a:srgbClr val="0000FF"/>
                </a:solidFill>
                <a:latin typeface="Consolas" pitchFamily="49" charset="0"/>
                <a:ea typeface="仿宋" pitchFamily="49" charset="-122"/>
                <a:cs typeface="Consolas" pitchFamily="49" charset="0"/>
              </a:rPr>
              <a:t>=content[i].find("}}"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pos1);</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a:t>
            </a:r>
            <a:r>
              <a:rPr lang="en-US" altLang="zh-CN" sz="1600" smtClean="0">
                <a:solidFill>
                  <a:srgbClr val="00B0F0"/>
                </a:solidFill>
                <a:latin typeface="Consolas" pitchFamily="49" charset="0"/>
                <a:ea typeface="仿宋" pitchFamily="49" charset="-122"/>
                <a:cs typeface="Consolas" pitchFamily="49" charset="0"/>
              </a:rPr>
              <a:t>pos1</a:t>
            </a:r>
            <a:r>
              <a:rPr lang="zh-CN" altLang="zh-CN" sz="1600" smtClean="0">
                <a:solidFill>
                  <a:srgbClr val="00B0F0"/>
                </a:solidFill>
                <a:latin typeface="Consolas" pitchFamily="49" charset="0"/>
                <a:ea typeface="仿宋" pitchFamily="49" charset="-122"/>
                <a:cs typeface="Consolas" pitchFamily="49" charset="0"/>
              </a:rPr>
              <a:t>位置开始查找第一个</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if(pos1&gt;=0 &amp;&amp; pos2&gt;=0)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a:t>
            </a:r>
            <a:r>
              <a:rPr lang="en-US" altLang="zh-CN" sz="1600" smtClean="0">
                <a:solidFill>
                  <a:srgbClr val="00B0F0"/>
                </a:solidFill>
                <a:latin typeface="Consolas" pitchFamily="49" charset="0"/>
                <a:ea typeface="仿宋" pitchFamily="49" charset="-122"/>
                <a:cs typeface="Consolas" pitchFamily="49" charset="0"/>
              </a:rPr>
              <a:t>{{ }}</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string var=content[i].substr(pos1+3</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pos2-pos1-4);</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if(mymap.count(var))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提取形如</a:t>
            </a:r>
            <a:r>
              <a:rPr lang="en-US" altLang="zh-CN" sz="1600" smtClean="0">
                <a:solidFill>
                  <a:srgbClr val="00B0F0"/>
                </a:solidFill>
                <a:latin typeface="Consolas" pitchFamily="49" charset="0"/>
                <a:ea typeface="仿宋" pitchFamily="49" charset="-122"/>
                <a:cs typeface="Consolas" pitchFamily="49" charset="0"/>
              </a:rPr>
              <a:t>{{var}}</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string result=mymap[var].substr(2</a:t>
            </a:r>
            <a:r>
              <a:rPr lang="zh-CN" altLang="zh-CN" sz="1600" smtClean="0">
                <a:solidFill>
                  <a:srgbClr val="0000FF"/>
                </a:solidFill>
                <a:latin typeface="Consolas" pitchFamily="49" charset="0"/>
                <a:ea typeface="仿宋" pitchFamily="49" charset="-122"/>
                <a:cs typeface="Consolas" pitchFamily="49" charset="0"/>
              </a:rPr>
              <a:t>，</a:t>
            </a:r>
            <a:endParaRPr lang="en-US"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mymap[var].length()-3);</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content[i].</a:t>
            </a:r>
            <a:r>
              <a:rPr lang="en-US" altLang="zh-CN" sz="1600" smtClean="0">
                <a:solidFill>
                  <a:srgbClr val="FF0000"/>
                </a:solidFill>
                <a:latin typeface="Consolas" pitchFamily="49" charset="0"/>
                <a:ea typeface="仿宋" pitchFamily="49" charset="-122"/>
                <a:cs typeface="Consolas" pitchFamily="49" charset="0"/>
              </a:rPr>
              <a:t>replace</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var.length()+6</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result);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替换</a:t>
            </a: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content[i].</a:t>
            </a:r>
            <a:r>
              <a:rPr lang="en-US" altLang="zh-CN" sz="1600" smtClean="0">
                <a:solidFill>
                  <a:srgbClr val="FF0000"/>
                </a:solidFill>
                <a:latin typeface="Consolas" pitchFamily="49" charset="0"/>
                <a:ea typeface="仿宋" pitchFamily="49" charset="-122"/>
                <a:cs typeface="Consolas" pitchFamily="49" charset="0"/>
              </a:rPr>
              <a:t>replace</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var.length()+6</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pos=pos1+var.length();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没有找到</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pos</a:t>
            </a:r>
            <a:r>
              <a:rPr lang="zh-CN" altLang="zh-CN" sz="1600" smtClean="0">
                <a:solidFill>
                  <a:srgbClr val="00B0F0"/>
                </a:solidFill>
                <a:latin typeface="Consolas" pitchFamily="49" charset="0"/>
                <a:ea typeface="仿宋" pitchFamily="49" charset="-122"/>
                <a:cs typeface="Consolas" pitchFamily="49" charset="0"/>
              </a:rPr>
              <a:t>指向当前字符串末尾</a:t>
            </a:r>
          </a:p>
          <a:p>
            <a:r>
              <a:rPr lang="en-US" altLang="zh-CN" sz="1600" smtClean="0">
                <a:solidFill>
                  <a:srgbClr val="0000FF"/>
                </a:solidFill>
                <a:latin typeface="Consolas" pitchFamily="49" charset="0"/>
                <a:ea typeface="仿宋" pitchFamily="49" charset="-122"/>
                <a:cs typeface="Consolas" pitchFamily="49" charset="0"/>
              </a:rPr>
              <a:t>		pos = content[i].length();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while(pos&lt;content[i].length());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572428" cy="54350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200"/>
              </a:lnSpc>
            </a:pPr>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int i; string 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cin &gt;&gt; m &gt;&gt; 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cin.ignore();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屏蔽回车键</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a:t>
            </a:r>
            <a:r>
              <a:rPr lang="en-US" altLang="zh-CN" sz="1600" smtClean="0">
                <a:solidFill>
                  <a:srgbClr val="00B0F0"/>
                </a:solidFill>
                <a:latin typeface="Consolas" pitchFamily="49" charset="0"/>
                <a:ea typeface="仿宋" pitchFamily="49" charset="-122"/>
                <a:cs typeface="Consolas" pitchFamily="49" charset="0"/>
              </a:rPr>
              <a:t>m</a:t>
            </a:r>
            <a:r>
              <a:rPr lang="zh-CN" altLang="zh-CN" sz="1600" smtClean="0">
                <a:solidFill>
                  <a:srgbClr val="00B0F0"/>
                </a:solidFill>
                <a:latin typeface="Consolas" pitchFamily="49" charset="0"/>
                <a:ea typeface="仿宋" pitchFamily="49" charset="-122"/>
                <a:cs typeface="Consolas" pitchFamily="49" charset="0"/>
              </a:rPr>
              <a:t>行存放在</a:t>
            </a:r>
            <a:r>
              <a:rPr lang="en-US" altLang="zh-CN" sz="1600" smtClean="0">
                <a:solidFill>
                  <a:srgbClr val="00B0F0"/>
                </a:solidFill>
                <a:latin typeface="Consolas" pitchFamily="49" charset="0"/>
                <a:ea typeface="仿宋" pitchFamily="49" charset="-122"/>
                <a:cs typeface="Consolas" pitchFamily="49" charset="0"/>
              </a:rPr>
              <a:t>content</a:t>
            </a:r>
            <a:r>
              <a:rPr lang="zh-CN" altLang="zh-CN" sz="1600" smtClean="0">
                <a:solidFill>
                  <a:srgbClr val="00B0F0"/>
                </a:solidFill>
                <a:latin typeface="Consolas" pitchFamily="49" charset="0"/>
                <a:ea typeface="仿宋" pitchFamily="49" charset="-122"/>
                <a:cs typeface="Consolas" pitchFamily="49" charset="0"/>
              </a:rPr>
              <a:t>向量中</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	getline(cin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content.push_back(line);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for(i=0;i&lt;n;i++)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a:t>
            </a:r>
            <a:r>
              <a:rPr lang="en-US" altLang="zh-CN" sz="1600" smtClean="0">
                <a:solidFill>
                  <a:srgbClr val="00B0F0"/>
                </a:solidFill>
                <a:latin typeface="Consolas" pitchFamily="49" charset="0"/>
                <a:ea typeface="仿宋" pitchFamily="49" charset="-122"/>
                <a:cs typeface="Consolas" pitchFamily="49" charset="0"/>
              </a:rPr>
              <a:t>n</a:t>
            </a:r>
            <a:r>
              <a:rPr lang="zh-CN" altLang="zh-CN" sz="1600" smtClean="0">
                <a:solidFill>
                  <a:srgbClr val="00B0F0"/>
                </a:solidFill>
                <a:latin typeface="Consolas" pitchFamily="49" charset="0"/>
                <a:ea typeface="仿宋" pitchFamily="49" charset="-122"/>
                <a:cs typeface="Consolas" pitchFamily="49" charset="0"/>
              </a:rPr>
              <a:t>行按空格分为两个部分</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	getline(cin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int pos = line.find(" ");	</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mymap.insert(map&lt;string</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string&gt;::value_type(</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line.substr(0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line.substr(pos)));</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trans();</a:t>
            </a:r>
            <a:endParaRPr lang="zh-CN" altLang="zh-CN" sz="1600" smtClean="0">
              <a:solidFill>
                <a:srgbClr val="C0000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 (i=0;i&lt;m;i++)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输出网页转换结果</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cout &lt;&lt; content[i] &lt;&lt; endl;</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return 0;</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96803"/>
            <a:ext cx="771530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3</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deque</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（双端队列容器）</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5937" name="Group 1"/>
          <p:cNvGrpSpPr>
            <a:grpSpLocks noChangeAspect="1"/>
          </p:cNvGrpSpPr>
          <p:nvPr/>
        </p:nvGrpSpPr>
        <p:grpSpPr bwMode="auto">
          <a:xfrm>
            <a:off x="2071670" y="4143380"/>
            <a:ext cx="4622774" cy="1714512"/>
            <a:chOff x="1713" y="2302"/>
            <a:chExt cx="4327" cy="1606"/>
          </a:xfrm>
        </p:grpSpPr>
        <p:sp>
          <p:nvSpPr>
            <p:cNvPr id="295956" name="AutoShape 20"/>
            <p:cNvSpPr>
              <a:spLocks noChangeAspect="1" noChangeArrowheads="1" noTextEdit="1"/>
            </p:cNvSpPr>
            <p:nvPr/>
          </p:nvSpPr>
          <p:spPr bwMode="auto">
            <a:xfrm>
              <a:off x="1713" y="2302"/>
              <a:ext cx="4327" cy="160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5955" name="Rectangle 19"/>
            <p:cNvSpPr>
              <a:spLocks noChangeArrowheads="1"/>
            </p:cNvSpPr>
            <p:nvPr/>
          </p:nvSpPr>
          <p:spPr bwMode="auto">
            <a:xfrm>
              <a:off x="2290" y="231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4" name="Rectangle 18"/>
            <p:cNvSpPr>
              <a:spLocks noChangeArrowheads="1"/>
            </p:cNvSpPr>
            <p:nvPr/>
          </p:nvSpPr>
          <p:spPr bwMode="auto">
            <a:xfrm>
              <a:off x="282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3" name="Rectangle 17"/>
            <p:cNvSpPr>
              <a:spLocks noChangeArrowheads="1"/>
            </p:cNvSpPr>
            <p:nvPr/>
          </p:nvSpPr>
          <p:spPr bwMode="auto">
            <a:xfrm>
              <a:off x="335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2" name="Rectangle 16"/>
            <p:cNvSpPr>
              <a:spLocks noChangeArrowheads="1"/>
            </p:cNvSpPr>
            <p:nvPr/>
          </p:nvSpPr>
          <p:spPr bwMode="auto">
            <a:xfrm>
              <a:off x="3880" y="231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1" name="Rectangle 15"/>
            <p:cNvSpPr>
              <a:spLocks noChangeArrowheads="1"/>
            </p:cNvSpPr>
            <p:nvPr/>
          </p:nvSpPr>
          <p:spPr bwMode="auto">
            <a:xfrm>
              <a:off x="498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0" name="Rectangle 14"/>
            <p:cNvSpPr>
              <a:spLocks noChangeArrowheads="1"/>
            </p:cNvSpPr>
            <p:nvPr/>
          </p:nvSpPr>
          <p:spPr bwMode="auto">
            <a:xfrm>
              <a:off x="1713" y="2310"/>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仿宋" pitchFamily="49" charset="-122"/>
                  <a:ea typeface="仿宋" pitchFamily="49" charset="-122"/>
                  <a:cs typeface="Times New Roman" pitchFamily="18" charset="0"/>
                </a:rPr>
                <a:t>表头</a:t>
              </a:r>
              <a:endParaRPr kumimoji="0" lang="zh-CN" sz="1800" i="0" u="none" strike="noStrike" cap="none" normalizeH="0" baseline="0" smtClean="0">
                <a:ln>
                  <a:noFill/>
                </a:ln>
                <a:solidFill>
                  <a:srgbClr val="0000FF"/>
                </a:solidFill>
                <a:effectLst/>
                <a:latin typeface="仿宋" pitchFamily="49" charset="-122"/>
                <a:ea typeface="仿宋" pitchFamily="49" charset="-122"/>
                <a:cs typeface="宋体" pitchFamily="2" charset="-122"/>
              </a:endParaRPr>
            </a:p>
          </p:txBody>
        </p:sp>
        <p:sp>
          <p:nvSpPr>
            <p:cNvPr id="295949" name="Rectangle 13"/>
            <p:cNvSpPr>
              <a:spLocks noChangeArrowheads="1"/>
            </p:cNvSpPr>
            <p:nvPr/>
          </p:nvSpPr>
          <p:spPr bwMode="auto">
            <a:xfrm>
              <a:off x="5570" y="3578"/>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仿宋" pitchFamily="49" charset="-122"/>
                  <a:ea typeface="仿宋" pitchFamily="49" charset="-122"/>
                  <a:cs typeface="Times New Roman" pitchFamily="18" charset="0"/>
                </a:rPr>
                <a:t>表尾</a:t>
              </a:r>
              <a:endParaRPr kumimoji="0" lang="zh-CN" sz="1800" i="0" u="none" strike="noStrike" cap="none" normalizeH="0" baseline="0" smtClean="0">
                <a:ln>
                  <a:noFill/>
                </a:ln>
                <a:solidFill>
                  <a:srgbClr val="0000FF"/>
                </a:solidFill>
                <a:effectLst/>
                <a:latin typeface="仿宋" pitchFamily="49" charset="-122"/>
                <a:ea typeface="仿宋" pitchFamily="49" charset="-122"/>
                <a:cs typeface="宋体" pitchFamily="2" charset="-122"/>
              </a:endParaRPr>
            </a:p>
          </p:txBody>
        </p:sp>
        <p:sp>
          <p:nvSpPr>
            <p:cNvPr id="295948" name="Rectangle 12"/>
            <p:cNvSpPr>
              <a:spLocks noChangeArrowheads="1"/>
            </p:cNvSpPr>
            <p:nvPr/>
          </p:nvSpPr>
          <p:spPr bwMode="auto">
            <a:xfrm>
              <a:off x="229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7" name="Rectangle 11"/>
            <p:cNvSpPr>
              <a:spLocks noChangeArrowheads="1"/>
            </p:cNvSpPr>
            <p:nvPr/>
          </p:nvSpPr>
          <p:spPr bwMode="auto">
            <a:xfrm>
              <a:off x="282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6" name="Rectangle 10"/>
            <p:cNvSpPr>
              <a:spLocks noChangeArrowheads="1"/>
            </p:cNvSpPr>
            <p:nvPr/>
          </p:nvSpPr>
          <p:spPr bwMode="auto">
            <a:xfrm>
              <a:off x="335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5" name="Rectangle 9"/>
            <p:cNvSpPr>
              <a:spLocks noChangeArrowheads="1"/>
            </p:cNvSpPr>
            <p:nvPr/>
          </p:nvSpPr>
          <p:spPr bwMode="auto">
            <a:xfrm>
              <a:off x="3880" y="279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4" name="Rectangle 8"/>
            <p:cNvSpPr>
              <a:spLocks noChangeArrowheads="1"/>
            </p:cNvSpPr>
            <p:nvPr/>
          </p:nvSpPr>
          <p:spPr bwMode="auto">
            <a:xfrm>
              <a:off x="498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3" name="Rectangle 7"/>
            <p:cNvSpPr>
              <a:spLocks noChangeArrowheads="1"/>
            </p:cNvSpPr>
            <p:nvPr/>
          </p:nvSpPr>
          <p:spPr bwMode="auto">
            <a:xfrm>
              <a:off x="227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2" name="Rectangle 6"/>
            <p:cNvSpPr>
              <a:spLocks noChangeArrowheads="1"/>
            </p:cNvSpPr>
            <p:nvPr/>
          </p:nvSpPr>
          <p:spPr bwMode="auto">
            <a:xfrm>
              <a:off x="280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1" name="Rectangle 5"/>
            <p:cNvSpPr>
              <a:spLocks noChangeArrowheads="1"/>
            </p:cNvSpPr>
            <p:nvPr/>
          </p:nvSpPr>
          <p:spPr bwMode="auto">
            <a:xfrm>
              <a:off x="333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0" name="Rectangle 4"/>
            <p:cNvSpPr>
              <a:spLocks noChangeArrowheads="1"/>
            </p:cNvSpPr>
            <p:nvPr/>
          </p:nvSpPr>
          <p:spPr bwMode="auto">
            <a:xfrm>
              <a:off x="3860" y="355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9" name="Rectangle 3"/>
            <p:cNvSpPr>
              <a:spLocks noChangeArrowheads="1"/>
            </p:cNvSpPr>
            <p:nvPr/>
          </p:nvSpPr>
          <p:spPr bwMode="auto">
            <a:xfrm>
              <a:off x="4960" y="355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8" name="Rectangle 2"/>
            <p:cNvSpPr>
              <a:spLocks noChangeArrowheads="1"/>
            </p:cNvSpPr>
            <p:nvPr/>
          </p:nvSpPr>
          <p:spPr bwMode="auto">
            <a:xfrm>
              <a:off x="2313" y="3200"/>
              <a:ext cx="48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4" name="TextBox 23"/>
          <p:cNvSpPr txBox="1"/>
          <p:nvPr/>
        </p:nvSpPr>
        <p:spPr>
          <a:xfrm>
            <a:off x="785786" y="1214422"/>
            <a:ext cx="7500990"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8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它是一个双端队列类模板。</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双端队列容器由若干个块构成，每个块中元素地址是连续的，块之间的地址是不连续的，有一个特定的机制将这些块构成一个整体。</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可以从前面或后面快速插入与删除元素，并可以快速地随机访问元素，但删除元素较慢。</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6858048"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deque</a:t>
            </a:r>
            <a:r>
              <a:rPr lang="zh-CN" altLang="zh-CN" sz="180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1785926"/>
            <a:ext cx="7643866" cy="24341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的双端队列</a:t>
            </a:r>
            <a:r>
              <a:rPr lang="en-US" altLang="zh-CN" sz="1600" smtClean="0">
                <a:solidFill>
                  <a:srgbClr val="00B0F0"/>
                </a:solidFill>
                <a:latin typeface="Consolas" pitchFamily="49" charset="0"/>
                <a:ea typeface="仿宋" pitchFamily="49" charset="-122"/>
                <a:cs typeface="Consolas" pitchFamily="49" charset="0"/>
              </a:rPr>
              <a:t>dq1</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deque&lt;double&gt; dq3(10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dq4(dq2.begin()</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dq2.end());	</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的所有元素初始化</a:t>
            </a:r>
            <a:r>
              <a:rPr lang="en-US" altLang="zh-CN" sz="1600" smtClean="0">
                <a:solidFill>
                  <a:srgbClr val="00B0F0"/>
                </a:solidFill>
                <a:latin typeface="Consolas" pitchFamily="49" charset="0"/>
                <a:ea typeface="仿宋" pitchFamily="49" charset="-122"/>
                <a:cs typeface="Consolas" pitchFamily="49" charset="0"/>
              </a:rPr>
              <a:t>dq4</a:t>
            </a:r>
            <a:endParaRPr lang="zh-CN" altLang="zh-CN" sz="16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85720" y="714356"/>
            <a:ext cx="8280400" cy="817788"/>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a:solidFill>
                  <a:srgbClr val="FF0000"/>
                </a:solidFill>
                <a:latin typeface="Consolas" pitchFamily="49" charset="0"/>
                <a:ea typeface="楷体" pitchFamily="49" charset="-122"/>
                <a:cs typeface="Consolas" pitchFamily="49" charset="0"/>
              </a:rPr>
              <a:t>　　</a:t>
            </a:r>
            <a:r>
              <a:rPr lang="zh-CN" altLang="en-US" sz="2000">
                <a:solidFill>
                  <a:srgbClr val="FF0000"/>
                </a:solidFill>
                <a:latin typeface="微软雅黑" pitchFamily="34" charset="-122"/>
                <a:ea typeface="微软雅黑" pitchFamily="34" charset="-122"/>
                <a:cs typeface="Consolas" pitchFamily="49" charset="0"/>
              </a:rPr>
              <a:t>解</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）是一个死循环，违反了算法的有限性特征。（</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）出现除零错误，违反了算法的可行性特征。</a:t>
            </a:r>
          </a:p>
        </p:txBody>
      </p:sp>
      <p:sp>
        <p:nvSpPr>
          <p:cNvPr id="3" name="Text Box 5"/>
          <p:cNvSpPr txBox="1">
            <a:spLocks noChangeArrowheads="1"/>
          </p:cNvSpPr>
          <p:nvPr/>
        </p:nvSpPr>
        <p:spPr bwMode="auto">
          <a:xfrm>
            <a:off x="727101" y="1785926"/>
            <a:ext cx="2879725" cy="2753025"/>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600">
                <a:solidFill>
                  <a:srgbClr val="0000FF"/>
                </a:solidFill>
                <a:latin typeface="Consolas" pitchFamily="49" charset="0"/>
                <a:ea typeface="楷体" pitchFamily="49" charset="-122"/>
                <a:cs typeface="Consolas" pitchFamily="49" charset="0"/>
              </a:rPr>
              <a:t>void </a:t>
            </a:r>
            <a:r>
              <a:rPr lang="en-US" altLang="zh-CN" sz="1600" err="1">
                <a:solidFill>
                  <a:srgbClr val="0000FF"/>
                </a:solidFill>
                <a:latin typeface="Consolas" pitchFamily="49" charset="0"/>
                <a:ea typeface="楷体" pitchFamily="49" charset="-122"/>
                <a:cs typeface="Consolas" pitchFamily="49" charset="0"/>
              </a:rPr>
              <a:t>exam1</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en-US" altLang="zh-CN" sz="1600" smtClean="0">
                <a:solidFill>
                  <a:srgbClr val="0000FF"/>
                </a:solidFill>
                <a:latin typeface="Consolas" pitchFamily="49" charset="0"/>
                <a:ea typeface="楷体" pitchFamily="49" charset="-122"/>
                <a:cs typeface="Consolas" pitchFamily="49" charset="0"/>
              </a:rPr>
              <a:t>{  int </a:t>
            </a:r>
            <a:r>
              <a:rPr lang="en-US" altLang="zh-CN" sz="1600">
                <a:solidFill>
                  <a:srgbClr val="0000FF"/>
                </a:solidFill>
                <a:latin typeface="Consolas" pitchFamily="49" charset="0"/>
                <a:ea typeface="楷体" pitchFamily="49" charset="-122"/>
                <a:cs typeface="Consolas" pitchFamily="49" charset="0"/>
              </a:rPr>
              <a:t>n;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n=2</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while </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n%2</a:t>
            </a:r>
            <a:r>
              <a:rPr lang="en-US" altLang="zh-CN" sz="1600">
                <a:solidFill>
                  <a:srgbClr val="0000FF"/>
                </a:solidFill>
                <a:latin typeface="Consolas" pitchFamily="49" charset="0"/>
                <a:ea typeface="楷体" pitchFamily="49" charset="-122"/>
                <a:cs typeface="Consolas" pitchFamily="49" charset="0"/>
              </a:rPr>
              <a:t>==0)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rPr>
              <a:t>n=</a:t>
            </a:r>
            <a:r>
              <a:rPr lang="en-US" altLang="zh-CN" sz="1600" err="1">
                <a:solidFill>
                  <a:srgbClr val="0000FF"/>
                </a:solidFill>
                <a:latin typeface="Consolas" pitchFamily="49" charset="0"/>
                <a:ea typeface="楷体" pitchFamily="49" charset="-122"/>
                <a:cs typeface="Consolas" pitchFamily="49" charset="0"/>
              </a:rPr>
              <a:t>n+2</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printf</a:t>
            </a:r>
            <a:r>
              <a:rPr lang="en-US" altLang="zh-CN" sz="1600">
                <a:solidFill>
                  <a:srgbClr val="0000FF"/>
                </a:solidFill>
                <a:latin typeface="Consolas" pitchFamily="49" charset="0"/>
                <a:ea typeface="楷体" pitchFamily="49" charset="-122"/>
                <a:cs typeface="Consolas" pitchFamily="49" charset="0"/>
              </a:rPr>
              <a:t>("%d\</a:t>
            </a:r>
            <a:r>
              <a:rPr lang="en-US" altLang="zh-CN" sz="1600" err="1">
                <a:solidFill>
                  <a:srgbClr val="0000FF"/>
                </a:solidFill>
                <a:latin typeface="Consolas" pitchFamily="49" charset="0"/>
                <a:ea typeface="楷体" pitchFamily="49" charset="-122"/>
                <a:cs typeface="Consolas" pitchFamily="49" charset="0"/>
              </a:rPr>
              <a:t>n",n</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en-US" altLang="zh-CN" sz="1600">
                <a:solidFill>
                  <a:srgbClr val="0000FF"/>
                </a:solidFill>
                <a:latin typeface="Consolas" pitchFamily="49" charset="0"/>
                <a:ea typeface="楷体" pitchFamily="49" charset="-122"/>
                <a:cs typeface="Consolas" pitchFamily="49" charset="0"/>
              </a:rPr>
              <a:t>}</a:t>
            </a:r>
          </a:p>
        </p:txBody>
      </p:sp>
      <p:sp>
        <p:nvSpPr>
          <p:cNvPr id="4" name="Text Box 6"/>
          <p:cNvSpPr txBox="1">
            <a:spLocks noChangeArrowheads="1"/>
          </p:cNvSpPr>
          <p:nvPr/>
        </p:nvSpPr>
        <p:spPr bwMode="auto">
          <a:xfrm>
            <a:off x="4759351" y="1930968"/>
            <a:ext cx="3455987" cy="238369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600">
                <a:solidFill>
                  <a:srgbClr val="0000FF"/>
                </a:solidFill>
                <a:latin typeface="Consolas" pitchFamily="49" charset="0"/>
                <a:ea typeface="楷体" pitchFamily="49" charset="-122"/>
                <a:cs typeface="Consolas" pitchFamily="49" charset="0"/>
              </a:rPr>
              <a:t>void </a:t>
            </a:r>
            <a:r>
              <a:rPr lang="en-US" altLang="zh-CN" sz="1600" err="1">
                <a:solidFill>
                  <a:srgbClr val="0000FF"/>
                </a:solidFill>
                <a:latin typeface="Consolas" pitchFamily="49" charset="0"/>
                <a:ea typeface="楷体" pitchFamily="49" charset="-122"/>
                <a:cs typeface="Consolas" pitchFamily="49" charset="0"/>
              </a:rPr>
              <a:t>exam2</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en-US" altLang="zh-CN" sz="160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int </a:t>
            </a:r>
            <a:r>
              <a:rPr lang="en-US" altLang="zh-CN" sz="1600" err="1">
                <a:solidFill>
                  <a:srgbClr val="0000FF"/>
                </a:solidFill>
                <a:latin typeface="Consolas" pitchFamily="49" charset="0"/>
                <a:ea typeface="楷体" pitchFamily="49" charset="-122"/>
                <a:cs typeface="Consolas" pitchFamily="49" charset="0"/>
              </a:rPr>
              <a:t>x,y</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y=0</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x=5/y</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zh-CN" altLang="en-US" sz="1600">
                <a:solidFill>
                  <a:srgbClr val="0000FF"/>
                </a:solidFill>
                <a:latin typeface="Consolas" pitchFamily="49" charset="0"/>
                <a:ea typeface="楷体" pitchFamily="49" charset="-122"/>
                <a:cs typeface="Consolas" pitchFamily="49" charset="0"/>
              </a:rPr>
              <a:t>　</a:t>
            </a:r>
            <a:r>
              <a:rPr lang="zh-CN" altLang="en-US" sz="1600" smtClean="0">
                <a:solidFill>
                  <a:srgbClr val="0000FF"/>
                </a:solidFill>
                <a:latin typeface="Consolas" pitchFamily="49" charset="0"/>
                <a:ea typeface="楷体" pitchFamily="49" charset="-122"/>
                <a:cs typeface="Consolas" pitchFamily="49" charset="0"/>
              </a:rPr>
              <a:t> </a:t>
            </a:r>
            <a:r>
              <a:rPr lang="en-US" altLang="zh-CN" sz="1600" smtClean="0">
                <a:solidFill>
                  <a:srgbClr val="0000FF"/>
                </a:solidFill>
                <a:latin typeface="Consolas" pitchFamily="49" charset="0"/>
                <a:ea typeface="楷体" pitchFamily="49" charset="-122"/>
                <a:cs typeface="Consolas" pitchFamily="49" charset="0"/>
              </a:rPr>
              <a:t>printf</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d,%d</a:t>
            </a:r>
            <a:r>
              <a:rPr lang="en-US" altLang="zh-CN" sz="1600">
                <a:solidFill>
                  <a:srgbClr val="0000FF"/>
                </a:solidFill>
                <a:latin typeface="Consolas" pitchFamily="49" charset="0"/>
                <a:ea typeface="楷体" pitchFamily="49" charset="-122"/>
                <a:cs typeface="Consolas" pitchFamily="49" charset="0"/>
              </a:rPr>
              <a:t>\</a:t>
            </a:r>
            <a:r>
              <a:rPr lang="en-US" altLang="zh-CN" sz="1600" err="1">
                <a:solidFill>
                  <a:srgbClr val="0000FF"/>
                </a:solidFill>
                <a:latin typeface="Consolas" pitchFamily="49" charset="0"/>
                <a:ea typeface="楷体" pitchFamily="49" charset="-122"/>
                <a:cs typeface="Consolas" pitchFamily="49" charset="0"/>
              </a:rPr>
              <a:t>n",x,y</a:t>
            </a:r>
            <a:r>
              <a:rPr lang="en-US" altLang="zh-CN" sz="1600">
                <a:solidFill>
                  <a:srgbClr val="0000FF"/>
                </a:solidFill>
                <a:latin typeface="Consolas" pitchFamily="49" charset="0"/>
                <a:ea typeface="楷体" pitchFamily="49" charset="-122"/>
                <a:cs typeface="Consolas" pitchFamily="49" charset="0"/>
              </a:rPr>
              <a:t>); </a:t>
            </a:r>
          </a:p>
          <a:p>
            <a:pPr>
              <a:spcBef>
                <a:spcPct val="50000"/>
              </a:spcBef>
            </a:pPr>
            <a:r>
              <a:rPr lang="en-US" altLang="zh-CN" sz="16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642918"/>
            <a:ext cx="678661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deque</a:t>
            </a:r>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285860"/>
            <a:ext cx="6357982" cy="3614799"/>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判断双端队列容器是否为空队。</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返回双端队列容器中元素个数。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push_front(elem)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在队头插入元素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push_back(elem)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在队尾插入元素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pop_front()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删除队头一个元素。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pop_back()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删除队尾一个元素。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erase()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clear()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删除双端队列容器中所有元素</a:t>
            </a:r>
            <a:r>
              <a:rPr lang="zh-CN" altLang="zh-CN" sz="1600" smtClean="0">
                <a:latin typeface="Consolas" pitchFamily="49" charset="0"/>
                <a:ea typeface="仿宋" pitchFamily="49" charset="-122"/>
                <a:cs typeface="Consolas" pitchFamily="49" charset="0"/>
              </a:rPr>
              <a:t>。</a:t>
            </a:r>
            <a:endParaRPr lang="en-US" altLang="zh-CN" sz="1600" smtClean="0">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600" smtClean="0">
                <a:solidFill>
                  <a:srgbClr val="C00000"/>
                </a:solidFill>
                <a:latin typeface="Consolas" pitchFamily="49" charset="0"/>
                <a:ea typeface="仿宋" pitchFamily="49" charset="-122"/>
                <a:cs typeface="Consolas" pitchFamily="49" charset="0"/>
              </a:rPr>
              <a:t>迭代器</a:t>
            </a:r>
            <a:r>
              <a:rPr lang="zh-CN" altLang="en-US" sz="1600" smtClean="0">
                <a:solidFill>
                  <a:srgbClr val="C00000"/>
                </a:solidFill>
                <a:latin typeface="Consolas" pitchFamily="49" charset="0"/>
                <a:ea typeface="仿宋" pitchFamily="49" charset="-122"/>
                <a:cs typeface="Consolas" pitchFamily="49" charset="0"/>
              </a:rPr>
              <a:t>函数：</a:t>
            </a:r>
            <a:r>
              <a:rPr lang="en-US" altLang="zh-CN" sz="1600" smtClean="0">
                <a:solidFill>
                  <a:srgbClr val="0000FF"/>
                </a:solidFill>
                <a:latin typeface="Consolas" pitchFamily="49" charset="0"/>
                <a:ea typeface="仿宋" pitchFamily="49" charset="-122"/>
                <a:cs typeface="Consolas" pitchFamily="49" charset="0"/>
              </a:rPr>
              <a:t>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end()</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rend()</a:t>
            </a:r>
            <a:r>
              <a:rPr lang="zh-CN" altLang="en-US"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417870"/>
            <a:ext cx="7500990" cy="528794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#include &lt;deque&gt;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void disp(deque&lt;int&gt; &amp;dq)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dq</a:t>
            </a:r>
            <a:r>
              <a:rPr lang="zh-CN" altLang="zh-CN" sz="1600" smtClean="0">
                <a:solidFill>
                  <a:srgbClr val="00B0F0"/>
                </a:solidFill>
                <a:latin typeface="Consolas" pitchFamily="49" charset="0"/>
                <a:ea typeface="仿宋" pitchFamily="49" charset="-122"/>
                <a:cs typeface="Consolas" pitchFamily="49" charset="0"/>
              </a:rPr>
              <a:t>的所有元素</a:t>
            </a:r>
          </a:p>
          <a:p>
            <a:r>
              <a:rPr lang="en-US" altLang="zh-CN" sz="1600" smtClean="0">
                <a:solidFill>
                  <a:srgbClr val="0000FF"/>
                </a:solidFill>
                <a:latin typeface="Consolas" pitchFamily="49" charset="0"/>
                <a:ea typeface="仿宋" pitchFamily="49" charset="-122"/>
                <a:cs typeface="Consolas" pitchFamily="49" charset="0"/>
              </a:rPr>
              <a:t>{  deque&lt;int&gt;::iterator iter;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定义迭代器</a:t>
            </a:r>
            <a:r>
              <a:rPr lang="en-US" altLang="zh-CN" sz="1600" smtClean="0">
                <a:solidFill>
                  <a:srgbClr val="00B0F0"/>
                </a:solidFill>
                <a:latin typeface="Consolas" pitchFamily="49" charset="0"/>
                <a:ea typeface="仿宋" pitchFamily="49" charset="-122"/>
                <a:cs typeface="Consolas" pitchFamily="49" charset="0"/>
              </a:rPr>
              <a:t>iter</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for (iter=dq.begin();iter!=dq.end();iter++)</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printf("%d ",*iter);</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deque&lt;int&gt; 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建立一个双端队列</a:t>
            </a:r>
            <a:r>
              <a:rPr lang="en-US" altLang="zh-CN" sz="1600" smtClean="0">
                <a:solidFill>
                  <a:srgbClr val="00B0F0"/>
                </a:solidFill>
                <a:latin typeface="Consolas" pitchFamily="49" charset="0"/>
                <a:ea typeface="仿宋" pitchFamily="49" charset="-122"/>
                <a:cs typeface="Consolas" pitchFamily="49" charset="0"/>
              </a:rPr>
              <a:t>dq</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dq.push_front(1);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C00000"/>
                </a:solidFill>
                <a:latin typeface="Consolas" pitchFamily="49" charset="0"/>
                <a:ea typeface="仿宋" pitchFamily="49" charset="-122"/>
                <a:cs typeface="Consolas" pitchFamily="49" charset="0"/>
              </a:rPr>
              <a:t>   dq.push_back(2);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dq.push_front(3);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dq.push_back(4);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dq.pop_front();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删除队头元素</a:t>
            </a:r>
          </a:p>
          <a:p>
            <a:r>
              <a:rPr lang="en-US" altLang="zh-CN" sz="1600" smtClean="0">
                <a:solidFill>
                  <a:srgbClr val="0000FF"/>
                </a:solidFill>
                <a:latin typeface="Consolas" pitchFamily="49" charset="0"/>
                <a:ea typeface="仿宋" pitchFamily="49" charset="-122"/>
                <a:cs typeface="Consolas" pitchFamily="49" charset="0"/>
              </a:rPr>
              <a:t>   dq.pop_back();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删除队尾元素</a:t>
            </a:r>
          </a:p>
          <a:p>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55851"/>
            <a:ext cx="7929618" cy="540789"/>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（链表容器）</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1841" name="Group 1"/>
          <p:cNvGrpSpPr>
            <a:grpSpLocks noChangeAspect="1"/>
          </p:cNvGrpSpPr>
          <p:nvPr/>
        </p:nvGrpSpPr>
        <p:grpSpPr bwMode="auto">
          <a:xfrm>
            <a:off x="1428728" y="3396352"/>
            <a:ext cx="5715040" cy="961344"/>
            <a:chOff x="2182" y="1714"/>
            <a:chExt cx="4086" cy="822"/>
          </a:xfrm>
        </p:grpSpPr>
        <p:sp>
          <p:nvSpPr>
            <p:cNvPr id="291857" name="AutoShape 17"/>
            <p:cNvSpPr>
              <a:spLocks noChangeAspect="1" noChangeArrowheads="1" noTextEdit="1"/>
            </p:cNvSpPr>
            <p:nvPr/>
          </p:nvSpPr>
          <p:spPr bwMode="auto">
            <a:xfrm>
              <a:off x="2182" y="1803"/>
              <a:ext cx="4086" cy="7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1856" name="Rectangle 16"/>
            <p:cNvSpPr>
              <a:spLocks noChangeArrowheads="1"/>
            </p:cNvSpPr>
            <p:nvPr/>
          </p:nvSpPr>
          <p:spPr bwMode="auto">
            <a:xfrm>
              <a:off x="219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5" name="Rectangle 15"/>
            <p:cNvSpPr>
              <a:spLocks noChangeArrowheads="1"/>
            </p:cNvSpPr>
            <p:nvPr/>
          </p:nvSpPr>
          <p:spPr bwMode="auto">
            <a:xfrm>
              <a:off x="302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4" name="Rectangle 14"/>
            <p:cNvSpPr>
              <a:spLocks noChangeArrowheads="1"/>
            </p:cNvSpPr>
            <p:nvPr/>
          </p:nvSpPr>
          <p:spPr bwMode="auto">
            <a:xfrm>
              <a:off x="2250" y="226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仿宋" pitchFamily="49" charset="-122"/>
                  <a:ea typeface="仿宋" pitchFamily="49" charset="-122"/>
                  <a:cs typeface="Times New Roman" pitchFamily="18" charset="0"/>
                </a:rPr>
                <a:t>表头</a:t>
              </a:r>
            </a:p>
          </p:txBody>
        </p:sp>
        <p:sp>
          <p:nvSpPr>
            <p:cNvPr id="291853" name="Rectangle 13"/>
            <p:cNvSpPr>
              <a:spLocks noChangeArrowheads="1"/>
            </p:cNvSpPr>
            <p:nvPr/>
          </p:nvSpPr>
          <p:spPr bwMode="auto">
            <a:xfrm>
              <a:off x="5790" y="221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仿宋" pitchFamily="49" charset="-122"/>
                  <a:ea typeface="仿宋" pitchFamily="49" charset="-122"/>
                  <a:cs typeface="Times New Roman" pitchFamily="18" charset="0"/>
                </a:rPr>
                <a:t>表尾</a:t>
              </a:r>
            </a:p>
          </p:txBody>
        </p:sp>
        <p:sp>
          <p:nvSpPr>
            <p:cNvPr id="291852" name="AutoShape 12"/>
            <p:cNvSpPr>
              <a:spLocks noChangeShapeType="1"/>
            </p:cNvSpPr>
            <p:nvPr/>
          </p:nvSpPr>
          <p:spPr bwMode="auto">
            <a:xfrm>
              <a:off x="272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1" name="AutoShape 11"/>
            <p:cNvSpPr>
              <a:spLocks noChangeShapeType="1"/>
            </p:cNvSpPr>
            <p:nvPr/>
          </p:nvSpPr>
          <p:spPr bwMode="auto">
            <a:xfrm flipH="1">
              <a:off x="272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0" name="Rectangle 10"/>
            <p:cNvSpPr>
              <a:spLocks noChangeArrowheads="1"/>
            </p:cNvSpPr>
            <p:nvPr/>
          </p:nvSpPr>
          <p:spPr bwMode="auto">
            <a:xfrm>
              <a:off x="386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9" name="AutoShape 9"/>
            <p:cNvSpPr>
              <a:spLocks noChangeShapeType="1"/>
            </p:cNvSpPr>
            <p:nvPr/>
          </p:nvSpPr>
          <p:spPr bwMode="auto">
            <a:xfrm>
              <a:off x="356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8" name="AutoShape 8"/>
            <p:cNvSpPr>
              <a:spLocks noChangeShapeType="1"/>
            </p:cNvSpPr>
            <p:nvPr/>
          </p:nvSpPr>
          <p:spPr bwMode="auto">
            <a:xfrm flipH="1">
              <a:off x="356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7" name="Rectangle 7"/>
            <p:cNvSpPr>
              <a:spLocks noChangeArrowheads="1"/>
            </p:cNvSpPr>
            <p:nvPr/>
          </p:nvSpPr>
          <p:spPr bwMode="auto">
            <a:xfrm>
              <a:off x="573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6" name="AutoShape 6"/>
            <p:cNvSpPr>
              <a:spLocks noChangeShapeType="1"/>
            </p:cNvSpPr>
            <p:nvPr/>
          </p:nvSpPr>
          <p:spPr bwMode="auto">
            <a:xfrm>
              <a:off x="543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5" name="AutoShape 5"/>
            <p:cNvSpPr>
              <a:spLocks noChangeShapeType="1"/>
            </p:cNvSpPr>
            <p:nvPr/>
          </p:nvSpPr>
          <p:spPr bwMode="auto">
            <a:xfrm flipH="1">
              <a:off x="543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4" name="AutoShape 4"/>
            <p:cNvSpPr>
              <a:spLocks noChangeShapeType="1"/>
            </p:cNvSpPr>
            <p:nvPr/>
          </p:nvSpPr>
          <p:spPr bwMode="auto">
            <a:xfrm>
              <a:off x="440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3" name="AutoShape 3"/>
            <p:cNvSpPr>
              <a:spLocks noChangeShapeType="1"/>
            </p:cNvSpPr>
            <p:nvPr/>
          </p:nvSpPr>
          <p:spPr bwMode="auto">
            <a:xfrm flipH="1">
              <a:off x="440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2" name="Rectangle 2"/>
            <p:cNvSpPr>
              <a:spLocks noChangeArrowheads="1"/>
            </p:cNvSpPr>
            <p:nvPr/>
          </p:nvSpPr>
          <p:spPr bwMode="auto">
            <a:xfrm>
              <a:off x="4729" y="1714"/>
              <a:ext cx="470" cy="45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rgbClr val="0000FF"/>
                  </a:solidFill>
                  <a:effectLst/>
                  <a:latin typeface="Arial"/>
                  <a:ea typeface="宋体" pitchFamily="2" charset="-122"/>
                  <a:cs typeface="Times New Roman" pitchFamily="18" charset="0"/>
                </a:rPr>
                <a:t>…</a:t>
              </a:r>
              <a:endParaRPr kumimoji="0" lang="zh-CN" altLang="zh-CN" sz="2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21" name="TextBox 20"/>
          <p:cNvSpPr txBox="1"/>
          <p:nvPr/>
        </p:nvSpPr>
        <p:spPr>
          <a:xfrm>
            <a:off x="928662" y="1357298"/>
            <a:ext cx="7143800"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44000" rtlCol="0">
            <a:spAutoFit/>
          </a:bodyPr>
          <a:lstStyle/>
          <a:p>
            <a:pPr marL="342900" indent="-3429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它是一个双链表类模板。可以从任何地方快速插入与删除。</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它的每个结点之间通过指针链接，不能随机访问元素。</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369332"/>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642910" y="2000240"/>
            <a:ext cx="8143932" cy="1768140"/>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的链表</a:t>
            </a:r>
            <a:r>
              <a:rPr lang="en-US" altLang="zh-CN" sz="1600" smtClean="0">
                <a:solidFill>
                  <a:srgbClr val="00B0F0"/>
                </a:solidFill>
                <a:latin typeface="Consolas" pitchFamily="49" charset="0"/>
                <a:ea typeface="仿宋" pitchFamily="49" charset="-122"/>
                <a:cs typeface="Consolas" pitchFamily="49" charset="0"/>
              </a:rPr>
              <a:t>l1</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l2 (10);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指定链表</a:t>
            </a:r>
            <a:r>
              <a:rPr lang="en-US" altLang="zh-CN" sz="1600" smtClean="0">
                <a:solidFill>
                  <a:srgbClr val="00B0F0"/>
                </a:solidFill>
                <a:latin typeface="Consolas" pitchFamily="49" charset="0"/>
                <a:ea typeface="仿宋" pitchFamily="49" charset="-122"/>
                <a:cs typeface="Consolas" pitchFamily="49" charset="0"/>
              </a:rPr>
              <a:t>l2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600" smtClean="0">
                <a:solidFill>
                  <a:srgbClr val="006600"/>
                </a:solidFill>
                <a:latin typeface="Consolas" pitchFamily="49" charset="0"/>
                <a:ea typeface="仿宋" pitchFamily="49" charset="-122"/>
                <a:cs typeface="Consolas" pitchFamily="49" charset="0"/>
              </a:rPr>
              <a:t>list&lt;double&gt; l3 (10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l3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l4</a:t>
            </a:r>
            <a:endParaRPr lang="zh-CN" altLang="zh-CN" sz="16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85794"/>
            <a:ext cx="4500594"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172764"/>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判断链表容器是否为空。</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返回链表容器中实际元素个数。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push_back()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在链表尾部插入元素。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pop_back()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删除链表容器的最后一个元素。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remove ()</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remove_if(cmp)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erase()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unique()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删除链表容器中相邻的重复元素。</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429552" cy="3003836"/>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clear()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删除链表容器中所有的元素。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insert(pos</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位置插入元素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，即将元素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插入到迭代器</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指定元素之前。</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insert(pos</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n</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位置插入</a:t>
            </a:r>
            <a:r>
              <a:rPr lang="en-US" altLang="zh-CN" sz="1600" smtClean="0">
                <a:solidFill>
                  <a:srgbClr val="0000FF"/>
                </a:solidFill>
                <a:latin typeface="Consolas" pitchFamily="49" charset="0"/>
                <a:ea typeface="仿宋" pitchFamily="49" charset="-122"/>
                <a:cs typeface="Consolas" pitchFamily="49" charset="0"/>
              </a:rPr>
              <a:t>n</a:t>
            </a:r>
            <a:r>
              <a:rPr lang="zh-CN" altLang="zh-CN" sz="1600" smtClean="0">
                <a:solidFill>
                  <a:srgbClr val="0000FF"/>
                </a:solidFill>
                <a:latin typeface="Consolas" pitchFamily="49" charset="0"/>
                <a:ea typeface="仿宋" pitchFamily="49" charset="-122"/>
                <a:cs typeface="Consolas" pitchFamily="49" charset="0"/>
              </a:rPr>
              <a:t>个元素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insert(pos</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pos1</a:t>
            </a:r>
            <a:r>
              <a:rPr lang="zh-CN" altLang="zh-CN"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pos2)</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在迭代器</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处插入</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pos2)</a:t>
            </a:r>
            <a:r>
              <a:rPr lang="zh-CN" altLang="zh-CN" sz="1600" smtClean="0">
                <a:solidFill>
                  <a:srgbClr val="0000FF"/>
                </a:solidFill>
                <a:latin typeface="Consolas" pitchFamily="49" charset="0"/>
                <a:ea typeface="仿宋" pitchFamily="49" charset="-122"/>
                <a:cs typeface="Consolas" pitchFamily="49" charset="0"/>
              </a:rPr>
              <a:t>的元素。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reverse()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反转链表。</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sort()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对链表容器中的元素排序。</a:t>
            </a:r>
            <a:endParaRPr lang="en-US" altLang="zh-CN" sz="16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600" smtClean="0">
                <a:solidFill>
                  <a:srgbClr val="C00000"/>
                </a:solidFill>
                <a:latin typeface="Consolas" pitchFamily="49" charset="0"/>
                <a:ea typeface="仿宋" pitchFamily="49" charset="-122"/>
                <a:cs typeface="Consolas" pitchFamily="49" charset="0"/>
              </a:rPr>
              <a:t>迭代器</a:t>
            </a:r>
            <a:r>
              <a:rPr lang="zh-CN" altLang="en-US" sz="1600" smtClean="0">
                <a:solidFill>
                  <a:srgbClr val="C00000"/>
                </a:solidFill>
                <a:latin typeface="Consolas" pitchFamily="49" charset="0"/>
                <a:ea typeface="仿宋" pitchFamily="49" charset="-122"/>
                <a:cs typeface="Consolas" pitchFamily="49" charset="0"/>
              </a:rPr>
              <a:t>函数：</a:t>
            </a:r>
            <a:r>
              <a:rPr lang="en-US" altLang="zh-CN" sz="1600" smtClean="0">
                <a:solidFill>
                  <a:srgbClr val="0000FF"/>
                </a:solidFill>
                <a:latin typeface="Consolas" pitchFamily="49" charset="0"/>
                <a:ea typeface="仿宋" pitchFamily="49" charset="-122"/>
                <a:cs typeface="Consolas" pitchFamily="49" charset="0"/>
              </a:rPr>
              <a:t>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end()</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rbegin()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rend()</a:t>
            </a:r>
            <a:r>
              <a:rPr lang="zh-CN" altLang="en-US"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571472" y="4286256"/>
            <a:ext cx="7858180" cy="121414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nSpc>
                <a:spcPts val="2400"/>
              </a:lnSpc>
            </a:pPr>
            <a:r>
              <a:rPr lang="en-US" altLang="zh-CN" sz="1800" smtClean="0">
                <a:latin typeface="Consolas" pitchFamily="49" charset="0"/>
                <a:ea typeface="仿宋" pitchFamily="49" charset="-122"/>
                <a:cs typeface="Consolas" pitchFamily="49" charset="0"/>
              </a:rPr>
              <a:t>   </a:t>
            </a:r>
            <a:r>
              <a:rPr lang="zh-CN" altLang="zh-CN" sz="1800" smtClean="0">
                <a:solidFill>
                  <a:srgbClr val="FF0000"/>
                </a:solidFill>
                <a:latin typeface="微软雅黑" pitchFamily="34" charset="-122"/>
                <a:ea typeface="微软雅黑" pitchFamily="34" charset="-122"/>
                <a:cs typeface="Consolas" pitchFamily="49" charset="0"/>
              </a:rPr>
              <a:t>说明：</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提供的</a:t>
            </a:r>
            <a:r>
              <a:rPr lang="en-US" altLang="zh-CN" sz="1800" smtClean="0">
                <a:solidFill>
                  <a:srgbClr val="0000FF"/>
                </a:solidFill>
                <a:latin typeface="Consolas" pitchFamily="49" charset="0"/>
                <a:ea typeface="仿宋" pitchFamily="49" charset="-122"/>
                <a:cs typeface="Consolas" pitchFamily="49" charset="0"/>
              </a:rPr>
              <a:t>sort()</a:t>
            </a:r>
            <a:r>
              <a:rPr lang="zh-CN" altLang="zh-CN" sz="1800" smtClean="0">
                <a:solidFill>
                  <a:srgbClr val="0000FF"/>
                </a:solidFill>
                <a:latin typeface="Consolas" pitchFamily="49" charset="0"/>
                <a:ea typeface="仿宋" pitchFamily="49" charset="-122"/>
                <a:cs typeface="Consolas" pitchFamily="49" charset="0"/>
              </a:rPr>
              <a:t>排序算法主要用于支持随机访问的容器，而</a:t>
            </a:r>
            <a:r>
              <a:rPr lang="en-US" altLang="zh-CN" sz="1800" smtClean="0">
                <a:solidFill>
                  <a:srgbClr val="0000FF"/>
                </a:solidFill>
                <a:latin typeface="Consolas" pitchFamily="49" charset="0"/>
                <a:ea typeface="仿宋" pitchFamily="49" charset="-122"/>
                <a:cs typeface="Consolas" pitchFamily="49" charset="0"/>
              </a:rPr>
              <a:t>list</a:t>
            </a:r>
            <a:r>
              <a:rPr lang="zh-CN" altLang="zh-CN" sz="1800" smtClean="0">
                <a:solidFill>
                  <a:srgbClr val="0000FF"/>
                </a:solidFill>
                <a:latin typeface="Consolas" pitchFamily="49" charset="0"/>
                <a:ea typeface="仿宋" pitchFamily="49" charset="-122"/>
                <a:cs typeface="Consolas" pitchFamily="49" charset="0"/>
              </a:rPr>
              <a:t>容器不支持随机访问，为此，</a:t>
            </a:r>
            <a:r>
              <a:rPr lang="en-US" altLang="zh-CN" sz="1800" smtClean="0">
                <a:solidFill>
                  <a:srgbClr val="0000FF"/>
                </a:solidFill>
                <a:latin typeface="Consolas" pitchFamily="49" charset="0"/>
                <a:ea typeface="仿宋" pitchFamily="49" charset="-122"/>
                <a:cs typeface="Consolas" pitchFamily="49" charset="0"/>
              </a:rPr>
              <a:t>list</a:t>
            </a:r>
            <a:r>
              <a:rPr lang="zh-CN" altLang="zh-CN" sz="1800" smtClean="0">
                <a:solidFill>
                  <a:srgbClr val="0000FF"/>
                </a:solidFill>
                <a:latin typeface="Consolas" pitchFamily="49" charset="0"/>
                <a:ea typeface="仿宋" pitchFamily="49" charset="-122"/>
                <a:cs typeface="Consolas" pitchFamily="49" charset="0"/>
              </a:rPr>
              <a:t>容器提供了</a:t>
            </a:r>
            <a:r>
              <a:rPr lang="en-US" altLang="zh-CN" sz="1800" smtClean="0">
                <a:solidFill>
                  <a:srgbClr val="0000FF"/>
                </a:solidFill>
                <a:latin typeface="Consolas" pitchFamily="49" charset="0"/>
                <a:ea typeface="仿宋" pitchFamily="49" charset="-122"/>
                <a:cs typeface="Consolas" pitchFamily="49" charset="0"/>
              </a:rPr>
              <a:t>sort()</a:t>
            </a:r>
            <a:r>
              <a:rPr lang="zh-CN" altLang="zh-CN" sz="1800" smtClean="0">
                <a:solidFill>
                  <a:srgbClr val="0000FF"/>
                </a:solidFill>
                <a:latin typeface="Consolas" pitchFamily="49" charset="0"/>
                <a:ea typeface="仿宋" pitchFamily="49" charset="-122"/>
                <a:cs typeface="Consolas" pitchFamily="49" charset="0"/>
              </a:rPr>
              <a:t>采用函数用于元素排序。类似的还有</a:t>
            </a:r>
            <a:r>
              <a:rPr lang="en-US" altLang="zh-CN" sz="1800" smtClean="0">
                <a:solidFill>
                  <a:srgbClr val="0000FF"/>
                </a:solidFill>
                <a:latin typeface="Consolas" pitchFamily="49" charset="0"/>
                <a:ea typeface="仿宋" pitchFamily="49" charset="-122"/>
                <a:cs typeface="Consolas" pitchFamily="49" charset="0"/>
              </a:rPr>
              <a:t>unique()</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reverse()</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merge()</a:t>
            </a:r>
            <a:r>
              <a:rPr lang="zh-CN" altLang="zh-CN" sz="1800" smtClean="0">
                <a:solidFill>
                  <a:srgbClr val="0000FF"/>
                </a:solidFill>
                <a:latin typeface="Consolas" pitchFamily="49" charset="0"/>
                <a:ea typeface="仿宋" pitchFamily="49" charset="-122"/>
                <a:cs typeface="Consolas" pitchFamily="49" charset="0"/>
              </a:rPr>
              <a:t>等</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算法。</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215370" cy="64249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200"/>
              </a:lnSpc>
            </a:pPr>
            <a:r>
              <a:rPr lang="en-US" altLang="zh-CN" sz="1600" smtClean="0">
                <a:solidFill>
                  <a:srgbClr val="0000FF"/>
                </a:solidFill>
                <a:latin typeface="Consolas" pitchFamily="49" charset="0"/>
                <a:ea typeface="仿宋" pitchFamily="49" charset="-122"/>
                <a:cs typeface="Consolas" pitchFamily="49" charset="0"/>
              </a:rPr>
              <a:t>#include &lt;list&gt;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void disp(list&lt;int&gt; &amp;lst)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lst</a:t>
            </a:r>
            <a:r>
              <a:rPr lang="zh-CN" altLang="zh-CN" sz="1600" smtClean="0">
                <a:solidFill>
                  <a:srgbClr val="00B0F0"/>
                </a:solidFill>
                <a:latin typeface="Consolas" pitchFamily="49" charset="0"/>
                <a:ea typeface="仿宋" pitchFamily="49" charset="-122"/>
                <a:cs typeface="Consolas" pitchFamily="49" charset="0"/>
              </a:rPr>
              <a:t>的所有元素</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list&lt;int&gt;::iterator it;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 (it=lst.begin();it!=lst.end();it++)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list&lt;int&gt; 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list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lst</a:t>
            </a:r>
            <a:endParaRPr lang="zh-CN" altLang="zh-CN" sz="1600" smtClean="0">
              <a:solidFill>
                <a:srgbClr val="00B0F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list&lt;int&gt;::iterator it,start,end;</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lst.push_back(5);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添加</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个整数</a:t>
            </a:r>
            <a:r>
              <a:rPr lang="en-US" altLang="zh-CN" sz="1600" smtClean="0">
                <a:solidFill>
                  <a:srgbClr val="00B0F0"/>
                </a:solidFill>
                <a:latin typeface="Consolas" pitchFamily="49" charset="0"/>
                <a:ea typeface="仿宋" pitchFamily="49" charset="-122"/>
                <a:cs typeface="Consolas" pitchFamily="49" charset="0"/>
              </a:rPr>
              <a:t>5,2,4,1,3</a:t>
            </a:r>
            <a:endParaRPr lang="zh-CN" altLang="zh-CN" sz="1600" smtClean="0">
              <a:solidFill>
                <a:srgbClr val="00B0F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lst.push_back(2);  lst.push_back(4);</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lst.push_back(1);  lst.push_back(3);</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it=lst.begin();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指向首元素</a:t>
            </a:r>
            <a:r>
              <a:rPr lang="en-US" altLang="zh-CN" sz="1600" smtClean="0">
                <a:solidFill>
                  <a:srgbClr val="00B0F0"/>
                </a:solidFill>
                <a:latin typeface="Consolas" pitchFamily="49" charset="0"/>
                <a:ea typeface="仿宋" pitchFamily="49" charset="-122"/>
                <a:cs typeface="Consolas" pitchFamily="49" charset="0"/>
              </a:rPr>
              <a:t>5</a:t>
            </a:r>
            <a:endParaRPr lang="zh-CN" altLang="zh-CN" sz="1600" smtClean="0">
              <a:solidFill>
                <a:srgbClr val="00B0F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start=++lst.begin();			</a:t>
            </a:r>
            <a:r>
              <a:rPr lang="en-US" altLang="zh-CN" sz="1600" smtClean="0">
                <a:solidFill>
                  <a:srgbClr val="00B0F0"/>
                </a:solidFill>
                <a:latin typeface="Consolas" pitchFamily="49" charset="0"/>
                <a:ea typeface="仿宋" pitchFamily="49" charset="-122"/>
                <a:cs typeface="Consolas" pitchFamily="49" charset="0"/>
              </a:rPr>
              <a:t>//start</a:t>
            </a:r>
            <a:r>
              <a:rPr lang="zh-CN" altLang="zh-CN" sz="1600" smtClean="0">
                <a:solidFill>
                  <a:srgbClr val="00B0F0"/>
                </a:solidFill>
                <a:latin typeface="Consolas" pitchFamily="49" charset="0"/>
                <a:ea typeface="仿宋" pitchFamily="49" charset="-122"/>
                <a:cs typeface="Consolas" pitchFamily="49" charset="0"/>
              </a:rPr>
              <a:t>指向第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end=--lst.end();			</a:t>
            </a:r>
            <a:r>
              <a:rPr lang="en-US" altLang="zh-CN" sz="1600" smtClean="0">
                <a:solidFill>
                  <a:srgbClr val="00B0F0"/>
                </a:solidFill>
                <a:latin typeface="Consolas" pitchFamily="49" charset="0"/>
                <a:ea typeface="仿宋" pitchFamily="49" charset="-122"/>
                <a:cs typeface="Consolas" pitchFamily="49" charset="0"/>
              </a:rPr>
              <a:t>//end</a:t>
            </a:r>
            <a:r>
              <a:rPr lang="zh-CN" altLang="zh-CN" sz="1600" smtClean="0">
                <a:solidFill>
                  <a:srgbClr val="00B0F0"/>
                </a:solidFill>
                <a:latin typeface="Consolas" pitchFamily="49" charset="0"/>
                <a:ea typeface="仿宋" pitchFamily="49" charset="-122"/>
                <a:cs typeface="Consolas" pitchFamily="49" charset="0"/>
              </a:rPr>
              <a:t>指向尾元素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nSpc>
                <a:spcPts val="2200"/>
              </a:lnSpc>
            </a:pPr>
            <a:r>
              <a:rPr lang="en-US" altLang="zh-CN" sz="1600" smtClean="0">
                <a:solidFill>
                  <a:srgbClr val="C00000"/>
                </a:solidFill>
                <a:latin typeface="Consolas" pitchFamily="49" charset="0"/>
                <a:ea typeface="仿宋" pitchFamily="49" charset="-122"/>
                <a:cs typeface="Consolas" pitchFamily="49" charset="0"/>
              </a:rPr>
              <a:t>   lst.insert(it,start,end);</a:t>
            </a:r>
            <a:endParaRPr lang="zh-CN" altLang="zh-CN" sz="1600" smtClean="0">
              <a:solidFill>
                <a:srgbClr val="C0000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执行</a:t>
            </a:r>
            <a:r>
              <a:rPr lang="en-US" altLang="zh-CN" sz="1600" smtClean="0">
                <a:solidFill>
                  <a:srgbClr val="0000FF"/>
                </a:solidFill>
                <a:latin typeface="Consolas" pitchFamily="49" charset="0"/>
                <a:ea typeface="仿宋" pitchFamily="49" charset="-122"/>
                <a:cs typeface="Consolas" pitchFamily="49" charset="0"/>
              </a:rPr>
              <a:t>lst.insert(it,start,end)\n");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插入后</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4288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p>
        </p:txBody>
      </p:sp>
      <p:sp>
        <p:nvSpPr>
          <p:cNvPr id="3" name="TextBox 2"/>
          <p:cNvSpPr txBox="1"/>
          <p:nvPr/>
        </p:nvSpPr>
        <p:spPr>
          <a:xfrm>
            <a:off x="714348" y="1428736"/>
            <a:ext cx="771530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set</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（集合容器）</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 multiset</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（多重集容器）</a:t>
            </a:r>
          </a:p>
        </p:txBody>
      </p:sp>
      <p:sp>
        <p:nvSpPr>
          <p:cNvPr id="4" name="TextBox 3"/>
          <p:cNvSpPr txBox="1"/>
          <p:nvPr/>
        </p:nvSpPr>
        <p:spPr>
          <a:xfrm>
            <a:off x="714348" y="2207730"/>
            <a:ext cx="7358114"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nSpc>
                <a:spcPts val="28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都是集合类模板，其元素值称为关键字。</a:t>
            </a: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中元素的关键字是唯一的，</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查找速度比较快，同时支持集合的交、差和并等一些集合上的运算，如果需要集合中的元素允许重复那么可以使用</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4857784"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set/multiset</a:t>
            </a:r>
            <a:r>
              <a:rPr lang="zh-CN" altLang="zh-CN" sz="180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642910" y="1142984"/>
            <a:ext cx="7715304" cy="4244408"/>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lIns="180000" tIns="108000" bIns="108000" rtlCol="0">
            <a:spAutoFit/>
          </a:bodyPr>
          <a:lstStyle/>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判断容器是否为空。</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返回容器中实际元素个数。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insert()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插入元素。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erase()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从容器删除一个或几个元素。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clear()</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删除所有元素。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count(k)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返回容器中关键字</a:t>
            </a:r>
            <a:r>
              <a:rPr lang="en-US" altLang="zh-CN" sz="1600" smtClean="0">
                <a:latin typeface="Consolas" pitchFamily="49" charset="0"/>
                <a:ea typeface="仿宋" pitchFamily="49" charset="-122"/>
                <a:cs typeface="Consolas" pitchFamily="49" charset="0"/>
              </a:rPr>
              <a:t>k</a:t>
            </a:r>
            <a:r>
              <a:rPr lang="zh-CN" altLang="zh-CN" sz="1600" smtClean="0">
                <a:latin typeface="Consolas" pitchFamily="49" charset="0"/>
                <a:ea typeface="仿宋" pitchFamily="49" charset="-122"/>
                <a:cs typeface="Consolas" pitchFamily="49" charset="0"/>
              </a:rPr>
              <a:t>出现的次数。</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find(k)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如果容器中存在关键字为</a:t>
            </a:r>
            <a:r>
              <a:rPr lang="en-US" altLang="zh-CN" sz="1600" smtClean="0">
                <a:latin typeface="Consolas" pitchFamily="49" charset="0"/>
                <a:ea typeface="仿宋" pitchFamily="49" charset="-122"/>
                <a:cs typeface="Consolas" pitchFamily="49" charset="0"/>
              </a:rPr>
              <a:t>k</a:t>
            </a:r>
            <a:r>
              <a:rPr lang="zh-CN" altLang="zh-CN" sz="1600" smtClean="0">
                <a:latin typeface="Consolas" pitchFamily="49" charset="0"/>
                <a:ea typeface="仿宋" pitchFamily="49" charset="-122"/>
                <a:cs typeface="Consolas" pitchFamily="49" charset="0"/>
              </a:rPr>
              <a:t>的元素，返回该元素的迭代器，否则返回</a:t>
            </a:r>
            <a:r>
              <a:rPr lang="en-US" altLang="zh-CN" sz="1600" smtClean="0">
                <a:latin typeface="Consolas" pitchFamily="49" charset="0"/>
                <a:ea typeface="仿宋" pitchFamily="49" charset="-122"/>
                <a:cs typeface="Consolas" pitchFamily="49" charset="0"/>
              </a:rPr>
              <a:t>end()</a:t>
            </a:r>
            <a:r>
              <a:rPr lang="zh-CN" altLang="zh-CN" sz="1600" smtClean="0">
                <a:latin typeface="Consolas" pitchFamily="49" charset="0"/>
                <a:ea typeface="仿宋" pitchFamily="49" charset="-122"/>
                <a:cs typeface="Consolas" pitchFamily="49" charset="0"/>
              </a:rPr>
              <a:t>值。</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upper_bound()</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返回一个迭代器，指向关键字大于</a:t>
            </a:r>
            <a:r>
              <a:rPr lang="en-US" altLang="zh-CN" sz="1600" smtClean="0">
                <a:latin typeface="Consolas" pitchFamily="49" charset="0"/>
                <a:ea typeface="仿宋" pitchFamily="49" charset="-122"/>
                <a:cs typeface="Consolas" pitchFamily="49" charset="0"/>
              </a:rPr>
              <a:t>k</a:t>
            </a:r>
            <a:r>
              <a:rPr lang="zh-CN" altLang="zh-CN" sz="1600" smtClean="0">
                <a:latin typeface="Consolas" pitchFamily="49" charset="0"/>
                <a:ea typeface="仿宋" pitchFamily="49" charset="-122"/>
                <a:cs typeface="Consolas" pitchFamily="49" charset="0"/>
              </a:rPr>
              <a:t>的第一个元素。</a:t>
            </a:r>
          </a:p>
          <a:p>
            <a:pPr marL="342900" indent="-342900">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lower_bound()</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latin typeface="Consolas" pitchFamily="49" charset="0"/>
                <a:ea typeface="仿宋" pitchFamily="49" charset="-122"/>
                <a:cs typeface="Consolas" pitchFamily="49" charset="0"/>
              </a:rPr>
              <a:t>返回一个迭代器，指向关键字不小于</a:t>
            </a:r>
            <a:r>
              <a:rPr lang="en-US" altLang="zh-CN" sz="1600" smtClean="0">
                <a:latin typeface="Consolas" pitchFamily="49" charset="0"/>
                <a:ea typeface="仿宋" pitchFamily="49" charset="-122"/>
                <a:cs typeface="Consolas" pitchFamily="49" charset="0"/>
              </a:rPr>
              <a:t>k</a:t>
            </a:r>
            <a:r>
              <a:rPr lang="zh-CN" altLang="zh-CN" sz="1600" smtClean="0">
                <a:latin typeface="Consolas" pitchFamily="49" charset="0"/>
                <a:ea typeface="仿宋" pitchFamily="49" charset="-122"/>
                <a:cs typeface="Consolas" pitchFamily="49" charset="0"/>
              </a:rPr>
              <a:t>的第一个元素。</a:t>
            </a:r>
            <a:endParaRPr lang="en-US" altLang="zh-CN" sz="1600" smtClean="0">
              <a:latin typeface="Consolas" pitchFamily="49" charset="0"/>
              <a:ea typeface="仿宋" pitchFamily="49" charset="-122"/>
              <a:cs typeface="Consolas" pitchFamily="49" charset="0"/>
            </a:endParaRPr>
          </a:p>
          <a:p>
            <a:pPr marL="342900" indent="-342900">
              <a:lnSpc>
                <a:spcPct val="150000"/>
              </a:lnSpc>
              <a:buBlip>
                <a:blip r:embed="rId2"/>
              </a:buBlip>
            </a:pPr>
            <a:r>
              <a:rPr lang="zh-CN" altLang="zh-CN" sz="1600" smtClean="0">
                <a:solidFill>
                  <a:srgbClr val="C00000"/>
                </a:solidFill>
                <a:latin typeface="Consolas" pitchFamily="49" charset="0"/>
                <a:ea typeface="仿宋" pitchFamily="49" charset="-122"/>
                <a:cs typeface="Consolas" pitchFamily="49" charset="0"/>
              </a:rPr>
              <a:t>迭代器</a:t>
            </a:r>
            <a:r>
              <a:rPr lang="zh-CN" altLang="en-US" sz="1600" smtClean="0">
                <a:solidFill>
                  <a:srgbClr val="C00000"/>
                </a:solidFill>
                <a:latin typeface="Consolas" pitchFamily="49" charset="0"/>
                <a:ea typeface="仿宋" pitchFamily="49" charset="-122"/>
                <a:cs typeface="Consolas" pitchFamily="49" charset="0"/>
              </a:rPr>
              <a:t>函数：</a:t>
            </a:r>
            <a:r>
              <a:rPr lang="en-US" altLang="zh-CN" sz="1600" smtClean="0">
                <a:latin typeface="Consolas" pitchFamily="49" charset="0"/>
                <a:ea typeface="仿宋" pitchFamily="49" charset="-122"/>
                <a:cs typeface="Consolas" pitchFamily="49" charset="0"/>
              </a:rPr>
              <a:t>begin()</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end()</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rbegin()</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rend()</a:t>
            </a:r>
            <a:r>
              <a:rPr lang="zh-CN" altLang="en-US" sz="1600" smtClean="0">
                <a:latin typeface="Consolas" pitchFamily="49" charset="0"/>
                <a:ea typeface="仿宋" pitchFamily="49" charset="-122"/>
                <a:cs typeface="Consolas" pitchFamily="49" charset="0"/>
              </a:rPr>
              <a:t>。</a:t>
            </a:r>
            <a:endParaRPr lang="zh-CN" altLang="zh-CN" sz="16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7643866" cy="464821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400"/>
              </a:lnSpc>
            </a:pPr>
            <a:r>
              <a:rPr lang="en-US" altLang="zh-CN" sz="1600" smtClean="0">
                <a:solidFill>
                  <a:srgbClr val="0000FF"/>
                </a:solidFill>
                <a:latin typeface="Consolas" pitchFamily="49" charset="0"/>
                <a:ea typeface="仿宋" pitchFamily="49" charset="-122"/>
                <a:cs typeface="Consolas" pitchFamily="49" charset="0"/>
              </a:rPr>
              <a:t>#include &lt;set&gt;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set&lt;int&gt; 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C00000"/>
                </a:solidFill>
                <a:latin typeface="Consolas" pitchFamily="49" charset="0"/>
                <a:ea typeface="仿宋" pitchFamily="49" charset="-122"/>
                <a:cs typeface="Consolas" pitchFamily="49" charset="0"/>
              </a:rPr>
              <a:t>   set&lt;int&gt;::iterator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s.insert(1);</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s.insert(3);</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s.insert(4);</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printf(" s: ");</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for (it=s.begin();it!=s.end();it++)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nSpc>
                <a:spcPts val="24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672096"/>
            <a:ext cx="1500198" cy="400110"/>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s:1 2 3 4</a:t>
            </a:r>
            <a:endParaRPr lang="zh-CN" altLang="en-US" sz="20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357554" y="517203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1737</TotalTime>
  <Words>7992</Words>
  <Application>Microsoft Office PowerPoint</Application>
  <PresentationFormat>全屏显示(4:3)</PresentationFormat>
  <Paragraphs>1370</Paragraphs>
  <Slides>147</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147</vt:i4>
      </vt:variant>
    </vt:vector>
  </HeadingPairs>
  <TitlesOfParts>
    <vt:vector size="165" baseType="lpstr">
      <vt:lpstr>仿宋</vt:lpstr>
      <vt:lpstr>黑体</vt:lpstr>
      <vt:lpstr>华文中宋</vt:lpstr>
      <vt:lpstr>楷体</vt:lpstr>
      <vt:lpstr>楷体_GB2312</vt:lpstr>
      <vt:lpstr>隶书</vt:lpstr>
      <vt:lpstr>宋体</vt:lpstr>
      <vt:lpstr>微软雅黑</vt:lpstr>
      <vt:lpstr>叶根友毛笔行书2.0版</vt:lpstr>
      <vt:lpstr>Arial</vt:lpstr>
      <vt:lpstr>Calibri</vt:lpstr>
      <vt:lpstr>Consolas</vt:lpstr>
      <vt:lpstr>Symbol</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WD</cp:lastModifiedBy>
  <cp:revision>460</cp:revision>
  <dcterms:created xsi:type="dcterms:W3CDTF">2012-11-28T00:02:12Z</dcterms:created>
  <dcterms:modified xsi:type="dcterms:W3CDTF">2020-09-09T02:22:09Z</dcterms:modified>
</cp:coreProperties>
</file>