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93" r:id="rId2"/>
    <p:sldId id="320" r:id="rId3"/>
    <p:sldId id="327" r:id="rId4"/>
    <p:sldId id="351" r:id="rId5"/>
    <p:sldId id="328" r:id="rId6"/>
    <p:sldId id="329" r:id="rId7"/>
    <p:sldId id="352" r:id="rId8"/>
    <p:sldId id="353" r:id="rId9"/>
    <p:sldId id="354" r:id="rId10"/>
    <p:sldId id="355" r:id="rId11"/>
    <p:sldId id="330" r:id="rId12"/>
    <p:sldId id="331" r:id="rId13"/>
    <p:sldId id="332" r:id="rId14"/>
    <p:sldId id="333" r:id="rId15"/>
    <p:sldId id="334" r:id="rId16"/>
    <p:sldId id="335" r:id="rId17"/>
    <p:sldId id="338" r:id="rId18"/>
    <p:sldId id="339" r:id="rId19"/>
    <p:sldId id="340" r:id="rId20"/>
    <p:sldId id="343" r:id="rId21"/>
    <p:sldId id="341" r:id="rId22"/>
    <p:sldId id="342" r:id="rId23"/>
    <p:sldId id="344" r:id="rId24"/>
    <p:sldId id="345" r:id="rId25"/>
    <p:sldId id="346" r:id="rId26"/>
    <p:sldId id="347" r:id="rId27"/>
    <p:sldId id="348" r:id="rId28"/>
    <p:sldId id="349" r:id="rId29"/>
    <p:sldId id="350" r:id="rId30"/>
    <p:sldId id="326" r:id="rId31"/>
  </p:sldIdLst>
  <p:sldSz cx="9144000" cy="6858000" type="screen4x3"/>
  <p:notesSz cx="6858000" cy="9144000"/>
  <p:defaultTextStyle>
    <a:defPPr>
      <a:defRPr lang="zh-CN"/>
    </a:defPPr>
    <a:lvl1pPr algn="l" rtl="0" fontAlgn="base">
      <a:spcBef>
        <a:spcPct val="0"/>
      </a:spcBef>
      <a:spcAft>
        <a:spcPct val="0"/>
      </a:spcAft>
      <a:defRPr sz="2400" b="1" kern="1200">
        <a:solidFill>
          <a:srgbClr val="0033CC"/>
        </a:solidFill>
        <a:latin typeface="Times New Roman" pitchFamily="18" charset="0"/>
        <a:ea typeface="楷体_GB2312" pitchFamily="49" charset="-122"/>
        <a:cs typeface="+mn-cs"/>
      </a:defRPr>
    </a:lvl1pPr>
    <a:lvl2pPr marL="457200" algn="l" rtl="0" fontAlgn="base">
      <a:spcBef>
        <a:spcPct val="0"/>
      </a:spcBef>
      <a:spcAft>
        <a:spcPct val="0"/>
      </a:spcAft>
      <a:defRPr sz="2400" b="1" kern="1200">
        <a:solidFill>
          <a:srgbClr val="0033CC"/>
        </a:solidFill>
        <a:latin typeface="Times New Roman" pitchFamily="18" charset="0"/>
        <a:ea typeface="楷体_GB2312" pitchFamily="49" charset="-122"/>
        <a:cs typeface="+mn-cs"/>
      </a:defRPr>
    </a:lvl2pPr>
    <a:lvl3pPr marL="914400" algn="l" rtl="0" fontAlgn="base">
      <a:spcBef>
        <a:spcPct val="0"/>
      </a:spcBef>
      <a:spcAft>
        <a:spcPct val="0"/>
      </a:spcAft>
      <a:defRPr sz="2400" b="1" kern="1200">
        <a:solidFill>
          <a:srgbClr val="0033CC"/>
        </a:solidFill>
        <a:latin typeface="Times New Roman" pitchFamily="18" charset="0"/>
        <a:ea typeface="楷体_GB2312" pitchFamily="49" charset="-122"/>
        <a:cs typeface="+mn-cs"/>
      </a:defRPr>
    </a:lvl3pPr>
    <a:lvl4pPr marL="1371600" algn="l" rtl="0" fontAlgn="base">
      <a:spcBef>
        <a:spcPct val="0"/>
      </a:spcBef>
      <a:spcAft>
        <a:spcPct val="0"/>
      </a:spcAft>
      <a:defRPr sz="2400" b="1" kern="1200">
        <a:solidFill>
          <a:srgbClr val="0033CC"/>
        </a:solidFill>
        <a:latin typeface="Times New Roman" pitchFamily="18" charset="0"/>
        <a:ea typeface="楷体_GB2312" pitchFamily="49" charset="-122"/>
        <a:cs typeface="+mn-cs"/>
      </a:defRPr>
    </a:lvl4pPr>
    <a:lvl5pPr marL="1828800" algn="l" rtl="0" fontAlgn="base">
      <a:spcBef>
        <a:spcPct val="0"/>
      </a:spcBef>
      <a:spcAft>
        <a:spcPct val="0"/>
      </a:spcAft>
      <a:defRPr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sz="2400" b="1" kern="1200">
        <a:solidFill>
          <a:srgbClr val="0033CC"/>
        </a:solidFill>
        <a:latin typeface="Times New Roman" pitchFamily="18" charset="0"/>
        <a:ea typeface="楷体_GB2312" pitchFamily="49"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9900FF"/>
    <a:srgbClr val="006600"/>
    <a:srgbClr val="006666"/>
    <a:srgbClr val="CC3300"/>
    <a:srgbClr val="FF9900"/>
    <a:srgbClr val="996633"/>
    <a:srgbClr val="0033CC"/>
    <a:srgbClr val="FF0000"/>
  </p:clrMru>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5" d="100"/>
          <a:sy n="75" d="100"/>
        </p:scale>
        <p:origin x="-612"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标题 28"/>
          <p:cNvSpPr>
            <a:spLocks noGrp="1"/>
          </p:cNvSpPr>
          <p:nvPr>
            <p:ph type="ctrTitle"/>
          </p:nvPr>
        </p:nvSpPr>
        <p:spPr>
          <a:xfrm>
            <a:off x="381000" y="4853411"/>
            <a:ext cx="8458200" cy="1222375"/>
          </a:xfrm>
        </p:spPr>
        <p:txBody>
          <a:bodyPr anchor="t"/>
          <a:lstStyle/>
          <a:p>
            <a:r>
              <a:rPr kumimoji="0" lang="zh-CN" altLang="en-US" smtClean="0"/>
              <a:t>单击此处编辑母版标题样式</a:t>
            </a:r>
            <a:endParaRPr kumimoji="0" lang="en-US"/>
          </a:p>
        </p:txBody>
      </p:sp>
      <p:sp>
        <p:nvSpPr>
          <p:cNvPr id="9" name="副标题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16" name="日期占位符 15"/>
          <p:cNvSpPr>
            <a:spLocks noGrp="1"/>
          </p:cNvSpPr>
          <p:nvPr>
            <p:ph type="dt" sz="half" idx="10"/>
          </p:nvPr>
        </p:nvSpPr>
        <p:spPr/>
        <p:txBody>
          <a:bodyPr/>
          <a:lstStyle/>
          <a:p>
            <a:endParaRPr lang="en-US" altLang="zh-CN"/>
          </a:p>
        </p:txBody>
      </p:sp>
      <p:sp>
        <p:nvSpPr>
          <p:cNvPr id="2" name="页脚占位符 1"/>
          <p:cNvSpPr>
            <a:spLocks noGrp="1"/>
          </p:cNvSpPr>
          <p:nvPr>
            <p:ph type="ftr" sz="quarter" idx="11"/>
          </p:nvPr>
        </p:nvSpPr>
        <p:spPr/>
        <p:txBody>
          <a:bodyPr/>
          <a:lstStyle/>
          <a:p>
            <a:endParaRPr lang="en-US" altLang="zh-CN"/>
          </a:p>
        </p:txBody>
      </p:sp>
      <p:sp>
        <p:nvSpPr>
          <p:cNvPr id="15" name="灯片编号占位符 14"/>
          <p:cNvSpPr>
            <a:spLocks noGrp="1"/>
          </p:cNvSpPr>
          <p:nvPr>
            <p:ph type="sldNum" sz="quarter" idx="12"/>
          </p:nvPr>
        </p:nvSpPr>
        <p:spPr>
          <a:xfrm>
            <a:off x="8229600" y="6473952"/>
            <a:ext cx="758952" cy="246888"/>
          </a:xfrm>
        </p:spPr>
        <p:txBody>
          <a:bodyPr/>
          <a:lstStyle/>
          <a:p>
            <a:fld id="{2D144C32-927F-4180-9294-88B94A00587D}" type="slidenum">
              <a:rPr lang="en-US" altLang="zh-CN" smtClean="0"/>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8EF4EEA2-76B7-4448-BD5F-8B64CC964607}" type="slidenum">
              <a:rPr lang="en-US" altLang="zh-CN" smtClean="0"/>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549276"/>
            <a:ext cx="1828800"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549276"/>
            <a:ext cx="6248400" cy="5851525"/>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2C416C84-7E79-45C1-9440-C3B753F5A6DD}" type="slidenum">
              <a:rPr lang="en-US" altLang="zh-CN" smtClean="0"/>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2" name="标题 21"/>
          <p:cNvSpPr>
            <a:spLocks noGrp="1"/>
          </p:cNvSpPr>
          <p:nvPr>
            <p:ph type="title"/>
          </p:nvPr>
        </p:nvSpPr>
        <p:spPr/>
        <p:txBody>
          <a:bodyPr/>
          <a:lstStyle/>
          <a:p>
            <a:r>
              <a:rPr kumimoji="0" lang="zh-CN" altLang="en-US" smtClean="0"/>
              <a:t>单击此处编辑母版标题样式</a:t>
            </a:r>
            <a:endParaRPr kumimoji="0" lang="en-US"/>
          </a:p>
        </p:txBody>
      </p:sp>
      <p:sp>
        <p:nvSpPr>
          <p:cNvPr id="27" name="内容占位符 26"/>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25" name="日期占位符 24"/>
          <p:cNvSpPr>
            <a:spLocks noGrp="1"/>
          </p:cNvSpPr>
          <p:nvPr>
            <p:ph type="dt" sz="half" idx="10"/>
          </p:nvPr>
        </p:nvSpPr>
        <p:spPr/>
        <p:txBody>
          <a:bodyPr/>
          <a:lstStyle/>
          <a:p>
            <a:endParaRPr lang="en-US" altLang="zh-CN"/>
          </a:p>
        </p:txBody>
      </p:sp>
      <p:sp>
        <p:nvSpPr>
          <p:cNvPr id="19" name="页脚占位符 18"/>
          <p:cNvSpPr>
            <a:spLocks noGrp="1"/>
          </p:cNvSpPr>
          <p:nvPr>
            <p:ph type="ftr" sz="quarter" idx="11"/>
          </p:nvPr>
        </p:nvSpPr>
        <p:spPr>
          <a:xfrm>
            <a:off x="3581400" y="76200"/>
            <a:ext cx="2895600" cy="288925"/>
          </a:xfrm>
        </p:spPr>
        <p:txBody>
          <a:bodyPr/>
          <a:lstStyle/>
          <a:p>
            <a:endParaRPr lang="en-US" altLang="zh-CN"/>
          </a:p>
        </p:txBody>
      </p:sp>
      <p:sp>
        <p:nvSpPr>
          <p:cNvPr id="16" name="灯片编号占位符 15"/>
          <p:cNvSpPr>
            <a:spLocks noGrp="1"/>
          </p:cNvSpPr>
          <p:nvPr>
            <p:ph type="sldNum" sz="quarter" idx="12"/>
          </p:nvPr>
        </p:nvSpPr>
        <p:spPr>
          <a:xfrm>
            <a:off x="8229600" y="6473952"/>
            <a:ext cx="758952" cy="246888"/>
          </a:xfrm>
        </p:spPr>
        <p:txBody>
          <a:bodyPr/>
          <a:lstStyle/>
          <a:p>
            <a:fld id="{816E1AE2-1FF3-4140-B1E2-6A093B6A483C}" type="slidenum">
              <a:rPr lang="en-US" altLang="zh-CN" smtClean="0"/>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文本占位符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19" name="日期占位符 18"/>
          <p:cNvSpPr>
            <a:spLocks noGrp="1"/>
          </p:cNvSpPr>
          <p:nvPr>
            <p:ph type="dt" sz="half" idx="10"/>
          </p:nvPr>
        </p:nvSpPr>
        <p:spPr/>
        <p:txBody>
          <a:bodyPr/>
          <a:lstStyle/>
          <a:p>
            <a:endParaRPr lang="en-US" altLang="zh-CN"/>
          </a:p>
        </p:txBody>
      </p:sp>
      <p:sp>
        <p:nvSpPr>
          <p:cNvPr id="11" name="页脚占位符 10"/>
          <p:cNvSpPr>
            <a:spLocks noGrp="1"/>
          </p:cNvSpPr>
          <p:nvPr>
            <p:ph type="ftr" sz="quarter" idx="11"/>
          </p:nvPr>
        </p:nvSpPr>
        <p:spPr/>
        <p:txBody>
          <a:bodyPr/>
          <a:lstStyle/>
          <a:p>
            <a:endParaRPr lang="en-US" altLang="zh-CN"/>
          </a:p>
        </p:txBody>
      </p:sp>
      <p:sp>
        <p:nvSpPr>
          <p:cNvPr id="16" name="灯片编号占位符 15"/>
          <p:cNvSpPr>
            <a:spLocks noGrp="1"/>
          </p:cNvSpPr>
          <p:nvPr>
            <p:ph type="sldNum" sz="quarter" idx="12"/>
          </p:nvPr>
        </p:nvSpPr>
        <p:spPr/>
        <p:txBody>
          <a:bodyPr/>
          <a:lstStyle/>
          <a:p>
            <a:fld id="{D4D8B537-0F04-4291-A2BF-9FB11C394A39}" type="slidenum">
              <a:rPr lang="en-US" altLang="zh-CN" smtClean="0"/>
              <a:pPr/>
              <a:t>‹#›</a:t>
            </a:fld>
            <a:endParaRPr lang="en-US" altLang="zh-CN"/>
          </a:p>
        </p:txBody>
      </p:sp>
      <p:sp>
        <p:nvSpPr>
          <p:cNvPr id="8" name="标题 7"/>
          <p:cNvSpPr>
            <a:spLocks noGrp="1"/>
          </p:cNvSpPr>
          <p:nvPr>
            <p:ph type="title"/>
          </p:nvPr>
        </p:nvSpPr>
        <p:spPr>
          <a:xfrm>
            <a:off x="180475" y="2947085"/>
            <a:ext cx="8686800" cy="1184825"/>
          </a:xfrm>
        </p:spPr>
        <p:txBody>
          <a:bodyPr rtlCol="0" anchor="t"/>
          <a:lstStyle>
            <a:lvl1pPr algn="r">
              <a:defRPr/>
            </a:lvl1pPr>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0" name="标题 19"/>
          <p:cNvSpPr>
            <a:spLocks noGrp="1"/>
          </p:cNvSpPr>
          <p:nvPr>
            <p:ph type="title"/>
          </p:nvPr>
        </p:nvSpPr>
        <p:spPr>
          <a:xfrm>
            <a:off x="301752" y="457200"/>
            <a:ext cx="8686800" cy="841248"/>
          </a:xfrm>
        </p:spPr>
        <p:txBody>
          <a:bodyPr/>
          <a:lstStyle/>
          <a:p>
            <a:r>
              <a:rPr kumimoji="0" lang="zh-CN" altLang="en-US" smtClean="0"/>
              <a:t>单击此处编辑母版标题样式</a:t>
            </a:r>
            <a:endParaRPr kumimoji="0" lang="en-US"/>
          </a:p>
        </p:txBody>
      </p:sp>
      <p:sp>
        <p:nvSpPr>
          <p:cNvPr id="14" name="内容占位符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3" name="内容占位符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21" name="日期占位符 20"/>
          <p:cNvSpPr>
            <a:spLocks noGrp="1"/>
          </p:cNvSpPr>
          <p:nvPr>
            <p:ph type="dt" sz="half" idx="10"/>
          </p:nvPr>
        </p:nvSpPr>
        <p:spPr/>
        <p:txBody>
          <a:bodyPr/>
          <a:lstStyle/>
          <a:p>
            <a:endParaRPr lang="en-US" altLang="zh-CN"/>
          </a:p>
        </p:txBody>
      </p:sp>
      <p:sp>
        <p:nvSpPr>
          <p:cNvPr id="10" name="页脚占位符 9"/>
          <p:cNvSpPr>
            <a:spLocks noGrp="1"/>
          </p:cNvSpPr>
          <p:nvPr>
            <p:ph type="ftr" sz="quarter" idx="11"/>
          </p:nvPr>
        </p:nvSpPr>
        <p:spPr/>
        <p:txBody>
          <a:bodyPr/>
          <a:lstStyle/>
          <a:p>
            <a:endParaRPr lang="en-US" altLang="zh-CN"/>
          </a:p>
        </p:txBody>
      </p:sp>
      <p:sp>
        <p:nvSpPr>
          <p:cNvPr id="31" name="灯片编号占位符 30"/>
          <p:cNvSpPr>
            <a:spLocks noGrp="1"/>
          </p:cNvSpPr>
          <p:nvPr>
            <p:ph type="sldNum" sz="quarter" idx="12"/>
          </p:nvPr>
        </p:nvSpPr>
        <p:spPr/>
        <p:txBody>
          <a:bodyPr/>
          <a:lstStyle/>
          <a:p>
            <a:fld id="{C23C37BD-115D-4EA8-9FFF-E0D34C15907D}" type="slidenum">
              <a:rPr lang="en-US" altLang="zh-CN" smtClean="0"/>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9" name="标题 28"/>
          <p:cNvSpPr>
            <a:spLocks noGrp="1"/>
          </p:cNvSpPr>
          <p:nvPr>
            <p:ph type="title"/>
          </p:nvPr>
        </p:nvSpPr>
        <p:spPr>
          <a:xfrm>
            <a:off x="304800" y="5410200"/>
            <a:ext cx="8610600" cy="882650"/>
          </a:xfrm>
        </p:spPr>
        <p:txBody>
          <a:bodyPr anchor="ctr"/>
          <a:lstStyle>
            <a:lvl1pPr>
              <a:defRPr/>
            </a:lvl1p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25" name="文本占位符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4" name="内容占位符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28" name="内容占位符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0" name="日期占位符 9"/>
          <p:cNvSpPr>
            <a:spLocks noGrp="1"/>
          </p:cNvSpPr>
          <p:nvPr>
            <p:ph type="dt" sz="half" idx="10"/>
          </p:nvPr>
        </p:nvSpPr>
        <p:spPr/>
        <p:txBody>
          <a:bodyPr/>
          <a:lstStyle/>
          <a:p>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a:xfrm>
            <a:off x="8229600" y="6477000"/>
            <a:ext cx="762000" cy="246888"/>
          </a:xfrm>
        </p:spPr>
        <p:txBody>
          <a:bodyPr/>
          <a:lstStyle/>
          <a:p>
            <a:fld id="{B4354116-C1ED-4704-8B7C-3CD8FCC6B710}" type="slidenum">
              <a:rPr lang="en-US" altLang="zh-CN" smtClean="0"/>
              <a:pPr/>
              <a:t>‹#›</a:t>
            </a:fld>
            <a:endParaRPr lang="en-US" altLang="zh-CN"/>
          </a:p>
        </p:txBody>
      </p:sp>
      <p:sp>
        <p:nvSpPr>
          <p:cNvPr id="11" name="直接连接符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0" name="标题 29"/>
          <p:cNvSpPr>
            <a:spLocks noGrp="1"/>
          </p:cNvSpPr>
          <p:nvPr>
            <p:ph type="title"/>
          </p:nvPr>
        </p:nvSpPr>
        <p:spPr>
          <a:xfrm>
            <a:off x="301752" y="457200"/>
            <a:ext cx="8686800" cy="841248"/>
          </a:xfrm>
        </p:spPr>
        <p:txBody>
          <a:bodyPr/>
          <a:lstStyle/>
          <a:p>
            <a:r>
              <a:rPr kumimoji="0" lang="zh-CN" altLang="en-US" smtClean="0"/>
              <a:t>单击此处编辑母版标题样式</a:t>
            </a:r>
            <a:endParaRPr kumimoji="0" lang="en-US"/>
          </a:p>
        </p:txBody>
      </p:sp>
      <p:sp>
        <p:nvSpPr>
          <p:cNvPr id="12" name="日期占位符 11"/>
          <p:cNvSpPr>
            <a:spLocks noGrp="1"/>
          </p:cNvSpPr>
          <p:nvPr>
            <p:ph type="dt" sz="half" idx="10"/>
          </p:nvPr>
        </p:nvSpPr>
        <p:spPr/>
        <p:txBody>
          <a:bodyPr/>
          <a:lstStyle/>
          <a:p>
            <a:endParaRPr lang="en-US" altLang="zh-CN"/>
          </a:p>
        </p:txBody>
      </p:sp>
      <p:sp>
        <p:nvSpPr>
          <p:cNvPr id="21" name="页脚占位符 20"/>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F7DFCAB6-6380-4650-BC87-7786769E4506}" type="slidenum">
              <a:rPr lang="en-US" altLang="zh-CN" smtClean="0"/>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endParaRPr lang="en-US" altLang="zh-CN"/>
          </a:p>
        </p:txBody>
      </p:sp>
      <p:sp>
        <p:nvSpPr>
          <p:cNvPr id="24" name="页脚占位符 23"/>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A534E84C-3113-4352-BB42-D00F22998753}" type="slidenum">
              <a:rPr lang="en-US" altLang="zh-CN" smtClean="0"/>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直接连接符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标题 11"/>
          <p:cNvSpPr>
            <a:spLocks noGrp="1"/>
          </p:cNvSpPr>
          <p:nvPr>
            <p:ph type="title"/>
          </p:nvPr>
        </p:nvSpPr>
        <p:spPr>
          <a:xfrm>
            <a:off x="457200" y="5486400"/>
            <a:ext cx="8458200" cy="520700"/>
          </a:xfrm>
        </p:spPr>
        <p:txBody>
          <a:bodyPr anchor="ctr"/>
          <a:lstStyle>
            <a:lvl1pPr algn="l">
              <a:buNone/>
              <a:defRPr sz="2000" b="1"/>
            </a:lvl1pPr>
          </a:lstStyle>
          <a:p>
            <a:r>
              <a:rPr kumimoji="0" lang="zh-CN" altLang="en-US" smtClean="0"/>
              <a:t>单击此处编辑母版标题样式</a:t>
            </a:r>
            <a:endParaRPr kumimoji="0" lang="en-US"/>
          </a:p>
        </p:txBody>
      </p:sp>
      <p:sp>
        <p:nvSpPr>
          <p:cNvPr id="26" name="文本占位符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14" name="内容占位符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25" name="日期占位符 24"/>
          <p:cNvSpPr>
            <a:spLocks noGrp="1"/>
          </p:cNvSpPr>
          <p:nvPr>
            <p:ph type="dt" sz="half" idx="10"/>
          </p:nvPr>
        </p:nvSpPr>
        <p:spPr/>
        <p:txBody>
          <a:bodyPr/>
          <a:lstStyle/>
          <a:p>
            <a:endParaRPr lang="en-US" altLang="zh-CN"/>
          </a:p>
        </p:txBody>
      </p:sp>
      <p:sp>
        <p:nvSpPr>
          <p:cNvPr id="29" name="页脚占位符 28"/>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078189A0-D642-4B62-A433-D1A035BE63C7}" type="slidenum">
              <a:rPr lang="en-US" altLang="zh-CN" smtClean="0"/>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13" name="图片占位符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zh-CN" altLang="en-US" smtClean="0"/>
              <a:t>单击图标添加图片</a:t>
            </a:r>
            <a:endParaRPr kumimoji="0" lang="en-US" dirty="0"/>
          </a:p>
        </p:txBody>
      </p:sp>
      <p:sp>
        <p:nvSpPr>
          <p:cNvPr id="7" name="日期占位符 6"/>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31" name="灯片编号占位符 30"/>
          <p:cNvSpPr>
            <a:spLocks noGrp="1"/>
          </p:cNvSpPr>
          <p:nvPr>
            <p:ph type="sldNum" sz="quarter" idx="12"/>
          </p:nvPr>
        </p:nvSpPr>
        <p:spPr/>
        <p:txBody>
          <a:bodyPr/>
          <a:lstStyle/>
          <a:p>
            <a:fld id="{BA635B0F-B73A-4B5D-9B48-0F16FCCF7B54}" type="slidenum">
              <a:rPr lang="en-US" altLang="zh-CN" smtClean="0"/>
              <a:pPr/>
              <a:t>‹#›</a:t>
            </a:fld>
            <a:endParaRPr lang="en-US" altLang="zh-CN"/>
          </a:p>
        </p:txBody>
      </p:sp>
      <p:sp>
        <p:nvSpPr>
          <p:cNvPr id="17" name="标题 16"/>
          <p:cNvSpPr>
            <a:spLocks noGrp="1"/>
          </p:cNvSpPr>
          <p:nvPr>
            <p:ph type="title"/>
          </p:nvPr>
        </p:nvSpPr>
        <p:spPr>
          <a:xfrm>
            <a:off x="381000" y="4993760"/>
            <a:ext cx="5867400" cy="522288"/>
          </a:xfrm>
        </p:spPr>
        <p:txBody>
          <a:bodyPr anchor="ctr"/>
          <a:lstStyle>
            <a:lvl1pPr algn="l">
              <a:buNone/>
              <a:defRPr sz="2000" b="1"/>
            </a:lvl1pPr>
          </a:lstStyle>
          <a:p>
            <a:r>
              <a:rPr kumimoji="0" lang="zh-CN" altLang="en-US" smtClean="0"/>
              <a:t>单击此处编辑母版标题样式</a:t>
            </a:r>
            <a:endParaRPr kumimoji="0" lang="en-US"/>
          </a:p>
        </p:txBody>
      </p:sp>
      <p:sp>
        <p:nvSpPr>
          <p:cNvPr id="26" name="文本占位符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srcRect/>
          <a:tile tx="0" ty="0" sx="100000" sy="100000" flip="none" algn="tl"/>
        </a:blipFill>
        <a:effectLst/>
      </p:bgPr>
    </p:bg>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文本占位符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1" name="日期占位符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endParaRPr lang="en-US" altLang="zh-CN"/>
          </a:p>
        </p:txBody>
      </p:sp>
      <p:sp>
        <p:nvSpPr>
          <p:cNvPr id="28" name="页脚占位符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en-US" altLang="zh-CN"/>
          </a:p>
        </p:txBody>
      </p:sp>
      <p:sp>
        <p:nvSpPr>
          <p:cNvPr id="5" name="灯片编号占位符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DFBBFC48-F0C3-4F85-995B-BDC8CBEB075E}" type="slidenum">
              <a:rPr lang="en-US" altLang="zh-CN" smtClean="0"/>
              <a:pPr/>
              <a:t>‹#›</a:t>
            </a:fld>
            <a:endParaRPr lang="en-US" altLang="zh-CN"/>
          </a:p>
        </p:txBody>
      </p:sp>
      <p:sp>
        <p:nvSpPr>
          <p:cNvPr id="10" name="标题占位符 9"/>
          <p:cNvSpPr>
            <a:spLocks noGrp="1"/>
          </p:cNvSpPr>
          <p:nvPr>
            <p:ph type="title"/>
          </p:nvPr>
        </p:nvSpPr>
        <p:spPr>
          <a:xfrm>
            <a:off x="304800" y="457200"/>
            <a:ext cx="8686800" cy="838200"/>
          </a:xfrm>
          <a:prstGeom prst="rect">
            <a:avLst/>
          </a:prstGeom>
        </p:spPr>
        <p:txBody>
          <a:bodyPr vert="horz" anchor="ctr">
            <a:normAutofit/>
          </a:bodyPr>
          <a:lstStyle/>
          <a:p>
            <a:r>
              <a:rPr kumimoji="0" lang="zh-CN" altLang="en-US" smtClean="0"/>
              <a:t>单击此处编辑母版标题样式</a:t>
            </a:r>
            <a:endParaRPr kumimoji="0" lang="en-US"/>
          </a:p>
        </p:txBody>
      </p:sp>
      <p:sp>
        <p:nvSpPr>
          <p:cNvPr id="9" name="直接连接符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直接连接符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2" descr="信纸"/>
          <p:cNvSpPr txBox="1">
            <a:spLocks noChangeArrowheads="1"/>
          </p:cNvSpPr>
          <p:nvPr/>
        </p:nvSpPr>
        <p:spPr bwMode="auto">
          <a:xfrm>
            <a:off x="928662" y="260648"/>
            <a:ext cx="7072362" cy="707886"/>
          </a:xfrm>
          <a:prstGeom prst="rect">
            <a:avLst/>
          </a:prstGeom>
          <a:blipFill dpi="0" rotWithShape="1">
            <a:blip r:embed="rId2" cstate="print"/>
            <a:srcRect/>
            <a:tile tx="0" ty="0" sx="100000" sy="100000" flip="none" algn="tl"/>
          </a:blipFill>
          <a:ln w="9525">
            <a:noFill/>
            <a:miter lim="800000"/>
            <a:headEnd/>
            <a:tailEnd/>
          </a:ln>
          <a:effectLst/>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spcBef>
                <a:spcPct val="50000"/>
              </a:spcBef>
            </a:pPr>
            <a:r>
              <a:rPr lang="zh-CN" altLang="en-US" sz="400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Consolas" pitchFamily="49" charset="0"/>
                <a:ea typeface="+mj-ea"/>
                <a:cs typeface="Consolas" pitchFamily="49" charset="0"/>
              </a:rPr>
              <a:t>第</a:t>
            </a:r>
            <a:r>
              <a:rPr lang="en-US" altLang="zh-CN" sz="400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Consolas" pitchFamily="49" charset="0"/>
                <a:ea typeface="+mj-ea"/>
                <a:cs typeface="Consolas" pitchFamily="49" charset="0"/>
              </a:rPr>
              <a:t>12</a:t>
            </a:r>
            <a:r>
              <a:rPr lang="zh-CN" altLang="en-US" sz="400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Consolas" pitchFamily="49" charset="0"/>
                <a:ea typeface="+mj-ea"/>
                <a:cs typeface="Consolas" pitchFamily="49" charset="0"/>
              </a:rPr>
              <a:t>章 </a:t>
            </a:r>
            <a:r>
              <a:rPr lang="zh-CN" altLang="zh-CN" sz="400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Consolas" pitchFamily="49" charset="0"/>
                <a:ea typeface="+mj-ea"/>
                <a:cs typeface="Consolas" pitchFamily="49" charset="0"/>
              </a:rPr>
              <a:t>概率算法和近似算法</a:t>
            </a:r>
            <a:endParaRPr lang="zh-CN" altLang="en-US" sz="400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Consolas" pitchFamily="49" charset="0"/>
              <a:ea typeface="+mj-ea"/>
              <a:cs typeface="Consolas" pitchFamily="49" charset="0"/>
            </a:endParaRPr>
          </a:p>
        </p:txBody>
      </p:sp>
      <p:sp>
        <p:nvSpPr>
          <p:cNvPr id="7" name="Text Box 3"/>
          <p:cNvSpPr txBox="1">
            <a:spLocks noChangeArrowheads="1"/>
          </p:cNvSpPr>
          <p:nvPr/>
        </p:nvSpPr>
        <p:spPr bwMode="auto">
          <a:xfrm>
            <a:off x="2267744" y="1772816"/>
            <a:ext cx="4680520" cy="584775"/>
          </a:xfrm>
          <a:prstGeom prst="rect">
            <a:avLst/>
          </a:prstGeom>
          <a:solidFill>
            <a:srgbClr val="00B0F0"/>
          </a:solidFill>
          <a:ln>
            <a:headEnd/>
            <a:tailEnd/>
          </a:ln>
        </p:spPr>
        <p:style>
          <a:lnRef idx="1">
            <a:schemeClr val="accent6"/>
          </a:lnRef>
          <a:fillRef idx="2">
            <a:schemeClr val="accent6"/>
          </a:fillRef>
          <a:effectRef idx="1">
            <a:schemeClr val="accent6"/>
          </a:effectRef>
          <a:fontRef idx="minor">
            <a:schemeClr val="dk1"/>
          </a:fontRef>
        </p:style>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spcBef>
                <a:spcPct val="50000"/>
              </a:spcBef>
            </a:pPr>
            <a:r>
              <a:rPr lang="en-US" altLang="zh-CN" sz="3200" smtClean="0">
                <a:solidFill>
                  <a:srgbClr val="FF0000"/>
                </a:solidFill>
                <a:latin typeface="Consolas" pitchFamily="49" charset="0"/>
                <a:ea typeface="叶根友毛笔行书2.0版" pitchFamily="2" charset="-122"/>
                <a:cs typeface="Consolas" pitchFamily="49" charset="0"/>
              </a:rPr>
              <a:t>12.1  </a:t>
            </a:r>
            <a:r>
              <a:rPr lang="zh-CN" altLang="zh-CN" sz="3200" smtClean="0">
                <a:solidFill>
                  <a:srgbClr val="FF0000"/>
                </a:solidFill>
                <a:latin typeface="Consolas" pitchFamily="49" charset="0"/>
                <a:ea typeface="叶根友毛笔行书2.0版" pitchFamily="2" charset="-122"/>
                <a:cs typeface="Consolas" pitchFamily="49" charset="0"/>
              </a:rPr>
              <a:t>概率算法</a:t>
            </a:r>
            <a:endParaRPr lang="zh-CN" altLang="en-US" sz="3200" spc="50">
              <a:ln w="11430"/>
              <a:solidFill>
                <a:srgbClr val="FF0000"/>
              </a:soli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endParaRPr>
          </a:p>
        </p:txBody>
      </p:sp>
      <p:sp>
        <p:nvSpPr>
          <p:cNvPr id="8" name="Text Box 3"/>
          <p:cNvSpPr txBox="1">
            <a:spLocks noChangeArrowheads="1"/>
          </p:cNvSpPr>
          <p:nvPr/>
        </p:nvSpPr>
        <p:spPr bwMode="auto">
          <a:xfrm>
            <a:off x="2267744" y="2852936"/>
            <a:ext cx="4680520" cy="584775"/>
          </a:xfrm>
          <a:prstGeom prst="rect">
            <a:avLst/>
          </a:prstGeom>
          <a:solidFill>
            <a:srgbClr val="00B0F0"/>
          </a:solidFill>
          <a:ln>
            <a:headEnd/>
            <a:tailEnd/>
          </a:ln>
        </p:spPr>
        <p:style>
          <a:lnRef idx="1">
            <a:schemeClr val="accent6"/>
          </a:lnRef>
          <a:fillRef idx="2">
            <a:schemeClr val="accent6"/>
          </a:fillRef>
          <a:effectRef idx="1">
            <a:schemeClr val="accent6"/>
          </a:effectRef>
          <a:fontRef idx="minor">
            <a:schemeClr val="dk1"/>
          </a:fontRef>
        </p:style>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spcBef>
                <a:spcPct val="50000"/>
              </a:spcBef>
            </a:pPr>
            <a:r>
              <a:rPr lang="en-US" altLang="zh-CN" sz="3200" smtClean="0">
                <a:solidFill>
                  <a:srgbClr val="FF0000"/>
                </a:solidFill>
                <a:latin typeface="Consolas" pitchFamily="49" charset="0"/>
                <a:ea typeface="叶根友毛笔行书2.0版" pitchFamily="2" charset="-122"/>
                <a:cs typeface="Consolas" pitchFamily="49" charset="0"/>
              </a:rPr>
              <a:t>12.2  </a:t>
            </a:r>
            <a:r>
              <a:rPr lang="zh-CN" altLang="zh-CN" sz="3200" smtClean="0">
                <a:solidFill>
                  <a:srgbClr val="FF0000"/>
                </a:solidFill>
                <a:latin typeface="Consolas" pitchFamily="49" charset="0"/>
                <a:ea typeface="叶根友毛笔行书2.0版" pitchFamily="2" charset="-122"/>
                <a:cs typeface="Consolas" pitchFamily="49" charset="0"/>
              </a:rPr>
              <a:t>近似算法</a:t>
            </a:r>
            <a:endParaRPr lang="zh-CN" altLang="en-US" sz="3200" spc="50">
              <a:ln w="11430"/>
              <a:solidFill>
                <a:srgbClr val="FF0000"/>
              </a:soli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8596" y="928670"/>
            <a:ext cx="8429684" cy="5072497"/>
          </a:xfrm>
          <a:prstGeom prst="rect">
            <a:avLst/>
          </a:prstGeom>
        </p:spPr>
        <p:style>
          <a:lnRef idx="1">
            <a:schemeClr val="accent5"/>
          </a:lnRef>
          <a:fillRef idx="2">
            <a:schemeClr val="accent5"/>
          </a:fillRef>
          <a:effectRef idx="1">
            <a:schemeClr val="accent5"/>
          </a:effectRef>
          <a:fontRef idx="minor">
            <a:schemeClr val="dk1"/>
          </a:fontRef>
        </p:style>
        <p:txBody>
          <a:bodyPr wrap="square" lIns="216000" tIns="180000" bIns="180000" rtlCol="0">
            <a:spAutoFit/>
          </a:bodyPr>
          <a:lstStyle/>
          <a:p>
            <a:r>
              <a:rPr lang="en-US" sz="1800" smtClean="0">
                <a:solidFill>
                  <a:srgbClr val="FF0000"/>
                </a:solidFill>
                <a:latin typeface="Consolas" pitchFamily="49" charset="0"/>
                <a:ea typeface="仿宋" pitchFamily="49" charset="-122"/>
                <a:cs typeface="Consolas" pitchFamily="49" charset="0"/>
              </a:rPr>
              <a:t>double solve()</a:t>
            </a:r>
            <a:r>
              <a:rPr lang="en-US" sz="1800" smtClean="0">
                <a:solidFill>
                  <a:srgbClr val="0000FF"/>
                </a:solidFill>
                <a:latin typeface="Consolas" pitchFamily="49" charset="0"/>
                <a:ea typeface="仿宋" pitchFamily="49" charset="-122"/>
                <a:cs typeface="Consolas" pitchFamily="49" charset="0"/>
              </a:rPr>
              <a:t>				</a:t>
            </a:r>
            <a:r>
              <a:rPr lang="en-US" sz="1800" smtClean="0">
                <a:solidFill>
                  <a:srgbClr val="00B0F0"/>
                </a:solidFill>
                <a:latin typeface="Consolas" pitchFamily="49" charset="0"/>
                <a:ea typeface="仿宋" pitchFamily="49" charset="-122"/>
                <a:cs typeface="Consolas" pitchFamily="49" charset="0"/>
              </a:rPr>
              <a:t>//</a:t>
            </a:r>
            <a:r>
              <a:rPr lang="zh-CN" altLang="en-US" sz="1800" smtClean="0">
                <a:solidFill>
                  <a:srgbClr val="00B0F0"/>
                </a:solidFill>
                <a:latin typeface="Consolas" pitchFamily="49" charset="0"/>
                <a:ea typeface="仿宋" pitchFamily="49" charset="-122"/>
                <a:cs typeface="Consolas" pitchFamily="49" charset="0"/>
              </a:rPr>
              <a:t>求</a:t>
            </a:r>
            <a:r>
              <a:rPr lang="en-US" altLang="zh-CN" sz="1800" smtClean="0">
                <a:solidFill>
                  <a:srgbClr val="00B0F0"/>
                </a:solidFill>
                <a:latin typeface="Consolas" pitchFamily="49" charset="0"/>
                <a:ea typeface="仿宋" pitchFamily="49" charset="-122"/>
                <a:cs typeface="Consolas" pitchFamily="49" charset="0"/>
              </a:rPr>
              <a:t>π</a:t>
            </a:r>
            <a:r>
              <a:rPr lang="zh-CN" altLang="en-US" sz="1800" smtClean="0">
                <a:solidFill>
                  <a:srgbClr val="00B0F0"/>
                </a:solidFill>
                <a:latin typeface="Consolas" pitchFamily="49" charset="0"/>
                <a:ea typeface="仿宋" pitchFamily="49" charset="-122"/>
                <a:cs typeface="Consolas" pitchFamily="49" charset="0"/>
              </a:rPr>
              <a:t>的蒙特卡罗算法</a:t>
            </a:r>
          </a:p>
          <a:p>
            <a:r>
              <a:rPr lang="en-US" sz="1800" smtClean="0">
                <a:solidFill>
                  <a:srgbClr val="0000FF"/>
                </a:solidFill>
                <a:latin typeface="Consolas" pitchFamily="49" charset="0"/>
                <a:ea typeface="仿宋" pitchFamily="49" charset="-122"/>
                <a:cs typeface="Consolas" pitchFamily="49" charset="0"/>
              </a:rPr>
              <a:t>{  int n=10000;</a:t>
            </a:r>
            <a:endParaRPr lang="zh-CN" altLang="en-US" sz="1800" smtClean="0">
              <a:solidFill>
                <a:srgbClr val="0000FF"/>
              </a:solidFill>
              <a:latin typeface="Consolas" pitchFamily="49" charset="0"/>
              <a:ea typeface="仿宋" pitchFamily="49" charset="-122"/>
              <a:cs typeface="Consolas" pitchFamily="49" charset="0"/>
            </a:endParaRPr>
          </a:p>
          <a:p>
            <a:r>
              <a:rPr lang="en-US" sz="1800" smtClean="0">
                <a:solidFill>
                  <a:srgbClr val="0000FF"/>
                </a:solidFill>
                <a:latin typeface="Consolas" pitchFamily="49" charset="0"/>
                <a:ea typeface="仿宋" pitchFamily="49" charset="-122"/>
                <a:cs typeface="Consolas" pitchFamily="49" charset="0"/>
              </a:rPr>
              <a:t>   int m=0;</a:t>
            </a:r>
            <a:endParaRPr lang="zh-CN" altLang="en-US" sz="1800" smtClean="0">
              <a:solidFill>
                <a:srgbClr val="0000FF"/>
              </a:solidFill>
              <a:latin typeface="Consolas" pitchFamily="49" charset="0"/>
              <a:ea typeface="仿宋" pitchFamily="49" charset="-122"/>
              <a:cs typeface="Consolas" pitchFamily="49" charset="0"/>
            </a:endParaRPr>
          </a:p>
          <a:p>
            <a:r>
              <a:rPr lang="en-US" sz="1800" smtClean="0">
                <a:solidFill>
                  <a:srgbClr val="0000FF"/>
                </a:solidFill>
                <a:latin typeface="Consolas" pitchFamily="49" charset="0"/>
                <a:ea typeface="仿宋" pitchFamily="49" charset="-122"/>
                <a:cs typeface="Consolas" pitchFamily="49" charset="0"/>
              </a:rPr>
              <a:t>   double x,y;</a:t>
            </a:r>
            <a:endParaRPr lang="zh-CN" altLang="en-US" sz="1800" smtClean="0">
              <a:solidFill>
                <a:srgbClr val="0000FF"/>
              </a:solidFill>
              <a:latin typeface="Consolas" pitchFamily="49" charset="0"/>
              <a:ea typeface="仿宋" pitchFamily="49" charset="-122"/>
              <a:cs typeface="Consolas" pitchFamily="49" charset="0"/>
            </a:endParaRPr>
          </a:p>
          <a:p>
            <a:r>
              <a:rPr lang="en-US" sz="1800" smtClean="0">
                <a:solidFill>
                  <a:srgbClr val="0000FF"/>
                </a:solidFill>
                <a:latin typeface="Consolas" pitchFamily="49" charset="0"/>
                <a:ea typeface="仿宋" pitchFamily="49" charset="-122"/>
                <a:cs typeface="Consolas" pitchFamily="49" charset="0"/>
              </a:rPr>
              <a:t>   for (int i=1;i&lt;=n;i++)</a:t>
            </a:r>
            <a:endParaRPr lang="zh-CN" altLang="en-US" sz="1800" smtClean="0">
              <a:solidFill>
                <a:srgbClr val="0000FF"/>
              </a:solidFill>
              <a:latin typeface="Consolas" pitchFamily="49" charset="0"/>
              <a:ea typeface="仿宋" pitchFamily="49" charset="-122"/>
              <a:cs typeface="Consolas" pitchFamily="49" charset="0"/>
            </a:endParaRPr>
          </a:p>
          <a:p>
            <a:r>
              <a:rPr lang="en-US" sz="1800" smtClean="0">
                <a:solidFill>
                  <a:srgbClr val="0000FF"/>
                </a:solidFill>
                <a:latin typeface="Consolas" pitchFamily="49" charset="0"/>
                <a:ea typeface="仿宋" pitchFamily="49" charset="-122"/>
                <a:cs typeface="Consolas" pitchFamily="49" charset="0"/>
              </a:rPr>
              <a:t>   {  x=rand01();</a:t>
            </a:r>
            <a:endParaRPr lang="zh-CN" altLang="en-US" sz="1800" smtClean="0">
              <a:solidFill>
                <a:srgbClr val="0000FF"/>
              </a:solidFill>
              <a:latin typeface="Consolas" pitchFamily="49" charset="0"/>
              <a:ea typeface="仿宋" pitchFamily="49" charset="-122"/>
              <a:cs typeface="Consolas" pitchFamily="49" charset="0"/>
            </a:endParaRPr>
          </a:p>
          <a:p>
            <a:r>
              <a:rPr lang="en-US" sz="1800" smtClean="0">
                <a:solidFill>
                  <a:srgbClr val="0000FF"/>
                </a:solidFill>
                <a:latin typeface="Consolas" pitchFamily="49" charset="0"/>
                <a:ea typeface="仿宋" pitchFamily="49" charset="-122"/>
                <a:cs typeface="Consolas" pitchFamily="49" charset="0"/>
              </a:rPr>
              <a:t>      y=rand01();</a:t>
            </a:r>
            <a:endParaRPr lang="zh-CN" altLang="en-US" sz="1800" smtClean="0">
              <a:solidFill>
                <a:srgbClr val="0000FF"/>
              </a:solidFill>
              <a:latin typeface="Consolas" pitchFamily="49" charset="0"/>
              <a:ea typeface="仿宋" pitchFamily="49" charset="-122"/>
              <a:cs typeface="Consolas" pitchFamily="49" charset="0"/>
            </a:endParaRPr>
          </a:p>
          <a:p>
            <a:r>
              <a:rPr lang="en-US" sz="1800" smtClean="0">
                <a:solidFill>
                  <a:srgbClr val="0000FF"/>
                </a:solidFill>
                <a:latin typeface="Consolas" pitchFamily="49" charset="0"/>
                <a:ea typeface="仿宋" pitchFamily="49" charset="-122"/>
                <a:cs typeface="Consolas" pitchFamily="49" charset="0"/>
              </a:rPr>
              <a:t>      if (x*x+y*y&lt;=1.0)</a:t>
            </a:r>
            <a:endParaRPr lang="zh-CN" altLang="en-US" sz="1800" smtClean="0">
              <a:solidFill>
                <a:srgbClr val="0000FF"/>
              </a:solidFill>
              <a:latin typeface="Consolas" pitchFamily="49" charset="0"/>
              <a:ea typeface="仿宋" pitchFamily="49" charset="-122"/>
              <a:cs typeface="Consolas" pitchFamily="49" charset="0"/>
            </a:endParaRPr>
          </a:p>
          <a:p>
            <a:r>
              <a:rPr lang="en-US" sz="1800" smtClean="0">
                <a:solidFill>
                  <a:srgbClr val="0000FF"/>
                </a:solidFill>
                <a:latin typeface="Consolas" pitchFamily="49" charset="0"/>
                <a:ea typeface="仿宋" pitchFamily="49" charset="-122"/>
                <a:cs typeface="Consolas" pitchFamily="49" charset="0"/>
              </a:rPr>
              <a:t>        m++;</a:t>
            </a:r>
            <a:endParaRPr lang="zh-CN" altLang="en-US" sz="1800" smtClean="0">
              <a:solidFill>
                <a:srgbClr val="0000FF"/>
              </a:solidFill>
              <a:latin typeface="Consolas" pitchFamily="49" charset="0"/>
              <a:ea typeface="仿宋" pitchFamily="49" charset="-122"/>
              <a:cs typeface="Consolas" pitchFamily="49" charset="0"/>
            </a:endParaRPr>
          </a:p>
          <a:p>
            <a:r>
              <a:rPr lang="en-US" sz="1800" smtClean="0">
                <a:solidFill>
                  <a:srgbClr val="0000FF"/>
                </a:solidFill>
                <a:latin typeface="Consolas" pitchFamily="49" charset="0"/>
                <a:ea typeface="仿宋" pitchFamily="49" charset="-122"/>
                <a:cs typeface="Consolas" pitchFamily="49" charset="0"/>
              </a:rPr>
              <a:t>   }</a:t>
            </a:r>
            <a:endParaRPr lang="zh-CN" altLang="en-US" sz="1800" smtClean="0">
              <a:solidFill>
                <a:srgbClr val="0000FF"/>
              </a:solidFill>
              <a:latin typeface="Consolas" pitchFamily="49" charset="0"/>
              <a:ea typeface="仿宋" pitchFamily="49" charset="-122"/>
              <a:cs typeface="Consolas" pitchFamily="49" charset="0"/>
            </a:endParaRPr>
          </a:p>
          <a:p>
            <a:r>
              <a:rPr lang="en-US" sz="1800" smtClean="0">
                <a:solidFill>
                  <a:srgbClr val="0000FF"/>
                </a:solidFill>
                <a:latin typeface="Consolas" pitchFamily="49" charset="0"/>
                <a:ea typeface="仿宋" pitchFamily="49" charset="-122"/>
                <a:cs typeface="Consolas" pitchFamily="49" charset="0"/>
              </a:rPr>
              <a:t>   return 4.0*m/n;</a:t>
            </a:r>
            <a:endParaRPr lang="zh-CN" altLang="en-US" sz="1800" smtClean="0">
              <a:solidFill>
                <a:srgbClr val="0000FF"/>
              </a:solidFill>
              <a:latin typeface="Consolas" pitchFamily="49" charset="0"/>
              <a:ea typeface="仿宋" pitchFamily="49" charset="-122"/>
              <a:cs typeface="Consolas" pitchFamily="49" charset="0"/>
            </a:endParaRPr>
          </a:p>
          <a:p>
            <a:r>
              <a:rPr lang="en-US" sz="1800" smtClean="0">
                <a:solidFill>
                  <a:srgbClr val="0000FF"/>
                </a:solidFill>
                <a:latin typeface="Consolas" pitchFamily="49" charset="0"/>
                <a:ea typeface="仿宋" pitchFamily="49" charset="-122"/>
                <a:cs typeface="Consolas" pitchFamily="49" charset="0"/>
              </a:rPr>
              <a:t>}</a:t>
            </a:r>
            <a:endParaRPr lang="zh-CN" altLang="en-US" sz="1800" smtClean="0">
              <a:solidFill>
                <a:srgbClr val="0000FF"/>
              </a:solidFill>
              <a:latin typeface="Consolas" pitchFamily="49" charset="0"/>
              <a:ea typeface="仿宋" pitchFamily="49" charset="-122"/>
              <a:cs typeface="Consolas" pitchFamily="49" charset="0"/>
            </a:endParaRPr>
          </a:p>
          <a:p>
            <a:pPr>
              <a:lnSpc>
                <a:spcPct val="200000"/>
              </a:lnSpc>
            </a:pPr>
            <a:r>
              <a:rPr lang="en-US" sz="1800" smtClean="0">
                <a:solidFill>
                  <a:srgbClr val="FF0000"/>
                </a:solidFill>
                <a:latin typeface="Consolas" pitchFamily="49" charset="0"/>
                <a:ea typeface="仿宋" pitchFamily="49" charset="-122"/>
                <a:cs typeface="Consolas" pitchFamily="49" charset="0"/>
              </a:rPr>
              <a:t>void main()</a:t>
            </a:r>
            <a:endParaRPr lang="zh-CN" altLang="en-US" sz="1800" smtClean="0">
              <a:solidFill>
                <a:srgbClr val="FF0000"/>
              </a:solidFill>
              <a:latin typeface="Consolas" pitchFamily="49" charset="0"/>
              <a:ea typeface="仿宋" pitchFamily="49" charset="-122"/>
              <a:cs typeface="Consolas" pitchFamily="49" charset="0"/>
            </a:endParaRPr>
          </a:p>
          <a:p>
            <a:r>
              <a:rPr lang="en-US" sz="1800" smtClean="0">
                <a:solidFill>
                  <a:srgbClr val="0000FF"/>
                </a:solidFill>
                <a:latin typeface="Consolas" pitchFamily="49" charset="0"/>
                <a:ea typeface="仿宋" pitchFamily="49" charset="-122"/>
                <a:cs typeface="Consolas" pitchFamily="49" charset="0"/>
              </a:rPr>
              <a:t>{  srand((unsigned)time(NULL));	</a:t>
            </a:r>
            <a:r>
              <a:rPr lang="en-US" sz="1800" smtClean="0">
                <a:solidFill>
                  <a:srgbClr val="00B0F0"/>
                </a:solidFill>
                <a:latin typeface="Consolas" pitchFamily="49" charset="0"/>
                <a:ea typeface="仿宋" pitchFamily="49" charset="-122"/>
                <a:cs typeface="Consolas" pitchFamily="49" charset="0"/>
              </a:rPr>
              <a:t>//</a:t>
            </a:r>
            <a:r>
              <a:rPr lang="zh-CN" altLang="en-US" sz="1800" smtClean="0">
                <a:solidFill>
                  <a:srgbClr val="00B0F0"/>
                </a:solidFill>
                <a:latin typeface="Consolas" pitchFamily="49" charset="0"/>
                <a:ea typeface="仿宋" pitchFamily="49" charset="-122"/>
                <a:cs typeface="Consolas" pitchFamily="49" charset="0"/>
              </a:rPr>
              <a:t>随机种子</a:t>
            </a:r>
          </a:p>
          <a:p>
            <a:r>
              <a:rPr lang="en-US" sz="1800" smtClean="0">
                <a:solidFill>
                  <a:srgbClr val="0000FF"/>
                </a:solidFill>
                <a:latin typeface="Consolas" pitchFamily="49" charset="0"/>
                <a:ea typeface="仿宋" pitchFamily="49" charset="-122"/>
                <a:cs typeface="Consolas" pitchFamily="49" charset="0"/>
              </a:rPr>
              <a:t>   printf("PI=%g\n",solve());		</a:t>
            </a:r>
            <a:r>
              <a:rPr lang="en-US" sz="1800" smtClean="0">
                <a:solidFill>
                  <a:srgbClr val="00B0F0"/>
                </a:solidFill>
                <a:latin typeface="Consolas" pitchFamily="49" charset="0"/>
                <a:ea typeface="仿宋" pitchFamily="49" charset="-122"/>
                <a:cs typeface="Consolas" pitchFamily="49" charset="0"/>
              </a:rPr>
              <a:t>//</a:t>
            </a:r>
            <a:r>
              <a:rPr lang="zh-CN" altLang="en-US" sz="1800" smtClean="0">
                <a:solidFill>
                  <a:srgbClr val="00B0F0"/>
                </a:solidFill>
                <a:latin typeface="Consolas" pitchFamily="49" charset="0"/>
                <a:ea typeface="仿宋" pitchFamily="49" charset="-122"/>
                <a:cs typeface="Consolas" pitchFamily="49" charset="0"/>
              </a:rPr>
              <a:t>输出</a:t>
            </a:r>
            <a:r>
              <a:rPr lang="en-US" altLang="zh-CN" sz="1800" smtClean="0">
                <a:solidFill>
                  <a:srgbClr val="00B0F0"/>
                </a:solidFill>
                <a:latin typeface="Consolas" pitchFamily="49" charset="0"/>
                <a:ea typeface="仿宋" pitchFamily="49" charset="-122"/>
                <a:cs typeface="Consolas" pitchFamily="49" charset="0"/>
              </a:rPr>
              <a:t>π</a:t>
            </a:r>
          </a:p>
          <a:p>
            <a:r>
              <a:rPr lang="en-US" sz="1800" smtClean="0">
                <a:solidFill>
                  <a:srgbClr val="0000FF"/>
                </a:solidFill>
                <a:latin typeface="Consolas" pitchFamily="49" charset="0"/>
                <a:ea typeface="仿宋" pitchFamily="49" charset="-122"/>
                <a:cs typeface="Consolas" pitchFamily="49" charset="0"/>
              </a:rPr>
              <a:t>}</a:t>
            </a:r>
            <a:endParaRPr lang="zh-CN" altLang="en-US" sz="1800" smtClean="0">
              <a:solidFill>
                <a:srgbClr val="0000FF"/>
              </a:solidFill>
              <a:latin typeface="Consolas" pitchFamily="49" charset="0"/>
              <a:ea typeface="仿宋" pitchFamily="49" charset="-122"/>
              <a:cs typeface="Consolas" pitchFamily="49"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357166"/>
            <a:ext cx="5786478" cy="52322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ltLang="zh-CN" sz="2800" smtClean="0">
                <a:solidFill>
                  <a:srgbClr val="FF0000"/>
                </a:solidFill>
                <a:latin typeface="Consolas" pitchFamily="49" charset="0"/>
                <a:ea typeface="微软雅黑" pitchFamily="34" charset="-122"/>
                <a:cs typeface="Consolas" pitchFamily="49" charset="0"/>
              </a:rPr>
              <a:t>12.1.3 </a:t>
            </a:r>
            <a:r>
              <a:rPr lang="zh-CN" altLang="zh-CN" sz="2800" smtClean="0">
                <a:solidFill>
                  <a:srgbClr val="FF0000"/>
                </a:solidFill>
                <a:latin typeface="Consolas" pitchFamily="49" charset="0"/>
                <a:ea typeface="微软雅黑" pitchFamily="34" charset="-122"/>
                <a:cs typeface="Consolas" pitchFamily="49" charset="0"/>
              </a:rPr>
              <a:t>拉斯维加斯类型概率算法</a:t>
            </a:r>
            <a:endParaRPr lang="zh-CN" altLang="en-US" sz="2800">
              <a:solidFill>
                <a:srgbClr val="FF0000"/>
              </a:solidFill>
              <a:latin typeface="Consolas" pitchFamily="49" charset="0"/>
              <a:ea typeface="微软雅黑" pitchFamily="34" charset="-122"/>
              <a:cs typeface="Consolas" pitchFamily="49" charset="0"/>
            </a:endParaRPr>
          </a:p>
        </p:txBody>
      </p:sp>
      <p:sp>
        <p:nvSpPr>
          <p:cNvPr id="3" name="TextBox 2"/>
          <p:cNvSpPr txBox="1"/>
          <p:nvPr/>
        </p:nvSpPr>
        <p:spPr>
          <a:xfrm>
            <a:off x="642910" y="1571612"/>
            <a:ext cx="7929618" cy="2346668"/>
          </a:xfrm>
          <a:prstGeom prst="rect">
            <a:avLst/>
          </a:prstGeom>
          <a:noFill/>
        </p:spPr>
        <p:txBody>
          <a:bodyPr wrap="square" rtlCol="0">
            <a:spAutoFit/>
          </a:bodyPr>
          <a:lstStyle/>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拉斯维加斯型概率算法的一个显著特征是，它所做的随机性选择有可能导致算法找不到问题的解，即算法运行一次，或者得到一个正确的解，或者无解。</a:t>
            </a:r>
            <a:endParaRPr lang="en-US" altLang="zh-CN" sz="2000" smtClean="0">
              <a:solidFill>
                <a:srgbClr val="0000FF"/>
              </a:solidFill>
              <a:latin typeface="Consolas" pitchFamily="49" charset="0"/>
              <a:ea typeface="楷体" pitchFamily="49" charset="-122"/>
              <a:cs typeface="Consolas" pitchFamily="49" charset="0"/>
            </a:endParaRPr>
          </a:p>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因此，需要对同一输入实例反复多次运行算法，直到成功地获得问题的解。 </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1357298"/>
            <a:ext cx="7715304" cy="430887"/>
          </a:xfrm>
          <a:prstGeom prst="rect">
            <a:avLst/>
          </a:prstGeom>
          <a:noFill/>
        </p:spPr>
        <p:txBody>
          <a:bodyPr wrap="square" rtlCol="0">
            <a:spAutoFit/>
          </a:bodyPr>
          <a:lstStyle/>
          <a:p>
            <a:r>
              <a:rPr lang="zh-CN" altLang="zh-CN" sz="2200" smtClean="0">
                <a:solidFill>
                  <a:srgbClr val="FF0000"/>
                </a:solidFill>
                <a:latin typeface="Consolas" pitchFamily="49" charset="0"/>
                <a:ea typeface="楷体" pitchFamily="49" charset="-122"/>
                <a:cs typeface="Consolas" pitchFamily="49" charset="0"/>
              </a:rPr>
              <a:t>【例</a:t>
            </a:r>
            <a:r>
              <a:rPr lang="en-US" altLang="zh-CN" sz="2200" smtClean="0">
                <a:solidFill>
                  <a:srgbClr val="FF0000"/>
                </a:solidFill>
                <a:latin typeface="Consolas" pitchFamily="49" charset="0"/>
                <a:ea typeface="楷体" pitchFamily="49" charset="-122"/>
                <a:cs typeface="Consolas" pitchFamily="49" charset="0"/>
              </a:rPr>
              <a:t>12.2</a:t>
            </a:r>
            <a:r>
              <a:rPr lang="zh-CN" altLang="zh-CN" sz="2200" smtClean="0">
                <a:solidFill>
                  <a:srgbClr val="FF0000"/>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设计一个求解</a:t>
            </a:r>
            <a:r>
              <a:rPr lang="en-US" altLang="zh-CN" sz="2000" i="1" smtClean="0">
                <a:solidFill>
                  <a:srgbClr val="0000FF"/>
                </a:solidFill>
                <a:latin typeface="Consolas" pitchFamily="49" charset="0"/>
                <a:ea typeface="楷体" pitchFamily="49" charset="-122"/>
                <a:cs typeface="Consolas" pitchFamily="49" charset="0"/>
              </a:rPr>
              <a:t>n</a:t>
            </a:r>
            <a:r>
              <a:rPr lang="zh-CN" altLang="zh-CN" sz="2000" smtClean="0">
                <a:solidFill>
                  <a:srgbClr val="0000FF"/>
                </a:solidFill>
                <a:latin typeface="Consolas" pitchFamily="49" charset="0"/>
                <a:ea typeface="楷体" pitchFamily="49" charset="-122"/>
                <a:cs typeface="Consolas" pitchFamily="49" charset="0"/>
              </a:rPr>
              <a:t>皇后问题的拉斯维加斯型概率算法。</a:t>
            </a:r>
          </a:p>
        </p:txBody>
      </p:sp>
      <p:sp>
        <p:nvSpPr>
          <p:cNvPr id="3" name="TextBox 2"/>
          <p:cNvSpPr txBox="1"/>
          <p:nvPr/>
        </p:nvSpPr>
        <p:spPr>
          <a:xfrm>
            <a:off x="285720" y="2071678"/>
            <a:ext cx="8286808" cy="2446824"/>
          </a:xfrm>
          <a:prstGeom prst="rect">
            <a:avLst/>
          </a:prstGeom>
          <a:noFill/>
        </p:spPr>
        <p:txBody>
          <a:bodyPr wrap="square" rtlCol="0">
            <a:spAutoFit/>
          </a:bodyPr>
          <a:lstStyle/>
          <a:p>
            <a:pPr>
              <a:lnSpc>
                <a:spcPct val="150000"/>
              </a:lnSpc>
            </a:pPr>
            <a:r>
              <a:rPr lang="en-US" altLang="zh-CN" sz="2200" smtClean="0">
                <a:solidFill>
                  <a:srgbClr val="FF0000"/>
                </a:solidFill>
                <a:latin typeface="Consolas" pitchFamily="49" charset="0"/>
                <a:ea typeface="楷体" pitchFamily="49" charset="-122"/>
                <a:cs typeface="Consolas" pitchFamily="49" charset="0"/>
              </a:rPr>
              <a:t>    </a:t>
            </a:r>
            <a:r>
              <a:rPr lang="zh-CN" altLang="zh-CN" sz="2200" smtClean="0">
                <a:solidFill>
                  <a:srgbClr val="FF0000"/>
                </a:solidFill>
                <a:latin typeface="Consolas" pitchFamily="49" charset="0"/>
                <a:ea typeface="楷体" pitchFamily="49" charset="-122"/>
                <a:cs typeface="Consolas" pitchFamily="49" charset="0"/>
              </a:rPr>
              <a:t>解：</a:t>
            </a:r>
            <a:r>
              <a:rPr lang="zh-CN" altLang="zh-CN" sz="2000" smtClean="0">
                <a:solidFill>
                  <a:srgbClr val="0000FF"/>
                </a:solidFill>
                <a:latin typeface="Consolas" pitchFamily="49" charset="0"/>
                <a:ea typeface="楷体" pitchFamily="49" charset="-122"/>
                <a:cs typeface="Consolas" pitchFamily="49" charset="0"/>
              </a:rPr>
              <a:t>当在第</a:t>
            </a:r>
            <a:r>
              <a:rPr lang="en-US" altLang="zh-CN" sz="2000" i="1" smtClean="0">
                <a:solidFill>
                  <a:srgbClr val="0000FF"/>
                </a:solidFill>
                <a:latin typeface="Consolas" pitchFamily="49" charset="0"/>
                <a:ea typeface="楷体" pitchFamily="49" charset="-122"/>
                <a:cs typeface="Consolas" pitchFamily="49" charset="0"/>
              </a:rPr>
              <a:t>i</a:t>
            </a:r>
            <a:r>
              <a:rPr lang="zh-CN" altLang="zh-CN" sz="2000" smtClean="0">
                <a:solidFill>
                  <a:srgbClr val="0000FF"/>
                </a:solidFill>
                <a:latin typeface="Consolas" pitchFamily="49" charset="0"/>
                <a:ea typeface="楷体" pitchFamily="49" charset="-122"/>
                <a:cs typeface="Consolas" pitchFamily="49" charset="0"/>
              </a:rPr>
              <a:t>行放置一个皇后时，可能的列为</a:t>
            </a:r>
            <a:r>
              <a:rPr lang="en-US" altLang="zh-CN" sz="2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n</a:t>
            </a:r>
            <a:r>
              <a:rPr lang="zh-CN" altLang="zh-CN" sz="2000" smtClean="0">
                <a:solidFill>
                  <a:srgbClr val="0000FF"/>
                </a:solidFill>
                <a:latin typeface="Consolas" pitchFamily="49" charset="0"/>
                <a:ea typeface="楷体" pitchFamily="49" charset="-122"/>
                <a:cs typeface="Consolas" pitchFamily="49" charset="0"/>
              </a:rPr>
              <a:t>，产生</a:t>
            </a:r>
            <a:r>
              <a:rPr lang="en-US" altLang="zh-CN" sz="2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n</a:t>
            </a:r>
            <a:r>
              <a:rPr lang="zh-CN" altLang="zh-CN" sz="2000" smtClean="0">
                <a:solidFill>
                  <a:srgbClr val="0000FF"/>
                </a:solidFill>
                <a:latin typeface="Consolas" pitchFamily="49" charset="0"/>
                <a:ea typeface="楷体" pitchFamily="49" charset="-122"/>
                <a:cs typeface="Consolas" pitchFamily="49" charset="0"/>
              </a:rPr>
              <a:t>的随机数</a:t>
            </a:r>
            <a:r>
              <a:rPr lang="en-US" altLang="zh-CN" sz="2000" i="1" smtClean="0">
                <a:solidFill>
                  <a:srgbClr val="0000FF"/>
                </a:solidFill>
                <a:latin typeface="Consolas" pitchFamily="49" charset="0"/>
                <a:ea typeface="楷体" pitchFamily="49" charset="-122"/>
                <a:cs typeface="Consolas" pitchFamily="49" charset="0"/>
              </a:rPr>
              <a:t>j</a:t>
            </a:r>
            <a:r>
              <a:rPr lang="zh-CN" altLang="zh-CN" sz="2000" smtClean="0">
                <a:solidFill>
                  <a:srgbClr val="0000FF"/>
                </a:solidFill>
                <a:latin typeface="Consolas" pitchFamily="49" charset="0"/>
                <a:ea typeface="楷体" pitchFamily="49" charset="-122"/>
                <a:cs typeface="Consolas" pitchFamily="49" charset="0"/>
              </a:rPr>
              <a:t>，如果皇后的位置（</a:t>
            </a:r>
            <a:r>
              <a:rPr lang="en-US" altLang="zh-CN" sz="2000" i="1" smtClean="0">
                <a:solidFill>
                  <a:srgbClr val="0000FF"/>
                </a:solidFill>
                <a:latin typeface="Consolas" pitchFamily="49" charset="0"/>
                <a:ea typeface="楷体" pitchFamily="49" charset="-122"/>
                <a:cs typeface="Consolas" pitchFamily="49" charset="0"/>
              </a:rPr>
              <a:t>i</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j</a:t>
            </a:r>
            <a:r>
              <a:rPr lang="zh-CN" altLang="zh-CN" sz="2000" smtClean="0">
                <a:solidFill>
                  <a:srgbClr val="0000FF"/>
                </a:solidFill>
                <a:latin typeface="Consolas" pitchFamily="49" charset="0"/>
                <a:ea typeface="楷体" pitchFamily="49" charset="-122"/>
                <a:cs typeface="Consolas" pitchFamily="49" charset="0"/>
              </a:rPr>
              <a:t>）发生冲突，继续产生另外一个</a:t>
            </a:r>
            <a:r>
              <a:rPr lang="zh-CN" altLang="zh-CN" sz="2000" smtClean="0">
                <a:solidFill>
                  <a:srgbClr val="9900FF"/>
                </a:solidFill>
                <a:latin typeface="Consolas" pitchFamily="49" charset="0"/>
                <a:ea typeface="楷体" pitchFamily="49" charset="-122"/>
                <a:cs typeface="Consolas" pitchFamily="49" charset="0"/>
              </a:rPr>
              <a:t>随机数</a:t>
            </a:r>
            <a:r>
              <a:rPr lang="en-US" altLang="zh-CN" sz="2000" i="1" smtClean="0">
                <a:solidFill>
                  <a:srgbClr val="9900FF"/>
                </a:solidFill>
                <a:latin typeface="Consolas" pitchFamily="49" charset="0"/>
                <a:ea typeface="楷体" pitchFamily="49" charset="-122"/>
                <a:cs typeface="Consolas" pitchFamily="49" charset="0"/>
              </a:rPr>
              <a:t>j</a:t>
            </a:r>
            <a:r>
              <a:rPr lang="zh-CN" altLang="zh-CN" sz="2000" smtClean="0">
                <a:solidFill>
                  <a:srgbClr val="0000FF"/>
                </a:solidFill>
                <a:latin typeface="Consolas" pitchFamily="49" charset="0"/>
                <a:ea typeface="楷体" pitchFamily="49" charset="-122"/>
                <a:cs typeface="Consolas" pitchFamily="49" charset="0"/>
              </a:rPr>
              <a:t>，这样最多试探</a:t>
            </a:r>
            <a:r>
              <a:rPr lang="en-US" altLang="zh-CN" sz="2000" i="1" smtClean="0">
                <a:solidFill>
                  <a:srgbClr val="0000FF"/>
                </a:solidFill>
                <a:latin typeface="Consolas" pitchFamily="49" charset="0"/>
                <a:ea typeface="楷体" pitchFamily="49" charset="-122"/>
                <a:cs typeface="Consolas" pitchFamily="49" charset="0"/>
              </a:rPr>
              <a:t>n</a:t>
            </a:r>
            <a:r>
              <a:rPr lang="zh-CN" altLang="zh-CN" sz="2000" smtClean="0">
                <a:solidFill>
                  <a:srgbClr val="0000FF"/>
                </a:solidFill>
                <a:latin typeface="Consolas" pitchFamily="49" charset="0"/>
                <a:ea typeface="楷体" pitchFamily="49" charset="-122"/>
                <a:cs typeface="Consolas" pitchFamily="49" charset="0"/>
              </a:rPr>
              <a:t>次。</a:t>
            </a:r>
            <a:endParaRPr lang="en-US" altLang="zh-CN" sz="2000" smtClean="0">
              <a:solidFill>
                <a:srgbClr val="0000FF"/>
              </a:solidFill>
              <a:latin typeface="Consolas" pitchFamily="49" charset="0"/>
              <a:ea typeface="楷体" pitchFamily="49" charset="-122"/>
              <a:cs typeface="Consolas" pitchFamily="49" charset="0"/>
            </a:endParaRPr>
          </a:p>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其中任何一次试探成功（不冲突），则继续查找下一个皇后位置，如果试探超过</a:t>
            </a:r>
            <a:r>
              <a:rPr lang="en-US" altLang="zh-CN" sz="2000" i="1" smtClean="0">
                <a:solidFill>
                  <a:srgbClr val="0000FF"/>
                </a:solidFill>
                <a:latin typeface="Consolas" pitchFamily="49" charset="0"/>
                <a:ea typeface="楷体" pitchFamily="49" charset="-122"/>
                <a:cs typeface="Consolas" pitchFamily="49" charset="0"/>
              </a:rPr>
              <a:t>n</a:t>
            </a:r>
            <a:r>
              <a:rPr lang="zh-CN" altLang="zh-CN" sz="2000" smtClean="0">
                <a:solidFill>
                  <a:srgbClr val="0000FF"/>
                </a:solidFill>
                <a:latin typeface="Consolas" pitchFamily="49" charset="0"/>
                <a:ea typeface="楷体" pitchFamily="49" charset="-122"/>
                <a:cs typeface="Consolas" pitchFamily="49" charset="0"/>
              </a:rPr>
              <a:t>次，算法返回</a:t>
            </a:r>
            <a:r>
              <a:rPr lang="en-US" altLang="zh-CN" sz="2000" smtClean="0">
                <a:solidFill>
                  <a:srgbClr val="0000FF"/>
                </a:solidFill>
                <a:latin typeface="Consolas" pitchFamily="49" charset="0"/>
                <a:ea typeface="楷体" pitchFamily="49" charset="-122"/>
                <a:cs typeface="Consolas" pitchFamily="49" charset="0"/>
              </a:rPr>
              <a:t>false</a:t>
            </a:r>
            <a:r>
              <a:rPr lang="zh-CN" altLang="zh-CN" sz="2000" smtClean="0">
                <a:solidFill>
                  <a:srgbClr val="0000FF"/>
                </a:solidFill>
                <a:latin typeface="Consolas" pitchFamily="49" charset="0"/>
                <a:ea typeface="楷体" pitchFamily="49" charset="-122"/>
                <a:cs typeface="Consolas" pitchFamily="49" charset="0"/>
              </a:rPr>
              <a:t>。</a:t>
            </a:r>
            <a:endParaRPr lang="zh-CN" altLang="en-US" sz="2000">
              <a:solidFill>
                <a:srgbClr val="0000FF"/>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72" y="1428736"/>
            <a:ext cx="8072494" cy="4518499"/>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5"/>
          </a:lnRef>
          <a:fillRef idx="2">
            <a:schemeClr val="accent5"/>
          </a:fillRef>
          <a:effectRef idx="1">
            <a:schemeClr val="accent5"/>
          </a:effectRef>
          <a:fontRef idx="minor">
            <a:schemeClr val="dk1"/>
          </a:fontRef>
        </p:style>
        <p:txBody>
          <a:bodyPr wrap="square" lIns="180000" tIns="180000" bIns="180000" rtlCol="0">
            <a:spAutoFit/>
          </a:bodyPr>
          <a:lstStyle/>
          <a:p>
            <a:r>
              <a:rPr lang="en-US" altLang="zh-CN" sz="1800" smtClean="0">
                <a:solidFill>
                  <a:srgbClr val="FF0000"/>
                </a:solidFill>
                <a:latin typeface="Consolas" pitchFamily="49" charset="0"/>
                <a:ea typeface="楷体" pitchFamily="49" charset="-122"/>
                <a:cs typeface="Consolas" pitchFamily="49" charset="0"/>
              </a:rPr>
              <a:t>int randa(int a,int b)	//</a:t>
            </a:r>
            <a:r>
              <a:rPr lang="zh-CN" altLang="zh-CN" sz="1800" smtClean="0">
                <a:solidFill>
                  <a:srgbClr val="FF0000"/>
                </a:solidFill>
                <a:latin typeface="Consolas" pitchFamily="49" charset="0"/>
                <a:ea typeface="楷体" pitchFamily="49" charset="-122"/>
                <a:cs typeface="Consolas" pitchFamily="49" charset="0"/>
              </a:rPr>
              <a:t>产生</a:t>
            </a:r>
            <a:r>
              <a:rPr lang="zh-CN" altLang="en-US" sz="1800" smtClean="0">
                <a:solidFill>
                  <a:srgbClr val="FF0000"/>
                </a:solidFill>
                <a:latin typeface="Consolas" pitchFamily="49" charset="0"/>
                <a:ea typeface="楷体" pitchFamily="49" charset="-122"/>
                <a:cs typeface="Consolas" pitchFamily="49" charset="0"/>
              </a:rPr>
              <a:t>一</a:t>
            </a:r>
            <a:r>
              <a:rPr lang="zh-CN" altLang="zh-CN" sz="1800" smtClean="0">
                <a:solidFill>
                  <a:srgbClr val="FF0000"/>
                </a:solidFill>
                <a:latin typeface="Consolas" pitchFamily="49" charset="0"/>
                <a:ea typeface="楷体" pitchFamily="49" charset="-122"/>
                <a:cs typeface="Consolas" pitchFamily="49" charset="0"/>
              </a:rPr>
              <a:t>个</a:t>
            </a:r>
            <a:r>
              <a:rPr lang="en-US" altLang="zh-CN" sz="1800" smtClean="0">
                <a:solidFill>
                  <a:srgbClr val="FF0000"/>
                </a:solidFill>
                <a:latin typeface="Consolas" pitchFamily="49" charset="0"/>
                <a:ea typeface="楷体" pitchFamily="49" charset="-122"/>
                <a:cs typeface="Consolas" pitchFamily="49" charset="0"/>
              </a:rPr>
              <a:t>[a,b]</a:t>
            </a:r>
            <a:r>
              <a:rPr lang="zh-CN" altLang="zh-CN" sz="1800" smtClean="0">
                <a:solidFill>
                  <a:srgbClr val="FF0000"/>
                </a:solidFill>
                <a:latin typeface="Consolas" pitchFamily="49" charset="0"/>
                <a:ea typeface="楷体" pitchFamily="49" charset="-122"/>
                <a:cs typeface="Consolas" pitchFamily="49" charset="0"/>
              </a:rPr>
              <a:t>的随机数</a:t>
            </a:r>
          </a:p>
          <a:p>
            <a:r>
              <a:rPr lang="en-US" altLang="zh-CN" sz="1800" smtClean="0">
                <a:solidFill>
                  <a:srgbClr val="0000FF"/>
                </a:solidFill>
                <a:latin typeface="Consolas" pitchFamily="49" charset="0"/>
                <a:ea typeface="楷体" pitchFamily="49" charset="-122"/>
                <a:cs typeface="Consolas" pitchFamily="49" charset="0"/>
              </a:rPr>
              <a:t>{</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return rand()%(b-a+1)+a;</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a:t>
            </a:r>
            <a:endParaRPr lang="zh-CN" altLang="zh-CN" sz="1800" smtClean="0">
              <a:solidFill>
                <a:srgbClr val="0000FF"/>
              </a:solidFill>
              <a:latin typeface="Consolas" pitchFamily="49" charset="0"/>
              <a:ea typeface="楷体" pitchFamily="49" charset="-122"/>
              <a:cs typeface="Consolas" pitchFamily="49" charset="0"/>
            </a:endParaRPr>
          </a:p>
          <a:p>
            <a:pPr>
              <a:lnSpc>
                <a:spcPct val="200000"/>
              </a:lnSpc>
            </a:pPr>
            <a:r>
              <a:rPr lang="en-US" altLang="zh-CN" sz="1800" smtClean="0">
                <a:solidFill>
                  <a:srgbClr val="FF0000"/>
                </a:solidFill>
                <a:latin typeface="Consolas" pitchFamily="49" charset="0"/>
                <a:ea typeface="楷体" pitchFamily="49" charset="-122"/>
                <a:cs typeface="Consolas" pitchFamily="49" charset="0"/>
              </a:rPr>
              <a:t>bool place(int i,int j)	//</a:t>
            </a:r>
            <a:r>
              <a:rPr lang="zh-CN" altLang="zh-CN" sz="1800" smtClean="0">
                <a:solidFill>
                  <a:srgbClr val="FF0000"/>
                </a:solidFill>
                <a:latin typeface="Consolas" pitchFamily="49" charset="0"/>
                <a:ea typeface="楷体" pitchFamily="49" charset="-122"/>
                <a:cs typeface="Consolas" pitchFamily="49" charset="0"/>
              </a:rPr>
              <a:t>测试</a:t>
            </a:r>
            <a:r>
              <a:rPr lang="en-US" altLang="zh-CN" sz="1800" smtClean="0">
                <a:solidFill>
                  <a:srgbClr val="FF0000"/>
                </a:solidFill>
                <a:latin typeface="Consolas" pitchFamily="49" charset="0"/>
                <a:ea typeface="楷体" pitchFamily="49" charset="-122"/>
                <a:cs typeface="Consolas" pitchFamily="49" charset="0"/>
              </a:rPr>
              <a:t>(i,j)</a:t>
            </a:r>
            <a:r>
              <a:rPr lang="zh-CN" altLang="zh-CN" sz="1800" smtClean="0">
                <a:solidFill>
                  <a:srgbClr val="FF0000"/>
                </a:solidFill>
                <a:latin typeface="Consolas" pitchFamily="49" charset="0"/>
                <a:ea typeface="楷体" pitchFamily="49" charset="-122"/>
                <a:cs typeface="Consolas" pitchFamily="49" charset="0"/>
              </a:rPr>
              <a:t>位置能否摆放皇后</a:t>
            </a:r>
          </a:p>
          <a:p>
            <a:r>
              <a:rPr lang="en-US" altLang="zh-CN" sz="1800" smtClean="0">
                <a:solidFill>
                  <a:srgbClr val="0000FF"/>
                </a:solidFill>
                <a:latin typeface="Consolas" pitchFamily="49" charset="0"/>
                <a:ea typeface="楷体" pitchFamily="49" charset="-122"/>
                <a:cs typeface="Consolas" pitchFamily="49" charset="0"/>
              </a:rPr>
              <a:t>{  if (i==1) return true;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第一个皇后总是可以放置</a:t>
            </a:r>
          </a:p>
          <a:p>
            <a:r>
              <a:rPr lang="en-US" altLang="zh-CN" sz="1800" smtClean="0">
                <a:solidFill>
                  <a:srgbClr val="0000FF"/>
                </a:solidFill>
                <a:latin typeface="Consolas" pitchFamily="49" charset="0"/>
                <a:ea typeface="楷体" pitchFamily="49" charset="-122"/>
                <a:cs typeface="Consolas" pitchFamily="49" charset="0"/>
              </a:rPr>
              <a:t>   int k=1;</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while (k&lt;i)			</a:t>
            </a:r>
            <a:r>
              <a:rPr lang="en-US" altLang="zh-CN" sz="1800" smtClean="0">
                <a:solidFill>
                  <a:srgbClr val="00B0F0"/>
                </a:solidFill>
                <a:latin typeface="Consolas" pitchFamily="49" charset="0"/>
                <a:ea typeface="楷体" pitchFamily="49" charset="-122"/>
                <a:cs typeface="Consolas" pitchFamily="49" charset="0"/>
              </a:rPr>
              <a:t>//k=1</a:t>
            </a:r>
            <a:r>
              <a:rPr lang="zh-CN" altLang="zh-CN" sz="1800" smtClean="0">
                <a:solidFill>
                  <a:srgbClr val="00B0F0"/>
                </a:solidFill>
                <a:latin typeface="Consolas" pitchFamily="49" charset="0"/>
                <a:ea typeface="楷体" pitchFamily="49" charset="-122"/>
                <a:cs typeface="Consolas" pitchFamily="49" charset="0"/>
              </a:rPr>
              <a:t>～</a:t>
            </a:r>
            <a:r>
              <a:rPr lang="en-US" altLang="zh-CN" sz="1800" smtClean="0">
                <a:solidFill>
                  <a:srgbClr val="00B0F0"/>
                </a:solidFill>
                <a:latin typeface="Consolas" pitchFamily="49" charset="0"/>
                <a:ea typeface="楷体" pitchFamily="49" charset="-122"/>
                <a:cs typeface="Consolas" pitchFamily="49" charset="0"/>
              </a:rPr>
              <a:t>i-1</a:t>
            </a:r>
            <a:r>
              <a:rPr lang="zh-CN" altLang="zh-CN" sz="1800" smtClean="0">
                <a:solidFill>
                  <a:srgbClr val="00B0F0"/>
                </a:solidFill>
                <a:latin typeface="Consolas" pitchFamily="49" charset="0"/>
                <a:ea typeface="楷体" pitchFamily="49" charset="-122"/>
                <a:cs typeface="Consolas" pitchFamily="49" charset="0"/>
              </a:rPr>
              <a:t>是已放置了皇后的行</a:t>
            </a:r>
          </a:p>
          <a:p>
            <a:r>
              <a:rPr lang="en-US" altLang="zh-CN" sz="1800" smtClean="0">
                <a:solidFill>
                  <a:srgbClr val="0000FF"/>
                </a:solidFill>
                <a:latin typeface="Consolas" pitchFamily="49" charset="0"/>
                <a:ea typeface="楷体" pitchFamily="49" charset="-122"/>
                <a:cs typeface="Consolas" pitchFamily="49" charset="0"/>
              </a:rPr>
              <a:t>   {  if ((q[k]==j) || (abs(q[k]-j)==abs(i-k)))</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return false;</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k++;</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return true;</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a:t>
            </a:r>
            <a:endParaRPr lang="zh-CN" altLang="zh-CN" sz="1800" smtClean="0">
              <a:solidFill>
                <a:srgbClr val="0000FF"/>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2844" y="714356"/>
            <a:ext cx="8643998" cy="5349496"/>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5"/>
          </a:lnRef>
          <a:fillRef idx="2">
            <a:schemeClr val="accent5"/>
          </a:fillRef>
          <a:effectRef idx="1">
            <a:schemeClr val="accent5"/>
          </a:effectRef>
          <a:fontRef idx="minor">
            <a:schemeClr val="dk1"/>
          </a:fontRef>
        </p:style>
        <p:txBody>
          <a:bodyPr wrap="square" lIns="180000" tIns="180000" bIns="180000" rtlCol="0">
            <a:spAutoFit/>
          </a:bodyPr>
          <a:lstStyle/>
          <a:p>
            <a:r>
              <a:rPr lang="en-US" altLang="zh-CN" sz="1800" smtClean="0">
                <a:solidFill>
                  <a:srgbClr val="FF0000"/>
                </a:solidFill>
                <a:latin typeface="Consolas" pitchFamily="49" charset="0"/>
                <a:ea typeface="楷体" pitchFamily="49" charset="-122"/>
                <a:cs typeface="Consolas" pitchFamily="49" charset="0"/>
              </a:rPr>
              <a:t>bool queen(int i,int n)	    //</a:t>
            </a:r>
            <a:r>
              <a:rPr lang="zh-CN" altLang="zh-CN" sz="1800" smtClean="0">
                <a:solidFill>
                  <a:srgbClr val="FF0000"/>
                </a:solidFill>
                <a:latin typeface="Consolas" pitchFamily="49" charset="0"/>
                <a:ea typeface="楷体" pitchFamily="49" charset="-122"/>
                <a:cs typeface="Consolas" pitchFamily="49" charset="0"/>
              </a:rPr>
              <a:t>放置</a:t>
            </a:r>
            <a:r>
              <a:rPr lang="en-US" altLang="zh-CN" sz="1800" smtClean="0">
                <a:solidFill>
                  <a:srgbClr val="FF0000"/>
                </a:solidFill>
                <a:latin typeface="Consolas" pitchFamily="49" charset="0"/>
                <a:ea typeface="楷体" pitchFamily="49" charset="-122"/>
                <a:cs typeface="Consolas" pitchFamily="49" charset="0"/>
              </a:rPr>
              <a:t>1</a:t>
            </a:r>
            <a:r>
              <a:rPr lang="zh-CN" altLang="zh-CN" sz="1800" smtClean="0">
                <a:solidFill>
                  <a:srgbClr val="FF0000"/>
                </a:solidFill>
                <a:latin typeface="Consolas" pitchFamily="49" charset="0"/>
                <a:ea typeface="楷体" pitchFamily="49" charset="-122"/>
                <a:cs typeface="Consolas" pitchFamily="49" charset="0"/>
              </a:rPr>
              <a:t>～</a:t>
            </a:r>
            <a:r>
              <a:rPr lang="en-US" altLang="zh-CN" sz="1800" smtClean="0">
                <a:solidFill>
                  <a:srgbClr val="FF0000"/>
                </a:solidFill>
                <a:latin typeface="Consolas" pitchFamily="49" charset="0"/>
                <a:ea typeface="楷体" pitchFamily="49" charset="-122"/>
                <a:cs typeface="Consolas" pitchFamily="49" charset="0"/>
              </a:rPr>
              <a:t>i</a:t>
            </a:r>
            <a:r>
              <a:rPr lang="zh-CN" altLang="zh-CN" sz="1800" smtClean="0">
                <a:solidFill>
                  <a:srgbClr val="FF0000"/>
                </a:solidFill>
                <a:latin typeface="Consolas" pitchFamily="49" charset="0"/>
                <a:ea typeface="楷体" pitchFamily="49" charset="-122"/>
                <a:cs typeface="Consolas" pitchFamily="49" charset="0"/>
              </a:rPr>
              <a:t>的皇后</a:t>
            </a:r>
          </a:p>
          <a:p>
            <a:r>
              <a:rPr lang="en-US" altLang="zh-CN" sz="1800" smtClean="0">
                <a:solidFill>
                  <a:srgbClr val="0000FF"/>
                </a:solidFill>
                <a:latin typeface="Consolas" pitchFamily="49" charset="0"/>
                <a:ea typeface="楷体" pitchFamily="49" charset="-122"/>
                <a:cs typeface="Consolas" pitchFamily="49" charset="0"/>
              </a:rPr>
              <a:t>{  int count,j;</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if (i&gt;n)</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  dispasolution(n);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所有皇后放置结束</a:t>
            </a:r>
          </a:p>
          <a:p>
            <a:r>
              <a:rPr lang="en-US" altLang="zh-CN" sz="1800" smtClean="0">
                <a:solidFill>
                  <a:srgbClr val="0000FF"/>
                </a:solidFill>
                <a:latin typeface="Consolas" pitchFamily="49" charset="0"/>
                <a:ea typeface="楷体" pitchFamily="49" charset="-122"/>
                <a:cs typeface="Consolas" pitchFamily="49" charset="0"/>
              </a:rPr>
              <a:t>      return true;</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else</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  count=0;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试探次数累计</a:t>
            </a:r>
          </a:p>
          <a:p>
            <a:r>
              <a:rPr lang="en-US" altLang="zh-CN" sz="1800" smtClean="0">
                <a:solidFill>
                  <a:srgbClr val="0000FF"/>
                </a:solidFill>
                <a:latin typeface="Consolas" pitchFamily="49" charset="0"/>
                <a:ea typeface="楷体" pitchFamily="49" charset="-122"/>
                <a:cs typeface="Consolas" pitchFamily="49" charset="0"/>
              </a:rPr>
              <a:t>      while (count&lt;=n)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最多试探</a:t>
            </a:r>
            <a:r>
              <a:rPr lang="en-US" altLang="zh-CN" sz="1800" smtClean="0">
                <a:solidFill>
                  <a:srgbClr val="00B0F0"/>
                </a:solidFill>
                <a:latin typeface="Consolas" pitchFamily="49" charset="0"/>
                <a:ea typeface="楷体" pitchFamily="49" charset="-122"/>
                <a:cs typeface="Consolas" pitchFamily="49" charset="0"/>
              </a:rPr>
              <a:t>n</a:t>
            </a:r>
            <a:r>
              <a:rPr lang="zh-CN" altLang="zh-CN" sz="1800" smtClean="0">
                <a:solidFill>
                  <a:srgbClr val="00B0F0"/>
                </a:solidFill>
                <a:latin typeface="Consolas" pitchFamily="49" charset="0"/>
                <a:ea typeface="楷体" pitchFamily="49" charset="-122"/>
                <a:cs typeface="Consolas" pitchFamily="49" charset="0"/>
              </a:rPr>
              <a:t>次</a:t>
            </a:r>
          </a:p>
          <a:p>
            <a:r>
              <a:rPr lang="en-US" altLang="zh-CN" sz="1800" smtClean="0">
                <a:solidFill>
                  <a:srgbClr val="0000FF"/>
                </a:solidFill>
                <a:latin typeface="Consolas" pitchFamily="49" charset="0"/>
                <a:ea typeface="楷体" pitchFamily="49" charset="-122"/>
                <a:cs typeface="Consolas" pitchFamily="49" charset="0"/>
              </a:rPr>
              <a:t>      {  j=randa(1,n);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产生第</a:t>
            </a:r>
            <a:r>
              <a:rPr lang="en-US" altLang="zh-CN" sz="1800" smtClean="0">
                <a:solidFill>
                  <a:srgbClr val="00B0F0"/>
                </a:solidFill>
                <a:latin typeface="Consolas" pitchFamily="49" charset="0"/>
                <a:ea typeface="楷体" pitchFamily="49" charset="-122"/>
                <a:cs typeface="Consolas" pitchFamily="49" charset="0"/>
              </a:rPr>
              <a:t>i</a:t>
            </a:r>
            <a:r>
              <a:rPr lang="zh-CN" altLang="zh-CN" sz="1800" smtClean="0">
                <a:solidFill>
                  <a:srgbClr val="00B0F0"/>
                </a:solidFill>
                <a:latin typeface="Consolas" pitchFamily="49" charset="0"/>
                <a:ea typeface="楷体" pitchFamily="49" charset="-122"/>
                <a:cs typeface="Consolas" pitchFamily="49" charset="0"/>
              </a:rPr>
              <a:t>行上</a:t>
            </a:r>
            <a:r>
              <a:rPr lang="en-US" altLang="zh-CN" sz="1800" smtClean="0">
                <a:solidFill>
                  <a:srgbClr val="00B0F0"/>
                </a:solidFill>
                <a:latin typeface="Consolas" pitchFamily="49" charset="0"/>
                <a:ea typeface="楷体" pitchFamily="49" charset="-122"/>
                <a:cs typeface="Consolas" pitchFamily="49" charset="0"/>
              </a:rPr>
              <a:t>1</a:t>
            </a:r>
            <a:r>
              <a:rPr lang="zh-CN" altLang="zh-CN" sz="1800" smtClean="0">
                <a:solidFill>
                  <a:srgbClr val="00B0F0"/>
                </a:solidFill>
                <a:latin typeface="Consolas" pitchFamily="49" charset="0"/>
                <a:ea typeface="楷体" pitchFamily="49" charset="-122"/>
                <a:cs typeface="Consolas" pitchFamily="49" charset="0"/>
              </a:rPr>
              <a:t>到</a:t>
            </a:r>
            <a:r>
              <a:rPr lang="en-US" altLang="zh-CN" sz="1800" smtClean="0">
                <a:solidFill>
                  <a:srgbClr val="00B0F0"/>
                </a:solidFill>
                <a:latin typeface="Consolas" pitchFamily="49" charset="0"/>
                <a:ea typeface="楷体" pitchFamily="49" charset="-122"/>
                <a:cs typeface="Consolas" pitchFamily="49" charset="0"/>
              </a:rPr>
              <a:t>n</a:t>
            </a:r>
            <a:r>
              <a:rPr lang="zh-CN" altLang="zh-CN" sz="1800" smtClean="0">
                <a:solidFill>
                  <a:srgbClr val="00B0F0"/>
                </a:solidFill>
                <a:latin typeface="Consolas" pitchFamily="49" charset="0"/>
                <a:ea typeface="楷体" pitchFamily="49" charset="-122"/>
                <a:cs typeface="Consolas" pitchFamily="49" charset="0"/>
              </a:rPr>
              <a:t>列的一个随机数</a:t>
            </a:r>
            <a:r>
              <a:rPr lang="en-US" altLang="zh-CN" sz="1800" smtClean="0">
                <a:solidFill>
                  <a:srgbClr val="00B0F0"/>
                </a:solidFill>
                <a:latin typeface="Consolas" pitchFamily="49" charset="0"/>
                <a:ea typeface="楷体" pitchFamily="49" charset="-122"/>
                <a:cs typeface="Consolas" pitchFamily="49" charset="0"/>
              </a:rPr>
              <a:t>j</a:t>
            </a:r>
            <a:endParaRPr lang="zh-CN" altLang="zh-CN" sz="1800" smtClean="0">
              <a:solidFill>
                <a:srgbClr val="00B0F0"/>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count++;</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if (place(i,j)) break;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在第</a:t>
            </a:r>
            <a:r>
              <a:rPr lang="en-US" altLang="zh-CN" sz="1800" smtClean="0">
                <a:solidFill>
                  <a:srgbClr val="00B0F0"/>
                </a:solidFill>
                <a:latin typeface="Consolas" pitchFamily="49" charset="0"/>
                <a:ea typeface="楷体" pitchFamily="49" charset="-122"/>
                <a:cs typeface="Consolas" pitchFamily="49" charset="0"/>
              </a:rPr>
              <a:t>i</a:t>
            </a:r>
            <a:r>
              <a:rPr lang="zh-CN" altLang="zh-CN" sz="1800" smtClean="0">
                <a:solidFill>
                  <a:srgbClr val="00B0F0"/>
                </a:solidFill>
                <a:latin typeface="Consolas" pitchFamily="49" charset="0"/>
                <a:ea typeface="楷体" pitchFamily="49" charset="-122"/>
                <a:cs typeface="Consolas" pitchFamily="49" charset="0"/>
              </a:rPr>
              <a:t>行上找到一个合适位置</a:t>
            </a:r>
            <a:r>
              <a:rPr lang="en-US" altLang="zh-CN" sz="1800" smtClean="0">
                <a:solidFill>
                  <a:srgbClr val="00B0F0"/>
                </a:solidFill>
                <a:latin typeface="Consolas" pitchFamily="49" charset="0"/>
                <a:ea typeface="楷体" pitchFamily="49" charset="-122"/>
                <a:cs typeface="Consolas" pitchFamily="49" charset="0"/>
              </a:rPr>
              <a:t>(i,j)</a:t>
            </a:r>
            <a:endParaRPr lang="zh-CN" altLang="zh-CN" sz="1800" smtClean="0">
              <a:solidFill>
                <a:srgbClr val="00B0F0"/>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if (count&gt;n) return false;</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q[i]=j;</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a:t>
            </a:r>
            <a:r>
              <a:rPr lang="en-US" altLang="zh-CN" sz="1800" smtClean="0">
                <a:solidFill>
                  <a:srgbClr val="FF0000"/>
                </a:solidFill>
                <a:latin typeface="Consolas" pitchFamily="49" charset="0"/>
                <a:ea typeface="楷体" pitchFamily="49" charset="-122"/>
                <a:cs typeface="Consolas" pitchFamily="49" charset="0"/>
              </a:rPr>
              <a:t>queen</a:t>
            </a:r>
            <a:r>
              <a:rPr lang="en-US" altLang="zh-CN" sz="1800" smtClean="0">
                <a:solidFill>
                  <a:srgbClr val="0000FF"/>
                </a:solidFill>
                <a:latin typeface="Consolas" pitchFamily="49" charset="0"/>
                <a:ea typeface="楷体" pitchFamily="49" charset="-122"/>
                <a:cs typeface="Consolas" pitchFamily="49" charset="0"/>
              </a:rPr>
              <a:t>(i+1,n);</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a:t>
            </a:r>
            <a:endParaRPr lang="zh-CN" altLang="zh-CN" sz="1800" smtClean="0">
              <a:solidFill>
                <a:srgbClr val="0000FF"/>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7158" y="1357298"/>
            <a:ext cx="8143932" cy="3133505"/>
          </a:xfrm>
          <a:prstGeom prst="rect">
            <a:avLst/>
          </a:prstGeom>
        </p:spPr>
        <p:style>
          <a:lnRef idx="2">
            <a:schemeClr val="accent2"/>
          </a:lnRef>
          <a:fillRef idx="1">
            <a:schemeClr val="lt1"/>
          </a:fillRef>
          <a:effectRef idx="0">
            <a:schemeClr val="accent2"/>
          </a:effectRef>
          <a:fontRef idx="minor">
            <a:schemeClr val="dk1"/>
          </a:fontRef>
        </p:style>
        <p:txBody>
          <a:bodyPr wrap="square" lIns="144000" tIns="180000" bIns="180000" rtlCol="0">
            <a:spAutoFit/>
          </a:bodyPr>
          <a:lstStyle/>
          <a:p>
            <a:r>
              <a:rPr lang="en-US" altLang="zh-CN" sz="1800" smtClean="0">
                <a:solidFill>
                  <a:srgbClr val="0000FF"/>
                </a:solidFill>
                <a:latin typeface="Consolas" pitchFamily="49" charset="0"/>
                <a:ea typeface="楷体" pitchFamily="49" charset="-122"/>
                <a:cs typeface="Consolas" pitchFamily="49" charset="0"/>
              </a:rPr>
              <a:t>6</a:t>
            </a:r>
            <a:r>
              <a:rPr lang="zh-CN" altLang="zh-CN" sz="1800" smtClean="0">
                <a:solidFill>
                  <a:srgbClr val="0000FF"/>
                </a:solidFill>
                <a:latin typeface="Consolas" pitchFamily="49" charset="0"/>
                <a:ea typeface="楷体" pitchFamily="49" charset="-122"/>
                <a:cs typeface="Consolas" pitchFamily="49" charset="0"/>
              </a:rPr>
              <a:t>皇后问题求解如下：</a:t>
            </a:r>
          </a:p>
          <a:p>
            <a:r>
              <a:rPr lang="en-US" altLang="zh-CN" sz="1800" smtClean="0">
                <a:solidFill>
                  <a:srgbClr val="0000FF"/>
                </a:solidFill>
                <a:latin typeface="Consolas" pitchFamily="49" charset="0"/>
                <a:ea typeface="楷体" pitchFamily="49" charset="-122"/>
                <a:cs typeface="Consolas" pitchFamily="49" charset="0"/>
              </a:rPr>
              <a:t>  </a:t>
            </a:r>
            <a:r>
              <a:rPr lang="zh-CN" altLang="zh-CN" sz="1800" smtClean="0">
                <a:solidFill>
                  <a:srgbClr val="0000FF"/>
                </a:solidFill>
                <a:latin typeface="Consolas" pitchFamily="49" charset="0"/>
                <a:ea typeface="楷体" pitchFamily="49" charset="-122"/>
                <a:cs typeface="Consolas" pitchFamily="49" charset="0"/>
              </a:rPr>
              <a:t>第</a:t>
            </a:r>
            <a:r>
              <a:rPr lang="en-US" altLang="zh-CN" sz="1800" smtClean="0">
                <a:solidFill>
                  <a:srgbClr val="0000FF"/>
                </a:solidFill>
                <a:latin typeface="Consolas" pitchFamily="49" charset="0"/>
                <a:ea typeface="楷体" pitchFamily="49" charset="-122"/>
                <a:cs typeface="Consolas" pitchFamily="49" charset="0"/>
              </a:rPr>
              <a:t>1</a:t>
            </a:r>
            <a:r>
              <a:rPr lang="zh-CN" altLang="zh-CN" sz="1800" smtClean="0">
                <a:solidFill>
                  <a:srgbClr val="0000FF"/>
                </a:solidFill>
                <a:latin typeface="Consolas" pitchFamily="49" charset="0"/>
                <a:ea typeface="楷体" pitchFamily="49" charset="-122"/>
                <a:cs typeface="Consolas" pitchFamily="49" charset="0"/>
              </a:rPr>
              <a:t>次运行没有找到解</a:t>
            </a:r>
          </a:p>
          <a:p>
            <a:r>
              <a:rPr lang="en-US" altLang="zh-CN" sz="1800" smtClean="0">
                <a:solidFill>
                  <a:srgbClr val="0000FF"/>
                </a:solidFill>
                <a:latin typeface="Consolas" pitchFamily="49" charset="0"/>
                <a:ea typeface="楷体" pitchFamily="49" charset="-122"/>
                <a:cs typeface="Consolas" pitchFamily="49" charset="0"/>
              </a:rPr>
              <a:t>  </a:t>
            </a:r>
            <a:r>
              <a:rPr lang="zh-CN" altLang="zh-CN" sz="1800" smtClean="0">
                <a:solidFill>
                  <a:srgbClr val="0000FF"/>
                </a:solidFill>
                <a:latin typeface="Consolas" pitchFamily="49" charset="0"/>
                <a:ea typeface="楷体" pitchFamily="49" charset="-122"/>
                <a:cs typeface="Consolas" pitchFamily="49" charset="0"/>
              </a:rPr>
              <a:t>第</a:t>
            </a:r>
            <a:r>
              <a:rPr lang="en-US" altLang="zh-CN" sz="1800" smtClean="0">
                <a:solidFill>
                  <a:srgbClr val="0000FF"/>
                </a:solidFill>
                <a:latin typeface="Consolas" pitchFamily="49" charset="0"/>
                <a:ea typeface="楷体" pitchFamily="49" charset="-122"/>
                <a:cs typeface="Consolas" pitchFamily="49" charset="0"/>
              </a:rPr>
              <a:t>2</a:t>
            </a:r>
            <a:r>
              <a:rPr lang="zh-CN" altLang="zh-CN" sz="1800" smtClean="0">
                <a:solidFill>
                  <a:srgbClr val="0000FF"/>
                </a:solidFill>
                <a:latin typeface="Consolas" pitchFamily="49" charset="0"/>
                <a:ea typeface="楷体" pitchFamily="49" charset="-122"/>
                <a:cs typeface="Consolas" pitchFamily="49" charset="0"/>
              </a:rPr>
              <a:t>次运行没有找到解</a:t>
            </a:r>
          </a:p>
          <a:p>
            <a:r>
              <a:rPr lang="en-US" altLang="zh-CN" sz="1800" smtClean="0">
                <a:solidFill>
                  <a:srgbClr val="0000FF"/>
                </a:solidFill>
                <a:latin typeface="Consolas" pitchFamily="49" charset="0"/>
                <a:ea typeface="楷体" pitchFamily="49" charset="-122"/>
                <a:cs typeface="Consolas" pitchFamily="49" charset="0"/>
              </a:rPr>
              <a:t>  </a:t>
            </a:r>
            <a:r>
              <a:rPr lang="zh-CN" altLang="zh-CN" sz="1800" smtClean="0">
                <a:solidFill>
                  <a:srgbClr val="0000FF"/>
                </a:solidFill>
                <a:latin typeface="Consolas" pitchFamily="49" charset="0"/>
                <a:ea typeface="楷体" pitchFamily="49" charset="-122"/>
                <a:cs typeface="Consolas" pitchFamily="49" charset="0"/>
              </a:rPr>
              <a:t>第</a:t>
            </a:r>
            <a:r>
              <a:rPr lang="en-US" altLang="zh-CN" sz="1800" smtClean="0">
                <a:solidFill>
                  <a:srgbClr val="0000FF"/>
                </a:solidFill>
                <a:latin typeface="Consolas" pitchFamily="49" charset="0"/>
                <a:ea typeface="楷体" pitchFamily="49" charset="-122"/>
                <a:cs typeface="Consolas" pitchFamily="49" charset="0"/>
              </a:rPr>
              <a:t>3</a:t>
            </a:r>
            <a:r>
              <a:rPr lang="zh-CN" altLang="zh-CN" sz="1800" smtClean="0">
                <a:solidFill>
                  <a:srgbClr val="0000FF"/>
                </a:solidFill>
                <a:latin typeface="Consolas" pitchFamily="49" charset="0"/>
                <a:ea typeface="楷体" pitchFamily="49" charset="-122"/>
                <a:cs typeface="Consolas" pitchFamily="49" charset="0"/>
              </a:rPr>
              <a:t>次运行没有找到解</a:t>
            </a:r>
          </a:p>
          <a:p>
            <a:r>
              <a:rPr lang="en-US" altLang="zh-CN" sz="1800" smtClean="0">
                <a:solidFill>
                  <a:srgbClr val="0000FF"/>
                </a:solidFill>
                <a:latin typeface="Consolas" pitchFamily="49" charset="0"/>
                <a:ea typeface="楷体" pitchFamily="49" charset="-122"/>
                <a:cs typeface="Consolas" pitchFamily="49" charset="0"/>
              </a:rPr>
              <a:t>  </a:t>
            </a:r>
            <a:r>
              <a:rPr lang="zh-CN" altLang="zh-CN" sz="1800" smtClean="0">
                <a:solidFill>
                  <a:srgbClr val="0000FF"/>
                </a:solidFill>
                <a:latin typeface="Consolas" pitchFamily="49" charset="0"/>
                <a:ea typeface="楷体" pitchFamily="49" charset="-122"/>
                <a:cs typeface="Consolas" pitchFamily="49" charset="0"/>
              </a:rPr>
              <a:t>第</a:t>
            </a:r>
            <a:r>
              <a:rPr lang="en-US" altLang="zh-CN" sz="1800" smtClean="0">
                <a:solidFill>
                  <a:srgbClr val="0000FF"/>
                </a:solidFill>
                <a:latin typeface="Consolas" pitchFamily="49" charset="0"/>
                <a:ea typeface="楷体" pitchFamily="49" charset="-122"/>
                <a:cs typeface="Consolas" pitchFamily="49" charset="0"/>
              </a:rPr>
              <a:t>4</a:t>
            </a:r>
            <a:r>
              <a:rPr lang="zh-CN" altLang="zh-CN" sz="1800" smtClean="0">
                <a:solidFill>
                  <a:srgbClr val="0000FF"/>
                </a:solidFill>
                <a:latin typeface="Consolas" pitchFamily="49" charset="0"/>
                <a:ea typeface="楷体" pitchFamily="49" charset="-122"/>
                <a:cs typeface="Consolas" pitchFamily="49" charset="0"/>
              </a:rPr>
              <a:t>次运行没有找到解</a:t>
            </a:r>
          </a:p>
          <a:p>
            <a:r>
              <a:rPr lang="en-US" altLang="zh-CN" sz="1800" smtClean="0">
                <a:solidFill>
                  <a:srgbClr val="0000FF"/>
                </a:solidFill>
                <a:latin typeface="Consolas" pitchFamily="49" charset="0"/>
                <a:ea typeface="楷体" pitchFamily="49" charset="-122"/>
                <a:cs typeface="Consolas" pitchFamily="49" charset="0"/>
              </a:rPr>
              <a:t>  </a:t>
            </a:r>
            <a:r>
              <a:rPr lang="zh-CN" altLang="zh-CN" sz="1800" smtClean="0">
                <a:solidFill>
                  <a:srgbClr val="0000FF"/>
                </a:solidFill>
                <a:latin typeface="Consolas" pitchFamily="49" charset="0"/>
                <a:ea typeface="楷体" pitchFamily="49" charset="-122"/>
                <a:cs typeface="Consolas" pitchFamily="49" charset="0"/>
              </a:rPr>
              <a:t>第</a:t>
            </a:r>
            <a:r>
              <a:rPr lang="en-US" altLang="zh-CN" sz="1800" smtClean="0">
                <a:solidFill>
                  <a:srgbClr val="0000FF"/>
                </a:solidFill>
                <a:latin typeface="Consolas" pitchFamily="49" charset="0"/>
                <a:ea typeface="楷体" pitchFamily="49" charset="-122"/>
                <a:cs typeface="Consolas" pitchFamily="49" charset="0"/>
              </a:rPr>
              <a:t>5</a:t>
            </a:r>
            <a:r>
              <a:rPr lang="zh-CN" altLang="zh-CN" sz="1800" smtClean="0">
                <a:solidFill>
                  <a:srgbClr val="0000FF"/>
                </a:solidFill>
                <a:latin typeface="Consolas" pitchFamily="49" charset="0"/>
                <a:ea typeface="楷体" pitchFamily="49" charset="-122"/>
                <a:cs typeface="Consolas" pitchFamily="49" charset="0"/>
              </a:rPr>
              <a:t>次运行没有找到解</a:t>
            </a:r>
          </a:p>
          <a:p>
            <a:r>
              <a:rPr lang="en-US" altLang="zh-CN" sz="1800" smtClean="0">
                <a:solidFill>
                  <a:srgbClr val="0000FF"/>
                </a:solidFill>
                <a:latin typeface="Consolas" pitchFamily="49" charset="0"/>
                <a:ea typeface="楷体" pitchFamily="49" charset="-122"/>
                <a:cs typeface="Consolas" pitchFamily="49" charset="0"/>
              </a:rPr>
              <a:t>  </a:t>
            </a:r>
            <a:r>
              <a:rPr lang="zh-CN" altLang="zh-CN" sz="1800" smtClean="0">
                <a:solidFill>
                  <a:srgbClr val="0000FF"/>
                </a:solidFill>
                <a:latin typeface="Consolas" pitchFamily="49" charset="0"/>
                <a:ea typeface="楷体" pitchFamily="49" charset="-122"/>
                <a:cs typeface="Consolas" pitchFamily="49" charset="0"/>
              </a:rPr>
              <a:t>第</a:t>
            </a:r>
            <a:r>
              <a:rPr lang="en-US" altLang="zh-CN" sz="1800" smtClean="0">
                <a:solidFill>
                  <a:srgbClr val="0000FF"/>
                </a:solidFill>
                <a:latin typeface="Consolas" pitchFamily="49" charset="0"/>
                <a:ea typeface="楷体" pitchFamily="49" charset="-122"/>
                <a:cs typeface="Consolas" pitchFamily="49" charset="0"/>
              </a:rPr>
              <a:t>6</a:t>
            </a:r>
            <a:r>
              <a:rPr lang="zh-CN" altLang="zh-CN" sz="1800" smtClean="0">
                <a:solidFill>
                  <a:srgbClr val="0000FF"/>
                </a:solidFill>
                <a:latin typeface="Consolas" pitchFamily="49" charset="0"/>
                <a:ea typeface="楷体" pitchFamily="49" charset="-122"/>
                <a:cs typeface="Consolas" pitchFamily="49" charset="0"/>
              </a:rPr>
              <a:t>次运行没有找到解</a:t>
            </a:r>
          </a:p>
          <a:p>
            <a:r>
              <a:rPr lang="en-US" altLang="zh-CN" sz="1800" smtClean="0">
                <a:solidFill>
                  <a:srgbClr val="0000FF"/>
                </a:solidFill>
                <a:latin typeface="Consolas" pitchFamily="49" charset="0"/>
                <a:ea typeface="楷体" pitchFamily="49" charset="-122"/>
                <a:cs typeface="Consolas" pitchFamily="49" charset="0"/>
              </a:rPr>
              <a:t>  </a:t>
            </a:r>
            <a:r>
              <a:rPr lang="zh-CN" altLang="zh-CN" sz="1800" smtClean="0">
                <a:solidFill>
                  <a:srgbClr val="0000FF"/>
                </a:solidFill>
                <a:latin typeface="Consolas" pitchFamily="49" charset="0"/>
                <a:ea typeface="楷体" pitchFamily="49" charset="-122"/>
                <a:cs typeface="Consolas" pitchFamily="49" charset="0"/>
              </a:rPr>
              <a:t>第</a:t>
            </a:r>
            <a:r>
              <a:rPr lang="en-US" altLang="zh-CN" sz="1800" smtClean="0">
                <a:solidFill>
                  <a:srgbClr val="0000FF"/>
                </a:solidFill>
                <a:latin typeface="Consolas" pitchFamily="49" charset="0"/>
                <a:ea typeface="楷体" pitchFamily="49" charset="-122"/>
                <a:cs typeface="Consolas" pitchFamily="49" charset="0"/>
              </a:rPr>
              <a:t>7</a:t>
            </a:r>
            <a:r>
              <a:rPr lang="zh-CN" altLang="zh-CN" sz="1800" smtClean="0">
                <a:solidFill>
                  <a:srgbClr val="0000FF"/>
                </a:solidFill>
                <a:latin typeface="Consolas" pitchFamily="49" charset="0"/>
                <a:ea typeface="楷体" pitchFamily="49" charset="-122"/>
                <a:cs typeface="Consolas" pitchFamily="49" charset="0"/>
              </a:rPr>
              <a:t>次运行没有找到解</a:t>
            </a:r>
          </a:p>
          <a:p>
            <a:r>
              <a:rPr lang="en-US" altLang="zh-CN" sz="1800" smtClean="0">
                <a:solidFill>
                  <a:srgbClr val="0000FF"/>
                </a:solidFill>
                <a:latin typeface="Consolas" pitchFamily="49" charset="0"/>
                <a:ea typeface="楷体" pitchFamily="49" charset="-122"/>
                <a:cs typeface="Consolas" pitchFamily="49" charset="0"/>
              </a:rPr>
              <a:t>  </a:t>
            </a:r>
            <a:r>
              <a:rPr lang="zh-CN" altLang="zh-CN" sz="1800" smtClean="0">
                <a:solidFill>
                  <a:srgbClr val="0000FF"/>
                </a:solidFill>
                <a:latin typeface="Consolas" pitchFamily="49" charset="0"/>
                <a:ea typeface="楷体" pitchFamily="49" charset="-122"/>
                <a:cs typeface="Consolas" pitchFamily="49" charset="0"/>
              </a:rPr>
              <a:t>第</a:t>
            </a:r>
            <a:r>
              <a:rPr lang="en-US" altLang="zh-CN" sz="1800" smtClean="0">
                <a:solidFill>
                  <a:srgbClr val="0000FF"/>
                </a:solidFill>
                <a:latin typeface="Consolas" pitchFamily="49" charset="0"/>
                <a:ea typeface="楷体" pitchFamily="49" charset="-122"/>
                <a:cs typeface="Consolas" pitchFamily="49" charset="0"/>
              </a:rPr>
              <a:t>8</a:t>
            </a:r>
            <a:r>
              <a:rPr lang="zh-CN" altLang="zh-CN" sz="1800" smtClean="0">
                <a:solidFill>
                  <a:srgbClr val="0000FF"/>
                </a:solidFill>
                <a:latin typeface="Consolas" pitchFamily="49" charset="0"/>
                <a:ea typeface="楷体" pitchFamily="49" charset="-122"/>
                <a:cs typeface="Consolas" pitchFamily="49" charset="0"/>
              </a:rPr>
              <a:t>次运行没有找到解</a:t>
            </a:r>
          </a:p>
          <a:p>
            <a:r>
              <a:rPr lang="en-US" altLang="zh-CN" sz="1800" smtClean="0">
                <a:solidFill>
                  <a:srgbClr val="0000FF"/>
                </a:solidFill>
                <a:latin typeface="Consolas" pitchFamily="49" charset="0"/>
                <a:ea typeface="楷体" pitchFamily="49" charset="-122"/>
                <a:cs typeface="Consolas" pitchFamily="49" charset="0"/>
              </a:rPr>
              <a:t>  </a:t>
            </a:r>
            <a:r>
              <a:rPr lang="zh-CN" altLang="zh-CN" sz="1800" smtClean="0">
                <a:solidFill>
                  <a:srgbClr val="0000FF"/>
                </a:solidFill>
                <a:latin typeface="Consolas" pitchFamily="49" charset="0"/>
                <a:ea typeface="楷体" pitchFamily="49" charset="-122"/>
                <a:cs typeface="Consolas" pitchFamily="49" charset="0"/>
              </a:rPr>
              <a:t>第</a:t>
            </a:r>
            <a:r>
              <a:rPr lang="en-US" altLang="zh-CN" sz="1800" smtClean="0">
                <a:solidFill>
                  <a:srgbClr val="0000FF"/>
                </a:solidFill>
                <a:latin typeface="Consolas" pitchFamily="49" charset="0"/>
                <a:ea typeface="楷体" pitchFamily="49" charset="-122"/>
                <a:cs typeface="Consolas" pitchFamily="49" charset="0"/>
              </a:rPr>
              <a:t>9</a:t>
            </a:r>
            <a:r>
              <a:rPr lang="zh-CN" altLang="zh-CN" sz="1800" smtClean="0">
                <a:solidFill>
                  <a:srgbClr val="0000FF"/>
                </a:solidFill>
                <a:latin typeface="Consolas" pitchFamily="49" charset="0"/>
                <a:ea typeface="楷体" pitchFamily="49" charset="-122"/>
                <a:cs typeface="Consolas" pitchFamily="49" charset="0"/>
              </a:rPr>
              <a:t>次运行找到一个解</a:t>
            </a:r>
            <a:r>
              <a:rPr lang="en-US" altLang="zh-CN" sz="1800" smtClean="0">
                <a:solidFill>
                  <a:srgbClr val="0000FF"/>
                </a:solidFill>
                <a:latin typeface="Consolas" pitchFamily="49" charset="0"/>
                <a:ea typeface="楷体" pitchFamily="49" charset="-122"/>
                <a:cs typeface="Consolas" pitchFamily="49" charset="0"/>
              </a:rPr>
              <a:t>: (1</a:t>
            </a:r>
            <a:r>
              <a:rPr lang="zh-CN" altLang="zh-CN"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3) (2</a:t>
            </a:r>
            <a:r>
              <a:rPr lang="zh-CN" altLang="zh-CN"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6) (3</a:t>
            </a:r>
            <a:r>
              <a:rPr lang="zh-CN" altLang="zh-CN"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2) (4</a:t>
            </a:r>
            <a:r>
              <a:rPr lang="zh-CN" altLang="zh-CN"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5) (5</a:t>
            </a:r>
            <a:r>
              <a:rPr lang="zh-CN" altLang="zh-CN"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1) (6</a:t>
            </a:r>
            <a:r>
              <a:rPr lang="zh-CN" altLang="zh-CN"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4)</a:t>
            </a:r>
            <a:endParaRPr lang="zh-CN" altLang="zh-CN" sz="1800" smtClean="0">
              <a:solidFill>
                <a:srgbClr val="0000FF"/>
              </a:solidFill>
              <a:latin typeface="Consolas" pitchFamily="49" charset="0"/>
              <a:ea typeface="楷体" pitchFamily="49" charset="-122"/>
              <a:cs typeface="Consolas" pitchFamily="49" charset="0"/>
            </a:endParaRPr>
          </a:p>
        </p:txBody>
      </p:sp>
      <p:sp>
        <p:nvSpPr>
          <p:cNvPr id="3" name="TextBox 2"/>
          <p:cNvSpPr txBox="1"/>
          <p:nvPr/>
        </p:nvSpPr>
        <p:spPr>
          <a:xfrm>
            <a:off x="357158" y="428604"/>
            <a:ext cx="3286148" cy="400110"/>
          </a:xfrm>
          <a:prstGeom prst="rect">
            <a:avLst/>
          </a:prstGeom>
          <a:noFill/>
        </p:spPr>
        <p:txBody>
          <a:bodyPr wrap="square" rtlCol="0">
            <a:spAutoFit/>
          </a:bodyPr>
          <a:lstStyle/>
          <a:p>
            <a:r>
              <a:rPr lang="zh-CN" altLang="zh-CN" sz="2000" smtClean="0">
                <a:solidFill>
                  <a:srgbClr val="0000FF"/>
                </a:solidFill>
                <a:latin typeface="Consolas" pitchFamily="49" charset="0"/>
                <a:ea typeface="楷体" pitchFamily="49" charset="-122"/>
                <a:cs typeface="Consolas" pitchFamily="49" charset="0"/>
              </a:rPr>
              <a:t>一次执行</a:t>
            </a:r>
            <a:r>
              <a:rPr lang="en-US" altLang="zh-CN" sz="2000" smtClean="0">
                <a:solidFill>
                  <a:srgbClr val="0000FF"/>
                </a:solidFill>
                <a:latin typeface="Consolas" pitchFamily="49" charset="0"/>
                <a:ea typeface="楷体" pitchFamily="49" charset="-122"/>
                <a:cs typeface="Consolas" pitchFamily="49" charset="0"/>
              </a:rPr>
              <a:t>10</a:t>
            </a:r>
            <a:r>
              <a:rPr lang="zh-CN" altLang="zh-CN" sz="2000" smtClean="0">
                <a:solidFill>
                  <a:srgbClr val="0000FF"/>
                </a:solidFill>
                <a:latin typeface="Consolas" pitchFamily="49" charset="0"/>
                <a:ea typeface="楷体" pitchFamily="49" charset="-122"/>
                <a:cs typeface="Consolas" pitchFamily="49" charset="0"/>
              </a:rPr>
              <a:t>次</a:t>
            </a:r>
            <a:r>
              <a:rPr lang="en-US" altLang="zh-CN" sz="2000" smtClean="0">
                <a:solidFill>
                  <a:srgbClr val="0000FF"/>
                </a:solidFill>
                <a:latin typeface="Consolas" pitchFamily="49" charset="0"/>
                <a:ea typeface="楷体" pitchFamily="49" charset="-122"/>
                <a:cs typeface="Consolas" pitchFamily="49" charset="0"/>
              </a:rPr>
              <a:t>queen()</a:t>
            </a:r>
            <a:r>
              <a:rPr lang="zh-CN" altLang="en-US" sz="2000" smtClean="0">
                <a:solidFill>
                  <a:srgbClr val="0000FF"/>
                </a:solidFill>
                <a:latin typeface="Consolas" pitchFamily="49" charset="0"/>
                <a:ea typeface="楷体" pitchFamily="49" charset="-122"/>
                <a:cs typeface="Consolas" pitchFamily="49" charset="0"/>
              </a:rPr>
              <a:t>：</a:t>
            </a:r>
            <a:endParaRPr lang="zh-CN" altLang="en-US" sz="2000">
              <a:solidFill>
                <a:srgbClr val="0000FF"/>
              </a:solidFill>
              <a:latin typeface="Consolas" pitchFamily="49" charset="0"/>
              <a:ea typeface="楷体" pitchFamily="49" charset="-122"/>
              <a:cs typeface="Consolas" pitchFamily="49" charset="0"/>
            </a:endParaRPr>
          </a:p>
        </p:txBody>
      </p:sp>
      <p:sp>
        <p:nvSpPr>
          <p:cNvPr id="4" name="右弧形箭头 3"/>
          <p:cNvSpPr/>
          <p:nvPr/>
        </p:nvSpPr>
        <p:spPr>
          <a:xfrm>
            <a:off x="3357554" y="714356"/>
            <a:ext cx="214314" cy="571504"/>
          </a:xfrm>
          <a:prstGeom prst="curved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solidFill>
                <a:schemeClr val="tx1"/>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357166"/>
            <a:ext cx="4929222" cy="52322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ltLang="zh-CN" sz="2800" smtClean="0">
                <a:solidFill>
                  <a:srgbClr val="FF0000"/>
                </a:solidFill>
                <a:latin typeface="Consolas" pitchFamily="49" charset="0"/>
                <a:ea typeface="微软雅黑" pitchFamily="34" charset="-122"/>
                <a:cs typeface="Consolas" pitchFamily="49" charset="0"/>
              </a:rPr>
              <a:t>12.1.4 </a:t>
            </a:r>
            <a:r>
              <a:rPr lang="zh-CN" altLang="zh-CN" sz="2800" smtClean="0">
                <a:solidFill>
                  <a:srgbClr val="FF0000"/>
                </a:solidFill>
                <a:latin typeface="Consolas" pitchFamily="49" charset="0"/>
                <a:ea typeface="微软雅黑" pitchFamily="34" charset="-122"/>
                <a:cs typeface="Consolas" pitchFamily="49" charset="0"/>
              </a:rPr>
              <a:t>舍伍德类型概率算法</a:t>
            </a:r>
          </a:p>
        </p:txBody>
      </p:sp>
      <p:sp>
        <p:nvSpPr>
          <p:cNvPr id="3" name="TextBox 2"/>
          <p:cNvSpPr txBox="1"/>
          <p:nvPr/>
        </p:nvSpPr>
        <p:spPr>
          <a:xfrm>
            <a:off x="500034" y="1571612"/>
            <a:ext cx="8072494" cy="2346668"/>
          </a:xfrm>
          <a:prstGeom prst="rect">
            <a:avLst/>
          </a:prstGeom>
          <a:noFill/>
        </p:spPr>
        <p:txBody>
          <a:bodyPr wrap="square" rtlCol="0">
            <a:spAutoFit/>
          </a:bodyPr>
          <a:lstStyle/>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在分析确定性算法的平均时间复杂性时，通常假定算法的输入实例满足某一特定的概率分布。</a:t>
            </a:r>
            <a:endParaRPr lang="en-US" altLang="zh-CN" sz="2000" smtClean="0">
              <a:solidFill>
                <a:srgbClr val="0000FF"/>
              </a:solidFill>
              <a:latin typeface="Consolas" pitchFamily="49" charset="0"/>
              <a:ea typeface="楷体" pitchFamily="49" charset="-122"/>
              <a:cs typeface="Consolas" pitchFamily="49" charset="0"/>
            </a:endParaRPr>
          </a:p>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事实上，很多算法对于不同的输入实例，其运行时间差别很大。此时，可以采用舍伍德型概率算法来消除算法的时间复杂性与输入实例间的这种联系。</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569221"/>
            <a:ext cx="7143800" cy="430887"/>
          </a:xfrm>
          <a:prstGeom prst="rect">
            <a:avLst/>
          </a:prstGeom>
          <a:noFill/>
        </p:spPr>
        <p:txBody>
          <a:bodyPr wrap="square" rtlCol="0">
            <a:spAutoFit/>
          </a:bodyPr>
          <a:lstStyle/>
          <a:p>
            <a:r>
              <a:rPr lang="zh-CN" altLang="zh-CN" sz="2200" smtClean="0">
                <a:solidFill>
                  <a:srgbClr val="FF0000"/>
                </a:solidFill>
                <a:latin typeface="Consolas" pitchFamily="49" charset="0"/>
                <a:ea typeface="楷体" pitchFamily="49" charset="-122"/>
                <a:cs typeface="Consolas" pitchFamily="49" charset="0"/>
              </a:rPr>
              <a:t>【例</a:t>
            </a:r>
            <a:r>
              <a:rPr lang="en-US" altLang="zh-CN" sz="2200" smtClean="0">
                <a:solidFill>
                  <a:srgbClr val="FF0000"/>
                </a:solidFill>
                <a:latin typeface="Consolas" pitchFamily="49" charset="0"/>
                <a:ea typeface="楷体" pitchFamily="49" charset="-122"/>
                <a:cs typeface="Consolas" pitchFamily="49" charset="0"/>
              </a:rPr>
              <a:t>12.3</a:t>
            </a:r>
            <a:r>
              <a:rPr lang="zh-CN" altLang="zh-CN" sz="2200" smtClean="0">
                <a:solidFill>
                  <a:srgbClr val="FF0000"/>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设计一个快速排序的舍伍德类型概率算法。</a:t>
            </a:r>
          </a:p>
        </p:txBody>
      </p:sp>
      <p:sp>
        <p:nvSpPr>
          <p:cNvPr id="3" name="TextBox 2"/>
          <p:cNvSpPr txBox="1"/>
          <p:nvPr/>
        </p:nvSpPr>
        <p:spPr>
          <a:xfrm>
            <a:off x="428596" y="1428736"/>
            <a:ext cx="8215370" cy="2392835"/>
          </a:xfrm>
          <a:prstGeom prst="rect">
            <a:avLst/>
          </a:prstGeom>
          <a:noFill/>
        </p:spPr>
        <p:txBody>
          <a:bodyPr wrap="square" rtlCol="0">
            <a:spAutoFit/>
          </a:bodyPr>
          <a:lstStyle/>
          <a:p>
            <a:pPr>
              <a:lnSpc>
                <a:spcPct val="150000"/>
              </a:lnSpc>
            </a:pPr>
            <a:r>
              <a:rPr lang="en-US" altLang="zh-CN" sz="2200" smtClean="0">
                <a:solidFill>
                  <a:srgbClr val="0000FF"/>
                </a:solidFill>
                <a:latin typeface="Consolas" pitchFamily="49" charset="0"/>
                <a:ea typeface="楷体" pitchFamily="49" charset="-122"/>
                <a:cs typeface="Consolas" pitchFamily="49" charset="0"/>
              </a:rPr>
              <a:t>    </a:t>
            </a:r>
            <a:r>
              <a:rPr lang="zh-CN" altLang="zh-CN" sz="2200" smtClean="0">
                <a:solidFill>
                  <a:srgbClr val="FF0000"/>
                </a:solidFill>
                <a:latin typeface="Consolas" pitchFamily="49" charset="0"/>
                <a:ea typeface="楷体" pitchFamily="49" charset="-122"/>
                <a:cs typeface="Consolas" pitchFamily="49" charset="0"/>
              </a:rPr>
              <a:t>解：</a:t>
            </a:r>
            <a:r>
              <a:rPr lang="zh-CN" altLang="zh-CN" sz="2000" smtClean="0">
                <a:solidFill>
                  <a:srgbClr val="0000FF"/>
                </a:solidFill>
                <a:latin typeface="Consolas" pitchFamily="49" charset="0"/>
                <a:ea typeface="楷体" pitchFamily="49" charset="-122"/>
                <a:cs typeface="Consolas" pitchFamily="49" charset="0"/>
              </a:rPr>
              <a:t>舍伍德型概率算法在快速排序</a:t>
            </a:r>
            <a:r>
              <a:rPr lang="zh-CN" altLang="en-US" sz="2000" smtClean="0">
                <a:solidFill>
                  <a:srgbClr val="0000FF"/>
                </a:solidFill>
                <a:latin typeface="Consolas" pitchFamily="49" charset="0"/>
                <a:ea typeface="楷体" pitchFamily="49" charset="-122"/>
                <a:cs typeface="Consolas" pitchFamily="49" charset="0"/>
              </a:rPr>
              <a:t>的</a:t>
            </a:r>
            <a:r>
              <a:rPr lang="zh-CN" altLang="zh-CN" sz="2000" smtClean="0">
                <a:solidFill>
                  <a:srgbClr val="0000FF"/>
                </a:solidFill>
                <a:latin typeface="Consolas" pitchFamily="49" charset="0"/>
                <a:ea typeface="楷体" pitchFamily="49" charset="-122"/>
                <a:cs typeface="Consolas" pitchFamily="49" charset="0"/>
              </a:rPr>
              <a:t>一次划分之前，根据随机数在待划分序列中</a:t>
            </a:r>
            <a:r>
              <a:rPr lang="zh-CN" altLang="zh-CN" sz="2000" smtClean="0">
                <a:solidFill>
                  <a:srgbClr val="006600"/>
                </a:solidFill>
                <a:latin typeface="Consolas" pitchFamily="49" charset="0"/>
                <a:ea typeface="楷体" pitchFamily="49" charset="-122"/>
                <a:cs typeface="Consolas" pitchFamily="49" charset="0"/>
              </a:rPr>
              <a:t>随机确定一个元素作为基准</a:t>
            </a:r>
            <a:r>
              <a:rPr lang="zh-CN" altLang="zh-CN" sz="2000" smtClean="0">
                <a:solidFill>
                  <a:srgbClr val="0000FF"/>
                </a:solidFill>
                <a:latin typeface="Consolas" pitchFamily="49" charset="0"/>
                <a:ea typeface="楷体" pitchFamily="49" charset="-122"/>
                <a:cs typeface="Consolas" pitchFamily="49" charset="0"/>
              </a:rPr>
              <a:t>，并把它与第一个元素交换，则一次划分后得到期望均衡的两个子序列</a:t>
            </a:r>
            <a:r>
              <a:rPr lang="zh-CN" altLang="en-US" sz="2000" smtClean="0">
                <a:solidFill>
                  <a:srgbClr val="0000FF"/>
                </a:solidFill>
                <a:latin typeface="Consolas" pitchFamily="49" charset="0"/>
                <a:ea typeface="楷体" pitchFamily="49" charset="-122"/>
                <a:cs typeface="Consolas" pitchFamily="49" charset="0"/>
              </a:rPr>
              <a:t>。</a:t>
            </a:r>
            <a:endParaRPr lang="en-US" altLang="zh-CN" sz="2000" smtClean="0">
              <a:solidFill>
                <a:srgbClr val="0000FF"/>
              </a:solidFill>
              <a:latin typeface="Consolas" pitchFamily="49" charset="0"/>
              <a:ea typeface="楷体" pitchFamily="49" charset="-122"/>
              <a:cs typeface="Consolas" pitchFamily="49" charset="0"/>
            </a:endParaRPr>
          </a:p>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从而使算法的行为不受待排序序列的不同输入实例的影响，使快速排序在最坏情况下的时间性能趋近于平均情况的时间性能即</a:t>
            </a:r>
            <a:r>
              <a:rPr lang="en-US" altLang="zh-CN" sz="2000" smtClean="0">
                <a:solidFill>
                  <a:srgbClr val="C00000"/>
                </a:solidFill>
                <a:latin typeface="Consolas" pitchFamily="49" charset="0"/>
                <a:ea typeface="楷体" pitchFamily="49" charset="-122"/>
                <a:cs typeface="Consolas" pitchFamily="49" charset="0"/>
              </a:rPr>
              <a:t>O(</a:t>
            </a:r>
            <a:r>
              <a:rPr lang="en-US" altLang="zh-CN" sz="2000" i="1" smtClean="0">
                <a:solidFill>
                  <a:srgbClr val="C00000"/>
                </a:solidFill>
                <a:latin typeface="Consolas" pitchFamily="49" charset="0"/>
                <a:ea typeface="楷体" pitchFamily="49" charset="-122"/>
                <a:cs typeface="Consolas" pitchFamily="49" charset="0"/>
              </a:rPr>
              <a:t>n</a:t>
            </a:r>
            <a:r>
              <a:rPr lang="en-US" altLang="zh-CN" sz="2000" smtClean="0">
                <a:solidFill>
                  <a:srgbClr val="C00000"/>
                </a:solidFill>
                <a:latin typeface="Consolas" pitchFamily="49" charset="0"/>
                <a:ea typeface="楷体" pitchFamily="49" charset="-122"/>
                <a:cs typeface="Consolas" pitchFamily="49" charset="0"/>
              </a:rPr>
              <a:t>log</a:t>
            </a:r>
            <a:r>
              <a:rPr lang="en-US" altLang="zh-CN" sz="2000" baseline="-25000" smtClean="0">
                <a:solidFill>
                  <a:srgbClr val="C00000"/>
                </a:solidFill>
                <a:latin typeface="Consolas" pitchFamily="49" charset="0"/>
                <a:ea typeface="楷体" pitchFamily="49" charset="-122"/>
                <a:cs typeface="Consolas" pitchFamily="49" charset="0"/>
              </a:rPr>
              <a:t>2</a:t>
            </a:r>
            <a:r>
              <a:rPr lang="en-US" altLang="zh-CN" sz="2000" i="1" smtClean="0">
                <a:solidFill>
                  <a:srgbClr val="C00000"/>
                </a:solidFill>
                <a:latin typeface="Consolas" pitchFamily="49" charset="0"/>
                <a:ea typeface="楷体" pitchFamily="49" charset="-122"/>
                <a:cs typeface="Consolas" pitchFamily="49" charset="0"/>
              </a:rPr>
              <a:t>n</a:t>
            </a:r>
            <a:r>
              <a:rPr lang="en-US" altLang="zh-CN" sz="2000" smtClean="0">
                <a:solidFill>
                  <a:srgbClr val="C00000"/>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7158" y="285728"/>
            <a:ext cx="8215370" cy="5626495"/>
          </a:xfrm>
          <a:prstGeom prst="rect">
            <a:avLst/>
          </a:prstGeom>
        </p:spPr>
        <p:style>
          <a:lnRef idx="1">
            <a:schemeClr val="accent5"/>
          </a:lnRef>
          <a:fillRef idx="2">
            <a:schemeClr val="accent5"/>
          </a:fillRef>
          <a:effectRef idx="1">
            <a:schemeClr val="accent5"/>
          </a:effectRef>
          <a:fontRef idx="minor">
            <a:schemeClr val="dk1"/>
          </a:fontRef>
        </p:style>
        <p:txBody>
          <a:bodyPr wrap="square" lIns="180000" tIns="180000" bIns="180000" rtlCol="0">
            <a:spAutoFit/>
          </a:bodyPr>
          <a:lstStyle/>
          <a:p>
            <a:r>
              <a:rPr lang="en-US" altLang="zh-CN" sz="1800" smtClean="0">
                <a:solidFill>
                  <a:srgbClr val="FF0000"/>
                </a:solidFill>
                <a:latin typeface="Consolas" pitchFamily="49" charset="0"/>
                <a:ea typeface="楷体" pitchFamily="49" charset="-122"/>
                <a:cs typeface="Consolas" pitchFamily="49" charset="0"/>
              </a:rPr>
              <a:t>int Partition(int a[],int s,int t)	//</a:t>
            </a:r>
            <a:r>
              <a:rPr lang="zh-CN" altLang="zh-CN" sz="1800" smtClean="0">
                <a:solidFill>
                  <a:srgbClr val="FF0000"/>
                </a:solidFill>
                <a:latin typeface="Consolas" pitchFamily="49" charset="0"/>
                <a:ea typeface="楷体" pitchFamily="49" charset="-122"/>
                <a:cs typeface="Consolas" pitchFamily="49" charset="0"/>
              </a:rPr>
              <a:t>划分算法</a:t>
            </a:r>
          </a:p>
          <a:p>
            <a:r>
              <a:rPr lang="en-US" altLang="zh-CN" sz="1800" smtClean="0">
                <a:solidFill>
                  <a:srgbClr val="0000FF"/>
                </a:solidFill>
                <a:latin typeface="Consolas" pitchFamily="49" charset="0"/>
                <a:ea typeface="楷体" pitchFamily="49" charset="-122"/>
                <a:cs typeface="Consolas" pitchFamily="49" charset="0"/>
              </a:rPr>
              <a:t>{  int i=s,j=t;</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int tmp=a[s];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用序列的第</a:t>
            </a:r>
            <a:r>
              <a:rPr lang="en-US" altLang="zh-CN" sz="1800" smtClean="0">
                <a:solidFill>
                  <a:srgbClr val="00B0F0"/>
                </a:solidFill>
                <a:latin typeface="Consolas" pitchFamily="49" charset="0"/>
                <a:ea typeface="楷体" pitchFamily="49" charset="-122"/>
                <a:cs typeface="Consolas" pitchFamily="49" charset="0"/>
              </a:rPr>
              <a:t>1</a:t>
            </a:r>
            <a:r>
              <a:rPr lang="zh-CN" altLang="zh-CN" sz="1800" smtClean="0">
                <a:solidFill>
                  <a:srgbClr val="00B0F0"/>
                </a:solidFill>
                <a:latin typeface="Consolas" pitchFamily="49" charset="0"/>
                <a:ea typeface="楷体" pitchFamily="49" charset="-122"/>
                <a:cs typeface="Consolas" pitchFamily="49" charset="0"/>
              </a:rPr>
              <a:t>个记录作为基准</a:t>
            </a:r>
          </a:p>
          <a:p>
            <a:r>
              <a:rPr lang="en-US" altLang="zh-CN" sz="1800" smtClean="0">
                <a:solidFill>
                  <a:srgbClr val="0000FF"/>
                </a:solidFill>
                <a:latin typeface="Consolas" pitchFamily="49" charset="0"/>
                <a:ea typeface="楷体" pitchFamily="49" charset="-122"/>
                <a:cs typeface="Consolas" pitchFamily="49" charset="0"/>
              </a:rPr>
              <a:t>   while (i!=j)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从序列两端交替向中间扫描</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直至</a:t>
            </a:r>
            <a:r>
              <a:rPr lang="en-US" altLang="zh-CN" sz="1800" smtClean="0">
                <a:solidFill>
                  <a:srgbClr val="00B0F0"/>
                </a:solidFill>
                <a:latin typeface="Consolas" pitchFamily="49" charset="0"/>
                <a:ea typeface="楷体" pitchFamily="49" charset="-122"/>
                <a:cs typeface="Consolas" pitchFamily="49" charset="0"/>
              </a:rPr>
              <a:t>i=j</a:t>
            </a:r>
            <a:r>
              <a:rPr lang="zh-CN" altLang="zh-CN" sz="1800" smtClean="0">
                <a:solidFill>
                  <a:srgbClr val="00B0F0"/>
                </a:solidFill>
                <a:latin typeface="Consolas" pitchFamily="49" charset="0"/>
                <a:ea typeface="楷体" pitchFamily="49" charset="-122"/>
                <a:cs typeface="Consolas" pitchFamily="49" charset="0"/>
              </a:rPr>
              <a:t>为止</a:t>
            </a:r>
          </a:p>
          <a:p>
            <a:r>
              <a:rPr lang="en-US" altLang="zh-CN" sz="1800" smtClean="0">
                <a:solidFill>
                  <a:srgbClr val="0000FF"/>
                </a:solidFill>
                <a:latin typeface="Consolas" pitchFamily="49" charset="0"/>
                <a:ea typeface="楷体" pitchFamily="49" charset="-122"/>
                <a:cs typeface="Consolas" pitchFamily="49" charset="0"/>
              </a:rPr>
              <a:t>   {  while (j&gt;i &amp;&amp; a[j]&gt;=tmp) </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j--;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从右向左扫描</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找第</a:t>
            </a:r>
            <a:r>
              <a:rPr lang="en-US" altLang="zh-CN" sz="1800" smtClean="0">
                <a:solidFill>
                  <a:srgbClr val="00B0F0"/>
                </a:solidFill>
                <a:latin typeface="Consolas" pitchFamily="49" charset="0"/>
                <a:ea typeface="楷体" pitchFamily="49" charset="-122"/>
                <a:cs typeface="Consolas" pitchFamily="49" charset="0"/>
              </a:rPr>
              <a:t>1</a:t>
            </a:r>
            <a:r>
              <a:rPr lang="zh-CN" altLang="zh-CN" sz="1800" smtClean="0">
                <a:solidFill>
                  <a:srgbClr val="00B0F0"/>
                </a:solidFill>
                <a:latin typeface="Consolas" pitchFamily="49" charset="0"/>
                <a:ea typeface="楷体" pitchFamily="49" charset="-122"/>
                <a:cs typeface="Consolas" pitchFamily="49" charset="0"/>
              </a:rPr>
              <a:t>个关键字小于</a:t>
            </a:r>
            <a:r>
              <a:rPr lang="en-US" altLang="zh-CN" sz="1800" smtClean="0">
                <a:solidFill>
                  <a:srgbClr val="00B0F0"/>
                </a:solidFill>
                <a:latin typeface="Consolas" pitchFamily="49" charset="0"/>
                <a:ea typeface="楷体" pitchFamily="49" charset="-122"/>
                <a:cs typeface="Consolas" pitchFamily="49" charset="0"/>
              </a:rPr>
              <a:t>tmp</a:t>
            </a:r>
            <a:r>
              <a:rPr lang="zh-CN" altLang="zh-CN" sz="1800" smtClean="0">
                <a:solidFill>
                  <a:srgbClr val="00B0F0"/>
                </a:solidFill>
                <a:latin typeface="Consolas" pitchFamily="49" charset="0"/>
                <a:ea typeface="楷体" pitchFamily="49" charset="-122"/>
                <a:cs typeface="Consolas" pitchFamily="49" charset="0"/>
              </a:rPr>
              <a:t>的</a:t>
            </a:r>
            <a:r>
              <a:rPr lang="en-US" altLang="zh-CN" sz="1800" smtClean="0">
                <a:solidFill>
                  <a:srgbClr val="00B0F0"/>
                </a:solidFill>
                <a:latin typeface="Consolas" pitchFamily="49" charset="0"/>
                <a:ea typeface="楷体" pitchFamily="49" charset="-122"/>
                <a:cs typeface="Consolas" pitchFamily="49" charset="0"/>
              </a:rPr>
              <a:t>a[j]</a:t>
            </a:r>
            <a:endParaRPr lang="zh-CN" altLang="zh-CN" sz="1800" smtClean="0">
              <a:solidFill>
                <a:srgbClr val="00B0F0"/>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a[i]=a[j];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将</a:t>
            </a:r>
            <a:r>
              <a:rPr lang="en-US" altLang="zh-CN" sz="1800" smtClean="0">
                <a:solidFill>
                  <a:srgbClr val="00B0F0"/>
                </a:solidFill>
                <a:latin typeface="Consolas" pitchFamily="49" charset="0"/>
                <a:ea typeface="楷体" pitchFamily="49" charset="-122"/>
                <a:cs typeface="Consolas" pitchFamily="49" charset="0"/>
              </a:rPr>
              <a:t>a[j]</a:t>
            </a:r>
            <a:r>
              <a:rPr lang="zh-CN" altLang="zh-CN" sz="1800" smtClean="0">
                <a:solidFill>
                  <a:srgbClr val="00B0F0"/>
                </a:solidFill>
                <a:latin typeface="Consolas" pitchFamily="49" charset="0"/>
                <a:ea typeface="楷体" pitchFamily="49" charset="-122"/>
                <a:cs typeface="Consolas" pitchFamily="49" charset="0"/>
              </a:rPr>
              <a:t>前移到</a:t>
            </a:r>
            <a:r>
              <a:rPr lang="en-US" altLang="zh-CN" sz="1800" smtClean="0">
                <a:solidFill>
                  <a:srgbClr val="00B0F0"/>
                </a:solidFill>
                <a:latin typeface="Consolas" pitchFamily="49" charset="0"/>
                <a:ea typeface="楷体" pitchFamily="49" charset="-122"/>
                <a:cs typeface="Consolas" pitchFamily="49" charset="0"/>
              </a:rPr>
              <a:t>a[i]</a:t>
            </a:r>
            <a:r>
              <a:rPr lang="zh-CN" altLang="zh-CN" sz="1800" smtClean="0">
                <a:solidFill>
                  <a:srgbClr val="00B0F0"/>
                </a:solidFill>
                <a:latin typeface="Consolas" pitchFamily="49" charset="0"/>
                <a:ea typeface="楷体" pitchFamily="49" charset="-122"/>
                <a:cs typeface="Consolas" pitchFamily="49" charset="0"/>
              </a:rPr>
              <a:t>的位置</a:t>
            </a:r>
          </a:p>
          <a:p>
            <a:r>
              <a:rPr lang="en-US" altLang="zh-CN" sz="1800" smtClean="0">
                <a:solidFill>
                  <a:srgbClr val="0000FF"/>
                </a:solidFill>
                <a:latin typeface="Consolas" pitchFamily="49" charset="0"/>
                <a:ea typeface="楷体" pitchFamily="49" charset="-122"/>
                <a:cs typeface="Consolas" pitchFamily="49" charset="0"/>
              </a:rPr>
              <a:t>      while (i&lt;j &amp;&amp; a[i]&lt;=tmp) </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i++;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从左向右扫描</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找第</a:t>
            </a:r>
            <a:r>
              <a:rPr lang="en-US" altLang="zh-CN" sz="1800" smtClean="0">
                <a:solidFill>
                  <a:srgbClr val="00B0F0"/>
                </a:solidFill>
                <a:latin typeface="Consolas" pitchFamily="49" charset="0"/>
                <a:ea typeface="楷体" pitchFamily="49" charset="-122"/>
                <a:cs typeface="Consolas" pitchFamily="49" charset="0"/>
              </a:rPr>
              <a:t>1</a:t>
            </a:r>
            <a:r>
              <a:rPr lang="zh-CN" altLang="zh-CN" sz="1800" smtClean="0">
                <a:solidFill>
                  <a:srgbClr val="00B0F0"/>
                </a:solidFill>
                <a:latin typeface="Consolas" pitchFamily="49" charset="0"/>
                <a:ea typeface="楷体" pitchFamily="49" charset="-122"/>
                <a:cs typeface="Consolas" pitchFamily="49" charset="0"/>
              </a:rPr>
              <a:t>个关键字大于</a:t>
            </a:r>
            <a:r>
              <a:rPr lang="en-US" altLang="zh-CN" sz="1800" smtClean="0">
                <a:solidFill>
                  <a:srgbClr val="00B0F0"/>
                </a:solidFill>
                <a:latin typeface="Consolas" pitchFamily="49" charset="0"/>
                <a:ea typeface="楷体" pitchFamily="49" charset="-122"/>
                <a:cs typeface="Consolas" pitchFamily="49" charset="0"/>
              </a:rPr>
              <a:t>tmp</a:t>
            </a:r>
            <a:r>
              <a:rPr lang="zh-CN" altLang="zh-CN" sz="1800" smtClean="0">
                <a:solidFill>
                  <a:srgbClr val="00B0F0"/>
                </a:solidFill>
                <a:latin typeface="Consolas" pitchFamily="49" charset="0"/>
                <a:ea typeface="楷体" pitchFamily="49" charset="-122"/>
                <a:cs typeface="Consolas" pitchFamily="49" charset="0"/>
              </a:rPr>
              <a:t>的</a:t>
            </a:r>
            <a:r>
              <a:rPr lang="en-US" altLang="zh-CN" sz="1800" smtClean="0">
                <a:solidFill>
                  <a:srgbClr val="00B0F0"/>
                </a:solidFill>
                <a:latin typeface="Consolas" pitchFamily="49" charset="0"/>
                <a:ea typeface="楷体" pitchFamily="49" charset="-122"/>
                <a:cs typeface="Consolas" pitchFamily="49" charset="0"/>
              </a:rPr>
              <a:t>a[i]</a:t>
            </a:r>
            <a:endParaRPr lang="zh-CN" altLang="zh-CN" sz="1800" smtClean="0">
              <a:solidFill>
                <a:srgbClr val="00B0F0"/>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a[j]=a[i];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将</a:t>
            </a:r>
            <a:r>
              <a:rPr lang="en-US" altLang="zh-CN" sz="1800" smtClean="0">
                <a:solidFill>
                  <a:srgbClr val="00B0F0"/>
                </a:solidFill>
                <a:latin typeface="Consolas" pitchFamily="49" charset="0"/>
                <a:ea typeface="楷体" pitchFamily="49" charset="-122"/>
                <a:cs typeface="Consolas" pitchFamily="49" charset="0"/>
              </a:rPr>
              <a:t>a[i]</a:t>
            </a:r>
            <a:r>
              <a:rPr lang="zh-CN" altLang="zh-CN" sz="1800" smtClean="0">
                <a:solidFill>
                  <a:srgbClr val="00B0F0"/>
                </a:solidFill>
                <a:latin typeface="Consolas" pitchFamily="49" charset="0"/>
                <a:ea typeface="楷体" pitchFamily="49" charset="-122"/>
                <a:cs typeface="Consolas" pitchFamily="49" charset="0"/>
              </a:rPr>
              <a:t>后移到</a:t>
            </a:r>
            <a:r>
              <a:rPr lang="en-US" altLang="zh-CN" sz="1800" smtClean="0">
                <a:solidFill>
                  <a:srgbClr val="00B0F0"/>
                </a:solidFill>
                <a:latin typeface="Consolas" pitchFamily="49" charset="0"/>
                <a:ea typeface="楷体" pitchFamily="49" charset="-122"/>
                <a:cs typeface="Consolas" pitchFamily="49" charset="0"/>
              </a:rPr>
              <a:t>a[j]</a:t>
            </a:r>
            <a:r>
              <a:rPr lang="zh-CN" altLang="zh-CN" sz="1800" smtClean="0">
                <a:solidFill>
                  <a:srgbClr val="00B0F0"/>
                </a:solidFill>
                <a:latin typeface="Consolas" pitchFamily="49" charset="0"/>
                <a:ea typeface="楷体" pitchFamily="49" charset="-122"/>
                <a:cs typeface="Consolas" pitchFamily="49" charset="0"/>
              </a:rPr>
              <a:t>的位置</a:t>
            </a:r>
          </a:p>
          <a:p>
            <a:r>
              <a:rPr lang="en-US" altLang="zh-CN" sz="1800" smtClean="0">
                <a:solidFill>
                  <a:srgbClr val="0000FF"/>
                </a:solidFill>
                <a:latin typeface="Consolas" pitchFamily="49" charset="0"/>
                <a:ea typeface="楷体" pitchFamily="49" charset="-122"/>
                <a:cs typeface="Consolas" pitchFamily="49" charset="0"/>
              </a:rPr>
              <a:t>   }</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a[i]=tmp;</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return i;</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a:t>
            </a:r>
            <a:endParaRPr lang="zh-CN" altLang="zh-CN" sz="1800" smtClean="0">
              <a:solidFill>
                <a:srgbClr val="0000FF"/>
              </a:solidFill>
              <a:latin typeface="Consolas" pitchFamily="49" charset="0"/>
              <a:ea typeface="楷体" pitchFamily="49" charset="-122"/>
              <a:cs typeface="Consolas" pitchFamily="49" charset="0"/>
            </a:endParaRPr>
          </a:p>
          <a:p>
            <a:pPr>
              <a:lnSpc>
                <a:spcPct val="200000"/>
              </a:lnSpc>
            </a:pPr>
            <a:r>
              <a:rPr lang="en-US" altLang="zh-CN" sz="1800" smtClean="0">
                <a:solidFill>
                  <a:srgbClr val="FF0000"/>
                </a:solidFill>
                <a:latin typeface="Consolas" pitchFamily="49" charset="0"/>
                <a:ea typeface="楷体" pitchFamily="49" charset="-122"/>
                <a:cs typeface="Consolas" pitchFamily="49" charset="0"/>
              </a:rPr>
              <a:t>int randa(int a,int b)	//</a:t>
            </a:r>
            <a:r>
              <a:rPr lang="zh-CN" altLang="zh-CN" sz="1800" smtClean="0">
                <a:solidFill>
                  <a:srgbClr val="FF0000"/>
                </a:solidFill>
                <a:latin typeface="Consolas" pitchFamily="49" charset="0"/>
                <a:ea typeface="楷体" pitchFamily="49" charset="-122"/>
                <a:cs typeface="Consolas" pitchFamily="49" charset="0"/>
              </a:rPr>
              <a:t>产生</a:t>
            </a:r>
            <a:r>
              <a:rPr lang="zh-CN" altLang="en-US" sz="1800" smtClean="0">
                <a:solidFill>
                  <a:srgbClr val="FF0000"/>
                </a:solidFill>
                <a:latin typeface="Consolas" pitchFamily="49" charset="0"/>
                <a:ea typeface="楷体" pitchFamily="49" charset="-122"/>
                <a:cs typeface="Consolas" pitchFamily="49" charset="0"/>
              </a:rPr>
              <a:t>一</a:t>
            </a:r>
            <a:r>
              <a:rPr lang="zh-CN" altLang="zh-CN" sz="1800" smtClean="0">
                <a:solidFill>
                  <a:srgbClr val="FF0000"/>
                </a:solidFill>
                <a:latin typeface="Consolas" pitchFamily="49" charset="0"/>
                <a:ea typeface="楷体" pitchFamily="49" charset="-122"/>
                <a:cs typeface="Consolas" pitchFamily="49" charset="0"/>
              </a:rPr>
              <a:t>个</a:t>
            </a:r>
            <a:r>
              <a:rPr lang="en-US" altLang="zh-CN" sz="1800" smtClean="0">
                <a:solidFill>
                  <a:srgbClr val="FF0000"/>
                </a:solidFill>
                <a:latin typeface="Consolas" pitchFamily="49" charset="0"/>
                <a:ea typeface="楷体" pitchFamily="49" charset="-122"/>
                <a:cs typeface="Consolas" pitchFamily="49" charset="0"/>
              </a:rPr>
              <a:t>[a,b]</a:t>
            </a:r>
            <a:r>
              <a:rPr lang="zh-CN" altLang="zh-CN" sz="1800" smtClean="0">
                <a:solidFill>
                  <a:srgbClr val="FF0000"/>
                </a:solidFill>
                <a:latin typeface="Consolas" pitchFamily="49" charset="0"/>
                <a:ea typeface="楷体" pitchFamily="49" charset="-122"/>
                <a:cs typeface="Consolas" pitchFamily="49" charset="0"/>
              </a:rPr>
              <a:t>的随机数</a:t>
            </a:r>
          </a:p>
          <a:p>
            <a:r>
              <a:rPr lang="en-US" altLang="zh-CN" sz="1800" smtClean="0">
                <a:solidFill>
                  <a:srgbClr val="0000FF"/>
                </a:solidFill>
                <a:latin typeface="Consolas" pitchFamily="49" charset="0"/>
                <a:ea typeface="楷体" pitchFamily="49" charset="-122"/>
                <a:cs typeface="Consolas" pitchFamily="49" charset="0"/>
              </a:rPr>
              <a:t>{</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return rand()%(b-a+1)+a;</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a:t>
            </a:r>
            <a:endParaRPr lang="zh-CN" altLang="zh-CN" sz="1800" smtClean="0">
              <a:solidFill>
                <a:srgbClr val="0000FF"/>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720" y="1357298"/>
            <a:ext cx="8286808" cy="4474000"/>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5"/>
          </a:lnRef>
          <a:fillRef idx="2">
            <a:schemeClr val="accent5"/>
          </a:fillRef>
          <a:effectRef idx="1">
            <a:schemeClr val="accent5"/>
          </a:effectRef>
          <a:fontRef idx="minor">
            <a:schemeClr val="dk1"/>
          </a:fontRef>
        </p:style>
        <p:txBody>
          <a:bodyPr wrap="square" lIns="180000" tIns="180000" bIns="180000" rtlCol="0">
            <a:spAutoFit/>
          </a:bodyPr>
          <a:lstStyle/>
          <a:p>
            <a:pPr>
              <a:lnSpc>
                <a:spcPct val="150000"/>
              </a:lnSpc>
            </a:pPr>
            <a:r>
              <a:rPr lang="en-US" altLang="zh-CN" sz="1800" smtClean="0">
                <a:solidFill>
                  <a:srgbClr val="FF0000"/>
                </a:solidFill>
                <a:latin typeface="Consolas" pitchFamily="49" charset="0"/>
                <a:ea typeface="楷体" pitchFamily="49" charset="-122"/>
                <a:cs typeface="Consolas" pitchFamily="49" charset="0"/>
              </a:rPr>
              <a:t>void QuickSort(int a[],int s,int t)</a:t>
            </a:r>
          </a:p>
          <a:p>
            <a:pPr>
              <a:lnSpc>
                <a:spcPct val="150000"/>
              </a:lnSpc>
            </a:pPr>
            <a:r>
              <a:rPr lang="en-US" altLang="zh-CN" sz="1800" smtClean="0">
                <a:solidFill>
                  <a:srgbClr val="FF0000"/>
                </a:solidFill>
                <a:latin typeface="Consolas" pitchFamily="49" charset="0"/>
                <a:ea typeface="楷体" pitchFamily="49" charset="-122"/>
                <a:cs typeface="Consolas" pitchFamily="49" charset="0"/>
              </a:rPr>
              <a:t>//</a:t>
            </a:r>
            <a:r>
              <a:rPr lang="zh-CN" altLang="zh-CN" sz="1800" smtClean="0">
                <a:solidFill>
                  <a:srgbClr val="FF0000"/>
                </a:solidFill>
                <a:latin typeface="Consolas" pitchFamily="49" charset="0"/>
                <a:ea typeface="楷体" pitchFamily="49" charset="-122"/>
                <a:cs typeface="Consolas" pitchFamily="49" charset="0"/>
              </a:rPr>
              <a:t>对</a:t>
            </a:r>
            <a:r>
              <a:rPr lang="en-US" altLang="zh-CN" sz="1800" smtClean="0">
                <a:solidFill>
                  <a:srgbClr val="FF0000"/>
                </a:solidFill>
                <a:latin typeface="Consolas" pitchFamily="49" charset="0"/>
                <a:ea typeface="楷体" pitchFamily="49" charset="-122"/>
                <a:cs typeface="Consolas" pitchFamily="49" charset="0"/>
              </a:rPr>
              <a:t>a[s..t]</a:t>
            </a:r>
            <a:r>
              <a:rPr lang="zh-CN" altLang="zh-CN" sz="1800" smtClean="0">
                <a:solidFill>
                  <a:srgbClr val="FF0000"/>
                </a:solidFill>
                <a:latin typeface="Consolas" pitchFamily="49" charset="0"/>
                <a:ea typeface="楷体" pitchFamily="49" charset="-122"/>
                <a:cs typeface="Consolas" pitchFamily="49" charset="0"/>
              </a:rPr>
              <a:t>元素序列进行递增排序</a:t>
            </a:r>
          </a:p>
          <a:p>
            <a:pPr>
              <a:lnSpc>
                <a:spcPct val="150000"/>
              </a:lnSpc>
            </a:pPr>
            <a:r>
              <a:rPr lang="en-US" altLang="zh-CN" sz="1800" smtClean="0">
                <a:solidFill>
                  <a:srgbClr val="0000FF"/>
                </a:solidFill>
                <a:latin typeface="Consolas" pitchFamily="49" charset="0"/>
                <a:ea typeface="楷体" pitchFamily="49" charset="-122"/>
                <a:cs typeface="Consolas" pitchFamily="49" charset="0"/>
              </a:rPr>
              <a:t>{  if (s&lt;t)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序列内至少存在</a:t>
            </a:r>
            <a:r>
              <a:rPr lang="en-US" altLang="zh-CN" sz="1800" smtClean="0">
                <a:solidFill>
                  <a:srgbClr val="00B0F0"/>
                </a:solidFill>
                <a:latin typeface="Consolas" pitchFamily="49" charset="0"/>
                <a:ea typeface="楷体" pitchFamily="49" charset="-122"/>
                <a:cs typeface="Consolas" pitchFamily="49" charset="0"/>
              </a:rPr>
              <a:t>2</a:t>
            </a:r>
            <a:r>
              <a:rPr lang="zh-CN" altLang="zh-CN" sz="1800" smtClean="0">
                <a:solidFill>
                  <a:srgbClr val="00B0F0"/>
                </a:solidFill>
                <a:latin typeface="Consolas" pitchFamily="49" charset="0"/>
                <a:ea typeface="楷体" pitchFamily="49" charset="-122"/>
                <a:cs typeface="Consolas" pitchFamily="49" charset="0"/>
              </a:rPr>
              <a:t>个元素的情况</a:t>
            </a:r>
          </a:p>
          <a:p>
            <a:pPr>
              <a:lnSpc>
                <a:spcPct val="150000"/>
              </a:lnSpc>
            </a:pPr>
            <a:r>
              <a:rPr lang="en-US" altLang="zh-CN" sz="1800" smtClean="0">
                <a:solidFill>
                  <a:srgbClr val="0000FF"/>
                </a:solidFill>
                <a:latin typeface="Consolas" pitchFamily="49" charset="0"/>
                <a:ea typeface="楷体" pitchFamily="49" charset="-122"/>
                <a:cs typeface="Consolas" pitchFamily="49" charset="0"/>
              </a:rPr>
              <a:t>   {  int j=randa(s,t);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产生</a:t>
            </a:r>
            <a:r>
              <a:rPr lang="en-US" altLang="zh-CN" sz="1800" smtClean="0">
                <a:solidFill>
                  <a:srgbClr val="00B0F0"/>
                </a:solidFill>
                <a:latin typeface="Consolas" pitchFamily="49" charset="0"/>
                <a:ea typeface="楷体" pitchFamily="49" charset="-122"/>
                <a:cs typeface="Consolas" pitchFamily="49" charset="0"/>
              </a:rPr>
              <a:t>[s,t]</a:t>
            </a:r>
            <a:r>
              <a:rPr lang="zh-CN" altLang="zh-CN" sz="1800" smtClean="0">
                <a:solidFill>
                  <a:srgbClr val="00B0F0"/>
                </a:solidFill>
                <a:latin typeface="Consolas" pitchFamily="49" charset="0"/>
                <a:ea typeface="楷体" pitchFamily="49" charset="-122"/>
                <a:cs typeface="Consolas" pitchFamily="49" charset="0"/>
              </a:rPr>
              <a:t>的随机数</a:t>
            </a:r>
            <a:r>
              <a:rPr lang="en-US" altLang="zh-CN" sz="1800" smtClean="0">
                <a:solidFill>
                  <a:srgbClr val="00B0F0"/>
                </a:solidFill>
                <a:latin typeface="Consolas" pitchFamily="49" charset="0"/>
                <a:ea typeface="楷体" pitchFamily="49" charset="-122"/>
                <a:cs typeface="Consolas" pitchFamily="49" charset="0"/>
              </a:rPr>
              <a:t>j</a:t>
            </a:r>
            <a:endParaRPr lang="zh-CN" altLang="zh-CN" sz="1800" smtClean="0">
              <a:solidFill>
                <a:srgbClr val="00B0F0"/>
              </a:solidFill>
              <a:latin typeface="Consolas" pitchFamily="49" charset="0"/>
              <a:ea typeface="楷体" pitchFamily="49" charset="-122"/>
              <a:cs typeface="Consolas" pitchFamily="49" charset="0"/>
            </a:endParaRPr>
          </a:p>
          <a:p>
            <a:pPr>
              <a:lnSpc>
                <a:spcPct val="150000"/>
              </a:lnSpc>
            </a:pPr>
            <a:r>
              <a:rPr lang="en-US" altLang="zh-CN" sz="1800" smtClean="0">
                <a:solidFill>
                  <a:srgbClr val="0000FF"/>
                </a:solidFill>
                <a:latin typeface="Consolas" pitchFamily="49" charset="0"/>
                <a:ea typeface="楷体" pitchFamily="49" charset="-122"/>
                <a:cs typeface="Consolas" pitchFamily="49" charset="0"/>
              </a:rPr>
              <a:t>      swap(a[j],a[s]);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将</a:t>
            </a:r>
            <a:r>
              <a:rPr lang="en-US" altLang="zh-CN" sz="1800" smtClean="0">
                <a:solidFill>
                  <a:srgbClr val="00B0F0"/>
                </a:solidFill>
                <a:latin typeface="Consolas" pitchFamily="49" charset="0"/>
                <a:ea typeface="楷体" pitchFamily="49" charset="-122"/>
                <a:cs typeface="Consolas" pitchFamily="49" charset="0"/>
              </a:rPr>
              <a:t>a[j]</a:t>
            </a:r>
            <a:r>
              <a:rPr lang="zh-CN" altLang="zh-CN" sz="1800" smtClean="0">
                <a:solidFill>
                  <a:srgbClr val="00B0F0"/>
                </a:solidFill>
                <a:latin typeface="Consolas" pitchFamily="49" charset="0"/>
                <a:ea typeface="楷体" pitchFamily="49" charset="-122"/>
                <a:cs typeface="Consolas" pitchFamily="49" charset="0"/>
              </a:rPr>
              <a:t>作为基准</a:t>
            </a:r>
          </a:p>
          <a:p>
            <a:pPr>
              <a:lnSpc>
                <a:spcPct val="150000"/>
              </a:lnSpc>
            </a:pPr>
            <a:r>
              <a:rPr lang="en-US" altLang="zh-CN" sz="1800" smtClean="0">
                <a:solidFill>
                  <a:srgbClr val="0000FF"/>
                </a:solidFill>
                <a:latin typeface="Consolas" pitchFamily="49" charset="0"/>
                <a:ea typeface="楷体" pitchFamily="49" charset="-122"/>
                <a:cs typeface="Consolas" pitchFamily="49" charset="0"/>
              </a:rPr>
              <a:t>      int i=Partition(a,s,t);</a:t>
            </a:r>
            <a:endParaRPr lang="zh-CN" altLang="zh-CN" sz="1800" smtClean="0">
              <a:solidFill>
                <a:srgbClr val="0000FF"/>
              </a:solidFill>
              <a:latin typeface="Consolas" pitchFamily="49" charset="0"/>
              <a:ea typeface="楷体" pitchFamily="49" charset="-122"/>
              <a:cs typeface="Consolas" pitchFamily="49" charset="0"/>
            </a:endParaRPr>
          </a:p>
          <a:p>
            <a:pPr>
              <a:lnSpc>
                <a:spcPct val="150000"/>
              </a:lnSpc>
            </a:pPr>
            <a:r>
              <a:rPr lang="en-US" altLang="zh-CN" sz="1800" smtClean="0">
                <a:solidFill>
                  <a:srgbClr val="0000FF"/>
                </a:solidFill>
                <a:latin typeface="Consolas" pitchFamily="49" charset="0"/>
                <a:ea typeface="楷体" pitchFamily="49" charset="-122"/>
                <a:cs typeface="Consolas" pitchFamily="49" charset="0"/>
              </a:rPr>
              <a:t>      </a:t>
            </a:r>
            <a:r>
              <a:rPr lang="en-US" altLang="zh-CN" sz="1800" smtClean="0">
                <a:solidFill>
                  <a:srgbClr val="FF0000"/>
                </a:solidFill>
                <a:latin typeface="Consolas" pitchFamily="49" charset="0"/>
                <a:ea typeface="楷体" pitchFamily="49" charset="-122"/>
                <a:cs typeface="Consolas" pitchFamily="49" charset="0"/>
              </a:rPr>
              <a:t>QuickSort</a:t>
            </a:r>
            <a:r>
              <a:rPr lang="en-US" altLang="zh-CN" sz="1800" smtClean="0">
                <a:solidFill>
                  <a:srgbClr val="0000FF"/>
                </a:solidFill>
                <a:latin typeface="Consolas" pitchFamily="49" charset="0"/>
                <a:ea typeface="楷体" pitchFamily="49" charset="-122"/>
                <a:cs typeface="Consolas" pitchFamily="49" charset="0"/>
              </a:rPr>
              <a:t>(a,s,i-1);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对左子序列递归排序</a:t>
            </a:r>
          </a:p>
          <a:p>
            <a:pPr>
              <a:lnSpc>
                <a:spcPct val="150000"/>
              </a:lnSpc>
            </a:pPr>
            <a:r>
              <a:rPr lang="en-US" altLang="zh-CN" sz="1800" smtClean="0">
                <a:solidFill>
                  <a:srgbClr val="0000FF"/>
                </a:solidFill>
                <a:latin typeface="Consolas" pitchFamily="49" charset="0"/>
                <a:ea typeface="楷体" pitchFamily="49" charset="-122"/>
                <a:cs typeface="Consolas" pitchFamily="49" charset="0"/>
              </a:rPr>
              <a:t>      </a:t>
            </a:r>
            <a:r>
              <a:rPr lang="en-US" altLang="zh-CN" sz="1800" smtClean="0">
                <a:solidFill>
                  <a:srgbClr val="FF0000"/>
                </a:solidFill>
                <a:latin typeface="Consolas" pitchFamily="49" charset="0"/>
                <a:ea typeface="楷体" pitchFamily="49" charset="-122"/>
                <a:cs typeface="Consolas" pitchFamily="49" charset="0"/>
              </a:rPr>
              <a:t>QuickSort</a:t>
            </a:r>
            <a:r>
              <a:rPr lang="en-US" altLang="zh-CN" sz="1800" smtClean="0">
                <a:solidFill>
                  <a:srgbClr val="0000FF"/>
                </a:solidFill>
                <a:latin typeface="Consolas" pitchFamily="49" charset="0"/>
                <a:ea typeface="楷体" pitchFamily="49" charset="-122"/>
                <a:cs typeface="Consolas" pitchFamily="49" charset="0"/>
              </a:rPr>
              <a:t>(a,i+1,t);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对右子序列递归排序</a:t>
            </a:r>
          </a:p>
          <a:p>
            <a:pPr>
              <a:lnSpc>
                <a:spcPct val="150000"/>
              </a:lnSpc>
            </a:pPr>
            <a:r>
              <a:rPr lang="en-US" altLang="zh-CN" sz="1800" smtClean="0">
                <a:solidFill>
                  <a:srgbClr val="0000FF"/>
                </a:solidFill>
                <a:latin typeface="Consolas" pitchFamily="49" charset="0"/>
                <a:ea typeface="楷体" pitchFamily="49" charset="-122"/>
                <a:cs typeface="Consolas" pitchFamily="49" charset="0"/>
              </a:rPr>
              <a:t>   }</a:t>
            </a:r>
            <a:endParaRPr lang="zh-CN" altLang="zh-CN" sz="1800" smtClean="0">
              <a:solidFill>
                <a:srgbClr val="0000FF"/>
              </a:solidFill>
              <a:latin typeface="Consolas" pitchFamily="49" charset="0"/>
              <a:ea typeface="楷体" pitchFamily="49" charset="-122"/>
              <a:cs typeface="Consolas" pitchFamily="49" charset="0"/>
            </a:endParaRPr>
          </a:p>
          <a:p>
            <a:pPr>
              <a:lnSpc>
                <a:spcPct val="150000"/>
              </a:lnSpc>
            </a:pPr>
            <a:r>
              <a:rPr lang="en-US" altLang="zh-CN" sz="1800" smtClean="0">
                <a:solidFill>
                  <a:srgbClr val="0000FF"/>
                </a:solidFill>
                <a:latin typeface="Consolas" pitchFamily="49" charset="0"/>
                <a:ea typeface="楷体" pitchFamily="49" charset="-122"/>
                <a:cs typeface="Consolas" pitchFamily="49" charset="0"/>
              </a:rPr>
              <a:t>}</a:t>
            </a:r>
            <a:endParaRPr lang="zh-CN" altLang="en-US" sz="1800">
              <a:solidFill>
                <a:srgbClr val="0000FF"/>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3"/>
          <p:cNvSpPr txBox="1">
            <a:spLocks noChangeArrowheads="1"/>
          </p:cNvSpPr>
          <p:nvPr/>
        </p:nvSpPr>
        <p:spPr bwMode="auto">
          <a:xfrm>
            <a:off x="2714612" y="285728"/>
            <a:ext cx="3500462" cy="584775"/>
          </a:xfrm>
          <a:prstGeom prst="rect">
            <a:avLst/>
          </a:prstGeom>
          <a:solidFill>
            <a:srgbClr val="00B0F0"/>
          </a:solidFill>
          <a:ln>
            <a:headEnd/>
            <a:tailEnd/>
          </a:ln>
        </p:spPr>
        <p:style>
          <a:lnRef idx="1">
            <a:schemeClr val="accent6"/>
          </a:lnRef>
          <a:fillRef idx="2">
            <a:schemeClr val="accent6"/>
          </a:fillRef>
          <a:effectRef idx="1">
            <a:schemeClr val="accent6"/>
          </a:effectRef>
          <a:fontRef idx="minor">
            <a:schemeClr val="dk1"/>
          </a:fontRef>
        </p:style>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spcBef>
                <a:spcPct val="50000"/>
              </a:spcBef>
            </a:pPr>
            <a:r>
              <a:rPr lang="en-US" altLang="zh-CN" sz="3200" smtClean="0">
                <a:solidFill>
                  <a:srgbClr val="FF0000"/>
                </a:solidFill>
                <a:latin typeface="Consolas" pitchFamily="49" charset="0"/>
                <a:ea typeface="叶根友毛笔行书2.0版" pitchFamily="2" charset="-122"/>
                <a:cs typeface="Consolas" pitchFamily="49" charset="0"/>
              </a:rPr>
              <a:t>12.1  </a:t>
            </a:r>
            <a:r>
              <a:rPr lang="zh-CN" altLang="zh-CN" sz="3200" smtClean="0">
                <a:solidFill>
                  <a:srgbClr val="FF0000"/>
                </a:solidFill>
                <a:latin typeface="Consolas" pitchFamily="49" charset="0"/>
                <a:ea typeface="叶根友毛笔行书2.0版" pitchFamily="2" charset="-122"/>
                <a:cs typeface="Consolas" pitchFamily="49" charset="0"/>
              </a:rPr>
              <a:t>概率算法</a:t>
            </a:r>
            <a:endParaRPr lang="zh-CN" altLang="en-US" sz="3200" spc="50">
              <a:ln w="11430"/>
              <a:solidFill>
                <a:srgbClr val="FF0000"/>
              </a:soli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endParaRPr>
          </a:p>
        </p:txBody>
      </p:sp>
      <p:sp>
        <p:nvSpPr>
          <p:cNvPr id="5" name="TextBox 4"/>
          <p:cNvSpPr txBox="1"/>
          <p:nvPr/>
        </p:nvSpPr>
        <p:spPr>
          <a:xfrm>
            <a:off x="285720" y="1285860"/>
            <a:ext cx="4286280" cy="576293"/>
          </a:xfrm>
          <a:prstGeom prst="rect">
            <a:avLst/>
          </a:prstGeom>
        </p:spPr>
        <p:style>
          <a:lnRef idx="2">
            <a:schemeClr val="accent2"/>
          </a:lnRef>
          <a:fillRef idx="1">
            <a:schemeClr val="lt1"/>
          </a:fillRef>
          <a:effectRef idx="0">
            <a:schemeClr val="accent2"/>
          </a:effectRef>
          <a:fontRef idx="minor">
            <a:schemeClr val="dk1"/>
          </a:fontRef>
        </p:style>
        <p:txBody>
          <a:bodyPr wrap="square" tIns="72000" bIns="72000" rtlCol="0">
            <a:spAutoFit/>
          </a:bodyPr>
          <a:lstStyle/>
          <a:p>
            <a:pPr algn="ctr"/>
            <a:r>
              <a:rPr lang="en-US" altLang="zh-CN" sz="2800" smtClean="0">
                <a:solidFill>
                  <a:srgbClr val="FF0000"/>
                </a:solidFill>
                <a:latin typeface="Consolas" pitchFamily="49" charset="0"/>
                <a:ea typeface="微软雅黑" pitchFamily="34" charset="-122"/>
                <a:cs typeface="Consolas" pitchFamily="49" charset="0"/>
              </a:rPr>
              <a:t>12.1.1 </a:t>
            </a:r>
            <a:r>
              <a:rPr lang="zh-CN" altLang="zh-CN" sz="2800" smtClean="0">
                <a:solidFill>
                  <a:srgbClr val="FF0000"/>
                </a:solidFill>
                <a:latin typeface="Consolas" pitchFamily="49" charset="0"/>
                <a:ea typeface="微软雅黑" pitchFamily="34" charset="-122"/>
                <a:cs typeface="Consolas" pitchFamily="49" charset="0"/>
              </a:rPr>
              <a:t>什么是概率算法</a:t>
            </a:r>
          </a:p>
        </p:txBody>
      </p:sp>
      <p:sp>
        <p:nvSpPr>
          <p:cNvPr id="6" name="TextBox 5"/>
          <p:cNvSpPr txBox="1"/>
          <p:nvPr/>
        </p:nvSpPr>
        <p:spPr>
          <a:xfrm>
            <a:off x="500034" y="2143116"/>
            <a:ext cx="3071834" cy="461665"/>
          </a:xfrm>
          <a:prstGeom prst="rect">
            <a:avLst/>
          </a:prstGeom>
          <a:blipFill>
            <a:blip r:embed="rId2" cstate="print"/>
            <a:tile tx="0" ty="0" sx="100000" sy="100000" flip="none" algn="tl"/>
          </a:blipFill>
        </p:spPr>
        <p:txBody>
          <a:bodyPr wrap="square" rtlCol="0">
            <a:spAutoFit/>
          </a:bodyPr>
          <a:lstStyle/>
          <a:p>
            <a:pPr algn="ctr"/>
            <a:r>
              <a:rPr lang="en-US" altLang="zh-CN" smtClean="0">
                <a:solidFill>
                  <a:srgbClr val="FF0000"/>
                </a:solidFill>
                <a:latin typeface="Consolas" pitchFamily="49" charset="0"/>
                <a:ea typeface="楷体" pitchFamily="49" charset="-122"/>
                <a:cs typeface="Consolas" pitchFamily="49" charset="0"/>
              </a:rPr>
              <a:t>1. </a:t>
            </a:r>
            <a:r>
              <a:rPr lang="zh-CN" altLang="zh-CN" smtClean="0">
                <a:solidFill>
                  <a:srgbClr val="FF0000"/>
                </a:solidFill>
                <a:latin typeface="Consolas" pitchFamily="49" charset="0"/>
                <a:ea typeface="楷体" pitchFamily="49" charset="-122"/>
                <a:cs typeface="Consolas" pitchFamily="49" charset="0"/>
              </a:rPr>
              <a:t>概率算法的特点</a:t>
            </a:r>
          </a:p>
        </p:txBody>
      </p:sp>
      <p:sp>
        <p:nvSpPr>
          <p:cNvPr id="7" name="TextBox 6"/>
          <p:cNvSpPr txBox="1"/>
          <p:nvPr/>
        </p:nvSpPr>
        <p:spPr>
          <a:xfrm>
            <a:off x="714348" y="2857496"/>
            <a:ext cx="7643866" cy="1938992"/>
          </a:xfrm>
          <a:prstGeom prst="rect">
            <a:avLst/>
          </a:prstGeom>
          <a:noFill/>
        </p:spPr>
        <p:txBody>
          <a:bodyPr wrap="square" rtlCol="0">
            <a:spAutoFit/>
          </a:bodyPr>
          <a:lstStyle/>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FF0000"/>
                </a:solidFill>
                <a:latin typeface="Consolas" pitchFamily="49" charset="0"/>
                <a:ea typeface="楷体" pitchFamily="49" charset="-122"/>
                <a:cs typeface="Consolas" pitchFamily="49" charset="0"/>
              </a:rPr>
              <a:t>概率算法</a:t>
            </a:r>
            <a:r>
              <a:rPr lang="zh-CN" altLang="zh-CN" sz="2000" smtClean="0">
                <a:solidFill>
                  <a:srgbClr val="0000FF"/>
                </a:solidFill>
                <a:latin typeface="Consolas" pitchFamily="49" charset="0"/>
                <a:ea typeface="楷体" pitchFamily="49" charset="-122"/>
                <a:cs typeface="Consolas" pitchFamily="49" charset="0"/>
              </a:rPr>
              <a:t>也叫</a:t>
            </a:r>
            <a:r>
              <a:rPr lang="zh-CN" altLang="zh-CN" sz="2000" smtClean="0">
                <a:solidFill>
                  <a:srgbClr val="FF0000"/>
                </a:solidFill>
                <a:latin typeface="Consolas" pitchFamily="49" charset="0"/>
                <a:ea typeface="微软雅黑" pitchFamily="34" charset="-122"/>
                <a:cs typeface="Consolas" pitchFamily="49" charset="0"/>
              </a:rPr>
              <a:t>随机化算法</a:t>
            </a:r>
            <a:r>
              <a:rPr lang="zh-CN" altLang="zh-CN" sz="2000" smtClean="0">
                <a:solidFill>
                  <a:srgbClr val="0000FF"/>
                </a:solidFill>
                <a:latin typeface="Consolas" pitchFamily="49" charset="0"/>
                <a:ea typeface="楷体" pitchFamily="49" charset="-122"/>
                <a:cs typeface="Consolas" pitchFamily="49" charset="0"/>
              </a:rPr>
              <a:t>，允许算法在执行过程中随机地选择下一个计算步骤。</a:t>
            </a:r>
            <a:endParaRPr lang="en-US" altLang="zh-CN" sz="2000" smtClean="0">
              <a:solidFill>
                <a:srgbClr val="0000FF"/>
              </a:solidFill>
              <a:latin typeface="Consolas" pitchFamily="49" charset="0"/>
              <a:ea typeface="楷体" pitchFamily="49" charset="-122"/>
              <a:cs typeface="Consolas" pitchFamily="49" charset="0"/>
            </a:endParaRPr>
          </a:p>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在很多情况下，算法在执行过程中面临选择时，随机性选择比最优选择省时，因此概率算法可以在很大程度上降低算法的复杂度。</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72" y="1785926"/>
            <a:ext cx="7929618" cy="1418915"/>
          </a:xfrm>
          <a:prstGeom prst="rect">
            <a:avLst/>
          </a:prstGeom>
          <a:noFill/>
        </p:spPr>
        <p:txBody>
          <a:bodyPr wrap="square" rtlCol="0">
            <a:spAutoFit/>
          </a:bodyPr>
          <a:lstStyle/>
          <a:p>
            <a:pPr>
              <a:lnSpc>
                <a:spcPct val="150000"/>
              </a:lnSpc>
            </a:pPr>
            <a:r>
              <a:rPr lang="en-US" altLang="zh-CN" sz="2000" smtClean="0">
                <a:solidFill>
                  <a:srgbClr val="0000FF"/>
                </a:solidFill>
                <a:ea typeface="楷体" pitchFamily="49" charset="-122"/>
                <a:cs typeface="Times New Roman" pitchFamily="18" charset="0"/>
              </a:rPr>
              <a:t>      </a:t>
            </a:r>
            <a:r>
              <a:rPr lang="zh-CN" altLang="zh-CN" sz="2000" smtClean="0">
                <a:solidFill>
                  <a:srgbClr val="0000FF"/>
                </a:solidFill>
                <a:ea typeface="楷体" pitchFamily="49" charset="-122"/>
                <a:cs typeface="Times New Roman" pitchFamily="18" charset="0"/>
              </a:rPr>
              <a:t>舍伍德版的快速排序就是在确定性算法中引入随机性。</a:t>
            </a:r>
            <a:endParaRPr lang="en-US" altLang="zh-CN" sz="2000" smtClean="0">
              <a:solidFill>
                <a:srgbClr val="0000FF"/>
              </a:solidFill>
              <a:ea typeface="楷体" pitchFamily="49" charset="-122"/>
              <a:cs typeface="Times New Roman" pitchFamily="18" charset="0"/>
            </a:endParaRPr>
          </a:p>
          <a:p>
            <a:pPr>
              <a:lnSpc>
                <a:spcPct val="150000"/>
              </a:lnSpc>
            </a:pPr>
            <a:r>
              <a:rPr lang="en-US" altLang="zh-CN" sz="2000" smtClean="0">
                <a:solidFill>
                  <a:srgbClr val="0000FF"/>
                </a:solidFill>
                <a:ea typeface="楷体" pitchFamily="49" charset="-122"/>
                <a:cs typeface="Times New Roman" pitchFamily="18" charset="0"/>
              </a:rPr>
              <a:t>      </a:t>
            </a:r>
            <a:r>
              <a:rPr lang="zh-CN" altLang="zh-CN" sz="2000" smtClean="0">
                <a:solidFill>
                  <a:srgbClr val="0000FF"/>
                </a:solidFill>
                <a:ea typeface="楷体" pitchFamily="49" charset="-122"/>
                <a:cs typeface="Times New Roman" pitchFamily="18" charset="0"/>
              </a:rPr>
              <a:t>其优点是其计算时间复杂性对所有实例而言相对均匀，但与其相应的确定性算法相比，其平均时间复杂度没有改进。</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p:cNvSpPr txBox="1">
            <a:spLocks noChangeArrowheads="1"/>
          </p:cNvSpPr>
          <p:nvPr/>
        </p:nvSpPr>
        <p:spPr bwMode="auto">
          <a:xfrm>
            <a:off x="2339182" y="285728"/>
            <a:ext cx="3375826" cy="584775"/>
          </a:xfrm>
          <a:prstGeom prst="rect">
            <a:avLst/>
          </a:prstGeom>
          <a:solidFill>
            <a:srgbClr val="00B0F0"/>
          </a:solidFill>
          <a:ln>
            <a:headEnd/>
            <a:tailEnd/>
          </a:ln>
        </p:spPr>
        <p:style>
          <a:lnRef idx="1">
            <a:schemeClr val="accent6"/>
          </a:lnRef>
          <a:fillRef idx="2">
            <a:schemeClr val="accent6"/>
          </a:fillRef>
          <a:effectRef idx="1">
            <a:schemeClr val="accent6"/>
          </a:effectRef>
          <a:fontRef idx="minor">
            <a:schemeClr val="dk1"/>
          </a:fontRef>
        </p:style>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spcBef>
                <a:spcPct val="50000"/>
              </a:spcBef>
            </a:pPr>
            <a:r>
              <a:rPr lang="en-US" altLang="zh-CN" sz="3200" smtClean="0">
                <a:solidFill>
                  <a:srgbClr val="FF0000"/>
                </a:solidFill>
                <a:latin typeface="Consolas" pitchFamily="49" charset="0"/>
                <a:ea typeface="叶根友毛笔行书2.0版" pitchFamily="2" charset="-122"/>
                <a:cs typeface="Consolas" pitchFamily="49" charset="0"/>
              </a:rPr>
              <a:t>12.2 </a:t>
            </a:r>
            <a:r>
              <a:rPr lang="zh-CN" altLang="zh-CN" sz="3200" smtClean="0">
                <a:solidFill>
                  <a:srgbClr val="FF0000"/>
                </a:solidFill>
                <a:latin typeface="Consolas" pitchFamily="49" charset="0"/>
                <a:ea typeface="叶根友毛笔行书2.0版" pitchFamily="2" charset="-122"/>
                <a:cs typeface="Consolas" pitchFamily="49" charset="0"/>
              </a:rPr>
              <a:t>近似算法</a:t>
            </a:r>
            <a:endParaRPr lang="zh-CN" altLang="en-US" sz="3200" spc="50">
              <a:ln w="11430"/>
              <a:solidFill>
                <a:srgbClr val="FF0000"/>
              </a:soli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endParaRPr>
          </a:p>
        </p:txBody>
      </p:sp>
      <p:sp>
        <p:nvSpPr>
          <p:cNvPr id="3" name="TextBox 2"/>
          <p:cNvSpPr txBox="1"/>
          <p:nvPr/>
        </p:nvSpPr>
        <p:spPr>
          <a:xfrm>
            <a:off x="500034" y="1357298"/>
            <a:ext cx="4286280" cy="576293"/>
          </a:xfrm>
          <a:prstGeom prst="rect">
            <a:avLst/>
          </a:prstGeom>
        </p:spPr>
        <p:style>
          <a:lnRef idx="2">
            <a:schemeClr val="accent2"/>
          </a:lnRef>
          <a:fillRef idx="1">
            <a:schemeClr val="lt1"/>
          </a:fillRef>
          <a:effectRef idx="0">
            <a:schemeClr val="accent2"/>
          </a:effectRef>
          <a:fontRef idx="minor">
            <a:schemeClr val="dk1"/>
          </a:fontRef>
        </p:style>
        <p:txBody>
          <a:bodyPr wrap="square" tIns="72000" bIns="72000" rtlCol="0">
            <a:spAutoFit/>
          </a:bodyPr>
          <a:lstStyle/>
          <a:p>
            <a:pPr algn="ctr"/>
            <a:r>
              <a:rPr lang="en-US" altLang="zh-CN" sz="2800" smtClean="0">
                <a:solidFill>
                  <a:srgbClr val="FF0000"/>
                </a:solidFill>
                <a:latin typeface="Consolas" pitchFamily="49" charset="0"/>
                <a:ea typeface="微软雅黑" pitchFamily="34" charset="-122"/>
                <a:cs typeface="Consolas" pitchFamily="49" charset="0"/>
              </a:rPr>
              <a:t>12.2.1 </a:t>
            </a:r>
            <a:r>
              <a:rPr lang="zh-CN" altLang="zh-CN" sz="2800" smtClean="0">
                <a:solidFill>
                  <a:srgbClr val="FF0000"/>
                </a:solidFill>
                <a:latin typeface="Consolas" pitchFamily="49" charset="0"/>
                <a:ea typeface="微软雅黑" pitchFamily="34" charset="-122"/>
                <a:cs typeface="Consolas" pitchFamily="49" charset="0"/>
              </a:rPr>
              <a:t>什么是近似算法</a:t>
            </a:r>
          </a:p>
        </p:txBody>
      </p:sp>
      <p:sp>
        <p:nvSpPr>
          <p:cNvPr id="4" name="TextBox 3"/>
          <p:cNvSpPr txBox="1"/>
          <p:nvPr/>
        </p:nvSpPr>
        <p:spPr>
          <a:xfrm>
            <a:off x="714348" y="2285992"/>
            <a:ext cx="7786742" cy="2400657"/>
          </a:xfrm>
          <a:prstGeom prst="rect">
            <a:avLst/>
          </a:prstGeom>
          <a:noFill/>
        </p:spPr>
        <p:txBody>
          <a:bodyPr wrap="square" rtlCol="0">
            <a:spAutoFit/>
          </a:bodyPr>
          <a:lstStyle/>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近似算法通常与</a:t>
            </a:r>
            <a:r>
              <a:rPr lang="en-US" altLang="zh-CN" sz="2000" smtClean="0">
                <a:solidFill>
                  <a:srgbClr val="0000FF"/>
                </a:solidFill>
                <a:latin typeface="Consolas" pitchFamily="49" charset="0"/>
                <a:ea typeface="楷体" pitchFamily="49" charset="-122"/>
                <a:cs typeface="Consolas" pitchFamily="49" charset="0"/>
              </a:rPr>
              <a:t>NP</a:t>
            </a:r>
            <a:r>
              <a:rPr lang="zh-CN" altLang="zh-CN" sz="2000" smtClean="0">
                <a:solidFill>
                  <a:srgbClr val="0000FF"/>
                </a:solidFill>
                <a:latin typeface="Consolas" pitchFamily="49" charset="0"/>
                <a:ea typeface="楷体" pitchFamily="49" charset="-122"/>
                <a:cs typeface="Consolas" pitchFamily="49" charset="0"/>
              </a:rPr>
              <a:t>问题相关，由于目前不可能采用有效的多项式时间精确地解决</a:t>
            </a:r>
            <a:r>
              <a:rPr lang="en-US" altLang="zh-CN" sz="2000" smtClean="0">
                <a:solidFill>
                  <a:srgbClr val="0000FF"/>
                </a:solidFill>
                <a:latin typeface="Consolas" pitchFamily="49" charset="0"/>
                <a:ea typeface="楷体" pitchFamily="49" charset="-122"/>
                <a:cs typeface="Consolas" pitchFamily="49" charset="0"/>
              </a:rPr>
              <a:t>NP</a:t>
            </a:r>
            <a:r>
              <a:rPr lang="zh-CN" altLang="zh-CN" sz="2000" smtClean="0">
                <a:solidFill>
                  <a:srgbClr val="0000FF"/>
                </a:solidFill>
                <a:latin typeface="Consolas" pitchFamily="49" charset="0"/>
                <a:ea typeface="楷体" pitchFamily="49" charset="-122"/>
                <a:cs typeface="Consolas" pitchFamily="49" charset="0"/>
              </a:rPr>
              <a:t>问题，所以采用多项式时间求一个次优解。</a:t>
            </a:r>
            <a:endParaRPr lang="en-US" altLang="zh-CN" sz="2000" smtClean="0">
              <a:solidFill>
                <a:srgbClr val="0000FF"/>
              </a:solidFill>
              <a:latin typeface="Consolas" pitchFamily="49" charset="0"/>
              <a:ea typeface="楷体" pitchFamily="49" charset="-122"/>
              <a:cs typeface="Consolas" pitchFamily="49" charset="0"/>
            </a:endParaRPr>
          </a:p>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理想情况下，近似值最优可达到一个小的常数因子（例如在最优解的</a:t>
            </a:r>
            <a:r>
              <a:rPr lang="en-US" altLang="zh-CN" sz="2000" smtClean="0">
                <a:solidFill>
                  <a:srgbClr val="0000FF"/>
                </a:solidFill>
                <a:latin typeface="Consolas" pitchFamily="49" charset="0"/>
                <a:ea typeface="楷体" pitchFamily="49" charset="-122"/>
                <a:cs typeface="Consolas" pitchFamily="49" charset="0"/>
              </a:rPr>
              <a:t>5%</a:t>
            </a:r>
            <a:r>
              <a:rPr lang="zh-CN" altLang="zh-CN" sz="2000" smtClean="0">
                <a:solidFill>
                  <a:srgbClr val="0000FF"/>
                </a:solidFill>
                <a:latin typeface="Consolas" pitchFamily="49" charset="0"/>
                <a:ea typeface="楷体" pitchFamily="49" charset="-122"/>
                <a:cs typeface="Consolas" pitchFamily="49" charset="0"/>
              </a:rPr>
              <a:t>以内）。近似算法越来越多地用于已知精确多项式时间算法但由于输入大小而过于昂贵的问题。</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72" y="428604"/>
            <a:ext cx="6072230" cy="576293"/>
          </a:xfrm>
          <a:prstGeom prst="rect">
            <a:avLst/>
          </a:prstGeom>
        </p:spPr>
        <p:style>
          <a:lnRef idx="2">
            <a:schemeClr val="accent2"/>
          </a:lnRef>
          <a:fillRef idx="1">
            <a:schemeClr val="lt1"/>
          </a:fillRef>
          <a:effectRef idx="0">
            <a:schemeClr val="accent2"/>
          </a:effectRef>
          <a:fontRef idx="minor">
            <a:schemeClr val="dk1"/>
          </a:fontRef>
        </p:style>
        <p:txBody>
          <a:bodyPr wrap="square" tIns="72000" bIns="72000" rtlCol="0">
            <a:spAutoFit/>
          </a:bodyPr>
          <a:lstStyle/>
          <a:p>
            <a:pPr algn="ctr"/>
            <a:r>
              <a:rPr lang="en-US" altLang="zh-CN" sz="2800" smtClean="0">
                <a:solidFill>
                  <a:srgbClr val="FF0000"/>
                </a:solidFill>
                <a:latin typeface="Consolas" pitchFamily="49" charset="0"/>
                <a:ea typeface="微软雅黑" pitchFamily="34" charset="-122"/>
                <a:cs typeface="Consolas" pitchFamily="49" charset="0"/>
              </a:rPr>
              <a:t>12.2.2 </a:t>
            </a:r>
            <a:r>
              <a:rPr lang="zh-CN" altLang="zh-CN" sz="2800" smtClean="0">
                <a:solidFill>
                  <a:srgbClr val="FF0000"/>
                </a:solidFill>
                <a:latin typeface="Consolas" pitchFamily="49" charset="0"/>
                <a:ea typeface="微软雅黑" pitchFamily="34" charset="-122"/>
                <a:cs typeface="Consolas" pitchFamily="49" charset="0"/>
              </a:rPr>
              <a:t>求解旅行商问题的近似算法</a:t>
            </a:r>
          </a:p>
        </p:txBody>
      </p:sp>
      <p:sp>
        <p:nvSpPr>
          <p:cNvPr id="4" name="TextBox 3"/>
          <p:cNvSpPr txBox="1"/>
          <p:nvPr/>
        </p:nvSpPr>
        <p:spPr>
          <a:xfrm>
            <a:off x="785786" y="1714488"/>
            <a:ext cx="7500990" cy="1469505"/>
          </a:xfrm>
          <a:prstGeom prst="rect">
            <a:avLst/>
          </a:prstGeom>
          <a:noFill/>
        </p:spPr>
        <p:txBody>
          <a:bodyPr wrap="square" rtlCol="0">
            <a:spAutoFit/>
          </a:bodyPr>
          <a:lstStyle/>
          <a:p>
            <a:pPr>
              <a:lnSpc>
                <a:spcPct val="150000"/>
              </a:lnSpc>
            </a:pPr>
            <a:r>
              <a:rPr lang="en-US" altLang="zh-CN" sz="2200" smtClean="0">
                <a:solidFill>
                  <a:srgbClr val="0000FF"/>
                </a:solidFill>
                <a:latin typeface="Consolas" pitchFamily="49" charset="0"/>
                <a:ea typeface="楷体" pitchFamily="49" charset="-122"/>
                <a:cs typeface="Consolas" pitchFamily="49" charset="0"/>
              </a:rPr>
              <a:t>   </a:t>
            </a:r>
            <a:r>
              <a:rPr lang="zh-CN" altLang="zh-CN" sz="2200" smtClean="0">
                <a:solidFill>
                  <a:srgbClr val="FF0000"/>
                </a:solidFill>
                <a:latin typeface="Consolas" pitchFamily="49" charset="0"/>
                <a:ea typeface="楷体" pitchFamily="49" charset="-122"/>
                <a:cs typeface="Consolas" pitchFamily="49" charset="0"/>
              </a:rPr>
              <a:t>【问题描述】</a:t>
            </a:r>
            <a:r>
              <a:rPr lang="zh-CN" altLang="zh-CN" sz="2000" smtClean="0">
                <a:solidFill>
                  <a:srgbClr val="0000FF"/>
                </a:solidFill>
                <a:latin typeface="Consolas" pitchFamily="49" charset="0"/>
                <a:ea typeface="楷体" pitchFamily="49" charset="-122"/>
                <a:cs typeface="Consolas" pitchFamily="49" charset="0"/>
              </a:rPr>
              <a:t>将求解旅行商问题的图改为带权无向连通图</a:t>
            </a:r>
            <a:r>
              <a:rPr lang="en-US" altLang="zh-CN" sz="2000" i="1" smtClean="0">
                <a:solidFill>
                  <a:srgbClr val="0000FF"/>
                </a:solidFill>
                <a:latin typeface="Consolas" pitchFamily="49" charset="0"/>
                <a:ea typeface="楷体" pitchFamily="49" charset="-122"/>
                <a:cs typeface="Consolas" pitchFamily="49" charset="0"/>
              </a:rPr>
              <a:t>G</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V</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E</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，其每一边</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u</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v</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E</a:t>
            </a:r>
            <a:r>
              <a:rPr lang="zh-CN" altLang="zh-CN" sz="2000" smtClean="0">
                <a:solidFill>
                  <a:srgbClr val="0000FF"/>
                </a:solidFill>
                <a:latin typeface="Consolas" pitchFamily="49" charset="0"/>
                <a:ea typeface="楷体" pitchFamily="49" charset="-122"/>
                <a:cs typeface="Consolas" pitchFamily="49" charset="0"/>
              </a:rPr>
              <a:t>有一非负整数费用</a:t>
            </a:r>
            <a:r>
              <a:rPr lang="en-US" altLang="zh-CN" sz="2000" i="1" smtClean="0">
                <a:solidFill>
                  <a:srgbClr val="0000FF"/>
                </a:solidFill>
                <a:latin typeface="Consolas" pitchFamily="49" charset="0"/>
                <a:ea typeface="楷体" pitchFamily="49" charset="-122"/>
                <a:cs typeface="Consolas" pitchFamily="49" charset="0"/>
              </a:rPr>
              <a:t>c</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u</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v</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。现在要找出</a:t>
            </a:r>
            <a:r>
              <a:rPr lang="en-US" altLang="zh-CN" sz="2000" smtClean="0">
                <a:solidFill>
                  <a:srgbClr val="0000FF"/>
                </a:solidFill>
                <a:latin typeface="Consolas" pitchFamily="49" charset="0"/>
                <a:ea typeface="楷体" pitchFamily="49" charset="-122"/>
                <a:cs typeface="Consolas" pitchFamily="49" charset="0"/>
              </a:rPr>
              <a:t>G</a:t>
            </a:r>
            <a:r>
              <a:rPr lang="zh-CN" altLang="zh-CN" sz="2000" smtClean="0">
                <a:solidFill>
                  <a:srgbClr val="0000FF"/>
                </a:solidFill>
                <a:latin typeface="Consolas" pitchFamily="49" charset="0"/>
                <a:ea typeface="楷体" pitchFamily="49" charset="-122"/>
                <a:cs typeface="Consolas" pitchFamily="49" charset="0"/>
              </a:rPr>
              <a:t>的最小费用哈密顿回路。</a:t>
            </a:r>
            <a:endParaRPr lang="zh-CN" altLang="zh-CN" sz="2000">
              <a:solidFill>
                <a:srgbClr val="0000FF"/>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0034" y="500042"/>
            <a:ext cx="7786742" cy="1597745"/>
          </a:xfrm>
          <a:prstGeom prst="rect">
            <a:avLst/>
          </a:prstGeom>
          <a:solidFill>
            <a:schemeClr val="accent1">
              <a:lumMod val="20000"/>
              <a:lumOff val="80000"/>
            </a:schemeClr>
          </a:solidFill>
        </p:spPr>
        <p:txBody>
          <a:bodyPr wrap="square" rtlCol="0">
            <a:spAutoFit/>
          </a:bodyPr>
          <a:lstStyle/>
          <a:p>
            <a:pPr>
              <a:lnSpc>
                <a:spcPts val="3000"/>
              </a:lnSpc>
            </a:pPr>
            <a:r>
              <a:rPr lang="en-US" altLang="zh-CN" sz="2200" smtClean="0">
                <a:solidFill>
                  <a:srgbClr val="0000FF"/>
                </a:solidFill>
                <a:latin typeface="Consolas" pitchFamily="49" charset="0"/>
                <a:ea typeface="楷体" pitchFamily="49" charset="-122"/>
                <a:cs typeface="Consolas" pitchFamily="49" charset="0"/>
              </a:rPr>
              <a:t>    </a:t>
            </a:r>
            <a:r>
              <a:rPr lang="zh-CN" altLang="zh-CN" sz="2200" smtClean="0">
                <a:solidFill>
                  <a:srgbClr val="FF0000"/>
                </a:solidFill>
                <a:latin typeface="Consolas" pitchFamily="49" charset="0"/>
                <a:ea typeface="楷体" pitchFamily="49" charset="-122"/>
                <a:cs typeface="Consolas" pitchFamily="49" charset="0"/>
              </a:rPr>
              <a:t>【问题求解】</a:t>
            </a:r>
            <a:r>
              <a:rPr lang="zh-CN" altLang="zh-CN" sz="2000" smtClean="0">
                <a:solidFill>
                  <a:srgbClr val="0000FF"/>
                </a:solidFill>
                <a:latin typeface="Consolas" pitchFamily="49" charset="0"/>
                <a:ea typeface="楷体" pitchFamily="49" charset="-122"/>
                <a:cs typeface="Consolas" pitchFamily="49" charset="0"/>
              </a:rPr>
              <a:t>旅行商问题中费用函数</a:t>
            </a:r>
            <a:r>
              <a:rPr lang="en-US" altLang="zh-CN" sz="2000" i="1" smtClean="0">
                <a:solidFill>
                  <a:srgbClr val="0000FF"/>
                </a:solidFill>
                <a:latin typeface="Consolas" pitchFamily="49" charset="0"/>
                <a:ea typeface="楷体" pitchFamily="49" charset="-122"/>
                <a:cs typeface="Consolas" pitchFamily="49" charset="0"/>
              </a:rPr>
              <a:t>c</a:t>
            </a:r>
            <a:r>
              <a:rPr lang="zh-CN" altLang="zh-CN" sz="2000" smtClean="0">
                <a:solidFill>
                  <a:srgbClr val="0000FF"/>
                </a:solidFill>
                <a:latin typeface="Consolas" pitchFamily="49" charset="0"/>
                <a:ea typeface="楷体" pitchFamily="49" charset="-122"/>
                <a:cs typeface="Consolas" pitchFamily="49" charset="0"/>
              </a:rPr>
              <a:t>具有三角不等式性质，即对任意的</a:t>
            </a:r>
            <a:r>
              <a:rPr lang="en-US" altLang="zh-CN" sz="2000" smtClean="0">
                <a:solidFill>
                  <a:srgbClr val="0000FF"/>
                </a:solidFill>
                <a:latin typeface="Consolas" pitchFamily="49" charset="0"/>
                <a:ea typeface="楷体" pitchFamily="49" charset="-122"/>
                <a:cs typeface="Consolas" pitchFamily="49" charset="0"/>
              </a:rPr>
              <a:t>3</a:t>
            </a:r>
            <a:r>
              <a:rPr lang="zh-CN" altLang="zh-CN" sz="2000" smtClean="0">
                <a:solidFill>
                  <a:srgbClr val="0000FF"/>
                </a:solidFill>
                <a:latin typeface="Consolas" pitchFamily="49" charset="0"/>
                <a:ea typeface="楷体" pitchFamily="49" charset="-122"/>
                <a:cs typeface="Consolas" pitchFamily="49" charset="0"/>
              </a:rPr>
              <a:t>个顶点</a:t>
            </a:r>
            <a:r>
              <a:rPr lang="en-US" altLang="zh-CN" sz="2000" i="1" smtClean="0">
                <a:solidFill>
                  <a:srgbClr val="0000FF"/>
                </a:solidFill>
                <a:latin typeface="Consolas" pitchFamily="49" charset="0"/>
                <a:ea typeface="楷体" pitchFamily="49" charset="-122"/>
                <a:cs typeface="Consolas" pitchFamily="49" charset="0"/>
              </a:rPr>
              <a:t>u</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v</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w</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V</a:t>
            </a:r>
            <a:r>
              <a:rPr lang="zh-CN" altLang="zh-CN" sz="2000" smtClean="0">
                <a:solidFill>
                  <a:srgbClr val="0000FF"/>
                </a:solidFill>
                <a:latin typeface="Consolas" pitchFamily="49" charset="0"/>
                <a:ea typeface="楷体" pitchFamily="49" charset="-122"/>
                <a:cs typeface="Consolas" pitchFamily="49" charset="0"/>
              </a:rPr>
              <a:t>，有</a:t>
            </a:r>
            <a:r>
              <a:rPr lang="en-US" altLang="zh-CN" sz="2000" i="1" smtClean="0">
                <a:solidFill>
                  <a:srgbClr val="0000FF"/>
                </a:solidFill>
                <a:latin typeface="Consolas" pitchFamily="49" charset="0"/>
                <a:ea typeface="楷体" pitchFamily="49" charset="-122"/>
                <a:cs typeface="Consolas" pitchFamily="49" charset="0"/>
              </a:rPr>
              <a:t>c</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u</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w</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c</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u</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v</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c</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v</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w</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。对于给定的带权无向图</a:t>
            </a:r>
            <a:r>
              <a:rPr lang="en-US" altLang="zh-CN" sz="2000" i="1" smtClean="0">
                <a:solidFill>
                  <a:srgbClr val="0000FF"/>
                </a:solidFill>
                <a:latin typeface="Consolas" pitchFamily="49" charset="0"/>
                <a:ea typeface="楷体" pitchFamily="49" charset="-122"/>
                <a:cs typeface="Consolas" pitchFamily="49" charset="0"/>
              </a:rPr>
              <a:t>G</a:t>
            </a:r>
            <a:r>
              <a:rPr lang="zh-CN" altLang="zh-CN" sz="2000" smtClean="0">
                <a:solidFill>
                  <a:srgbClr val="0000FF"/>
                </a:solidFill>
                <a:latin typeface="Consolas" pitchFamily="49" charset="0"/>
                <a:ea typeface="楷体" pitchFamily="49" charset="-122"/>
                <a:cs typeface="Consolas" pitchFamily="49" charset="0"/>
              </a:rPr>
              <a:t>，可以利用图</a:t>
            </a:r>
            <a:r>
              <a:rPr lang="en-US" altLang="zh-CN" sz="2000" i="1" smtClean="0">
                <a:solidFill>
                  <a:srgbClr val="0000FF"/>
                </a:solidFill>
                <a:latin typeface="Consolas" pitchFamily="49" charset="0"/>
                <a:ea typeface="楷体" pitchFamily="49" charset="-122"/>
                <a:cs typeface="Consolas" pitchFamily="49" charset="0"/>
              </a:rPr>
              <a:t>G</a:t>
            </a:r>
            <a:r>
              <a:rPr lang="zh-CN" altLang="zh-CN" sz="2000" smtClean="0">
                <a:solidFill>
                  <a:srgbClr val="0000FF"/>
                </a:solidFill>
                <a:latin typeface="Consolas" pitchFamily="49" charset="0"/>
                <a:ea typeface="楷体" pitchFamily="49" charset="-122"/>
                <a:cs typeface="Consolas" pitchFamily="49" charset="0"/>
              </a:rPr>
              <a:t>的最小生成树的来找近似最优的旅行商问题回路，其过程如下：</a:t>
            </a:r>
          </a:p>
        </p:txBody>
      </p:sp>
      <p:sp>
        <p:nvSpPr>
          <p:cNvPr id="3" name="TextBox 2"/>
          <p:cNvSpPr txBox="1"/>
          <p:nvPr/>
        </p:nvSpPr>
        <p:spPr>
          <a:xfrm>
            <a:off x="571472" y="2357430"/>
            <a:ext cx="8072494" cy="3606652"/>
          </a:xfrm>
          <a:prstGeom prst="rect">
            <a:avLst/>
          </a:prstGeom>
          <a:solidFill>
            <a:schemeClr val="accent5">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80000" tIns="180000" bIns="144000" rtlCol="0">
            <a:spAutoFit/>
          </a:bodyPr>
          <a:lstStyle/>
          <a:p>
            <a:pPr>
              <a:lnSpc>
                <a:spcPct val="150000"/>
              </a:lnSpc>
            </a:pPr>
            <a:r>
              <a:rPr lang="en-US" altLang="zh-CN" sz="1800" smtClean="0">
                <a:solidFill>
                  <a:srgbClr val="FF0000"/>
                </a:solidFill>
                <a:latin typeface="Consolas" pitchFamily="49" charset="0"/>
                <a:ea typeface="楷体" pitchFamily="49" charset="-122"/>
                <a:cs typeface="Consolas" pitchFamily="49" charset="0"/>
              </a:rPr>
              <a:t>void approxTSP(Graph g)</a:t>
            </a:r>
            <a:endParaRPr lang="zh-CN" altLang="zh-CN" sz="1800" smtClean="0">
              <a:solidFill>
                <a:srgbClr val="FF0000"/>
              </a:solidFill>
              <a:latin typeface="Consolas" pitchFamily="49" charset="0"/>
              <a:ea typeface="楷体" pitchFamily="49" charset="-122"/>
              <a:cs typeface="Consolas" pitchFamily="49" charset="0"/>
            </a:endParaRPr>
          </a:p>
          <a:p>
            <a:pPr>
              <a:lnSpc>
                <a:spcPct val="150000"/>
              </a:lnSpc>
            </a:pPr>
            <a:r>
              <a:rPr lang="en-US" altLang="zh-CN" sz="1800" smtClean="0">
                <a:solidFill>
                  <a:srgbClr val="0000FF"/>
                </a:solidFill>
                <a:latin typeface="Consolas" pitchFamily="49" charset="0"/>
                <a:ea typeface="楷体" pitchFamily="49" charset="-122"/>
                <a:cs typeface="Consolas" pitchFamily="49" charset="0"/>
              </a:rPr>
              <a:t>{</a:t>
            </a:r>
            <a:endParaRPr lang="zh-CN" altLang="zh-CN" sz="1800" smtClean="0">
              <a:solidFill>
                <a:srgbClr val="0000FF"/>
              </a:solidFill>
              <a:latin typeface="Consolas" pitchFamily="49" charset="0"/>
              <a:ea typeface="楷体" pitchFamily="49" charset="-122"/>
              <a:cs typeface="Consolas" pitchFamily="49" charset="0"/>
            </a:endParaRPr>
          </a:p>
          <a:p>
            <a:pPr>
              <a:lnSpc>
                <a:spcPct val="150000"/>
              </a:lnSpc>
            </a:pPr>
            <a:r>
              <a:rPr lang="en-US" altLang="zh-CN" sz="1800" smtClean="0">
                <a:solidFill>
                  <a:srgbClr val="0000FF"/>
                </a:solidFill>
                <a:latin typeface="Consolas" pitchFamily="49" charset="0"/>
                <a:ea typeface="楷体" pitchFamily="49" charset="-122"/>
                <a:cs typeface="Consolas" pitchFamily="49" charset="0"/>
              </a:rPr>
              <a:t>   </a:t>
            </a:r>
            <a:r>
              <a:rPr lang="zh-CN" altLang="en-US"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1</a:t>
            </a:r>
            <a:r>
              <a:rPr lang="zh-CN" altLang="en-US" sz="1800" smtClean="0">
                <a:solidFill>
                  <a:srgbClr val="0000FF"/>
                </a:solidFill>
                <a:latin typeface="Consolas" pitchFamily="49" charset="0"/>
                <a:ea typeface="楷体" pitchFamily="49" charset="-122"/>
                <a:cs typeface="Consolas" pitchFamily="49" charset="0"/>
              </a:rPr>
              <a:t>）</a:t>
            </a:r>
            <a:r>
              <a:rPr lang="zh-CN" altLang="zh-CN" sz="1800" smtClean="0">
                <a:solidFill>
                  <a:srgbClr val="0000FF"/>
                </a:solidFill>
                <a:latin typeface="Consolas" pitchFamily="49" charset="0"/>
                <a:ea typeface="楷体" pitchFamily="49" charset="-122"/>
                <a:cs typeface="Consolas" pitchFamily="49" charset="0"/>
              </a:rPr>
              <a:t>选择</a:t>
            </a:r>
            <a:r>
              <a:rPr lang="en-US" altLang="zh-CN" sz="1800" smtClean="0">
                <a:solidFill>
                  <a:srgbClr val="0000FF"/>
                </a:solidFill>
                <a:latin typeface="Consolas" pitchFamily="49" charset="0"/>
                <a:ea typeface="楷体" pitchFamily="49" charset="-122"/>
                <a:cs typeface="Consolas" pitchFamily="49" charset="0"/>
              </a:rPr>
              <a:t>g</a:t>
            </a:r>
            <a:r>
              <a:rPr lang="zh-CN" altLang="zh-CN" sz="1800" smtClean="0">
                <a:solidFill>
                  <a:srgbClr val="0000FF"/>
                </a:solidFill>
                <a:latin typeface="Consolas" pitchFamily="49" charset="0"/>
                <a:ea typeface="楷体" pitchFamily="49" charset="-122"/>
                <a:cs typeface="Consolas" pitchFamily="49" charset="0"/>
              </a:rPr>
              <a:t>的任一顶点</a:t>
            </a:r>
            <a:r>
              <a:rPr lang="en-US" altLang="zh-CN" sz="1800" smtClean="0">
                <a:solidFill>
                  <a:srgbClr val="0000FF"/>
                </a:solidFill>
                <a:latin typeface="Consolas" pitchFamily="49" charset="0"/>
                <a:ea typeface="楷体" pitchFamily="49" charset="-122"/>
                <a:cs typeface="Consolas" pitchFamily="49" charset="0"/>
              </a:rPr>
              <a:t>v</a:t>
            </a:r>
            <a:r>
              <a:rPr lang="zh-CN" altLang="zh-CN" sz="1800" smtClean="0">
                <a:solidFill>
                  <a:srgbClr val="0000FF"/>
                </a:solidFill>
                <a:latin typeface="Consolas" pitchFamily="49" charset="0"/>
                <a:ea typeface="楷体" pitchFamily="49" charset="-122"/>
                <a:cs typeface="Consolas" pitchFamily="49" charset="0"/>
              </a:rPr>
              <a:t>；</a:t>
            </a:r>
          </a:p>
          <a:p>
            <a:pPr>
              <a:lnSpc>
                <a:spcPct val="150000"/>
              </a:lnSpc>
            </a:pPr>
            <a:r>
              <a:rPr lang="en-US" altLang="zh-CN" sz="1800" smtClean="0">
                <a:solidFill>
                  <a:srgbClr val="0000FF"/>
                </a:solidFill>
                <a:latin typeface="Consolas" pitchFamily="49" charset="0"/>
                <a:ea typeface="楷体" pitchFamily="49" charset="-122"/>
                <a:cs typeface="Consolas" pitchFamily="49" charset="0"/>
              </a:rPr>
              <a:t>   </a:t>
            </a:r>
            <a:r>
              <a:rPr lang="zh-CN" altLang="en-US"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2</a:t>
            </a:r>
            <a:r>
              <a:rPr lang="zh-CN" altLang="en-US" sz="1800" smtClean="0">
                <a:solidFill>
                  <a:srgbClr val="0000FF"/>
                </a:solidFill>
                <a:latin typeface="Consolas" pitchFamily="49" charset="0"/>
                <a:ea typeface="楷体" pitchFamily="49" charset="-122"/>
                <a:cs typeface="Consolas" pitchFamily="49" charset="0"/>
              </a:rPr>
              <a:t>）</a:t>
            </a:r>
            <a:r>
              <a:rPr lang="zh-CN" altLang="zh-CN" sz="1800" smtClean="0">
                <a:solidFill>
                  <a:srgbClr val="0000FF"/>
                </a:solidFill>
                <a:latin typeface="Consolas" pitchFamily="49" charset="0"/>
                <a:ea typeface="楷体" pitchFamily="49" charset="-122"/>
                <a:cs typeface="Consolas" pitchFamily="49" charset="0"/>
              </a:rPr>
              <a:t>用</a:t>
            </a:r>
            <a:r>
              <a:rPr lang="en-US" altLang="zh-CN" sz="1800" smtClean="0">
                <a:solidFill>
                  <a:srgbClr val="0000FF"/>
                </a:solidFill>
                <a:latin typeface="Consolas" pitchFamily="49" charset="0"/>
                <a:ea typeface="楷体" pitchFamily="49" charset="-122"/>
                <a:cs typeface="Consolas" pitchFamily="49" charset="0"/>
              </a:rPr>
              <a:t>Prim</a:t>
            </a:r>
            <a:r>
              <a:rPr lang="zh-CN" altLang="zh-CN" sz="1800" smtClean="0">
                <a:solidFill>
                  <a:srgbClr val="0000FF"/>
                </a:solidFill>
                <a:latin typeface="Consolas" pitchFamily="49" charset="0"/>
                <a:ea typeface="楷体" pitchFamily="49" charset="-122"/>
                <a:cs typeface="Consolas" pitchFamily="49" charset="0"/>
              </a:rPr>
              <a:t>算法找出带权图</a:t>
            </a:r>
            <a:r>
              <a:rPr lang="en-US" altLang="zh-CN" sz="1800" smtClean="0">
                <a:solidFill>
                  <a:srgbClr val="0000FF"/>
                </a:solidFill>
                <a:latin typeface="Consolas" pitchFamily="49" charset="0"/>
                <a:ea typeface="楷体" pitchFamily="49" charset="-122"/>
                <a:cs typeface="Consolas" pitchFamily="49" charset="0"/>
              </a:rPr>
              <a:t>g</a:t>
            </a:r>
            <a:r>
              <a:rPr lang="zh-CN" altLang="zh-CN" sz="1800" smtClean="0">
                <a:solidFill>
                  <a:srgbClr val="0000FF"/>
                </a:solidFill>
                <a:latin typeface="Consolas" pitchFamily="49" charset="0"/>
                <a:ea typeface="楷体" pitchFamily="49" charset="-122"/>
                <a:cs typeface="Consolas" pitchFamily="49" charset="0"/>
              </a:rPr>
              <a:t>的一棵以</a:t>
            </a:r>
            <a:r>
              <a:rPr lang="en-US" altLang="zh-CN" sz="1800" smtClean="0">
                <a:solidFill>
                  <a:srgbClr val="0000FF"/>
                </a:solidFill>
                <a:latin typeface="Consolas" pitchFamily="49" charset="0"/>
                <a:ea typeface="楷体" pitchFamily="49" charset="-122"/>
                <a:cs typeface="Consolas" pitchFamily="49" charset="0"/>
              </a:rPr>
              <a:t>v</a:t>
            </a:r>
            <a:r>
              <a:rPr lang="zh-CN" altLang="zh-CN" sz="1800" smtClean="0">
                <a:solidFill>
                  <a:srgbClr val="0000FF"/>
                </a:solidFill>
                <a:latin typeface="Consolas" pitchFamily="49" charset="0"/>
                <a:ea typeface="楷体" pitchFamily="49" charset="-122"/>
                <a:cs typeface="Consolas" pitchFamily="49" charset="0"/>
              </a:rPr>
              <a:t>为根的最小生成树</a:t>
            </a:r>
            <a:r>
              <a:rPr lang="en-US" altLang="zh-CN" sz="1800" smtClean="0">
                <a:solidFill>
                  <a:srgbClr val="0000FF"/>
                </a:solidFill>
                <a:latin typeface="Consolas" pitchFamily="49" charset="0"/>
                <a:ea typeface="楷体" pitchFamily="49" charset="-122"/>
                <a:cs typeface="Consolas" pitchFamily="49" charset="0"/>
              </a:rPr>
              <a:t>tree;</a:t>
            </a:r>
            <a:endParaRPr lang="zh-CN" altLang="zh-CN" sz="1800" smtClean="0">
              <a:solidFill>
                <a:srgbClr val="0000FF"/>
              </a:solidFill>
              <a:latin typeface="Consolas" pitchFamily="49" charset="0"/>
              <a:ea typeface="楷体" pitchFamily="49" charset="-122"/>
              <a:cs typeface="Consolas" pitchFamily="49" charset="0"/>
            </a:endParaRPr>
          </a:p>
          <a:p>
            <a:pPr>
              <a:lnSpc>
                <a:spcPct val="150000"/>
              </a:lnSpc>
            </a:pPr>
            <a:r>
              <a:rPr lang="en-US" altLang="zh-CN" sz="1800" smtClean="0">
                <a:solidFill>
                  <a:srgbClr val="0000FF"/>
                </a:solidFill>
                <a:latin typeface="Consolas" pitchFamily="49" charset="0"/>
                <a:ea typeface="楷体" pitchFamily="49" charset="-122"/>
                <a:cs typeface="Consolas" pitchFamily="49" charset="0"/>
              </a:rPr>
              <a:t>   </a:t>
            </a:r>
            <a:r>
              <a:rPr lang="zh-CN" altLang="en-US"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3</a:t>
            </a:r>
            <a:r>
              <a:rPr lang="zh-CN" altLang="en-US" sz="1800" smtClean="0">
                <a:solidFill>
                  <a:srgbClr val="0000FF"/>
                </a:solidFill>
                <a:latin typeface="Consolas" pitchFamily="49" charset="0"/>
                <a:ea typeface="楷体" pitchFamily="49" charset="-122"/>
                <a:cs typeface="Consolas" pitchFamily="49" charset="0"/>
              </a:rPr>
              <a:t>）</a:t>
            </a:r>
            <a:r>
              <a:rPr lang="zh-CN" altLang="zh-CN" sz="1800" smtClean="0">
                <a:solidFill>
                  <a:srgbClr val="0000FF"/>
                </a:solidFill>
                <a:latin typeface="Consolas" pitchFamily="49" charset="0"/>
                <a:ea typeface="楷体" pitchFamily="49" charset="-122"/>
                <a:cs typeface="Consolas" pitchFamily="49" charset="0"/>
              </a:rPr>
              <a:t>采用深度优先遍历树</a:t>
            </a:r>
            <a:r>
              <a:rPr lang="en-US" altLang="zh-CN" sz="1800" smtClean="0">
                <a:solidFill>
                  <a:srgbClr val="0000FF"/>
                </a:solidFill>
                <a:latin typeface="Consolas" pitchFamily="49" charset="0"/>
                <a:ea typeface="楷体" pitchFamily="49" charset="-122"/>
                <a:cs typeface="Consolas" pitchFamily="49" charset="0"/>
              </a:rPr>
              <a:t>tree</a:t>
            </a:r>
            <a:r>
              <a:rPr lang="zh-CN" altLang="zh-CN" sz="1800" smtClean="0">
                <a:solidFill>
                  <a:srgbClr val="0000FF"/>
                </a:solidFill>
                <a:latin typeface="Consolas" pitchFamily="49" charset="0"/>
                <a:ea typeface="楷体" pitchFamily="49" charset="-122"/>
                <a:cs typeface="Consolas" pitchFamily="49" charset="0"/>
              </a:rPr>
              <a:t>得到的顶点表</a:t>
            </a:r>
            <a:r>
              <a:rPr lang="en-US" altLang="zh-CN" sz="1800" smtClean="0">
                <a:solidFill>
                  <a:srgbClr val="0000FF"/>
                </a:solidFill>
                <a:latin typeface="Consolas" pitchFamily="49" charset="0"/>
                <a:ea typeface="楷体" pitchFamily="49" charset="-122"/>
                <a:cs typeface="Consolas" pitchFamily="49" charset="0"/>
              </a:rPr>
              <a:t>path;</a:t>
            </a:r>
            <a:endParaRPr lang="zh-CN" altLang="zh-CN" sz="1800" smtClean="0">
              <a:solidFill>
                <a:srgbClr val="0000FF"/>
              </a:solidFill>
              <a:latin typeface="Consolas" pitchFamily="49" charset="0"/>
              <a:ea typeface="楷体" pitchFamily="49" charset="-122"/>
              <a:cs typeface="Consolas" pitchFamily="49" charset="0"/>
            </a:endParaRPr>
          </a:p>
          <a:p>
            <a:pPr>
              <a:lnSpc>
                <a:spcPct val="150000"/>
              </a:lnSpc>
            </a:pPr>
            <a:r>
              <a:rPr lang="en-US" altLang="zh-CN" sz="1800" smtClean="0">
                <a:solidFill>
                  <a:srgbClr val="0000FF"/>
                </a:solidFill>
                <a:latin typeface="Consolas" pitchFamily="49" charset="0"/>
                <a:ea typeface="楷体" pitchFamily="49" charset="-122"/>
                <a:cs typeface="Consolas" pitchFamily="49" charset="0"/>
              </a:rPr>
              <a:t>   </a:t>
            </a:r>
            <a:r>
              <a:rPr lang="zh-CN" altLang="en-US"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4</a:t>
            </a:r>
            <a:r>
              <a:rPr lang="zh-CN" altLang="en-US" sz="1800" smtClean="0">
                <a:solidFill>
                  <a:srgbClr val="0000FF"/>
                </a:solidFill>
                <a:latin typeface="Consolas" pitchFamily="49" charset="0"/>
                <a:ea typeface="楷体" pitchFamily="49" charset="-122"/>
                <a:cs typeface="Consolas" pitchFamily="49" charset="0"/>
              </a:rPr>
              <a:t>）</a:t>
            </a:r>
            <a:r>
              <a:rPr lang="zh-CN" altLang="zh-CN" sz="1800" smtClean="0">
                <a:solidFill>
                  <a:srgbClr val="0000FF"/>
                </a:solidFill>
                <a:latin typeface="Consolas" pitchFamily="49" charset="0"/>
                <a:ea typeface="楷体" pitchFamily="49" charset="-122"/>
                <a:cs typeface="Consolas" pitchFamily="49" charset="0"/>
              </a:rPr>
              <a:t>将</a:t>
            </a:r>
            <a:r>
              <a:rPr lang="en-US" altLang="zh-CN" sz="1800" smtClean="0">
                <a:solidFill>
                  <a:srgbClr val="0000FF"/>
                </a:solidFill>
                <a:latin typeface="Consolas" pitchFamily="49" charset="0"/>
                <a:ea typeface="楷体" pitchFamily="49" charset="-122"/>
                <a:cs typeface="Consolas" pitchFamily="49" charset="0"/>
              </a:rPr>
              <a:t>v</a:t>
            </a:r>
            <a:r>
              <a:rPr lang="zh-CN" altLang="zh-CN" sz="1800" smtClean="0">
                <a:solidFill>
                  <a:srgbClr val="0000FF"/>
                </a:solidFill>
                <a:latin typeface="Consolas" pitchFamily="49" charset="0"/>
                <a:ea typeface="楷体" pitchFamily="49" charset="-122"/>
                <a:cs typeface="Consolas" pitchFamily="49" charset="0"/>
              </a:rPr>
              <a:t>加到表</a:t>
            </a:r>
            <a:r>
              <a:rPr lang="en-US" altLang="zh-CN" sz="1800" smtClean="0">
                <a:solidFill>
                  <a:srgbClr val="0000FF"/>
                </a:solidFill>
                <a:latin typeface="Consolas" pitchFamily="49" charset="0"/>
                <a:ea typeface="楷体" pitchFamily="49" charset="-122"/>
                <a:cs typeface="Consolas" pitchFamily="49" charset="0"/>
              </a:rPr>
              <a:t>path</a:t>
            </a:r>
            <a:r>
              <a:rPr lang="zh-CN" altLang="zh-CN" sz="1800" smtClean="0">
                <a:solidFill>
                  <a:srgbClr val="0000FF"/>
                </a:solidFill>
                <a:latin typeface="Consolas" pitchFamily="49" charset="0"/>
                <a:ea typeface="楷体" pitchFamily="49" charset="-122"/>
                <a:cs typeface="Consolas" pitchFamily="49" charset="0"/>
              </a:rPr>
              <a:t>的末尾，按表</a:t>
            </a:r>
            <a:r>
              <a:rPr lang="en-US" altLang="zh-CN" sz="1800" smtClean="0">
                <a:solidFill>
                  <a:srgbClr val="0000FF"/>
                </a:solidFill>
                <a:latin typeface="Consolas" pitchFamily="49" charset="0"/>
                <a:ea typeface="楷体" pitchFamily="49" charset="-122"/>
                <a:cs typeface="Consolas" pitchFamily="49" charset="0"/>
              </a:rPr>
              <a:t>path</a:t>
            </a:r>
            <a:r>
              <a:rPr lang="zh-CN" altLang="zh-CN" sz="1800" smtClean="0">
                <a:solidFill>
                  <a:srgbClr val="0000FF"/>
                </a:solidFill>
                <a:latin typeface="Consolas" pitchFamily="49" charset="0"/>
                <a:ea typeface="楷体" pitchFamily="49" charset="-122"/>
                <a:cs typeface="Consolas" pitchFamily="49" charset="0"/>
              </a:rPr>
              <a:t>中顶点次序组成哈密顿回路</a:t>
            </a:r>
            <a:r>
              <a:rPr lang="en-US" altLang="zh-CN" sz="1800" smtClean="0">
                <a:solidFill>
                  <a:srgbClr val="0000FF"/>
                </a:solidFill>
                <a:latin typeface="Consolas" pitchFamily="49" charset="0"/>
                <a:ea typeface="楷体" pitchFamily="49" charset="-122"/>
                <a:cs typeface="Consolas" pitchFamily="49" charset="0"/>
              </a:rPr>
              <a:t>H</a:t>
            </a:r>
            <a:r>
              <a:rPr lang="zh-CN" altLang="zh-CN" sz="1800" smtClean="0">
                <a:solidFill>
                  <a:srgbClr val="0000FF"/>
                </a:solidFill>
                <a:latin typeface="Consolas" pitchFamily="49" charset="0"/>
                <a:ea typeface="楷体" pitchFamily="49" charset="-122"/>
                <a:cs typeface="Consolas" pitchFamily="49" charset="0"/>
              </a:rPr>
              <a:t>，</a:t>
            </a:r>
            <a:endParaRPr lang="en-US" altLang="zh-CN" sz="1800" smtClean="0">
              <a:solidFill>
                <a:srgbClr val="0000FF"/>
              </a:solidFill>
              <a:latin typeface="Consolas" pitchFamily="49" charset="0"/>
              <a:ea typeface="楷体" pitchFamily="49" charset="-122"/>
              <a:cs typeface="Consolas" pitchFamily="49" charset="0"/>
            </a:endParaRPr>
          </a:p>
          <a:p>
            <a:pPr>
              <a:lnSpc>
                <a:spcPct val="150000"/>
              </a:lnSpc>
            </a:pPr>
            <a:r>
              <a:rPr lang="en-US" altLang="zh-CN" sz="1800" smtClean="0">
                <a:solidFill>
                  <a:srgbClr val="0000FF"/>
                </a:solidFill>
                <a:latin typeface="Consolas" pitchFamily="49" charset="0"/>
                <a:ea typeface="楷体" pitchFamily="49" charset="-122"/>
                <a:cs typeface="Consolas" pitchFamily="49" charset="0"/>
              </a:rPr>
              <a:t>        </a:t>
            </a:r>
            <a:r>
              <a:rPr lang="zh-CN" altLang="zh-CN" sz="1800" smtClean="0">
                <a:solidFill>
                  <a:srgbClr val="0000FF"/>
                </a:solidFill>
                <a:latin typeface="Consolas" pitchFamily="49" charset="0"/>
                <a:ea typeface="楷体" pitchFamily="49" charset="-122"/>
                <a:cs typeface="Consolas" pitchFamily="49" charset="0"/>
              </a:rPr>
              <a:t>作为计算结果返回</a:t>
            </a:r>
            <a:r>
              <a:rPr lang="en-US" altLang="zh-CN" sz="1800" smtClean="0">
                <a:solidFill>
                  <a:srgbClr val="0000FF"/>
                </a:solidFill>
                <a:latin typeface="Consolas" pitchFamily="49" charset="0"/>
                <a:ea typeface="楷体" pitchFamily="49" charset="-122"/>
                <a:cs typeface="Consolas" pitchFamily="49" charset="0"/>
              </a:rPr>
              <a:t>;</a:t>
            </a:r>
            <a:endParaRPr lang="zh-CN" altLang="zh-CN" sz="1800" smtClean="0">
              <a:solidFill>
                <a:srgbClr val="0000FF"/>
              </a:solidFill>
              <a:latin typeface="Consolas" pitchFamily="49" charset="0"/>
              <a:ea typeface="楷体" pitchFamily="49" charset="-122"/>
              <a:cs typeface="Consolas" pitchFamily="49" charset="0"/>
            </a:endParaRPr>
          </a:p>
          <a:p>
            <a:pPr>
              <a:lnSpc>
                <a:spcPct val="150000"/>
              </a:lnSpc>
            </a:pPr>
            <a:r>
              <a:rPr lang="en-US" altLang="zh-CN" sz="1800" smtClean="0">
                <a:solidFill>
                  <a:srgbClr val="0000FF"/>
                </a:solidFill>
                <a:latin typeface="Consolas" pitchFamily="49" charset="0"/>
                <a:ea typeface="楷体" pitchFamily="49" charset="-122"/>
                <a:cs typeface="Consolas" pitchFamily="49" charset="0"/>
              </a:rPr>
              <a:t>}</a:t>
            </a:r>
            <a:endParaRPr lang="zh-CN" altLang="zh-CN" sz="1800" smtClean="0">
              <a:solidFill>
                <a:srgbClr val="0000FF"/>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4" name="Rectangle 24"/>
          <p:cNvSpPr>
            <a:spLocks noChangeArrowheads="1"/>
          </p:cNvSpPr>
          <p:nvPr/>
        </p:nvSpPr>
        <p:spPr bwMode="auto">
          <a:xfrm>
            <a:off x="0" y="0"/>
            <a:ext cx="184731" cy="46166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latin typeface="Consolas" pitchFamily="49" charset="0"/>
              <a:cs typeface="Consolas" pitchFamily="49" charset="0"/>
            </a:endParaRPr>
          </a:p>
        </p:txBody>
      </p:sp>
      <p:grpSp>
        <p:nvGrpSpPr>
          <p:cNvPr id="58" name="组合 57"/>
          <p:cNvGrpSpPr/>
          <p:nvPr/>
        </p:nvGrpSpPr>
        <p:grpSpPr>
          <a:xfrm>
            <a:off x="714348" y="1714488"/>
            <a:ext cx="2714644" cy="2571768"/>
            <a:chOff x="2500298" y="1500174"/>
            <a:chExt cx="2714644" cy="2571768"/>
          </a:xfrm>
        </p:grpSpPr>
        <p:sp>
          <p:nvSpPr>
            <p:cNvPr id="26" name="椭圆 25"/>
            <p:cNvSpPr/>
            <p:nvPr/>
          </p:nvSpPr>
          <p:spPr>
            <a:xfrm>
              <a:off x="2500298" y="2571744"/>
              <a:ext cx="357190" cy="428628"/>
            </a:xfrm>
            <a:prstGeom prst="ellips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0</a:t>
              </a:r>
              <a:endParaRPr lang="zh-CN" altLang="en-US" sz="2000">
                <a:solidFill>
                  <a:srgbClr val="0000FF"/>
                </a:solidFill>
                <a:latin typeface="Consolas" pitchFamily="49" charset="0"/>
                <a:cs typeface="Consolas" pitchFamily="49" charset="0"/>
              </a:endParaRPr>
            </a:p>
          </p:txBody>
        </p:sp>
        <p:sp>
          <p:nvSpPr>
            <p:cNvPr id="27" name="椭圆 26"/>
            <p:cNvSpPr/>
            <p:nvPr/>
          </p:nvSpPr>
          <p:spPr>
            <a:xfrm>
              <a:off x="3643306" y="1500174"/>
              <a:ext cx="357190" cy="428628"/>
            </a:xfrm>
            <a:prstGeom prst="ellips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1</a:t>
              </a:r>
              <a:endParaRPr lang="zh-CN" altLang="en-US" sz="2000">
                <a:solidFill>
                  <a:srgbClr val="0000FF"/>
                </a:solidFill>
                <a:latin typeface="Consolas" pitchFamily="49" charset="0"/>
                <a:cs typeface="Consolas" pitchFamily="49" charset="0"/>
              </a:endParaRPr>
            </a:p>
          </p:txBody>
        </p:sp>
        <p:sp>
          <p:nvSpPr>
            <p:cNvPr id="28" name="椭圆 27"/>
            <p:cNvSpPr/>
            <p:nvPr/>
          </p:nvSpPr>
          <p:spPr>
            <a:xfrm>
              <a:off x="3643306" y="2571744"/>
              <a:ext cx="357190" cy="428628"/>
            </a:xfrm>
            <a:prstGeom prst="ellips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3</a:t>
              </a:r>
              <a:endParaRPr lang="zh-CN" altLang="en-US" sz="2000">
                <a:solidFill>
                  <a:srgbClr val="0000FF"/>
                </a:solidFill>
                <a:latin typeface="Consolas" pitchFamily="49" charset="0"/>
                <a:cs typeface="Consolas" pitchFamily="49" charset="0"/>
              </a:endParaRPr>
            </a:p>
          </p:txBody>
        </p:sp>
        <p:sp>
          <p:nvSpPr>
            <p:cNvPr id="29" name="椭圆 28"/>
            <p:cNvSpPr/>
            <p:nvPr/>
          </p:nvSpPr>
          <p:spPr>
            <a:xfrm>
              <a:off x="3643306" y="3643314"/>
              <a:ext cx="357190" cy="428628"/>
            </a:xfrm>
            <a:prstGeom prst="ellips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2</a:t>
              </a:r>
              <a:endParaRPr lang="zh-CN" altLang="en-US" sz="2000">
                <a:solidFill>
                  <a:srgbClr val="0000FF"/>
                </a:solidFill>
                <a:latin typeface="Consolas" pitchFamily="49" charset="0"/>
                <a:cs typeface="Consolas" pitchFamily="49" charset="0"/>
              </a:endParaRPr>
            </a:p>
          </p:txBody>
        </p:sp>
        <p:sp>
          <p:nvSpPr>
            <p:cNvPr id="30" name="椭圆 29"/>
            <p:cNvSpPr/>
            <p:nvPr/>
          </p:nvSpPr>
          <p:spPr>
            <a:xfrm>
              <a:off x="4857752" y="2571744"/>
              <a:ext cx="357190" cy="428628"/>
            </a:xfrm>
            <a:prstGeom prst="ellips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4</a:t>
              </a:r>
              <a:endParaRPr lang="zh-CN" altLang="en-US" sz="2000">
                <a:solidFill>
                  <a:srgbClr val="0000FF"/>
                </a:solidFill>
                <a:latin typeface="Consolas" pitchFamily="49" charset="0"/>
                <a:cs typeface="Consolas" pitchFamily="49" charset="0"/>
              </a:endParaRPr>
            </a:p>
          </p:txBody>
        </p:sp>
        <p:cxnSp>
          <p:nvCxnSpPr>
            <p:cNvPr id="32" name="直接连接符 31"/>
            <p:cNvCxnSpPr>
              <a:stCxn id="26" idx="7"/>
              <a:endCxn id="27" idx="3"/>
            </p:cNvCxnSpPr>
            <p:nvPr/>
          </p:nvCxnSpPr>
          <p:spPr>
            <a:xfrm rot="5400000" flipH="1" flipV="1">
              <a:off x="2866155" y="1805055"/>
              <a:ext cx="768484" cy="890436"/>
            </a:xfrm>
            <a:prstGeom prst="line">
              <a:avLst/>
            </a:prstGeom>
          </p:spPr>
          <p:style>
            <a:lnRef idx="2">
              <a:schemeClr val="dk1"/>
            </a:lnRef>
            <a:fillRef idx="0">
              <a:schemeClr val="dk1"/>
            </a:fillRef>
            <a:effectRef idx="1">
              <a:schemeClr val="dk1"/>
            </a:effectRef>
            <a:fontRef idx="minor">
              <a:schemeClr val="tx1"/>
            </a:fontRef>
          </p:style>
        </p:cxnSp>
        <p:cxnSp>
          <p:nvCxnSpPr>
            <p:cNvPr id="34" name="直接连接符 33"/>
            <p:cNvCxnSpPr>
              <a:stCxn id="26" idx="5"/>
              <a:endCxn id="29" idx="1"/>
            </p:cNvCxnSpPr>
            <p:nvPr/>
          </p:nvCxnSpPr>
          <p:spPr>
            <a:xfrm rot="16200000" flipH="1">
              <a:off x="2866155" y="2876625"/>
              <a:ext cx="768484" cy="890436"/>
            </a:xfrm>
            <a:prstGeom prst="line">
              <a:avLst/>
            </a:prstGeom>
          </p:spPr>
          <p:style>
            <a:lnRef idx="2">
              <a:schemeClr val="dk1"/>
            </a:lnRef>
            <a:fillRef idx="0">
              <a:schemeClr val="dk1"/>
            </a:fillRef>
            <a:effectRef idx="1">
              <a:schemeClr val="dk1"/>
            </a:effectRef>
            <a:fontRef idx="minor">
              <a:schemeClr val="tx1"/>
            </a:fontRef>
          </p:style>
        </p:cxnSp>
        <p:cxnSp>
          <p:nvCxnSpPr>
            <p:cNvPr id="36" name="直接连接符 35"/>
            <p:cNvCxnSpPr>
              <a:stCxn id="27" idx="4"/>
              <a:endCxn id="28" idx="0"/>
            </p:cNvCxnSpPr>
            <p:nvPr/>
          </p:nvCxnSpPr>
          <p:spPr>
            <a:xfrm rot="5400000">
              <a:off x="3500430" y="2250273"/>
              <a:ext cx="642942" cy="0"/>
            </a:xfrm>
            <a:prstGeom prst="line">
              <a:avLst/>
            </a:prstGeom>
          </p:spPr>
          <p:style>
            <a:lnRef idx="2">
              <a:schemeClr val="dk1"/>
            </a:lnRef>
            <a:fillRef idx="0">
              <a:schemeClr val="dk1"/>
            </a:fillRef>
            <a:effectRef idx="1">
              <a:schemeClr val="dk1"/>
            </a:effectRef>
            <a:fontRef idx="minor">
              <a:schemeClr val="tx1"/>
            </a:fontRef>
          </p:style>
        </p:cxnSp>
        <p:cxnSp>
          <p:nvCxnSpPr>
            <p:cNvPr id="38" name="直接连接符 37"/>
            <p:cNvCxnSpPr>
              <a:stCxn id="28" idx="4"/>
              <a:endCxn id="29" idx="0"/>
            </p:cNvCxnSpPr>
            <p:nvPr/>
          </p:nvCxnSpPr>
          <p:spPr>
            <a:xfrm rot="5400000">
              <a:off x="3500430" y="3321843"/>
              <a:ext cx="642942" cy="0"/>
            </a:xfrm>
            <a:prstGeom prst="line">
              <a:avLst/>
            </a:prstGeom>
          </p:spPr>
          <p:style>
            <a:lnRef idx="2">
              <a:schemeClr val="dk1"/>
            </a:lnRef>
            <a:fillRef idx="0">
              <a:schemeClr val="dk1"/>
            </a:fillRef>
            <a:effectRef idx="1">
              <a:schemeClr val="dk1"/>
            </a:effectRef>
            <a:fontRef idx="minor">
              <a:schemeClr val="tx1"/>
            </a:fontRef>
          </p:style>
        </p:cxnSp>
        <p:cxnSp>
          <p:nvCxnSpPr>
            <p:cNvPr id="40" name="直接连接符 39"/>
            <p:cNvCxnSpPr>
              <a:stCxn id="27" idx="5"/>
              <a:endCxn id="30" idx="1"/>
            </p:cNvCxnSpPr>
            <p:nvPr/>
          </p:nvCxnSpPr>
          <p:spPr>
            <a:xfrm rot="16200000" flipH="1">
              <a:off x="4044882" y="1769336"/>
              <a:ext cx="768484" cy="961874"/>
            </a:xfrm>
            <a:prstGeom prst="line">
              <a:avLst/>
            </a:prstGeom>
          </p:spPr>
          <p:style>
            <a:lnRef idx="2">
              <a:schemeClr val="dk1"/>
            </a:lnRef>
            <a:fillRef idx="0">
              <a:schemeClr val="dk1"/>
            </a:fillRef>
            <a:effectRef idx="1">
              <a:schemeClr val="dk1"/>
            </a:effectRef>
            <a:fontRef idx="minor">
              <a:schemeClr val="tx1"/>
            </a:fontRef>
          </p:style>
        </p:cxnSp>
        <p:cxnSp>
          <p:nvCxnSpPr>
            <p:cNvPr id="42" name="直接连接符 41"/>
            <p:cNvCxnSpPr>
              <a:stCxn id="28" idx="6"/>
              <a:endCxn id="30" idx="2"/>
            </p:cNvCxnSpPr>
            <p:nvPr/>
          </p:nvCxnSpPr>
          <p:spPr>
            <a:xfrm>
              <a:off x="4000496" y="2786058"/>
              <a:ext cx="857256" cy="0"/>
            </a:xfrm>
            <a:prstGeom prst="line">
              <a:avLst/>
            </a:prstGeom>
          </p:spPr>
          <p:style>
            <a:lnRef idx="2">
              <a:schemeClr val="dk1"/>
            </a:lnRef>
            <a:fillRef idx="0">
              <a:schemeClr val="dk1"/>
            </a:fillRef>
            <a:effectRef idx="1">
              <a:schemeClr val="dk1"/>
            </a:effectRef>
            <a:fontRef idx="minor">
              <a:schemeClr val="tx1"/>
            </a:fontRef>
          </p:style>
        </p:cxnSp>
        <p:cxnSp>
          <p:nvCxnSpPr>
            <p:cNvPr id="44" name="直接连接符 43"/>
            <p:cNvCxnSpPr>
              <a:stCxn id="26" idx="6"/>
              <a:endCxn id="28" idx="2"/>
            </p:cNvCxnSpPr>
            <p:nvPr/>
          </p:nvCxnSpPr>
          <p:spPr>
            <a:xfrm>
              <a:off x="2857488" y="2786058"/>
              <a:ext cx="785818" cy="0"/>
            </a:xfrm>
            <a:prstGeom prst="line">
              <a:avLst/>
            </a:prstGeom>
          </p:spPr>
          <p:style>
            <a:lnRef idx="2">
              <a:schemeClr val="dk1"/>
            </a:lnRef>
            <a:fillRef idx="0">
              <a:schemeClr val="dk1"/>
            </a:fillRef>
            <a:effectRef idx="1">
              <a:schemeClr val="dk1"/>
            </a:effectRef>
            <a:fontRef idx="minor">
              <a:schemeClr val="tx1"/>
            </a:fontRef>
          </p:style>
        </p:cxnSp>
        <p:cxnSp>
          <p:nvCxnSpPr>
            <p:cNvPr id="46" name="直接连接符 45"/>
            <p:cNvCxnSpPr>
              <a:stCxn id="30" idx="3"/>
              <a:endCxn id="29" idx="7"/>
            </p:cNvCxnSpPr>
            <p:nvPr/>
          </p:nvCxnSpPr>
          <p:spPr>
            <a:xfrm rot="5400000">
              <a:off x="4044882" y="2840906"/>
              <a:ext cx="768484" cy="961874"/>
            </a:xfrm>
            <a:prstGeom prst="line">
              <a:avLst/>
            </a:prstGeom>
          </p:spPr>
          <p:style>
            <a:lnRef idx="2">
              <a:schemeClr val="dk1"/>
            </a:lnRef>
            <a:fillRef idx="0">
              <a:schemeClr val="dk1"/>
            </a:fillRef>
            <a:effectRef idx="1">
              <a:schemeClr val="dk1"/>
            </a:effectRef>
            <a:fontRef idx="minor">
              <a:schemeClr val="tx1"/>
            </a:fontRef>
          </p:style>
        </p:cxnSp>
        <p:sp>
          <p:nvSpPr>
            <p:cNvPr id="49" name="TextBox 48"/>
            <p:cNvSpPr txBox="1"/>
            <p:nvPr/>
          </p:nvSpPr>
          <p:spPr>
            <a:xfrm>
              <a:off x="3071802" y="1962827"/>
              <a:ext cx="214314" cy="323165"/>
            </a:xfrm>
            <a:prstGeom prst="rect">
              <a:avLst/>
            </a:prstGeom>
            <a:noFill/>
          </p:spPr>
          <p:txBody>
            <a:bodyPr wrap="square" lIns="0" tIns="0" rIns="0" rtlCol="0">
              <a:spAutoFit/>
            </a:bodyPr>
            <a:lstStyle/>
            <a:p>
              <a:r>
                <a:rPr lang="en-US" altLang="zh-CN" sz="1800" smtClean="0">
                  <a:solidFill>
                    <a:srgbClr val="0000FF"/>
                  </a:solidFill>
                  <a:latin typeface="Consolas" pitchFamily="49" charset="0"/>
                  <a:cs typeface="Consolas" pitchFamily="49" charset="0"/>
                </a:rPr>
                <a:t>1</a:t>
              </a:r>
              <a:endParaRPr lang="zh-CN" altLang="en-US" sz="1800">
                <a:solidFill>
                  <a:srgbClr val="0000FF"/>
                </a:solidFill>
                <a:latin typeface="Consolas" pitchFamily="49" charset="0"/>
                <a:cs typeface="Consolas" pitchFamily="49" charset="0"/>
              </a:endParaRPr>
            </a:p>
          </p:txBody>
        </p:sp>
        <p:sp>
          <p:nvSpPr>
            <p:cNvPr id="50" name="TextBox 49"/>
            <p:cNvSpPr txBox="1"/>
            <p:nvPr/>
          </p:nvSpPr>
          <p:spPr>
            <a:xfrm>
              <a:off x="3286116" y="2500306"/>
              <a:ext cx="214314" cy="323165"/>
            </a:xfrm>
            <a:prstGeom prst="rect">
              <a:avLst/>
            </a:prstGeom>
            <a:noFill/>
          </p:spPr>
          <p:txBody>
            <a:bodyPr wrap="square" lIns="0" tIns="0" rIns="0" rtlCol="0">
              <a:spAutoFit/>
            </a:bodyPr>
            <a:lstStyle/>
            <a:p>
              <a:r>
                <a:rPr lang="en-US" altLang="zh-CN" sz="1800" smtClean="0">
                  <a:solidFill>
                    <a:srgbClr val="0000FF"/>
                  </a:solidFill>
                  <a:latin typeface="Consolas" pitchFamily="49" charset="0"/>
                  <a:cs typeface="Consolas" pitchFamily="49" charset="0"/>
                </a:rPr>
                <a:t>2</a:t>
              </a:r>
              <a:endParaRPr lang="zh-CN" altLang="en-US" sz="1800">
                <a:solidFill>
                  <a:srgbClr val="0000FF"/>
                </a:solidFill>
                <a:latin typeface="Consolas" pitchFamily="49" charset="0"/>
                <a:cs typeface="Consolas" pitchFamily="49" charset="0"/>
              </a:endParaRPr>
            </a:p>
          </p:txBody>
        </p:sp>
        <p:sp>
          <p:nvSpPr>
            <p:cNvPr id="51" name="TextBox 50"/>
            <p:cNvSpPr txBox="1"/>
            <p:nvPr/>
          </p:nvSpPr>
          <p:spPr>
            <a:xfrm>
              <a:off x="3047738" y="3226718"/>
              <a:ext cx="214314" cy="323165"/>
            </a:xfrm>
            <a:prstGeom prst="rect">
              <a:avLst/>
            </a:prstGeom>
            <a:noFill/>
          </p:spPr>
          <p:txBody>
            <a:bodyPr wrap="square" lIns="0" tIns="0" rIns="0" rtlCol="0">
              <a:spAutoFit/>
            </a:bodyPr>
            <a:lstStyle/>
            <a:p>
              <a:r>
                <a:rPr lang="en-US" altLang="zh-CN" sz="1800" smtClean="0">
                  <a:solidFill>
                    <a:srgbClr val="0000FF"/>
                  </a:solidFill>
                  <a:latin typeface="Consolas" pitchFamily="49" charset="0"/>
                  <a:cs typeface="Consolas" pitchFamily="49" charset="0"/>
                </a:rPr>
                <a:t>5</a:t>
              </a:r>
              <a:endParaRPr lang="zh-CN" altLang="en-US" sz="1800">
                <a:solidFill>
                  <a:srgbClr val="0000FF"/>
                </a:solidFill>
                <a:latin typeface="Consolas" pitchFamily="49" charset="0"/>
                <a:cs typeface="Consolas" pitchFamily="49" charset="0"/>
              </a:endParaRPr>
            </a:p>
          </p:txBody>
        </p:sp>
        <p:sp>
          <p:nvSpPr>
            <p:cNvPr id="52" name="TextBox 51"/>
            <p:cNvSpPr txBox="1"/>
            <p:nvPr/>
          </p:nvSpPr>
          <p:spPr>
            <a:xfrm>
              <a:off x="3857620" y="3105835"/>
              <a:ext cx="214314" cy="323165"/>
            </a:xfrm>
            <a:prstGeom prst="rect">
              <a:avLst/>
            </a:prstGeom>
            <a:noFill/>
          </p:spPr>
          <p:txBody>
            <a:bodyPr wrap="square" lIns="0" tIns="0" rIns="0" rtlCol="0">
              <a:spAutoFit/>
            </a:bodyPr>
            <a:lstStyle/>
            <a:p>
              <a:r>
                <a:rPr lang="en-US" altLang="zh-CN" sz="1800" smtClean="0">
                  <a:solidFill>
                    <a:srgbClr val="0000FF"/>
                  </a:solidFill>
                  <a:latin typeface="Consolas" pitchFamily="49" charset="0"/>
                  <a:cs typeface="Consolas" pitchFamily="49" charset="0"/>
                </a:rPr>
                <a:t>4</a:t>
              </a:r>
              <a:endParaRPr lang="zh-CN" altLang="en-US" sz="1800">
                <a:solidFill>
                  <a:srgbClr val="0000FF"/>
                </a:solidFill>
                <a:latin typeface="Consolas" pitchFamily="49" charset="0"/>
                <a:cs typeface="Consolas" pitchFamily="49" charset="0"/>
              </a:endParaRPr>
            </a:p>
          </p:txBody>
        </p:sp>
        <p:sp>
          <p:nvSpPr>
            <p:cNvPr id="53" name="TextBox 52"/>
            <p:cNvSpPr txBox="1"/>
            <p:nvPr/>
          </p:nvSpPr>
          <p:spPr>
            <a:xfrm>
              <a:off x="3868898" y="2167180"/>
              <a:ext cx="214314" cy="323165"/>
            </a:xfrm>
            <a:prstGeom prst="rect">
              <a:avLst/>
            </a:prstGeom>
            <a:noFill/>
          </p:spPr>
          <p:txBody>
            <a:bodyPr wrap="square" lIns="0" tIns="0" rIns="0" rtlCol="0">
              <a:spAutoFit/>
            </a:bodyPr>
            <a:lstStyle/>
            <a:p>
              <a:r>
                <a:rPr lang="en-US" altLang="zh-CN" sz="1800" smtClean="0">
                  <a:solidFill>
                    <a:srgbClr val="0000FF"/>
                  </a:solidFill>
                  <a:latin typeface="Consolas" pitchFamily="49" charset="0"/>
                  <a:cs typeface="Consolas" pitchFamily="49" charset="0"/>
                </a:rPr>
                <a:t>6</a:t>
              </a:r>
              <a:endParaRPr lang="zh-CN" altLang="en-US" sz="1800">
                <a:solidFill>
                  <a:srgbClr val="0000FF"/>
                </a:solidFill>
                <a:latin typeface="Consolas" pitchFamily="49" charset="0"/>
                <a:cs typeface="Consolas" pitchFamily="49" charset="0"/>
              </a:endParaRPr>
            </a:p>
          </p:txBody>
        </p:sp>
        <p:sp>
          <p:nvSpPr>
            <p:cNvPr id="54" name="TextBox 53"/>
            <p:cNvSpPr txBox="1"/>
            <p:nvPr/>
          </p:nvSpPr>
          <p:spPr>
            <a:xfrm>
              <a:off x="4429124" y="2000240"/>
              <a:ext cx="214314" cy="323165"/>
            </a:xfrm>
            <a:prstGeom prst="rect">
              <a:avLst/>
            </a:prstGeom>
            <a:noFill/>
          </p:spPr>
          <p:txBody>
            <a:bodyPr wrap="square" lIns="0" tIns="0" rIns="0" rtlCol="0">
              <a:spAutoFit/>
            </a:bodyPr>
            <a:lstStyle/>
            <a:p>
              <a:r>
                <a:rPr lang="en-US" altLang="zh-CN" sz="1800" smtClean="0">
                  <a:solidFill>
                    <a:srgbClr val="0000FF"/>
                  </a:solidFill>
                  <a:latin typeface="Consolas" pitchFamily="49" charset="0"/>
                  <a:cs typeface="Consolas" pitchFamily="49" charset="0"/>
                </a:rPr>
                <a:t>3</a:t>
              </a:r>
              <a:endParaRPr lang="zh-CN" altLang="en-US" sz="1800">
                <a:solidFill>
                  <a:srgbClr val="0000FF"/>
                </a:solidFill>
                <a:latin typeface="Consolas" pitchFamily="49" charset="0"/>
                <a:cs typeface="Consolas" pitchFamily="49" charset="0"/>
              </a:endParaRPr>
            </a:p>
          </p:txBody>
        </p:sp>
        <p:sp>
          <p:nvSpPr>
            <p:cNvPr id="55" name="TextBox 54"/>
            <p:cNvSpPr txBox="1"/>
            <p:nvPr/>
          </p:nvSpPr>
          <p:spPr>
            <a:xfrm>
              <a:off x="4286248" y="2462893"/>
              <a:ext cx="214314" cy="323165"/>
            </a:xfrm>
            <a:prstGeom prst="rect">
              <a:avLst/>
            </a:prstGeom>
            <a:noFill/>
          </p:spPr>
          <p:txBody>
            <a:bodyPr wrap="square" lIns="0" tIns="0" rIns="0" rtlCol="0">
              <a:spAutoFit/>
            </a:bodyPr>
            <a:lstStyle/>
            <a:p>
              <a:r>
                <a:rPr lang="en-US" altLang="zh-CN" sz="1800" smtClean="0">
                  <a:solidFill>
                    <a:srgbClr val="0000FF"/>
                  </a:solidFill>
                  <a:latin typeface="Consolas" pitchFamily="49" charset="0"/>
                  <a:cs typeface="Consolas" pitchFamily="49" charset="0"/>
                </a:rPr>
                <a:t>2</a:t>
              </a:r>
              <a:endParaRPr lang="zh-CN" altLang="en-US" sz="1800">
                <a:solidFill>
                  <a:srgbClr val="0000FF"/>
                </a:solidFill>
                <a:latin typeface="Consolas" pitchFamily="49" charset="0"/>
                <a:cs typeface="Consolas" pitchFamily="49" charset="0"/>
              </a:endParaRPr>
            </a:p>
          </p:txBody>
        </p:sp>
        <p:sp>
          <p:nvSpPr>
            <p:cNvPr id="56" name="TextBox 55"/>
            <p:cNvSpPr txBox="1"/>
            <p:nvPr/>
          </p:nvSpPr>
          <p:spPr>
            <a:xfrm>
              <a:off x="4357686" y="3357562"/>
              <a:ext cx="214314" cy="323165"/>
            </a:xfrm>
            <a:prstGeom prst="rect">
              <a:avLst/>
            </a:prstGeom>
            <a:noFill/>
          </p:spPr>
          <p:txBody>
            <a:bodyPr wrap="square" lIns="0" tIns="0" rIns="0" rtlCol="0">
              <a:spAutoFit/>
            </a:bodyPr>
            <a:lstStyle/>
            <a:p>
              <a:r>
                <a:rPr lang="en-US" altLang="zh-CN" sz="1800" smtClean="0">
                  <a:solidFill>
                    <a:srgbClr val="0000FF"/>
                  </a:solidFill>
                  <a:latin typeface="Consolas" pitchFamily="49" charset="0"/>
                  <a:cs typeface="Consolas" pitchFamily="49" charset="0"/>
                </a:rPr>
                <a:t>3</a:t>
              </a:r>
              <a:endParaRPr lang="zh-CN" altLang="en-US" sz="1800">
                <a:solidFill>
                  <a:srgbClr val="0000FF"/>
                </a:solidFill>
                <a:latin typeface="Consolas" pitchFamily="49" charset="0"/>
                <a:cs typeface="Consolas" pitchFamily="49" charset="0"/>
              </a:endParaRPr>
            </a:p>
          </p:txBody>
        </p:sp>
      </p:grpSp>
      <p:sp>
        <p:nvSpPr>
          <p:cNvPr id="57" name="TextBox 56"/>
          <p:cNvSpPr txBox="1"/>
          <p:nvPr/>
        </p:nvSpPr>
        <p:spPr>
          <a:xfrm>
            <a:off x="571472" y="357166"/>
            <a:ext cx="7929618" cy="913070"/>
          </a:xfrm>
          <a:prstGeom prst="rect">
            <a:avLst/>
          </a:prstGeom>
          <a:solidFill>
            <a:schemeClr val="accent3">
              <a:lumMod val="20000"/>
              <a:lumOff val="80000"/>
            </a:schemeClr>
          </a:solidFill>
        </p:spPr>
        <p:txBody>
          <a:bodyPr wrap="square" rtlCol="0">
            <a:spAutoFit/>
          </a:bodyPr>
          <a:lstStyle/>
          <a:p>
            <a:pPr>
              <a:lnSpc>
                <a:spcPts val="32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对于</a:t>
            </a:r>
            <a:r>
              <a:rPr lang="zh-CN" altLang="en-US" sz="2000" smtClean="0">
                <a:solidFill>
                  <a:srgbClr val="0000FF"/>
                </a:solidFill>
                <a:latin typeface="Consolas" pitchFamily="49" charset="0"/>
                <a:ea typeface="楷体" pitchFamily="49" charset="-122"/>
                <a:cs typeface="Consolas" pitchFamily="49" charset="0"/>
              </a:rPr>
              <a:t>下</a:t>
            </a:r>
            <a:r>
              <a:rPr lang="zh-CN" altLang="zh-CN" sz="2000" smtClean="0">
                <a:solidFill>
                  <a:srgbClr val="0000FF"/>
                </a:solidFill>
                <a:latin typeface="Consolas" pitchFamily="49" charset="0"/>
                <a:ea typeface="楷体" pitchFamily="49" charset="-122"/>
                <a:cs typeface="Consolas" pitchFamily="49" charset="0"/>
              </a:rPr>
              <a:t>图所示带权无向连通图，假设顶点</a:t>
            </a:r>
            <a:r>
              <a:rPr lang="en-US" altLang="zh-CN" sz="2000" i="1" smtClean="0">
                <a:solidFill>
                  <a:srgbClr val="0000FF"/>
                </a:solidFill>
                <a:latin typeface="Consolas" pitchFamily="49" charset="0"/>
                <a:ea typeface="楷体" pitchFamily="49" charset="-122"/>
                <a:cs typeface="Consolas" pitchFamily="49" charset="0"/>
              </a:rPr>
              <a:t>v</a:t>
            </a:r>
            <a:r>
              <a:rPr lang="en-US" altLang="zh-CN" sz="2000" smtClean="0">
                <a:solidFill>
                  <a:srgbClr val="0000FF"/>
                </a:solidFill>
                <a:latin typeface="Consolas" pitchFamily="49" charset="0"/>
                <a:ea typeface="楷体" pitchFamily="49" charset="-122"/>
                <a:cs typeface="Consolas" pitchFamily="49" charset="0"/>
              </a:rPr>
              <a:t>=0</a:t>
            </a:r>
            <a:r>
              <a:rPr lang="zh-CN" altLang="zh-CN" sz="2000" smtClean="0">
                <a:solidFill>
                  <a:srgbClr val="0000FF"/>
                </a:solidFill>
                <a:latin typeface="Consolas" pitchFamily="49" charset="0"/>
                <a:ea typeface="楷体" pitchFamily="49" charset="-122"/>
                <a:cs typeface="Consolas" pitchFamily="49" charset="0"/>
              </a:rPr>
              <a:t>，找近似最优的旅行商问题回路</a:t>
            </a:r>
            <a:r>
              <a:rPr lang="zh-CN" altLang="en-US" sz="2000" smtClean="0">
                <a:solidFill>
                  <a:srgbClr val="0000FF"/>
                </a:solidFill>
                <a:latin typeface="Consolas" pitchFamily="49" charset="0"/>
                <a:ea typeface="楷体" pitchFamily="49" charset="-122"/>
                <a:cs typeface="Consolas" pitchFamily="49" charset="0"/>
              </a:rPr>
              <a:t>。</a:t>
            </a:r>
            <a:endParaRPr lang="zh-CN" altLang="en-US" sz="2000">
              <a:solidFill>
                <a:srgbClr val="0000FF"/>
              </a:solidFill>
              <a:latin typeface="Consolas" pitchFamily="49" charset="0"/>
              <a:ea typeface="楷体" pitchFamily="49" charset="-122"/>
              <a:cs typeface="Consolas" pitchFamily="49" charset="0"/>
            </a:endParaRPr>
          </a:p>
        </p:txBody>
      </p:sp>
      <p:sp>
        <p:nvSpPr>
          <p:cNvPr id="59" name="TextBox 58"/>
          <p:cNvSpPr txBox="1"/>
          <p:nvPr/>
        </p:nvSpPr>
        <p:spPr>
          <a:xfrm>
            <a:off x="571472" y="4929198"/>
            <a:ext cx="8286808" cy="1111550"/>
          </a:xfrm>
          <a:prstGeom prst="rect">
            <a:avLst/>
          </a:prstGeom>
        </p:spPr>
        <p:style>
          <a:lnRef idx="2">
            <a:schemeClr val="accent2"/>
          </a:lnRef>
          <a:fillRef idx="1">
            <a:schemeClr val="lt1"/>
          </a:fillRef>
          <a:effectRef idx="0">
            <a:schemeClr val="accent2"/>
          </a:effectRef>
          <a:fontRef idx="minor">
            <a:schemeClr val="dk1"/>
          </a:fontRef>
        </p:style>
        <p:txBody>
          <a:bodyPr wrap="square" lIns="144000" tIns="144000" rIns="180000" bIns="144000" rtlCol="0">
            <a:spAutoFit/>
          </a:bodyPr>
          <a:lstStyle/>
          <a:p>
            <a:pPr>
              <a:lnSpc>
                <a:spcPts val="32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）采用</a:t>
            </a:r>
            <a:r>
              <a:rPr lang="en-US" altLang="zh-CN" sz="2000" smtClean="0">
                <a:solidFill>
                  <a:srgbClr val="0000FF"/>
                </a:solidFill>
                <a:latin typeface="Consolas" pitchFamily="49" charset="0"/>
                <a:ea typeface="楷体" pitchFamily="49" charset="-122"/>
                <a:cs typeface="Consolas" pitchFamily="49" charset="0"/>
              </a:rPr>
              <a:t>Prim()</a:t>
            </a:r>
            <a:r>
              <a:rPr lang="zh-CN" altLang="zh-CN" sz="2000" smtClean="0">
                <a:solidFill>
                  <a:srgbClr val="0000FF"/>
                </a:solidFill>
                <a:latin typeface="Consolas" pitchFamily="49" charset="0"/>
                <a:ea typeface="楷体" pitchFamily="49" charset="-122"/>
                <a:cs typeface="Consolas" pitchFamily="49" charset="0"/>
              </a:rPr>
              <a:t>算法求出从顶点</a:t>
            </a:r>
            <a:r>
              <a:rPr lang="en-US" altLang="zh-CN" sz="2000" i="1" smtClean="0">
                <a:solidFill>
                  <a:srgbClr val="0000FF"/>
                </a:solidFill>
                <a:latin typeface="Consolas" pitchFamily="49" charset="0"/>
                <a:ea typeface="楷体" pitchFamily="49" charset="-122"/>
                <a:cs typeface="Consolas" pitchFamily="49" charset="0"/>
              </a:rPr>
              <a:t>v</a:t>
            </a:r>
            <a:r>
              <a:rPr lang="zh-CN" altLang="zh-CN" sz="2000" smtClean="0">
                <a:solidFill>
                  <a:srgbClr val="0000FF"/>
                </a:solidFill>
                <a:latin typeface="Consolas" pitchFamily="49" charset="0"/>
                <a:ea typeface="楷体" pitchFamily="49" charset="-122"/>
                <a:cs typeface="Consolas" pitchFamily="49" charset="0"/>
              </a:rPr>
              <a:t>出发产生的最小生成树</a:t>
            </a:r>
            <a:r>
              <a:rPr lang="en-US" altLang="zh-CN" sz="2000" smtClean="0">
                <a:solidFill>
                  <a:srgbClr val="0000FF"/>
                </a:solidFill>
                <a:latin typeface="Consolas" pitchFamily="49" charset="0"/>
                <a:ea typeface="楷体" pitchFamily="49" charset="-122"/>
                <a:cs typeface="Consolas" pitchFamily="49" charset="0"/>
              </a:rPr>
              <a:t>tree</a:t>
            </a:r>
            <a:r>
              <a:rPr lang="zh-CN" altLang="zh-CN" sz="2000" smtClean="0">
                <a:solidFill>
                  <a:srgbClr val="0000FF"/>
                </a:solidFill>
                <a:latin typeface="Consolas" pitchFamily="49" charset="0"/>
                <a:ea typeface="楷体" pitchFamily="49" charset="-122"/>
                <a:cs typeface="Consolas" pitchFamily="49" charset="0"/>
              </a:rPr>
              <a:t>如</a:t>
            </a:r>
            <a:r>
              <a:rPr lang="zh-CN" altLang="en-US" sz="2000" smtClean="0">
                <a:solidFill>
                  <a:srgbClr val="0000FF"/>
                </a:solidFill>
                <a:latin typeface="Consolas" pitchFamily="49" charset="0"/>
                <a:ea typeface="楷体" pitchFamily="49" charset="-122"/>
                <a:cs typeface="Consolas" pitchFamily="49" charset="0"/>
              </a:rPr>
              <a:t>右</a:t>
            </a:r>
            <a:r>
              <a:rPr lang="zh-CN" altLang="zh-CN" sz="2000" smtClean="0">
                <a:solidFill>
                  <a:srgbClr val="0000FF"/>
                </a:solidFill>
                <a:latin typeface="Consolas" pitchFamily="49" charset="0"/>
                <a:ea typeface="楷体" pitchFamily="49" charset="-122"/>
                <a:cs typeface="Consolas" pitchFamily="49" charset="0"/>
              </a:rPr>
              <a:t>图所示。</a:t>
            </a:r>
          </a:p>
        </p:txBody>
      </p:sp>
      <p:grpSp>
        <p:nvGrpSpPr>
          <p:cNvPr id="84" name="组合 83"/>
          <p:cNvGrpSpPr/>
          <p:nvPr/>
        </p:nvGrpSpPr>
        <p:grpSpPr>
          <a:xfrm>
            <a:off x="5786446" y="1714488"/>
            <a:ext cx="2714644" cy="2571768"/>
            <a:chOff x="5786446" y="1714488"/>
            <a:chExt cx="2714644" cy="2571768"/>
          </a:xfrm>
        </p:grpSpPr>
        <p:sp>
          <p:nvSpPr>
            <p:cNvPr id="61" name="椭圆 60"/>
            <p:cNvSpPr/>
            <p:nvPr/>
          </p:nvSpPr>
          <p:spPr>
            <a:xfrm>
              <a:off x="5786446" y="2786058"/>
              <a:ext cx="357190" cy="428628"/>
            </a:xfrm>
            <a:prstGeom prst="ellips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0</a:t>
              </a:r>
              <a:endParaRPr lang="zh-CN" altLang="en-US" sz="2000">
                <a:solidFill>
                  <a:srgbClr val="0000FF"/>
                </a:solidFill>
                <a:latin typeface="Consolas" pitchFamily="49" charset="0"/>
                <a:cs typeface="Consolas" pitchFamily="49" charset="0"/>
              </a:endParaRPr>
            </a:p>
          </p:txBody>
        </p:sp>
        <p:sp>
          <p:nvSpPr>
            <p:cNvPr id="62" name="椭圆 61"/>
            <p:cNvSpPr/>
            <p:nvPr/>
          </p:nvSpPr>
          <p:spPr>
            <a:xfrm>
              <a:off x="6929454" y="1714488"/>
              <a:ext cx="357190" cy="428628"/>
            </a:xfrm>
            <a:prstGeom prst="ellips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1</a:t>
              </a:r>
              <a:endParaRPr lang="zh-CN" altLang="en-US" sz="2000">
                <a:solidFill>
                  <a:srgbClr val="0000FF"/>
                </a:solidFill>
                <a:latin typeface="Consolas" pitchFamily="49" charset="0"/>
                <a:cs typeface="Consolas" pitchFamily="49" charset="0"/>
              </a:endParaRPr>
            </a:p>
          </p:txBody>
        </p:sp>
        <p:sp>
          <p:nvSpPr>
            <p:cNvPr id="63" name="椭圆 62"/>
            <p:cNvSpPr/>
            <p:nvPr/>
          </p:nvSpPr>
          <p:spPr>
            <a:xfrm>
              <a:off x="6929454" y="2786058"/>
              <a:ext cx="357190" cy="428628"/>
            </a:xfrm>
            <a:prstGeom prst="ellips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3</a:t>
              </a:r>
              <a:endParaRPr lang="zh-CN" altLang="en-US" sz="2000">
                <a:solidFill>
                  <a:srgbClr val="0000FF"/>
                </a:solidFill>
                <a:latin typeface="Consolas" pitchFamily="49" charset="0"/>
                <a:cs typeface="Consolas" pitchFamily="49" charset="0"/>
              </a:endParaRPr>
            </a:p>
          </p:txBody>
        </p:sp>
        <p:sp>
          <p:nvSpPr>
            <p:cNvPr id="64" name="椭圆 63"/>
            <p:cNvSpPr/>
            <p:nvPr/>
          </p:nvSpPr>
          <p:spPr>
            <a:xfrm>
              <a:off x="6929454" y="3857628"/>
              <a:ext cx="357190" cy="428628"/>
            </a:xfrm>
            <a:prstGeom prst="ellips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2</a:t>
              </a:r>
              <a:endParaRPr lang="zh-CN" altLang="en-US" sz="2000">
                <a:solidFill>
                  <a:srgbClr val="0000FF"/>
                </a:solidFill>
                <a:latin typeface="Consolas" pitchFamily="49" charset="0"/>
                <a:cs typeface="Consolas" pitchFamily="49" charset="0"/>
              </a:endParaRPr>
            </a:p>
          </p:txBody>
        </p:sp>
        <p:sp>
          <p:nvSpPr>
            <p:cNvPr id="65" name="椭圆 64"/>
            <p:cNvSpPr/>
            <p:nvPr/>
          </p:nvSpPr>
          <p:spPr>
            <a:xfrm>
              <a:off x="8143900" y="2786058"/>
              <a:ext cx="357190" cy="428628"/>
            </a:xfrm>
            <a:prstGeom prst="ellips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4</a:t>
              </a:r>
              <a:endParaRPr lang="zh-CN" altLang="en-US" sz="2000">
                <a:solidFill>
                  <a:srgbClr val="0000FF"/>
                </a:solidFill>
                <a:latin typeface="Consolas" pitchFamily="49" charset="0"/>
                <a:cs typeface="Consolas" pitchFamily="49" charset="0"/>
              </a:endParaRPr>
            </a:p>
          </p:txBody>
        </p:sp>
        <p:cxnSp>
          <p:nvCxnSpPr>
            <p:cNvPr id="66" name="直接连接符 65"/>
            <p:cNvCxnSpPr>
              <a:stCxn id="61" idx="7"/>
              <a:endCxn id="62" idx="3"/>
            </p:cNvCxnSpPr>
            <p:nvPr/>
          </p:nvCxnSpPr>
          <p:spPr>
            <a:xfrm rot="5400000" flipH="1" flipV="1">
              <a:off x="6152303" y="2019369"/>
              <a:ext cx="768484" cy="890436"/>
            </a:xfrm>
            <a:prstGeom prst="line">
              <a:avLst/>
            </a:prstGeom>
          </p:spPr>
          <p:style>
            <a:lnRef idx="2">
              <a:schemeClr val="dk1"/>
            </a:lnRef>
            <a:fillRef idx="0">
              <a:schemeClr val="dk1"/>
            </a:fillRef>
            <a:effectRef idx="1">
              <a:schemeClr val="dk1"/>
            </a:effectRef>
            <a:fontRef idx="minor">
              <a:schemeClr val="tx1"/>
            </a:fontRef>
          </p:style>
        </p:cxnSp>
        <p:cxnSp>
          <p:nvCxnSpPr>
            <p:cNvPr id="71" name="直接连接符 70"/>
            <p:cNvCxnSpPr>
              <a:stCxn id="63" idx="6"/>
              <a:endCxn id="65" idx="2"/>
            </p:cNvCxnSpPr>
            <p:nvPr/>
          </p:nvCxnSpPr>
          <p:spPr>
            <a:xfrm>
              <a:off x="7286644" y="3000372"/>
              <a:ext cx="857256" cy="0"/>
            </a:xfrm>
            <a:prstGeom prst="line">
              <a:avLst/>
            </a:prstGeom>
          </p:spPr>
          <p:style>
            <a:lnRef idx="2">
              <a:schemeClr val="dk1"/>
            </a:lnRef>
            <a:fillRef idx="0">
              <a:schemeClr val="dk1"/>
            </a:fillRef>
            <a:effectRef idx="1">
              <a:schemeClr val="dk1"/>
            </a:effectRef>
            <a:fontRef idx="minor">
              <a:schemeClr val="tx1"/>
            </a:fontRef>
          </p:style>
        </p:cxnSp>
        <p:cxnSp>
          <p:nvCxnSpPr>
            <p:cNvPr id="72" name="直接连接符 71"/>
            <p:cNvCxnSpPr>
              <a:stCxn id="61" idx="6"/>
              <a:endCxn id="63" idx="2"/>
            </p:cNvCxnSpPr>
            <p:nvPr/>
          </p:nvCxnSpPr>
          <p:spPr>
            <a:xfrm>
              <a:off x="6143636" y="3000372"/>
              <a:ext cx="785818" cy="0"/>
            </a:xfrm>
            <a:prstGeom prst="line">
              <a:avLst/>
            </a:prstGeom>
          </p:spPr>
          <p:style>
            <a:lnRef idx="2">
              <a:schemeClr val="dk1"/>
            </a:lnRef>
            <a:fillRef idx="0">
              <a:schemeClr val="dk1"/>
            </a:fillRef>
            <a:effectRef idx="1">
              <a:schemeClr val="dk1"/>
            </a:effectRef>
            <a:fontRef idx="minor">
              <a:schemeClr val="tx1"/>
            </a:fontRef>
          </p:style>
        </p:cxnSp>
        <p:cxnSp>
          <p:nvCxnSpPr>
            <p:cNvPr id="73" name="直接连接符 72"/>
            <p:cNvCxnSpPr>
              <a:stCxn id="65" idx="3"/>
              <a:endCxn id="64" idx="7"/>
            </p:cNvCxnSpPr>
            <p:nvPr/>
          </p:nvCxnSpPr>
          <p:spPr>
            <a:xfrm rot="5400000">
              <a:off x="7331030" y="3055220"/>
              <a:ext cx="768484" cy="961874"/>
            </a:xfrm>
            <a:prstGeom prst="line">
              <a:avLst/>
            </a:prstGeom>
          </p:spPr>
          <p:style>
            <a:lnRef idx="2">
              <a:schemeClr val="dk1"/>
            </a:lnRef>
            <a:fillRef idx="0">
              <a:schemeClr val="dk1"/>
            </a:fillRef>
            <a:effectRef idx="1">
              <a:schemeClr val="dk1"/>
            </a:effectRef>
            <a:fontRef idx="minor">
              <a:schemeClr val="tx1"/>
            </a:fontRef>
          </p:style>
        </p:cxnSp>
        <p:sp>
          <p:nvSpPr>
            <p:cNvPr id="74" name="TextBox 73"/>
            <p:cNvSpPr txBox="1"/>
            <p:nvPr/>
          </p:nvSpPr>
          <p:spPr>
            <a:xfrm>
              <a:off x="6357950" y="2177141"/>
              <a:ext cx="214314" cy="323165"/>
            </a:xfrm>
            <a:prstGeom prst="rect">
              <a:avLst/>
            </a:prstGeom>
            <a:noFill/>
          </p:spPr>
          <p:txBody>
            <a:bodyPr wrap="square" lIns="0" tIns="0" rIns="0" rtlCol="0">
              <a:spAutoFit/>
            </a:bodyPr>
            <a:lstStyle/>
            <a:p>
              <a:r>
                <a:rPr lang="en-US" altLang="zh-CN" sz="1800" smtClean="0">
                  <a:solidFill>
                    <a:srgbClr val="0000FF"/>
                  </a:solidFill>
                  <a:latin typeface="Consolas" pitchFamily="49" charset="0"/>
                  <a:cs typeface="Consolas" pitchFamily="49" charset="0"/>
                </a:rPr>
                <a:t>1</a:t>
              </a:r>
              <a:endParaRPr lang="zh-CN" altLang="en-US" sz="1800">
                <a:solidFill>
                  <a:srgbClr val="0000FF"/>
                </a:solidFill>
                <a:latin typeface="Consolas" pitchFamily="49" charset="0"/>
                <a:cs typeface="Consolas" pitchFamily="49" charset="0"/>
              </a:endParaRPr>
            </a:p>
          </p:txBody>
        </p:sp>
        <p:sp>
          <p:nvSpPr>
            <p:cNvPr id="75" name="TextBox 74"/>
            <p:cNvSpPr txBox="1"/>
            <p:nvPr/>
          </p:nvSpPr>
          <p:spPr>
            <a:xfrm>
              <a:off x="6572264" y="2714620"/>
              <a:ext cx="214314" cy="323165"/>
            </a:xfrm>
            <a:prstGeom prst="rect">
              <a:avLst/>
            </a:prstGeom>
            <a:noFill/>
          </p:spPr>
          <p:txBody>
            <a:bodyPr wrap="square" lIns="0" tIns="0" rIns="0" rtlCol="0">
              <a:spAutoFit/>
            </a:bodyPr>
            <a:lstStyle/>
            <a:p>
              <a:r>
                <a:rPr lang="en-US" altLang="zh-CN" sz="1800" smtClean="0">
                  <a:solidFill>
                    <a:srgbClr val="0000FF"/>
                  </a:solidFill>
                  <a:latin typeface="Consolas" pitchFamily="49" charset="0"/>
                  <a:cs typeface="Consolas" pitchFamily="49" charset="0"/>
                </a:rPr>
                <a:t>2</a:t>
              </a:r>
              <a:endParaRPr lang="zh-CN" altLang="en-US" sz="1800">
                <a:solidFill>
                  <a:srgbClr val="0000FF"/>
                </a:solidFill>
                <a:latin typeface="Consolas" pitchFamily="49" charset="0"/>
                <a:cs typeface="Consolas" pitchFamily="49" charset="0"/>
              </a:endParaRPr>
            </a:p>
          </p:txBody>
        </p:sp>
        <p:sp>
          <p:nvSpPr>
            <p:cNvPr id="80" name="TextBox 79"/>
            <p:cNvSpPr txBox="1"/>
            <p:nvPr/>
          </p:nvSpPr>
          <p:spPr>
            <a:xfrm>
              <a:off x="7572396" y="2677207"/>
              <a:ext cx="214314" cy="323165"/>
            </a:xfrm>
            <a:prstGeom prst="rect">
              <a:avLst/>
            </a:prstGeom>
            <a:noFill/>
          </p:spPr>
          <p:txBody>
            <a:bodyPr wrap="square" lIns="0" tIns="0" rIns="0" rtlCol="0">
              <a:spAutoFit/>
            </a:bodyPr>
            <a:lstStyle/>
            <a:p>
              <a:r>
                <a:rPr lang="en-US" altLang="zh-CN" sz="1800" smtClean="0">
                  <a:solidFill>
                    <a:srgbClr val="0000FF"/>
                  </a:solidFill>
                  <a:latin typeface="Consolas" pitchFamily="49" charset="0"/>
                  <a:cs typeface="Consolas" pitchFamily="49" charset="0"/>
                </a:rPr>
                <a:t>2</a:t>
              </a:r>
              <a:endParaRPr lang="zh-CN" altLang="en-US" sz="1800">
                <a:solidFill>
                  <a:srgbClr val="0000FF"/>
                </a:solidFill>
                <a:latin typeface="Consolas" pitchFamily="49" charset="0"/>
                <a:cs typeface="Consolas" pitchFamily="49" charset="0"/>
              </a:endParaRPr>
            </a:p>
          </p:txBody>
        </p:sp>
        <p:sp>
          <p:nvSpPr>
            <p:cNvPr id="81" name="TextBox 80"/>
            <p:cNvSpPr txBox="1"/>
            <p:nvPr/>
          </p:nvSpPr>
          <p:spPr>
            <a:xfrm>
              <a:off x="7643834" y="3571876"/>
              <a:ext cx="214314" cy="323165"/>
            </a:xfrm>
            <a:prstGeom prst="rect">
              <a:avLst/>
            </a:prstGeom>
            <a:noFill/>
          </p:spPr>
          <p:txBody>
            <a:bodyPr wrap="square" lIns="0" tIns="0" rIns="0" rtlCol="0">
              <a:spAutoFit/>
            </a:bodyPr>
            <a:lstStyle/>
            <a:p>
              <a:r>
                <a:rPr lang="en-US" altLang="zh-CN" sz="1800" smtClean="0">
                  <a:solidFill>
                    <a:srgbClr val="0000FF"/>
                  </a:solidFill>
                  <a:latin typeface="Consolas" pitchFamily="49" charset="0"/>
                  <a:cs typeface="Consolas" pitchFamily="49" charset="0"/>
                </a:rPr>
                <a:t>3</a:t>
              </a:r>
              <a:endParaRPr lang="zh-CN" altLang="en-US" sz="1800">
                <a:solidFill>
                  <a:srgbClr val="0000FF"/>
                </a:solidFill>
                <a:latin typeface="Consolas" pitchFamily="49" charset="0"/>
                <a:cs typeface="Consolas" pitchFamily="49" charset="0"/>
              </a:endParaRPr>
            </a:p>
          </p:txBody>
        </p:sp>
      </p:grpSp>
      <p:sp>
        <p:nvSpPr>
          <p:cNvPr id="82" name="右箭头 81"/>
          <p:cNvSpPr/>
          <p:nvPr/>
        </p:nvSpPr>
        <p:spPr>
          <a:xfrm>
            <a:off x="3786182" y="3000372"/>
            <a:ext cx="1643074" cy="21431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atin typeface="Consolas" pitchFamily="49" charset="0"/>
              <a:cs typeface="Consolas" pitchFamily="49" charset="0"/>
            </a:endParaRPr>
          </a:p>
        </p:txBody>
      </p:sp>
      <p:sp>
        <p:nvSpPr>
          <p:cNvPr id="83" name="TextBox 82"/>
          <p:cNvSpPr txBox="1"/>
          <p:nvPr/>
        </p:nvSpPr>
        <p:spPr>
          <a:xfrm>
            <a:off x="3857620" y="2500306"/>
            <a:ext cx="1571636" cy="369332"/>
          </a:xfrm>
          <a:prstGeom prst="rect">
            <a:avLst/>
          </a:prstGeom>
          <a:noFill/>
        </p:spPr>
        <p:txBody>
          <a:bodyPr wrap="square" rtlCol="0">
            <a:spAutoFit/>
          </a:bodyPr>
          <a:lstStyle/>
          <a:p>
            <a:r>
              <a:rPr lang="zh-CN" altLang="zh-CN" sz="1800" smtClean="0">
                <a:solidFill>
                  <a:srgbClr val="0000FF"/>
                </a:solidFill>
                <a:latin typeface="Consolas" pitchFamily="49" charset="0"/>
                <a:ea typeface="微软雅黑" pitchFamily="34" charset="-122"/>
                <a:cs typeface="Consolas" pitchFamily="49" charset="0"/>
              </a:rPr>
              <a:t>最小生成树</a:t>
            </a:r>
            <a:endParaRPr lang="zh-CN" altLang="en-US" sz="1800">
              <a:solidFill>
                <a:srgbClr val="0000FF"/>
              </a:solidFill>
              <a:latin typeface="Consolas" pitchFamily="49" charset="0"/>
              <a:ea typeface="微软雅黑" pitchFamily="34" charset="-122"/>
              <a:cs typeface="Consolas" pitchFamily="49"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8596" y="1457254"/>
            <a:ext cx="8501122" cy="598589"/>
          </a:xfrm>
          <a:prstGeom prst="rect">
            <a:avLst/>
          </a:prstGeom>
        </p:spPr>
        <p:style>
          <a:lnRef idx="2">
            <a:schemeClr val="accent2"/>
          </a:lnRef>
          <a:fillRef idx="1">
            <a:schemeClr val="lt1"/>
          </a:fillRef>
          <a:effectRef idx="0">
            <a:schemeClr val="accent2"/>
          </a:effectRef>
          <a:fontRef idx="minor">
            <a:schemeClr val="dk1"/>
          </a:fontRef>
        </p:style>
        <p:txBody>
          <a:bodyPr wrap="square" lIns="144000" tIns="144000" rIns="180000" bIns="144000" rtlCol="0">
            <a:spAutoFit/>
          </a:bodyPr>
          <a:lstStyle/>
          <a:p>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2</a:t>
            </a:r>
            <a:r>
              <a:rPr lang="zh-CN" altLang="zh-CN" sz="2000" smtClean="0">
                <a:solidFill>
                  <a:srgbClr val="0000FF"/>
                </a:solidFill>
                <a:latin typeface="Consolas" pitchFamily="49" charset="0"/>
                <a:ea typeface="楷体" pitchFamily="49" charset="-122"/>
                <a:cs typeface="Consolas" pitchFamily="49" charset="0"/>
              </a:rPr>
              <a:t>）对</a:t>
            </a:r>
            <a:r>
              <a:rPr lang="en-US" altLang="zh-CN" sz="2000" smtClean="0">
                <a:solidFill>
                  <a:srgbClr val="0000FF"/>
                </a:solidFill>
                <a:latin typeface="Consolas" pitchFamily="49" charset="0"/>
                <a:ea typeface="楷体" pitchFamily="49" charset="-122"/>
                <a:cs typeface="Consolas" pitchFamily="49" charset="0"/>
              </a:rPr>
              <a:t>tree</a:t>
            </a:r>
            <a:r>
              <a:rPr lang="zh-CN" altLang="zh-CN" sz="2000" smtClean="0">
                <a:solidFill>
                  <a:srgbClr val="0000FF"/>
                </a:solidFill>
                <a:latin typeface="Consolas" pitchFamily="49" charset="0"/>
                <a:ea typeface="楷体" pitchFamily="49" charset="-122"/>
                <a:cs typeface="Consolas" pitchFamily="49" charset="0"/>
              </a:rPr>
              <a:t>从顶点</a:t>
            </a:r>
            <a:r>
              <a:rPr lang="en-US" altLang="zh-CN" sz="2000" i="1" smtClean="0">
                <a:solidFill>
                  <a:srgbClr val="0000FF"/>
                </a:solidFill>
                <a:latin typeface="Consolas" pitchFamily="49" charset="0"/>
                <a:ea typeface="楷体" pitchFamily="49" charset="-122"/>
                <a:cs typeface="Consolas" pitchFamily="49" charset="0"/>
              </a:rPr>
              <a:t>v</a:t>
            </a:r>
            <a:r>
              <a:rPr lang="zh-CN" altLang="zh-CN" sz="2000" smtClean="0">
                <a:solidFill>
                  <a:srgbClr val="0000FF"/>
                </a:solidFill>
                <a:latin typeface="Consolas" pitchFamily="49" charset="0"/>
                <a:ea typeface="楷体" pitchFamily="49" charset="-122"/>
                <a:cs typeface="Consolas" pitchFamily="49" charset="0"/>
              </a:rPr>
              <a:t>进行深度优先遍历，得到</a:t>
            </a:r>
            <a:r>
              <a:rPr lang="en-US" altLang="zh-CN" sz="2000" smtClean="0">
                <a:solidFill>
                  <a:srgbClr val="0000FF"/>
                </a:solidFill>
                <a:latin typeface="Consolas" pitchFamily="49" charset="0"/>
                <a:ea typeface="楷体" pitchFamily="49" charset="-122"/>
                <a:cs typeface="Consolas" pitchFamily="49" charset="0"/>
              </a:rPr>
              <a:t>path={0</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3</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4</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2}</a:t>
            </a:r>
            <a:r>
              <a:rPr lang="zh-CN" altLang="zh-CN" sz="2000" smtClean="0">
                <a:solidFill>
                  <a:srgbClr val="0000FF"/>
                </a:solidFill>
                <a:latin typeface="Consolas" pitchFamily="49" charset="0"/>
                <a:ea typeface="楷体" pitchFamily="49" charset="-122"/>
                <a:cs typeface="Consolas" pitchFamily="49" charset="0"/>
              </a:rPr>
              <a:t>。</a:t>
            </a:r>
          </a:p>
        </p:txBody>
      </p:sp>
      <p:grpSp>
        <p:nvGrpSpPr>
          <p:cNvPr id="3" name="组合 2"/>
          <p:cNvGrpSpPr/>
          <p:nvPr/>
        </p:nvGrpSpPr>
        <p:grpSpPr>
          <a:xfrm>
            <a:off x="785786" y="2285992"/>
            <a:ext cx="2714644" cy="2571768"/>
            <a:chOff x="5786446" y="1714488"/>
            <a:chExt cx="2714644" cy="2571768"/>
          </a:xfrm>
        </p:grpSpPr>
        <p:sp>
          <p:nvSpPr>
            <p:cNvPr id="4" name="椭圆 3"/>
            <p:cNvSpPr/>
            <p:nvPr/>
          </p:nvSpPr>
          <p:spPr>
            <a:xfrm>
              <a:off x="5786446" y="2786058"/>
              <a:ext cx="357190" cy="428628"/>
            </a:xfrm>
            <a:prstGeom prst="ellips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0</a:t>
              </a:r>
              <a:endParaRPr lang="zh-CN" altLang="en-US" sz="2000">
                <a:solidFill>
                  <a:srgbClr val="0000FF"/>
                </a:solidFill>
                <a:latin typeface="Consolas" pitchFamily="49" charset="0"/>
                <a:cs typeface="Consolas" pitchFamily="49" charset="0"/>
              </a:endParaRPr>
            </a:p>
          </p:txBody>
        </p:sp>
        <p:sp>
          <p:nvSpPr>
            <p:cNvPr id="5" name="椭圆 4"/>
            <p:cNvSpPr/>
            <p:nvPr/>
          </p:nvSpPr>
          <p:spPr>
            <a:xfrm>
              <a:off x="6929454" y="1714488"/>
              <a:ext cx="357190" cy="428628"/>
            </a:xfrm>
            <a:prstGeom prst="ellips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1</a:t>
              </a:r>
              <a:endParaRPr lang="zh-CN" altLang="en-US" sz="2000">
                <a:solidFill>
                  <a:srgbClr val="0000FF"/>
                </a:solidFill>
                <a:latin typeface="Consolas" pitchFamily="49" charset="0"/>
                <a:cs typeface="Consolas" pitchFamily="49" charset="0"/>
              </a:endParaRPr>
            </a:p>
          </p:txBody>
        </p:sp>
        <p:sp>
          <p:nvSpPr>
            <p:cNvPr id="6" name="椭圆 5"/>
            <p:cNvSpPr/>
            <p:nvPr/>
          </p:nvSpPr>
          <p:spPr>
            <a:xfrm>
              <a:off x="6929454" y="2786058"/>
              <a:ext cx="357190" cy="428628"/>
            </a:xfrm>
            <a:prstGeom prst="ellips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3</a:t>
              </a:r>
              <a:endParaRPr lang="zh-CN" altLang="en-US" sz="2000">
                <a:solidFill>
                  <a:srgbClr val="0000FF"/>
                </a:solidFill>
                <a:latin typeface="Consolas" pitchFamily="49" charset="0"/>
                <a:cs typeface="Consolas" pitchFamily="49" charset="0"/>
              </a:endParaRPr>
            </a:p>
          </p:txBody>
        </p:sp>
        <p:sp>
          <p:nvSpPr>
            <p:cNvPr id="7" name="椭圆 6"/>
            <p:cNvSpPr/>
            <p:nvPr/>
          </p:nvSpPr>
          <p:spPr>
            <a:xfrm>
              <a:off x="6929454" y="3857628"/>
              <a:ext cx="357190" cy="428628"/>
            </a:xfrm>
            <a:prstGeom prst="ellips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2</a:t>
              </a:r>
              <a:endParaRPr lang="zh-CN" altLang="en-US" sz="2000">
                <a:solidFill>
                  <a:srgbClr val="0000FF"/>
                </a:solidFill>
                <a:latin typeface="Consolas" pitchFamily="49" charset="0"/>
                <a:cs typeface="Consolas" pitchFamily="49" charset="0"/>
              </a:endParaRPr>
            </a:p>
          </p:txBody>
        </p:sp>
        <p:sp>
          <p:nvSpPr>
            <p:cNvPr id="8" name="椭圆 7"/>
            <p:cNvSpPr/>
            <p:nvPr/>
          </p:nvSpPr>
          <p:spPr>
            <a:xfrm>
              <a:off x="8143900" y="2786058"/>
              <a:ext cx="357190" cy="428628"/>
            </a:xfrm>
            <a:prstGeom prst="ellips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4</a:t>
              </a:r>
              <a:endParaRPr lang="zh-CN" altLang="en-US" sz="2000">
                <a:solidFill>
                  <a:srgbClr val="0000FF"/>
                </a:solidFill>
                <a:latin typeface="Consolas" pitchFamily="49" charset="0"/>
                <a:cs typeface="Consolas" pitchFamily="49" charset="0"/>
              </a:endParaRPr>
            </a:p>
          </p:txBody>
        </p:sp>
        <p:cxnSp>
          <p:nvCxnSpPr>
            <p:cNvPr id="9" name="直接连接符 8"/>
            <p:cNvCxnSpPr>
              <a:stCxn id="4" idx="7"/>
              <a:endCxn id="5" idx="3"/>
            </p:cNvCxnSpPr>
            <p:nvPr/>
          </p:nvCxnSpPr>
          <p:spPr>
            <a:xfrm rot="5400000" flipH="1" flipV="1">
              <a:off x="6152303" y="2019369"/>
              <a:ext cx="768484" cy="890436"/>
            </a:xfrm>
            <a:prstGeom prst="line">
              <a:avLst/>
            </a:prstGeom>
          </p:spPr>
          <p:style>
            <a:lnRef idx="2">
              <a:schemeClr val="dk1"/>
            </a:lnRef>
            <a:fillRef idx="0">
              <a:schemeClr val="dk1"/>
            </a:fillRef>
            <a:effectRef idx="1">
              <a:schemeClr val="dk1"/>
            </a:effectRef>
            <a:fontRef idx="minor">
              <a:schemeClr val="tx1"/>
            </a:fontRef>
          </p:style>
        </p:cxnSp>
        <p:cxnSp>
          <p:nvCxnSpPr>
            <p:cNvPr id="10" name="直接连接符 9"/>
            <p:cNvCxnSpPr>
              <a:stCxn id="6" idx="6"/>
              <a:endCxn id="8" idx="2"/>
            </p:cNvCxnSpPr>
            <p:nvPr/>
          </p:nvCxnSpPr>
          <p:spPr>
            <a:xfrm>
              <a:off x="7286644" y="3000372"/>
              <a:ext cx="857256" cy="0"/>
            </a:xfrm>
            <a:prstGeom prst="line">
              <a:avLst/>
            </a:prstGeom>
          </p:spPr>
          <p:style>
            <a:lnRef idx="2">
              <a:schemeClr val="dk1"/>
            </a:lnRef>
            <a:fillRef idx="0">
              <a:schemeClr val="dk1"/>
            </a:fillRef>
            <a:effectRef idx="1">
              <a:schemeClr val="dk1"/>
            </a:effectRef>
            <a:fontRef idx="minor">
              <a:schemeClr val="tx1"/>
            </a:fontRef>
          </p:style>
        </p:cxnSp>
        <p:cxnSp>
          <p:nvCxnSpPr>
            <p:cNvPr id="11" name="直接连接符 10"/>
            <p:cNvCxnSpPr>
              <a:stCxn id="4" idx="6"/>
              <a:endCxn id="6" idx="2"/>
            </p:cNvCxnSpPr>
            <p:nvPr/>
          </p:nvCxnSpPr>
          <p:spPr>
            <a:xfrm>
              <a:off x="6143636" y="3000372"/>
              <a:ext cx="785818" cy="0"/>
            </a:xfrm>
            <a:prstGeom prst="line">
              <a:avLst/>
            </a:prstGeom>
          </p:spPr>
          <p:style>
            <a:lnRef idx="2">
              <a:schemeClr val="dk1"/>
            </a:lnRef>
            <a:fillRef idx="0">
              <a:schemeClr val="dk1"/>
            </a:fillRef>
            <a:effectRef idx="1">
              <a:schemeClr val="dk1"/>
            </a:effectRef>
            <a:fontRef idx="minor">
              <a:schemeClr val="tx1"/>
            </a:fontRef>
          </p:style>
        </p:cxnSp>
        <p:cxnSp>
          <p:nvCxnSpPr>
            <p:cNvPr id="12" name="直接连接符 11"/>
            <p:cNvCxnSpPr>
              <a:stCxn id="8" idx="3"/>
              <a:endCxn id="7" idx="7"/>
            </p:cNvCxnSpPr>
            <p:nvPr/>
          </p:nvCxnSpPr>
          <p:spPr>
            <a:xfrm rot="5400000">
              <a:off x="7331030" y="3055220"/>
              <a:ext cx="768484" cy="961874"/>
            </a:xfrm>
            <a:prstGeom prst="line">
              <a:avLst/>
            </a:prstGeom>
          </p:spPr>
          <p:style>
            <a:lnRef idx="2">
              <a:schemeClr val="dk1"/>
            </a:lnRef>
            <a:fillRef idx="0">
              <a:schemeClr val="dk1"/>
            </a:fillRef>
            <a:effectRef idx="1">
              <a:schemeClr val="dk1"/>
            </a:effectRef>
            <a:fontRef idx="minor">
              <a:schemeClr val="tx1"/>
            </a:fontRef>
          </p:style>
        </p:cxnSp>
        <p:sp>
          <p:nvSpPr>
            <p:cNvPr id="13" name="TextBox 12"/>
            <p:cNvSpPr txBox="1"/>
            <p:nvPr/>
          </p:nvSpPr>
          <p:spPr>
            <a:xfrm>
              <a:off x="6357950" y="2177141"/>
              <a:ext cx="214314" cy="323165"/>
            </a:xfrm>
            <a:prstGeom prst="rect">
              <a:avLst/>
            </a:prstGeom>
            <a:noFill/>
          </p:spPr>
          <p:txBody>
            <a:bodyPr wrap="square" lIns="0" tIns="0" rIns="0" rtlCol="0">
              <a:spAutoFit/>
            </a:bodyPr>
            <a:lstStyle/>
            <a:p>
              <a:r>
                <a:rPr lang="en-US" altLang="zh-CN" sz="1800" smtClean="0">
                  <a:solidFill>
                    <a:srgbClr val="0000FF"/>
                  </a:solidFill>
                  <a:latin typeface="Consolas" pitchFamily="49" charset="0"/>
                  <a:cs typeface="Consolas" pitchFamily="49" charset="0"/>
                </a:rPr>
                <a:t>1</a:t>
              </a:r>
              <a:endParaRPr lang="zh-CN" altLang="en-US" sz="1800">
                <a:solidFill>
                  <a:srgbClr val="0000FF"/>
                </a:solidFill>
                <a:latin typeface="Consolas" pitchFamily="49" charset="0"/>
                <a:cs typeface="Consolas" pitchFamily="49" charset="0"/>
              </a:endParaRPr>
            </a:p>
          </p:txBody>
        </p:sp>
        <p:sp>
          <p:nvSpPr>
            <p:cNvPr id="14" name="TextBox 13"/>
            <p:cNvSpPr txBox="1"/>
            <p:nvPr/>
          </p:nvSpPr>
          <p:spPr>
            <a:xfrm>
              <a:off x="6572264" y="2714620"/>
              <a:ext cx="214314" cy="323165"/>
            </a:xfrm>
            <a:prstGeom prst="rect">
              <a:avLst/>
            </a:prstGeom>
            <a:noFill/>
          </p:spPr>
          <p:txBody>
            <a:bodyPr wrap="square" lIns="0" tIns="0" rIns="0" rtlCol="0">
              <a:spAutoFit/>
            </a:bodyPr>
            <a:lstStyle/>
            <a:p>
              <a:r>
                <a:rPr lang="en-US" altLang="zh-CN" sz="1800" smtClean="0">
                  <a:solidFill>
                    <a:srgbClr val="0000FF"/>
                  </a:solidFill>
                  <a:latin typeface="Consolas" pitchFamily="49" charset="0"/>
                  <a:cs typeface="Consolas" pitchFamily="49" charset="0"/>
                </a:rPr>
                <a:t>2</a:t>
              </a:r>
              <a:endParaRPr lang="zh-CN" altLang="en-US" sz="1800">
                <a:solidFill>
                  <a:srgbClr val="0000FF"/>
                </a:solidFill>
                <a:latin typeface="Consolas" pitchFamily="49" charset="0"/>
                <a:cs typeface="Consolas" pitchFamily="49" charset="0"/>
              </a:endParaRPr>
            </a:p>
          </p:txBody>
        </p:sp>
        <p:sp>
          <p:nvSpPr>
            <p:cNvPr id="15" name="TextBox 14"/>
            <p:cNvSpPr txBox="1"/>
            <p:nvPr/>
          </p:nvSpPr>
          <p:spPr>
            <a:xfrm>
              <a:off x="7572396" y="2677207"/>
              <a:ext cx="214314" cy="323165"/>
            </a:xfrm>
            <a:prstGeom prst="rect">
              <a:avLst/>
            </a:prstGeom>
            <a:noFill/>
          </p:spPr>
          <p:txBody>
            <a:bodyPr wrap="square" lIns="0" tIns="0" rIns="0" rtlCol="0">
              <a:spAutoFit/>
            </a:bodyPr>
            <a:lstStyle/>
            <a:p>
              <a:r>
                <a:rPr lang="en-US" altLang="zh-CN" sz="1800" smtClean="0">
                  <a:solidFill>
                    <a:srgbClr val="0000FF"/>
                  </a:solidFill>
                  <a:latin typeface="Consolas" pitchFamily="49" charset="0"/>
                  <a:cs typeface="Consolas" pitchFamily="49" charset="0"/>
                </a:rPr>
                <a:t>2</a:t>
              </a:r>
              <a:endParaRPr lang="zh-CN" altLang="en-US" sz="1800">
                <a:solidFill>
                  <a:srgbClr val="0000FF"/>
                </a:solidFill>
                <a:latin typeface="Consolas" pitchFamily="49" charset="0"/>
                <a:cs typeface="Consolas" pitchFamily="49" charset="0"/>
              </a:endParaRPr>
            </a:p>
          </p:txBody>
        </p:sp>
        <p:sp>
          <p:nvSpPr>
            <p:cNvPr id="16" name="TextBox 15"/>
            <p:cNvSpPr txBox="1"/>
            <p:nvPr/>
          </p:nvSpPr>
          <p:spPr>
            <a:xfrm>
              <a:off x="7643834" y="3571876"/>
              <a:ext cx="214314" cy="323165"/>
            </a:xfrm>
            <a:prstGeom prst="rect">
              <a:avLst/>
            </a:prstGeom>
            <a:noFill/>
          </p:spPr>
          <p:txBody>
            <a:bodyPr wrap="square" lIns="0" tIns="0" rIns="0" rtlCol="0">
              <a:spAutoFit/>
            </a:bodyPr>
            <a:lstStyle/>
            <a:p>
              <a:r>
                <a:rPr lang="en-US" altLang="zh-CN" sz="1800" smtClean="0">
                  <a:solidFill>
                    <a:srgbClr val="0000FF"/>
                  </a:solidFill>
                  <a:latin typeface="Consolas" pitchFamily="49" charset="0"/>
                  <a:cs typeface="Consolas" pitchFamily="49" charset="0"/>
                </a:rPr>
                <a:t>3</a:t>
              </a:r>
              <a:endParaRPr lang="zh-CN" altLang="en-US" sz="1800">
                <a:solidFill>
                  <a:srgbClr val="0000FF"/>
                </a:solidFill>
                <a:latin typeface="Consolas" pitchFamily="49" charset="0"/>
                <a:cs typeface="Consolas" pitchFamily="49" charset="0"/>
              </a:endParaRPr>
            </a:p>
          </p:txBody>
        </p:sp>
      </p:grpSp>
      <p:sp>
        <p:nvSpPr>
          <p:cNvPr id="17" name="TextBox 16"/>
          <p:cNvSpPr txBox="1"/>
          <p:nvPr/>
        </p:nvSpPr>
        <p:spPr>
          <a:xfrm>
            <a:off x="4714876" y="3286124"/>
            <a:ext cx="2786082" cy="400110"/>
          </a:xfrm>
          <a:prstGeom prst="rect">
            <a:avLst/>
          </a:prstGeom>
          <a:noFill/>
        </p:spPr>
        <p:txBody>
          <a:bodyPr wrap="square" rtlCol="0">
            <a:spAutoFit/>
          </a:bodyPr>
          <a:lstStyle/>
          <a:p>
            <a:r>
              <a:rPr lang="en-US" altLang="zh-CN" sz="2000" smtClean="0">
                <a:solidFill>
                  <a:srgbClr val="0000FF"/>
                </a:solidFill>
                <a:latin typeface="Consolas" pitchFamily="49" charset="0"/>
                <a:ea typeface="楷体" pitchFamily="49" charset="-122"/>
                <a:cs typeface="Consolas" pitchFamily="49" charset="0"/>
              </a:rPr>
              <a:t>path={0</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3</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4</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2}</a:t>
            </a:r>
            <a:endParaRPr lang="zh-CN" altLang="en-US" sz="2000">
              <a:latin typeface="Consolas" pitchFamily="49" charset="0"/>
              <a:cs typeface="Consolas" pitchFamily="49" charset="0"/>
            </a:endParaRPr>
          </a:p>
        </p:txBody>
      </p:sp>
      <p:sp>
        <p:nvSpPr>
          <p:cNvPr id="18" name="右箭头 17"/>
          <p:cNvSpPr/>
          <p:nvPr/>
        </p:nvSpPr>
        <p:spPr>
          <a:xfrm>
            <a:off x="3857620" y="3357562"/>
            <a:ext cx="642942" cy="28575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7158" y="714356"/>
            <a:ext cx="8215370" cy="1111550"/>
          </a:xfrm>
          <a:prstGeom prst="rect">
            <a:avLst/>
          </a:prstGeom>
        </p:spPr>
        <p:style>
          <a:lnRef idx="2">
            <a:schemeClr val="accent2"/>
          </a:lnRef>
          <a:fillRef idx="1">
            <a:schemeClr val="lt1"/>
          </a:fillRef>
          <a:effectRef idx="0">
            <a:schemeClr val="accent2"/>
          </a:effectRef>
          <a:fontRef idx="minor">
            <a:schemeClr val="dk1"/>
          </a:fontRef>
        </p:style>
        <p:txBody>
          <a:bodyPr wrap="square" lIns="144000" tIns="144000" rIns="180000" bIns="144000" rtlCol="0">
            <a:spAutoFit/>
          </a:bodyPr>
          <a:lstStyle/>
          <a:p>
            <a:pPr>
              <a:lnSpc>
                <a:spcPts val="32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3</a:t>
            </a:r>
            <a:r>
              <a:rPr lang="zh-CN" altLang="zh-CN" sz="2000" smtClean="0">
                <a:solidFill>
                  <a:srgbClr val="0000FF"/>
                </a:solidFill>
                <a:latin typeface="Consolas" pitchFamily="49" charset="0"/>
                <a:ea typeface="楷体" pitchFamily="49" charset="-122"/>
                <a:cs typeface="Consolas" pitchFamily="49" charset="0"/>
              </a:rPr>
              <a:t>）将</a:t>
            </a:r>
            <a:r>
              <a:rPr lang="en-US" altLang="zh-CN" sz="2000" i="1" smtClean="0">
                <a:solidFill>
                  <a:srgbClr val="0000FF"/>
                </a:solidFill>
                <a:latin typeface="Consolas" pitchFamily="49" charset="0"/>
                <a:ea typeface="楷体" pitchFamily="49" charset="-122"/>
                <a:cs typeface="Consolas" pitchFamily="49" charset="0"/>
              </a:rPr>
              <a:t>v</a:t>
            </a:r>
            <a:r>
              <a:rPr lang="zh-CN" altLang="zh-CN" sz="2000" smtClean="0">
                <a:solidFill>
                  <a:srgbClr val="0000FF"/>
                </a:solidFill>
                <a:latin typeface="Consolas" pitchFamily="49" charset="0"/>
                <a:ea typeface="楷体" pitchFamily="49" charset="-122"/>
                <a:cs typeface="Consolas" pitchFamily="49" charset="0"/>
              </a:rPr>
              <a:t>加到表</a:t>
            </a:r>
            <a:r>
              <a:rPr lang="en-US" altLang="zh-CN" sz="2000" smtClean="0">
                <a:solidFill>
                  <a:srgbClr val="0000FF"/>
                </a:solidFill>
                <a:latin typeface="Consolas" pitchFamily="49" charset="0"/>
                <a:ea typeface="楷体" pitchFamily="49" charset="-122"/>
                <a:cs typeface="Consolas" pitchFamily="49" charset="0"/>
              </a:rPr>
              <a:t>path</a:t>
            </a:r>
            <a:r>
              <a:rPr lang="zh-CN" altLang="zh-CN" sz="2000" smtClean="0">
                <a:solidFill>
                  <a:srgbClr val="0000FF"/>
                </a:solidFill>
                <a:latin typeface="Consolas" pitchFamily="49" charset="0"/>
                <a:ea typeface="楷体" pitchFamily="49" charset="-122"/>
                <a:cs typeface="Consolas" pitchFamily="49" charset="0"/>
              </a:rPr>
              <a:t>的末尾，按表</a:t>
            </a:r>
            <a:r>
              <a:rPr lang="en-US" altLang="zh-CN" sz="2000" smtClean="0">
                <a:solidFill>
                  <a:srgbClr val="0000FF"/>
                </a:solidFill>
                <a:latin typeface="Consolas" pitchFamily="49" charset="0"/>
                <a:ea typeface="楷体" pitchFamily="49" charset="-122"/>
                <a:cs typeface="Consolas" pitchFamily="49" charset="0"/>
              </a:rPr>
              <a:t>path</a:t>
            </a:r>
            <a:r>
              <a:rPr lang="zh-CN" altLang="zh-CN" sz="2000" smtClean="0">
                <a:solidFill>
                  <a:srgbClr val="0000FF"/>
                </a:solidFill>
                <a:latin typeface="Consolas" pitchFamily="49" charset="0"/>
                <a:ea typeface="楷体" pitchFamily="49" charset="-122"/>
                <a:cs typeface="Consolas" pitchFamily="49" charset="0"/>
              </a:rPr>
              <a:t>中顶点次序组成哈密顿回路</a:t>
            </a:r>
            <a:r>
              <a:rPr lang="en-US" altLang="zh-CN" sz="2000" smtClean="0">
                <a:solidFill>
                  <a:srgbClr val="0000FF"/>
                </a:solidFill>
                <a:latin typeface="Consolas" pitchFamily="49" charset="0"/>
                <a:ea typeface="楷体" pitchFamily="49" charset="-122"/>
                <a:cs typeface="Consolas" pitchFamily="49" charset="0"/>
              </a:rPr>
              <a:t>H</a:t>
            </a:r>
            <a:r>
              <a:rPr lang="zh-CN" altLang="zh-CN" sz="2000" smtClean="0">
                <a:solidFill>
                  <a:srgbClr val="0000FF"/>
                </a:solidFill>
                <a:latin typeface="Consolas" pitchFamily="49" charset="0"/>
                <a:ea typeface="楷体" pitchFamily="49" charset="-122"/>
                <a:cs typeface="Consolas" pitchFamily="49" charset="0"/>
              </a:rPr>
              <a:t>如</a:t>
            </a:r>
            <a:r>
              <a:rPr lang="zh-CN" altLang="en-US" sz="2000" smtClean="0">
                <a:solidFill>
                  <a:srgbClr val="0000FF"/>
                </a:solidFill>
                <a:latin typeface="Consolas" pitchFamily="49" charset="0"/>
                <a:ea typeface="楷体" pitchFamily="49" charset="-122"/>
                <a:cs typeface="Consolas" pitchFamily="49" charset="0"/>
              </a:rPr>
              <a:t>下</a:t>
            </a:r>
            <a:r>
              <a:rPr lang="zh-CN" altLang="zh-CN" sz="2000" smtClean="0">
                <a:solidFill>
                  <a:srgbClr val="0000FF"/>
                </a:solidFill>
                <a:latin typeface="Consolas" pitchFamily="49" charset="0"/>
                <a:ea typeface="楷体" pitchFamily="49" charset="-122"/>
                <a:cs typeface="Consolas" pitchFamily="49" charset="0"/>
              </a:rPr>
              <a:t>图所示。</a:t>
            </a:r>
            <a:endParaRPr lang="en-US" altLang="zh-CN" sz="2000" smtClean="0">
              <a:solidFill>
                <a:srgbClr val="0000FF"/>
              </a:solidFill>
              <a:latin typeface="Consolas" pitchFamily="49" charset="0"/>
              <a:ea typeface="楷体" pitchFamily="49" charset="-122"/>
              <a:cs typeface="Consolas" pitchFamily="49" charset="0"/>
            </a:endParaRPr>
          </a:p>
        </p:txBody>
      </p:sp>
      <p:grpSp>
        <p:nvGrpSpPr>
          <p:cNvPr id="21" name="组合 20"/>
          <p:cNvGrpSpPr/>
          <p:nvPr/>
        </p:nvGrpSpPr>
        <p:grpSpPr>
          <a:xfrm>
            <a:off x="3000364" y="2000240"/>
            <a:ext cx="2714644" cy="2571768"/>
            <a:chOff x="2000232" y="3071810"/>
            <a:chExt cx="2714644" cy="2571768"/>
          </a:xfrm>
        </p:grpSpPr>
        <p:grpSp>
          <p:nvGrpSpPr>
            <p:cNvPr id="3" name="组合 2"/>
            <p:cNvGrpSpPr/>
            <p:nvPr/>
          </p:nvGrpSpPr>
          <p:grpSpPr>
            <a:xfrm>
              <a:off x="2000232" y="3071810"/>
              <a:ext cx="2714644" cy="2571768"/>
              <a:chOff x="5786446" y="1714488"/>
              <a:chExt cx="2714644" cy="2571768"/>
            </a:xfrm>
          </p:grpSpPr>
          <p:sp>
            <p:nvSpPr>
              <p:cNvPr id="4" name="椭圆 3"/>
              <p:cNvSpPr/>
              <p:nvPr/>
            </p:nvSpPr>
            <p:spPr>
              <a:xfrm>
                <a:off x="5786446" y="2786058"/>
                <a:ext cx="357190" cy="428628"/>
              </a:xfrm>
              <a:prstGeom prst="ellips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0</a:t>
                </a:r>
                <a:endParaRPr lang="zh-CN" altLang="en-US" sz="2000">
                  <a:solidFill>
                    <a:srgbClr val="0000FF"/>
                  </a:solidFill>
                  <a:latin typeface="Consolas" pitchFamily="49" charset="0"/>
                  <a:cs typeface="Consolas" pitchFamily="49" charset="0"/>
                </a:endParaRPr>
              </a:p>
            </p:txBody>
          </p:sp>
          <p:sp>
            <p:nvSpPr>
              <p:cNvPr id="5" name="椭圆 4"/>
              <p:cNvSpPr/>
              <p:nvPr/>
            </p:nvSpPr>
            <p:spPr>
              <a:xfrm>
                <a:off x="6929454" y="1714488"/>
                <a:ext cx="357190" cy="428628"/>
              </a:xfrm>
              <a:prstGeom prst="ellips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1</a:t>
                </a:r>
                <a:endParaRPr lang="zh-CN" altLang="en-US" sz="2000">
                  <a:solidFill>
                    <a:srgbClr val="0000FF"/>
                  </a:solidFill>
                  <a:latin typeface="Consolas" pitchFamily="49" charset="0"/>
                  <a:cs typeface="Consolas" pitchFamily="49" charset="0"/>
                </a:endParaRPr>
              </a:p>
            </p:txBody>
          </p:sp>
          <p:sp>
            <p:nvSpPr>
              <p:cNvPr id="6" name="椭圆 5"/>
              <p:cNvSpPr/>
              <p:nvPr/>
            </p:nvSpPr>
            <p:spPr>
              <a:xfrm>
                <a:off x="6929454" y="2786058"/>
                <a:ext cx="357190" cy="428628"/>
              </a:xfrm>
              <a:prstGeom prst="ellips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3</a:t>
                </a:r>
                <a:endParaRPr lang="zh-CN" altLang="en-US" sz="2000">
                  <a:solidFill>
                    <a:srgbClr val="0000FF"/>
                  </a:solidFill>
                  <a:latin typeface="Consolas" pitchFamily="49" charset="0"/>
                  <a:cs typeface="Consolas" pitchFamily="49" charset="0"/>
                </a:endParaRPr>
              </a:p>
            </p:txBody>
          </p:sp>
          <p:sp>
            <p:nvSpPr>
              <p:cNvPr id="7" name="椭圆 6"/>
              <p:cNvSpPr/>
              <p:nvPr/>
            </p:nvSpPr>
            <p:spPr>
              <a:xfrm>
                <a:off x="6929454" y="3857628"/>
                <a:ext cx="357190" cy="428628"/>
              </a:xfrm>
              <a:prstGeom prst="ellips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2</a:t>
                </a:r>
                <a:endParaRPr lang="zh-CN" altLang="en-US" sz="2000">
                  <a:solidFill>
                    <a:srgbClr val="0000FF"/>
                  </a:solidFill>
                  <a:latin typeface="Consolas" pitchFamily="49" charset="0"/>
                  <a:cs typeface="Consolas" pitchFamily="49" charset="0"/>
                </a:endParaRPr>
              </a:p>
            </p:txBody>
          </p:sp>
          <p:sp>
            <p:nvSpPr>
              <p:cNvPr id="8" name="椭圆 7"/>
              <p:cNvSpPr/>
              <p:nvPr/>
            </p:nvSpPr>
            <p:spPr>
              <a:xfrm>
                <a:off x="8143900" y="2786058"/>
                <a:ext cx="357190" cy="428628"/>
              </a:xfrm>
              <a:prstGeom prst="ellips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4</a:t>
                </a:r>
                <a:endParaRPr lang="zh-CN" altLang="en-US" sz="2000">
                  <a:solidFill>
                    <a:srgbClr val="0000FF"/>
                  </a:solidFill>
                  <a:latin typeface="Consolas" pitchFamily="49" charset="0"/>
                  <a:cs typeface="Consolas" pitchFamily="49" charset="0"/>
                </a:endParaRPr>
              </a:p>
            </p:txBody>
          </p:sp>
          <p:cxnSp>
            <p:nvCxnSpPr>
              <p:cNvPr id="9" name="直接连接符 8"/>
              <p:cNvCxnSpPr>
                <a:stCxn id="4" idx="7"/>
                <a:endCxn id="5" idx="3"/>
              </p:cNvCxnSpPr>
              <p:nvPr/>
            </p:nvCxnSpPr>
            <p:spPr>
              <a:xfrm rot="5400000" flipH="1" flipV="1">
                <a:off x="6152303" y="2019369"/>
                <a:ext cx="768484" cy="890436"/>
              </a:xfrm>
              <a:prstGeom prst="line">
                <a:avLst/>
              </a:prstGeom>
            </p:spPr>
            <p:style>
              <a:lnRef idx="2">
                <a:schemeClr val="dk1"/>
              </a:lnRef>
              <a:fillRef idx="0">
                <a:schemeClr val="dk1"/>
              </a:fillRef>
              <a:effectRef idx="1">
                <a:schemeClr val="dk1"/>
              </a:effectRef>
              <a:fontRef idx="minor">
                <a:schemeClr val="tx1"/>
              </a:fontRef>
            </p:style>
          </p:cxnSp>
          <p:cxnSp>
            <p:nvCxnSpPr>
              <p:cNvPr id="10" name="直接连接符 9"/>
              <p:cNvCxnSpPr>
                <a:stCxn id="6" idx="6"/>
                <a:endCxn id="8" idx="2"/>
              </p:cNvCxnSpPr>
              <p:nvPr/>
            </p:nvCxnSpPr>
            <p:spPr>
              <a:xfrm>
                <a:off x="7286644" y="3000372"/>
                <a:ext cx="857256" cy="0"/>
              </a:xfrm>
              <a:prstGeom prst="line">
                <a:avLst/>
              </a:prstGeom>
            </p:spPr>
            <p:style>
              <a:lnRef idx="2">
                <a:schemeClr val="dk1"/>
              </a:lnRef>
              <a:fillRef idx="0">
                <a:schemeClr val="dk1"/>
              </a:fillRef>
              <a:effectRef idx="1">
                <a:schemeClr val="dk1"/>
              </a:effectRef>
              <a:fontRef idx="minor">
                <a:schemeClr val="tx1"/>
              </a:fontRef>
            </p:style>
          </p:cxnSp>
          <p:cxnSp>
            <p:nvCxnSpPr>
              <p:cNvPr id="12" name="直接连接符 11"/>
              <p:cNvCxnSpPr>
                <a:stCxn id="8" idx="3"/>
                <a:endCxn id="7" idx="7"/>
              </p:cNvCxnSpPr>
              <p:nvPr/>
            </p:nvCxnSpPr>
            <p:spPr>
              <a:xfrm rot="5400000">
                <a:off x="7331030" y="3055220"/>
                <a:ext cx="768484" cy="961874"/>
              </a:xfrm>
              <a:prstGeom prst="line">
                <a:avLst/>
              </a:prstGeom>
            </p:spPr>
            <p:style>
              <a:lnRef idx="2">
                <a:schemeClr val="dk1"/>
              </a:lnRef>
              <a:fillRef idx="0">
                <a:schemeClr val="dk1"/>
              </a:fillRef>
              <a:effectRef idx="1">
                <a:schemeClr val="dk1"/>
              </a:effectRef>
              <a:fontRef idx="minor">
                <a:schemeClr val="tx1"/>
              </a:fontRef>
            </p:style>
          </p:cxnSp>
          <p:sp>
            <p:nvSpPr>
              <p:cNvPr id="13" name="TextBox 12"/>
              <p:cNvSpPr txBox="1"/>
              <p:nvPr/>
            </p:nvSpPr>
            <p:spPr>
              <a:xfrm>
                <a:off x="6357950" y="2177141"/>
                <a:ext cx="214314" cy="323165"/>
              </a:xfrm>
              <a:prstGeom prst="rect">
                <a:avLst/>
              </a:prstGeom>
              <a:noFill/>
            </p:spPr>
            <p:txBody>
              <a:bodyPr wrap="square" lIns="0" tIns="0" rIns="0" rtlCol="0">
                <a:spAutoFit/>
              </a:bodyPr>
              <a:lstStyle/>
              <a:p>
                <a:r>
                  <a:rPr lang="en-US" altLang="zh-CN" sz="1800" smtClean="0">
                    <a:solidFill>
                      <a:srgbClr val="0000FF"/>
                    </a:solidFill>
                    <a:latin typeface="Consolas" pitchFamily="49" charset="0"/>
                    <a:cs typeface="Consolas" pitchFamily="49" charset="0"/>
                  </a:rPr>
                  <a:t>1</a:t>
                </a:r>
                <a:endParaRPr lang="zh-CN" altLang="en-US" sz="1800">
                  <a:solidFill>
                    <a:srgbClr val="0000FF"/>
                  </a:solidFill>
                  <a:latin typeface="Consolas" pitchFamily="49" charset="0"/>
                  <a:cs typeface="Consolas" pitchFamily="49" charset="0"/>
                </a:endParaRPr>
              </a:p>
            </p:txBody>
          </p:sp>
          <p:sp>
            <p:nvSpPr>
              <p:cNvPr id="15" name="TextBox 14"/>
              <p:cNvSpPr txBox="1"/>
              <p:nvPr/>
            </p:nvSpPr>
            <p:spPr>
              <a:xfrm>
                <a:off x="7572396" y="2677207"/>
                <a:ext cx="214314" cy="323165"/>
              </a:xfrm>
              <a:prstGeom prst="rect">
                <a:avLst/>
              </a:prstGeom>
              <a:noFill/>
            </p:spPr>
            <p:txBody>
              <a:bodyPr wrap="square" lIns="0" tIns="0" rIns="0" rtlCol="0">
                <a:spAutoFit/>
              </a:bodyPr>
              <a:lstStyle/>
              <a:p>
                <a:r>
                  <a:rPr lang="en-US" altLang="zh-CN" sz="1800" smtClean="0">
                    <a:solidFill>
                      <a:srgbClr val="0000FF"/>
                    </a:solidFill>
                    <a:latin typeface="Consolas" pitchFamily="49" charset="0"/>
                    <a:cs typeface="Consolas" pitchFamily="49" charset="0"/>
                  </a:rPr>
                  <a:t>2</a:t>
                </a:r>
                <a:endParaRPr lang="zh-CN" altLang="en-US" sz="1800">
                  <a:solidFill>
                    <a:srgbClr val="0000FF"/>
                  </a:solidFill>
                  <a:latin typeface="Consolas" pitchFamily="49" charset="0"/>
                  <a:cs typeface="Consolas" pitchFamily="49" charset="0"/>
                </a:endParaRPr>
              </a:p>
            </p:txBody>
          </p:sp>
          <p:sp>
            <p:nvSpPr>
              <p:cNvPr id="16" name="TextBox 15"/>
              <p:cNvSpPr txBox="1"/>
              <p:nvPr/>
            </p:nvSpPr>
            <p:spPr>
              <a:xfrm>
                <a:off x="7643834" y="3571876"/>
                <a:ext cx="214314" cy="323165"/>
              </a:xfrm>
              <a:prstGeom prst="rect">
                <a:avLst/>
              </a:prstGeom>
              <a:noFill/>
            </p:spPr>
            <p:txBody>
              <a:bodyPr wrap="square" lIns="0" tIns="0" rIns="0" rtlCol="0">
                <a:spAutoFit/>
              </a:bodyPr>
              <a:lstStyle/>
              <a:p>
                <a:r>
                  <a:rPr lang="en-US" altLang="zh-CN" sz="1800" smtClean="0">
                    <a:solidFill>
                      <a:srgbClr val="0000FF"/>
                    </a:solidFill>
                    <a:latin typeface="Consolas" pitchFamily="49" charset="0"/>
                    <a:cs typeface="Consolas" pitchFamily="49" charset="0"/>
                  </a:rPr>
                  <a:t>3</a:t>
                </a:r>
                <a:endParaRPr lang="zh-CN" altLang="en-US" sz="1800">
                  <a:solidFill>
                    <a:srgbClr val="0000FF"/>
                  </a:solidFill>
                  <a:latin typeface="Consolas" pitchFamily="49" charset="0"/>
                  <a:cs typeface="Consolas" pitchFamily="49" charset="0"/>
                </a:endParaRPr>
              </a:p>
            </p:txBody>
          </p:sp>
        </p:grpSp>
        <p:cxnSp>
          <p:nvCxnSpPr>
            <p:cNvPr id="17" name="直接连接符 16"/>
            <p:cNvCxnSpPr/>
            <p:nvPr/>
          </p:nvCxnSpPr>
          <p:spPr>
            <a:xfrm rot="16200000" flipH="1">
              <a:off x="2361153" y="4475690"/>
              <a:ext cx="768484" cy="890436"/>
            </a:xfrm>
            <a:prstGeom prst="line">
              <a:avLst/>
            </a:prstGeom>
          </p:spPr>
          <p:style>
            <a:lnRef idx="2">
              <a:schemeClr val="dk1"/>
            </a:lnRef>
            <a:fillRef idx="0">
              <a:schemeClr val="dk1"/>
            </a:fillRef>
            <a:effectRef idx="1">
              <a:schemeClr val="dk1"/>
            </a:effectRef>
            <a:fontRef idx="minor">
              <a:schemeClr val="tx1"/>
            </a:fontRef>
          </p:style>
        </p:cxnSp>
        <p:sp>
          <p:nvSpPr>
            <p:cNvPr id="18" name="TextBox 17"/>
            <p:cNvSpPr txBox="1"/>
            <p:nvPr/>
          </p:nvSpPr>
          <p:spPr>
            <a:xfrm>
              <a:off x="2542736" y="4825783"/>
              <a:ext cx="214314" cy="323165"/>
            </a:xfrm>
            <a:prstGeom prst="rect">
              <a:avLst/>
            </a:prstGeom>
            <a:noFill/>
          </p:spPr>
          <p:txBody>
            <a:bodyPr wrap="square" lIns="0" tIns="0" rIns="0" rtlCol="0">
              <a:spAutoFit/>
            </a:bodyPr>
            <a:lstStyle/>
            <a:p>
              <a:r>
                <a:rPr lang="en-US" altLang="zh-CN" sz="1800" smtClean="0">
                  <a:solidFill>
                    <a:srgbClr val="0000FF"/>
                  </a:solidFill>
                  <a:latin typeface="Consolas" pitchFamily="49" charset="0"/>
                  <a:cs typeface="Consolas" pitchFamily="49" charset="0"/>
                </a:rPr>
                <a:t>5</a:t>
              </a:r>
              <a:endParaRPr lang="zh-CN" altLang="en-US" sz="1800">
                <a:solidFill>
                  <a:srgbClr val="0000FF"/>
                </a:solidFill>
                <a:latin typeface="Consolas" pitchFamily="49" charset="0"/>
                <a:cs typeface="Consolas" pitchFamily="49" charset="0"/>
              </a:endParaRPr>
            </a:p>
          </p:txBody>
        </p:sp>
        <p:cxnSp>
          <p:nvCxnSpPr>
            <p:cNvPr id="19" name="直接连接符 18"/>
            <p:cNvCxnSpPr/>
            <p:nvPr/>
          </p:nvCxnSpPr>
          <p:spPr>
            <a:xfrm rot="5400000">
              <a:off x="2999987" y="3821909"/>
              <a:ext cx="642942" cy="0"/>
            </a:xfrm>
            <a:prstGeom prst="line">
              <a:avLst/>
            </a:prstGeom>
          </p:spPr>
          <p:style>
            <a:lnRef idx="2">
              <a:schemeClr val="dk1"/>
            </a:lnRef>
            <a:fillRef idx="0">
              <a:schemeClr val="dk1"/>
            </a:fillRef>
            <a:effectRef idx="1">
              <a:schemeClr val="dk1"/>
            </a:effectRef>
            <a:fontRef idx="minor">
              <a:schemeClr val="tx1"/>
            </a:fontRef>
          </p:style>
        </p:cxnSp>
        <p:sp>
          <p:nvSpPr>
            <p:cNvPr id="20" name="TextBox 19"/>
            <p:cNvSpPr txBox="1"/>
            <p:nvPr/>
          </p:nvSpPr>
          <p:spPr>
            <a:xfrm>
              <a:off x="3368455" y="3738816"/>
              <a:ext cx="214314" cy="323165"/>
            </a:xfrm>
            <a:prstGeom prst="rect">
              <a:avLst/>
            </a:prstGeom>
            <a:noFill/>
          </p:spPr>
          <p:txBody>
            <a:bodyPr wrap="square" lIns="0" tIns="0" rIns="0" rtlCol="0">
              <a:spAutoFit/>
            </a:bodyPr>
            <a:lstStyle/>
            <a:p>
              <a:r>
                <a:rPr lang="en-US" altLang="zh-CN" sz="1800" smtClean="0">
                  <a:solidFill>
                    <a:srgbClr val="0000FF"/>
                  </a:solidFill>
                  <a:latin typeface="Consolas" pitchFamily="49" charset="0"/>
                  <a:cs typeface="Consolas" pitchFamily="49" charset="0"/>
                </a:rPr>
                <a:t>6</a:t>
              </a:r>
              <a:endParaRPr lang="zh-CN" altLang="en-US" sz="1800">
                <a:solidFill>
                  <a:srgbClr val="0000FF"/>
                </a:solidFill>
                <a:latin typeface="Consolas" pitchFamily="49" charset="0"/>
                <a:cs typeface="Consolas" pitchFamily="49" charset="0"/>
              </a:endParaRPr>
            </a:p>
          </p:txBody>
        </p:sp>
      </p:grpSp>
      <p:sp>
        <p:nvSpPr>
          <p:cNvPr id="22" name="TextBox 21"/>
          <p:cNvSpPr txBox="1"/>
          <p:nvPr/>
        </p:nvSpPr>
        <p:spPr>
          <a:xfrm>
            <a:off x="500034" y="4929198"/>
            <a:ext cx="8286808" cy="524425"/>
          </a:xfrm>
          <a:prstGeom prst="rect">
            <a:avLst/>
          </a:prstGeom>
          <a:noFill/>
          <a:ln>
            <a:noFill/>
          </a:ln>
          <a:effectLst/>
          <a:scene3d>
            <a:camera prst="orthographicFront">
              <a:rot lat="0" lon="0" rev="0"/>
            </a:camera>
            <a:lightRig rig="chilly" dir="t">
              <a:rot lat="0" lon="0" rev="18480000"/>
            </a:lightRig>
          </a:scene3d>
          <a:sp3d prstMaterial="clear">
            <a:bevelT h="63500"/>
          </a:sp3d>
        </p:spPr>
        <p:txBody>
          <a:bodyPr wrap="square" bIns="108000" rtlCol="0">
            <a:spAutoFit/>
          </a:bodyPr>
          <a:lstStyle/>
          <a:p>
            <a:pPr algn="ctr">
              <a:lnSpc>
                <a:spcPts val="3200"/>
              </a:lnSpc>
            </a:pPr>
            <a:r>
              <a:rPr lang="zh-CN" altLang="zh-CN" sz="2000" smtClean="0">
                <a:solidFill>
                  <a:srgbClr val="0000FF"/>
                </a:solidFill>
                <a:latin typeface="Consolas" pitchFamily="49" charset="0"/>
                <a:ea typeface="楷体" pitchFamily="49" charset="-122"/>
                <a:cs typeface="Consolas" pitchFamily="49" charset="0"/>
              </a:rPr>
              <a:t>得到的旅行商问题路径为</a:t>
            </a:r>
            <a:r>
              <a:rPr lang="en-US" altLang="zh-CN" sz="2000" smtClean="0">
                <a:solidFill>
                  <a:srgbClr val="FF0000"/>
                </a:solidFill>
                <a:latin typeface="Consolas" pitchFamily="49" charset="0"/>
                <a:ea typeface="楷体" pitchFamily="49" charset="-122"/>
                <a:cs typeface="Consolas" pitchFamily="49" charset="0"/>
              </a:rPr>
              <a:t>0→1→3→4→2→0</a:t>
            </a:r>
            <a:r>
              <a:rPr lang="zh-CN" altLang="zh-CN" sz="2000" smtClean="0">
                <a:solidFill>
                  <a:srgbClr val="0000FF"/>
                </a:solidFill>
                <a:latin typeface="Consolas" pitchFamily="49" charset="0"/>
                <a:ea typeface="楷体" pitchFamily="49" charset="-122"/>
                <a:cs typeface="Consolas" pitchFamily="49" charset="0"/>
              </a:rPr>
              <a:t>，路径长度</a:t>
            </a:r>
            <a:r>
              <a:rPr lang="en-US" altLang="zh-CN" sz="2000" smtClean="0">
                <a:solidFill>
                  <a:srgbClr val="FF0000"/>
                </a:solidFill>
                <a:latin typeface="Consolas" pitchFamily="49" charset="0"/>
                <a:ea typeface="楷体" pitchFamily="49" charset="-122"/>
                <a:cs typeface="Consolas" pitchFamily="49" charset="0"/>
              </a:rPr>
              <a:t>=1+6+2+3+5=17</a:t>
            </a:r>
            <a:r>
              <a:rPr lang="zh-CN" altLang="zh-CN" sz="2000" smtClean="0">
                <a:solidFill>
                  <a:srgbClr val="FF0000"/>
                </a:solidFill>
                <a:latin typeface="Consolas" pitchFamily="49" charset="0"/>
                <a:ea typeface="楷体" pitchFamily="49" charset="-122"/>
                <a:cs typeface="Consolas" pitchFamily="49" charset="0"/>
              </a:rPr>
              <a:t>。</a:t>
            </a:r>
            <a:endParaRPr lang="zh-CN" altLang="en-US" sz="2000">
              <a:solidFill>
                <a:srgbClr val="FF0000"/>
              </a:solidFill>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1285860"/>
            <a:ext cx="7786742" cy="1885003"/>
          </a:xfrm>
          <a:prstGeom prst="rect">
            <a:avLst/>
          </a:prstGeom>
          <a:noFill/>
        </p:spPr>
        <p:txBody>
          <a:bodyPr wrap="square" rtlCol="0">
            <a:spAutoFit/>
          </a:bodyPr>
          <a:lstStyle/>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这个近似解并非最优解，但由于</a:t>
            </a:r>
            <a:r>
              <a:rPr lang="en-US" altLang="zh-CN" sz="2000" smtClean="0">
                <a:solidFill>
                  <a:srgbClr val="0000FF"/>
                </a:solidFill>
                <a:latin typeface="Consolas" pitchFamily="49" charset="0"/>
                <a:ea typeface="楷体" pitchFamily="49" charset="-122"/>
                <a:cs typeface="Consolas" pitchFamily="49" charset="0"/>
              </a:rPr>
              <a:t>Prim()</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DFS</a:t>
            </a:r>
            <a:r>
              <a:rPr lang="zh-CN" altLang="zh-CN" sz="2000" smtClean="0">
                <a:solidFill>
                  <a:srgbClr val="0000FF"/>
                </a:solidFill>
                <a:latin typeface="Consolas" pitchFamily="49" charset="0"/>
                <a:ea typeface="楷体" pitchFamily="49" charset="-122"/>
                <a:cs typeface="Consolas" pitchFamily="49" charset="0"/>
              </a:rPr>
              <a:t>算法的时间复杂度都是多项式级，所以该算法的时间复杂度也是多项式级。</a:t>
            </a:r>
            <a:endParaRPr lang="en-US" altLang="zh-CN" sz="2000" smtClean="0">
              <a:solidFill>
                <a:srgbClr val="0000FF"/>
              </a:solidFill>
              <a:latin typeface="Consolas" pitchFamily="49" charset="0"/>
              <a:ea typeface="楷体" pitchFamily="49" charset="-122"/>
              <a:cs typeface="Consolas" pitchFamily="49" charset="0"/>
            </a:endParaRPr>
          </a:p>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实际上，可以从每个顶点出发这样求解，通过比较求出近似最优解，其时间复杂度仍然是</a:t>
            </a:r>
            <a:r>
              <a:rPr lang="zh-CN" altLang="zh-CN" sz="2000" smtClean="0">
                <a:solidFill>
                  <a:srgbClr val="FF0000"/>
                </a:solidFill>
                <a:latin typeface="Consolas" pitchFamily="49" charset="0"/>
                <a:ea typeface="楷体" pitchFamily="49" charset="-122"/>
                <a:cs typeface="Consolas" pitchFamily="49" charset="0"/>
              </a:rPr>
              <a:t>多项式级</a:t>
            </a:r>
            <a:r>
              <a:rPr lang="zh-CN" altLang="zh-CN" sz="2000" smtClean="0">
                <a:solidFill>
                  <a:srgbClr val="0000FF"/>
                </a:solidFill>
                <a:latin typeface="Consolas" pitchFamily="49" charset="0"/>
                <a:ea typeface="楷体" pitchFamily="49" charset="-122"/>
                <a:cs typeface="Consolas" pitchFamily="49" charset="0"/>
              </a:rPr>
              <a:t>的。</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5786" y="1285860"/>
            <a:ext cx="7429552" cy="2346668"/>
          </a:xfrm>
          <a:prstGeom prst="rect">
            <a:avLst/>
          </a:prstGeom>
          <a:noFill/>
        </p:spPr>
        <p:txBody>
          <a:bodyPr wrap="square" rtlCol="0">
            <a:spAutoFit/>
          </a:bodyPr>
          <a:lstStyle/>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本例的算法恰好找到的是最优解，在很多情况下不一定会找到问题的最优解。</a:t>
            </a:r>
            <a:endParaRPr lang="en-US" altLang="zh-CN" sz="2000" smtClean="0">
              <a:solidFill>
                <a:srgbClr val="0000FF"/>
              </a:solidFill>
              <a:latin typeface="Consolas" pitchFamily="49" charset="0"/>
              <a:ea typeface="楷体" pitchFamily="49" charset="-122"/>
              <a:cs typeface="Consolas" pitchFamily="49" charset="0"/>
            </a:endParaRPr>
          </a:p>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可以通过近似比（</a:t>
            </a:r>
            <a:r>
              <a:rPr lang="en-US" altLang="zh-CN" sz="2000" smtClean="0">
                <a:solidFill>
                  <a:srgbClr val="0000FF"/>
                </a:solidFill>
                <a:latin typeface="Consolas" pitchFamily="49" charset="0"/>
                <a:ea typeface="楷体" pitchFamily="49" charset="-122"/>
                <a:cs typeface="Consolas" pitchFamily="49" charset="0"/>
              </a:rPr>
              <a:t>approximate ratio</a:t>
            </a:r>
            <a:r>
              <a:rPr lang="zh-CN" altLang="zh-CN" sz="2000" smtClean="0">
                <a:solidFill>
                  <a:srgbClr val="0000FF"/>
                </a:solidFill>
                <a:latin typeface="Consolas" pitchFamily="49" charset="0"/>
                <a:ea typeface="楷体" pitchFamily="49" charset="-122"/>
                <a:cs typeface="Consolas" pitchFamily="49" charset="0"/>
              </a:rPr>
              <a:t>）来刻画，若一个最优化问题的最优解为</a:t>
            </a:r>
            <a:r>
              <a:rPr lang="en-US" altLang="zh-CN" sz="2000" i="1" smtClean="0">
                <a:solidFill>
                  <a:srgbClr val="0000FF"/>
                </a:solidFill>
                <a:latin typeface="Consolas" pitchFamily="49" charset="0"/>
                <a:ea typeface="楷体" pitchFamily="49" charset="-122"/>
                <a:cs typeface="Consolas" pitchFamily="49" charset="0"/>
              </a:rPr>
              <a:t>c</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，求解该问题的一个近似最优值为</a:t>
            </a:r>
            <a:r>
              <a:rPr lang="en-US" altLang="zh-CN" sz="2000" i="1" smtClean="0">
                <a:solidFill>
                  <a:srgbClr val="0000FF"/>
                </a:solidFill>
                <a:latin typeface="Consolas" pitchFamily="49" charset="0"/>
                <a:ea typeface="楷体" pitchFamily="49" charset="-122"/>
                <a:cs typeface="Consolas" pitchFamily="49" charset="0"/>
              </a:rPr>
              <a:t>c</a:t>
            </a:r>
            <a:r>
              <a:rPr lang="zh-CN" altLang="zh-CN" sz="2000" smtClean="0">
                <a:solidFill>
                  <a:srgbClr val="0000FF"/>
                </a:solidFill>
                <a:latin typeface="Consolas" pitchFamily="49" charset="0"/>
                <a:ea typeface="楷体" pitchFamily="49" charset="-122"/>
                <a:cs typeface="Consolas" pitchFamily="49" charset="0"/>
              </a:rPr>
              <a:t>，则该近似算法的近似比定义如下：</a:t>
            </a:r>
          </a:p>
        </p:txBody>
      </p:sp>
      <p:sp>
        <p:nvSpPr>
          <p:cNvPr id="614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pic>
        <p:nvPicPr>
          <p:cNvPr id="6147" name="Picture 3"/>
          <p:cNvPicPr>
            <a:picLocks noChangeAspect="1" noChangeArrowheads="1"/>
          </p:cNvPicPr>
          <p:nvPr/>
        </p:nvPicPr>
        <p:blipFill>
          <a:blip r:embed="rId2" cstate="print"/>
          <a:srcRect/>
          <a:stretch>
            <a:fillRect/>
          </a:stretch>
        </p:blipFill>
        <p:spPr bwMode="auto">
          <a:xfrm>
            <a:off x="3071802" y="4000504"/>
            <a:ext cx="2649700" cy="71438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1785926"/>
            <a:ext cx="7715304" cy="957250"/>
          </a:xfrm>
          <a:prstGeom prst="rect">
            <a:avLst/>
          </a:prstGeom>
          <a:noFill/>
        </p:spPr>
        <p:txBody>
          <a:bodyPr wrap="square" rtlCol="0">
            <a:spAutoFit/>
          </a:bodyPr>
          <a:lstStyle/>
          <a:p>
            <a:pPr>
              <a:lnSpc>
                <a:spcPct val="150000"/>
              </a:lnSpc>
            </a:pPr>
            <a:r>
              <a:rPr lang="en-US" altLang="zh-CN" sz="2000" smtClean="0">
                <a:solidFill>
                  <a:srgbClr val="0000FF"/>
                </a:solidFill>
                <a:ea typeface="楷体" pitchFamily="49" charset="-122"/>
                <a:cs typeface="Times New Roman" pitchFamily="18" charset="0"/>
              </a:rPr>
              <a:t>       </a:t>
            </a:r>
            <a:r>
              <a:rPr lang="zh-CN" altLang="zh-CN" sz="2000" smtClean="0">
                <a:solidFill>
                  <a:srgbClr val="0000FF"/>
                </a:solidFill>
                <a:ea typeface="楷体" pitchFamily="49" charset="-122"/>
                <a:cs typeface="Times New Roman" pitchFamily="18" charset="0"/>
              </a:rPr>
              <a:t>实际上近似算法并非适合所有问题求解，一些问题求近似解和求最优解一样难</a:t>
            </a:r>
            <a:r>
              <a:rPr lang="zh-CN" altLang="en-US" sz="2000" smtClean="0">
                <a:solidFill>
                  <a:srgbClr val="0000FF"/>
                </a:solidFill>
                <a:ea typeface="楷体" pitchFamily="49" charset="-122"/>
                <a:cs typeface="Times New Roman" pitchFamily="18" charset="0"/>
              </a:rPr>
              <a:t>！！！</a:t>
            </a:r>
            <a:endParaRPr lang="zh-CN" altLang="zh-CN" sz="2000" smtClean="0">
              <a:solidFill>
                <a:srgbClr val="0000FF"/>
              </a:solidFill>
              <a:ea typeface="楷体" pitchFamily="49" charset="-122"/>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14348" y="428604"/>
            <a:ext cx="3071834" cy="461665"/>
          </a:xfrm>
          <a:prstGeom prst="rect">
            <a:avLst/>
          </a:prstGeom>
          <a:blipFill>
            <a:blip r:embed="rId2" cstate="print"/>
            <a:tile tx="0" ty="0" sx="100000" sy="100000" flip="none" algn="tl"/>
          </a:blipFill>
        </p:spPr>
        <p:txBody>
          <a:bodyPr wrap="square" rtlCol="0">
            <a:spAutoFit/>
          </a:bodyPr>
          <a:lstStyle/>
          <a:p>
            <a:pPr algn="ctr"/>
            <a:r>
              <a:rPr lang="en-US" altLang="zh-CN" smtClean="0">
                <a:solidFill>
                  <a:srgbClr val="FF0000"/>
                </a:solidFill>
                <a:latin typeface="Consolas" pitchFamily="49" charset="0"/>
                <a:ea typeface="楷体" pitchFamily="49" charset="-122"/>
                <a:cs typeface="Consolas" pitchFamily="49" charset="0"/>
              </a:rPr>
              <a:t>2. </a:t>
            </a:r>
            <a:r>
              <a:rPr lang="zh-CN" altLang="zh-CN" smtClean="0">
                <a:solidFill>
                  <a:srgbClr val="FF0000"/>
                </a:solidFill>
                <a:latin typeface="Consolas" pitchFamily="49" charset="0"/>
                <a:ea typeface="楷体" pitchFamily="49" charset="-122"/>
                <a:cs typeface="Consolas" pitchFamily="49" charset="0"/>
              </a:rPr>
              <a:t>概率算法的分类</a:t>
            </a:r>
          </a:p>
        </p:txBody>
      </p:sp>
      <p:sp>
        <p:nvSpPr>
          <p:cNvPr id="6" name="TextBox 5"/>
          <p:cNvSpPr txBox="1"/>
          <p:nvPr/>
        </p:nvSpPr>
        <p:spPr>
          <a:xfrm>
            <a:off x="785786" y="1428736"/>
            <a:ext cx="7929618" cy="3723854"/>
          </a:xfrm>
          <a:prstGeom prst="rect">
            <a:avLst/>
          </a:prstGeom>
        </p:spPr>
        <p:style>
          <a:lnRef idx="2">
            <a:schemeClr val="accent2"/>
          </a:lnRef>
          <a:fillRef idx="1">
            <a:schemeClr val="lt1"/>
          </a:fillRef>
          <a:effectRef idx="0">
            <a:schemeClr val="accent2"/>
          </a:effectRef>
          <a:fontRef idx="minor">
            <a:schemeClr val="dk1"/>
          </a:fontRef>
        </p:style>
        <p:txBody>
          <a:bodyPr wrap="square" lIns="180000" tIns="180000" rIns="180000" bIns="216000" rtlCol="0">
            <a:spAutoFit/>
          </a:bodyPr>
          <a:lstStyle/>
          <a:p>
            <a:pPr marL="457200" indent="-457200">
              <a:lnSpc>
                <a:spcPct val="150000"/>
              </a:lnSpc>
              <a:buBlip>
                <a:blip r:embed="rId3"/>
              </a:buBlip>
            </a:pPr>
            <a:r>
              <a:rPr lang="zh-CN" altLang="zh-CN" sz="1800" smtClean="0">
                <a:solidFill>
                  <a:srgbClr val="C00000"/>
                </a:solidFill>
                <a:latin typeface="Consolas" pitchFamily="49" charset="0"/>
                <a:ea typeface="楷体" pitchFamily="49" charset="-122"/>
                <a:cs typeface="Consolas" pitchFamily="49" charset="0"/>
              </a:rPr>
              <a:t>数值概率算法。</a:t>
            </a:r>
            <a:r>
              <a:rPr lang="zh-CN" altLang="zh-CN" sz="1800" smtClean="0">
                <a:solidFill>
                  <a:srgbClr val="0000FF"/>
                </a:solidFill>
                <a:latin typeface="Consolas" pitchFamily="49" charset="0"/>
                <a:ea typeface="楷体" pitchFamily="49" charset="-122"/>
                <a:cs typeface="Consolas" pitchFamily="49" charset="0"/>
              </a:rPr>
              <a:t>常用于数值问题的求解，这类算法所得到的往往是近似解，而且近似解的精度随计算时间的增加不断提高。</a:t>
            </a:r>
          </a:p>
          <a:p>
            <a:pPr marL="457200" indent="-457200">
              <a:lnSpc>
                <a:spcPct val="150000"/>
              </a:lnSpc>
              <a:buBlip>
                <a:blip r:embed="rId3"/>
              </a:buBlip>
            </a:pPr>
            <a:r>
              <a:rPr lang="zh-CN" altLang="zh-CN" sz="1800" smtClean="0">
                <a:solidFill>
                  <a:srgbClr val="C00000"/>
                </a:solidFill>
                <a:latin typeface="Consolas" pitchFamily="49" charset="0"/>
                <a:ea typeface="楷体" pitchFamily="49" charset="-122"/>
                <a:cs typeface="Consolas" pitchFamily="49" charset="0"/>
              </a:rPr>
              <a:t>蒙特卡罗（</a:t>
            </a:r>
            <a:r>
              <a:rPr lang="en-US" altLang="zh-CN" sz="1800" smtClean="0">
                <a:solidFill>
                  <a:srgbClr val="C00000"/>
                </a:solidFill>
                <a:latin typeface="Consolas" pitchFamily="49" charset="0"/>
                <a:ea typeface="楷体" pitchFamily="49" charset="-122"/>
                <a:cs typeface="Consolas" pitchFamily="49" charset="0"/>
              </a:rPr>
              <a:t>Monte Carlo</a:t>
            </a:r>
            <a:r>
              <a:rPr lang="zh-CN" altLang="zh-CN" sz="1800" smtClean="0">
                <a:solidFill>
                  <a:srgbClr val="C00000"/>
                </a:solidFill>
                <a:latin typeface="Consolas" pitchFamily="49" charset="0"/>
                <a:ea typeface="楷体" pitchFamily="49" charset="-122"/>
                <a:cs typeface="Consolas" pitchFamily="49" charset="0"/>
              </a:rPr>
              <a:t>）算法。</a:t>
            </a:r>
            <a:r>
              <a:rPr lang="zh-CN" altLang="zh-CN" sz="1800" smtClean="0">
                <a:solidFill>
                  <a:srgbClr val="0000FF"/>
                </a:solidFill>
                <a:latin typeface="Consolas" pitchFamily="49" charset="0"/>
                <a:ea typeface="楷体" pitchFamily="49" charset="-122"/>
                <a:cs typeface="Consolas" pitchFamily="49" charset="0"/>
              </a:rPr>
              <a:t>用蒙特卡罗算法能够求得问题的一个解，但这个解未必是正确的。</a:t>
            </a:r>
          </a:p>
          <a:p>
            <a:pPr marL="457200" indent="-457200">
              <a:lnSpc>
                <a:spcPct val="150000"/>
              </a:lnSpc>
              <a:buBlip>
                <a:blip r:embed="rId3"/>
              </a:buBlip>
            </a:pPr>
            <a:r>
              <a:rPr lang="zh-CN" altLang="zh-CN" sz="1800" smtClean="0">
                <a:solidFill>
                  <a:srgbClr val="C00000"/>
                </a:solidFill>
                <a:latin typeface="Consolas" pitchFamily="49" charset="0"/>
                <a:ea typeface="楷体" pitchFamily="49" charset="-122"/>
                <a:cs typeface="Consolas" pitchFamily="49" charset="0"/>
              </a:rPr>
              <a:t>拉斯维加斯（</a:t>
            </a:r>
            <a:r>
              <a:rPr lang="en-US" altLang="zh-CN" sz="1800" smtClean="0">
                <a:solidFill>
                  <a:srgbClr val="C00000"/>
                </a:solidFill>
                <a:latin typeface="Consolas" pitchFamily="49" charset="0"/>
                <a:ea typeface="楷体" pitchFamily="49" charset="-122"/>
                <a:cs typeface="Consolas" pitchFamily="49" charset="0"/>
              </a:rPr>
              <a:t>Las Vegas</a:t>
            </a:r>
            <a:r>
              <a:rPr lang="zh-CN" altLang="zh-CN" sz="1800" smtClean="0">
                <a:solidFill>
                  <a:srgbClr val="C00000"/>
                </a:solidFill>
                <a:latin typeface="Consolas" pitchFamily="49" charset="0"/>
                <a:ea typeface="楷体" pitchFamily="49" charset="-122"/>
                <a:cs typeface="Consolas" pitchFamily="49" charset="0"/>
              </a:rPr>
              <a:t>）算法。</a:t>
            </a:r>
            <a:r>
              <a:rPr lang="zh-CN" altLang="zh-CN" sz="1800" smtClean="0">
                <a:solidFill>
                  <a:srgbClr val="0000FF"/>
                </a:solidFill>
                <a:latin typeface="Consolas" pitchFamily="49" charset="0"/>
                <a:ea typeface="楷体" pitchFamily="49" charset="-122"/>
                <a:cs typeface="Consolas" pitchFamily="49" charset="0"/>
              </a:rPr>
              <a:t>一旦用拉斯维加斯算法找到一个解，那么这个解肯定是正确的，但有时用拉斯维加斯算法可能找不到解。</a:t>
            </a:r>
          </a:p>
          <a:p>
            <a:pPr marL="457200" indent="-457200">
              <a:lnSpc>
                <a:spcPct val="150000"/>
              </a:lnSpc>
              <a:buBlip>
                <a:blip r:embed="rId3"/>
              </a:buBlip>
            </a:pPr>
            <a:r>
              <a:rPr lang="zh-CN" altLang="zh-CN" sz="1800" smtClean="0">
                <a:solidFill>
                  <a:srgbClr val="C00000"/>
                </a:solidFill>
                <a:latin typeface="Consolas" pitchFamily="49" charset="0"/>
                <a:ea typeface="楷体" pitchFamily="49" charset="-122"/>
                <a:cs typeface="Consolas" pitchFamily="49" charset="0"/>
              </a:rPr>
              <a:t>舍伍德（</a:t>
            </a:r>
            <a:r>
              <a:rPr lang="en-US" altLang="zh-CN" sz="1800" smtClean="0">
                <a:solidFill>
                  <a:srgbClr val="C00000"/>
                </a:solidFill>
                <a:latin typeface="Consolas" pitchFamily="49" charset="0"/>
                <a:ea typeface="楷体" pitchFamily="49" charset="-122"/>
                <a:cs typeface="Consolas" pitchFamily="49" charset="0"/>
              </a:rPr>
              <a:t>Sherwood</a:t>
            </a:r>
            <a:r>
              <a:rPr lang="zh-CN" altLang="zh-CN" sz="1800" smtClean="0">
                <a:solidFill>
                  <a:srgbClr val="C00000"/>
                </a:solidFill>
                <a:latin typeface="Consolas" pitchFamily="49" charset="0"/>
                <a:ea typeface="楷体" pitchFamily="49" charset="-122"/>
                <a:cs typeface="Consolas" pitchFamily="49" charset="0"/>
              </a:rPr>
              <a:t>）算法。</a:t>
            </a:r>
            <a:r>
              <a:rPr lang="zh-CN" altLang="zh-CN" sz="1800" smtClean="0">
                <a:solidFill>
                  <a:srgbClr val="0000FF"/>
                </a:solidFill>
                <a:latin typeface="Consolas" pitchFamily="49" charset="0"/>
                <a:ea typeface="楷体" pitchFamily="49" charset="-122"/>
                <a:cs typeface="Consolas" pitchFamily="49" charset="0"/>
              </a:rPr>
              <a:t>总能求得问题的一个解，且所求得的解总是正确的。</a:t>
            </a:r>
            <a:endParaRPr lang="zh-CN" altLang="en-US" sz="1800">
              <a:solidFill>
                <a:srgbClr val="0000FF"/>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4" descr="www.tuweimei.comComp_8833781_TjCIHVJdxyVXL5MX4vK2fLBNt8MJTq6n.jpg"/>
          <p:cNvPicPr>
            <a:picLocks noGrp="1" noChangeAspect="1" noChangeArrowheads="1"/>
          </p:cNvPicPr>
          <p:nvPr/>
        </p:nvPicPr>
        <p:blipFill>
          <a:blip r:embed="rId2" cstate="print"/>
          <a:srcRect/>
          <a:stretch>
            <a:fillRect/>
          </a:stretch>
        </p:blipFill>
        <p:spPr bwMode="auto">
          <a:xfrm>
            <a:off x="2857488" y="1714488"/>
            <a:ext cx="3286148" cy="328614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5786" y="1571612"/>
            <a:ext cx="7500990" cy="400110"/>
          </a:xfrm>
          <a:prstGeom prst="rect">
            <a:avLst/>
          </a:prstGeom>
          <a:noFill/>
        </p:spPr>
        <p:txBody>
          <a:bodyPr wrap="square" rtlCol="0">
            <a:spAutoFit/>
          </a:bodyPr>
          <a:lstStyle/>
          <a:p>
            <a:r>
              <a:rPr lang="zh-CN" altLang="en-US" sz="2000" smtClean="0">
                <a:solidFill>
                  <a:srgbClr val="0000FF"/>
                </a:solidFill>
                <a:latin typeface="楷体" pitchFamily="49" charset="-122"/>
                <a:ea typeface="楷体" pitchFamily="49" charset="-122"/>
              </a:rPr>
              <a:t>对概率算法通常讨论如下两种期望时间：</a:t>
            </a:r>
            <a:endParaRPr lang="zh-CN" altLang="en-US" sz="2000">
              <a:solidFill>
                <a:srgbClr val="0000FF"/>
              </a:solidFill>
              <a:latin typeface="楷体" pitchFamily="49" charset="-122"/>
              <a:ea typeface="楷体" pitchFamily="49" charset="-122"/>
            </a:endParaRPr>
          </a:p>
        </p:txBody>
      </p:sp>
      <p:sp>
        <p:nvSpPr>
          <p:cNvPr id="3" name="TextBox 2"/>
          <p:cNvSpPr txBox="1"/>
          <p:nvPr/>
        </p:nvSpPr>
        <p:spPr>
          <a:xfrm>
            <a:off x="928662" y="2357430"/>
            <a:ext cx="7500990" cy="1323197"/>
          </a:xfrm>
          <a:prstGeom prst="rect">
            <a:avLst/>
          </a:prstGeom>
        </p:spPr>
        <p:style>
          <a:lnRef idx="2">
            <a:schemeClr val="accent2"/>
          </a:lnRef>
          <a:fillRef idx="1">
            <a:schemeClr val="lt1"/>
          </a:fillRef>
          <a:effectRef idx="0">
            <a:schemeClr val="accent2"/>
          </a:effectRef>
          <a:fontRef idx="minor">
            <a:schemeClr val="dk1"/>
          </a:fontRef>
        </p:style>
        <p:txBody>
          <a:bodyPr wrap="square" lIns="144000" tIns="180000" rIns="144000" bIns="216000" rtlCol="0">
            <a:spAutoFit/>
          </a:bodyPr>
          <a:lstStyle/>
          <a:p>
            <a:pPr marL="457200" indent="-457200">
              <a:lnSpc>
                <a:spcPct val="150000"/>
              </a:lnSpc>
              <a:buBlip>
                <a:blip r:embed="rId2"/>
              </a:buBlip>
            </a:pPr>
            <a:r>
              <a:rPr lang="zh-CN" altLang="en-US" sz="2000" smtClean="0">
                <a:solidFill>
                  <a:srgbClr val="0000FF"/>
                </a:solidFill>
                <a:latin typeface="楷体" pitchFamily="49" charset="-122"/>
                <a:ea typeface="楷体" pitchFamily="49" charset="-122"/>
              </a:rPr>
              <a:t>平均的期望时间：所有输入实例上平均的期望执行时间。</a:t>
            </a:r>
          </a:p>
          <a:p>
            <a:pPr marL="457200" indent="-457200">
              <a:lnSpc>
                <a:spcPct val="150000"/>
              </a:lnSpc>
              <a:buBlip>
                <a:blip r:embed="rId2"/>
              </a:buBlip>
            </a:pPr>
            <a:r>
              <a:rPr lang="zh-CN" altLang="en-US" sz="2000" smtClean="0">
                <a:solidFill>
                  <a:srgbClr val="0000FF"/>
                </a:solidFill>
                <a:latin typeface="楷体" pitchFamily="49" charset="-122"/>
                <a:ea typeface="楷体" pitchFamily="49" charset="-122"/>
              </a:rPr>
              <a:t>最坏的期望时间：最坏的输入实例上的期望执行时间。</a:t>
            </a:r>
            <a:endParaRPr lang="zh-CN" altLang="en-US" sz="2000">
              <a:solidFill>
                <a:srgbClr val="0000FF"/>
              </a:solidFill>
              <a:latin typeface="楷体" pitchFamily="49" charset="-122"/>
              <a:ea typeface="楷体" pitchFamily="49"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0034" y="428604"/>
            <a:ext cx="2857520" cy="461665"/>
          </a:xfrm>
          <a:prstGeom prst="rect">
            <a:avLst/>
          </a:prstGeom>
          <a:blipFill>
            <a:blip r:embed="rId2" cstate="print"/>
            <a:tile tx="0" ty="0" sx="100000" sy="100000" flip="none" algn="tl"/>
          </a:blipFill>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altLang="zh-CN" smtClean="0">
                <a:solidFill>
                  <a:srgbClr val="FF0000"/>
                </a:solidFill>
                <a:latin typeface="Consolas" pitchFamily="49" charset="0"/>
                <a:ea typeface="楷体" pitchFamily="49" charset="-122"/>
                <a:cs typeface="Consolas" pitchFamily="49" charset="0"/>
              </a:rPr>
              <a:t>3. </a:t>
            </a:r>
            <a:r>
              <a:rPr lang="zh-CN" altLang="zh-CN" smtClean="0">
                <a:solidFill>
                  <a:srgbClr val="FF0000"/>
                </a:solidFill>
                <a:latin typeface="Consolas" pitchFamily="49" charset="0"/>
                <a:ea typeface="楷体" pitchFamily="49" charset="-122"/>
                <a:cs typeface="Consolas" pitchFamily="49" charset="0"/>
              </a:rPr>
              <a:t>随机数发生器</a:t>
            </a:r>
          </a:p>
        </p:txBody>
      </p:sp>
      <p:sp>
        <p:nvSpPr>
          <p:cNvPr id="3" name="TextBox 2"/>
          <p:cNvSpPr txBox="1"/>
          <p:nvPr/>
        </p:nvSpPr>
        <p:spPr>
          <a:xfrm>
            <a:off x="642910" y="1285860"/>
            <a:ext cx="7358114" cy="1423338"/>
          </a:xfrm>
          <a:prstGeom prst="rect">
            <a:avLst/>
          </a:prstGeom>
          <a:noFill/>
        </p:spPr>
        <p:txBody>
          <a:bodyPr wrap="square" rtlCol="0">
            <a:spAutoFit/>
          </a:bodyPr>
          <a:lstStyle/>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在概率算法中需要由一个随机数发生器产生随机数序列，以便在算法执行中按照这个随机数序列进行随机选择。可以采用线性同余法产生随机数序列</a:t>
            </a:r>
            <a:r>
              <a:rPr lang="en-US" altLang="zh-CN" sz="2000" i="1" smtClean="0">
                <a:solidFill>
                  <a:srgbClr val="0000FF"/>
                </a:solidFill>
                <a:latin typeface="Consolas" pitchFamily="49" charset="0"/>
                <a:ea typeface="楷体" pitchFamily="49" charset="-122"/>
                <a:cs typeface="Consolas" pitchFamily="49" charset="0"/>
              </a:rPr>
              <a:t>a</a:t>
            </a:r>
            <a:r>
              <a:rPr lang="en-US" altLang="zh-CN" sz="2000" baseline="-25000" smtClean="0">
                <a:solidFill>
                  <a:srgbClr val="0000FF"/>
                </a:solidFill>
                <a:latin typeface="Consolas" pitchFamily="49" charset="0"/>
                <a:ea typeface="楷体" pitchFamily="49" charset="-122"/>
                <a:cs typeface="Consolas" pitchFamily="49" charset="0"/>
              </a:rPr>
              <a:t>0</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a</a:t>
            </a:r>
            <a:r>
              <a:rPr lang="en-US" altLang="zh-CN" sz="2000" baseline="-25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a</a:t>
            </a:r>
            <a:r>
              <a:rPr lang="en-US" altLang="zh-CN" sz="2000" i="1" baseline="-25000" smtClean="0">
                <a:solidFill>
                  <a:srgbClr val="0000FF"/>
                </a:solidFill>
                <a:latin typeface="Consolas" pitchFamily="49" charset="0"/>
                <a:ea typeface="楷体" pitchFamily="49" charset="-122"/>
                <a:cs typeface="Consolas" pitchFamily="49" charset="0"/>
              </a:rPr>
              <a:t>n</a:t>
            </a:r>
            <a:r>
              <a:rPr lang="zh-CN" altLang="zh-CN" sz="2000" smtClean="0">
                <a:solidFill>
                  <a:srgbClr val="0000FF"/>
                </a:solidFill>
                <a:latin typeface="Consolas" pitchFamily="49" charset="0"/>
                <a:ea typeface="楷体" pitchFamily="49" charset="-122"/>
                <a:cs typeface="Consolas" pitchFamily="49" charset="0"/>
              </a:rPr>
              <a:t>：</a:t>
            </a:r>
          </a:p>
        </p:txBody>
      </p:sp>
      <p:sp>
        <p:nvSpPr>
          <p:cNvPr id="4" name="TextBox 3"/>
          <p:cNvSpPr txBox="1"/>
          <p:nvPr/>
        </p:nvSpPr>
        <p:spPr>
          <a:xfrm>
            <a:off x="1214414" y="3143248"/>
            <a:ext cx="5572164" cy="979069"/>
          </a:xfrm>
          <a:prstGeom prst="rect">
            <a:avLst/>
          </a:prstGeom>
          <a:solidFill>
            <a:schemeClr val="accent5">
              <a:lumMod val="20000"/>
              <a:lumOff val="80000"/>
            </a:schemeClr>
          </a:solidFill>
        </p:spPr>
        <p:style>
          <a:lnRef idx="1">
            <a:schemeClr val="accent5"/>
          </a:lnRef>
          <a:fillRef idx="2">
            <a:schemeClr val="accent5"/>
          </a:fillRef>
          <a:effectRef idx="1">
            <a:schemeClr val="accent5"/>
          </a:effectRef>
          <a:fontRef idx="minor">
            <a:schemeClr val="dk1"/>
          </a:fontRef>
        </p:style>
        <p:txBody>
          <a:bodyPr wrap="square" lIns="180000" tIns="180000" bIns="180000" rtlCol="0">
            <a:spAutoFit/>
          </a:bodyPr>
          <a:lstStyle/>
          <a:p>
            <a:r>
              <a:rPr lang="en-US" altLang="zh-CN" sz="2000" i="1" smtClean="0">
                <a:solidFill>
                  <a:srgbClr val="C00000"/>
                </a:solidFill>
                <a:latin typeface="Consolas" pitchFamily="49" charset="0"/>
                <a:ea typeface="楷体" pitchFamily="49" charset="-122"/>
                <a:cs typeface="Consolas" pitchFamily="49" charset="0"/>
              </a:rPr>
              <a:t>a</a:t>
            </a:r>
            <a:r>
              <a:rPr lang="en-US" altLang="zh-CN" sz="2000" baseline="-25000" smtClean="0">
                <a:solidFill>
                  <a:srgbClr val="C00000"/>
                </a:solidFill>
                <a:latin typeface="Consolas" pitchFamily="49" charset="0"/>
                <a:ea typeface="楷体" pitchFamily="49" charset="-122"/>
                <a:cs typeface="Consolas" pitchFamily="49" charset="0"/>
              </a:rPr>
              <a:t>0</a:t>
            </a:r>
            <a:r>
              <a:rPr lang="en-US" altLang="zh-CN" sz="2000" smtClean="0">
                <a:solidFill>
                  <a:srgbClr val="C00000"/>
                </a:solidFill>
                <a:latin typeface="Consolas" pitchFamily="49" charset="0"/>
                <a:ea typeface="楷体" pitchFamily="49" charset="-122"/>
                <a:cs typeface="Consolas" pitchFamily="49" charset="0"/>
              </a:rPr>
              <a:t>=</a:t>
            </a:r>
            <a:r>
              <a:rPr lang="en-US" altLang="zh-CN" sz="2000" i="1" smtClean="0">
                <a:solidFill>
                  <a:srgbClr val="C00000"/>
                </a:solidFill>
                <a:latin typeface="Consolas" pitchFamily="49" charset="0"/>
                <a:ea typeface="楷体" pitchFamily="49" charset="-122"/>
                <a:cs typeface="Consolas" pitchFamily="49" charset="0"/>
              </a:rPr>
              <a:t>d</a:t>
            </a:r>
            <a:endParaRPr lang="zh-CN" altLang="zh-CN" sz="2000" smtClean="0">
              <a:solidFill>
                <a:srgbClr val="C00000"/>
              </a:solidFill>
              <a:latin typeface="Consolas" pitchFamily="49" charset="0"/>
              <a:ea typeface="楷体" pitchFamily="49" charset="-122"/>
              <a:cs typeface="Consolas" pitchFamily="49" charset="0"/>
            </a:endParaRPr>
          </a:p>
          <a:p>
            <a:r>
              <a:rPr lang="en-US" altLang="zh-CN" sz="2000" i="1" smtClean="0">
                <a:solidFill>
                  <a:srgbClr val="C00000"/>
                </a:solidFill>
                <a:latin typeface="Consolas" pitchFamily="49" charset="0"/>
                <a:ea typeface="楷体" pitchFamily="49" charset="-122"/>
                <a:cs typeface="Consolas" pitchFamily="49" charset="0"/>
              </a:rPr>
              <a:t>a</a:t>
            </a:r>
            <a:r>
              <a:rPr lang="en-US" altLang="zh-CN" sz="2000" i="1" baseline="-25000" smtClean="0">
                <a:solidFill>
                  <a:srgbClr val="C00000"/>
                </a:solidFill>
                <a:latin typeface="Consolas" pitchFamily="49" charset="0"/>
                <a:ea typeface="楷体" pitchFamily="49" charset="-122"/>
                <a:cs typeface="Consolas" pitchFamily="49" charset="0"/>
              </a:rPr>
              <a:t>n</a:t>
            </a:r>
            <a:r>
              <a:rPr lang="en-US" altLang="zh-CN" sz="2000" smtClean="0">
                <a:solidFill>
                  <a:srgbClr val="C00000"/>
                </a:solidFill>
                <a:latin typeface="Consolas" pitchFamily="49" charset="0"/>
                <a:ea typeface="楷体" pitchFamily="49" charset="-122"/>
                <a:cs typeface="Consolas" pitchFamily="49" charset="0"/>
              </a:rPr>
              <a:t>=(</a:t>
            </a:r>
            <a:r>
              <a:rPr lang="en-US" altLang="zh-CN" sz="2000" i="1" smtClean="0">
                <a:solidFill>
                  <a:srgbClr val="C00000"/>
                </a:solidFill>
                <a:latin typeface="Consolas" pitchFamily="49" charset="0"/>
                <a:ea typeface="楷体" pitchFamily="49" charset="-122"/>
                <a:cs typeface="Consolas" pitchFamily="49" charset="0"/>
              </a:rPr>
              <a:t>ba</a:t>
            </a:r>
            <a:r>
              <a:rPr lang="en-US" altLang="zh-CN" sz="2000" i="1" baseline="-25000" smtClean="0">
                <a:solidFill>
                  <a:srgbClr val="C00000"/>
                </a:solidFill>
                <a:latin typeface="Consolas" pitchFamily="49" charset="0"/>
                <a:ea typeface="楷体" pitchFamily="49" charset="-122"/>
                <a:cs typeface="Consolas" pitchFamily="49" charset="0"/>
              </a:rPr>
              <a:t>n</a:t>
            </a:r>
            <a:r>
              <a:rPr lang="en-US" altLang="zh-CN" sz="2000" baseline="-25000" smtClean="0">
                <a:solidFill>
                  <a:srgbClr val="C00000"/>
                </a:solidFill>
                <a:latin typeface="Consolas" pitchFamily="49" charset="0"/>
                <a:ea typeface="楷体" pitchFamily="49" charset="-122"/>
                <a:cs typeface="Consolas" pitchFamily="49" charset="0"/>
              </a:rPr>
              <a:t>-1</a:t>
            </a:r>
            <a:r>
              <a:rPr lang="en-US" altLang="zh-CN" sz="2000" smtClean="0">
                <a:solidFill>
                  <a:srgbClr val="C00000"/>
                </a:solidFill>
                <a:latin typeface="Consolas" pitchFamily="49" charset="0"/>
                <a:ea typeface="楷体" pitchFamily="49" charset="-122"/>
                <a:cs typeface="Consolas" pitchFamily="49" charset="0"/>
              </a:rPr>
              <a:t>+</a:t>
            </a:r>
            <a:r>
              <a:rPr lang="en-US" altLang="zh-CN" sz="2000" i="1" smtClean="0">
                <a:solidFill>
                  <a:srgbClr val="C00000"/>
                </a:solidFill>
                <a:latin typeface="Consolas" pitchFamily="49" charset="0"/>
                <a:ea typeface="楷体" pitchFamily="49" charset="-122"/>
                <a:cs typeface="Consolas" pitchFamily="49" charset="0"/>
              </a:rPr>
              <a:t>c</a:t>
            </a:r>
            <a:r>
              <a:rPr lang="en-US" altLang="zh-CN" sz="2000" smtClean="0">
                <a:solidFill>
                  <a:srgbClr val="C00000"/>
                </a:solidFill>
                <a:latin typeface="Consolas" pitchFamily="49" charset="0"/>
                <a:ea typeface="楷体" pitchFamily="49" charset="-122"/>
                <a:cs typeface="Consolas" pitchFamily="49" charset="0"/>
              </a:rPr>
              <a:t>) mod </a:t>
            </a:r>
            <a:r>
              <a:rPr lang="en-US" altLang="zh-CN" sz="2000" i="1" smtClean="0">
                <a:solidFill>
                  <a:srgbClr val="C00000"/>
                </a:solidFill>
                <a:latin typeface="Consolas" pitchFamily="49" charset="0"/>
                <a:ea typeface="楷体" pitchFamily="49" charset="-122"/>
                <a:cs typeface="Consolas" pitchFamily="49" charset="0"/>
              </a:rPr>
              <a:t>m</a:t>
            </a:r>
            <a:r>
              <a:rPr lang="en-US" altLang="zh-CN" sz="2000" smtClean="0">
                <a:solidFill>
                  <a:srgbClr val="C00000"/>
                </a:solidFill>
                <a:latin typeface="Consolas" pitchFamily="49" charset="0"/>
                <a:ea typeface="楷体" pitchFamily="49" charset="-122"/>
                <a:cs typeface="Consolas" pitchFamily="49" charset="0"/>
              </a:rPr>
              <a:t>	 </a:t>
            </a:r>
            <a:r>
              <a:rPr lang="en-US" altLang="zh-CN" sz="2000" i="1" smtClean="0">
                <a:solidFill>
                  <a:srgbClr val="00B0F0"/>
                </a:solidFill>
                <a:latin typeface="Consolas" pitchFamily="49" charset="0"/>
                <a:ea typeface="楷体" pitchFamily="49" charset="-122"/>
                <a:cs typeface="Consolas" pitchFamily="49" charset="0"/>
              </a:rPr>
              <a:t>n</a:t>
            </a:r>
            <a:r>
              <a:rPr lang="en-US" altLang="zh-CN" sz="2000" smtClean="0">
                <a:solidFill>
                  <a:srgbClr val="00B0F0"/>
                </a:solidFill>
                <a:latin typeface="Consolas" pitchFamily="49" charset="0"/>
                <a:ea typeface="楷体" pitchFamily="49" charset="-122"/>
                <a:cs typeface="Consolas" pitchFamily="49" charset="0"/>
              </a:rPr>
              <a:t>=1</a:t>
            </a:r>
            <a:r>
              <a:rPr lang="zh-CN" altLang="zh-CN" sz="2000" smtClean="0">
                <a:solidFill>
                  <a:srgbClr val="00B0F0"/>
                </a:solidFill>
                <a:latin typeface="Consolas" pitchFamily="49" charset="0"/>
                <a:ea typeface="楷体" pitchFamily="49" charset="-122"/>
                <a:cs typeface="Consolas" pitchFamily="49" charset="0"/>
              </a:rPr>
              <a:t>，</a:t>
            </a:r>
            <a:r>
              <a:rPr lang="en-US" altLang="zh-CN" sz="2000" smtClean="0">
                <a:solidFill>
                  <a:srgbClr val="00B0F0"/>
                </a:solidFill>
                <a:latin typeface="Consolas" pitchFamily="49" charset="0"/>
                <a:ea typeface="楷体" pitchFamily="49" charset="-122"/>
                <a:cs typeface="Consolas" pitchFamily="49" charset="0"/>
              </a:rPr>
              <a:t>2</a:t>
            </a:r>
            <a:r>
              <a:rPr lang="zh-CN" altLang="zh-CN" sz="2000" smtClean="0">
                <a:solidFill>
                  <a:srgbClr val="00B0F0"/>
                </a:solidFill>
                <a:latin typeface="Consolas" pitchFamily="49" charset="0"/>
                <a:ea typeface="楷体" pitchFamily="49" charset="-122"/>
                <a:cs typeface="Consolas" pitchFamily="49" charset="0"/>
              </a:rPr>
              <a:t>，…</a:t>
            </a:r>
          </a:p>
        </p:txBody>
      </p:sp>
      <p:sp>
        <p:nvSpPr>
          <p:cNvPr id="5" name="TextBox 4"/>
          <p:cNvSpPr txBox="1"/>
          <p:nvPr/>
        </p:nvSpPr>
        <p:spPr>
          <a:xfrm>
            <a:off x="1214414" y="4714884"/>
            <a:ext cx="7000924" cy="477054"/>
          </a:xfrm>
          <a:prstGeom prst="rect">
            <a:avLst/>
          </a:prstGeom>
          <a:noFill/>
        </p:spPr>
        <p:txBody>
          <a:bodyPr wrap="square" rtlCol="0">
            <a:spAutoFit/>
          </a:bodyPr>
          <a:lstStyle/>
          <a:p>
            <a:pPr>
              <a:lnSpc>
                <a:spcPts val="3000"/>
              </a:lnSpc>
            </a:pPr>
            <a:r>
              <a:rPr lang="zh-CN" altLang="zh-CN" sz="2000" smtClean="0">
                <a:solidFill>
                  <a:srgbClr val="0000FF"/>
                </a:solidFill>
                <a:latin typeface="Consolas" pitchFamily="49" charset="0"/>
                <a:ea typeface="楷体" pitchFamily="49" charset="-122"/>
                <a:cs typeface="Consolas" pitchFamily="49" charset="0"/>
              </a:rPr>
              <a:t>其中，</a:t>
            </a:r>
            <a:r>
              <a:rPr lang="en-US" altLang="zh-CN" sz="2000" i="1" smtClean="0">
                <a:solidFill>
                  <a:srgbClr val="0000FF"/>
                </a:solidFill>
                <a:latin typeface="Consolas" pitchFamily="49" charset="0"/>
                <a:ea typeface="楷体" pitchFamily="49" charset="-122"/>
                <a:cs typeface="Consolas" pitchFamily="49" charset="0"/>
              </a:rPr>
              <a:t>b</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0</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c</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0</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d</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m</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d</a:t>
            </a:r>
            <a:r>
              <a:rPr lang="zh-CN" altLang="zh-CN" sz="2000" smtClean="0">
                <a:solidFill>
                  <a:srgbClr val="0000FF"/>
                </a:solidFill>
                <a:latin typeface="Consolas" pitchFamily="49" charset="0"/>
                <a:ea typeface="楷体" pitchFamily="49" charset="-122"/>
                <a:cs typeface="Consolas" pitchFamily="49" charset="0"/>
              </a:rPr>
              <a:t>称为随机数发生器的</a:t>
            </a:r>
            <a:r>
              <a:rPr lang="zh-CN" altLang="zh-CN" sz="2000" smtClean="0">
                <a:solidFill>
                  <a:srgbClr val="9900FF"/>
                </a:solidFill>
                <a:latin typeface="Consolas" pitchFamily="49" charset="0"/>
                <a:ea typeface="楷体" pitchFamily="49" charset="-122"/>
                <a:cs typeface="Consolas" pitchFamily="49" charset="0"/>
              </a:rPr>
              <a:t>随机种子</a:t>
            </a:r>
            <a:r>
              <a:rPr lang="zh-CN" altLang="zh-CN" sz="2000" smtClean="0">
                <a:solidFill>
                  <a:srgbClr val="0000FF"/>
                </a:solidFill>
                <a:latin typeface="Consolas" pitchFamily="49" charset="0"/>
                <a:ea typeface="楷体" pitchFamily="49" charset="-122"/>
                <a:cs typeface="Consolas" pitchFamily="49" charset="0"/>
              </a:rPr>
              <a:t>。</a:t>
            </a:r>
            <a:endParaRPr lang="zh-CN" altLang="en-US" sz="2000">
              <a:solidFill>
                <a:srgbClr val="0000FF"/>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72" y="428604"/>
            <a:ext cx="6000792" cy="400110"/>
          </a:xfrm>
          <a:prstGeom prst="rect">
            <a:avLst/>
          </a:prstGeom>
          <a:noFill/>
        </p:spPr>
        <p:txBody>
          <a:bodyPr wrap="square" rtlCol="0">
            <a:spAutoFit/>
          </a:bodyPr>
          <a:lstStyle/>
          <a:p>
            <a:r>
              <a:rPr lang="zh-CN" altLang="zh-CN" sz="2000" smtClean="0">
                <a:solidFill>
                  <a:srgbClr val="0000FF"/>
                </a:solidFill>
                <a:latin typeface="Consolas" pitchFamily="49" charset="0"/>
                <a:ea typeface="楷体" pitchFamily="49" charset="-122"/>
                <a:cs typeface="Consolas" pitchFamily="49" charset="0"/>
              </a:rPr>
              <a:t>以下</a:t>
            </a:r>
            <a:r>
              <a:rPr lang="zh-CN" altLang="en-US" sz="2000" smtClean="0">
                <a:solidFill>
                  <a:srgbClr val="0000FF"/>
                </a:solidFill>
                <a:latin typeface="Consolas" pitchFamily="49" charset="0"/>
                <a:ea typeface="楷体" pitchFamily="49" charset="-122"/>
                <a:cs typeface="Consolas" pitchFamily="49" charset="0"/>
              </a:rPr>
              <a:t>算法</a:t>
            </a:r>
            <a:r>
              <a:rPr lang="zh-CN" altLang="zh-CN" sz="2000" smtClean="0">
                <a:solidFill>
                  <a:srgbClr val="0000FF"/>
                </a:solidFill>
                <a:latin typeface="Consolas" pitchFamily="49" charset="0"/>
                <a:ea typeface="楷体" pitchFamily="49" charset="-122"/>
                <a:cs typeface="Consolas" pitchFamily="49" charset="0"/>
              </a:rPr>
              <a:t>产生</a:t>
            </a:r>
            <a:r>
              <a:rPr lang="en-US" altLang="zh-CN" sz="2000" i="1" smtClean="0">
                <a:solidFill>
                  <a:srgbClr val="0000FF"/>
                </a:solidFill>
                <a:latin typeface="Consolas" pitchFamily="49" charset="0"/>
                <a:ea typeface="楷体" pitchFamily="49" charset="-122"/>
                <a:cs typeface="Consolas" pitchFamily="49" charset="0"/>
              </a:rPr>
              <a:t>n</a:t>
            </a:r>
            <a:r>
              <a:rPr lang="zh-CN" altLang="zh-CN" sz="2000" smtClean="0">
                <a:solidFill>
                  <a:srgbClr val="0000FF"/>
                </a:solidFill>
                <a:latin typeface="Consolas" pitchFamily="49" charset="0"/>
                <a:ea typeface="楷体" pitchFamily="49" charset="-122"/>
                <a:cs typeface="Consolas" pitchFamily="49" charset="0"/>
              </a:rPr>
              <a:t>个</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a</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b</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的随机整数：</a:t>
            </a:r>
          </a:p>
        </p:txBody>
      </p:sp>
      <p:sp>
        <p:nvSpPr>
          <p:cNvPr id="3" name="TextBox 2"/>
          <p:cNvSpPr txBox="1"/>
          <p:nvPr/>
        </p:nvSpPr>
        <p:spPr>
          <a:xfrm>
            <a:off x="714348" y="1285860"/>
            <a:ext cx="5786478" cy="2812006"/>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80000" tIns="180000" bIns="180000" rtlCol="0">
            <a:spAutoFit/>
          </a:bodyPr>
          <a:lstStyle/>
          <a:p>
            <a:pPr>
              <a:lnSpc>
                <a:spcPct val="150000"/>
              </a:lnSpc>
            </a:pPr>
            <a:r>
              <a:rPr lang="en-US" altLang="zh-CN" sz="1800" smtClean="0">
                <a:solidFill>
                  <a:srgbClr val="FF0000"/>
                </a:solidFill>
                <a:latin typeface="Consolas" pitchFamily="49" charset="0"/>
                <a:ea typeface="楷体" pitchFamily="49" charset="-122"/>
                <a:cs typeface="Consolas" pitchFamily="49" charset="0"/>
              </a:rPr>
              <a:t>void randa(int x[],int n,int a,int b)	</a:t>
            </a:r>
          </a:p>
          <a:p>
            <a:pPr>
              <a:lnSpc>
                <a:spcPct val="150000"/>
              </a:lnSpc>
            </a:pPr>
            <a:r>
              <a:rPr lang="en-US" altLang="zh-CN" sz="1800" smtClean="0">
                <a:solidFill>
                  <a:srgbClr val="FF0000"/>
                </a:solidFill>
                <a:latin typeface="Consolas" pitchFamily="49" charset="0"/>
                <a:ea typeface="楷体" pitchFamily="49" charset="-122"/>
                <a:cs typeface="Consolas" pitchFamily="49" charset="0"/>
              </a:rPr>
              <a:t>//</a:t>
            </a:r>
            <a:r>
              <a:rPr lang="zh-CN" altLang="zh-CN" sz="1800" smtClean="0">
                <a:solidFill>
                  <a:srgbClr val="FF0000"/>
                </a:solidFill>
                <a:latin typeface="Consolas" pitchFamily="49" charset="0"/>
                <a:ea typeface="楷体" pitchFamily="49" charset="-122"/>
                <a:cs typeface="Consolas" pitchFamily="49" charset="0"/>
              </a:rPr>
              <a:t>产生</a:t>
            </a:r>
            <a:r>
              <a:rPr lang="en-US" altLang="zh-CN" sz="1800" smtClean="0">
                <a:solidFill>
                  <a:srgbClr val="FF0000"/>
                </a:solidFill>
                <a:latin typeface="Consolas" pitchFamily="49" charset="0"/>
                <a:ea typeface="楷体" pitchFamily="49" charset="-122"/>
                <a:cs typeface="Consolas" pitchFamily="49" charset="0"/>
              </a:rPr>
              <a:t>n</a:t>
            </a:r>
            <a:r>
              <a:rPr lang="zh-CN" altLang="zh-CN" sz="1800" smtClean="0">
                <a:solidFill>
                  <a:srgbClr val="FF0000"/>
                </a:solidFill>
                <a:latin typeface="Consolas" pitchFamily="49" charset="0"/>
                <a:ea typeface="楷体" pitchFamily="49" charset="-122"/>
                <a:cs typeface="Consolas" pitchFamily="49" charset="0"/>
              </a:rPr>
              <a:t>个</a:t>
            </a:r>
            <a:r>
              <a:rPr lang="en-US" altLang="zh-CN" sz="1800" smtClean="0">
                <a:solidFill>
                  <a:srgbClr val="FF0000"/>
                </a:solidFill>
                <a:latin typeface="Consolas" pitchFamily="49" charset="0"/>
                <a:ea typeface="楷体" pitchFamily="49" charset="-122"/>
                <a:cs typeface="Consolas" pitchFamily="49" charset="0"/>
              </a:rPr>
              <a:t>[a,b]</a:t>
            </a:r>
            <a:r>
              <a:rPr lang="zh-CN" altLang="zh-CN" sz="1800" smtClean="0">
                <a:solidFill>
                  <a:srgbClr val="FF0000"/>
                </a:solidFill>
                <a:latin typeface="Consolas" pitchFamily="49" charset="0"/>
                <a:ea typeface="楷体" pitchFamily="49" charset="-122"/>
                <a:cs typeface="Consolas" pitchFamily="49" charset="0"/>
              </a:rPr>
              <a:t>的随机数</a:t>
            </a:r>
          </a:p>
          <a:p>
            <a:pPr>
              <a:lnSpc>
                <a:spcPct val="150000"/>
              </a:lnSpc>
            </a:pPr>
            <a:r>
              <a:rPr lang="en-US" altLang="zh-CN" sz="1800" smtClean="0">
                <a:solidFill>
                  <a:srgbClr val="0000FF"/>
                </a:solidFill>
                <a:latin typeface="Consolas" pitchFamily="49" charset="0"/>
                <a:ea typeface="楷体" pitchFamily="49" charset="-122"/>
                <a:cs typeface="Consolas" pitchFamily="49" charset="0"/>
              </a:rPr>
              <a:t>{  int i;</a:t>
            </a:r>
            <a:endParaRPr lang="zh-CN" altLang="zh-CN" sz="1800" smtClean="0">
              <a:solidFill>
                <a:srgbClr val="0000FF"/>
              </a:solidFill>
              <a:latin typeface="Consolas" pitchFamily="49" charset="0"/>
              <a:ea typeface="楷体" pitchFamily="49" charset="-122"/>
              <a:cs typeface="Consolas" pitchFamily="49" charset="0"/>
            </a:endParaRPr>
          </a:p>
          <a:p>
            <a:pPr>
              <a:lnSpc>
                <a:spcPct val="150000"/>
              </a:lnSpc>
            </a:pPr>
            <a:r>
              <a:rPr lang="en-US" altLang="zh-CN" sz="1800" smtClean="0">
                <a:solidFill>
                  <a:srgbClr val="0000FF"/>
                </a:solidFill>
                <a:latin typeface="Consolas" pitchFamily="49" charset="0"/>
                <a:ea typeface="楷体" pitchFamily="49" charset="-122"/>
                <a:cs typeface="Consolas" pitchFamily="49" charset="0"/>
              </a:rPr>
              <a:t>   for (i=0;i&lt;n;i++)</a:t>
            </a:r>
            <a:endParaRPr lang="zh-CN" altLang="zh-CN" sz="1800" smtClean="0">
              <a:solidFill>
                <a:srgbClr val="0000FF"/>
              </a:solidFill>
              <a:latin typeface="Consolas" pitchFamily="49" charset="0"/>
              <a:ea typeface="楷体" pitchFamily="49" charset="-122"/>
              <a:cs typeface="Consolas" pitchFamily="49" charset="0"/>
            </a:endParaRPr>
          </a:p>
          <a:p>
            <a:pPr>
              <a:lnSpc>
                <a:spcPct val="150000"/>
              </a:lnSpc>
            </a:pPr>
            <a:r>
              <a:rPr lang="en-US" altLang="zh-CN" sz="1800" smtClean="0">
                <a:solidFill>
                  <a:srgbClr val="0000FF"/>
                </a:solidFill>
                <a:latin typeface="Consolas" pitchFamily="49" charset="0"/>
                <a:ea typeface="楷体" pitchFamily="49" charset="-122"/>
                <a:cs typeface="Consolas" pitchFamily="49" charset="0"/>
              </a:rPr>
              <a:t>      x[i]=rand()%(b-a+1)+a;</a:t>
            </a:r>
            <a:endParaRPr lang="zh-CN" altLang="zh-CN" sz="1800" smtClean="0">
              <a:solidFill>
                <a:srgbClr val="0000FF"/>
              </a:solidFill>
              <a:latin typeface="Consolas" pitchFamily="49" charset="0"/>
              <a:ea typeface="楷体" pitchFamily="49" charset="-122"/>
              <a:cs typeface="Consolas" pitchFamily="49" charset="0"/>
            </a:endParaRPr>
          </a:p>
          <a:p>
            <a:pPr>
              <a:lnSpc>
                <a:spcPct val="150000"/>
              </a:lnSpc>
            </a:pPr>
            <a:r>
              <a:rPr lang="en-US" altLang="zh-CN" sz="1800" smtClean="0">
                <a:solidFill>
                  <a:srgbClr val="0000FF"/>
                </a:solidFill>
                <a:latin typeface="Consolas" pitchFamily="49" charset="0"/>
                <a:ea typeface="楷体" pitchFamily="49" charset="-122"/>
                <a:cs typeface="Consolas" pitchFamily="49" charset="0"/>
              </a:rPr>
              <a:t>}</a:t>
            </a:r>
            <a:endParaRPr lang="zh-CN" altLang="zh-CN" sz="1800" smtClean="0">
              <a:solidFill>
                <a:srgbClr val="0000FF"/>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357166"/>
            <a:ext cx="5429288" cy="52322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ltLang="zh-CN" sz="2800" smtClean="0">
                <a:solidFill>
                  <a:srgbClr val="FF0000"/>
                </a:solidFill>
                <a:latin typeface="Consolas" pitchFamily="49" charset="0"/>
                <a:ea typeface="微软雅黑" pitchFamily="34" charset="-122"/>
                <a:cs typeface="Consolas" pitchFamily="49" charset="0"/>
              </a:rPr>
              <a:t>12.1.2 </a:t>
            </a:r>
            <a:r>
              <a:rPr lang="zh-CN" altLang="en-US" sz="2800" smtClean="0">
                <a:solidFill>
                  <a:srgbClr val="FF0000"/>
                </a:solidFill>
                <a:latin typeface="Consolas" pitchFamily="49" charset="0"/>
                <a:ea typeface="微软雅黑" pitchFamily="34" charset="-122"/>
                <a:cs typeface="Consolas" pitchFamily="49" charset="0"/>
              </a:rPr>
              <a:t>蒙特卡罗类型概率算法</a:t>
            </a:r>
            <a:endParaRPr lang="zh-CN" altLang="en-US" sz="2800">
              <a:solidFill>
                <a:srgbClr val="FF0000"/>
              </a:solidFill>
              <a:latin typeface="Consolas" pitchFamily="49" charset="0"/>
              <a:ea typeface="微软雅黑" pitchFamily="34" charset="-122"/>
              <a:cs typeface="Consolas" pitchFamily="49" charset="0"/>
            </a:endParaRPr>
          </a:p>
        </p:txBody>
      </p:sp>
      <p:sp>
        <p:nvSpPr>
          <p:cNvPr id="3" name="TextBox 2"/>
          <p:cNvSpPr txBox="1"/>
          <p:nvPr/>
        </p:nvSpPr>
        <p:spPr>
          <a:xfrm>
            <a:off x="500034" y="1571612"/>
            <a:ext cx="7929618" cy="2862322"/>
          </a:xfrm>
          <a:prstGeom prst="rect">
            <a:avLst/>
          </a:prstGeom>
          <a:noFill/>
        </p:spPr>
        <p:txBody>
          <a:bodyPr wrap="square" rtlCol="0">
            <a:spAutoFit/>
          </a:bodyPr>
          <a:lstStyle/>
          <a:p>
            <a:pPr>
              <a:lnSpc>
                <a:spcPct val="150000"/>
              </a:lnSpc>
            </a:pPr>
            <a:r>
              <a:rPr lang="zh-CN" altLang="en-US" sz="2000" smtClean="0">
                <a:solidFill>
                  <a:srgbClr val="0000FF"/>
                </a:solidFill>
                <a:latin typeface="Consolas" pitchFamily="49" charset="0"/>
                <a:ea typeface="楷体" pitchFamily="49" charset="-122"/>
                <a:cs typeface="Consolas" pitchFamily="49" charset="0"/>
              </a:rPr>
              <a:t>     </a:t>
            </a:r>
            <a:r>
              <a:rPr lang="zh-CN" altLang="en-US" sz="2000" smtClean="0">
                <a:solidFill>
                  <a:srgbClr val="0000FF"/>
                </a:solidFill>
                <a:latin typeface="Consolas" pitchFamily="49" charset="0"/>
                <a:ea typeface="楷体" pitchFamily="49" charset="-122"/>
                <a:cs typeface="Consolas" pitchFamily="49" charset="0"/>
              </a:rPr>
              <a:t>蒙特卡</a:t>
            </a:r>
            <a:r>
              <a:rPr lang="zh-CN" altLang="zh-CN" sz="2000" smtClean="0">
                <a:solidFill>
                  <a:srgbClr val="0000FF"/>
                </a:solidFill>
                <a:latin typeface="Consolas" pitchFamily="49" charset="0"/>
                <a:ea typeface="楷体" pitchFamily="49" charset="-122"/>
                <a:cs typeface="Consolas" pitchFamily="49" charset="0"/>
              </a:rPr>
              <a:t>罗</a:t>
            </a:r>
            <a:r>
              <a:rPr lang="en-US" sz="2000" smtClean="0">
                <a:solidFill>
                  <a:srgbClr val="0000FF"/>
                </a:solidFill>
                <a:latin typeface="Consolas" pitchFamily="49" charset="0"/>
                <a:ea typeface="楷体" pitchFamily="49" charset="-122"/>
                <a:cs typeface="Consolas" pitchFamily="49" charset="0"/>
              </a:rPr>
              <a:t>(</a:t>
            </a:r>
            <a:r>
              <a:rPr lang="en-US" sz="2000" smtClean="0">
                <a:solidFill>
                  <a:srgbClr val="0000FF"/>
                </a:solidFill>
                <a:latin typeface="Consolas" pitchFamily="49" charset="0"/>
                <a:ea typeface="楷体" pitchFamily="49" charset="-122"/>
                <a:cs typeface="Consolas" pitchFamily="49" charset="0"/>
              </a:rPr>
              <a:t>Monte Carlo) </a:t>
            </a:r>
            <a:r>
              <a:rPr lang="zh-CN" altLang="en-US" sz="2000" smtClean="0">
                <a:solidFill>
                  <a:srgbClr val="0000FF"/>
                </a:solidFill>
                <a:latin typeface="Consolas" pitchFamily="49" charset="0"/>
                <a:ea typeface="楷体" pitchFamily="49" charset="-122"/>
                <a:cs typeface="Consolas" pitchFamily="49" charset="0"/>
              </a:rPr>
              <a:t>方法，或称计算机随机模拟方法，是一种基于“随机数”的计算方法。</a:t>
            </a:r>
            <a:endParaRPr lang="en-US" altLang="zh-CN" sz="2000" smtClean="0">
              <a:solidFill>
                <a:srgbClr val="0000FF"/>
              </a:solidFill>
              <a:latin typeface="Consolas" pitchFamily="49" charset="0"/>
              <a:ea typeface="楷体" pitchFamily="49" charset="-122"/>
              <a:cs typeface="Consolas" pitchFamily="49" charset="0"/>
            </a:endParaRPr>
          </a:p>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en-US" sz="2000" smtClean="0">
                <a:solidFill>
                  <a:srgbClr val="0000FF"/>
                </a:solidFill>
                <a:latin typeface="Consolas" pitchFamily="49" charset="0"/>
                <a:ea typeface="楷体" pitchFamily="49" charset="-122"/>
                <a:cs typeface="Consolas" pitchFamily="49" charset="0"/>
              </a:rPr>
              <a:t>其基本思想很早以前就被人们所发现和利用，在</a:t>
            </a:r>
            <a:r>
              <a:rPr lang="en-US" sz="2000" smtClean="0">
                <a:solidFill>
                  <a:srgbClr val="0000FF"/>
                </a:solidFill>
                <a:latin typeface="Consolas" pitchFamily="49" charset="0"/>
                <a:ea typeface="楷体" pitchFamily="49" charset="-122"/>
                <a:cs typeface="Consolas" pitchFamily="49" charset="0"/>
              </a:rPr>
              <a:t>7</a:t>
            </a:r>
            <a:r>
              <a:rPr lang="zh-CN" altLang="en-US" sz="2000" smtClean="0">
                <a:solidFill>
                  <a:srgbClr val="0000FF"/>
                </a:solidFill>
                <a:latin typeface="Consolas" pitchFamily="49" charset="0"/>
                <a:ea typeface="楷体" pitchFamily="49" charset="-122"/>
                <a:cs typeface="Consolas" pitchFamily="49" charset="0"/>
              </a:rPr>
              <a:t>世纪人们就知道用事件发生的“频率”来决定事件的“概率”。</a:t>
            </a:r>
            <a:r>
              <a:rPr lang="en-US" sz="2000" smtClean="0">
                <a:solidFill>
                  <a:srgbClr val="0000FF"/>
                </a:solidFill>
                <a:latin typeface="Consolas" pitchFamily="49" charset="0"/>
                <a:ea typeface="楷体" pitchFamily="49" charset="-122"/>
                <a:cs typeface="Consolas" pitchFamily="49" charset="0"/>
              </a:rPr>
              <a:t>19</a:t>
            </a:r>
            <a:r>
              <a:rPr lang="zh-CN" altLang="en-US" sz="2000" smtClean="0">
                <a:solidFill>
                  <a:srgbClr val="0000FF"/>
                </a:solidFill>
                <a:latin typeface="Consolas" pitchFamily="49" charset="0"/>
                <a:ea typeface="楷体" pitchFamily="49" charset="-122"/>
                <a:cs typeface="Consolas" pitchFamily="49" charset="0"/>
              </a:rPr>
              <a:t>世纪人们用投针试验的方法来决定</a:t>
            </a:r>
            <a:r>
              <a:rPr lang="en-US" altLang="zh-CN" sz="2000" smtClean="0">
                <a:solidFill>
                  <a:srgbClr val="0000FF"/>
                </a:solidFill>
                <a:latin typeface="Consolas" pitchFamily="49" charset="0"/>
                <a:ea typeface="楷体" pitchFamily="49" charset="-122"/>
                <a:cs typeface="Consolas" pitchFamily="49" charset="0"/>
              </a:rPr>
              <a:t>π</a:t>
            </a:r>
            <a:r>
              <a:rPr lang="zh-CN" altLang="en-US" sz="2000" smtClean="0">
                <a:solidFill>
                  <a:srgbClr val="0000FF"/>
                </a:solidFill>
                <a:latin typeface="Consolas" pitchFamily="49" charset="0"/>
                <a:ea typeface="楷体" pitchFamily="49" charset="-122"/>
                <a:cs typeface="Consolas" pitchFamily="49" charset="0"/>
              </a:rPr>
              <a:t>。高速计算机的出现，使得用数学方法在计算机上大量模拟这样的试验成为可能。</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500042"/>
            <a:ext cx="8215370" cy="430887"/>
          </a:xfrm>
          <a:prstGeom prst="rect">
            <a:avLst/>
          </a:prstGeom>
          <a:noFill/>
        </p:spPr>
        <p:txBody>
          <a:bodyPr wrap="square" rtlCol="0">
            <a:spAutoFit/>
          </a:bodyPr>
          <a:lstStyle/>
          <a:p>
            <a:r>
              <a:rPr lang="en-US" altLang="zh-CN" sz="2200" smtClean="0">
                <a:solidFill>
                  <a:srgbClr val="FF0000"/>
                </a:solidFill>
                <a:latin typeface="Consolas" pitchFamily="49" charset="0"/>
                <a:ea typeface="楷体" pitchFamily="49" charset="-122"/>
                <a:cs typeface="Consolas" pitchFamily="49" charset="0"/>
              </a:rPr>
              <a:t>【</a:t>
            </a:r>
            <a:r>
              <a:rPr lang="zh-CN" altLang="en-US" sz="2200" smtClean="0">
                <a:solidFill>
                  <a:srgbClr val="FF0000"/>
                </a:solidFill>
                <a:latin typeface="Consolas" pitchFamily="49" charset="0"/>
                <a:ea typeface="楷体" pitchFamily="49" charset="-122"/>
                <a:cs typeface="Consolas" pitchFamily="49" charset="0"/>
              </a:rPr>
              <a:t>例</a:t>
            </a:r>
            <a:r>
              <a:rPr lang="en-US" sz="2200" smtClean="0">
                <a:solidFill>
                  <a:srgbClr val="FF0000"/>
                </a:solidFill>
                <a:latin typeface="Consolas" pitchFamily="49" charset="0"/>
                <a:ea typeface="楷体" pitchFamily="49" charset="-122"/>
                <a:cs typeface="Consolas" pitchFamily="49" charset="0"/>
              </a:rPr>
              <a:t>12.1</a:t>
            </a:r>
            <a:r>
              <a:rPr lang="en-US" altLang="zh-CN" sz="2200" smtClean="0">
                <a:solidFill>
                  <a:srgbClr val="FF0000"/>
                </a:solidFill>
                <a:latin typeface="Consolas" pitchFamily="49" charset="0"/>
                <a:ea typeface="楷体" pitchFamily="49" charset="-122"/>
                <a:cs typeface="Consolas" pitchFamily="49" charset="0"/>
              </a:rPr>
              <a:t>】</a:t>
            </a:r>
            <a:r>
              <a:rPr lang="zh-CN" altLang="en-US" sz="2000" smtClean="0">
                <a:solidFill>
                  <a:srgbClr val="0000FF"/>
                </a:solidFill>
                <a:latin typeface="Consolas" pitchFamily="49" charset="0"/>
                <a:ea typeface="楷体" pitchFamily="49" charset="-122"/>
                <a:cs typeface="Consolas" pitchFamily="49" charset="0"/>
              </a:rPr>
              <a:t>设计一个求</a:t>
            </a:r>
            <a:r>
              <a:rPr lang="en-US" altLang="zh-CN" sz="2000" smtClean="0">
                <a:solidFill>
                  <a:srgbClr val="0000FF"/>
                </a:solidFill>
                <a:latin typeface="Consolas" pitchFamily="49" charset="0"/>
                <a:ea typeface="楷体" pitchFamily="49" charset="-122"/>
                <a:cs typeface="Consolas" pitchFamily="49" charset="0"/>
              </a:rPr>
              <a:t>π</a:t>
            </a:r>
            <a:r>
              <a:rPr lang="zh-CN" altLang="en-US" sz="2000" smtClean="0">
                <a:solidFill>
                  <a:srgbClr val="0000FF"/>
                </a:solidFill>
                <a:latin typeface="Consolas" pitchFamily="49" charset="0"/>
                <a:ea typeface="楷体" pitchFamily="49" charset="-122"/>
                <a:cs typeface="Consolas" pitchFamily="49" charset="0"/>
              </a:rPr>
              <a:t>（圆周率）的</a:t>
            </a:r>
            <a:r>
              <a:rPr lang="zh-CN" altLang="en-US" sz="2000" smtClean="0">
                <a:solidFill>
                  <a:srgbClr val="0000FF"/>
                </a:solidFill>
                <a:latin typeface="Consolas" pitchFamily="49" charset="0"/>
                <a:ea typeface="楷体" pitchFamily="49" charset="-122"/>
                <a:cs typeface="Consolas" pitchFamily="49" charset="0"/>
              </a:rPr>
              <a:t>蒙特卡</a:t>
            </a:r>
            <a:r>
              <a:rPr lang="zh-CN" altLang="zh-CN" sz="2000" smtClean="0">
                <a:solidFill>
                  <a:srgbClr val="0000FF"/>
                </a:solidFill>
                <a:latin typeface="Consolas" pitchFamily="49" charset="0"/>
                <a:ea typeface="楷体" pitchFamily="49" charset="-122"/>
                <a:cs typeface="Consolas" pitchFamily="49" charset="0"/>
              </a:rPr>
              <a:t>罗</a:t>
            </a:r>
            <a:r>
              <a:rPr lang="zh-CN" altLang="en-US" sz="2000" smtClean="0">
                <a:solidFill>
                  <a:srgbClr val="0000FF"/>
                </a:solidFill>
                <a:latin typeface="Consolas" pitchFamily="49" charset="0"/>
                <a:ea typeface="楷体" pitchFamily="49" charset="-122"/>
                <a:cs typeface="Consolas" pitchFamily="49" charset="0"/>
              </a:rPr>
              <a:t>型</a:t>
            </a:r>
            <a:r>
              <a:rPr lang="zh-CN" altLang="en-US" sz="2000" smtClean="0">
                <a:solidFill>
                  <a:srgbClr val="0000FF"/>
                </a:solidFill>
                <a:latin typeface="Consolas" pitchFamily="49" charset="0"/>
                <a:ea typeface="楷体" pitchFamily="49" charset="-122"/>
                <a:cs typeface="Consolas" pitchFamily="49" charset="0"/>
              </a:rPr>
              <a:t>概率算法。</a:t>
            </a:r>
          </a:p>
        </p:txBody>
      </p:sp>
      <p:sp>
        <p:nvSpPr>
          <p:cNvPr id="3" name="TextBox 2"/>
          <p:cNvSpPr txBox="1"/>
          <p:nvPr/>
        </p:nvSpPr>
        <p:spPr>
          <a:xfrm>
            <a:off x="428596" y="1000108"/>
            <a:ext cx="8286808" cy="2908489"/>
          </a:xfrm>
          <a:prstGeom prst="rect">
            <a:avLst/>
          </a:prstGeom>
          <a:noFill/>
        </p:spPr>
        <p:txBody>
          <a:bodyPr wrap="square" rtlCol="0">
            <a:spAutoFit/>
          </a:bodyPr>
          <a:lstStyle/>
          <a:p>
            <a:pPr>
              <a:lnSpc>
                <a:spcPct val="150000"/>
              </a:lnSpc>
            </a:pPr>
            <a:r>
              <a:rPr lang="zh-CN" altLang="en-US" sz="2200" smtClean="0">
                <a:solidFill>
                  <a:srgbClr val="0000FF"/>
                </a:solidFill>
                <a:latin typeface="Consolas" pitchFamily="49" charset="0"/>
                <a:ea typeface="楷体" pitchFamily="49" charset="-122"/>
                <a:cs typeface="Consolas" pitchFamily="49" charset="0"/>
              </a:rPr>
              <a:t>   </a:t>
            </a:r>
            <a:r>
              <a:rPr lang="zh-CN" altLang="en-US" sz="2200" smtClean="0">
                <a:solidFill>
                  <a:srgbClr val="FF0000"/>
                </a:solidFill>
                <a:latin typeface="Consolas" pitchFamily="49" charset="0"/>
                <a:ea typeface="楷体" pitchFamily="49" charset="-122"/>
                <a:cs typeface="Consolas" pitchFamily="49" charset="0"/>
              </a:rPr>
              <a:t>解：</a:t>
            </a:r>
            <a:r>
              <a:rPr lang="zh-CN" altLang="en-US" sz="2000" smtClean="0">
                <a:solidFill>
                  <a:srgbClr val="0000FF"/>
                </a:solidFill>
                <a:latin typeface="Consolas" pitchFamily="49" charset="0"/>
                <a:ea typeface="楷体" pitchFamily="49" charset="-122"/>
                <a:cs typeface="Consolas" pitchFamily="49" charset="0"/>
              </a:rPr>
              <a:t>在边长为</a:t>
            </a:r>
            <a:r>
              <a:rPr lang="en-US" sz="2000" smtClean="0">
                <a:solidFill>
                  <a:srgbClr val="0000FF"/>
                </a:solidFill>
                <a:latin typeface="Consolas" pitchFamily="49" charset="0"/>
                <a:ea typeface="楷体" pitchFamily="49" charset="-122"/>
                <a:cs typeface="Consolas" pitchFamily="49" charset="0"/>
              </a:rPr>
              <a:t>2</a:t>
            </a:r>
            <a:r>
              <a:rPr lang="zh-CN" altLang="en-US" sz="2000" smtClean="0">
                <a:solidFill>
                  <a:srgbClr val="0000FF"/>
                </a:solidFill>
                <a:latin typeface="Consolas" pitchFamily="49" charset="0"/>
                <a:ea typeface="楷体" pitchFamily="49" charset="-122"/>
                <a:cs typeface="Consolas" pitchFamily="49" charset="0"/>
              </a:rPr>
              <a:t>的正方形内有一半径为</a:t>
            </a:r>
            <a:r>
              <a:rPr lang="en-US" sz="2000" smtClean="0">
                <a:solidFill>
                  <a:srgbClr val="0000FF"/>
                </a:solidFill>
                <a:latin typeface="Consolas" pitchFamily="49" charset="0"/>
                <a:ea typeface="楷体" pitchFamily="49" charset="-122"/>
                <a:cs typeface="Consolas" pitchFamily="49" charset="0"/>
              </a:rPr>
              <a:t>1</a:t>
            </a:r>
            <a:r>
              <a:rPr lang="zh-CN" altLang="en-US" sz="2000" smtClean="0">
                <a:solidFill>
                  <a:srgbClr val="0000FF"/>
                </a:solidFill>
                <a:latin typeface="Consolas" pitchFamily="49" charset="0"/>
                <a:ea typeface="楷体" pitchFamily="49" charset="-122"/>
                <a:cs typeface="Consolas" pitchFamily="49" charset="0"/>
              </a:rPr>
              <a:t>的内切圆，如下图所示。向该正方形中投掷</a:t>
            </a:r>
            <a:r>
              <a:rPr lang="en-US" sz="2000" i="1" smtClean="0">
                <a:solidFill>
                  <a:srgbClr val="0000FF"/>
                </a:solidFill>
                <a:latin typeface="Consolas" pitchFamily="49" charset="0"/>
                <a:ea typeface="楷体" pitchFamily="49" charset="-122"/>
                <a:cs typeface="Consolas" pitchFamily="49" charset="0"/>
              </a:rPr>
              <a:t>n</a:t>
            </a:r>
            <a:r>
              <a:rPr lang="zh-CN" altLang="en-US" sz="2000" smtClean="0">
                <a:solidFill>
                  <a:srgbClr val="0000FF"/>
                </a:solidFill>
                <a:latin typeface="Consolas" pitchFamily="49" charset="0"/>
                <a:ea typeface="楷体" pitchFamily="49" charset="-122"/>
                <a:cs typeface="Consolas" pitchFamily="49" charset="0"/>
              </a:rPr>
              <a:t>次飞镖，假设飞镖击中正方形中任何位置的概率相同，设飞镖的位置为（</a:t>
            </a:r>
            <a:r>
              <a:rPr lang="en-US" sz="2000" i="1" smtClean="0">
                <a:solidFill>
                  <a:srgbClr val="0000FF"/>
                </a:solidFill>
                <a:latin typeface="Consolas" pitchFamily="49" charset="0"/>
                <a:ea typeface="楷体" pitchFamily="49" charset="-122"/>
                <a:cs typeface="Consolas" pitchFamily="49" charset="0"/>
              </a:rPr>
              <a:t>x</a:t>
            </a:r>
            <a:r>
              <a:rPr lang="zh-CN" altLang="en-US" sz="2000" smtClean="0">
                <a:solidFill>
                  <a:srgbClr val="0000FF"/>
                </a:solidFill>
                <a:latin typeface="Consolas" pitchFamily="49" charset="0"/>
                <a:ea typeface="楷体" pitchFamily="49" charset="-122"/>
                <a:cs typeface="Consolas" pitchFamily="49" charset="0"/>
              </a:rPr>
              <a:t>，</a:t>
            </a:r>
            <a:r>
              <a:rPr lang="en-US" sz="2000" i="1" smtClean="0">
                <a:solidFill>
                  <a:srgbClr val="0000FF"/>
                </a:solidFill>
                <a:latin typeface="Consolas" pitchFamily="49" charset="0"/>
                <a:ea typeface="楷体" pitchFamily="49" charset="-122"/>
                <a:cs typeface="Consolas" pitchFamily="49" charset="0"/>
              </a:rPr>
              <a:t>y</a:t>
            </a:r>
            <a:r>
              <a:rPr lang="zh-CN" altLang="en-US" sz="2000" smtClean="0">
                <a:solidFill>
                  <a:srgbClr val="0000FF"/>
                </a:solidFill>
                <a:latin typeface="Consolas" pitchFamily="49" charset="0"/>
                <a:ea typeface="楷体" pitchFamily="49" charset="-122"/>
                <a:cs typeface="Consolas" pitchFamily="49" charset="0"/>
              </a:rPr>
              <a:t>），如果有</a:t>
            </a:r>
            <a:r>
              <a:rPr lang="en-US" sz="2000" i="1" smtClean="0">
                <a:solidFill>
                  <a:srgbClr val="0000FF"/>
                </a:solidFill>
                <a:latin typeface="Consolas" pitchFamily="49" charset="0"/>
                <a:ea typeface="楷体" pitchFamily="49" charset="-122"/>
                <a:cs typeface="Consolas" pitchFamily="49" charset="0"/>
              </a:rPr>
              <a:t>x</a:t>
            </a:r>
            <a:r>
              <a:rPr lang="en-US" sz="2000" baseline="30000" smtClean="0">
                <a:solidFill>
                  <a:srgbClr val="0000FF"/>
                </a:solidFill>
                <a:latin typeface="Consolas" pitchFamily="49" charset="0"/>
                <a:ea typeface="楷体" pitchFamily="49" charset="-122"/>
                <a:cs typeface="Consolas" pitchFamily="49" charset="0"/>
              </a:rPr>
              <a:t>2</a:t>
            </a:r>
            <a:r>
              <a:rPr lang="en-US" sz="2000" smtClean="0">
                <a:solidFill>
                  <a:srgbClr val="0000FF"/>
                </a:solidFill>
                <a:latin typeface="Consolas" pitchFamily="49" charset="0"/>
                <a:ea typeface="楷体" pitchFamily="49" charset="-122"/>
                <a:cs typeface="Consolas" pitchFamily="49" charset="0"/>
              </a:rPr>
              <a:t>+</a:t>
            </a:r>
            <a:r>
              <a:rPr lang="en-US" sz="2000" i="1" smtClean="0">
                <a:solidFill>
                  <a:srgbClr val="0000FF"/>
                </a:solidFill>
                <a:latin typeface="Consolas" pitchFamily="49" charset="0"/>
                <a:ea typeface="楷体" pitchFamily="49" charset="-122"/>
                <a:cs typeface="Consolas" pitchFamily="49" charset="0"/>
              </a:rPr>
              <a:t>y</a:t>
            </a:r>
            <a:r>
              <a:rPr lang="en-US" sz="2000" baseline="30000" smtClean="0">
                <a:solidFill>
                  <a:srgbClr val="0000FF"/>
                </a:solidFill>
                <a:latin typeface="Consolas" pitchFamily="49" charset="0"/>
                <a:ea typeface="楷体" pitchFamily="49" charset="-122"/>
                <a:cs typeface="Consolas" pitchFamily="49" charset="0"/>
              </a:rPr>
              <a:t>2</a:t>
            </a:r>
            <a:r>
              <a:rPr lang="zh-CN" altLang="en-US" sz="2000" smtClean="0">
                <a:solidFill>
                  <a:srgbClr val="0000FF"/>
                </a:solidFill>
                <a:latin typeface="Consolas" pitchFamily="49" charset="0"/>
                <a:ea typeface="楷体" pitchFamily="49" charset="-122"/>
                <a:cs typeface="Consolas" pitchFamily="49" charset="0"/>
              </a:rPr>
              <a:t>≤</a:t>
            </a:r>
            <a:r>
              <a:rPr lang="en-US" sz="2000" smtClean="0">
                <a:solidFill>
                  <a:srgbClr val="0000FF"/>
                </a:solidFill>
                <a:latin typeface="Consolas" pitchFamily="49" charset="0"/>
                <a:ea typeface="楷体" pitchFamily="49" charset="-122"/>
                <a:cs typeface="Consolas" pitchFamily="49" charset="0"/>
              </a:rPr>
              <a:t>1</a:t>
            </a:r>
            <a:r>
              <a:rPr lang="zh-CN" altLang="en-US" sz="2000" smtClean="0">
                <a:solidFill>
                  <a:srgbClr val="0000FF"/>
                </a:solidFill>
                <a:latin typeface="Consolas" pitchFamily="49" charset="0"/>
                <a:ea typeface="楷体" pitchFamily="49" charset="-122"/>
                <a:cs typeface="Consolas" pitchFamily="49" charset="0"/>
              </a:rPr>
              <a:t>，则落在内切圆中。</a:t>
            </a:r>
          </a:p>
          <a:p>
            <a:pPr>
              <a:lnSpc>
                <a:spcPct val="150000"/>
              </a:lnSpc>
            </a:pPr>
            <a:r>
              <a:rPr lang="zh-CN" altLang="en-US" sz="2000" smtClean="0">
                <a:solidFill>
                  <a:srgbClr val="0000FF"/>
                </a:solidFill>
                <a:latin typeface="Consolas" pitchFamily="49" charset="0"/>
                <a:ea typeface="楷体" pitchFamily="49" charset="-122"/>
                <a:cs typeface="Consolas" pitchFamily="49" charset="0"/>
              </a:rPr>
              <a:t>    这里，圆面积为</a:t>
            </a:r>
            <a:r>
              <a:rPr lang="en-US" altLang="zh-CN" sz="2000" smtClean="0">
                <a:solidFill>
                  <a:srgbClr val="0000FF"/>
                </a:solidFill>
                <a:latin typeface="Consolas" pitchFamily="49" charset="0"/>
                <a:ea typeface="楷体" pitchFamily="49" charset="-122"/>
                <a:cs typeface="Consolas" pitchFamily="49" charset="0"/>
              </a:rPr>
              <a:t>π</a:t>
            </a:r>
            <a:r>
              <a:rPr lang="zh-CN" altLang="en-US" sz="2000" smtClean="0">
                <a:solidFill>
                  <a:srgbClr val="0000FF"/>
                </a:solidFill>
                <a:latin typeface="Consolas" pitchFamily="49" charset="0"/>
                <a:ea typeface="楷体" pitchFamily="49" charset="-122"/>
                <a:cs typeface="Consolas" pitchFamily="49" charset="0"/>
              </a:rPr>
              <a:t>，正方形面积</a:t>
            </a:r>
            <a:r>
              <a:rPr lang="zh-CN" altLang="en-US" sz="2000" smtClean="0">
                <a:solidFill>
                  <a:srgbClr val="0000FF"/>
                </a:solidFill>
                <a:latin typeface="Consolas" pitchFamily="49" charset="0"/>
                <a:ea typeface="楷体" pitchFamily="49" charset="-122"/>
                <a:cs typeface="Consolas" pitchFamily="49" charset="0"/>
              </a:rPr>
              <a:t>为</a:t>
            </a:r>
            <a:r>
              <a:rPr lang="en-US" sz="2000" smtClean="0">
                <a:solidFill>
                  <a:srgbClr val="0000FF"/>
                </a:solidFill>
                <a:latin typeface="Consolas" pitchFamily="49" charset="0"/>
                <a:ea typeface="楷体" pitchFamily="49" charset="-122"/>
                <a:cs typeface="Consolas" pitchFamily="49" charset="0"/>
              </a:rPr>
              <a:t>4</a:t>
            </a:r>
            <a:r>
              <a:rPr lang="zh-CN" altLang="en-US" sz="2000" smtClean="0">
                <a:solidFill>
                  <a:srgbClr val="0000FF"/>
                </a:solidFill>
                <a:latin typeface="Consolas" pitchFamily="49" charset="0"/>
                <a:ea typeface="楷体" pitchFamily="49" charset="-122"/>
                <a:cs typeface="Consolas" pitchFamily="49" charset="0"/>
              </a:rPr>
              <a:t>，圆面积</a:t>
            </a:r>
            <a:r>
              <a:rPr lang="zh-CN" altLang="en-US" sz="2000" smtClean="0">
                <a:solidFill>
                  <a:srgbClr val="0000FF"/>
                </a:solidFill>
                <a:latin typeface="Consolas" pitchFamily="49" charset="0"/>
                <a:ea typeface="楷体" pitchFamily="49" charset="-122"/>
                <a:cs typeface="Consolas" pitchFamily="49" charset="0"/>
              </a:rPr>
              <a:t>与正方形面积</a:t>
            </a:r>
            <a:r>
              <a:rPr lang="zh-CN" altLang="en-US" sz="2000" smtClean="0">
                <a:solidFill>
                  <a:srgbClr val="0000FF"/>
                </a:solidFill>
                <a:latin typeface="Consolas" pitchFamily="49" charset="0"/>
                <a:ea typeface="楷体" pitchFamily="49" charset="-122"/>
                <a:cs typeface="Consolas" pitchFamily="49" charset="0"/>
              </a:rPr>
              <a:t>比为</a:t>
            </a:r>
            <a:r>
              <a:rPr lang="en-US" altLang="zh-CN" sz="2000" smtClean="0">
                <a:solidFill>
                  <a:srgbClr val="0000FF"/>
                </a:solidFill>
                <a:latin typeface="Consolas" pitchFamily="49" charset="0"/>
                <a:ea typeface="楷体" pitchFamily="49" charset="-122"/>
                <a:cs typeface="Consolas" pitchFamily="49" charset="0"/>
              </a:rPr>
              <a:t>π</a:t>
            </a:r>
            <a:r>
              <a:rPr lang="en-US" sz="2000" smtClean="0">
                <a:solidFill>
                  <a:srgbClr val="0000FF"/>
                </a:solidFill>
                <a:latin typeface="Consolas" pitchFamily="49" charset="0"/>
                <a:ea typeface="楷体" pitchFamily="49" charset="-122"/>
                <a:cs typeface="Consolas" pitchFamily="49" charset="0"/>
              </a:rPr>
              <a:t>/4</a:t>
            </a:r>
            <a:r>
              <a:rPr lang="zh-CN" altLang="en-US" sz="2000" smtClean="0">
                <a:solidFill>
                  <a:srgbClr val="0000FF"/>
                </a:solidFill>
                <a:latin typeface="Consolas" pitchFamily="49" charset="0"/>
                <a:ea typeface="楷体" pitchFamily="49" charset="-122"/>
                <a:cs typeface="Consolas" pitchFamily="49" charset="0"/>
              </a:rPr>
              <a:t>。若</a:t>
            </a:r>
            <a:r>
              <a:rPr lang="en-US" sz="2000" i="1" smtClean="0">
                <a:solidFill>
                  <a:srgbClr val="0000FF"/>
                </a:solidFill>
                <a:latin typeface="Consolas" pitchFamily="49" charset="0"/>
                <a:ea typeface="楷体" pitchFamily="49" charset="-122"/>
                <a:cs typeface="Consolas" pitchFamily="49" charset="0"/>
              </a:rPr>
              <a:t>n</a:t>
            </a:r>
            <a:r>
              <a:rPr lang="zh-CN" altLang="en-US" sz="2000" smtClean="0">
                <a:solidFill>
                  <a:srgbClr val="0000FF"/>
                </a:solidFill>
                <a:latin typeface="Consolas" pitchFamily="49" charset="0"/>
                <a:ea typeface="楷体" pitchFamily="49" charset="-122"/>
                <a:cs typeface="Consolas" pitchFamily="49" charset="0"/>
              </a:rPr>
              <a:t>次投掷中有</a:t>
            </a:r>
            <a:r>
              <a:rPr lang="en-US" sz="2000" i="1" smtClean="0">
                <a:solidFill>
                  <a:srgbClr val="0000FF"/>
                </a:solidFill>
                <a:latin typeface="Consolas" pitchFamily="49" charset="0"/>
                <a:ea typeface="楷体" pitchFamily="49" charset="-122"/>
                <a:cs typeface="Consolas" pitchFamily="49" charset="0"/>
              </a:rPr>
              <a:t>m</a:t>
            </a:r>
            <a:r>
              <a:rPr lang="zh-CN" altLang="en-US" sz="2000" smtClean="0">
                <a:solidFill>
                  <a:srgbClr val="0000FF"/>
                </a:solidFill>
                <a:latin typeface="Consolas" pitchFamily="49" charset="0"/>
                <a:ea typeface="楷体" pitchFamily="49" charset="-122"/>
                <a:cs typeface="Consolas" pitchFamily="49" charset="0"/>
              </a:rPr>
              <a:t>次落在内切圆中，则圆面积</a:t>
            </a:r>
            <a:r>
              <a:rPr lang="zh-CN" altLang="en-US" sz="2000" smtClean="0">
                <a:solidFill>
                  <a:srgbClr val="0000FF"/>
                </a:solidFill>
                <a:latin typeface="Consolas" pitchFamily="49" charset="0"/>
                <a:ea typeface="楷体" pitchFamily="49" charset="-122"/>
                <a:cs typeface="Consolas" pitchFamily="49" charset="0"/>
              </a:rPr>
              <a:t>与正方形面积</a:t>
            </a:r>
            <a:r>
              <a:rPr lang="zh-CN" altLang="en-US" sz="2000" smtClean="0">
                <a:solidFill>
                  <a:srgbClr val="0000FF"/>
                </a:solidFill>
                <a:latin typeface="Consolas" pitchFamily="49" charset="0"/>
                <a:ea typeface="楷体" pitchFamily="49" charset="-122"/>
                <a:cs typeface="Consolas" pitchFamily="49" charset="0"/>
              </a:rPr>
              <a:t>比可近似为</a:t>
            </a:r>
            <a:r>
              <a:rPr lang="en-US" sz="2000" i="1" smtClean="0">
                <a:solidFill>
                  <a:srgbClr val="0000FF"/>
                </a:solidFill>
                <a:latin typeface="Consolas" pitchFamily="49" charset="0"/>
                <a:ea typeface="楷体" pitchFamily="49" charset="-122"/>
                <a:cs typeface="Consolas" pitchFamily="49" charset="0"/>
              </a:rPr>
              <a:t>m</a:t>
            </a:r>
            <a:r>
              <a:rPr lang="en-US" sz="2000" smtClean="0">
                <a:solidFill>
                  <a:srgbClr val="0000FF"/>
                </a:solidFill>
                <a:latin typeface="Consolas" pitchFamily="49" charset="0"/>
                <a:ea typeface="楷体" pitchFamily="49" charset="-122"/>
                <a:cs typeface="Consolas" pitchFamily="49" charset="0"/>
              </a:rPr>
              <a:t>/</a:t>
            </a:r>
            <a:r>
              <a:rPr lang="en-US" sz="2000" i="1" smtClean="0">
                <a:solidFill>
                  <a:srgbClr val="0000FF"/>
                </a:solidFill>
                <a:latin typeface="Consolas" pitchFamily="49" charset="0"/>
                <a:ea typeface="楷体" pitchFamily="49" charset="-122"/>
                <a:cs typeface="Consolas" pitchFamily="49" charset="0"/>
              </a:rPr>
              <a:t>n</a:t>
            </a:r>
            <a:r>
              <a:rPr lang="zh-CN" altLang="en-US" sz="2000" smtClean="0">
                <a:solidFill>
                  <a:srgbClr val="0000FF"/>
                </a:solidFill>
                <a:latin typeface="Consolas" pitchFamily="49" charset="0"/>
                <a:ea typeface="楷体" pitchFamily="49" charset="-122"/>
                <a:cs typeface="Consolas" pitchFamily="49" charset="0"/>
              </a:rPr>
              <a:t>，即</a:t>
            </a:r>
            <a:r>
              <a:rPr lang="en-US" altLang="zh-CN" sz="2000" smtClean="0">
                <a:solidFill>
                  <a:srgbClr val="0000FF"/>
                </a:solidFill>
                <a:latin typeface="Consolas" pitchFamily="49" charset="0"/>
                <a:ea typeface="楷体" pitchFamily="49" charset="-122"/>
                <a:cs typeface="Consolas" pitchFamily="49" charset="0"/>
              </a:rPr>
              <a:t>π</a:t>
            </a:r>
            <a:r>
              <a:rPr lang="en-US" sz="2000" smtClean="0">
                <a:solidFill>
                  <a:srgbClr val="0000FF"/>
                </a:solidFill>
                <a:latin typeface="Consolas" pitchFamily="49" charset="0"/>
                <a:ea typeface="楷体" pitchFamily="49" charset="-122"/>
                <a:cs typeface="Consolas" pitchFamily="49" charset="0"/>
              </a:rPr>
              <a:t>/4</a:t>
            </a:r>
            <a:r>
              <a:rPr lang="zh-CN" altLang="en-US" sz="2000" smtClean="0">
                <a:solidFill>
                  <a:srgbClr val="0000FF"/>
                </a:solidFill>
                <a:latin typeface="Consolas" pitchFamily="49" charset="0"/>
                <a:ea typeface="楷体" pitchFamily="49" charset="-122"/>
                <a:cs typeface="Consolas" pitchFamily="49" charset="0"/>
              </a:rPr>
              <a:t>≈</a:t>
            </a:r>
            <a:r>
              <a:rPr lang="en-US" sz="2000" i="1" smtClean="0">
                <a:solidFill>
                  <a:srgbClr val="0000FF"/>
                </a:solidFill>
                <a:latin typeface="Consolas" pitchFamily="49" charset="0"/>
                <a:ea typeface="楷体" pitchFamily="49" charset="-122"/>
                <a:cs typeface="Consolas" pitchFamily="49" charset="0"/>
              </a:rPr>
              <a:t>m</a:t>
            </a:r>
            <a:r>
              <a:rPr lang="en-US" sz="2000" smtClean="0">
                <a:solidFill>
                  <a:srgbClr val="0000FF"/>
                </a:solidFill>
                <a:latin typeface="Consolas" pitchFamily="49" charset="0"/>
                <a:ea typeface="楷体" pitchFamily="49" charset="-122"/>
                <a:cs typeface="Consolas" pitchFamily="49" charset="0"/>
              </a:rPr>
              <a:t>/</a:t>
            </a:r>
            <a:r>
              <a:rPr lang="en-US" sz="2000" i="1" smtClean="0">
                <a:solidFill>
                  <a:srgbClr val="0000FF"/>
                </a:solidFill>
                <a:latin typeface="Consolas" pitchFamily="49" charset="0"/>
                <a:ea typeface="楷体" pitchFamily="49" charset="-122"/>
                <a:cs typeface="Consolas" pitchFamily="49" charset="0"/>
              </a:rPr>
              <a:t>n</a:t>
            </a:r>
            <a:r>
              <a:rPr lang="zh-CN" altLang="en-US" sz="2000" smtClean="0">
                <a:solidFill>
                  <a:srgbClr val="0000FF"/>
                </a:solidFill>
                <a:latin typeface="Consolas" pitchFamily="49" charset="0"/>
                <a:ea typeface="楷体" pitchFamily="49" charset="-122"/>
                <a:cs typeface="Consolas" pitchFamily="49" charset="0"/>
              </a:rPr>
              <a:t>，或者</a:t>
            </a:r>
            <a:r>
              <a:rPr lang="en-US" altLang="zh-CN" sz="2000" smtClean="0">
                <a:solidFill>
                  <a:srgbClr val="0000FF"/>
                </a:solidFill>
                <a:latin typeface="Consolas" pitchFamily="49" charset="0"/>
                <a:ea typeface="楷体" pitchFamily="49" charset="-122"/>
                <a:cs typeface="Consolas" pitchFamily="49" charset="0"/>
              </a:rPr>
              <a:t>π≈</a:t>
            </a:r>
            <a:r>
              <a:rPr lang="en-US" sz="2000" smtClean="0">
                <a:solidFill>
                  <a:srgbClr val="0000FF"/>
                </a:solidFill>
                <a:latin typeface="Consolas" pitchFamily="49" charset="0"/>
                <a:ea typeface="楷体" pitchFamily="49" charset="-122"/>
                <a:cs typeface="Consolas" pitchFamily="49" charset="0"/>
              </a:rPr>
              <a:t>4</a:t>
            </a:r>
            <a:r>
              <a:rPr lang="en-US" sz="2000" i="1" smtClean="0">
                <a:solidFill>
                  <a:srgbClr val="0000FF"/>
                </a:solidFill>
                <a:latin typeface="Consolas" pitchFamily="49" charset="0"/>
                <a:ea typeface="楷体" pitchFamily="49" charset="-122"/>
                <a:cs typeface="Consolas" pitchFamily="49" charset="0"/>
              </a:rPr>
              <a:t>m</a:t>
            </a:r>
            <a:r>
              <a:rPr lang="en-US" sz="2000" smtClean="0">
                <a:solidFill>
                  <a:srgbClr val="0000FF"/>
                </a:solidFill>
                <a:latin typeface="Consolas" pitchFamily="49" charset="0"/>
                <a:ea typeface="楷体" pitchFamily="49" charset="-122"/>
                <a:cs typeface="Consolas" pitchFamily="49" charset="0"/>
              </a:rPr>
              <a:t>/</a:t>
            </a:r>
            <a:r>
              <a:rPr lang="en-US" sz="2000" i="1" smtClean="0">
                <a:solidFill>
                  <a:srgbClr val="0000FF"/>
                </a:solidFill>
                <a:latin typeface="Consolas" pitchFamily="49" charset="0"/>
                <a:ea typeface="楷体" pitchFamily="49" charset="-122"/>
                <a:cs typeface="Consolas" pitchFamily="49" charset="0"/>
              </a:rPr>
              <a:t>n</a:t>
            </a:r>
            <a:r>
              <a:rPr lang="zh-CN" altLang="en-US" sz="2000" smtClean="0">
                <a:solidFill>
                  <a:srgbClr val="0000FF"/>
                </a:solidFill>
                <a:latin typeface="Consolas" pitchFamily="49" charset="0"/>
                <a:ea typeface="楷体" pitchFamily="49" charset="-122"/>
                <a:cs typeface="Consolas" pitchFamily="49" charset="0"/>
              </a:rPr>
              <a:t>。</a:t>
            </a:r>
          </a:p>
        </p:txBody>
      </p:sp>
      <p:sp>
        <p:nvSpPr>
          <p:cNvPr id="3097" name="Rectangle 2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3073" name="Group 1"/>
          <p:cNvGrpSpPr>
            <a:grpSpLocks noChangeAspect="1"/>
          </p:cNvGrpSpPr>
          <p:nvPr/>
        </p:nvGrpSpPr>
        <p:grpSpPr bwMode="auto">
          <a:xfrm>
            <a:off x="2821192" y="4143380"/>
            <a:ext cx="2750940" cy="2500330"/>
            <a:chOff x="3953" y="4989"/>
            <a:chExt cx="2387" cy="2169"/>
          </a:xfrm>
        </p:grpSpPr>
        <p:sp>
          <p:nvSpPr>
            <p:cNvPr id="3096" name="AutoShape 24"/>
            <p:cNvSpPr>
              <a:spLocks noChangeAspect="1" noChangeArrowheads="1" noTextEdit="1"/>
            </p:cNvSpPr>
            <p:nvPr/>
          </p:nvSpPr>
          <p:spPr bwMode="auto">
            <a:xfrm>
              <a:off x="3953" y="4989"/>
              <a:ext cx="2387" cy="2169"/>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3095" name="Rectangle 23"/>
            <p:cNvSpPr>
              <a:spLocks noChangeArrowheads="1"/>
            </p:cNvSpPr>
            <p:nvPr/>
          </p:nvSpPr>
          <p:spPr bwMode="auto">
            <a:xfrm>
              <a:off x="4480" y="5580"/>
              <a:ext cx="1134" cy="1134"/>
            </a:xfrm>
            <a:prstGeom prst="rect">
              <a:avLst/>
            </a:prstGeom>
            <a:solidFill>
              <a:srgbClr val="92D05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094" name="Oval 22"/>
            <p:cNvSpPr>
              <a:spLocks noChangeArrowheads="1"/>
            </p:cNvSpPr>
            <p:nvPr/>
          </p:nvSpPr>
          <p:spPr bwMode="auto">
            <a:xfrm>
              <a:off x="4480" y="5580"/>
              <a:ext cx="1134" cy="1134"/>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093" name="AutoShape 21"/>
            <p:cNvSpPr>
              <a:spLocks noChangeShapeType="1"/>
            </p:cNvSpPr>
            <p:nvPr/>
          </p:nvSpPr>
          <p:spPr bwMode="auto">
            <a:xfrm flipV="1">
              <a:off x="3961" y="6130"/>
              <a:ext cx="2209" cy="1"/>
            </a:xfrm>
            <a:prstGeom prst="straightConnector1">
              <a:avLst/>
            </a:prstGeom>
            <a:noFill/>
            <a:ln w="9525">
              <a:solidFill>
                <a:srgbClr val="000000"/>
              </a:solidFill>
              <a:round/>
              <a:headEnd/>
              <a:tailEnd type="arrow" w="med" len="med"/>
            </a:ln>
          </p:spPr>
          <p:txBody>
            <a:bodyPr vert="horz" wrap="square" lIns="91440" tIns="45720" rIns="91440" bIns="45720" numCol="1" anchor="t" anchorCtr="0" compatLnSpc="1">
              <a:prstTxWarp prst="textNoShape">
                <a:avLst/>
              </a:prstTxWarp>
            </a:bodyPr>
            <a:lstStyle/>
            <a:p>
              <a:endParaRPr lang="zh-CN" altLang="en-US"/>
            </a:p>
          </p:txBody>
        </p:sp>
        <p:sp>
          <p:nvSpPr>
            <p:cNvPr id="3092" name="AutoShape 20"/>
            <p:cNvSpPr>
              <a:spLocks noChangeShapeType="1"/>
            </p:cNvSpPr>
            <p:nvPr/>
          </p:nvSpPr>
          <p:spPr bwMode="auto">
            <a:xfrm flipV="1">
              <a:off x="5070" y="5019"/>
              <a:ext cx="2" cy="2131"/>
            </a:xfrm>
            <a:prstGeom prst="straightConnector1">
              <a:avLst/>
            </a:prstGeom>
            <a:noFill/>
            <a:ln w="9525">
              <a:solidFill>
                <a:srgbClr val="000000"/>
              </a:solidFill>
              <a:round/>
              <a:headEnd/>
              <a:tailEnd type="arrow" w="med" len="med"/>
            </a:ln>
          </p:spPr>
          <p:txBody>
            <a:bodyPr vert="horz" wrap="square" lIns="91440" tIns="45720" rIns="91440" bIns="45720" numCol="1" anchor="t" anchorCtr="0" compatLnSpc="1">
              <a:prstTxWarp prst="textNoShape">
                <a:avLst/>
              </a:prstTxWarp>
            </a:bodyPr>
            <a:lstStyle/>
            <a:p>
              <a:endParaRPr lang="zh-CN" altLang="en-US"/>
            </a:p>
          </p:txBody>
        </p:sp>
        <p:sp>
          <p:nvSpPr>
            <p:cNvPr id="3091" name="Rectangle 19"/>
            <p:cNvSpPr>
              <a:spLocks noChangeArrowheads="1"/>
            </p:cNvSpPr>
            <p:nvPr/>
          </p:nvSpPr>
          <p:spPr bwMode="auto">
            <a:xfrm>
              <a:off x="5690" y="6180"/>
              <a:ext cx="100" cy="19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6600"/>
                  </a:solidFill>
                  <a:effectLst/>
                  <a:latin typeface="Times New Roman" pitchFamily="18" charset="0"/>
                  <a:ea typeface="宋体" pitchFamily="2" charset="-122"/>
                  <a:cs typeface="Times New Roman" pitchFamily="18" charset="0"/>
                </a:rPr>
                <a:t>1</a:t>
              </a:r>
              <a:endParaRPr kumimoji="0" lang="en-US" altLang="zh-CN" sz="1600" b="0" i="0" u="none" strike="noStrike" cap="none" normalizeH="0" baseline="0" smtClean="0">
                <a:ln>
                  <a:noFill/>
                </a:ln>
                <a:solidFill>
                  <a:srgbClr val="006600"/>
                </a:solidFill>
                <a:effectLst/>
                <a:latin typeface="Arial" pitchFamily="34" charset="0"/>
                <a:ea typeface="宋体" pitchFamily="2" charset="-122"/>
                <a:cs typeface="宋体" pitchFamily="2" charset="-122"/>
              </a:endParaRPr>
            </a:p>
          </p:txBody>
        </p:sp>
        <p:sp>
          <p:nvSpPr>
            <p:cNvPr id="3090" name="Rectangle 18"/>
            <p:cNvSpPr>
              <a:spLocks noChangeArrowheads="1"/>
            </p:cNvSpPr>
            <p:nvPr/>
          </p:nvSpPr>
          <p:spPr bwMode="auto">
            <a:xfrm>
              <a:off x="4200" y="6190"/>
              <a:ext cx="230" cy="18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6600"/>
                  </a:solidFill>
                  <a:effectLst/>
                  <a:latin typeface="宋体" pitchFamily="2" charset="-122"/>
                  <a:ea typeface="宋体" pitchFamily="2" charset="-122"/>
                  <a:cs typeface="Times New Roman" pitchFamily="18" charset="0"/>
                </a:rPr>
                <a:t>-</a:t>
              </a:r>
              <a:r>
                <a:rPr kumimoji="0" lang="en-US" altLang="zh-CN" sz="1600" b="0" i="0" u="none" strike="noStrike" cap="none" normalizeH="0" baseline="0" smtClean="0">
                  <a:ln>
                    <a:noFill/>
                  </a:ln>
                  <a:solidFill>
                    <a:srgbClr val="006600"/>
                  </a:solidFill>
                  <a:effectLst/>
                  <a:latin typeface="Times New Roman" pitchFamily="18" charset="0"/>
                  <a:ea typeface="宋体" pitchFamily="2" charset="-122"/>
                  <a:cs typeface="Times New Roman" pitchFamily="18" charset="0"/>
                </a:rPr>
                <a:t>1</a:t>
              </a:r>
              <a:endParaRPr kumimoji="0" lang="en-US" altLang="zh-CN" sz="1600" b="0" i="0" u="none" strike="noStrike" cap="none" normalizeH="0" baseline="0" smtClean="0">
                <a:ln>
                  <a:noFill/>
                </a:ln>
                <a:solidFill>
                  <a:srgbClr val="006600"/>
                </a:solidFill>
                <a:effectLst/>
                <a:latin typeface="Arial" pitchFamily="34" charset="0"/>
                <a:ea typeface="宋体" pitchFamily="2" charset="-122"/>
                <a:cs typeface="宋体" pitchFamily="2" charset="-122"/>
              </a:endParaRPr>
            </a:p>
          </p:txBody>
        </p:sp>
        <p:sp>
          <p:nvSpPr>
            <p:cNvPr id="3089" name="Rectangle 17"/>
            <p:cNvSpPr>
              <a:spLocks noChangeArrowheads="1"/>
            </p:cNvSpPr>
            <p:nvPr/>
          </p:nvSpPr>
          <p:spPr bwMode="auto">
            <a:xfrm>
              <a:off x="6240" y="6030"/>
              <a:ext cx="100" cy="19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r>
                <a:rPr kumimoji="0" lang="en-US" altLang="zh-CN" sz="1800" i="1" u="none" strike="noStrike" cap="none" normalizeH="0" baseline="0" smtClean="0">
                  <a:ln>
                    <a:noFill/>
                  </a:ln>
                  <a:solidFill>
                    <a:srgbClr val="FF0000"/>
                  </a:solidFill>
                  <a:effectLst/>
                  <a:latin typeface="Times New Roman" pitchFamily="18" charset="0"/>
                  <a:ea typeface="宋体" pitchFamily="2" charset="-122"/>
                  <a:cs typeface="Times New Roman" pitchFamily="18" charset="0"/>
                </a:rPr>
                <a:t>x</a:t>
              </a:r>
              <a:endParaRPr kumimoji="0" lang="en-US" altLang="zh-CN" sz="1800" i="0" u="none" strike="noStrike" cap="none" normalizeH="0" baseline="0" smtClean="0">
                <a:ln>
                  <a:noFill/>
                </a:ln>
                <a:solidFill>
                  <a:srgbClr val="FF0000"/>
                </a:solidFill>
                <a:effectLst/>
                <a:latin typeface="Arial" pitchFamily="34" charset="0"/>
                <a:ea typeface="宋体" pitchFamily="2" charset="-122"/>
                <a:cs typeface="宋体" pitchFamily="2" charset="-122"/>
              </a:endParaRPr>
            </a:p>
          </p:txBody>
        </p:sp>
        <p:sp>
          <p:nvSpPr>
            <p:cNvPr id="3088" name="Rectangle 16"/>
            <p:cNvSpPr>
              <a:spLocks noChangeArrowheads="1"/>
            </p:cNvSpPr>
            <p:nvPr/>
          </p:nvSpPr>
          <p:spPr bwMode="auto">
            <a:xfrm>
              <a:off x="5202" y="4989"/>
              <a:ext cx="100" cy="19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r>
                <a:rPr kumimoji="0" lang="en-US" altLang="zh-CN" sz="1800" i="1" u="none" strike="noStrike" cap="none" normalizeH="0" baseline="0" smtClean="0">
                  <a:ln>
                    <a:noFill/>
                  </a:ln>
                  <a:solidFill>
                    <a:srgbClr val="FF0000"/>
                  </a:solidFill>
                  <a:effectLst/>
                  <a:latin typeface="Times New Roman" pitchFamily="18" charset="0"/>
                  <a:ea typeface="宋体" pitchFamily="2" charset="-122"/>
                  <a:cs typeface="Times New Roman" pitchFamily="18" charset="0"/>
                </a:rPr>
                <a:t>y</a:t>
              </a:r>
              <a:endParaRPr kumimoji="0" lang="en-US" altLang="zh-CN" sz="1800" i="0" u="none" strike="noStrike" cap="none" normalizeH="0" baseline="0" smtClean="0">
                <a:ln>
                  <a:noFill/>
                </a:ln>
                <a:solidFill>
                  <a:srgbClr val="FF0000"/>
                </a:solidFill>
                <a:effectLst/>
                <a:latin typeface="Arial" pitchFamily="34" charset="0"/>
                <a:ea typeface="宋体" pitchFamily="2" charset="-122"/>
                <a:cs typeface="宋体" pitchFamily="2" charset="-122"/>
              </a:endParaRPr>
            </a:p>
          </p:txBody>
        </p:sp>
        <p:sp>
          <p:nvSpPr>
            <p:cNvPr id="3087" name="Oval 15"/>
            <p:cNvSpPr>
              <a:spLocks noChangeArrowheads="1"/>
            </p:cNvSpPr>
            <p:nvPr/>
          </p:nvSpPr>
          <p:spPr bwMode="auto">
            <a:xfrm>
              <a:off x="4680" y="5840"/>
              <a:ext cx="85" cy="8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086" name="Oval 14"/>
            <p:cNvSpPr>
              <a:spLocks noChangeArrowheads="1"/>
            </p:cNvSpPr>
            <p:nvPr/>
          </p:nvSpPr>
          <p:spPr bwMode="auto">
            <a:xfrm>
              <a:off x="4920" y="6240"/>
              <a:ext cx="85" cy="8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085" name="Oval 13"/>
            <p:cNvSpPr>
              <a:spLocks noChangeArrowheads="1"/>
            </p:cNvSpPr>
            <p:nvPr/>
          </p:nvSpPr>
          <p:spPr bwMode="auto">
            <a:xfrm>
              <a:off x="4830" y="6480"/>
              <a:ext cx="85" cy="8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084" name="Oval 12"/>
            <p:cNvSpPr>
              <a:spLocks noChangeArrowheads="1"/>
            </p:cNvSpPr>
            <p:nvPr/>
          </p:nvSpPr>
          <p:spPr bwMode="auto">
            <a:xfrm>
              <a:off x="5190" y="6360"/>
              <a:ext cx="85" cy="8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083" name="Oval 11"/>
            <p:cNvSpPr>
              <a:spLocks noChangeArrowheads="1"/>
            </p:cNvSpPr>
            <p:nvPr/>
          </p:nvSpPr>
          <p:spPr bwMode="auto">
            <a:xfrm>
              <a:off x="5390" y="6280"/>
              <a:ext cx="85" cy="8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082" name="Oval 10"/>
            <p:cNvSpPr>
              <a:spLocks noChangeArrowheads="1"/>
            </p:cNvSpPr>
            <p:nvPr/>
          </p:nvSpPr>
          <p:spPr bwMode="auto">
            <a:xfrm>
              <a:off x="5520" y="6480"/>
              <a:ext cx="85" cy="8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081" name="Oval 9"/>
            <p:cNvSpPr>
              <a:spLocks noChangeArrowheads="1"/>
            </p:cNvSpPr>
            <p:nvPr/>
          </p:nvSpPr>
          <p:spPr bwMode="auto">
            <a:xfrm>
              <a:off x="5440" y="6580"/>
              <a:ext cx="85" cy="8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080" name="Oval 8"/>
            <p:cNvSpPr>
              <a:spLocks noChangeArrowheads="1"/>
            </p:cNvSpPr>
            <p:nvPr/>
          </p:nvSpPr>
          <p:spPr bwMode="auto">
            <a:xfrm>
              <a:off x="5480" y="5660"/>
              <a:ext cx="85" cy="8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079" name="Oval 7"/>
            <p:cNvSpPr>
              <a:spLocks noChangeArrowheads="1"/>
            </p:cNvSpPr>
            <p:nvPr/>
          </p:nvSpPr>
          <p:spPr bwMode="auto">
            <a:xfrm>
              <a:off x="5260" y="5900"/>
              <a:ext cx="85" cy="8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078" name="Oval 6"/>
            <p:cNvSpPr>
              <a:spLocks noChangeArrowheads="1"/>
            </p:cNvSpPr>
            <p:nvPr/>
          </p:nvSpPr>
          <p:spPr bwMode="auto">
            <a:xfrm>
              <a:off x="4520" y="5720"/>
              <a:ext cx="85" cy="8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077" name="Oval 5"/>
            <p:cNvSpPr>
              <a:spLocks noChangeArrowheads="1"/>
            </p:cNvSpPr>
            <p:nvPr/>
          </p:nvSpPr>
          <p:spPr bwMode="auto">
            <a:xfrm>
              <a:off x="4580" y="5620"/>
              <a:ext cx="85" cy="8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076" name="Oval 4"/>
            <p:cNvSpPr>
              <a:spLocks noChangeArrowheads="1"/>
            </p:cNvSpPr>
            <p:nvPr/>
          </p:nvSpPr>
          <p:spPr bwMode="auto">
            <a:xfrm>
              <a:off x="4530" y="6560"/>
              <a:ext cx="85" cy="8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075" name="Oval 3"/>
            <p:cNvSpPr>
              <a:spLocks noChangeArrowheads="1"/>
            </p:cNvSpPr>
            <p:nvPr/>
          </p:nvSpPr>
          <p:spPr bwMode="auto">
            <a:xfrm>
              <a:off x="4830" y="5940"/>
              <a:ext cx="85" cy="8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074" name="Oval 2"/>
            <p:cNvSpPr>
              <a:spLocks noChangeArrowheads="1"/>
            </p:cNvSpPr>
            <p:nvPr/>
          </p:nvSpPr>
          <p:spPr bwMode="auto">
            <a:xfrm>
              <a:off x="4670" y="6240"/>
              <a:ext cx="85" cy="8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1357298"/>
            <a:ext cx="7572428" cy="4037205"/>
          </a:xfrm>
          <a:prstGeom prst="rect">
            <a:avLst/>
          </a:prstGeom>
        </p:spPr>
        <p:style>
          <a:lnRef idx="1">
            <a:schemeClr val="accent5"/>
          </a:lnRef>
          <a:fillRef idx="2">
            <a:schemeClr val="accent5"/>
          </a:fillRef>
          <a:effectRef idx="1">
            <a:schemeClr val="accent5"/>
          </a:effectRef>
          <a:fontRef idx="minor">
            <a:schemeClr val="dk1"/>
          </a:fontRef>
        </p:style>
        <p:txBody>
          <a:bodyPr wrap="square" lIns="216000" tIns="180000" bIns="252000" rtlCol="0">
            <a:spAutoFit/>
          </a:bodyPr>
          <a:lstStyle/>
          <a:p>
            <a:r>
              <a:rPr lang="en-US" sz="1800" smtClean="0">
                <a:solidFill>
                  <a:srgbClr val="0000FF"/>
                </a:solidFill>
                <a:latin typeface="Consolas" pitchFamily="49" charset="0"/>
                <a:ea typeface="仿宋" pitchFamily="49" charset="-122"/>
                <a:cs typeface="Consolas" pitchFamily="49" charset="0"/>
              </a:rPr>
              <a:t>#include &lt;stdio.h&gt;</a:t>
            </a:r>
          </a:p>
          <a:p>
            <a:r>
              <a:rPr lang="en-US" sz="1800" smtClean="0">
                <a:solidFill>
                  <a:srgbClr val="0000FF"/>
                </a:solidFill>
                <a:latin typeface="Consolas" pitchFamily="49" charset="0"/>
                <a:ea typeface="仿宋" pitchFamily="49" charset="-122"/>
                <a:cs typeface="Consolas" pitchFamily="49" charset="0"/>
              </a:rPr>
              <a:t>#include &lt;stdlib.h&gt;		</a:t>
            </a:r>
            <a:r>
              <a:rPr lang="en-US" sz="1800" smtClean="0">
                <a:solidFill>
                  <a:srgbClr val="00B0F0"/>
                </a:solidFill>
                <a:latin typeface="Consolas" pitchFamily="49" charset="0"/>
                <a:ea typeface="仿宋" pitchFamily="49" charset="-122"/>
                <a:cs typeface="Consolas" pitchFamily="49" charset="0"/>
              </a:rPr>
              <a:t>//</a:t>
            </a:r>
            <a:r>
              <a:rPr lang="zh-CN" altLang="en-US" sz="1800" smtClean="0">
                <a:solidFill>
                  <a:srgbClr val="00B0F0"/>
                </a:solidFill>
                <a:latin typeface="Consolas" pitchFamily="49" charset="0"/>
                <a:ea typeface="仿宋" pitchFamily="49" charset="-122"/>
                <a:cs typeface="Consolas" pitchFamily="49" charset="0"/>
              </a:rPr>
              <a:t>包含产生随机数的库函数</a:t>
            </a:r>
          </a:p>
          <a:p>
            <a:r>
              <a:rPr lang="en-US" sz="1800" smtClean="0">
                <a:solidFill>
                  <a:srgbClr val="0000FF"/>
                </a:solidFill>
                <a:latin typeface="Consolas" pitchFamily="49" charset="0"/>
                <a:ea typeface="仿宋" pitchFamily="49" charset="-122"/>
                <a:cs typeface="Consolas" pitchFamily="49" charset="0"/>
              </a:rPr>
              <a:t>#include &lt;time.h&gt;</a:t>
            </a:r>
            <a:endParaRPr lang="zh-CN" altLang="en-US" sz="1800" smtClean="0">
              <a:solidFill>
                <a:srgbClr val="0000FF"/>
              </a:solidFill>
              <a:latin typeface="Consolas" pitchFamily="49" charset="0"/>
              <a:ea typeface="仿宋" pitchFamily="49" charset="-122"/>
              <a:cs typeface="Consolas" pitchFamily="49" charset="0"/>
            </a:endParaRPr>
          </a:p>
          <a:p>
            <a:pPr>
              <a:lnSpc>
                <a:spcPct val="200000"/>
              </a:lnSpc>
            </a:pPr>
            <a:r>
              <a:rPr lang="en-US" sz="1800" smtClean="0">
                <a:solidFill>
                  <a:srgbClr val="FF0000"/>
                </a:solidFill>
                <a:latin typeface="Consolas" pitchFamily="49" charset="0"/>
                <a:ea typeface="仿宋" pitchFamily="49" charset="-122"/>
                <a:cs typeface="Consolas" pitchFamily="49" charset="0"/>
              </a:rPr>
              <a:t>int randa(int a,int b)</a:t>
            </a:r>
            <a:r>
              <a:rPr lang="en-US" sz="1800" smtClean="0">
                <a:solidFill>
                  <a:srgbClr val="0000FF"/>
                </a:solidFill>
                <a:latin typeface="Consolas" pitchFamily="49" charset="0"/>
                <a:ea typeface="仿宋" pitchFamily="49" charset="-122"/>
                <a:cs typeface="Consolas" pitchFamily="49" charset="0"/>
              </a:rPr>
              <a:t>	</a:t>
            </a:r>
            <a:r>
              <a:rPr lang="en-US" sz="1800" smtClean="0">
                <a:solidFill>
                  <a:srgbClr val="00B0F0"/>
                </a:solidFill>
                <a:latin typeface="Consolas" pitchFamily="49" charset="0"/>
                <a:ea typeface="仿宋" pitchFamily="49" charset="-122"/>
                <a:cs typeface="Consolas" pitchFamily="49" charset="0"/>
              </a:rPr>
              <a:t>//</a:t>
            </a:r>
            <a:r>
              <a:rPr lang="zh-CN" altLang="en-US" sz="1800" smtClean="0">
                <a:solidFill>
                  <a:srgbClr val="00B0F0"/>
                </a:solidFill>
                <a:latin typeface="Consolas" pitchFamily="49" charset="0"/>
                <a:ea typeface="仿宋" pitchFamily="49" charset="-122"/>
                <a:cs typeface="Consolas" pitchFamily="49" charset="0"/>
              </a:rPr>
              <a:t>产生一个</a:t>
            </a:r>
            <a:r>
              <a:rPr lang="en-US" sz="1800" smtClean="0">
                <a:solidFill>
                  <a:srgbClr val="00B0F0"/>
                </a:solidFill>
                <a:latin typeface="Consolas" pitchFamily="49" charset="0"/>
                <a:ea typeface="仿宋" pitchFamily="49" charset="-122"/>
                <a:cs typeface="Consolas" pitchFamily="49" charset="0"/>
              </a:rPr>
              <a:t>[a,b]</a:t>
            </a:r>
            <a:r>
              <a:rPr lang="zh-CN" altLang="en-US" sz="1800" smtClean="0">
                <a:solidFill>
                  <a:srgbClr val="00B0F0"/>
                </a:solidFill>
                <a:latin typeface="Consolas" pitchFamily="49" charset="0"/>
                <a:ea typeface="仿宋" pitchFamily="49" charset="-122"/>
                <a:cs typeface="Consolas" pitchFamily="49" charset="0"/>
              </a:rPr>
              <a:t>的随机数</a:t>
            </a:r>
          </a:p>
          <a:p>
            <a:r>
              <a:rPr lang="en-US" sz="1800" smtClean="0">
                <a:solidFill>
                  <a:srgbClr val="0000FF"/>
                </a:solidFill>
                <a:latin typeface="Consolas" pitchFamily="49" charset="0"/>
                <a:ea typeface="仿宋" pitchFamily="49" charset="-122"/>
                <a:cs typeface="Consolas" pitchFamily="49" charset="0"/>
              </a:rPr>
              <a:t>{</a:t>
            </a:r>
            <a:endParaRPr lang="zh-CN" altLang="en-US" sz="1800" smtClean="0">
              <a:solidFill>
                <a:srgbClr val="0000FF"/>
              </a:solidFill>
              <a:latin typeface="Consolas" pitchFamily="49" charset="0"/>
              <a:ea typeface="仿宋" pitchFamily="49" charset="-122"/>
              <a:cs typeface="Consolas" pitchFamily="49" charset="0"/>
            </a:endParaRPr>
          </a:p>
          <a:p>
            <a:r>
              <a:rPr lang="en-US" sz="1800" smtClean="0">
                <a:solidFill>
                  <a:srgbClr val="0000FF"/>
                </a:solidFill>
                <a:latin typeface="Consolas" pitchFamily="49" charset="0"/>
                <a:ea typeface="仿宋" pitchFamily="49" charset="-122"/>
                <a:cs typeface="Consolas" pitchFamily="49" charset="0"/>
              </a:rPr>
              <a:t>	return rand()%(b-a+1)+a;</a:t>
            </a:r>
            <a:endParaRPr lang="zh-CN" altLang="en-US" sz="1800" smtClean="0">
              <a:solidFill>
                <a:srgbClr val="0000FF"/>
              </a:solidFill>
              <a:latin typeface="Consolas" pitchFamily="49" charset="0"/>
              <a:ea typeface="仿宋" pitchFamily="49" charset="-122"/>
              <a:cs typeface="Consolas" pitchFamily="49" charset="0"/>
            </a:endParaRPr>
          </a:p>
          <a:p>
            <a:r>
              <a:rPr lang="en-US" sz="1800" smtClean="0">
                <a:solidFill>
                  <a:srgbClr val="0000FF"/>
                </a:solidFill>
                <a:latin typeface="Consolas" pitchFamily="49" charset="0"/>
                <a:ea typeface="仿宋" pitchFamily="49" charset="-122"/>
                <a:cs typeface="Consolas" pitchFamily="49" charset="0"/>
              </a:rPr>
              <a:t>}</a:t>
            </a:r>
            <a:endParaRPr lang="zh-CN" altLang="en-US" sz="1800" smtClean="0">
              <a:solidFill>
                <a:srgbClr val="0000FF"/>
              </a:solidFill>
              <a:latin typeface="Consolas" pitchFamily="49" charset="0"/>
              <a:ea typeface="仿宋" pitchFamily="49" charset="-122"/>
              <a:cs typeface="Consolas" pitchFamily="49" charset="0"/>
            </a:endParaRPr>
          </a:p>
          <a:p>
            <a:pPr>
              <a:lnSpc>
                <a:spcPct val="200000"/>
              </a:lnSpc>
            </a:pPr>
            <a:r>
              <a:rPr lang="en-US" sz="1800" smtClean="0">
                <a:solidFill>
                  <a:srgbClr val="FF0000"/>
                </a:solidFill>
                <a:latin typeface="Consolas" pitchFamily="49" charset="0"/>
                <a:ea typeface="仿宋" pitchFamily="49" charset="-122"/>
                <a:cs typeface="Consolas" pitchFamily="49" charset="0"/>
              </a:rPr>
              <a:t>double rand01()</a:t>
            </a:r>
            <a:r>
              <a:rPr lang="en-US" sz="1800" smtClean="0">
                <a:solidFill>
                  <a:srgbClr val="0000FF"/>
                </a:solidFill>
                <a:latin typeface="Consolas" pitchFamily="49" charset="0"/>
                <a:ea typeface="仿宋" pitchFamily="49" charset="-122"/>
                <a:cs typeface="Consolas" pitchFamily="49" charset="0"/>
              </a:rPr>
              <a:t>		</a:t>
            </a:r>
            <a:r>
              <a:rPr lang="en-US" sz="1800" smtClean="0">
                <a:solidFill>
                  <a:srgbClr val="00B0F0"/>
                </a:solidFill>
                <a:latin typeface="Consolas" pitchFamily="49" charset="0"/>
                <a:ea typeface="仿宋" pitchFamily="49" charset="-122"/>
                <a:cs typeface="Consolas" pitchFamily="49" charset="0"/>
              </a:rPr>
              <a:t>//</a:t>
            </a:r>
            <a:r>
              <a:rPr lang="zh-CN" altLang="en-US" sz="1800" smtClean="0">
                <a:solidFill>
                  <a:srgbClr val="00B0F0"/>
                </a:solidFill>
                <a:latin typeface="Consolas" pitchFamily="49" charset="0"/>
                <a:ea typeface="仿宋" pitchFamily="49" charset="-122"/>
                <a:cs typeface="Consolas" pitchFamily="49" charset="0"/>
              </a:rPr>
              <a:t>产生一个</a:t>
            </a:r>
            <a:r>
              <a:rPr lang="en-US" sz="1800" smtClean="0">
                <a:solidFill>
                  <a:srgbClr val="00B0F0"/>
                </a:solidFill>
                <a:latin typeface="Consolas" pitchFamily="49" charset="0"/>
                <a:ea typeface="仿宋" pitchFamily="49" charset="-122"/>
                <a:cs typeface="Consolas" pitchFamily="49" charset="0"/>
              </a:rPr>
              <a:t>[0,1]</a:t>
            </a:r>
            <a:r>
              <a:rPr lang="zh-CN" altLang="en-US" sz="1800" smtClean="0">
                <a:solidFill>
                  <a:srgbClr val="00B0F0"/>
                </a:solidFill>
                <a:latin typeface="Consolas" pitchFamily="49" charset="0"/>
                <a:ea typeface="仿宋" pitchFamily="49" charset="-122"/>
                <a:cs typeface="Consolas" pitchFamily="49" charset="0"/>
              </a:rPr>
              <a:t>的随机数</a:t>
            </a:r>
          </a:p>
          <a:p>
            <a:r>
              <a:rPr lang="en-US" sz="1800" smtClean="0">
                <a:solidFill>
                  <a:srgbClr val="0000FF"/>
                </a:solidFill>
                <a:latin typeface="Consolas" pitchFamily="49" charset="0"/>
                <a:ea typeface="仿宋" pitchFamily="49" charset="-122"/>
                <a:cs typeface="Consolas" pitchFamily="49" charset="0"/>
              </a:rPr>
              <a:t>{</a:t>
            </a:r>
            <a:endParaRPr lang="zh-CN" altLang="en-US" sz="1800" smtClean="0">
              <a:solidFill>
                <a:srgbClr val="0000FF"/>
              </a:solidFill>
              <a:latin typeface="Consolas" pitchFamily="49" charset="0"/>
              <a:ea typeface="仿宋" pitchFamily="49" charset="-122"/>
              <a:cs typeface="Consolas" pitchFamily="49" charset="0"/>
            </a:endParaRPr>
          </a:p>
          <a:p>
            <a:r>
              <a:rPr lang="en-US" sz="1800" smtClean="0">
                <a:solidFill>
                  <a:srgbClr val="0000FF"/>
                </a:solidFill>
                <a:latin typeface="Consolas" pitchFamily="49" charset="0"/>
                <a:ea typeface="仿宋" pitchFamily="49" charset="-122"/>
                <a:cs typeface="Consolas" pitchFamily="49" charset="0"/>
              </a:rPr>
              <a:t>	return randa(0,100)*1.0/100;</a:t>
            </a:r>
            <a:endParaRPr lang="zh-CN" altLang="en-US" sz="1800" smtClean="0">
              <a:solidFill>
                <a:srgbClr val="0000FF"/>
              </a:solidFill>
              <a:latin typeface="Consolas" pitchFamily="49" charset="0"/>
              <a:ea typeface="仿宋" pitchFamily="49" charset="-122"/>
              <a:cs typeface="Consolas" pitchFamily="49" charset="0"/>
            </a:endParaRPr>
          </a:p>
          <a:p>
            <a:r>
              <a:rPr lang="en-US" sz="1800" smtClean="0">
                <a:solidFill>
                  <a:srgbClr val="0000FF"/>
                </a:solidFill>
                <a:latin typeface="Consolas" pitchFamily="49" charset="0"/>
                <a:ea typeface="仿宋" pitchFamily="49" charset="-122"/>
                <a:cs typeface="Consolas" pitchFamily="49" charset="0"/>
              </a:rPr>
              <a:t>}</a:t>
            </a:r>
            <a:endParaRPr lang="zh-CN" altLang="en-US" sz="1800" smtClean="0">
              <a:solidFill>
                <a:srgbClr val="0000FF"/>
              </a:solidFill>
              <a:latin typeface="Consolas" pitchFamily="49" charset="0"/>
              <a:ea typeface="仿宋" pitchFamily="49" charset="-122"/>
              <a:cs typeface="Consolas" pitchFamily="49" charset="0"/>
            </a:endParaRP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跋涉">
  <a:themeElements>
    <a:clrScheme name="跋涉">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跋涉">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跋涉">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805</TotalTime>
  <Words>1769</Words>
  <Application>Microsoft Office PowerPoint</Application>
  <PresentationFormat>全屏显示(4:3)</PresentationFormat>
  <Paragraphs>218</Paragraphs>
  <Slides>30</Slides>
  <Notes>0</Notes>
  <HiddenSlides>0</HiddenSlides>
  <MMClips>0</MMClips>
  <ScaleCrop>false</ScaleCrop>
  <HeadingPairs>
    <vt:vector size="4" baseType="variant">
      <vt:variant>
        <vt:lpstr>主题</vt:lpstr>
      </vt:variant>
      <vt:variant>
        <vt:i4>1</vt:i4>
      </vt:variant>
      <vt:variant>
        <vt:lpstr>幻灯片标题</vt:lpstr>
      </vt:variant>
      <vt:variant>
        <vt:i4>30</vt:i4>
      </vt:variant>
    </vt:vector>
  </HeadingPairs>
  <TitlesOfParts>
    <vt:vector size="31" baseType="lpstr">
      <vt:lpstr>跋涉</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walkinnet</dc:creator>
  <cp:lastModifiedBy>微软用户</cp:lastModifiedBy>
  <cp:revision>280</cp:revision>
  <dcterms:created xsi:type="dcterms:W3CDTF">2012-11-28T00:02:12Z</dcterms:created>
  <dcterms:modified xsi:type="dcterms:W3CDTF">2018-01-22T07:17:57Z</dcterms:modified>
</cp:coreProperties>
</file>