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287" r:id="rId4"/>
    <p:sldId id="288" r:id="rId5"/>
    <p:sldId id="260" r:id="rId6"/>
    <p:sldId id="261" r:id="rId7"/>
    <p:sldId id="262" r:id="rId8"/>
    <p:sldId id="263" r:id="rId9"/>
    <p:sldId id="286" r:id="rId10"/>
    <p:sldId id="264" r:id="rId11"/>
    <p:sldId id="265" r:id="rId12"/>
    <p:sldId id="266" r:id="rId13"/>
    <p:sldId id="362" r:id="rId14"/>
    <p:sldId id="289" r:id="rId15"/>
    <p:sldId id="268" r:id="rId16"/>
    <p:sldId id="269" r:id="rId17"/>
    <p:sldId id="270" r:id="rId18"/>
    <p:sldId id="271" r:id="rId19"/>
    <p:sldId id="272" r:id="rId20"/>
    <p:sldId id="273" r:id="rId21"/>
    <p:sldId id="290" r:id="rId22"/>
    <p:sldId id="275" r:id="rId23"/>
    <p:sldId id="276" r:id="rId24"/>
    <p:sldId id="277" r:id="rId25"/>
    <p:sldId id="278" r:id="rId26"/>
    <p:sldId id="279" r:id="rId27"/>
    <p:sldId id="291" r:id="rId28"/>
    <p:sldId id="280" r:id="rId29"/>
    <p:sldId id="281" r:id="rId30"/>
    <p:sldId id="282" r:id="rId31"/>
    <p:sldId id="283" r:id="rId32"/>
    <p:sldId id="292" r:id="rId33"/>
    <p:sldId id="284" r:id="rId34"/>
    <p:sldId id="293" r:id="rId35"/>
    <p:sldId id="294" r:id="rId36"/>
    <p:sldId id="295" r:id="rId37"/>
    <p:sldId id="296" r:id="rId38"/>
    <p:sldId id="297" r:id="rId39"/>
    <p:sldId id="298" r:id="rId40"/>
    <p:sldId id="299" r:id="rId41"/>
    <p:sldId id="300" r:id="rId42"/>
    <p:sldId id="327"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26" r:id="rId74"/>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00"/>
    <a:srgbClr val="9900FF"/>
    <a:srgbClr val="FF0000"/>
    <a:srgbClr val="003300"/>
    <a:srgbClr val="0033CC"/>
    <a:srgbClr val="CC3300"/>
    <a:srgbClr val="FF9900"/>
    <a:srgbClr val="996633"/>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pPr/>
              <a:t>2019/10/25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8D8BA9F-BDDC-4BD4-9850-285FED82FC4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F5A51F86-6AE8-4726-ACC5-579F1CB3869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801375-B4C2-4311-8111-479714F252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A03AE61B-DBB1-44CF-8DFE-331EA8F1423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E012581D-2313-40D8-9E58-5673655047D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E46625B-5485-4741-83B3-6687E006E5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A3A37644-8906-44DA-AFFE-82F51CE2086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DA342ED-172A-4394-8215-34E10D1FAAD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F3CD523A-AA30-4163-977C-918B51C412A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CA532A6-F855-4F1A-8449-1B749E310D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281E8020-6E0B-4D22-91CF-059045F8D03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1269"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7BADB9C4-469F-4360-B3BD-3F0A426CC45F}"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28794" y="285728"/>
            <a:ext cx="4745044" cy="701675"/>
          </a:xfrm>
          <a:prstGeom prst="rect">
            <a:avLst/>
          </a:prstGeom>
          <a:noFill/>
          <a:ln w="9525">
            <a:noFill/>
            <a:miter lim="800000"/>
            <a:headEnd/>
            <a:tailEnd/>
          </a:ln>
        </p:spPr>
        <p:txBody>
          <a:bodyPr wrap="square">
            <a:spAutoFit/>
          </a:bodyPr>
          <a:lstStyle/>
          <a:p>
            <a:pPr algn="ctr">
              <a:spcBef>
                <a:spcPct val="50000"/>
              </a:spcBef>
            </a:pPr>
            <a:r>
              <a:rPr lang="zh-CN" altLang="en-US" sz="4000" smtClean="0">
                <a:solidFill>
                  <a:srgbClr val="FF0000"/>
                </a:solidFill>
                <a:latin typeface="Consolas" pitchFamily="49" charset="0"/>
                <a:ea typeface="+mj-ea"/>
                <a:cs typeface="Consolas" pitchFamily="49" charset="0"/>
              </a:rPr>
              <a:t>第</a:t>
            </a:r>
            <a:r>
              <a:rPr lang="en-US" altLang="zh-CN" sz="4000" smtClean="0">
                <a:solidFill>
                  <a:srgbClr val="FF0000"/>
                </a:solidFill>
                <a:latin typeface="Consolas" pitchFamily="49" charset="0"/>
                <a:ea typeface="+mj-ea"/>
                <a:cs typeface="Consolas" pitchFamily="49" charset="0"/>
              </a:rPr>
              <a:t>6</a:t>
            </a:r>
            <a:r>
              <a:rPr lang="zh-CN" altLang="en-US" sz="4000" smtClean="0">
                <a:solidFill>
                  <a:srgbClr val="FF0000"/>
                </a:solidFill>
                <a:latin typeface="Consolas" pitchFamily="49" charset="0"/>
                <a:ea typeface="+mj-ea"/>
                <a:cs typeface="Consolas" pitchFamily="49" charset="0"/>
              </a:rPr>
              <a:t>章 分枝限界法</a:t>
            </a:r>
            <a:endParaRPr lang="zh-CN" altLang="en-US" sz="4000">
              <a:solidFill>
                <a:srgbClr val="FF0000"/>
              </a:solidFill>
              <a:latin typeface="Consolas" pitchFamily="49" charset="0"/>
              <a:ea typeface="+mj-ea"/>
              <a:cs typeface="Consolas" pitchFamily="49" charset="0"/>
            </a:endParaRPr>
          </a:p>
        </p:txBody>
      </p:sp>
      <p:sp>
        <p:nvSpPr>
          <p:cNvPr id="4" name="TextBox 3"/>
          <p:cNvSpPr txBox="1"/>
          <p:nvPr/>
        </p:nvSpPr>
        <p:spPr>
          <a:xfrm>
            <a:off x="1960892" y="142873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6.1 </a:t>
            </a:r>
            <a:r>
              <a:rPr lang="zh-CN" altLang="zh-CN" sz="2800" smtClean="0">
                <a:solidFill>
                  <a:srgbClr val="006600"/>
                </a:solidFill>
                <a:latin typeface="Consolas" pitchFamily="49" charset="0"/>
                <a:ea typeface="叶根友毛笔行书2.0版" pitchFamily="2" charset="-122"/>
                <a:cs typeface="Consolas" pitchFamily="49" charset="0"/>
              </a:rPr>
              <a:t>分枝限界法概述</a:t>
            </a:r>
          </a:p>
        </p:txBody>
      </p:sp>
      <p:sp>
        <p:nvSpPr>
          <p:cNvPr id="5" name="TextBox 4"/>
          <p:cNvSpPr txBox="1"/>
          <p:nvPr/>
        </p:nvSpPr>
        <p:spPr>
          <a:xfrm>
            <a:off x="1960892" y="228599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6.2 </a:t>
            </a:r>
            <a:r>
              <a:rPr lang="zh-CN" altLang="zh-CN" sz="2800" smtClean="0">
                <a:solidFill>
                  <a:srgbClr val="006600"/>
                </a:solidFill>
                <a:latin typeface="Consolas" pitchFamily="49" charset="0"/>
                <a:ea typeface="叶根友毛笔行书2.0版" pitchFamily="2" charset="-122"/>
                <a:cs typeface="Consolas" pitchFamily="49" charset="0"/>
              </a:rPr>
              <a:t>求解</a:t>
            </a:r>
            <a:r>
              <a:rPr lang="en-US" altLang="zh-CN" sz="2800" smtClean="0">
                <a:solidFill>
                  <a:srgbClr val="006600"/>
                </a:solidFill>
                <a:latin typeface="Consolas" pitchFamily="49" charset="0"/>
                <a:ea typeface="叶根友毛笔行书2.0版" pitchFamily="2" charset="-122"/>
                <a:cs typeface="Consolas" pitchFamily="49" charset="0"/>
              </a:rPr>
              <a:t>0/1</a:t>
            </a:r>
            <a:r>
              <a:rPr lang="zh-CN" altLang="zh-CN" sz="2800" smtClean="0">
                <a:solidFill>
                  <a:srgbClr val="006600"/>
                </a:solidFill>
                <a:latin typeface="Consolas" pitchFamily="49" charset="0"/>
                <a:ea typeface="叶根友毛笔行书2.0版" pitchFamily="2" charset="-122"/>
                <a:cs typeface="Consolas" pitchFamily="49" charset="0"/>
              </a:rPr>
              <a:t>背包问题</a:t>
            </a:r>
          </a:p>
        </p:txBody>
      </p:sp>
      <p:sp>
        <p:nvSpPr>
          <p:cNvPr id="6" name="TextBox 5"/>
          <p:cNvSpPr txBox="1"/>
          <p:nvPr/>
        </p:nvSpPr>
        <p:spPr>
          <a:xfrm>
            <a:off x="1960892" y="314324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6.3 </a:t>
            </a:r>
            <a:r>
              <a:rPr lang="zh-CN" altLang="zh-CN" sz="2800" smtClean="0">
                <a:solidFill>
                  <a:srgbClr val="006600"/>
                </a:solidFill>
                <a:latin typeface="Consolas" pitchFamily="49" charset="0"/>
                <a:ea typeface="叶根友毛笔行书2.0版" pitchFamily="2" charset="-122"/>
                <a:cs typeface="Consolas" pitchFamily="49" charset="0"/>
              </a:rPr>
              <a:t>求解图的单源最短路径</a:t>
            </a:r>
          </a:p>
        </p:txBody>
      </p:sp>
      <p:sp>
        <p:nvSpPr>
          <p:cNvPr id="7" name="TextBox 6"/>
          <p:cNvSpPr txBox="1"/>
          <p:nvPr/>
        </p:nvSpPr>
        <p:spPr>
          <a:xfrm>
            <a:off x="1960892" y="4000504"/>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itchFamily="49" charset="0"/>
                <a:ea typeface="叶根友毛笔行书2.0版" pitchFamily="2" charset="-122"/>
                <a:cs typeface="Consolas" pitchFamily="49" charset="0"/>
              </a:rPr>
              <a:t>6.4 </a:t>
            </a:r>
            <a:r>
              <a:rPr lang="zh-CN" altLang="zh-CN" sz="2800" smtClean="0">
                <a:solidFill>
                  <a:srgbClr val="006600"/>
                </a:solidFill>
                <a:latin typeface="Consolas" pitchFamily="49" charset="0"/>
                <a:ea typeface="叶根友毛笔行书2.0版" pitchFamily="2" charset="-122"/>
                <a:cs typeface="Consolas" pitchFamily="49" charset="0"/>
              </a:rPr>
              <a:t>求解任务分配问题</a:t>
            </a:r>
          </a:p>
        </p:txBody>
      </p:sp>
      <p:sp>
        <p:nvSpPr>
          <p:cNvPr id="8" name="TextBox 7"/>
          <p:cNvSpPr txBox="1"/>
          <p:nvPr/>
        </p:nvSpPr>
        <p:spPr>
          <a:xfrm>
            <a:off x="1960892" y="483460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itchFamily="49" charset="0"/>
                <a:ea typeface="叶根友毛笔行书2.0版" pitchFamily="2" charset="-122"/>
                <a:cs typeface="Consolas" pitchFamily="49" charset="0"/>
              </a:rPr>
              <a:t>6.5 </a:t>
            </a:r>
            <a:r>
              <a:rPr lang="zh-CN" altLang="zh-CN" sz="2800" smtClean="0">
                <a:solidFill>
                  <a:srgbClr val="006600"/>
                </a:solidFill>
                <a:latin typeface="Consolas" pitchFamily="49" charset="0"/>
                <a:ea typeface="叶根友毛笔行书2.0版" pitchFamily="2" charset="-122"/>
                <a:cs typeface="Consolas" pitchFamily="49" charset="0"/>
              </a:rPr>
              <a:t>求解流水作业调度问题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428604"/>
            <a:ext cx="8424862" cy="1464119"/>
          </a:xfrm>
          <a:prstGeom prst="rect">
            <a:avLst/>
          </a:prstGeom>
          <a:solidFill>
            <a:schemeClr val="accent6">
              <a:lumMod val="20000"/>
              <a:lumOff val="80000"/>
            </a:schemeClr>
          </a:solidFill>
          <a:ln w="9525">
            <a:noFill/>
            <a:miter lim="800000"/>
            <a:headEnd/>
            <a:tailEnd/>
          </a:ln>
        </p:spPr>
        <p:txBody>
          <a:bodyPr>
            <a:spAutoFit/>
          </a:bodyPr>
          <a:lstStyle/>
          <a:p>
            <a:r>
              <a:rPr lang="zh-CN" altLang="en-US">
                <a:solidFill>
                  <a:srgbClr val="FF0000"/>
                </a:solidFill>
                <a:latin typeface="Consolas" pitchFamily="49" charset="0"/>
                <a:ea typeface="楷体" pitchFamily="49" charset="-122"/>
                <a:cs typeface="Consolas" pitchFamily="49" charset="0"/>
              </a:rPr>
              <a:t>（</a:t>
            </a:r>
            <a:r>
              <a:rPr lang="en-US" altLang="zh-CN">
                <a:solidFill>
                  <a:srgbClr val="FF0000"/>
                </a:solidFill>
                <a:latin typeface="Consolas" pitchFamily="49" charset="0"/>
                <a:ea typeface="楷体" pitchFamily="49" charset="-122"/>
                <a:cs typeface="Consolas" pitchFamily="49" charset="0"/>
              </a:rPr>
              <a:t>2</a:t>
            </a:r>
            <a:r>
              <a:rPr lang="zh-CN" altLang="en-US">
                <a:solidFill>
                  <a:srgbClr val="FF0000"/>
                </a:solidFill>
                <a:latin typeface="Consolas" pitchFamily="49" charset="0"/>
                <a:ea typeface="楷体" pitchFamily="49" charset="-122"/>
                <a:cs typeface="Consolas" pitchFamily="49" charset="0"/>
              </a:rPr>
              <a:t>）优先队列式分枝限界法</a:t>
            </a:r>
          </a:p>
          <a:p>
            <a:pPr>
              <a:lnSpc>
                <a:spcPct val="150000"/>
              </a:lnSpc>
            </a:pPr>
            <a:r>
              <a:rPr lang="zh-CN" altLang="en-US">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优先队列式分枝限界法的主要特点是将活结点表组组成一个优先队</a:t>
            </a:r>
            <a:r>
              <a:rPr lang="zh-CN" altLang="en-US" sz="2000" smtClean="0">
                <a:solidFill>
                  <a:srgbClr val="0000FF"/>
                </a:solidFill>
                <a:latin typeface="Consolas" pitchFamily="49" charset="0"/>
                <a:ea typeface="楷体" pitchFamily="49" charset="-122"/>
                <a:cs typeface="Consolas" pitchFamily="49" charset="0"/>
              </a:rPr>
              <a:t>列，并</a:t>
            </a:r>
            <a:r>
              <a:rPr lang="zh-CN" altLang="en-US" sz="2000">
                <a:solidFill>
                  <a:srgbClr val="0000FF"/>
                </a:solidFill>
                <a:latin typeface="Consolas" pitchFamily="49" charset="0"/>
                <a:ea typeface="楷体" pitchFamily="49" charset="-122"/>
                <a:cs typeface="Consolas" pitchFamily="49" charset="0"/>
              </a:rPr>
              <a:t>选取优先级最高的活结点成为当前扩展结点。步骤如下：</a:t>
            </a:r>
          </a:p>
        </p:txBody>
      </p:sp>
      <p:sp>
        <p:nvSpPr>
          <p:cNvPr id="25603" name="Text Box 3"/>
          <p:cNvSpPr txBox="1">
            <a:spLocks noChangeArrowheads="1"/>
          </p:cNvSpPr>
          <p:nvPr/>
        </p:nvSpPr>
        <p:spPr bwMode="auto">
          <a:xfrm>
            <a:off x="611188" y="2060575"/>
            <a:ext cx="8064500" cy="3451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计算起始结点（根结点）的优先级并加入优先队列（与特定问题相关的信息的函数值决定优先级）。</a:t>
            </a:r>
          </a:p>
          <a:p>
            <a:pPr marL="342900" indent="-342900">
              <a:lnSpc>
                <a:spcPts val="34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从优先队列中取出优先级最高的结点作为当前扩展结</a:t>
            </a:r>
            <a:r>
              <a:rPr lang="zh-CN" altLang="en-US" sz="1800" smtClean="0">
                <a:solidFill>
                  <a:srgbClr val="0000FF"/>
                </a:solidFill>
                <a:latin typeface="Consolas" pitchFamily="49" charset="0"/>
                <a:ea typeface="微软雅黑" pitchFamily="34" charset="-122"/>
                <a:cs typeface="Consolas" pitchFamily="49" charset="0"/>
              </a:rPr>
              <a:t>点，使</a:t>
            </a:r>
            <a:r>
              <a:rPr lang="zh-CN" altLang="en-US" sz="1800">
                <a:solidFill>
                  <a:srgbClr val="0000FF"/>
                </a:solidFill>
                <a:latin typeface="Consolas" pitchFamily="49" charset="0"/>
                <a:ea typeface="微软雅黑" pitchFamily="34" charset="-122"/>
                <a:cs typeface="Consolas" pitchFamily="49" charset="0"/>
              </a:rPr>
              <a:t>搜索朝着解空间树上可能有最优解的分枝推</a:t>
            </a:r>
            <a:r>
              <a:rPr lang="zh-CN" altLang="en-US" sz="1800" smtClean="0">
                <a:solidFill>
                  <a:srgbClr val="0000FF"/>
                </a:solidFill>
                <a:latin typeface="Consolas" pitchFamily="49" charset="0"/>
                <a:ea typeface="微软雅黑" pitchFamily="34" charset="-122"/>
                <a:cs typeface="Consolas" pitchFamily="49" charset="0"/>
              </a:rPr>
              <a:t>进，以</a:t>
            </a:r>
            <a:r>
              <a:rPr lang="zh-CN" altLang="en-US" sz="1800">
                <a:solidFill>
                  <a:srgbClr val="0000FF"/>
                </a:solidFill>
                <a:latin typeface="Consolas" pitchFamily="49" charset="0"/>
                <a:ea typeface="微软雅黑" pitchFamily="34" charset="-122"/>
                <a:cs typeface="Consolas" pitchFamily="49" charset="0"/>
              </a:rPr>
              <a:t>便尽快地找出一个最优解。</a:t>
            </a:r>
          </a:p>
          <a:p>
            <a:pPr marL="342900" indent="-342900">
              <a:lnSpc>
                <a:spcPts val="34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对当前扩展结</a:t>
            </a:r>
            <a:r>
              <a:rPr lang="zh-CN" altLang="en-US" sz="1800" smtClean="0">
                <a:solidFill>
                  <a:srgbClr val="0000FF"/>
                </a:solidFill>
                <a:latin typeface="Consolas" pitchFamily="49" charset="0"/>
                <a:ea typeface="微软雅黑" pitchFamily="34" charset="-122"/>
                <a:cs typeface="Consolas" pitchFamily="49" charset="0"/>
              </a:rPr>
              <a:t>点，先</a:t>
            </a:r>
            <a:r>
              <a:rPr lang="zh-CN" altLang="en-US" sz="1800">
                <a:solidFill>
                  <a:srgbClr val="0000FF"/>
                </a:solidFill>
                <a:latin typeface="Consolas" pitchFamily="49" charset="0"/>
                <a:ea typeface="微软雅黑" pitchFamily="34" charset="-122"/>
                <a:cs typeface="Consolas" pitchFamily="49" charset="0"/>
              </a:rPr>
              <a:t>从左到右地产生它的所有孩子结</a:t>
            </a:r>
            <a:r>
              <a:rPr lang="zh-CN" altLang="en-US" sz="1800" smtClean="0">
                <a:solidFill>
                  <a:srgbClr val="0000FF"/>
                </a:solidFill>
                <a:latin typeface="Consolas" pitchFamily="49" charset="0"/>
                <a:ea typeface="微软雅黑" pitchFamily="34" charset="-122"/>
                <a:cs typeface="Consolas" pitchFamily="49" charset="0"/>
              </a:rPr>
              <a:t>点，然</a:t>
            </a:r>
            <a:r>
              <a:rPr lang="zh-CN" altLang="en-US" sz="1800">
                <a:solidFill>
                  <a:srgbClr val="0000FF"/>
                </a:solidFill>
                <a:latin typeface="Consolas" pitchFamily="49" charset="0"/>
                <a:ea typeface="微软雅黑" pitchFamily="34" charset="-122"/>
                <a:cs typeface="Consolas" pitchFamily="49" charset="0"/>
              </a:rPr>
              <a:t>后用约束条件检</a:t>
            </a:r>
            <a:r>
              <a:rPr lang="zh-CN" altLang="en-US" sz="1800" smtClean="0">
                <a:solidFill>
                  <a:srgbClr val="0000FF"/>
                </a:solidFill>
                <a:latin typeface="Consolas" pitchFamily="49" charset="0"/>
                <a:ea typeface="微软雅黑" pitchFamily="34" charset="-122"/>
                <a:cs typeface="Consolas" pitchFamily="49" charset="0"/>
              </a:rPr>
              <a:t>查，对</a:t>
            </a:r>
            <a:r>
              <a:rPr lang="zh-CN" altLang="en-US" sz="1800">
                <a:solidFill>
                  <a:srgbClr val="0000FF"/>
                </a:solidFill>
                <a:latin typeface="Consolas" pitchFamily="49" charset="0"/>
                <a:ea typeface="微软雅黑" pitchFamily="34" charset="-122"/>
                <a:cs typeface="Consolas" pitchFamily="49" charset="0"/>
              </a:rPr>
              <a:t>所有满足约束条件的孩子结点计算优先级并加入优先队列。</a:t>
            </a:r>
          </a:p>
          <a:p>
            <a:pPr marL="342900" indent="-342900">
              <a:lnSpc>
                <a:spcPts val="34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重复步骤②和</a:t>
            </a:r>
            <a:r>
              <a:rPr lang="zh-CN" altLang="en-US" sz="1800" smtClean="0">
                <a:solidFill>
                  <a:srgbClr val="0000FF"/>
                </a:solidFill>
                <a:latin typeface="Consolas" pitchFamily="49" charset="0"/>
                <a:ea typeface="微软雅黑" pitchFamily="34" charset="-122"/>
                <a:cs typeface="Consolas" pitchFamily="49" charset="0"/>
              </a:rPr>
              <a:t>③，直</a:t>
            </a:r>
            <a:r>
              <a:rPr lang="zh-CN" altLang="en-US" sz="1800">
                <a:solidFill>
                  <a:srgbClr val="0000FF"/>
                </a:solidFill>
                <a:latin typeface="Consolas" pitchFamily="49" charset="0"/>
                <a:ea typeface="微软雅黑" pitchFamily="34" charset="-122"/>
                <a:cs typeface="Consolas" pitchFamily="49" charset="0"/>
              </a:rPr>
              <a:t>到找到一个解或优先队列为空为止。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7158" y="785794"/>
            <a:ext cx="350046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确定最优解的解向量</a:t>
            </a:r>
          </a:p>
        </p:txBody>
      </p:sp>
      <p:sp>
        <p:nvSpPr>
          <p:cNvPr id="26627" name="Text Box 3"/>
          <p:cNvSpPr txBox="1">
            <a:spLocks noChangeArrowheads="1"/>
          </p:cNvSpPr>
          <p:nvPr/>
        </p:nvSpPr>
        <p:spPr bwMode="auto">
          <a:xfrm>
            <a:off x="539750" y="1484313"/>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分枝限界法在搜索解空间</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时，结</a:t>
            </a:r>
            <a:r>
              <a:rPr lang="zh-CN" altLang="en-US" sz="2000" dirty="0">
                <a:solidFill>
                  <a:srgbClr val="0000FF"/>
                </a:solidFill>
                <a:latin typeface="Consolas" pitchFamily="49" charset="0"/>
                <a:ea typeface="楷体" pitchFamily="49" charset="-122"/>
                <a:cs typeface="Consolas" pitchFamily="49" charset="0"/>
              </a:rPr>
              <a:t>点的处理是跳跃</a:t>
            </a:r>
            <a:r>
              <a:rPr lang="zh-CN" altLang="en-US" sz="2000">
                <a:solidFill>
                  <a:srgbClr val="0000FF"/>
                </a:solidFill>
                <a:latin typeface="Consolas" pitchFamily="49" charset="0"/>
                <a:ea typeface="楷体" pitchFamily="49" charset="-122"/>
                <a:cs typeface="Consolas" pitchFamily="49" charset="0"/>
              </a:rPr>
              <a:t>式</a:t>
            </a:r>
            <a:r>
              <a:rPr lang="zh-CN" altLang="en-US" sz="2000" smtClean="0">
                <a:solidFill>
                  <a:srgbClr val="0000FF"/>
                </a:solidFill>
                <a:latin typeface="Consolas" pitchFamily="49" charset="0"/>
                <a:ea typeface="楷体" pitchFamily="49" charset="-122"/>
                <a:cs typeface="Consolas" pitchFamily="49" charset="0"/>
              </a:rPr>
              <a:t>的，回</a:t>
            </a:r>
            <a:r>
              <a:rPr lang="zh-CN" altLang="en-US" sz="2000" dirty="0">
                <a:solidFill>
                  <a:srgbClr val="0000FF"/>
                </a:solidFill>
                <a:latin typeface="Consolas" pitchFamily="49" charset="0"/>
                <a:ea typeface="楷体" pitchFamily="49" charset="-122"/>
                <a:cs typeface="Consolas" pitchFamily="49" charset="0"/>
              </a:rPr>
              <a:t>溯也不是单纯地沿着双亲结点一层一层地向上</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溯，因</a:t>
            </a:r>
            <a:r>
              <a:rPr lang="zh-CN" altLang="en-US" sz="2000" dirty="0">
                <a:solidFill>
                  <a:srgbClr val="0000FF"/>
                </a:solidFill>
                <a:latin typeface="Consolas" pitchFamily="49" charset="0"/>
                <a:ea typeface="楷体" pitchFamily="49" charset="-122"/>
                <a:cs typeface="Consolas" pitchFamily="49" charset="0"/>
              </a:rPr>
              <a:t>此当搜索到某个叶子结点且该结点对应一个可行</a:t>
            </a:r>
            <a:r>
              <a:rPr lang="zh-CN" altLang="en-US" sz="2000">
                <a:solidFill>
                  <a:srgbClr val="0000FF"/>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时，如</a:t>
            </a:r>
            <a:r>
              <a:rPr lang="zh-CN" altLang="en-US" sz="2000" dirty="0">
                <a:solidFill>
                  <a:srgbClr val="0000FF"/>
                </a:solidFill>
                <a:latin typeface="Consolas" pitchFamily="49" charset="0"/>
                <a:ea typeface="楷体" pitchFamily="49" charset="-122"/>
                <a:cs typeface="Consolas" pitchFamily="49" charset="0"/>
              </a:rPr>
              <a:t>何得到对应的解向量</a:t>
            </a:r>
            <a:r>
              <a:rPr lang="zh-CN" altLang="en-US" sz="2000">
                <a:solidFill>
                  <a:srgbClr val="0000FF"/>
                </a:solidFill>
                <a:latin typeface="Consolas" pitchFamily="49" charset="0"/>
                <a:ea typeface="楷体" pitchFamily="49" charset="-122"/>
                <a:cs typeface="Consolas" pitchFamily="49" charset="0"/>
              </a:rPr>
              <a:t>呢</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714348" y="957047"/>
            <a:ext cx="8072494" cy="1246495"/>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FF0000"/>
                </a:solidFill>
                <a:ea typeface="楷体" pitchFamily="49" charset="-122"/>
                <a:cs typeface="Times New Roman" pitchFamily="18" charset="0"/>
              </a:rPr>
              <a:t>① </a:t>
            </a:r>
            <a:r>
              <a:rPr lang="zh-CN" altLang="en-US" sz="2000" dirty="0">
                <a:solidFill>
                  <a:srgbClr val="FF0000"/>
                </a:solidFill>
                <a:ea typeface="楷体" pitchFamily="49" charset="-122"/>
                <a:cs typeface="Times New Roman" pitchFamily="18" charset="0"/>
              </a:rPr>
              <a:t>对每个扩展结点保存从根结点到该结点的路径。</a:t>
            </a:r>
          </a:p>
          <a:p>
            <a:pPr>
              <a:lnSpc>
                <a:spcPts val="3000"/>
              </a:lnSpc>
              <a:spcBef>
                <a:spcPts val="0"/>
              </a:spcBef>
            </a:pPr>
            <a:r>
              <a:rPr lang="zh-CN" altLang="en-US" sz="2000">
                <a:ea typeface="楷体" pitchFamily="49" charset="-122"/>
                <a:cs typeface="Times New Roman" pitchFamily="18" charset="0"/>
              </a:rPr>
              <a:t>　</a:t>
            </a:r>
            <a:r>
              <a:rPr lang="zh-CN" altLang="en-US" sz="1800" smtClean="0">
                <a:solidFill>
                  <a:srgbClr val="0000FF"/>
                </a:solidFill>
                <a:ea typeface="楷体" pitchFamily="49" charset="-122"/>
                <a:cs typeface="Times New Roman" pitchFamily="18" charset="0"/>
              </a:rPr>
              <a:t>   每</a:t>
            </a:r>
            <a:r>
              <a:rPr lang="zh-CN" altLang="en-US" sz="1800" dirty="0">
                <a:solidFill>
                  <a:srgbClr val="0000FF"/>
                </a:solidFill>
                <a:ea typeface="楷体" pitchFamily="49" charset="-122"/>
                <a:cs typeface="Times New Roman" pitchFamily="18" charset="0"/>
              </a:rPr>
              <a:t>个结点带有一个可能的解</a:t>
            </a:r>
            <a:r>
              <a:rPr lang="zh-CN" altLang="en-US" sz="1800">
                <a:solidFill>
                  <a:srgbClr val="0000FF"/>
                </a:solidFill>
                <a:ea typeface="楷体" pitchFamily="49" charset="-122"/>
                <a:cs typeface="Times New Roman" pitchFamily="18" charset="0"/>
              </a:rPr>
              <a:t>向</a:t>
            </a:r>
            <a:r>
              <a:rPr lang="zh-CN" altLang="en-US" sz="1800" smtClean="0">
                <a:solidFill>
                  <a:srgbClr val="0000FF"/>
                </a:solidFill>
                <a:ea typeface="楷体" pitchFamily="49" charset="-122"/>
                <a:cs typeface="Times New Roman" pitchFamily="18" charset="0"/>
              </a:rPr>
              <a:t>量。</a:t>
            </a:r>
            <a:r>
              <a:rPr lang="zh-CN" altLang="en-US" sz="1800" dirty="0">
                <a:solidFill>
                  <a:srgbClr val="0000FF"/>
                </a:solidFill>
                <a:ea typeface="楷体" pitchFamily="49" charset="-122"/>
                <a:cs typeface="Times New Roman" pitchFamily="18" charset="0"/>
              </a:rPr>
              <a:t>这种做法比较浪费</a:t>
            </a:r>
            <a:r>
              <a:rPr lang="zh-CN" altLang="en-US" sz="1800">
                <a:solidFill>
                  <a:srgbClr val="0000FF"/>
                </a:solidFill>
                <a:ea typeface="楷体" pitchFamily="49" charset="-122"/>
                <a:cs typeface="Times New Roman" pitchFamily="18" charset="0"/>
              </a:rPr>
              <a:t>空</a:t>
            </a:r>
            <a:r>
              <a:rPr lang="zh-CN" altLang="en-US" sz="1800" smtClean="0">
                <a:solidFill>
                  <a:srgbClr val="0000FF"/>
                </a:solidFill>
                <a:ea typeface="楷体" pitchFamily="49" charset="-122"/>
                <a:cs typeface="Times New Roman" pitchFamily="18" charset="0"/>
              </a:rPr>
              <a:t>间，但</a:t>
            </a:r>
            <a:r>
              <a:rPr lang="zh-CN" altLang="en-US" sz="1800" dirty="0">
                <a:solidFill>
                  <a:srgbClr val="0000FF"/>
                </a:solidFill>
                <a:ea typeface="楷体" pitchFamily="49" charset="-122"/>
                <a:cs typeface="Times New Roman" pitchFamily="18" charset="0"/>
              </a:rPr>
              <a:t>实现起来</a:t>
            </a:r>
            <a:r>
              <a:rPr lang="zh-CN" altLang="en-US" sz="1800">
                <a:solidFill>
                  <a:srgbClr val="0000FF"/>
                </a:solidFill>
                <a:ea typeface="楷体" pitchFamily="49" charset="-122"/>
                <a:cs typeface="Times New Roman" pitchFamily="18" charset="0"/>
              </a:rPr>
              <a:t>简</a:t>
            </a:r>
            <a:r>
              <a:rPr lang="zh-CN" altLang="en-US" sz="1800" smtClean="0">
                <a:solidFill>
                  <a:srgbClr val="0000FF"/>
                </a:solidFill>
                <a:ea typeface="楷体" pitchFamily="49" charset="-122"/>
                <a:cs typeface="Times New Roman" pitchFamily="18" charset="0"/>
              </a:rPr>
              <a:t>单，后</a:t>
            </a:r>
            <a:r>
              <a:rPr lang="zh-CN" altLang="en-US" sz="1800" dirty="0">
                <a:solidFill>
                  <a:srgbClr val="0000FF"/>
                </a:solidFill>
                <a:ea typeface="楷体" pitchFamily="49" charset="-122"/>
                <a:cs typeface="Times New Roman" pitchFamily="18" charset="0"/>
              </a:rPr>
              <a:t>面的示例均采用这种方</a:t>
            </a:r>
            <a:r>
              <a:rPr lang="zh-CN" altLang="en-US" sz="1800">
                <a:solidFill>
                  <a:srgbClr val="0000FF"/>
                </a:solidFill>
                <a:ea typeface="楷体" pitchFamily="49" charset="-122"/>
                <a:cs typeface="Times New Roman" pitchFamily="18" charset="0"/>
              </a:rPr>
              <a:t>式</a:t>
            </a:r>
            <a:r>
              <a:rPr lang="zh-CN" altLang="en-US" sz="1800" smtClean="0">
                <a:solidFill>
                  <a:srgbClr val="0000FF"/>
                </a:solidFill>
                <a:ea typeface="楷体" pitchFamily="49" charset="-122"/>
                <a:cs typeface="Times New Roman" pitchFamily="18" charset="0"/>
              </a:rPr>
              <a:t>。</a:t>
            </a:r>
            <a:endParaRPr lang="en-US" altLang="zh-CN" sz="1800" smtClean="0">
              <a:solidFill>
                <a:srgbClr val="0000FF"/>
              </a:solidFill>
              <a:ea typeface="楷体" pitchFamily="49" charset="-122"/>
              <a:cs typeface="Times New Roman" pitchFamily="18" charset="0"/>
            </a:endParaRPr>
          </a:p>
        </p:txBody>
      </p:sp>
      <p:sp>
        <p:nvSpPr>
          <p:cNvPr id="3076" name="Rectangle 4"/>
          <p:cNvSpPr>
            <a:spLocks noChangeArrowheads="1"/>
          </p:cNvSpPr>
          <p:nvPr/>
        </p:nvSpPr>
        <p:spPr bwMode="auto">
          <a:xfrm>
            <a:off x="0" y="21288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500034" y="428604"/>
            <a:ext cx="1643074" cy="430887"/>
          </a:xfrm>
          <a:prstGeom prst="rect">
            <a:avLst/>
          </a:prstGeom>
          <a:noFill/>
        </p:spPr>
        <p:txBody>
          <a:bodyPr wrap="square" rtlCol="0">
            <a:spAutoFit/>
          </a:bodyPr>
          <a:lstStyle/>
          <a:p>
            <a:r>
              <a:rPr lang="zh-CN" altLang="en-US" sz="2200" smtClean="0">
                <a:solidFill>
                  <a:srgbClr val="0000FF"/>
                </a:solidFill>
                <a:ea typeface="楷体" pitchFamily="49" charset="-122"/>
                <a:cs typeface="Times New Roman" pitchFamily="18" charset="0"/>
              </a:rPr>
              <a:t>两种方法：</a:t>
            </a:r>
            <a:endParaRPr lang="zh-CN" altLang="en-US" sz="2200">
              <a:solidFill>
                <a:srgbClr val="0000FF"/>
              </a:solidFill>
            </a:endParaRPr>
          </a:p>
        </p:txBody>
      </p:sp>
      <p:sp>
        <p:nvSpPr>
          <p:cNvPr id="9527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5233" name="Group 1"/>
          <p:cNvGrpSpPr>
            <a:grpSpLocks noChangeAspect="1"/>
          </p:cNvGrpSpPr>
          <p:nvPr/>
        </p:nvGrpSpPr>
        <p:grpSpPr bwMode="auto">
          <a:xfrm>
            <a:off x="285720" y="2500306"/>
            <a:ext cx="8501122" cy="3786214"/>
            <a:chOff x="1295" y="3016"/>
            <a:chExt cx="8523" cy="4835"/>
          </a:xfrm>
        </p:grpSpPr>
        <p:sp>
          <p:nvSpPr>
            <p:cNvPr id="95269" name="AutoShape 37"/>
            <p:cNvSpPr>
              <a:spLocks noChangeAspect="1" noChangeArrowheads="1" noTextEdit="1"/>
            </p:cNvSpPr>
            <p:nvPr/>
          </p:nvSpPr>
          <p:spPr bwMode="auto">
            <a:xfrm>
              <a:off x="1295" y="3016"/>
              <a:ext cx="8523" cy="4835"/>
            </a:xfrm>
            <a:prstGeom prst="rect">
              <a:avLst/>
            </a:prstGeom>
            <a:noFill/>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68" name="Text Box 36"/>
            <p:cNvSpPr txBox="1">
              <a:spLocks noChangeArrowheads="1"/>
            </p:cNvSpPr>
            <p:nvPr/>
          </p:nvSpPr>
          <p:spPr bwMode="auto">
            <a:xfrm>
              <a:off x="6444" y="6448"/>
              <a:ext cx="170"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267" name="Text Box 35"/>
            <p:cNvSpPr txBox="1">
              <a:spLocks noChangeArrowheads="1"/>
            </p:cNvSpPr>
            <p:nvPr/>
          </p:nvSpPr>
          <p:spPr bwMode="auto">
            <a:xfrm>
              <a:off x="8850" y="5192"/>
              <a:ext cx="170"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266" name="Text Box 34"/>
            <p:cNvSpPr txBox="1">
              <a:spLocks noChangeArrowheads="1"/>
            </p:cNvSpPr>
            <p:nvPr/>
          </p:nvSpPr>
          <p:spPr bwMode="auto">
            <a:xfrm>
              <a:off x="7416" y="5192"/>
              <a:ext cx="170"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265" name="Text Box 33"/>
            <p:cNvSpPr txBox="1">
              <a:spLocks noChangeArrowheads="1"/>
            </p:cNvSpPr>
            <p:nvPr/>
          </p:nvSpPr>
          <p:spPr bwMode="auto">
            <a:xfrm>
              <a:off x="4344" y="6448"/>
              <a:ext cx="171"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264" name="Text Box 32"/>
            <p:cNvSpPr txBox="1">
              <a:spLocks noChangeArrowheads="1"/>
            </p:cNvSpPr>
            <p:nvPr/>
          </p:nvSpPr>
          <p:spPr bwMode="auto">
            <a:xfrm>
              <a:off x="3062" y="6448"/>
              <a:ext cx="170"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263" name="Text Box 31"/>
            <p:cNvSpPr txBox="1">
              <a:spLocks noChangeArrowheads="1"/>
            </p:cNvSpPr>
            <p:nvPr/>
          </p:nvSpPr>
          <p:spPr bwMode="auto">
            <a:xfrm>
              <a:off x="3584" y="5043"/>
              <a:ext cx="170" cy="2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262" name="Text Box 30"/>
            <p:cNvSpPr txBox="1">
              <a:spLocks noChangeArrowheads="1"/>
            </p:cNvSpPr>
            <p:nvPr/>
          </p:nvSpPr>
          <p:spPr bwMode="auto">
            <a:xfrm>
              <a:off x="2172" y="5070"/>
              <a:ext cx="170" cy="2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261" name="Text Box 29"/>
            <p:cNvSpPr txBox="1">
              <a:spLocks noChangeArrowheads="1"/>
            </p:cNvSpPr>
            <p:nvPr/>
          </p:nvSpPr>
          <p:spPr bwMode="auto">
            <a:xfrm>
              <a:off x="6896" y="3795"/>
              <a:ext cx="170" cy="2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260" name="Text Box 28"/>
            <p:cNvSpPr txBox="1">
              <a:spLocks noChangeArrowheads="1"/>
            </p:cNvSpPr>
            <p:nvPr/>
          </p:nvSpPr>
          <p:spPr bwMode="auto">
            <a:xfrm>
              <a:off x="4174" y="3759"/>
              <a:ext cx="170" cy="2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259" name="Text Box 27"/>
            <p:cNvSpPr txBox="1">
              <a:spLocks noChangeArrowheads="1"/>
            </p:cNvSpPr>
            <p:nvPr/>
          </p:nvSpPr>
          <p:spPr bwMode="auto">
            <a:xfrm>
              <a:off x="4927" y="3024"/>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:[0,0,0]</a:t>
              </a:r>
            </a:p>
          </p:txBody>
        </p:sp>
        <p:sp>
          <p:nvSpPr>
            <p:cNvPr id="95258" name="Text Box 26"/>
            <p:cNvSpPr txBox="1">
              <a:spLocks noChangeArrowheads="1"/>
            </p:cNvSpPr>
            <p:nvPr/>
          </p:nvSpPr>
          <p:spPr bwMode="auto">
            <a:xfrm>
              <a:off x="2418" y="4263"/>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:[1,0,0]</a:t>
              </a:r>
            </a:p>
          </p:txBody>
        </p:sp>
        <p:sp>
          <p:nvSpPr>
            <p:cNvPr id="95257" name="Text Box 25"/>
            <p:cNvSpPr txBox="1">
              <a:spLocks noChangeArrowheads="1"/>
            </p:cNvSpPr>
            <p:nvPr/>
          </p:nvSpPr>
          <p:spPr bwMode="auto">
            <a:xfrm>
              <a:off x="1303" y="5667"/>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  </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a:t>
              </a:r>
              <a:endPar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:[1,1,0]</a:t>
              </a:r>
            </a:p>
          </p:txBody>
        </p:sp>
        <p:sp>
          <p:nvSpPr>
            <p:cNvPr id="95256" name="Text Box 24"/>
            <p:cNvSpPr txBox="1">
              <a:spLocks noChangeArrowheads="1"/>
            </p:cNvSpPr>
            <p:nvPr/>
          </p:nvSpPr>
          <p:spPr bwMode="auto">
            <a:xfrm>
              <a:off x="3115" y="5667"/>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:[1,0,0]</a:t>
              </a:r>
            </a:p>
          </p:txBody>
        </p:sp>
        <p:sp>
          <p:nvSpPr>
            <p:cNvPr id="95255" name="Text Box 23"/>
            <p:cNvSpPr txBox="1">
              <a:spLocks noChangeArrowheads="1"/>
            </p:cNvSpPr>
            <p:nvPr/>
          </p:nvSpPr>
          <p:spPr bwMode="auto">
            <a:xfrm>
              <a:off x="2203" y="6972"/>
              <a:ext cx="1192"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:[1,0,1]</a:t>
              </a:r>
            </a:p>
          </p:txBody>
        </p:sp>
        <p:sp>
          <p:nvSpPr>
            <p:cNvPr id="95254" name="Text Box 22"/>
            <p:cNvSpPr txBox="1">
              <a:spLocks noChangeArrowheads="1"/>
            </p:cNvSpPr>
            <p:nvPr/>
          </p:nvSpPr>
          <p:spPr bwMode="auto">
            <a:xfrm>
              <a:off x="4006" y="6972"/>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:[1,0,0]</a:t>
              </a:r>
            </a:p>
          </p:txBody>
        </p:sp>
        <p:sp>
          <p:nvSpPr>
            <p:cNvPr id="95253" name="Text Box 21"/>
            <p:cNvSpPr txBox="1">
              <a:spLocks noChangeArrowheads="1"/>
            </p:cNvSpPr>
            <p:nvPr/>
          </p:nvSpPr>
          <p:spPr bwMode="auto">
            <a:xfrm>
              <a:off x="6595" y="5667"/>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:[0,1,0]</a:t>
              </a:r>
            </a:p>
          </p:txBody>
        </p:sp>
        <p:sp>
          <p:nvSpPr>
            <p:cNvPr id="95252" name="Text Box 20"/>
            <p:cNvSpPr txBox="1">
              <a:spLocks noChangeArrowheads="1"/>
            </p:cNvSpPr>
            <p:nvPr/>
          </p:nvSpPr>
          <p:spPr bwMode="auto">
            <a:xfrm>
              <a:off x="5612" y="6972"/>
              <a:ext cx="1191" cy="567"/>
            </a:xfrm>
            <a:prstGeom prst="rect">
              <a:avLst/>
            </a:prstGeom>
            <a:solidFill>
              <a:srgbClr val="C0C0C0"/>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:[0,1,1]</a:t>
              </a:r>
            </a:p>
          </p:txBody>
        </p:sp>
        <p:sp>
          <p:nvSpPr>
            <p:cNvPr id="95251" name="Text Box 19"/>
            <p:cNvSpPr txBox="1">
              <a:spLocks noChangeArrowheads="1"/>
            </p:cNvSpPr>
            <p:nvPr/>
          </p:nvSpPr>
          <p:spPr bwMode="auto">
            <a:xfrm>
              <a:off x="7672" y="6972"/>
              <a:ext cx="1190"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11:</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:[0,1,0]</a:t>
              </a:r>
            </a:p>
          </p:txBody>
        </p:sp>
        <p:sp>
          <p:nvSpPr>
            <p:cNvPr id="95250" name="Text Box 18"/>
            <p:cNvSpPr txBox="1">
              <a:spLocks noChangeArrowheads="1"/>
            </p:cNvSpPr>
            <p:nvPr/>
          </p:nvSpPr>
          <p:spPr bwMode="auto">
            <a:xfrm>
              <a:off x="8619" y="5667"/>
              <a:ext cx="1191"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:[0,0,0]</a:t>
              </a:r>
            </a:p>
          </p:txBody>
        </p:sp>
        <p:sp>
          <p:nvSpPr>
            <p:cNvPr id="95249" name="Text Box 17"/>
            <p:cNvSpPr txBox="1">
              <a:spLocks noChangeArrowheads="1"/>
            </p:cNvSpPr>
            <p:nvPr/>
          </p:nvSpPr>
          <p:spPr bwMode="auto">
            <a:xfrm>
              <a:off x="7640" y="4419"/>
              <a:ext cx="1192" cy="56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解向量</a:t>
              </a: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:[0,0,0]</a:t>
              </a:r>
            </a:p>
          </p:txBody>
        </p:sp>
        <p:sp>
          <p:nvSpPr>
            <p:cNvPr id="95248" name="Freeform 16"/>
            <p:cNvSpPr>
              <a:spLocks/>
            </p:cNvSpPr>
            <p:nvPr/>
          </p:nvSpPr>
          <p:spPr bwMode="auto">
            <a:xfrm>
              <a:off x="2957" y="6240"/>
              <a:ext cx="570" cy="728"/>
            </a:xfrm>
            <a:custGeom>
              <a:avLst/>
              <a:gdLst/>
              <a:ahLst/>
              <a:cxnLst>
                <a:cxn ang="0">
                  <a:pos x="570" y="0"/>
                </a:cxn>
                <a:cxn ang="0">
                  <a:pos x="0" y="728"/>
                </a:cxn>
              </a:cxnLst>
              <a:rect l="0" t="0" r="r" b="b"/>
              <a:pathLst>
                <a:path w="570" h="728">
                  <a:moveTo>
                    <a:pt x="570" y="0"/>
                  </a:moveTo>
                  <a:lnTo>
                    <a:pt x="0" y="72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7" name="Freeform 15"/>
            <p:cNvSpPr>
              <a:spLocks/>
            </p:cNvSpPr>
            <p:nvPr/>
          </p:nvSpPr>
          <p:spPr bwMode="auto">
            <a:xfrm>
              <a:off x="3984" y="6225"/>
              <a:ext cx="593" cy="743"/>
            </a:xfrm>
            <a:custGeom>
              <a:avLst/>
              <a:gdLst/>
              <a:ahLst/>
              <a:cxnLst>
                <a:cxn ang="0">
                  <a:pos x="0" y="0"/>
                </a:cxn>
                <a:cxn ang="0">
                  <a:pos x="593" y="743"/>
                </a:cxn>
              </a:cxnLst>
              <a:rect l="0" t="0" r="r" b="b"/>
              <a:pathLst>
                <a:path w="593" h="743">
                  <a:moveTo>
                    <a:pt x="0" y="0"/>
                  </a:moveTo>
                  <a:lnTo>
                    <a:pt x="593" y="74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6" name="Freeform 14"/>
            <p:cNvSpPr>
              <a:spLocks/>
            </p:cNvSpPr>
            <p:nvPr/>
          </p:nvSpPr>
          <p:spPr bwMode="auto">
            <a:xfrm>
              <a:off x="2050" y="4823"/>
              <a:ext cx="709" cy="847"/>
            </a:xfrm>
            <a:custGeom>
              <a:avLst/>
              <a:gdLst/>
              <a:ahLst/>
              <a:cxnLst>
                <a:cxn ang="0">
                  <a:pos x="710" y="0"/>
                </a:cxn>
                <a:cxn ang="0">
                  <a:pos x="0" y="847"/>
                </a:cxn>
              </a:cxnLst>
              <a:rect l="0" t="0" r="r" b="b"/>
              <a:pathLst>
                <a:path w="710" h="847">
                  <a:moveTo>
                    <a:pt x="710" y="0"/>
                  </a:moveTo>
                  <a:lnTo>
                    <a:pt x="0" y="84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5" name="Freeform 13"/>
            <p:cNvSpPr>
              <a:spLocks/>
            </p:cNvSpPr>
            <p:nvPr/>
          </p:nvSpPr>
          <p:spPr bwMode="auto">
            <a:xfrm>
              <a:off x="3287" y="4838"/>
              <a:ext cx="540" cy="832"/>
            </a:xfrm>
            <a:custGeom>
              <a:avLst/>
              <a:gdLst/>
              <a:ahLst/>
              <a:cxnLst>
                <a:cxn ang="0">
                  <a:pos x="0" y="0"/>
                </a:cxn>
                <a:cxn ang="0">
                  <a:pos x="540" y="832"/>
                </a:cxn>
              </a:cxnLst>
              <a:rect l="0" t="0" r="r" b="b"/>
              <a:pathLst>
                <a:path w="540" h="832">
                  <a:moveTo>
                    <a:pt x="0" y="0"/>
                  </a:moveTo>
                  <a:lnTo>
                    <a:pt x="540" y="83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4" name="Freeform 12"/>
            <p:cNvSpPr>
              <a:spLocks/>
            </p:cNvSpPr>
            <p:nvPr/>
          </p:nvSpPr>
          <p:spPr bwMode="auto">
            <a:xfrm>
              <a:off x="6347" y="6240"/>
              <a:ext cx="593" cy="735"/>
            </a:xfrm>
            <a:custGeom>
              <a:avLst/>
              <a:gdLst/>
              <a:ahLst/>
              <a:cxnLst>
                <a:cxn ang="0">
                  <a:pos x="593" y="0"/>
                </a:cxn>
                <a:cxn ang="0">
                  <a:pos x="0" y="735"/>
                </a:cxn>
              </a:cxnLst>
              <a:rect l="0" t="0" r="r" b="b"/>
              <a:pathLst>
                <a:path w="593" h="735">
                  <a:moveTo>
                    <a:pt x="593" y="0"/>
                  </a:moveTo>
                  <a:lnTo>
                    <a:pt x="0" y="73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3" name="Freeform 11"/>
            <p:cNvSpPr>
              <a:spLocks/>
            </p:cNvSpPr>
            <p:nvPr/>
          </p:nvSpPr>
          <p:spPr bwMode="auto">
            <a:xfrm>
              <a:off x="7487" y="6240"/>
              <a:ext cx="615" cy="713"/>
            </a:xfrm>
            <a:custGeom>
              <a:avLst/>
              <a:gdLst/>
              <a:ahLst/>
              <a:cxnLst>
                <a:cxn ang="0">
                  <a:pos x="0" y="0"/>
                </a:cxn>
                <a:cxn ang="0">
                  <a:pos x="615" y="713"/>
                </a:cxn>
              </a:cxnLst>
              <a:rect l="0" t="0" r="r" b="b"/>
              <a:pathLst>
                <a:path w="615" h="713">
                  <a:moveTo>
                    <a:pt x="0" y="0"/>
                  </a:moveTo>
                  <a:lnTo>
                    <a:pt x="615" y="71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2" name="Freeform 10"/>
            <p:cNvSpPr>
              <a:spLocks/>
            </p:cNvSpPr>
            <p:nvPr/>
          </p:nvSpPr>
          <p:spPr bwMode="auto">
            <a:xfrm>
              <a:off x="3563" y="3585"/>
              <a:ext cx="1591" cy="675"/>
            </a:xfrm>
            <a:custGeom>
              <a:avLst/>
              <a:gdLst/>
              <a:ahLst/>
              <a:cxnLst>
                <a:cxn ang="0">
                  <a:pos x="1590" y="0"/>
                </a:cxn>
                <a:cxn ang="0">
                  <a:pos x="0" y="675"/>
                </a:cxn>
              </a:cxnLst>
              <a:rect l="0" t="0" r="r" b="b"/>
              <a:pathLst>
                <a:path w="1590" h="675">
                  <a:moveTo>
                    <a:pt x="1590" y="0"/>
                  </a:moveTo>
                  <a:lnTo>
                    <a:pt x="0" y="67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1" name="Freeform 9"/>
            <p:cNvSpPr>
              <a:spLocks/>
            </p:cNvSpPr>
            <p:nvPr/>
          </p:nvSpPr>
          <p:spPr bwMode="auto">
            <a:xfrm>
              <a:off x="5942" y="3593"/>
              <a:ext cx="1882" cy="832"/>
            </a:xfrm>
            <a:custGeom>
              <a:avLst/>
              <a:gdLst/>
              <a:ahLst/>
              <a:cxnLst>
                <a:cxn ang="0">
                  <a:pos x="0" y="0"/>
                </a:cxn>
                <a:cxn ang="0">
                  <a:pos x="1882" y="832"/>
                </a:cxn>
              </a:cxnLst>
              <a:rect l="0" t="0" r="r" b="b"/>
              <a:pathLst>
                <a:path w="1882" h="832">
                  <a:moveTo>
                    <a:pt x="0" y="0"/>
                  </a:moveTo>
                  <a:lnTo>
                    <a:pt x="1882" y="83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40" name="Freeform 8"/>
            <p:cNvSpPr>
              <a:spLocks/>
            </p:cNvSpPr>
            <p:nvPr/>
          </p:nvSpPr>
          <p:spPr bwMode="auto">
            <a:xfrm>
              <a:off x="7352" y="4988"/>
              <a:ext cx="668" cy="682"/>
            </a:xfrm>
            <a:custGeom>
              <a:avLst/>
              <a:gdLst/>
              <a:ahLst/>
              <a:cxnLst>
                <a:cxn ang="0">
                  <a:pos x="668" y="0"/>
                </a:cxn>
                <a:cxn ang="0">
                  <a:pos x="0" y="682"/>
                </a:cxn>
              </a:cxnLst>
              <a:rect l="0" t="0" r="r" b="b"/>
              <a:pathLst>
                <a:path w="668" h="682">
                  <a:moveTo>
                    <a:pt x="668" y="0"/>
                  </a:moveTo>
                  <a:lnTo>
                    <a:pt x="0" y="68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39" name="Freeform 7"/>
            <p:cNvSpPr>
              <a:spLocks/>
            </p:cNvSpPr>
            <p:nvPr/>
          </p:nvSpPr>
          <p:spPr bwMode="auto">
            <a:xfrm>
              <a:off x="8447" y="4995"/>
              <a:ext cx="600" cy="668"/>
            </a:xfrm>
            <a:custGeom>
              <a:avLst/>
              <a:gdLst/>
              <a:ahLst/>
              <a:cxnLst>
                <a:cxn ang="0">
                  <a:pos x="0" y="0"/>
                </a:cxn>
                <a:cxn ang="0">
                  <a:pos x="600" y="668"/>
                </a:cxn>
              </a:cxnLst>
              <a:rect l="0" t="0" r="r" b="b"/>
              <a:pathLst>
                <a:path w="600" h="668">
                  <a:moveTo>
                    <a:pt x="0" y="0"/>
                  </a:moveTo>
                  <a:lnTo>
                    <a:pt x="600" y="66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solidFill>
                  <a:srgbClr val="0000FF"/>
                </a:solidFill>
                <a:latin typeface="Consolas" pitchFamily="49" charset="0"/>
                <a:ea typeface="仿宋" pitchFamily="49" charset="-122"/>
                <a:cs typeface="Consolas" pitchFamily="49" charset="0"/>
              </a:endParaRPr>
            </a:p>
          </p:txBody>
        </p:sp>
        <p:sp>
          <p:nvSpPr>
            <p:cNvPr id="95238" name="Text Box 6"/>
            <p:cNvSpPr txBox="1">
              <a:spLocks noChangeArrowheads="1"/>
            </p:cNvSpPr>
            <p:nvPr/>
          </p:nvSpPr>
          <p:spPr bwMode="auto">
            <a:xfrm>
              <a:off x="9000" y="6291"/>
              <a:ext cx="624" cy="2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被剪枝</a:t>
              </a:r>
            </a:p>
          </p:txBody>
        </p:sp>
        <p:sp>
          <p:nvSpPr>
            <p:cNvPr id="95237" name="Text Box 5"/>
            <p:cNvSpPr txBox="1">
              <a:spLocks noChangeArrowheads="1"/>
            </p:cNvSpPr>
            <p:nvPr/>
          </p:nvSpPr>
          <p:spPr bwMode="auto">
            <a:xfrm>
              <a:off x="7878" y="6448"/>
              <a:ext cx="170" cy="2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236" name="Text Box 4"/>
            <p:cNvSpPr txBox="1">
              <a:spLocks noChangeArrowheads="1"/>
            </p:cNvSpPr>
            <p:nvPr/>
          </p:nvSpPr>
          <p:spPr bwMode="auto">
            <a:xfrm>
              <a:off x="8012" y="7568"/>
              <a:ext cx="624" cy="2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被剪枝</a:t>
              </a:r>
            </a:p>
          </p:txBody>
        </p:sp>
        <p:sp>
          <p:nvSpPr>
            <p:cNvPr id="95235" name="Text Box 3"/>
            <p:cNvSpPr txBox="1">
              <a:spLocks noChangeArrowheads="1"/>
            </p:cNvSpPr>
            <p:nvPr/>
          </p:nvSpPr>
          <p:spPr bwMode="auto">
            <a:xfrm>
              <a:off x="4344" y="7568"/>
              <a:ext cx="624" cy="2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可行解</a:t>
              </a:r>
            </a:p>
          </p:txBody>
        </p:sp>
        <p:sp>
          <p:nvSpPr>
            <p:cNvPr id="95234" name="Text Box 2"/>
            <p:cNvSpPr txBox="1">
              <a:spLocks noChangeArrowheads="1"/>
            </p:cNvSpPr>
            <p:nvPr/>
          </p:nvSpPr>
          <p:spPr bwMode="auto">
            <a:xfrm>
              <a:off x="2544" y="7568"/>
              <a:ext cx="624" cy="2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rgbClr val="0000FF"/>
                  </a:solidFill>
                  <a:effectLst/>
                  <a:latin typeface="Consolas" pitchFamily="49" charset="0"/>
                  <a:ea typeface="仿宋" pitchFamily="49" charset="-122"/>
                  <a:cs typeface="Consolas" pitchFamily="49" charset="0"/>
                </a:rPr>
                <a:t>可行解</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00034" y="571480"/>
            <a:ext cx="8358246" cy="1631216"/>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FF0000"/>
                </a:solidFill>
                <a:ea typeface="楷体" pitchFamily="49" charset="-122"/>
                <a:cs typeface="Times New Roman" pitchFamily="18" charset="0"/>
              </a:rPr>
              <a:t>② </a:t>
            </a:r>
            <a:r>
              <a:rPr lang="zh-CN" altLang="en-US" sz="2000" smtClean="0">
                <a:solidFill>
                  <a:srgbClr val="FF0000"/>
                </a:solidFill>
                <a:ea typeface="楷体" pitchFamily="49" charset="-122"/>
                <a:cs typeface="Times New Roman" pitchFamily="18" charset="0"/>
              </a:rPr>
              <a:t>在搜索过程中构建搜索经过的树结构。</a:t>
            </a:r>
            <a:endParaRPr lang="en-US" altLang="zh-CN" sz="2000" smtClean="0">
              <a:solidFill>
                <a:srgbClr val="FF0000"/>
              </a:solidFill>
              <a:ea typeface="楷体" pitchFamily="49" charset="-122"/>
              <a:cs typeface="Times New Roman" pitchFamily="18" charset="0"/>
            </a:endParaRPr>
          </a:p>
          <a:p>
            <a:pPr>
              <a:lnSpc>
                <a:spcPts val="3000"/>
              </a:lnSpc>
              <a:spcBef>
                <a:spcPts val="0"/>
              </a:spcBef>
            </a:pPr>
            <a:r>
              <a:rPr lang="zh-CN" altLang="en-US" sz="2000" smtClean="0">
                <a:solidFill>
                  <a:srgbClr val="0000FF"/>
                </a:solidFill>
                <a:ea typeface="楷体" pitchFamily="49" charset="-122"/>
                <a:cs typeface="Times New Roman" pitchFamily="18" charset="0"/>
              </a:rPr>
              <a:t>       </a:t>
            </a:r>
            <a:r>
              <a:rPr lang="zh-CN" altLang="en-US" sz="1800" smtClean="0">
                <a:solidFill>
                  <a:srgbClr val="0000FF"/>
                </a:solidFill>
                <a:ea typeface="楷体" pitchFamily="49" charset="-122"/>
                <a:cs typeface="Times New Roman" pitchFamily="18" charset="0"/>
              </a:rPr>
              <a:t>每个结点带有一个双亲结点指针，当找到最优解时，通过双亲指针找到对应的最优解向量。这种做法需保存搜索经过的树结构，每个结点增加一个指向双亲结点的指针。</a:t>
            </a:r>
            <a:endParaRPr lang="zh-CN" altLang="en-US" sz="1800" dirty="0">
              <a:solidFill>
                <a:srgbClr val="0000FF"/>
              </a:solidFill>
              <a:ea typeface="楷体" pitchFamily="49" charset="-122"/>
              <a:cs typeface="Times New Roman" pitchFamily="18" charset="0"/>
            </a:endParaRPr>
          </a:p>
        </p:txBody>
      </p:sp>
      <p:sp>
        <p:nvSpPr>
          <p:cNvPr id="3076" name="Rectangle 4"/>
          <p:cNvSpPr>
            <a:spLocks noChangeArrowheads="1"/>
          </p:cNvSpPr>
          <p:nvPr/>
        </p:nvSpPr>
        <p:spPr bwMode="auto">
          <a:xfrm>
            <a:off x="0" y="2128838"/>
            <a:ext cx="9144000" cy="0"/>
          </a:xfrm>
          <a:prstGeom prst="rect">
            <a:avLst/>
          </a:prstGeom>
          <a:noFill/>
          <a:ln w="9525">
            <a:noFill/>
            <a:miter lim="800000"/>
            <a:headEnd/>
            <a:tailEnd/>
          </a:ln>
        </p:spPr>
        <p:txBody>
          <a:bodyPr wrap="none" anchor="ctr">
            <a:spAutoFit/>
          </a:bodyPr>
          <a:lstStyle/>
          <a:p>
            <a:endParaRPr lang="zh-CN" altLang="en-US"/>
          </a:p>
        </p:txBody>
      </p:sp>
      <p:sp>
        <p:nvSpPr>
          <p:cNvPr id="2096" name="Rectangle 4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94" name="Text Box 46"/>
          <p:cNvSpPr txBox="1">
            <a:spLocks noChangeArrowheads="1"/>
          </p:cNvSpPr>
          <p:nvPr/>
        </p:nvSpPr>
        <p:spPr bwMode="auto">
          <a:xfrm>
            <a:off x="5553651" y="5083347"/>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93" name="Text Box 45"/>
          <p:cNvSpPr txBox="1">
            <a:spLocks noChangeArrowheads="1"/>
          </p:cNvSpPr>
          <p:nvPr/>
        </p:nvSpPr>
        <p:spPr bwMode="auto">
          <a:xfrm>
            <a:off x="8073758" y="4007005"/>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92" name="Text Box 44"/>
          <p:cNvSpPr txBox="1">
            <a:spLocks noChangeArrowheads="1"/>
          </p:cNvSpPr>
          <p:nvPr/>
        </p:nvSpPr>
        <p:spPr bwMode="auto">
          <a:xfrm>
            <a:off x="6571749" y="4007005"/>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91" name="Text Box 43"/>
          <p:cNvSpPr txBox="1">
            <a:spLocks noChangeArrowheads="1"/>
          </p:cNvSpPr>
          <p:nvPr/>
        </p:nvSpPr>
        <p:spPr bwMode="auto">
          <a:xfrm>
            <a:off x="3236745" y="5083347"/>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90" name="Text Box 42"/>
          <p:cNvSpPr txBox="1">
            <a:spLocks noChangeArrowheads="1"/>
          </p:cNvSpPr>
          <p:nvPr/>
        </p:nvSpPr>
        <p:spPr bwMode="auto">
          <a:xfrm>
            <a:off x="2187224" y="5083347"/>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89" name="Text Box 41"/>
          <p:cNvSpPr txBox="1">
            <a:spLocks noChangeArrowheads="1"/>
          </p:cNvSpPr>
          <p:nvPr/>
        </p:nvSpPr>
        <p:spPr bwMode="auto">
          <a:xfrm>
            <a:off x="2472124" y="3880175"/>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88" name="Text Box 40"/>
          <p:cNvSpPr txBox="1">
            <a:spLocks noChangeArrowheads="1"/>
          </p:cNvSpPr>
          <p:nvPr/>
        </p:nvSpPr>
        <p:spPr bwMode="auto">
          <a:xfrm>
            <a:off x="1275964" y="3904170"/>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87" name="Text Box 39"/>
          <p:cNvSpPr txBox="1">
            <a:spLocks noChangeArrowheads="1"/>
          </p:cNvSpPr>
          <p:nvPr/>
        </p:nvSpPr>
        <p:spPr bwMode="auto">
          <a:xfrm>
            <a:off x="6203055" y="2810688"/>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86" name="Text Box 38"/>
          <p:cNvSpPr txBox="1">
            <a:spLocks noChangeArrowheads="1"/>
          </p:cNvSpPr>
          <p:nvPr/>
        </p:nvSpPr>
        <p:spPr bwMode="auto">
          <a:xfrm>
            <a:off x="3234650" y="2766126"/>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85" name="Text Box 37"/>
          <p:cNvSpPr txBox="1">
            <a:spLocks noChangeArrowheads="1"/>
          </p:cNvSpPr>
          <p:nvPr/>
        </p:nvSpPr>
        <p:spPr bwMode="auto">
          <a:xfrm>
            <a:off x="4232847" y="2149972"/>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84" name="Text Box 36"/>
          <p:cNvSpPr txBox="1">
            <a:spLocks noChangeArrowheads="1"/>
          </p:cNvSpPr>
          <p:nvPr/>
        </p:nvSpPr>
        <p:spPr bwMode="auto">
          <a:xfrm>
            <a:off x="1579717" y="3211746"/>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83" name="Text Box 35"/>
          <p:cNvSpPr txBox="1">
            <a:spLocks noChangeArrowheads="1"/>
          </p:cNvSpPr>
          <p:nvPr/>
        </p:nvSpPr>
        <p:spPr bwMode="auto">
          <a:xfrm>
            <a:off x="436975" y="4414918"/>
            <a:ext cx="1128078"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a:t>
            </a:r>
            <a:endPar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rPr>
              <a:t>:2</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sym typeface="Wingdings" pitchFamily="2" charset="2"/>
            </a:endParaRPr>
          </a:p>
        </p:txBody>
      </p:sp>
      <p:sp>
        <p:nvSpPr>
          <p:cNvPr id="2082" name="Text Box 34"/>
          <p:cNvSpPr txBox="1">
            <a:spLocks noChangeArrowheads="1"/>
          </p:cNvSpPr>
          <p:nvPr/>
        </p:nvSpPr>
        <p:spPr bwMode="auto">
          <a:xfrm>
            <a:off x="2351670" y="4414918"/>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81" name="Text Box 33"/>
          <p:cNvSpPr txBox="1">
            <a:spLocks noChangeArrowheads="1"/>
          </p:cNvSpPr>
          <p:nvPr/>
        </p:nvSpPr>
        <p:spPr bwMode="auto">
          <a:xfrm>
            <a:off x="1496970" y="5533252"/>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80" name="Text Box 32"/>
          <p:cNvSpPr txBox="1">
            <a:spLocks noChangeArrowheads="1"/>
          </p:cNvSpPr>
          <p:nvPr/>
        </p:nvSpPr>
        <p:spPr bwMode="auto">
          <a:xfrm>
            <a:off x="3175994" y="5533252"/>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9" name="Text Box 31"/>
          <p:cNvSpPr txBox="1">
            <a:spLocks noChangeArrowheads="1"/>
          </p:cNvSpPr>
          <p:nvPr/>
        </p:nvSpPr>
        <p:spPr bwMode="auto">
          <a:xfrm>
            <a:off x="5770468" y="4414918"/>
            <a:ext cx="1069422"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8" name="Text Box 30"/>
          <p:cNvSpPr txBox="1">
            <a:spLocks noChangeArrowheads="1"/>
          </p:cNvSpPr>
          <p:nvPr/>
        </p:nvSpPr>
        <p:spPr bwMode="auto">
          <a:xfrm>
            <a:off x="4682193" y="5533252"/>
            <a:ext cx="1068374" cy="485897"/>
          </a:xfrm>
          <a:prstGeom prst="rect">
            <a:avLst/>
          </a:prstGeom>
          <a:solidFill>
            <a:srgbClr val="C0C0C0"/>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7" name="Text Box 29"/>
          <p:cNvSpPr txBox="1">
            <a:spLocks noChangeArrowheads="1"/>
          </p:cNvSpPr>
          <p:nvPr/>
        </p:nvSpPr>
        <p:spPr bwMode="auto">
          <a:xfrm>
            <a:off x="6839890" y="5533252"/>
            <a:ext cx="1067327"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11:</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6" name="Text Box 28"/>
          <p:cNvSpPr txBox="1">
            <a:spLocks noChangeArrowheads="1"/>
          </p:cNvSpPr>
          <p:nvPr/>
        </p:nvSpPr>
        <p:spPr bwMode="auto">
          <a:xfrm>
            <a:off x="7781526" y="4414918"/>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5" name="Text Box 27"/>
          <p:cNvSpPr txBox="1">
            <a:spLocks noChangeArrowheads="1"/>
          </p:cNvSpPr>
          <p:nvPr/>
        </p:nvSpPr>
        <p:spPr bwMode="auto">
          <a:xfrm>
            <a:off x="6814752" y="3345432"/>
            <a:ext cx="1068374" cy="485897"/>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状态值</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双亲指针</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a:p>
            <a:pPr marL="0" marR="0" lvl="0" algn="l" defTabSz="914400" rtl="0" eaLnBrk="0" fontAlgn="base" latinLnBrk="0" hangingPunct="0">
              <a:lnSpc>
                <a:spcPct val="100000"/>
              </a:lnSpc>
              <a:spcBef>
                <a:spcPct val="0"/>
              </a:spcBef>
              <a:spcAft>
                <a:spcPct val="0"/>
              </a:spcAft>
              <a:buClrTx/>
              <a:buSzTx/>
              <a:buFontTx/>
              <a:buNone/>
              <a:tabLst/>
            </a:pP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74" name="Freeform 26"/>
          <p:cNvSpPr>
            <a:spLocks/>
          </p:cNvSpPr>
          <p:nvPr/>
        </p:nvSpPr>
        <p:spPr bwMode="auto">
          <a:xfrm>
            <a:off x="2077244" y="4905957"/>
            <a:ext cx="595985" cy="623867"/>
          </a:xfrm>
          <a:custGeom>
            <a:avLst/>
            <a:gdLst/>
            <a:ahLst/>
            <a:cxnLst>
              <a:cxn ang="0">
                <a:pos x="570" y="0"/>
              </a:cxn>
              <a:cxn ang="0">
                <a:pos x="0" y="728"/>
              </a:cxn>
            </a:cxnLst>
            <a:rect l="0" t="0" r="r" b="b"/>
            <a:pathLst>
              <a:path w="570" h="728">
                <a:moveTo>
                  <a:pt x="570" y="0"/>
                </a:moveTo>
                <a:lnTo>
                  <a:pt x="0" y="72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73" name="Freeform 25"/>
          <p:cNvSpPr>
            <a:spLocks/>
          </p:cNvSpPr>
          <p:nvPr/>
        </p:nvSpPr>
        <p:spPr bwMode="auto">
          <a:xfrm>
            <a:off x="3152951" y="4893102"/>
            <a:ext cx="621124" cy="636722"/>
          </a:xfrm>
          <a:custGeom>
            <a:avLst/>
            <a:gdLst/>
            <a:ahLst/>
            <a:cxnLst>
              <a:cxn ang="0">
                <a:pos x="0" y="0"/>
              </a:cxn>
              <a:cxn ang="0">
                <a:pos x="593" y="743"/>
              </a:cxn>
            </a:cxnLst>
            <a:rect l="0" t="0" r="r" b="b"/>
            <a:pathLst>
              <a:path w="593" h="743">
                <a:moveTo>
                  <a:pt x="0" y="0"/>
                </a:moveTo>
                <a:lnTo>
                  <a:pt x="593" y="74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72" name="Freeform 24"/>
          <p:cNvSpPr>
            <a:spLocks/>
          </p:cNvSpPr>
          <p:nvPr/>
        </p:nvSpPr>
        <p:spPr bwMode="auto">
          <a:xfrm>
            <a:off x="1126182" y="3691644"/>
            <a:ext cx="743672" cy="725846"/>
          </a:xfrm>
          <a:custGeom>
            <a:avLst/>
            <a:gdLst/>
            <a:ahLst/>
            <a:cxnLst>
              <a:cxn ang="0">
                <a:pos x="710" y="0"/>
              </a:cxn>
              <a:cxn ang="0">
                <a:pos x="0" y="847"/>
              </a:cxn>
            </a:cxnLst>
            <a:rect l="0" t="0" r="r" b="b"/>
            <a:pathLst>
              <a:path w="710" h="847">
                <a:moveTo>
                  <a:pt x="710" y="0"/>
                </a:moveTo>
                <a:lnTo>
                  <a:pt x="0" y="84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71" name="Freeform 23"/>
          <p:cNvSpPr>
            <a:spLocks/>
          </p:cNvSpPr>
          <p:nvPr/>
        </p:nvSpPr>
        <p:spPr bwMode="auto">
          <a:xfrm>
            <a:off x="2422895" y="3704498"/>
            <a:ext cx="565610" cy="712991"/>
          </a:xfrm>
          <a:custGeom>
            <a:avLst/>
            <a:gdLst/>
            <a:ahLst/>
            <a:cxnLst>
              <a:cxn ang="0">
                <a:pos x="0" y="0"/>
              </a:cxn>
              <a:cxn ang="0">
                <a:pos x="540" y="832"/>
              </a:cxn>
            </a:cxnLst>
            <a:rect l="0" t="0" r="r" b="b"/>
            <a:pathLst>
              <a:path w="540" h="832">
                <a:moveTo>
                  <a:pt x="0" y="0"/>
                </a:moveTo>
                <a:lnTo>
                  <a:pt x="540" y="83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70" name="Freeform 22"/>
          <p:cNvSpPr>
            <a:spLocks/>
          </p:cNvSpPr>
          <p:nvPr/>
        </p:nvSpPr>
        <p:spPr bwMode="auto">
          <a:xfrm>
            <a:off x="5452051" y="4905957"/>
            <a:ext cx="621124" cy="629866"/>
          </a:xfrm>
          <a:custGeom>
            <a:avLst/>
            <a:gdLst/>
            <a:ahLst/>
            <a:cxnLst>
              <a:cxn ang="0">
                <a:pos x="593" y="0"/>
              </a:cxn>
              <a:cxn ang="0">
                <a:pos x="0" y="735"/>
              </a:cxn>
            </a:cxnLst>
            <a:rect l="0" t="0" r="r" b="b"/>
            <a:pathLst>
              <a:path w="593" h="735">
                <a:moveTo>
                  <a:pt x="593" y="0"/>
                </a:moveTo>
                <a:lnTo>
                  <a:pt x="0" y="73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9" name="Freeform 21"/>
          <p:cNvSpPr>
            <a:spLocks/>
          </p:cNvSpPr>
          <p:nvPr/>
        </p:nvSpPr>
        <p:spPr bwMode="auto">
          <a:xfrm>
            <a:off x="6646116" y="4905957"/>
            <a:ext cx="644167" cy="610156"/>
          </a:xfrm>
          <a:custGeom>
            <a:avLst/>
            <a:gdLst/>
            <a:ahLst/>
            <a:cxnLst>
              <a:cxn ang="0">
                <a:pos x="0" y="0"/>
              </a:cxn>
              <a:cxn ang="0">
                <a:pos x="615" y="713"/>
              </a:cxn>
            </a:cxnLst>
            <a:rect l="0" t="0" r="r" b="b"/>
            <a:pathLst>
              <a:path w="615" h="713">
                <a:moveTo>
                  <a:pt x="0" y="0"/>
                </a:moveTo>
                <a:lnTo>
                  <a:pt x="615" y="71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8" name="Freeform 20"/>
          <p:cNvSpPr>
            <a:spLocks/>
          </p:cNvSpPr>
          <p:nvPr/>
        </p:nvSpPr>
        <p:spPr bwMode="auto">
          <a:xfrm>
            <a:off x="2548586" y="2630727"/>
            <a:ext cx="1829853" cy="585304"/>
          </a:xfrm>
          <a:custGeom>
            <a:avLst/>
            <a:gdLst/>
            <a:ahLst/>
            <a:cxnLst>
              <a:cxn ang="0">
                <a:pos x="1747" y="0"/>
              </a:cxn>
              <a:cxn ang="0">
                <a:pos x="0" y="683"/>
              </a:cxn>
            </a:cxnLst>
            <a:rect l="0" t="0" r="r" b="b"/>
            <a:pathLst>
              <a:path w="1747" h="683">
                <a:moveTo>
                  <a:pt x="1747" y="0"/>
                </a:moveTo>
                <a:lnTo>
                  <a:pt x="0" y="6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7" name="Freeform 19"/>
          <p:cNvSpPr>
            <a:spLocks/>
          </p:cNvSpPr>
          <p:nvPr/>
        </p:nvSpPr>
        <p:spPr bwMode="auto">
          <a:xfrm>
            <a:off x="5202763" y="2637582"/>
            <a:ext cx="1768055" cy="700137"/>
          </a:xfrm>
          <a:custGeom>
            <a:avLst/>
            <a:gdLst/>
            <a:ahLst/>
            <a:cxnLst>
              <a:cxn ang="0">
                <a:pos x="0" y="0"/>
              </a:cxn>
              <a:cxn ang="0">
                <a:pos x="1687" y="817"/>
              </a:cxn>
            </a:cxnLst>
            <a:rect l="0" t="0" r="r" b="b"/>
            <a:pathLst>
              <a:path w="1687" h="817">
                <a:moveTo>
                  <a:pt x="0" y="0"/>
                </a:moveTo>
                <a:lnTo>
                  <a:pt x="1687" y="81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6" name="Freeform 18"/>
          <p:cNvSpPr>
            <a:spLocks/>
          </p:cNvSpPr>
          <p:nvPr/>
        </p:nvSpPr>
        <p:spPr bwMode="auto">
          <a:xfrm>
            <a:off x="6504714" y="3833042"/>
            <a:ext cx="699681" cy="584447"/>
          </a:xfrm>
          <a:custGeom>
            <a:avLst/>
            <a:gdLst/>
            <a:ahLst/>
            <a:cxnLst>
              <a:cxn ang="0">
                <a:pos x="668" y="0"/>
              </a:cxn>
              <a:cxn ang="0">
                <a:pos x="0" y="682"/>
              </a:cxn>
            </a:cxnLst>
            <a:rect l="0" t="0" r="r" b="b"/>
            <a:pathLst>
              <a:path w="668" h="682">
                <a:moveTo>
                  <a:pt x="668" y="0"/>
                </a:moveTo>
                <a:lnTo>
                  <a:pt x="0" y="68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5" name="Freeform 17"/>
          <p:cNvSpPr>
            <a:spLocks/>
          </p:cNvSpPr>
          <p:nvPr/>
        </p:nvSpPr>
        <p:spPr bwMode="auto">
          <a:xfrm>
            <a:off x="7651645" y="3839041"/>
            <a:ext cx="628456" cy="572450"/>
          </a:xfrm>
          <a:custGeom>
            <a:avLst/>
            <a:gdLst/>
            <a:ahLst/>
            <a:cxnLst>
              <a:cxn ang="0">
                <a:pos x="0" y="0"/>
              </a:cxn>
              <a:cxn ang="0">
                <a:pos x="600" y="668"/>
              </a:cxn>
            </a:cxnLst>
            <a:rect l="0" t="0" r="r" b="b"/>
            <a:pathLst>
              <a:path w="600" h="668">
                <a:moveTo>
                  <a:pt x="0" y="0"/>
                </a:moveTo>
                <a:lnTo>
                  <a:pt x="600" y="66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64" name="Text Box 16"/>
          <p:cNvSpPr txBox="1">
            <a:spLocks noChangeArrowheads="1"/>
          </p:cNvSpPr>
          <p:nvPr/>
        </p:nvSpPr>
        <p:spPr bwMode="auto">
          <a:xfrm>
            <a:off x="8013007" y="4922239"/>
            <a:ext cx="653594" cy="2433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被剪枝</a:t>
            </a:r>
          </a:p>
        </p:txBody>
      </p:sp>
      <p:sp>
        <p:nvSpPr>
          <p:cNvPr id="2063" name="Text Box 15"/>
          <p:cNvSpPr txBox="1">
            <a:spLocks noChangeArrowheads="1"/>
          </p:cNvSpPr>
          <p:nvPr/>
        </p:nvSpPr>
        <p:spPr bwMode="auto">
          <a:xfrm>
            <a:off x="7055660" y="5083347"/>
            <a:ext cx="178062" cy="1945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62" name="Text Box 14"/>
          <p:cNvSpPr txBox="1">
            <a:spLocks noChangeArrowheads="1"/>
          </p:cNvSpPr>
          <p:nvPr/>
        </p:nvSpPr>
        <p:spPr bwMode="auto">
          <a:xfrm>
            <a:off x="7053565" y="6044000"/>
            <a:ext cx="654641" cy="2425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被剪枝</a:t>
            </a:r>
          </a:p>
        </p:txBody>
      </p:sp>
      <p:sp>
        <p:nvSpPr>
          <p:cNvPr id="2061" name="Text Box 13"/>
          <p:cNvSpPr txBox="1">
            <a:spLocks noChangeArrowheads="1"/>
          </p:cNvSpPr>
          <p:nvPr/>
        </p:nvSpPr>
        <p:spPr bwMode="auto">
          <a:xfrm>
            <a:off x="3387574" y="6044000"/>
            <a:ext cx="653594" cy="2425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可行解</a:t>
            </a:r>
          </a:p>
        </p:txBody>
      </p:sp>
      <p:sp>
        <p:nvSpPr>
          <p:cNvPr id="2060" name="Text Box 12"/>
          <p:cNvSpPr txBox="1">
            <a:spLocks noChangeArrowheads="1"/>
          </p:cNvSpPr>
          <p:nvPr/>
        </p:nvSpPr>
        <p:spPr bwMode="auto">
          <a:xfrm>
            <a:off x="1711693" y="6044000"/>
            <a:ext cx="653594" cy="2425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可行解</a:t>
            </a:r>
          </a:p>
        </p:txBody>
      </p:sp>
      <p:sp>
        <p:nvSpPr>
          <p:cNvPr id="2059" name="Freeform 11"/>
          <p:cNvSpPr>
            <a:spLocks/>
          </p:cNvSpPr>
          <p:nvPr/>
        </p:nvSpPr>
        <p:spPr bwMode="auto">
          <a:xfrm>
            <a:off x="2565345" y="2637582"/>
            <a:ext cx="1947165" cy="950369"/>
          </a:xfrm>
          <a:custGeom>
            <a:avLst/>
            <a:gdLst/>
            <a:ahLst/>
            <a:cxnLst>
              <a:cxn ang="0">
                <a:pos x="0" y="1109"/>
              </a:cxn>
              <a:cxn ang="0">
                <a:pos x="1859" y="0"/>
              </a:cxn>
            </a:cxnLst>
            <a:rect l="0" t="0" r="r" b="b"/>
            <a:pathLst>
              <a:path w="1859" h="1109">
                <a:moveTo>
                  <a:pt x="0" y="1109"/>
                </a:moveTo>
                <a:cubicBezTo>
                  <a:pt x="0" y="1109"/>
                  <a:pt x="929" y="554"/>
                  <a:pt x="1859"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8" name="Freeform 10"/>
          <p:cNvSpPr>
            <a:spLocks/>
          </p:cNvSpPr>
          <p:nvPr/>
        </p:nvSpPr>
        <p:spPr bwMode="auto">
          <a:xfrm>
            <a:off x="5107448" y="2637582"/>
            <a:ext cx="1732443" cy="1067773"/>
          </a:xfrm>
          <a:custGeom>
            <a:avLst/>
            <a:gdLst/>
            <a:ahLst/>
            <a:cxnLst>
              <a:cxn ang="0">
                <a:pos x="1654" y="1245"/>
              </a:cxn>
              <a:cxn ang="0">
                <a:pos x="1334" y="1039"/>
              </a:cxn>
              <a:cxn ang="0">
                <a:pos x="0" y="0"/>
              </a:cxn>
            </a:cxnLst>
            <a:rect l="0" t="0" r="r" b="b"/>
            <a:pathLst>
              <a:path w="1654" h="1246">
                <a:moveTo>
                  <a:pt x="1654" y="1245"/>
                </a:moveTo>
                <a:cubicBezTo>
                  <a:pt x="1632" y="1245"/>
                  <a:pt x="1610" y="1246"/>
                  <a:pt x="1334" y="1039"/>
                </a:cubicBezTo>
                <a:cubicBezTo>
                  <a:pt x="1058" y="832"/>
                  <a:pt x="529" y="416"/>
                  <a:pt x="0"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7" name="Freeform 9"/>
          <p:cNvSpPr>
            <a:spLocks/>
          </p:cNvSpPr>
          <p:nvPr/>
        </p:nvSpPr>
        <p:spPr bwMode="auto">
          <a:xfrm>
            <a:off x="1433077" y="3705355"/>
            <a:ext cx="500670" cy="1065202"/>
          </a:xfrm>
          <a:custGeom>
            <a:avLst/>
            <a:gdLst/>
            <a:ahLst/>
            <a:cxnLst>
              <a:cxn ang="0">
                <a:pos x="0" y="1243"/>
              </a:cxn>
              <a:cxn ang="0">
                <a:pos x="266" y="579"/>
              </a:cxn>
              <a:cxn ang="0">
                <a:pos x="478" y="0"/>
              </a:cxn>
            </a:cxnLst>
            <a:rect l="0" t="0" r="r" b="b"/>
            <a:pathLst>
              <a:path w="478" h="1243">
                <a:moveTo>
                  <a:pt x="0" y="1243"/>
                </a:moveTo>
                <a:cubicBezTo>
                  <a:pt x="93" y="1014"/>
                  <a:pt x="186" y="786"/>
                  <a:pt x="266" y="579"/>
                </a:cubicBezTo>
                <a:cubicBezTo>
                  <a:pt x="346" y="372"/>
                  <a:pt x="412" y="186"/>
                  <a:pt x="478"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6" name="Freeform 8"/>
          <p:cNvSpPr>
            <a:spLocks/>
          </p:cNvSpPr>
          <p:nvPr/>
        </p:nvSpPr>
        <p:spPr bwMode="auto">
          <a:xfrm>
            <a:off x="2548586" y="3705355"/>
            <a:ext cx="686064" cy="953797"/>
          </a:xfrm>
          <a:custGeom>
            <a:avLst/>
            <a:gdLst/>
            <a:ahLst/>
            <a:cxnLst>
              <a:cxn ang="0">
                <a:pos x="655" y="1113"/>
              </a:cxn>
              <a:cxn ang="0">
                <a:pos x="0" y="0"/>
              </a:cxn>
            </a:cxnLst>
            <a:rect l="0" t="0" r="r" b="b"/>
            <a:pathLst>
              <a:path w="655" h="1113">
                <a:moveTo>
                  <a:pt x="655" y="1113"/>
                </a:moveTo>
                <a:cubicBezTo>
                  <a:pt x="655" y="1113"/>
                  <a:pt x="327" y="556"/>
                  <a:pt x="0"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5" name="Freeform 7"/>
          <p:cNvSpPr>
            <a:spLocks/>
          </p:cNvSpPr>
          <p:nvPr/>
        </p:nvSpPr>
        <p:spPr bwMode="auto">
          <a:xfrm>
            <a:off x="2422895" y="4900815"/>
            <a:ext cx="317370" cy="898095"/>
          </a:xfrm>
          <a:custGeom>
            <a:avLst/>
            <a:gdLst/>
            <a:ahLst/>
            <a:cxnLst>
              <a:cxn ang="0">
                <a:pos x="0" y="1048"/>
              </a:cxn>
              <a:cxn ang="0">
                <a:pos x="303" y="0"/>
              </a:cxn>
            </a:cxnLst>
            <a:rect l="0" t="0" r="r" b="b"/>
            <a:pathLst>
              <a:path w="303" h="1048">
                <a:moveTo>
                  <a:pt x="0" y="1048"/>
                </a:moveTo>
                <a:cubicBezTo>
                  <a:pt x="0" y="1048"/>
                  <a:pt x="151" y="524"/>
                  <a:pt x="303"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4" name="Freeform 6"/>
          <p:cNvSpPr>
            <a:spLocks/>
          </p:cNvSpPr>
          <p:nvPr/>
        </p:nvSpPr>
        <p:spPr bwMode="auto">
          <a:xfrm>
            <a:off x="3316349" y="4922239"/>
            <a:ext cx="785569" cy="876671"/>
          </a:xfrm>
          <a:custGeom>
            <a:avLst/>
            <a:gdLst/>
            <a:ahLst/>
            <a:cxnLst>
              <a:cxn ang="0">
                <a:pos x="750" y="1023"/>
              </a:cxn>
              <a:cxn ang="0">
                <a:pos x="0" y="0"/>
              </a:cxn>
            </a:cxnLst>
            <a:rect l="0" t="0" r="r" b="b"/>
            <a:pathLst>
              <a:path w="750" h="1023">
                <a:moveTo>
                  <a:pt x="750" y="1023"/>
                </a:moveTo>
                <a:cubicBezTo>
                  <a:pt x="750" y="1023"/>
                  <a:pt x="375" y="511"/>
                  <a:pt x="0"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3" name="Freeform 5"/>
          <p:cNvSpPr>
            <a:spLocks/>
          </p:cNvSpPr>
          <p:nvPr/>
        </p:nvSpPr>
        <p:spPr bwMode="auto">
          <a:xfrm>
            <a:off x="5639540" y="4905957"/>
            <a:ext cx="563515" cy="892953"/>
          </a:xfrm>
          <a:custGeom>
            <a:avLst/>
            <a:gdLst/>
            <a:ahLst/>
            <a:cxnLst>
              <a:cxn ang="0">
                <a:pos x="12" y="1042"/>
              </a:cxn>
              <a:cxn ang="0">
                <a:pos x="88" y="728"/>
              </a:cxn>
              <a:cxn ang="0">
                <a:pos x="538" y="0"/>
              </a:cxn>
            </a:cxnLst>
            <a:rect l="0" t="0" r="r" b="b"/>
            <a:pathLst>
              <a:path w="538" h="1042">
                <a:moveTo>
                  <a:pt x="12" y="1042"/>
                </a:moveTo>
                <a:cubicBezTo>
                  <a:pt x="6" y="972"/>
                  <a:pt x="0" y="902"/>
                  <a:pt x="88" y="728"/>
                </a:cubicBezTo>
                <a:cubicBezTo>
                  <a:pt x="176" y="554"/>
                  <a:pt x="357" y="277"/>
                  <a:pt x="538"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2" name="Freeform 4"/>
          <p:cNvSpPr>
            <a:spLocks/>
          </p:cNvSpPr>
          <p:nvPr/>
        </p:nvSpPr>
        <p:spPr bwMode="auto">
          <a:xfrm>
            <a:off x="6504714" y="4922239"/>
            <a:ext cx="466105" cy="953797"/>
          </a:xfrm>
          <a:custGeom>
            <a:avLst/>
            <a:gdLst/>
            <a:ahLst/>
            <a:cxnLst>
              <a:cxn ang="0">
                <a:pos x="445" y="1113"/>
              </a:cxn>
              <a:cxn ang="0">
                <a:pos x="234" y="903"/>
              </a:cxn>
              <a:cxn ang="0">
                <a:pos x="0" y="0"/>
              </a:cxn>
            </a:cxnLst>
            <a:rect l="0" t="0" r="r" b="b"/>
            <a:pathLst>
              <a:path w="445" h="1113">
                <a:moveTo>
                  <a:pt x="445" y="1113"/>
                </a:moveTo>
                <a:cubicBezTo>
                  <a:pt x="376" y="1100"/>
                  <a:pt x="308" y="1088"/>
                  <a:pt x="234" y="903"/>
                </a:cubicBezTo>
                <a:cubicBezTo>
                  <a:pt x="160" y="718"/>
                  <a:pt x="80" y="359"/>
                  <a:pt x="0"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1" name="Freeform 3"/>
          <p:cNvSpPr>
            <a:spLocks/>
          </p:cNvSpPr>
          <p:nvPr/>
        </p:nvSpPr>
        <p:spPr bwMode="auto">
          <a:xfrm>
            <a:off x="6642974" y="3839041"/>
            <a:ext cx="647309" cy="820111"/>
          </a:xfrm>
          <a:custGeom>
            <a:avLst/>
            <a:gdLst/>
            <a:ahLst/>
            <a:cxnLst>
              <a:cxn ang="0">
                <a:pos x="3" y="957"/>
              </a:cxn>
              <a:cxn ang="0">
                <a:pos x="102" y="617"/>
              </a:cxn>
              <a:cxn ang="0">
                <a:pos x="618" y="0"/>
              </a:cxn>
            </a:cxnLst>
            <a:rect l="0" t="0" r="r" b="b"/>
            <a:pathLst>
              <a:path w="618" h="957">
                <a:moveTo>
                  <a:pt x="3" y="957"/>
                </a:moveTo>
                <a:cubicBezTo>
                  <a:pt x="1" y="867"/>
                  <a:pt x="0" y="777"/>
                  <a:pt x="102" y="617"/>
                </a:cubicBezTo>
                <a:cubicBezTo>
                  <a:pt x="204" y="457"/>
                  <a:pt x="411" y="228"/>
                  <a:pt x="618"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050" name="Freeform 2"/>
          <p:cNvSpPr>
            <a:spLocks/>
          </p:cNvSpPr>
          <p:nvPr/>
        </p:nvSpPr>
        <p:spPr bwMode="auto">
          <a:xfrm>
            <a:off x="7579373" y="3839041"/>
            <a:ext cx="264999" cy="975221"/>
          </a:xfrm>
          <a:custGeom>
            <a:avLst/>
            <a:gdLst/>
            <a:ahLst/>
            <a:cxnLst>
              <a:cxn ang="0">
                <a:pos x="253" y="1087"/>
              </a:cxn>
              <a:cxn ang="0">
                <a:pos x="129" y="957"/>
              </a:cxn>
              <a:cxn ang="0">
                <a:pos x="0" y="0"/>
              </a:cxn>
            </a:cxnLst>
            <a:rect l="0" t="0" r="r" b="b"/>
            <a:pathLst>
              <a:path w="253" h="1138">
                <a:moveTo>
                  <a:pt x="253" y="1087"/>
                </a:moveTo>
                <a:cubicBezTo>
                  <a:pt x="212" y="1112"/>
                  <a:pt x="171" y="1138"/>
                  <a:pt x="129" y="957"/>
                </a:cubicBezTo>
                <a:cubicBezTo>
                  <a:pt x="87" y="776"/>
                  <a:pt x="43" y="388"/>
                  <a:pt x="0" y="0"/>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采用分枝限界法求解的</a:t>
            </a:r>
            <a:r>
              <a:rPr lang="en-US" altLang="zh-CN" sz="2200" smtClean="0">
                <a:solidFill>
                  <a:srgbClr val="0000FF"/>
                </a:solidFill>
                <a:latin typeface="Consolas" pitchFamily="49" charset="0"/>
                <a:ea typeface="楷体" pitchFamily="49" charset="-122"/>
                <a:cs typeface="Consolas" pitchFamily="49" charset="0"/>
              </a:rPr>
              <a:t>3</a:t>
            </a:r>
            <a:r>
              <a:rPr lang="zh-CN" altLang="zh-CN" sz="2200" smtClean="0">
                <a:solidFill>
                  <a:srgbClr val="0000FF"/>
                </a:solidFill>
                <a:latin typeface="Consolas" pitchFamily="49" charset="0"/>
                <a:ea typeface="楷体" pitchFamily="49" charset="-122"/>
                <a:cs typeface="Consolas" pitchFamily="49" charset="0"/>
              </a:rPr>
              <a:t>个关键问题如下：</a:t>
            </a:r>
          </a:p>
        </p:txBody>
      </p:sp>
      <p:sp>
        <p:nvSpPr>
          <p:cNvPr id="3" name="TextBox 2"/>
          <p:cNvSpPr txBox="1"/>
          <p:nvPr/>
        </p:nvSpPr>
        <p:spPr>
          <a:xfrm>
            <a:off x="1000100" y="2291660"/>
            <a:ext cx="5143536" cy="213747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1</a:t>
            </a:r>
            <a:r>
              <a:rPr lang="zh-CN" altLang="zh-CN" sz="2000" smtClean="0">
                <a:solidFill>
                  <a:srgbClr val="006600"/>
                </a:solidFill>
                <a:latin typeface="Consolas" pitchFamily="49" charset="0"/>
                <a:ea typeface="楷体" pitchFamily="49" charset="-122"/>
                <a:cs typeface="Consolas" pitchFamily="49" charset="0"/>
              </a:rPr>
              <a:t>）如何确定合适的限界函数。</a:t>
            </a:r>
          </a:p>
          <a:p>
            <a:pPr>
              <a:lnSpc>
                <a:spcPct val="200000"/>
              </a:lnSpc>
            </a:pP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）如何组织待处理结点的活结点表。</a:t>
            </a:r>
          </a:p>
          <a:p>
            <a:pPr>
              <a:lnSpc>
                <a:spcPct val="200000"/>
              </a:lnSpc>
            </a:pP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3</a:t>
            </a:r>
            <a:r>
              <a:rPr lang="zh-CN" altLang="zh-CN" sz="2000" smtClean="0">
                <a:solidFill>
                  <a:srgbClr val="006600"/>
                </a:solidFill>
                <a:latin typeface="Consolas" pitchFamily="49" charset="0"/>
                <a:ea typeface="楷体" pitchFamily="49" charset="-122"/>
                <a:cs typeface="Consolas" pitchFamily="49" charset="0"/>
              </a:rPr>
              <a:t>）如何确定解向量的各个分量。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333375"/>
            <a:ext cx="5184775" cy="519113"/>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.1.3 </a:t>
            </a:r>
            <a:r>
              <a:rPr lang="zh-CN" altLang="en-US" sz="2800">
                <a:solidFill>
                  <a:srgbClr val="FF0000"/>
                </a:solidFill>
                <a:latin typeface="Consolas" pitchFamily="49" charset="0"/>
                <a:ea typeface="微软雅黑" pitchFamily="34" charset="-122"/>
                <a:cs typeface="Consolas" pitchFamily="49" charset="0"/>
              </a:rPr>
              <a:t>分枝限界法的时间性能</a:t>
            </a:r>
          </a:p>
        </p:txBody>
      </p:sp>
      <p:sp>
        <p:nvSpPr>
          <p:cNvPr id="27651" name="Text Box 3"/>
          <p:cNvSpPr txBox="1">
            <a:spLocks noChangeArrowheads="1"/>
          </p:cNvSpPr>
          <p:nvPr/>
        </p:nvSpPr>
        <p:spPr bwMode="auto">
          <a:xfrm>
            <a:off x="285720" y="1071546"/>
            <a:ext cx="8607455" cy="147732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一般情况</a:t>
            </a:r>
            <a:r>
              <a:rPr lang="zh-CN" altLang="en-US" sz="2000" smtClean="0">
                <a:solidFill>
                  <a:srgbClr val="0000FF"/>
                </a:solidFill>
                <a:latin typeface="Consolas" pitchFamily="49" charset="0"/>
                <a:ea typeface="楷体" pitchFamily="49" charset="-122"/>
                <a:cs typeface="Consolas" pitchFamily="49" charset="0"/>
              </a:rPr>
              <a:t>下，在</a:t>
            </a:r>
            <a:r>
              <a:rPr lang="zh-CN" altLang="en-US" sz="2000">
                <a:solidFill>
                  <a:srgbClr val="0000FF"/>
                </a:solidFill>
                <a:latin typeface="Consolas" pitchFamily="49" charset="0"/>
                <a:ea typeface="楷体" pitchFamily="49" charset="-122"/>
                <a:cs typeface="Consolas" pitchFamily="49" charset="0"/>
              </a:rPr>
              <a:t>问题的解向量</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中，分</a:t>
            </a:r>
            <a:r>
              <a:rPr lang="zh-CN" altLang="en-US" sz="2000">
                <a:solidFill>
                  <a:srgbClr val="0000FF"/>
                </a:solidFill>
                <a:latin typeface="Consolas" pitchFamily="49" charset="0"/>
                <a:ea typeface="楷体" pitchFamily="49" charset="-122"/>
                <a:cs typeface="Consolas" pitchFamily="49" charset="0"/>
              </a:rPr>
              <a:t>量</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）的取值范围为某个有限集合</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ir</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    问题的解空间由笛卡尔积</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构成：</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2678230"/>
            <a:ext cx="735811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en-US" sz="1800" smtClean="0">
                <a:solidFill>
                  <a:srgbClr val="006600"/>
                </a:solidFill>
                <a:latin typeface="Consolas" pitchFamily="49" charset="0"/>
                <a:ea typeface="楷体" pitchFamily="49" charset="-122"/>
                <a:cs typeface="Consolas" pitchFamily="49" charset="0"/>
              </a:rPr>
              <a:t>第</a:t>
            </a:r>
            <a:r>
              <a:rPr lang="en-US" altLang="zh-CN" sz="1800" smtClean="0">
                <a:solidFill>
                  <a:srgbClr val="006600"/>
                </a:solidFill>
                <a:latin typeface="Consolas" pitchFamily="49" charset="0"/>
                <a:ea typeface="楷体" pitchFamily="49" charset="-122"/>
                <a:cs typeface="Consolas" pitchFamily="49" charset="0"/>
              </a:rPr>
              <a:t>1</a:t>
            </a:r>
            <a:r>
              <a:rPr lang="zh-CN" altLang="en-US" sz="1800" smtClean="0">
                <a:solidFill>
                  <a:srgbClr val="006600"/>
                </a:solidFill>
                <a:latin typeface="Consolas" pitchFamily="49" charset="0"/>
                <a:ea typeface="楷体" pitchFamily="49" charset="-122"/>
                <a:cs typeface="Consolas" pitchFamily="49" charset="0"/>
              </a:rPr>
              <a:t>层根结点有</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棵子树</a:t>
            </a:r>
            <a:endParaRPr lang="en-US" altLang="zh-CN" sz="1800" smtClean="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1800" smtClean="0">
                <a:solidFill>
                  <a:srgbClr val="006600"/>
                </a:solidFill>
                <a:latin typeface="Consolas" pitchFamily="49" charset="0"/>
                <a:ea typeface="楷体" pitchFamily="49" charset="-122"/>
                <a:cs typeface="Consolas" pitchFamily="49" charset="0"/>
              </a:rPr>
              <a:t>第</a:t>
            </a:r>
            <a:r>
              <a:rPr lang="en-US" altLang="zh-CN" sz="1800" smtClean="0">
                <a:solidFill>
                  <a:srgbClr val="006600"/>
                </a:solidFill>
                <a:latin typeface="Consolas" pitchFamily="49" charset="0"/>
                <a:ea typeface="楷体" pitchFamily="49" charset="-122"/>
                <a:cs typeface="Consolas" pitchFamily="49" charset="0"/>
              </a:rPr>
              <a:t>2</a:t>
            </a:r>
            <a:r>
              <a:rPr lang="zh-CN" altLang="en-US" sz="1800" smtClean="0">
                <a:solidFill>
                  <a:srgbClr val="006600"/>
                </a:solidFill>
                <a:latin typeface="Consolas" pitchFamily="49" charset="0"/>
                <a:ea typeface="楷体" pitchFamily="49" charset="-122"/>
                <a:cs typeface="Consolas" pitchFamily="49" charset="0"/>
              </a:rPr>
              <a:t>层有</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个结点，第</a:t>
            </a:r>
            <a:r>
              <a:rPr lang="en-US" altLang="zh-CN" sz="1800" smtClean="0">
                <a:solidFill>
                  <a:srgbClr val="006600"/>
                </a:solidFill>
                <a:latin typeface="Consolas" pitchFamily="49" charset="0"/>
                <a:ea typeface="楷体" pitchFamily="49" charset="-122"/>
                <a:cs typeface="Consolas" pitchFamily="49" charset="0"/>
              </a:rPr>
              <a:t>2</a:t>
            </a:r>
            <a:r>
              <a:rPr lang="zh-CN" altLang="en-US" sz="1800" smtClean="0">
                <a:solidFill>
                  <a:srgbClr val="006600"/>
                </a:solidFill>
                <a:latin typeface="Consolas" pitchFamily="49" charset="0"/>
                <a:ea typeface="楷体" pitchFamily="49" charset="-122"/>
                <a:cs typeface="Consolas" pitchFamily="49" charset="0"/>
              </a:rPr>
              <a:t>层的每个结点有</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2</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棵子树，第</a:t>
            </a:r>
            <a:r>
              <a:rPr lang="en-US" altLang="zh-CN" sz="1800" smtClean="0">
                <a:solidFill>
                  <a:srgbClr val="006600"/>
                </a:solidFill>
                <a:latin typeface="Consolas" pitchFamily="49" charset="0"/>
                <a:ea typeface="楷体" pitchFamily="49" charset="-122"/>
                <a:cs typeface="Consolas" pitchFamily="49" charset="0"/>
              </a:rPr>
              <a:t>3</a:t>
            </a:r>
            <a:r>
              <a:rPr lang="zh-CN" altLang="en-US" sz="1800" smtClean="0">
                <a:solidFill>
                  <a:srgbClr val="006600"/>
                </a:solidFill>
                <a:latin typeface="Consolas" pitchFamily="49" charset="0"/>
                <a:ea typeface="楷体" pitchFamily="49" charset="-122"/>
                <a:cs typeface="Consolas" pitchFamily="49" charset="0"/>
              </a:rPr>
              <a:t>层有</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2</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个结点</a:t>
            </a:r>
            <a:endParaRPr lang="en-US" altLang="zh-CN" sz="1800" smtClean="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1800" smtClean="0">
                <a:solidFill>
                  <a:srgbClr val="006600"/>
                </a:solidFill>
                <a:latin typeface="宋体" pitchFamily="2" charset="-122"/>
                <a:ea typeface="宋体" pitchFamily="2" charset="-122"/>
                <a:cs typeface="Consolas" pitchFamily="49" charset="0"/>
              </a:rPr>
              <a:t>…</a:t>
            </a:r>
            <a:endParaRPr lang="en-US" altLang="zh-CN" sz="1800" smtClean="0">
              <a:solidFill>
                <a:srgbClr val="006600"/>
              </a:solidFill>
              <a:latin typeface="宋体" pitchFamily="2" charset="-122"/>
              <a:ea typeface="宋体" pitchFamily="2" charset="-122"/>
              <a:cs typeface="Consolas" pitchFamily="49" charset="0"/>
            </a:endParaRPr>
          </a:p>
          <a:p>
            <a:pPr marL="457200" indent="-457200">
              <a:lnSpc>
                <a:spcPct val="150000"/>
              </a:lnSpc>
              <a:buBlip>
                <a:blip r:embed="rId2"/>
              </a:buBlip>
            </a:pPr>
            <a:r>
              <a:rPr lang="zh-CN" altLang="en-US" sz="1800" smtClean="0">
                <a:solidFill>
                  <a:srgbClr val="006600"/>
                </a:solidFill>
                <a:latin typeface="Consolas" pitchFamily="49" charset="0"/>
                <a:ea typeface="楷体" pitchFamily="49" charset="-122"/>
                <a:cs typeface="Consolas" pitchFamily="49" charset="0"/>
              </a:rPr>
              <a:t>第</a:t>
            </a:r>
            <a:r>
              <a:rPr lang="en-US" altLang="zh-CN" sz="1800" i="1" smtClean="0">
                <a:solidFill>
                  <a:srgbClr val="006600"/>
                </a:solidFill>
                <a:latin typeface="Consolas" pitchFamily="49" charset="0"/>
                <a:ea typeface="楷体" pitchFamily="49" charset="-122"/>
                <a:cs typeface="Consolas" pitchFamily="49" charset="0"/>
              </a:rPr>
              <a:t>n</a:t>
            </a:r>
            <a:r>
              <a:rPr lang="en-US" altLang="zh-CN" sz="1800" smtClean="0">
                <a:solidFill>
                  <a:srgbClr val="006600"/>
                </a:solidFill>
                <a:latin typeface="Consolas" pitchFamily="49" charset="0"/>
                <a:ea typeface="楷体" pitchFamily="49" charset="-122"/>
                <a:cs typeface="Consolas" pitchFamily="49" charset="0"/>
              </a:rPr>
              <a:t>+1</a:t>
            </a:r>
            <a:r>
              <a:rPr lang="zh-CN" altLang="en-US" sz="1800" smtClean="0">
                <a:solidFill>
                  <a:srgbClr val="006600"/>
                </a:solidFill>
                <a:latin typeface="Consolas" pitchFamily="49" charset="0"/>
                <a:ea typeface="楷体" pitchFamily="49" charset="-122"/>
                <a:cs typeface="Consolas" pitchFamily="49" charset="0"/>
              </a:rPr>
              <a:t>层有</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baseline="-25000" smtClean="0">
                <a:solidFill>
                  <a:srgbClr val="006600"/>
                </a:solidFill>
                <a:latin typeface="Consolas" pitchFamily="49" charset="0"/>
                <a:ea typeface="楷体" pitchFamily="49" charset="-122"/>
                <a:cs typeface="Consolas" pitchFamily="49" charset="0"/>
              </a:rPr>
              <a:t>2</a:t>
            </a:r>
            <a:r>
              <a:rPr lang="en-US" altLang="zh-CN" sz="1800" smtClean="0">
                <a:solidFill>
                  <a:srgbClr val="006600"/>
                </a:solidFill>
                <a:latin typeface="Consolas" pitchFamily="49" charset="0"/>
                <a:ea typeface="楷体" pitchFamily="49" charset="-122"/>
                <a:cs typeface="Consolas" pitchFamily="49" charset="0"/>
              </a:rPr>
              <a:t>|×</a:t>
            </a:r>
            <a:r>
              <a:rPr lang="en-US" altLang="zh-CN" sz="1800" smtClean="0">
                <a:solidFill>
                  <a:srgbClr val="006600"/>
                </a:solidFill>
                <a:latin typeface="宋体" pitchFamily="2" charset="-122"/>
                <a:ea typeface="宋体" pitchFamily="2" charset="-122"/>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a:t>
            </a:r>
            <a:r>
              <a:rPr lang="en-US" altLang="zh-CN" sz="1800" i="1" smtClean="0">
                <a:solidFill>
                  <a:srgbClr val="006600"/>
                </a:solidFill>
                <a:latin typeface="Consolas" pitchFamily="49" charset="0"/>
                <a:ea typeface="楷体" pitchFamily="49" charset="-122"/>
                <a:cs typeface="Consolas" pitchFamily="49" charset="0"/>
              </a:rPr>
              <a:t>S</a:t>
            </a:r>
            <a:r>
              <a:rPr lang="en-US" altLang="zh-CN" sz="1800" i="1" baseline="-25000" smtClean="0">
                <a:solidFill>
                  <a:srgbClr val="006600"/>
                </a:solidFill>
                <a:latin typeface="Consolas" pitchFamily="49" charset="0"/>
                <a:ea typeface="楷体" pitchFamily="49" charset="-122"/>
                <a:cs typeface="Consolas" pitchFamily="49" charset="0"/>
              </a:rPr>
              <a:t>n</a:t>
            </a:r>
            <a:r>
              <a:rPr lang="en-US" altLang="zh-CN" sz="1800" smtClean="0">
                <a:solidFill>
                  <a:srgbClr val="006600"/>
                </a:solidFill>
                <a:latin typeface="Consolas" pitchFamily="49" charset="0"/>
                <a:ea typeface="楷体" pitchFamily="49" charset="-122"/>
                <a:cs typeface="Consolas" pitchFamily="49" charset="0"/>
              </a:rPr>
              <a:t>|</a:t>
            </a:r>
            <a:r>
              <a:rPr lang="zh-CN" altLang="en-US" sz="1800" smtClean="0">
                <a:solidFill>
                  <a:srgbClr val="006600"/>
                </a:solidFill>
                <a:latin typeface="Consolas" pitchFamily="49" charset="0"/>
                <a:ea typeface="楷体" pitchFamily="49" charset="-122"/>
                <a:cs typeface="Consolas" pitchFamily="49" charset="0"/>
              </a:rPr>
              <a:t>个结点，它们都是叶子结点，代表问题的所有可能解</a:t>
            </a: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在最坏情况下，时间复杂性是</a:t>
            </a:r>
            <a:r>
              <a:rPr lang="zh-CN" altLang="zh-CN" sz="2000" smtClean="0">
                <a:solidFill>
                  <a:srgbClr val="C00000"/>
                </a:solidFill>
                <a:latin typeface="Consolas" pitchFamily="49" charset="0"/>
                <a:ea typeface="楷体" pitchFamily="49" charset="-122"/>
                <a:cs typeface="Consolas" pitchFamily="49" charset="0"/>
              </a:rPr>
              <a:t>指数阶</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00042"/>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6.2  </a:t>
            </a:r>
            <a:r>
              <a:rPr lang="zh-CN" altLang="zh-CN" sz="2800" smtClean="0">
                <a:solidFill>
                  <a:srgbClr val="FF0000"/>
                </a:solidFill>
                <a:latin typeface="Consolas" pitchFamily="49" charset="0"/>
                <a:ea typeface="叶根友毛笔行书2.0版" pitchFamily="2" charset="-122"/>
                <a:cs typeface="Consolas" pitchFamily="49" charset="0"/>
              </a:rPr>
              <a:t>求解</a:t>
            </a:r>
            <a:r>
              <a:rPr lang="en-US" altLang="zh-CN" sz="2800" smtClean="0">
                <a:solidFill>
                  <a:srgbClr val="FF0000"/>
                </a:solidFill>
                <a:latin typeface="Consolas" pitchFamily="49" charset="0"/>
                <a:ea typeface="叶根友毛笔行书2.0版" pitchFamily="2" charset="-122"/>
                <a:cs typeface="Consolas" pitchFamily="49" charset="0"/>
              </a:rPr>
              <a:t>0/1</a:t>
            </a:r>
            <a:r>
              <a:rPr lang="zh-CN" altLang="zh-CN" sz="2800" smtClean="0">
                <a:solidFill>
                  <a:srgbClr val="FF0000"/>
                </a:solidFill>
                <a:latin typeface="Consolas" pitchFamily="49" charset="0"/>
                <a:ea typeface="叶根友毛笔行书2.0版" pitchFamily="2" charset="-122"/>
                <a:cs typeface="Consolas" pitchFamily="49" charset="0"/>
              </a:rPr>
              <a:t>背包问题</a:t>
            </a:r>
          </a:p>
        </p:txBody>
      </p:sp>
      <p:sp>
        <p:nvSpPr>
          <p:cNvPr id="5" name="Text Box 3"/>
          <p:cNvSpPr txBox="1">
            <a:spLocks noChangeArrowheads="1"/>
          </p:cNvSpPr>
          <p:nvPr/>
        </p:nvSpPr>
        <p:spPr bwMode="auto">
          <a:xfrm>
            <a:off x="642910" y="1571612"/>
            <a:ext cx="8137525" cy="255454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en-US" altLang="zh-CN" sz="20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问题描述</a:t>
            </a:r>
            <a:r>
              <a:rPr lang="en-US" altLang="zh-CN" sz="2000" smtClean="0">
                <a:solidFill>
                  <a:srgbClr val="FF0000"/>
                </a:solidFill>
                <a:latin typeface="微软雅黑" pitchFamily="34" charset="-122"/>
                <a:ea typeface="微软雅黑" pitchFamily="34"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宋体" pitchFamily="2" charset="-122"/>
                <a:ea typeface="宋体" pitchFamily="2"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宋体" pitchFamily="2" charset="-122"/>
                <a:ea typeface="宋体" pitchFamily="2"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a:t>
            </a:r>
            <a:r>
              <a:rPr lang="zh-CN" altLang="pt-BR" sz="2000">
                <a:solidFill>
                  <a:srgbClr val="0000FF"/>
                </a:solidFill>
                <a:latin typeface="Consolas" pitchFamily="49" charset="0"/>
                <a:ea typeface="楷体" pitchFamily="49" charset="-122"/>
                <a:cs typeface="Consolas" pitchFamily="49" charset="0"/>
              </a:rPr>
              <a:t>包</a:t>
            </a:r>
            <a:r>
              <a:rPr lang="zh-CN" altLang="pt-BR"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pt-BR" sz="2000" smtClean="0">
                <a:solidFill>
                  <a:srgbClr val="0000FF"/>
                </a:solidFill>
                <a:latin typeface="Consolas" pitchFamily="49" charset="0"/>
                <a:ea typeface="楷体" pitchFamily="49" charset="-122"/>
                <a:cs typeface="Consolas" pitchFamily="49" charset="0"/>
              </a:rPr>
              <a:t>设</a:t>
            </a:r>
            <a:r>
              <a:rPr lang="zh-CN" altLang="pt-BR" sz="2000" dirty="0">
                <a:solidFill>
                  <a:srgbClr val="0000FF"/>
                </a:solidFill>
                <a:latin typeface="Consolas" pitchFamily="49" charset="0"/>
                <a:ea typeface="楷体" pitchFamily="49" charset="-122"/>
                <a:cs typeface="Consolas" pitchFamily="49" charset="0"/>
              </a:rPr>
              <a:t>计从这些物品中选取一部分物品放入该背包的方案，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而</a:t>
            </a:r>
            <a:r>
              <a:rPr lang="zh-CN" altLang="pt-BR" sz="2000" smtClean="0">
                <a:solidFill>
                  <a:srgbClr val="0000FF"/>
                </a:solidFill>
                <a:latin typeface="Consolas" pitchFamily="49" charset="0"/>
                <a:ea typeface="楷体" pitchFamily="49" charset="-122"/>
                <a:cs typeface="Consolas" pitchFamily="49" charset="0"/>
              </a:rPr>
              <a:t>且</a:t>
            </a:r>
            <a:r>
              <a:rPr lang="zh-CN" altLang="en-US" sz="2000" smtClean="0">
                <a:solidFill>
                  <a:srgbClr val="0000FF"/>
                </a:solidFill>
                <a:latin typeface="Consolas" pitchFamily="49" charset="0"/>
                <a:ea typeface="楷体" pitchFamily="49" charset="-122"/>
                <a:cs typeface="Consolas" pitchFamily="49" charset="0"/>
              </a:rPr>
              <a:t>重量和为</a:t>
            </a:r>
            <a:r>
              <a:rPr lang="en-US" altLang="zh-CN" sz="2000" i="1" smtClean="0">
                <a:solidFill>
                  <a:srgbClr val="0000FF"/>
                </a:solidFill>
                <a:latin typeface="Consolas" pitchFamily="49" charset="0"/>
                <a:ea typeface="楷体" pitchFamily="49" charset="-122"/>
                <a:cs typeface="Consolas" pitchFamily="49" charset="0"/>
              </a:rPr>
              <a:t>W</a:t>
            </a:r>
            <a:r>
              <a:rPr lang="zh-CN" altLang="pt-BR" sz="2000" smtClean="0">
                <a:solidFill>
                  <a:srgbClr val="0000FF"/>
                </a:solidFill>
                <a:latin typeface="Consolas" pitchFamily="49" charset="0"/>
                <a:ea typeface="楷体" pitchFamily="49" charset="-122"/>
                <a:cs typeface="Consolas" pitchFamily="49" charset="0"/>
              </a:rPr>
              <a:t>具</a:t>
            </a:r>
            <a:r>
              <a:rPr lang="zh-CN" altLang="pt-BR" sz="2000" dirty="0">
                <a:solidFill>
                  <a:srgbClr val="0000FF"/>
                </a:solidFill>
                <a:latin typeface="Consolas" pitchFamily="49" charset="0"/>
                <a:ea typeface="楷体" pitchFamily="49" charset="-122"/>
                <a:cs typeface="Consolas" pitchFamily="49" charset="0"/>
              </a:rPr>
              <a:t>有最大的价</a:t>
            </a:r>
            <a:r>
              <a:rPr lang="zh-CN" altLang="pt-BR" sz="2000">
                <a:solidFill>
                  <a:srgbClr val="0000FF"/>
                </a:solidFill>
                <a:latin typeface="Consolas" pitchFamily="49" charset="0"/>
                <a:ea typeface="楷体" pitchFamily="49" charset="-122"/>
                <a:cs typeface="Consolas" pitchFamily="49" charset="0"/>
              </a:rPr>
              <a:t>值</a:t>
            </a:r>
            <a:r>
              <a:rPr lang="zh-CN" altLang="pt-BR" sz="2000" smtClean="0">
                <a:solidFill>
                  <a:srgbClr val="0000FF"/>
                </a:solidFill>
                <a:latin typeface="Consolas" pitchFamily="49" charset="0"/>
                <a:ea typeface="楷体" pitchFamily="49" charset="-122"/>
                <a:cs typeface="Consolas" pitchFamily="49" charset="0"/>
              </a:rPr>
              <a:t>。</a:t>
            </a:r>
            <a:endParaRPr lang="zh-CN" altLang="pt-BR"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28596" y="1428736"/>
            <a:ext cx="8424862" cy="874727"/>
          </a:xfrm>
          <a:prstGeom prst="rect">
            <a:avLst/>
          </a:prstGeom>
          <a:noFill/>
          <a:ln w="9525">
            <a:noFill/>
            <a:miter lim="800000"/>
            <a:headEnd/>
            <a:tailEnd/>
          </a:ln>
        </p:spPr>
        <p:txBody>
          <a:bodyPr>
            <a:spAutoFit/>
          </a:bodyPr>
          <a:lstStyle/>
          <a:p>
            <a:pPr>
              <a:lnSpc>
                <a:spcPct val="150000"/>
              </a:lnSpc>
              <a:spcBef>
                <a:spcPct val="50000"/>
              </a:spcBef>
            </a:pPr>
            <a:r>
              <a:rPr lang="zh-CN" altLang="en-US" sz="1800">
                <a:solidFill>
                  <a:srgbClr val="0000FF"/>
                </a:solidFill>
                <a:latin typeface="Consolas" pitchFamily="49" charset="0"/>
                <a:ea typeface="楷体" pitchFamily="49" charset="-122"/>
                <a:cs typeface="Consolas" pitchFamily="49" charset="0"/>
              </a:rPr>
              <a:t>　　假设一个</a:t>
            </a:r>
            <a:r>
              <a:rPr lang="en-US" altLang="zh-CN" sz="1800">
                <a:solidFill>
                  <a:srgbClr val="0000FF"/>
                </a:solidFill>
                <a:latin typeface="Consolas" pitchFamily="49" charset="0"/>
                <a:ea typeface="楷体" pitchFamily="49" charset="-122"/>
                <a:cs typeface="Consolas" pitchFamily="49" charset="0"/>
              </a:rPr>
              <a:t>0/1</a:t>
            </a:r>
            <a:r>
              <a:rPr lang="zh-CN" altLang="en-US" sz="1800">
                <a:solidFill>
                  <a:srgbClr val="0000FF"/>
                </a:solidFill>
                <a:latin typeface="Consolas" pitchFamily="49" charset="0"/>
                <a:ea typeface="楷体" pitchFamily="49" charset="-122"/>
                <a:cs typeface="Consolas" pitchFamily="49" charset="0"/>
              </a:rPr>
              <a:t>背包问题</a:t>
            </a:r>
            <a:r>
              <a:rPr lang="zh-CN" altLang="en-US" sz="1800" smtClean="0">
                <a:solidFill>
                  <a:srgbClr val="0000FF"/>
                </a:solidFill>
                <a:latin typeface="Consolas" pitchFamily="49" charset="0"/>
                <a:ea typeface="楷体" pitchFamily="49" charset="-122"/>
                <a:cs typeface="Consolas" pitchFamily="49" charset="0"/>
              </a:rPr>
              <a:t>是，</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，重</a:t>
            </a:r>
            <a:r>
              <a:rPr lang="zh-CN" altLang="en-US" sz="1800">
                <a:solidFill>
                  <a:srgbClr val="0000FF"/>
                </a:solidFill>
                <a:latin typeface="Consolas" pitchFamily="49" charset="0"/>
                <a:ea typeface="楷体" pitchFamily="49" charset="-122"/>
                <a:cs typeface="Consolas" pitchFamily="49" charset="0"/>
              </a:rPr>
              <a:t>量为</a:t>
            </a: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15</a:t>
            </a:r>
            <a:r>
              <a:rPr lang="zh-CN" altLang="en-US" sz="1800" smtClean="0">
                <a:solidFill>
                  <a:srgbClr val="0000FF"/>
                </a:solidFill>
                <a:latin typeface="Consolas" pitchFamily="49" charset="0"/>
                <a:ea typeface="楷体" pitchFamily="49" charset="-122"/>
                <a:cs typeface="Consolas" pitchFamily="49" charset="0"/>
              </a:rPr>
              <a:t>），价</a:t>
            </a:r>
            <a:r>
              <a:rPr lang="zh-CN" altLang="en-US" sz="1800">
                <a:solidFill>
                  <a:srgbClr val="0000FF"/>
                </a:solidFill>
                <a:latin typeface="Consolas" pitchFamily="49" charset="0"/>
                <a:ea typeface="楷体" pitchFamily="49" charset="-122"/>
                <a:cs typeface="Consolas" pitchFamily="49" charset="0"/>
              </a:rPr>
              <a:t>值为</a:t>
            </a: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25</a:t>
            </a:r>
            <a:r>
              <a:rPr lang="zh-CN" altLang="en-US" sz="1800" smtClean="0">
                <a:solidFill>
                  <a:srgbClr val="0000FF"/>
                </a:solidFill>
                <a:latin typeface="Consolas" pitchFamily="49" charset="0"/>
                <a:ea typeface="楷体" pitchFamily="49" charset="-122"/>
                <a:cs typeface="Consolas" pitchFamily="49" charset="0"/>
              </a:rPr>
              <a:t>），背</a:t>
            </a:r>
            <a:r>
              <a:rPr lang="zh-CN" altLang="en-US" sz="1800">
                <a:solidFill>
                  <a:srgbClr val="0000FF"/>
                </a:solidFill>
                <a:latin typeface="Consolas" pitchFamily="49" charset="0"/>
                <a:ea typeface="楷体" pitchFamily="49" charset="-122"/>
                <a:cs typeface="Consolas" pitchFamily="49" charset="0"/>
              </a:rPr>
              <a:t>包限重为</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=30</a:t>
            </a:r>
            <a:r>
              <a:rPr lang="zh-CN" altLang="en-US" sz="1800" smtClean="0">
                <a:solidFill>
                  <a:srgbClr val="0000FF"/>
                </a:solidFill>
                <a:latin typeface="Consolas" pitchFamily="49" charset="0"/>
                <a:ea typeface="楷体" pitchFamily="49" charset="-122"/>
                <a:cs typeface="Consolas" pitchFamily="49" charset="0"/>
              </a:rPr>
              <a:t>，解</a:t>
            </a:r>
            <a:r>
              <a:rPr lang="zh-CN" altLang="en-US" sz="1800">
                <a:solidFill>
                  <a:srgbClr val="0000FF"/>
                </a:solidFill>
                <a:latin typeface="Consolas" pitchFamily="49" charset="0"/>
                <a:ea typeface="楷体" pitchFamily="49" charset="-122"/>
                <a:cs typeface="Consolas" pitchFamily="49" charset="0"/>
              </a:rPr>
              <a:t>向量为</a:t>
            </a:r>
            <a:r>
              <a:rPr lang="en-US" altLang="zh-CN" sz="1800" i="1">
                <a:solidFill>
                  <a:srgbClr val="0000FF"/>
                </a:solidFill>
                <a:latin typeface="Consolas" pitchFamily="49" charset="0"/>
                <a:ea typeface="楷体" pitchFamily="49" charset="-122"/>
                <a:cs typeface="Consolas" pitchFamily="49" charset="0"/>
              </a:rPr>
              <a:t>x</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baseline="-250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baseline="-250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表格 6"/>
          <p:cNvGraphicFramePr>
            <a:graphicFrameLocks noGrp="1"/>
          </p:cNvGraphicFramePr>
          <p:nvPr/>
        </p:nvGraphicFramePr>
        <p:xfrm>
          <a:off x="1500166" y="2928934"/>
          <a:ext cx="6096000" cy="1500198"/>
        </p:xfrm>
        <a:graphic>
          <a:graphicData uri="http://schemas.openxmlformats.org/drawingml/2006/table">
            <a:tbl>
              <a:tblPr firstRow="1" bandRow="1">
                <a:tableStyleId>{5940675A-B579-460E-94D1-54222C63F5DA}</a:tableStyleId>
              </a:tblPr>
              <a:tblGrid>
                <a:gridCol w="1524000"/>
                <a:gridCol w="1524000"/>
                <a:gridCol w="1524000"/>
                <a:gridCol w="1524000"/>
              </a:tblGrid>
              <a:tr h="500066">
                <a:tc>
                  <a:txBody>
                    <a:bodyPr/>
                    <a:lstStyle/>
                    <a:p>
                      <a:pPr algn="ctr">
                        <a:lnSpc>
                          <a:spcPts val="3000"/>
                        </a:lnSpc>
                      </a:pP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r h="500066">
                <a:tc>
                  <a:txBody>
                    <a:bodyPr/>
                    <a:lstStyle/>
                    <a:p>
                      <a:pPr algn="ctr">
                        <a:lnSpc>
                          <a:spcPts val="3000"/>
                        </a:lnSpc>
                      </a:pPr>
                      <a:r>
                        <a:rPr lang="zh-CN" altLang="en-US" b="1" smtClean="0">
                          <a:solidFill>
                            <a:srgbClr val="9900FF"/>
                          </a:solidFill>
                          <a:latin typeface="Consolas" pitchFamily="49" charset="0"/>
                          <a:ea typeface="楷体" pitchFamily="49" charset="-122"/>
                          <a:cs typeface="Consolas" pitchFamily="49" charset="0"/>
                        </a:rPr>
                        <a:t>重量</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r h="500066">
                <a:tc>
                  <a:txBody>
                    <a:bodyPr/>
                    <a:lstStyle/>
                    <a:p>
                      <a:pPr algn="ctr">
                        <a:lnSpc>
                          <a:spcPts val="3000"/>
                        </a:lnSpc>
                      </a:pPr>
                      <a:r>
                        <a:rPr lang="zh-CN" altLang="en-US" b="1" smtClean="0">
                          <a:solidFill>
                            <a:srgbClr val="9900FF"/>
                          </a:solidFill>
                          <a:latin typeface="Consolas" pitchFamily="49" charset="0"/>
                          <a:ea typeface="楷体" pitchFamily="49" charset="-122"/>
                          <a:cs typeface="Consolas" pitchFamily="49" charset="0"/>
                        </a:rPr>
                        <a:t>价值</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lnSpc>
                          <a:spcPts val="3000"/>
                        </a:lnSpc>
                      </a:pPr>
                      <a:r>
                        <a:rPr lang="en-US" altLang="zh-CN" b="1" smtClean="0">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4282" y="195243"/>
            <a:ext cx="5929354" cy="523220"/>
          </a:xfrm>
          <a:prstGeom prst="rect">
            <a:avLst/>
          </a:prstGeom>
          <a:solidFill>
            <a:schemeClr val="accent1">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.2.1 </a:t>
            </a:r>
            <a:r>
              <a:rPr lang="zh-CN" altLang="en-US" sz="2800">
                <a:solidFill>
                  <a:srgbClr val="FF0000"/>
                </a:solidFill>
                <a:latin typeface="Consolas" pitchFamily="49" charset="0"/>
                <a:ea typeface="微软雅黑" pitchFamily="34" charset="-122"/>
                <a:cs typeface="Consolas" pitchFamily="49" charset="0"/>
              </a:rPr>
              <a:t>采用队列式分枝限界法求解</a:t>
            </a:r>
          </a:p>
        </p:txBody>
      </p:sp>
      <p:sp>
        <p:nvSpPr>
          <p:cNvPr id="29699" name="Text Box 3"/>
          <p:cNvSpPr txBox="1">
            <a:spLocks noChangeArrowheads="1"/>
          </p:cNvSpPr>
          <p:nvPr/>
        </p:nvSpPr>
        <p:spPr bwMode="auto">
          <a:xfrm>
            <a:off x="252412" y="873609"/>
            <a:ext cx="5891224" cy="707886"/>
          </a:xfrm>
          <a:prstGeom prst="rect">
            <a:avLst/>
          </a:prstGeom>
          <a:solidFill>
            <a:schemeClr val="accent6">
              <a:lumMod val="20000"/>
              <a:lumOff val="80000"/>
            </a:schemeClr>
          </a:solid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首先不考虑限界问</a:t>
            </a:r>
            <a:r>
              <a:rPr lang="zh-CN" altLang="en-US" sz="2000" smtClean="0">
                <a:solidFill>
                  <a:srgbClr val="0000FF"/>
                </a:solidFill>
                <a:latin typeface="Consolas" pitchFamily="49" charset="0"/>
                <a:ea typeface="楷体" pitchFamily="49" charset="-122"/>
                <a:cs typeface="Consolas" pitchFamily="49" charset="0"/>
              </a:rPr>
              <a:t>题，用</a:t>
            </a:r>
            <a:r>
              <a:rPr lang="en-US" altLang="zh-CN" sz="2000">
                <a:solidFill>
                  <a:srgbClr val="0000FF"/>
                </a:solidFill>
                <a:latin typeface="Consolas" pitchFamily="49" charset="0"/>
                <a:ea typeface="楷体" pitchFamily="49" charset="-122"/>
                <a:cs typeface="Consolas" pitchFamily="49" charset="0"/>
              </a:rPr>
              <a:t>FIFO</a:t>
            </a:r>
            <a:r>
              <a:rPr lang="zh-CN" altLang="en-US" sz="2000">
                <a:solidFill>
                  <a:srgbClr val="0000FF"/>
                </a:solidFill>
                <a:latin typeface="Consolas" pitchFamily="49" charset="0"/>
                <a:ea typeface="楷体" pitchFamily="49" charset="-122"/>
                <a:cs typeface="Consolas" pitchFamily="49" charset="0"/>
              </a:rPr>
              <a:t>表示队</a:t>
            </a:r>
            <a:r>
              <a:rPr lang="zh-CN" altLang="en-US" sz="2000" smtClean="0">
                <a:solidFill>
                  <a:srgbClr val="0000FF"/>
                </a:solidFill>
                <a:latin typeface="Consolas" pitchFamily="49" charset="0"/>
                <a:ea typeface="楷体" pitchFamily="49" charset="-122"/>
                <a:cs typeface="Consolas" pitchFamily="49" charset="0"/>
              </a:rPr>
              <a:t>列（实际上对应层次遍历）。初</a:t>
            </a:r>
            <a:r>
              <a:rPr lang="zh-CN" altLang="en-US" sz="2000">
                <a:solidFill>
                  <a:srgbClr val="0000FF"/>
                </a:solidFill>
                <a:latin typeface="Consolas" pitchFamily="49" charset="0"/>
                <a:ea typeface="楷体" pitchFamily="49" charset="-122"/>
                <a:cs typeface="Consolas" pitchFamily="49" charset="0"/>
              </a:rPr>
              <a:t>始</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FIFO</a:t>
            </a:r>
            <a:r>
              <a:rPr lang="en-US" altLang="zh-CN"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latin typeface="Consolas" pitchFamily="49" charset="0"/>
                          <a:cs typeface="Consolas" pitchFamily="49" charset="0"/>
                        </a:rPr>
                        <a:t>编号</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3</a:t>
                      </a:r>
                      <a:endParaRPr lang="zh-CN" altLang="en-US" sz="1600" b="1">
                        <a:solidFill>
                          <a:srgbClr val="0000FF"/>
                        </a:solidFill>
                        <a:latin typeface="Consolas" pitchFamily="49" charset="0"/>
                        <a:ea typeface="楷体" pitchFamily="49" charset="-122"/>
                        <a:cs typeface="Consolas" pitchFamily="49" charset="0"/>
                      </a:endParaRPr>
                    </a:p>
                  </a:txBody>
                  <a:tcPr/>
                </a:tc>
              </a:tr>
              <a:tr h="370840">
                <a:tc>
                  <a:txBody>
                    <a:bodyPr/>
                    <a:lstStyle/>
                    <a:p>
                      <a:pPr algn="ctr"/>
                      <a:r>
                        <a:rPr lang="zh-CN" altLang="en-US" sz="1600" b="1" smtClean="0">
                          <a:latin typeface="Consolas" pitchFamily="49" charset="0"/>
                          <a:cs typeface="Consolas" pitchFamily="49" charset="0"/>
                        </a:rPr>
                        <a:t>重量</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16</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r>
              <a:tr h="370840">
                <a:tc>
                  <a:txBody>
                    <a:bodyPr/>
                    <a:lstStyle/>
                    <a:p>
                      <a:pPr algn="ctr"/>
                      <a:r>
                        <a:rPr lang="zh-CN" altLang="en-US" sz="1600" b="1" smtClean="0">
                          <a:latin typeface="Consolas" pitchFamily="49" charset="0"/>
                          <a:cs typeface="Consolas" pitchFamily="49" charset="0"/>
                        </a:rPr>
                        <a:t>价值</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45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chemeClr val="bg1"/>
                  </a:solidFill>
                  <a:latin typeface="Consolas" pitchFamily="49" charset="0"/>
                  <a:cs typeface="Consolas" pitchFamily="49" charset="0"/>
                </a:rPr>
                <a:t>L(30,50)</a:t>
              </a:r>
              <a:endParaRPr lang="zh-CN" altLang="en-US" sz="1600">
                <a:solidFill>
                  <a:schemeClr val="bg1"/>
                </a:solidFill>
                <a:latin typeface="Consolas" pitchFamily="49" charset="0"/>
                <a:cs typeface="Consolas"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M(15,25)</a:t>
              </a:r>
              <a:endParaRPr lang="zh-CN" altLang="en-US" sz="1600">
                <a:solidFill>
                  <a:srgbClr val="0000FF"/>
                </a:solidFill>
                <a:latin typeface="Consolas" pitchFamily="49" charset="0"/>
                <a:cs typeface="Consolas"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N(15,25)</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O(0,0)</a:t>
              </a:r>
              <a:endParaRPr lang="zh-CN" altLang="en-US" sz="1600">
                <a:solidFill>
                  <a:srgbClr val="0000FF"/>
                </a:solidFill>
                <a:latin typeface="Consolas" pitchFamily="49" charset="0"/>
                <a:cs typeface="Consolas"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F(15,25)</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G(0,0)</a:t>
              </a:r>
              <a:endParaRPr lang="zh-CN" altLang="en-US" sz="1600">
                <a:solidFill>
                  <a:srgbClr val="0000FF"/>
                </a:solidFill>
                <a:latin typeface="Consolas" pitchFamily="49" charset="0"/>
                <a:cs typeface="Consolas"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D(</a:t>
                </a:r>
                <a:r>
                  <a:rPr lang="en-US" altLang="zh-CN" sz="1600" smtClean="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smtClean="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E(16,45)</a:t>
                </a:r>
                <a:endParaRPr lang="zh-CN" altLang="en-US" sz="1600">
                  <a:solidFill>
                    <a:srgbClr val="0000FF"/>
                  </a:solidFill>
                  <a:latin typeface="Consolas" pitchFamily="49" charset="0"/>
                  <a:cs typeface="Consolas"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J(</a:t>
                </a:r>
                <a:r>
                  <a:rPr lang="en-US" altLang="zh-CN" sz="1600" smtClean="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smtClean="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K(16,45)</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smtClean="0">
                  <a:solidFill>
                    <a:srgbClr val="FF0000"/>
                  </a:solidFill>
                  <a:latin typeface="Consolas" pitchFamily="49" charset="0"/>
                  <a:ea typeface="微软雅黑" pitchFamily="34" charset="-122"/>
                  <a:cs typeface="Consolas" pitchFamily="49" charset="0"/>
                </a:rPr>
                <a:t>可行解</a:t>
              </a:r>
              <a:endParaRPr lang="zh-CN" altLang="en-US" sz="2000">
                <a:solidFill>
                  <a:srgbClr val="FF0000"/>
                </a:solidFill>
                <a:latin typeface="Consolas" pitchFamily="49" charset="0"/>
                <a:ea typeface="微软雅黑" pitchFamily="34" charset="-122"/>
                <a:cs typeface="Consolas" pitchFamily="49" charset="0"/>
              </a:endParaRP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得到最终解：（</a:t>
            </a:r>
            <a:r>
              <a:rPr lang="en-US" altLang="zh-CN" sz="2000" smtClean="0">
                <a:solidFill>
                  <a:srgbClr val="0000FF"/>
                </a:solidFill>
                <a:latin typeface="Consolas" pitchFamily="49" charset="0"/>
                <a:ea typeface="楷体" pitchFamily="49" charset="-122"/>
                <a:cs typeface="Consolas" pitchFamily="49" charset="0"/>
              </a:rPr>
              <a:t>0,1,1</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7929618" cy="10156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queue&lt;NodeType&gt;</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作为队列，队列中的结点类型声明如下：</a:t>
            </a:r>
          </a:p>
        </p:txBody>
      </p:sp>
      <p:sp>
        <p:nvSpPr>
          <p:cNvPr id="4" name="TextBox 3"/>
          <p:cNvSpPr txBox="1"/>
          <p:nvPr/>
        </p:nvSpPr>
        <p:spPr>
          <a:xfrm>
            <a:off x="714348" y="1785926"/>
            <a:ext cx="7286676" cy="371570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队列中的结点类型</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结点编号，从</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开始</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当前结点在搜索空间中的层次</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当前结点的总重量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当前结点的总价值</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当前结点包含的解向量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double ub</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上界</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accent5">
              <a:lumMod val="60000"/>
              <a:lumOff val="40000"/>
            </a:schemeClr>
          </a:solidFill>
          <a:ln w="9525">
            <a:noFill/>
            <a:miter lim="800000"/>
            <a:headEnd/>
            <a:tailEnd/>
          </a:ln>
          <a:effectLst/>
        </p:spPr>
        <p:txBody>
          <a:bodyPr>
            <a:spAutoFit/>
          </a:bodyPr>
          <a:lstStyle/>
          <a:p>
            <a:pPr algn="just">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6.1.1 </a:t>
            </a:r>
            <a:r>
              <a:rPr lang="zh-CN" altLang="en-US" sz="2800">
                <a:solidFill>
                  <a:srgbClr val="FF0000"/>
                </a:solidFill>
                <a:latin typeface="Consolas" pitchFamily="49" charset="0"/>
                <a:ea typeface="微软雅黑" pitchFamily="34" charset="-122"/>
                <a:cs typeface="Consolas" pitchFamily="49" charset="0"/>
              </a:rPr>
              <a:t>什么是分枝限界法</a:t>
            </a: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分枝限界法类似于回溯法</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也是一种在问题的解空间树上搜索问题解的算法。</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但在一般情况下</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分枝限界法与回溯法的求解目标不同。回溯法的求解目标是找出解空间树中满足约束条件的所有解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而分枝限界法的求解目标则是找出</a:t>
            </a:r>
            <a:r>
              <a:rPr lang="zh-CN" altLang="zh-CN" sz="2000" smtClean="0">
                <a:solidFill>
                  <a:srgbClr val="006600"/>
                </a:solidFill>
                <a:latin typeface="楷体" pitchFamily="49" charset="-122"/>
                <a:ea typeface="楷体" pitchFamily="49" charset="-122"/>
              </a:rPr>
              <a:t>满足约束条件的一个</a:t>
            </a:r>
            <a:r>
              <a:rPr lang="zh-CN" altLang="zh-CN" sz="2000" smtClean="0">
                <a:solidFill>
                  <a:srgbClr val="0000FF"/>
                </a:solidFill>
                <a:latin typeface="楷体" pitchFamily="49" charset="-122"/>
                <a:ea typeface="楷体" pitchFamily="49" charset="-122"/>
              </a:rPr>
              <a:t>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或是在满足约束条件的解中找出使某一目标函数值达到极大或极小的解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即在某种意义下的</a:t>
            </a:r>
            <a:r>
              <a:rPr lang="zh-CN" altLang="zh-CN" sz="2000" smtClean="0">
                <a:solidFill>
                  <a:srgbClr val="006600"/>
                </a:solidFill>
                <a:latin typeface="楷体" pitchFamily="49" charset="-122"/>
                <a:ea typeface="楷体" pitchFamily="49" charset="-122"/>
              </a:rPr>
              <a:t>最优解</a:t>
            </a:r>
            <a:r>
              <a:rPr lang="zh-CN" altLang="zh-CN" sz="2000" smtClean="0">
                <a:solidFill>
                  <a:srgbClr val="0000FF"/>
                </a:solidFill>
                <a:latin typeface="楷体" pitchFamily="49" charset="-122"/>
                <a:ea typeface="楷体" pitchFamily="49" charset="-122"/>
              </a:rPr>
              <a:t>。</a:t>
            </a:r>
            <a:endParaRPr lang="zh-CN" altLang="zh-CN" sz="2000">
              <a:solidFill>
                <a:srgbClr val="0000FF"/>
              </a:solidFill>
              <a:latin typeface="楷体" pitchFamily="49" charset="-122"/>
              <a:ea typeface="楷体" pitchFamily="49" charset="-122"/>
            </a:endParaRPr>
          </a:p>
        </p:txBody>
      </p:sp>
      <p:sp>
        <p:nvSpPr>
          <p:cNvPr id="1030" name="Rectangle 8"/>
          <p:cNvSpPr>
            <a:spLocks noChangeArrowheads="1"/>
          </p:cNvSpPr>
          <p:nvPr/>
        </p:nvSpPr>
        <p:spPr bwMode="auto">
          <a:xfrm>
            <a:off x="0" y="295275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857224"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6.1 </a:t>
            </a:r>
            <a:r>
              <a:rPr lang="zh-CN" altLang="zh-CN" sz="2800" smtClean="0">
                <a:solidFill>
                  <a:srgbClr val="FF0000"/>
                </a:solidFill>
                <a:latin typeface="Consolas" pitchFamily="49" charset="0"/>
                <a:ea typeface="叶根友毛笔行书2.0版" pitchFamily="2" charset="-122"/>
                <a:cs typeface="Consolas" pitchFamily="49" charset="0"/>
              </a:rPr>
              <a:t>分枝限界法概述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1357298"/>
            <a:ext cx="8064500" cy="170572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现在设计限界函数，为了简便，设根结点为第</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层，然后各层依次递增，显然</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时表示是叶子结点层。</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由于该问题是求装入背包的最大价值，属</a:t>
            </a:r>
            <a:r>
              <a:rPr lang="zh-CN" altLang="zh-CN" sz="1800" smtClean="0">
                <a:solidFill>
                  <a:srgbClr val="C00000"/>
                </a:solidFill>
                <a:latin typeface="Consolas" pitchFamily="49" charset="0"/>
                <a:ea typeface="楷体" pitchFamily="49" charset="-122"/>
                <a:cs typeface="Consolas" pitchFamily="49" charset="0"/>
              </a:rPr>
              <a:t>求最大值问题</a:t>
            </a:r>
            <a:r>
              <a:rPr lang="zh-CN" altLang="zh-CN" sz="1800" smtClean="0">
                <a:solidFill>
                  <a:srgbClr val="0000FF"/>
                </a:solidFill>
                <a:latin typeface="Consolas" pitchFamily="49" charset="0"/>
                <a:ea typeface="楷体" pitchFamily="49" charset="-122"/>
                <a:cs typeface="Consolas" pitchFamily="49" charset="0"/>
              </a:rPr>
              <a:t>，采用</a:t>
            </a:r>
            <a:r>
              <a:rPr lang="zh-CN" altLang="zh-CN" sz="1800" smtClean="0">
                <a:solidFill>
                  <a:srgbClr val="C00000"/>
                </a:solidFill>
                <a:latin typeface="Consolas" pitchFamily="49" charset="0"/>
                <a:ea typeface="楷体" pitchFamily="49" charset="-122"/>
                <a:cs typeface="Consolas" pitchFamily="49" charset="0"/>
              </a:rPr>
              <a:t>上界设计</a:t>
            </a:r>
            <a:r>
              <a:rPr lang="zh-CN" altLang="zh-CN" sz="1800" smtClean="0">
                <a:solidFill>
                  <a:srgbClr val="0000FF"/>
                </a:solidFill>
                <a:latin typeface="Consolas" pitchFamily="49" charset="0"/>
                <a:ea typeface="楷体" pitchFamily="49" charset="-122"/>
                <a:cs typeface="Consolas" pitchFamily="49" charset="0"/>
              </a:rPr>
              <a:t>方式。</a:t>
            </a:r>
            <a:endParaRPr lang="zh-CN" altLang="zh-CN" sz="1800">
              <a:solidFill>
                <a:srgbClr val="0000FF"/>
              </a:solidFill>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140307"/>
            <a:ext cx="8143932" cy="961674"/>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层的某个结点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表示结点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时已装入的总重量，用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表示已装入的总价值</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928662" y="2357992"/>
            <a:ext cx="7643866" cy="2635488"/>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zh-CN" sz="2000" smtClean="0">
                <a:solidFill>
                  <a:srgbClr val="0000FF"/>
                </a:solidFill>
                <a:latin typeface="Consolas" pitchFamily="49" charset="0"/>
                <a:ea typeface="微软雅黑" pitchFamily="34" charset="-122"/>
                <a:cs typeface="Consolas" pitchFamily="49" charset="0"/>
              </a:rPr>
              <a:t>如果所有剩余的物品都能装入背包，那么价值的上界</a:t>
            </a:r>
            <a:r>
              <a:rPr lang="en-US" altLang="zh-CN" sz="2000" i="1" smtClean="0">
                <a:solidFill>
                  <a:srgbClr val="0000FF"/>
                </a:solidFill>
                <a:latin typeface="Consolas" pitchFamily="49" charset="0"/>
                <a:ea typeface="微软雅黑" pitchFamily="34" charset="-122"/>
                <a:cs typeface="Consolas" pitchFamily="49" charset="0"/>
              </a:rPr>
              <a:t>e</a:t>
            </a:r>
            <a:r>
              <a:rPr lang="en-US" altLang="zh-CN" sz="2000" smtClean="0">
                <a:solidFill>
                  <a:srgbClr val="0000FF"/>
                </a:solidFill>
                <a:latin typeface="Consolas" pitchFamily="49" charset="0"/>
                <a:ea typeface="微软雅黑" pitchFamily="34" charset="-122"/>
                <a:cs typeface="Consolas" pitchFamily="49" charset="0"/>
              </a:rPr>
              <a:t>.ub=</a:t>
            </a:r>
            <a:r>
              <a:rPr lang="en-US" altLang="zh-CN" sz="2000" i="1" smtClean="0">
                <a:solidFill>
                  <a:srgbClr val="C00000"/>
                </a:solidFill>
                <a:latin typeface="Consolas" pitchFamily="49" charset="0"/>
                <a:ea typeface="微软雅黑" pitchFamily="34" charset="-122"/>
                <a:cs typeface="Consolas" pitchFamily="49" charset="0"/>
              </a:rPr>
              <a:t>e</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 (</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i</a:t>
            </a:r>
            <a:r>
              <a:rPr lang="en-US" altLang="zh-CN" sz="2000" smtClean="0">
                <a:solidFill>
                  <a:srgbClr val="C00000"/>
                </a:solidFill>
                <a:latin typeface="Consolas" pitchFamily="49" charset="0"/>
                <a:ea typeface="微软雅黑" pitchFamily="34" charset="-122"/>
                <a:cs typeface="Consolas" pitchFamily="49" charset="0"/>
              </a:rPr>
              <a:t>+1]+</a:t>
            </a:r>
            <a:r>
              <a:rPr lang="en-US" altLang="zh-CN" sz="2000" smtClean="0">
                <a:solidFill>
                  <a:srgbClr val="C00000"/>
                </a:solidFill>
                <a:latin typeface="宋体" pitchFamily="2" charset="-122"/>
                <a:ea typeface="宋体" pitchFamily="2" charset="-122"/>
                <a:cs typeface="Consolas" pitchFamily="49" charset="0"/>
              </a:rPr>
              <a:t>…</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n</a:t>
            </a:r>
            <a:r>
              <a:rPr lang="en-US" altLang="zh-CN" sz="2000" smtClean="0">
                <a:solidFill>
                  <a:srgbClr val="C00000"/>
                </a:solidFill>
                <a:latin typeface="Consolas" pitchFamily="49" charset="0"/>
                <a:ea typeface="微软雅黑" pitchFamily="34" charset="-122"/>
                <a:cs typeface="Consolas" pitchFamily="49" charset="0"/>
              </a:rPr>
              <a:t>])</a:t>
            </a:r>
            <a:endParaRPr lang="en-US" altLang="zh-CN" sz="2000" smtClean="0">
              <a:solidFill>
                <a:srgbClr val="0000FF"/>
              </a:solidFill>
              <a:latin typeface="Consolas" pitchFamily="49" charset="0"/>
              <a:ea typeface="微软雅黑" pitchFamily="34" charset="-122"/>
              <a:cs typeface="Consolas" pitchFamily="49" charset="0"/>
            </a:endParaRPr>
          </a:p>
          <a:p>
            <a:pPr marL="457200" indent="-457200">
              <a:lnSpc>
                <a:spcPct val="150000"/>
              </a:lnSpc>
              <a:buBlip>
                <a:blip r:embed="rId2"/>
              </a:buBlip>
            </a:pPr>
            <a:r>
              <a:rPr lang="zh-CN" altLang="zh-CN" sz="2000" smtClean="0">
                <a:solidFill>
                  <a:srgbClr val="0000FF"/>
                </a:solidFill>
                <a:latin typeface="Consolas" pitchFamily="49" charset="0"/>
                <a:ea typeface="微软雅黑" pitchFamily="34" charset="-122"/>
                <a:cs typeface="Consolas" pitchFamily="49" charset="0"/>
              </a:rPr>
              <a:t>如果所有剩余的物品不能全部装入背包，那么价值的上界</a:t>
            </a:r>
            <a:r>
              <a:rPr lang="en-US" altLang="zh-CN" sz="2000" i="1" smtClean="0">
                <a:solidFill>
                  <a:srgbClr val="C00000"/>
                </a:solidFill>
                <a:latin typeface="Consolas" pitchFamily="49" charset="0"/>
                <a:ea typeface="微软雅黑" pitchFamily="34" charset="-122"/>
                <a:cs typeface="Consolas" pitchFamily="49" charset="0"/>
              </a:rPr>
              <a:t>e</a:t>
            </a:r>
            <a:r>
              <a:rPr lang="en-US" altLang="zh-CN" sz="2000" smtClean="0">
                <a:solidFill>
                  <a:srgbClr val="C00000"/>
                </a:solidFill>
                <a:latin typeface="Consolas" pitchFamily="49" charset="0"/>
                <a:ea typeface="微软雅黑" pitchFamily="34" charset="-122"/>
                <a:cs typeface="Consolas" pitchFamily="49" charset="0"/>
              </a:rPr>
              <a:t>.ub=</a:t>
            </a:r>
            <a:r>
              <a:rPr lang="en-US" altLang="zh-CN" sz="2000" i="1" smtClean="0">
                <a:solidFill>
                  <a:srgbClr val="C00000"/>
                </a:solidFill>
                <a:latin typeface="Consolas" pitchFamily="49" charset="0"/>
                <a:ea typeface="微软雅黑" pitchFamily="34" charset="-122"/>
                <a:cs typeface="Consolas" pitchFamily="49" charset="0"/>
              </a:rPr>
              <a:t>e</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 (</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i</a:t>
            </a:r>
            <a:r>
              <a:rPr lang="en-US" altLang="zh-CN" sz="2000" smtClean="0">
                <a:solidFill>
                  <a:srgbClr val="C00000"/>
                </a:solidFill>
                <a:latin typeface="Consolas" pitchFamily="49" charset="0"/>
                <a:ea typeface="微软雅黑" pitchFamily="34" charset="-122"/>
                <a:cs typeface="Consolas" pitchFamily="49" charset="0"/>
              </a:rPr>
              <a:t>+1]+</a:t>
            </a:r>
            <a:r>
              <a:rPr lang="en-US" altLang="zh-CN" sz="2000" smtClean="0">
                <a:solidFill>
                  <a:srgbClr val="C00000"/>
                </a:solidFill>
                <a:latin typeface="宋体" pitchFamily="2" charset="-122"/>
                <a:ea typeface="宋体" pitchFamily="2" charset="-122"/>
                <a:cs typeface="Consolas" pitchFamily="49" charset="0"/>
              </a:rPr>
              <a:t>…</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v</a:t>
            </a:r>
            <a:r>
              <a:rPr lang="en-US" altLang="zh-CN" sz="2000" smtClean="0">
                <a:solidFill>
                  <a:srgbClr val="C00000"/>
                </a:solidFill>
                <a:latin typeface="Consolas" pitchFamily="49" charset="0"/>
                <a:ea typeface="微软雅黑" pitchFamily="34" charset="-122"/>
                <a:cs typeface="Consolas" pitchFamily="49" charset="0"/>
              </a:rPr>
              <a:t>[</a:t>
            </a:r>
            <a:r>
              <a:rPr lang="en-US" altLang="zh-CN" sz="2000" i="1" smtClean="0">
                <a:solidFill>
                  <a:srgbClr val="C00000"/>
                </a:solidFill>
                <a:latin typeface="Consolas" pitchFamily="49" charset="0"/>
                <a:ea typeface="微软雅黑" pitchFamily="34" charset="-122"/>
                <a:cs typeface="Consolas" pitchFamily="49" charset="0"/>
              </a:rPr>
              <a:t>k</a:t>
            </a:r>
            <a:r>
              <a:rPr lang="en-US" altLang="zh-CN" sz="2000" smtClean="0">
                <a:solidFill>
                  <a:srgbClr val="C00000"/>
                </a:solidFill>
                <a:latin typeface="Consolas" pitchFamily="49" charset="0"/>
                <a:ea typeface="微软雅黑" pitchFamily="34" charset="-122"/>
                <a:cs typeface="Consolas" pitchFamily="49" charset="0"/>
              </a:rPr>
              <a:t>])+(</a:t>
            </a:r>
            <a:r>
              <a:rPr lang="zh-CN" altLang="zh-CN" sz="2000" smtClean="0">
                <a:solidFill>
                  <a:srgbClr val="C00000"/>
                </a:solidFill>
                <a:latin typeface="Consolas" pitchFamily="49" charset="0"/>
                <a:ea typeface="微软雅黑" pitchFamily="34" charset="-122"/>
                <a:cs typeface="Consolas" pitchFamily="49" charset="0"/>
              </a:rPr>
              <a:t>物品</a:t>
            </a:r>
            <a:r>
              <a:rPr lang="en-US" altLang="zh-CN" sz="2000" i="1" smtClean="0">
                <a:solidFill>
                  <a:srgbClr val="C00000"/>
                </a:solidFill>
                <a:latin typeface="Consolas" pitchFamily="49" charset="0"/>
                <a:ea typeface="微软雅黑" pitchFamily="34" charset="-122"/>
                <a:cs typeface="Consolas" pitchFamily="49" charset="0"/>
              </a:rPr>
              <a:t>k</a:t>
            </a:r>
            <a:r>
              <a:rPr lang="en-US" altLang="zh-CN" sz="2000" smtClean="0">
                <a:solidFill>
                  <a:srgbClr val="C00000"/>
                </a:solidFill>
                <a:latin typeface="Consolas" pitchFamily="49" charset="0"/>
                <a:ea typeface="微软雅黑" pitchFamily="34" charset="-122"/>
                <a:cs typeface="Consolas" pitchFamily="49" charset="0"/>
              </a:rPr>
              <a:t>+1</a:t>
            </a:r>
            <a:r>
              <a:rPr lang="zh-CN" altLang="zh-CN" sz="2000" smtClean="0">
                <a:solidFill>
                  <a:srgbClr val="C00000"/>
                </a:solidFill>
                <a:latin typeface="Consolas" pitchFamily="49" charset="0"/>
                <a:ea typeface="微软雅黑" pitchFamily="34" charset="-122"/>
                <a:cs typeface="Consolas" pitchFamily="49" charset="0"/>
              </a:rPr>
              <a:t>装入的部分重量</a:t>
            </a:r>
            <a:r>
              <a:rPr lang="en-US" altLang="zh-CN" sz="2000" smtClean="0">
                <a:solidFill>
                  <a:srgbClr val="C00000"/>
                </a:solidFill>
                <a:latin typeface="Consolas" pitchFamily="49" charset="0"/>
                <a:ea typeface="微软雅黑" pitchFamily="34" charset="-122"/>
                <a:cs typeface="Consolas" pitchFamily="49" charset="0"/>
              </a:rPr>
              <a:t>)×</a:t>
            </a:r>
            <a:r>
              <a:rPr lang="zh-CN" altLang="zh-CN" sz="2000" smtClean="0">
                <a:solidFill>
                  <a:srgbClr val="C00000"/>
                </a:solidFill>
                <a:latin typeface="Consolas" pitchFamily="49" charset="0"/>
                <a:ea typeface="微软雅黑" pitchFamily="34" charset="-122"/>
                <a:cs typeface="Consolas" pitchFamily="49" charset="0"/>
              </a:rPr>
              <a:t>物品</a:t>
            </a:r>
            <a:r>
              <a:rPr lang="en-US" altLang="zh-CN" sz="2000" i="1" smtClean="0">
                <a:solidFill>
                  <a:srgbClr val="C00000"/>
                </a:solidFill>
                <a:latin typeface="Consolas" pitchFamily="49" charset="0"/>
                <a:ea typeface="微软雅黑" pitchFamily="34" charset="-122"/>
                <a:cs typeface="Consolas" pitchFamily="49" charset="0"/>
              </a:rPr>
              <a:t>k</a:t>
            </a:r>
            <a:r>
              <a:rPr lang="en-US" altLang="zh-CN" sz="2000" smtClean="0">
                <a:solidFill>
                  <a:srgbClr val="C00000"/>
                </a:solidFill>
                <a:latin typeface="Consolas" pitchFamily="49" charset="0"/>
                <a:ea typeface="微软雅黑" pitchFamily="34" charset="-122"/>
                <a:cs typeface="Consolas" pitchFamily="49" charset="0"/>
              </a:rPr>
              <a:t>+1</a:t>
            </a:r>
            <a:r>
              <a:rPr lang="zh-CN" altLang="zh-CN" sz="2000" smtClean="0">
                <a:solidFill>
                  <a:srgbClr val="C00000"/>
                </a:solidFill>
                <a:latin typeface="Consolas" pitchFamily="49" charset="0"/>
                <a:ea typeface="微软雅黑" pitchFamily="34" charset="-122"/>
                <a:cs typeface="Consolas" pitchFamily="49" charset="0"/>
              </a:rPr>
              <a:t>的单位价值</a:t>
            </a:r>
            <a:endParaRPr lang="zh-CN" altLang="en-US" sz="2000">
              <a:solidFill>
                <a:srgbClr val="C0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385950"/>
            <a:chOff x="142844" y="3571876"/>
            <a:chExt cx="8429684" cy="238595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根</a:t>
              </a:r>
              <a:r>
                <a:rPr lang="zh-CN" altLang="en-US" sz="2000">
                  <a:solidFill>
                    <a:srgbClr val="0000FF"/>
                  </a:solidFill>
                  <a:latin typeface="Consolas" pitchFamily="49" charset="0"/>
                  <a:ea typeface="楷体" pitchFamily="49" charset="-122"/>
                  <a:cs typeface="Consolas" pitchFamily="49" charset="0"/>
                </a:rPr>
                <a:t>结点</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的层次</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ub=</a:t>
              </a:r>
              <a:r>
                <a:rPr lang="en-US" altLang="zh-CN" sz="2000" smtClean="0">
                  <a:solidFill>
                    <a:srgbClr val="99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    +   </a:t>
              </a:r>
              <a:r>
                <a:rPr lang="en-US" altLang="zh-CN" sz="2000" smtClean="0">
                  <a:solidFill>
                    <a:srgbClr val="9900FF"/>
                  </a:solidFill>
                  <a:latin typeface="Consolas" pitchFamily="49" charset="0"/>
                  <a:ea typeface="楷体" pitchFamily="49" charset="-122"/>
                  <a:cs typeface="Consolas" pitchFamily="49" charset="0"/>
                </a:rPr>
                <a:t>45</a:t>
              </a:r>
              <a:r>
                <a:rPr lang="en-US" altLang="zh-CN" sz="2000" smtClean="0">
                  <a:solidFill>
                    <a:srgbClr val="0000FF"/>
                  </a:solidFill>
                  <a:latin typeface="Consolas" pitchFamily="49" charset="0"/>
                  <a:ea typeface="楷体" pitchFamily="49" charset="-122"/>
                  <a:cs typeface="Consolas" pitchFamily="49" charset="0"/>
                </a:rPr>
                <a:t>   +  </a:t>
              </a:r>
              <a:r>
                <a:rPr lang="en-US" altLang="zh-CN" sz="2000" smtClean="0">
                  <a:solidFill>
                    <a:srgbClr val="9900FF"/>
                  </a:solidFill>
                  <a:latin typeface="Consolas" pitchFamily="49" charset="0"/>
                  <a:ea typeface="楷体" pitchFamily="49" charset="-122"/>
                  <a:cs typeface="Consolas" pitchFamily="49" charset="0"/>
                </a:rPr>
                <a:t>(</a:t>
              </a:r>
              <a:r>
                <a:rPr lang="en-US" altLang="zh-CN" sz="2000">
                  <a:solidFill>
                    <a:srgbClr val="9900FF"/>
                  </a:solidFill>
                  <a:latin typeface="Consolas" pitchFamily="49" charset="0"/>
                  <a:ea typeface="楷体" pitchFamily="49" charset="-122"/>
                  <a:cs typeface="Consolas" pitchFamily="49" charset="0"/>
                </a:rPr>
                <a:t>30-16)×</a:t>
              </a:r>
              <a:r>
                <a:rPr lang="en-US" altLang="zh-CN" sz="2000" smtClean="0">
                  <a:solidFill>
                    <a:srgbClr val="9900FF"/>
                  </a:solidFill>
                  <a:latin typeface="Consolas" pitchFamily="49" charset="0"/>
                  <a:ea typeface="楷体" pitchFamily="49" charset="-122"/>
                  <a:cs typeface="Consolas" pitchFamily="49" charset="0"/>
                </a:rPr>
                <a:t>25/15  </a:t>
              </a:r>
              <a:r>
                <a:rPr lang="en-US" altLang="zh-CN" sz="2000" smtClean="0">
                  <a:solidFill>
                    <a:srgbClr val="0000FF"/>
                  </a:solidFill>
                  <a:latin typeface="Consolas" pitchFamily="49" charset="0"/>
                  <a:ea typeface="楷体" pitchFamily="49" charset="-122"/>
                  <a:cs typeface="Consolas" pitchFamily="49" charset="0"/>
                </a:rPr>
                <a:t>=  68</a:t>
              </a:r>
              <a:r>
                <a:rPr lang="zh-CN" altLang="en-US" sz="2000" smtClean="0">
                  <a:solidFill>
                    <a:srgbClr val="0000FF"/>
                  </a:solidFill>
                  <a:latin typeface="Consolas" pitchFamily="49" charset="0"/>
                  <a:ea typeface="楷体" pitchFamily="49" charset="-122"/>
                  <a:cs typeface="Consolas" pitchFamily="49" charset="0"/>
                </a:rPr>
                <a:t>（采</a:t>
              </a:r>
              <a:r>
                <a:rPr lang="zh-CN" altLang="en-US" sz="2000">
                  <a:solidFill>
                    <a:srgbClr val="0000FF"/>
                  </a:solidFill>
                  <a:latin typeface="Consolas" pitchFamily="49" charset="0"/>
                  <a:ea typeface="楷体" pitchFamily="49" charset="-122"/>
                  <a:cs typeface="Consolas" pitchFamily="49" charset="0"/>
                </a:rPr>
                <a:t>用取整运</a:t>
              </a:r>
              <a:r>
                <a:rPr lang="zh-CN" altLang="en-US" sz="2000" smtClean="0">
                  <a:solidFill>
                    <a:srgbClr val="0000FF"/>
                  </a:solidFill>
                  <a:latin typeface="Consolas" pitchFamily="49" charset="0"/>
                  <a:ea typeface="楷体" pitchFamily="49" charset="-122"/>
                  <a:cs typeface="Consolas" pitchFamily="49" charset="0"/>
                </a:rPr>
                <a:t>算）</a:t>
              </a:r>
              <a:endParaRPr lang="zh-CN" altLang="en-US" sz="200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428596" y="5000636"/>
              <a:ext cx="642942" cy="369332"/>
            </a:xfrm>
            <a:prstGeom prst="rect">
              <a:avLst/>
            </a:prstGeom>
            <a:noFill/>
          </p:spPr>
          <p:txBody>
            <a:bodyPr wrap="square" rtlCol="0">
              <a:spAutoFit/>
            </a:bodyPr>
            <a:lstStyle/>
            <a:p>
              <a:pPr algn="ctr"/>
              <a:r>
                <a:rPr lang="en-US" altLang="zh-CN" sz="1800" i="1" smtClean="0">
                  <a:solidFill>
                    <a:srgbClr val="0000FF"/>
                  </a:solidFill>
                  <a:latin typeface="Consolas" pitchFamily="49" charset="0"/>
                  <a:cs typeface="Consolas" pitchFamily="49" charset="0"/>
                </a:rPr>
                <a:t>w</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502687" y="471594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5029154"/>
              <a:ext cx="1643074" cy="923330"/>
            </a:xfrm>
            <a:prstGeom prst="rect">
              <a:avLst/>
            </a:prstGeom>
            <a:noFill/>
          </p:spPr>
          <p:txBody>
            <a:bodyPr wrap="square" rtlCol="0">
              <a:spAutoFit/>
            </a:bodyPr>
            <a:lstStyle/>
            <a:p>
              <a:pPr algn="ct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[1]=16&lt;30</a:t>
              </a:r>
            </a:p>
            <a:p>
              <a:pPr algn="ctr"/>
              <a:r>
                <a:rPr lang="zh-CN" altLang="en-US" sz="1800" smtClean="0">
                  <a:solidFill>
                    <a:srgbClr val="0000FF"/>
                  </a:solidFill>
                  <a:latin typeface="Consolas" pitchFamily="49" charset="0"/>
                  <a:ea typeface="楷体" pitchFamily="49" charset="-122"/>
                  <a:cs typeface="Consolas" pitchFamily="49" charset="0"/>
                </a:rPr>
                <a:t>可选物品</a:t>
              </a:r>
              <a:r>
                <a:rPr lang="en-US" altLang="zh-CN" sz="1800" smtClean="0">
                  <a:solidFill>
                    <a:srgbClr val="0000FF"/>
                  </a:solidFill>
                  <a:latin typeface="Consolas" pitchFamily="49" charset="0"/>
                  <a:ea typeface="楷体" pitchFamily="49" charset="-122"/>
                  <a:cs typeface="Consolas" pitchFamily="49" charset="0"/>
                </a:rPr>
                <a:t>1</a:t>
              </a:r>
            </a:p>
            <a:p>
              <a:pPr algn="ct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[1]=45</a:t>
              </a:r>
              <a:endParaRPr lang="zh-CN" altLang="en-US" sz="1800">
                <a:solidFill>
                  <a:srgbClr val="0000FF"/>
                </a:solidFill>
                <a:latin typeface="Consolas" pitchFamily="49" charset="0"/>
                <a:ea typeface="楷体" pitchFamily="49" charset="-122"/>
                <a:cs typeface="Consolas" pitchFamily="49" charset="0"/>
              </a:endParaRPr>
            </a:p>
          </p:txBody>
        </p:sp>
        <p:cxnSp>
          <p:nvCxnSpPr>
            <p:cNvPr id="24" name="直接箭头连接符 23"/>
            <p:cNvCxnSpPr/>
            <p:nvPr/>
          </p:nvCxnSpPr>
          <p:spPr>
            <a:xfrm rot="5400000" flipH="1" flipV="1">
              <a:off x="1717133" y="474446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5034496"/>
              <a:ext cx="1714512" cy="923330"/>
            </a:xfrm>
            <a:prstGeom prst="rect">
              <a:avLst/>
            </a:prstGeom>
            <a:noFill/>
          </p:spPr>
          <p:txBody>
            <a:bodyPr wrap="square" rtlCol="0">
              <a:spAutoFit/>
            </a:bodyPr>
            <a:lstStyle/>
            <a:p>
              <a:pPr algn="ctr"/>
              <a:r>
                <a:rPr lang="zh-CN" altLang="en-US" sz="1800" smtClean="0">
                  <a:solidFill>
                    <a:srgbClr val="0000FF"/>
                  </a:solidFill>
                  <a:latin typeface="Consolas" pitchFamily="49" charset="0"/>
                  <a:ea typeface="楷体" pitchFamily="49" charset="-122"/>
                  <a:cs typeface="Consolas" pitchFamily="49" charset="0"/>
                </a:rPr>
                <a:t>可选物品</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的一部分</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即</a:t>
              </a:r>
              <a:r>
                <a:rPr lang="en-US" altLang="zh-CN" sz="1800" smtClean="0">
                  <a:solidFill>
                    <a:srgbClr val="0000FF"/>
                  </a:solidFill>
                  <a:latin typeface="Consolas" pitchFamily="49" charset="0"/>
                  <a:ea typeface="楷体" pitchFamily="49" charset="-122"/>
                  <a:cs typeface="Consolas" pitchFamily="49" charset="0"/>
                </a:rPr>
                <a:t>30-16</a:t>
              </a:r>
              <a:r>
                <a:rPr lang="zh-CN" altLang="en-US" sz="1800" smtClean="0">
                  <a:solidFill>
                    <a:srgbClr val="0000FF"/>
                  </a:solidFill>
                  <a:latin typeface="Consolas" pitchFamily="49" charset="0"/>
                  <a:ea typeface="楷体" pitchFamily="49" charset="-122"/>
                  <a:cs typeface="Consolas" pitchFamily="49" charset="0"/>
                </a:rPr>
                <a:t>，对应的价值</a:t>
              </a:r>
              <a:endParaRPr lang="zh-CN" altLang="en-US" sz="1800">
                <a:solidFill>
                  <a:srgbClr val="0000FF"/>
                </a:solidFill>
                <a:latin typeface="Consolas" pitchFamily="49" charset="0"/>
                <a:ea typeface="楷体" pitchFamily="49" charset="-122"/>
                <a:cs typeface="Consolas" pitchFamily="49" charset="0"/>
              </a:endParaRPr>
            </a:p>
          </p:txBody>
        </p:sp>
        <p:cxnSp>
          <p:nvCxnSpPr>
            <p:cNvPr id="27" name="直接箭头连接符 26"/>
            <p:cNvCxnSpPr/>
            <p:nvPr/>
          </p:nvCxnSpPr>
          <p:spPr>
            <a:xfrm rot="5400000" flipH="1" flipV="1">
              <a:off x="3749669" y="474980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nvGraphicFramePr>
        <p:xfrm>
          <a:off x="642910" y="357166"/>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t>编号</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3</a:t>
                      </a:r>
                      <a:endParaRPr lang="zh-CN" altLang="en-US" sz="1600" b="1">
                        <a:solidFill>
                          <a:srgbClr val="0000FF"/>
                        </a:solidFill>
                        <a:latin typeface="Times New Roman" pitchFamily="18" charset="0"/>
                        <a:ea typeface="楷体" pitchFamily="49" charset="-122"/>
                        <a:cs typeface="Times New Roman" pitchFamily="18" charset="0"/>
                      </a:endParaRPr>
                    </a:p>
                  </a:txBody>
                  <a:tcPr/>
                </a:tc>
              </a:tr>
              <a:tr h="370840">
                <a:tc>
                  <a:txBody>
                    <a:bodyPr/>
                    <a:lstStyle/>
                    <a:p>
                      <a:pPr algn="ctr"/>
                      <a:r>
                        <a:rPr lang="zh-CN" altLang="en-US" sz="1600" b="1" smtClean="0"/>
                        <a:t>重量</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16</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15</a:t>
                      </a:r>
                      <a:endParaRPr lang="zh-CN" altLang="en-US" sz="1600" b="1">
                        <a:solidFill>
                          <a:srgbClr val="0000FF"/>
                        </a:solidFill>
                        <a:latin typeface="Times New Roman" pitchFamily="18" charset="0"/>
                        <a:ea typeface="楷体" pitchFamily="49" charset="-122"/>
                        <a:cs typeface="Times New Roman" pitchFamily="18" charset="0"/>
                      </a:endParaRPr>
                    </a:p>
                  </a:txBody>
                  <a:tcPr/>
                </a:tc>
              </a:tr>
              <a:tr h="370840">
                <a:tc>
                  <a:txBody>
                    <a:bodyPr/>
                    <a:lstStyle/>
                    <a:p>
                      <a:pPr algn="ctr"/>
                      <a:r>
                        <a:rPr lang="zh-CN" altLang="en-US" sz="1600" b="1" smtClean="0"/>
                        <a:t>价值</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45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25</a:t>
                      </a:r>
                      <a:endParaRPr lang="zh-CN" altLang="en-US" sz="1600" b="1">
                        <a:solidFill>
                          <a:srgbClr val="0000FF"/>
                        </a:solidFill>
                        <a:latin typeface="Times New Roman" pitchFamily="18" charset="0"/>
                        <a:ea typeface="楷体" pitchFamily="49" charset="-122"/>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426345"/>
            <a:ext cx="82804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求结点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的上界</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.ub</a:t>
            </a:r>
            <a:r>
              <a:rPr lang="zh-CN" altLang="en-US" sz="2000">
                <a:solidFill>
                  <a:srgbClr val="0000FF"/>
                </a:solidFill>
                <a:latin typeface="Consolas" pitchFamily="49" charset="0"/>
                <a:ea typeface="楷体" pitchFamily="49" charset="-122"/>
                <a:cs typeface="Consolas" pitchFamily="49" charset="0"/>
              </a:rPr>
              <a:t>的算法如下： </a:t>
            </a:r>
          </a:p>
        </p:txBody>
      </p:sp>
      <p:sp>
        <p:nvSpPr>
          <p:cNvPr id="31747" name="Text Box 3"/>
          <p:cNvSpPr txBox="1">
            <a:spLocks noChangeArrowheads="1"/>
          </p:cNvSpPr>
          <p:nvPr/>
        </p:nvSpPr>
        <p:spPr bwMode="auto">
          <a:xfrm>
            <a:off x="323850" y="1196975"/>
            <a:ext cx="8391554" cy="455485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smtClean="0">
                <a:solidFill>
                  <a:srgbClr val="FF0000"/>
                </a:solidFill>
                <a:latin typeface="Consolas" pitchFamily="49" charset="0"/>
                <a:ea typeface="楷体" pitchFamily="49" charset="-122"/>
                <a:cs typeface="Consolas" pitchFamily="49" charset="0"/>
              </a:rPr>
              <a:t>void bound(NodeType &amp;e)			//</a:t>
            </a:r>
            <a:r>
              <a:rPr lang="zh-CN" altLang="zh-CN" sz="1800" smtClean="0">
                <a:solidFill>
                  <a:srgbClr val="FF0000"/>
                </a:solidFill>
                <a:latin typeface="Consolas" pitchFamily="49" charset="0"/>
                <a:ea typeface="楷体" pitchFamily="49" charset="-122"/>
                <a:cs typeface="Consolas" pitchFamily="49" charset="0"/>
              </a:rPr>
              <a:t>计算分枝结点</a:t>
            </a:r>
            <a:r>
              <a:rPr lang="en-US" altLang="zh-CN" sz="1800" smtClean="0">
                <a:solidFill>
                  <a:srgbClr val="FF0000"/>
                </a:solidFill>
                <a:latin typeface="Consolas" pitchFamily="49" charset="0"/>
                <a:ea typeface="楷体" pitchFamily="49" charset="-122"/>
                <a:cs typeface="Consolas" pitchFamily="49" charset="0"/>
              </a:rPr>
              <a:t>e</a:t>
            </a:r>
            <a:r>
              <a:rPr lang="zh-CN" altLang="zh-CN" sz="1800" smtClean="0">
                <a:solidFill>
                  <a:srgbClr val="FF0000"/>
                </a:solidFill>
                <a:latin typeface="Consolas" pitchFamily="49" charset="0"/>
                <a:ea typeface="楷体" pitchFamily="49" charset="-122"/>
                <a:cs typeface="Consolas" pitchFamily="49" charset="0"/>
              </a:rPr>
              <a:t>的上界</a:t>
            </a:r>
          </a:p>
          <a:p>
            <a:r>
              <a:rPr lang="en-US" altLang="zh-CN" sz="1800" smtClean="0">
                <a:solidFill>
                  <a:srgbClr val="0000FF"/>
                </a:solidFill>
                <a:latin typeface="Consolas" pitchFamily="49" charset="0"/>
                <a:ea typeface="楷体" pitchFamily="49" charset="-122"/>
                <a:cs typeface="Consolas" pitchFamily="49" charset="0"/>
              </a:rPr>
              <a:t>{  int i=e.i+1;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考虑结点</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的余下物品</a:t>
            </a:r>
          </a:p>
          <a:p>
            <a:r>
              <a:rPr lang="en-US" altLang="zh-CN" sz="1800" smtClean="0">
                <a:solidFill>
                  <a:srgbClr val="0000FF"/>
                </a:solidFill>
                <a:latin typeface="Consolas" pitchFamily="49" charset="0"/>
                <a:ea typeface="楷体" pitchFamily="49" charset="-122"/>
                <a:cs typeface="Consolas" pitchFamily="49" charset="0"/>
              </a:rPr>
              <a:t>   int sumw=e.w;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求已装入的总重量</a:t>
            </a:r>
          </a:p>
          <a:p>
            <a:r>
              <a:rPr lang="en-US" altLang="zh-CN" sz="1800" smtClean="0">
                <a:solidFill>
                  <a:srgbClr val="0000FF"/>
                </a:solidFill>
                <a:latin typeface="Consolas" pitchFamily="49" charset="0"/>
                <a:ea typeface="楷体" pitchFamily="49" charset="-122"/>
                <a:cs typeface="Consolas" pitchFamily="49" charset="0"/>
              </a:rPr>
              <a:t>   double sumv=e.v;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求已装入的总价值</a:t>
            </a:r>
          </a:p>
          <a:p>
            <a:r>
              <a:rPr lang="en-US" altLang="zh-CN" sz="1800" smtClean="0">
                <a:solidFill>
                  <a:srgbClr val="0000FF"/>
                </a:solidFill>
                <a:latin typeface="Consolas" pitchFamily="49" charset="0"/>
                <a:ea typeface="楷体" pitchFamily="49" charset="-122"/>
                <a:cs typeface="Consolas" pitchFamily="49" charset="0"/>
              </a:rPr>
              <a:t>   while ((sumw+w[i]&lt;=W) &amp;&amp; i&lt;=n)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sumw+=w[i];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计算背包已装入载重</a:t>
            </a:r>
          </a:p>
          <a:p>
            <a:r>
              <a:rPr lang="en-US" altLang="zh-CN" sz="1800" smtClean="0">
                <a:solidFill>
                  <a:srgbClr val="0000FF"/>
                </a:solidFill>
                <a:latin typeface="Consolas" pitchFamily="49" charset="0"/>
                <a:ea typeface="楷体" pitchFamily="49" charset="-122"/>
                <a:cs typeface="Consolas" pitchFamily="49" charset="0"/>
              </a:rPr>
              <a:t>      sumv+=v[i];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计算背包已装入价值</a:t>
            </a:r>
          </a:p>
          <a:p>
            <a:r>
              <a:rPr lang="en-US" altLang="zh-CN" sz="1800" smtClean="0">
                <a:solidFill>
                  <a:srgbClr val="0000FF"/>
                </a:solidFill>
                <a:latin typeface="Consolas" pitchFamily="49" charset="0"/>
                <a:ea typeface="楷体" pitchFamily="49" charset="-122"/>
                <a:cs typeface="Consolas" pitchFamily="49" charset="0"/>
              </a:rPr>
              <a:t>      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if (i&lt;=n)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余下物品只能部分装入</a:t>
            </a:r>
          </a:p>
          <a:p>
            <a:r>
              <a:rPr lang="en-US" altLang="zh-CN" sz="1800" smtClean="0">
                <a:solidFill>
                  <a:srgbClr val="0000FF"/>
                </a:solidFill>
                <a:latin typeface="Consolas" pitchFamily="49" charset="0"/>
                <a:ea typeface="楷体" pitchFamily="49" charset="-122"/>
                <a:cs typeface="Consolas" pitchFamily="49" charset="0"/>
              </a:rPr>
              <a:t>      e.ub=sumv+(W-sumw)*v[i]/w[i];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余下物品全部可以装入</a:t>
            </a:r>
          </a:p>
          <a:p>
            <a:r>
              <a:rPr lang="en-US" altLang="zh-CN" sz="1800" smtClean="0">
                <a:solidFill>
                  <a:srgbClr val="0000FF"/>
                </a:solidFill>
                <a:latin typeface="Consolas" pitchFamily="49" charset="0"/>
                <a:ea typeface="楷体" pitchFamily="49" charset="-122"/>
                <a:cs typeface="Consolas" pitchFamily="49" charset="0"/>
              </a:rPr>
              <a:t>      e.ub=sumv;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1190701"/>
            <a:ext cx="8105802"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n=3,W=30;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w[]={0,16,15,15};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重量，下标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不用</a:t>
            </a:r>
          </a:p>
          <a:p>
            <a:r>
              <a:rPr lang="en-US" altLang="zh-CN" sz="1800" smtClean="0">
                <a:solidFill>
                  <a:srgbClr val="0000FF"/>
                </a:solidFill>
                <a:latin typeface="Consolas" pitchFamily="49" charset="0"/>
                <a:ea typeface="楷体" pitchFamily="49" charset="-122"/>
                <a:cs typeface="Consolas" pitchFamily="49" charset="0"/>
              </a:rPr>
              <a:t>int v[]={0,45,25,25};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价值，下标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不用</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maxv=-9999;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存放最大价值</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初始为最小值</a:t>
            </a:r>
          </a:p>
          <a:p>
            <a:r>
              <a:rPr lang="en-US" altLang="zh-CN" sz="1800" smtClean="0">
                <a:solidFill>
                  <a:srgbClr val="0000FF"/>
                </a:solidFill>
                <a:latin typeface="Consolas" pitchFamily="49" charset="0"/>
                <a:ea typeface="楷体" pitchFamily="49" charset="-122"/>
                <a:cs typeface="Consolas" pitchFamily="49" charset="0"/>
              </a:rPr>
              <a:t>int bestx[MAXN];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全局变量</a:t>
            </a:r>
          </a:p>
          <a:p>
            <a:r>
              <a:rPr lang="en-US" altLang="zh-CN" sz="1800" smtClean="0">
                <a:solidFill>
                  <a:srgbClr val="0000FF"/>
                </a:solidFill>
                <a:latin typeface="Consolas" pitchFamily="49" charset="0"/>
                <a:ea typeface="楷体" pitchFamily="49" charset="-122"/>
                <a:cs typeface="Consolas" pitchFamily="49" charset="0"/>
              </a:rPr>
              <a:t>int total=1;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解空间中结点数累计</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全局变量</a:t>
            </a:r>
          </a:p>
          <a:p>
            <a:r>
              <a:rPr lang="en-US" altLang="zh-CN" sz="1800" smtClean="0">
                <a:solidFill>
                  <a:srgbClr val="0000FF"/>
                </a:solidFill>
                <a:latin typeface="Consolas" pitchFamily="49" charset="0"/>
                <a:ea typeface="楷体" pitchFamily="49" charset="-122"/>
                <a:cs typeface="Consolas" pitchFamily="49" charset="0"/>
              </a:rPr>
              <a:t>struct NodeType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队列中的结点类型</a:t>
            </a: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结点编号</a:t>
            </a:r>
          </a:p>
          <a:p>
            <a:r>
              <a:rPr lang="en-US" altLang="zh-CN" sz="1800" smtClean="0">
                <a:solidFill>
                  <a:srgbClr val="0000FF"/>
                </a:solidFill>
                <a:latin typeface="Consolas" pitchFamily="49" charset="0"/>
                <a:ea typeface="楷体" pitchFamily="49" charset="-122"/>
                <a:cs typeface="Consolas" pitchFamily="49" charset="0"/>
              </a:rPr>
              <a:t>   int 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当前结点在搜索空间中的层次</a:t>
            </a:r>
          </a:p>
          <a:p>
            <a:r>
              <a:rPr lang="en-US" altLang="zh-CN" sz="1800" smtClean="0">
                <a:solidFill>
                  <a:srgbClr val="0000FF"/>
                </a:solidFill>
                <a:latin typeface="Consolas" pitchFamily="49" charset="0"/>
                <a:ea typeface="楷体" pitchFamily="49" charset="-122"/>
                <a:cs typeface="Consolas" pitchFamily="49" charset="0"/>
              </a:rPr>
              <a:t>   int 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当前结点的总重量</a:t>
            </a:r>
          </a:p>
          <a:p>
            <a:r>
              <a:rPr lang="en-US" altLang="zh-CN" sz="1800" smtClean="0">
                <a:solidFill>
                  <a:srgbClr val="0000FF"/>
                </a:solidFill>
                <a:latin typeface="Consolas" pitchFamily="49" charset="0"/>
                <a:ea typeface="楷体" pitchFamily="49" charset="-122"/>
                <a:cs typeface="Consolas" pitchFamily="49" charset="0"/>
              </a:rPr>
              <a:t>   int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当前结点的总价值</a:t>
            </a:r>
          </a:p>
          <a:p>
            <a:r>
              <a:rPr lang="en-US" altLang="zh-CN" sz="1800" smtClean="0">
                <a:solidFill>
                  <a:srgbClr val="0000FF"/>
                </a:solidFill>
                <a:latin typeface="Consolas" pitchFamily="49" charset="0"/>
                <a:ea typeface="楷体" pitchFamily="49" charset="-122"/>
                <a:cs typeface="Consolas" pitchFamily="49" charset="0"/>
              </a:rPr>
              <a:t>   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当前结点包含的解向量</a:t>
            </a:r>
          </a:p>
          <a:p>
            <a:r>
              <a:rPr lang="en-US" altLang="zh-CN" sz="1800" smtClean="0">
                <a:solidFill>
                  <a:srgbClr val="0000FF"/>
                </a:solidFill>
                <a:latin typeface="Consolas" pitchFamily="49" charset="0"/>
                <a:ea typeface="楷体" pitchFamily="49" charset="-122"/>
                <a:cs typeface="Consolas" pitchFamily="49" charset="0"/>
              </a:rPr>
              <a:t>   double ub;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上界</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549275"/>
            <a:ext cx="8353425" cy="372385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smtClean="0">
                <a:solidFill>
                  <a:srgbClr val="FF0000"/>
                </a:solidFill>
                <a:latin typeface="Consolas" pitchFamily="49" charset="0"/>
                <a:ea typeface="楷体" pitchFamily="49" charset="-122"/>
                <a:cs typeface="Consolas" pitchFamily="49" charset="0"/>
              </a:rPr>
              <a:t>void EnQueue(NodeType e,queue&lt;NodeType&gt; &amp;qu)</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结点</a:t>
            </a:r>
            <a:r>
              <a:rPr lang="en-US" altLang="zh-CN" sz="1800" smtClean="0">
                <a:solidFill>
                  <a:srgbClr val="FF0000"/>
                </a:solidFill>
                <a:latin typeface="Consolas" pitchFamily="49" charset="0"/>
                <a:ea typeface="楷体" pitchFamily="49" charset="-122"/>
                <a:cs typeface="Consolas" pitchFamily="49" charset="0"/>
              </a:rPr>
              <a:t>e</a:t>
            </a:r>
            <a:r>
              <a:rPr lang="zh-CN" altLang="zh-CN" sz="1800" smtClean="0">
                <a:solidFill>
                  <a:srgbClr val="FF0000"/>
                </a:solidFill>
                <a:latin typeface="Consolas" pitchFamily="49" charset="0"/>
                <a:ea typeface="楷体" pitchFamily="49" charset="-122"/>
                <a:cs typeface="Consolas" pitchFamily="49" charset="0"/>
              </a:rPr>
              <a:t>进队</a:t>
            </a:r>
            <a:r>
              <a:rPr lang="en-US" altLang="zh-CN" sz="1800" smtClean="0">
                <a:solidFill>
                  <a:srgbClr val="FF0000"/>
                </a:solidFill>
                <a:latin typeface="Consolas" pitchFamily="49" charset="0"/>
                <a:ea typeface="楷体" pitchFamily="49" charset="-122"/>
                <a:cs typeface="Consolas" pitchFamily="49" charset="0"/>
              </a:rPr>
              <a:t>qu</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a:t>
            </a:r>
            <a:r>
              <a:rPr lang="en-US" altLang="zh-CN" sz="1800" smtClean="0">
                <a:solidFill>
                  <a:srgbClr val="9900FF"/>
                </a:solidFill>
                <a:latin typeface="Consolas" pitchFamily="49" charset="0"/>
                <a:ea typeface="楷体" pitchFamily="49" charset="-122"/>
                <a:cs typeface="Consolas" pitchFamily="49" charset="0"/>
              </a:rPr>
              <a:t>e.i==n</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到达叶子结点</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  if (e.v&gt;maxv)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找到更大价值的解</a:t>
            </a:r>
          </a:p>
          <a:p>
            <a:r>
              <a:rPr lang="en-US" altLang="zh-CN" sz="1800" smtClean="0">
                <a:solidFill>
                  <a:srgbClr val="0000FF"/>
                </a:solidFill>
                <a:latin typeface="Consolas" pitchFamily="49" charset="0"/>
                <a:ea typeface="楷体" pitchFamily="49" charset="-122"/>
                <a:cs typeface="Consolas" pitchFamily="49" charset="0"/>
              </a:rPr>
              <a:t>      {  maxv=e.v;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j=1;j&lt;=n;j++)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bestx[j]=e.x[j];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非叶子结点进队</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423797" y="1540701"/>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在结点进队时判断是否为叶子结点：</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2"/>
                </a:buBlip>
              </a:pPr>
              <a:r>
                <a:rPr lang="zh-CN" altLang="en-US" sz="1800" smtClean="0">
                  <a:solidFill>
                    <a:srgbClr val="0000FF"/>
                  </a:solidFill>
                  <a:latin typeface="微软雅黑" pitchFamily="34" charset="-122"/>
                  <a:ea typeface="微软雅黑" pitchFamily="34" charset="-122"/>
                  <a:cs typeface="Times New Roman" pitchFamily="18" charset="0"/>
                </a:rPr>
                <a:t>叶子结点对应一个解</a:t>
              </a:r>
              <a:endParaRPr lang="en-US" altLang="zh-CN" sz="1800" smtClean="0">
                <a:solidFill>
                  <a:srgbClr val="0000FF"/>
                </a:solidFill>
                <a:latin typeface="微软雅黑" pitchFamily="34" charset="-122"/>
                <a:ea typeface="微软雅黑" pitchFamily="34" charset="-122"/>
                <a:cs typeface="Times New Roman" pitchFamily="18" charset="0"/>
              </a:endParaRPr>
            </a:p>
            <a:p>
              <a:pPr marL="457200" indent="-457200">
                <a:lnSpc>
                  <a:spcPct val="150000"/>
                </a:lnSpc>
                <a:buBlip>
                  <a:blip r:embed="rId2"/>
                </a:buBlip>
              </a:pPr>
              <a:r>
                <a:rPr lang="zh-CN" altLang="en-US" sz="1800" smtClean="0">
                  <a:solidFill>
                    <a:srgbClr val="0000FF"/>
                  </a:solidFill>
                  <a:latin typeface="微软雅黑" pitchFamily="34" charset="-122"/>
                  <a:ea typeface="微软雅黑" pitchFamily="34" charset="-122"/>
                  <a:cs typeface="Times New Roman" pitchFamily="18" charset="0"/>
                </a:rPr>
                <a:t>叶子结点不再扩展</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 fmla="*/ 1292269 w 1332978"/>
                <a:gd name="connsiteY0" fmla="*/ 0 h 3068877"/>
                <a:gd name="connsiteX1" fmla="*/ 1076369 w 1332978"/>
                <a:gd name="connsiteY1" fmla="*/ 173787 h 3068877"/>
                <a:gd name="connsiteX2" fmla="*/ 503129 w 1332978"/>
                <a:gd name="connsiteY2" fmla="*/ 212943 h 3068877"/>
                <a:gd name="connsiteX3" fmla="*/ 64718 w 1332978"/>
                <a:gd name="connsiteY3" fmla="*/ 1440494 h 3068877"/>
                <a:gd name="connsiteX4" fmla="*/ 114822 w 1332978"/>
                <a:gd name="connsiteY4" fmla="*/ 2655518 h 3068877"/>
                <a:gd name="connsiteX5" fmla="*/ 590811 w 1332978"/>
                <a:gd name="connsiteY5" fmla="*/ 3068877 h 30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smtClean="0">
                <a:solidFill>
                  <a:srgbClr val="FF0000"/>
                </a:solidFill>
                <a:latin typeface="Consolas" pitchFamily="49" charset="0"/>
                <a:ea typeface="楷体" pitchFamily="49" charset="-122"/>
                <a:cs typeface="Consolas" pitchFamily="49" charset="0"/>
              </a:rPr>
              <a:t>void bfs()				//</a:t>
            </a:r>
            <a:r>
              <a:rPr lang="zh-CN" altLang="zh-CN" sz="1800" smtClean="0">
                <a:solidFill>
                  <a:srgbClr val="FF0000"/>
                </a:solidFill>
                <a:latin typeface="Consolas" pitchFamily="49" charset="0"/>
                <a:ea typeface="楷体" pitchFamily="49" charset="-122"/>
                <a:cs typeface="Consolas" pitchFamily="49" charset="0"/>
              </a:rPr>
              <a:t>求</a:t>
            </a:r>
            <a:r>
              <a:rPr lang="en-US" altLang="zh-CN" sz="1800" smtClean="0">
                <a:solidFill>
                  <a:srgbClr val="FF0000"/>
                </a:solidFill>
                <a:latin typeface="Consolas" pitchFamily="49" charset="0"/>
                <a:ea typeface="楷体" pitchFamily="49" charset="-122"/>
                <a:cs typeface="Consolas" pitchFamily="49" charset="0"/>
              </a:rPr>
              <a:t>0/1</a:t>
            </a:r>
            <a:r>
              <a:rPr lang="zh-CN" altLang="zh-CN" sz="1800" smtClean="0">
                <a:solidFill>
                  <a:srgbClr val="FF0000"/>
                </a:solidFill>
                <a:latin typeface="Consolas" pitchFamily="49" charset="0"/>
                <a:ea typeface="楷体" pitchFamily="49" charset="-122"/>
                <a:cs typeface="Consolas" pitchFamily="49" charset="0"/>
              </a:rPr>
              <a:t>背包的最优解</a:t>
            </a:r>
          </a:p>
          <a:p>
            <a:r>
              <a:rPr lang="en-US" altLang="zh-CN" sz="1800" smtClean="0">
                <a:solidFill>
                  <a:srgbClr val="0000FF"/>
                </a:solidFill>
                <a:latin typeface="Consolas" pitchFamily="49" charset="0"/>
                <a:ea typeface="楷体" pitchFamily="49" charset="-122"/>
                <a:cs typeface="Consolas" pitchFamily="49" charset="0"/>
              </a:rPr>
              <a:t>{  int 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NodeType e,e1,e2;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a:t>
            </a:r>
            <a:r>
              <a:rPr lang="en-US" altLang="zh-CN" sz="1800" smtClean="0">
                <a:solidFill>
                  <a:srgbClr val="00B0F0"/>
                </a:solidFill>
                <a:latin typeface="Consolas" pitchFamily="49" charset="0"/>
                <a:ea typeface="楷体" pitchFamily="49" charset="-122"/>
                <a:cs typeface="Consolas" pitchFamily="49" charset="0"/>
              </a:rPr>
              <a:t>3</a:t>
            </a:r>
            <a:r>
              <a:rPr lang="zh-CN" altLang="zh-CN" sz="1800" smtClean="0">
                <a:solidFill>
                  <a:srgbClr val="00B0F0"/>
                </a:solidFill>
                <a:latin typeface="Consolas" pitchFamily="49" charset="0"/>
                <a:ea typeface="楷体" pitchFamily="49" charset="-122"/>
                <a:cs typeface="Consolas" pitchFamily="49" charset="0"/>
              </a:rPr>
              <a:t>个结点</a:t>
            </a:r>
          </a:p>
          <a:p>
            <a:r>
              <a:rPr lang="en-US" altLang="zh-CN" sz="1800" smtClean="0">
                <a:solidFill>
                  <a:srgbClr val="0000FF"/>
                </a:solidFill>
                <a:latin typeface="Consolas" pitchFamily="49" charset="0"/>
                <a:ea typeface="楷体" pitchFamily="49" charset="-122"/>
                <a:cs typeface="Consolas" pitchFamily="49" charset="0"/>
              </a:rPr>
              <a:t>   queue&lt;NodeType&gt; qu;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定义一个队列</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e.i=0;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根结点置初值，其层次计为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e.w=0; e.v=0;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e.no=total++;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(j=1;j&lt;=n;j++)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e.x[j]=0;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bound(e);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求根结点的上界</a:t>
            </a:r>
          </a:p>
          <a:p>
            <a:r>
              <a:rPr lang="en-US" altLang="zh-CN" sz="1800" smtClean="0">
                <a:solidFill>
                  <a:srgbClr val="0000FF"/>
                </a:solidFill>
                <a:latin typeface="Consolas" pitchFamily="49" charset="0"/>
                <a:ea typeface="楷体" pitchFamily="49" charset="-122"/>
                <a:cs typeface="Consolas" pitchFamily="49" charset="0"/>
              </a:rPr>
              <a:t>   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根结点进队</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smtClean="0">
                <a:solidFill>
                  <a:srgbClr val="0000FF"/>
                </a:solidFill>
                <a:latin typeface="Consolas" pitchFamily="49" charset="0"/>
                <a:ea typeface="楷体" pitchFamily="49" charset="-122"/>
                <a:cs typeface="Consolas" pitchFamily="49" charset="0"/>
              </a:rPr>
              <a:t>  while (!qu.empty())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队不空循环</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C00000"/>
                </a:solidFill>
                <a:latin typeface="Consolas" pitchFamily="49" charset="0"/>
                <a:ea typeface="楷体" pitchFamily="49" charset="-122"/>
                <a:cs typeface="Consolas" pitchFamily="49" charset="0"/>
              </a:rPr>
              <a:t>e=qu.front(); qu.pop();</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(e.w+w[e.i+1]&lt;=W)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剪枝：检查左孩子结点</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  e1.no=total++; e1.i=e.i+1;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建立左孩子结点</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e1.w=e.w+w[e1.i];</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e1.v=e.v+v[e1.i];</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for (j=1;j&lt;=n;j++)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e1.x[j]=e.x[j];</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e1.x[e1.i]=1;</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bound(e1);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求左孩子结点的上界</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EnQueue(e1,qu)</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左孩子结点进队操作</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e2.no=total++;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建立右孩子结点</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e2.i=e.i+1;</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e2.w=e.w; e2.v=e.v;</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for (j=1;j&lt;=n;j++)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e2.x[j]=e.x[j];</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e2.x[e2.i]=0;</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bound(e2);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求右孩子结点的上界</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(e2.ub&gt;maxv)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若右孩子结点可行</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则进队</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否则被剪枝</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EnQueue(e2,qu)</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1142976" y="1571612"/>
            <a:ext cx="357190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e → e1,e2</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剪枝</a:t>
            </a:r>
            <a:endParaRPr lang="zh-CN" altLang="en-US" sz="2000">
              <a:solidFill>
                <a:srgbClr val="FF0000"/>
              </a:solidFill>
              <a:latin typeface="Consolas" pitchFamily="49" charset="0"/>
              <a:ea typeface="楷体" pitchFamily="49" charset="-122"/>
              <a:cs typeface="Consolas" pitchFamily="49" charset="0"/>
            </a:endParaRPr>
          </a:p>
        </p:txBody>
      </p:sp>
      <p:sp>
        <p:nvSpPr>
          <p:cNvPr id="6" name="TextBox 5"/>
          <p:cNvSpPr txBox="1"/>
          <p:nvPr/>
        </p:nvSpPr>
        <p:spPr>
          <a:xfrm>
            <a:off x="1214414" y="2214554"/>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1800" smtClean="0">
                <a:solidFill>
                  <a:srgbClr val="0000FF"/>
                </a:solidFill>
                <a:latin typeface="Consolas" pitchFamily="49" charset="0"/>
                <a:ea typeface="微软雅黑" pitchFamily="34" charset="-122"/>
                <a:cs typeface="Consolas" pitchFamily="49" charset="0"/>
              </a:rPr>
              <a:t>左孩子</a:t>
            </a:r>
            <a:r>
              <a:rPr lang="zh-CN" altLang="en-US"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e.w+w[e.i+1]&lt;=W)</a:t>
            </a:r>
          </a:p>
          <a:p>
            <a:pPr marL="457200" indent="-457200">
              <a:lnSpc>
                <a:spcPct val="150000"/>
              </a:lnSpc>
              <a:buBlip>
                <a:blip r:embed="rId2"/>
              </a:buBlip>
            </a:pPr>
            <a:r>
              <a:rPr lang="zh-CN" altLang="zh-CN" sz="1800" smtClean="0">
                <a:solidFill>
                  <a:srgbClr val="0000FF"/>
                </a:solidFill>
                <a:latin typeface="Consolas" pitchFamily="49" charset="0"/>
                <a:ea typeface="微软雅黑" pitchFamily="34" charset="-122"/>
                <a:cs typeface="Consolas" pitchFamily="49" charset="0"/>
              </a:rPr>
              <a:t>右孩子</a:t>
            </a:r>
            <a:r>
              <a:rPr lang="zh-CN" altLang="en-US"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e2.</a:t>
            </a:r>
            <a:r>
              <a:rPr lang="en-US" altLang="zh-CN" sz="1800" smtClean="0">
                <a:solidFill>
                  <a:srgbClr val="9900FF"/>
                </a:solidFill>
                <a:latin typeface="Consolas" pitchFamily="49" charset="0"/>
                <a:ea typeface="微软雅黑" pitchFamily="34" charset="-122"/>
                <a:cs typeface="Consolas" pitchFamily="49" charset="0"/>
              </a:rPr>
              <a:t>ub</a:t>
            </a:r>
            <a:r>
              <a:rPr lang="en-US" altLang="zh-CN" sz="1800" smtClean="0">
                <a:solidFill>
                  <a:srgbClr val="0000FF"/>
                </a:solidFill>
                <a:latin typeface="Consolas" pitchFamily="49" charset="0"/>
                <a:ea typeface="微软雅黑" pitchFamily="34" charset="-122"/>
                <a:cs typeface="Consolas" pitchFamily="49" charset="0"/>
              </a:rPr>
              <a:t>&gt;maxv)</a:t>
            </a:r>
            <a:endParaRPr lang="zh-CN" altLang="en-US" sz="18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57158" y="500042"/>
            <a:ext cx="6607191" cy="523220"/>
          </a:xfrm>
          <a:prstGeom prst="rect">
            <a:avLst/>
          </a:prstGeom>
          <a:solidFill>
            <a:schemeClr val="accent6">
              <a:lumMod val="40000"/>
              <a:lumOff val="60000"/>
            </a:schemeClr>
          </a:solidFill>
          <a:ln w="9525">
            <a:noFill/>
            <a:miter lim="800000"/>
            <a:headEnd/>
            <a:tailEnd/>
          </a:ln>
          <a:effectLst/>
        </p:spPr>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6.2.2 </a:t>
            </a:r>
            <a:r>
              <a:rPr lang="zh-CN" altLang="en-US"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5843" name="Text Box 3"/>
          <p:cNvSpPr txBox="1">
            <a:spLocks noChangeArrowheads="1"/>
          </p:cNvSpPr>
          <p:nvPr/>
        </p:nvSpPr>
        <p:spPr bwMode="auto">
          <a:xfrm>
            <a:off x="468313" y="1341438"/>
            <a:ext cx="7991475" cy="2225096"/>
          </a:xfrm>
          <a:prstGeom prst="rect">
            <a:avLst/>
          </a:prstGeom>
          <a:noFill/>
          <a:ln w="9525">
            <a:noFill/>
            <a:miter lim="800000"/>
            <a:headEnd/>
            <a:tailEnd/>
          </a:ln>
        </p:spPr>
        <p:txBody>
          <a:bodyPr>
            <a:spAutoFit/>
          </a:bodyPr>
          <a:lstStyle/>
          <a:p>
            <a:pPr>
              <a:lnSpc>
                <a:spcPct val="20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采用优先队列式分枝限界法求解就是将一般的队列改为</a:t>
            </a:r>
            <a:r>
              <a:rPr lang="zh-CN" altLang="zh-CN" sz="1800" smtClean="0">
                <a:solidFill>
                  <a:srgbClr val="C00000"/>
                </a:solidFill>
                <a:latin typeface="Consolas" pitchFamily="49" charset="0"/>
                <a:ea typeface="楷体" pitchFamily="49" charset="-122"/>
                <a:cs typeface="Consolas" pitchFamily="49" charset="0"/>
              </a:rPr>
              <a:t>优先队列</a:t>
            </a:r>
            <a:r>
              <a:rPr lang="zh-CN" altLang="zh-CN" sz="1800" smtClean="0">
                <a:solidFill>
                  <a:srgbClr val="0000FF"/>
                </a:solidFill>
                <a:latin typeface="Consolas" pitchFamily="49" charset="0"/>
                <a:ea typeface="楷体" pitchFamily="49" charset="-122"/>
                <a:cs typeface="Consolas" pitchFamily="49" charset="0"/>
              </a:rPr>
              <a:t>，但必须设计限界函数，因为优先级是以限界函数值为基础的。</a:t>
            </a:r>
            <a:endParaRPr lang="en-US"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限界函数的设计方法</a:t>
            </a:r>
            <a:r>
              <a:rPr lang="zh-CN" altLang="en-US" sz="1800" smtClean="0">
                <a:solidFill>
                  <a:srgbClr val="0000FF"/>
                </a:solidFill>
                <a:latin typeface="Consolas" pitchFamily="49" charset="0"/>
                <a:ea typeface="楷体" pitchFamily="49" charset="-122"/>
                <a:cs typeface="Consolas" pitchFamily="49" charset="0"/>
              </a:rPr>
              <a:t>与前面的相同</a:t>
            </a:r>
            <a:r>
              <a:rPr lang="zh-CN" altLang="zh-CN" sz="1800" smtClean="0">
                <a:solidFill>
                  <a:srgbClr val="0000FF"/>
                </a:solidFill>
                <a:latin typeface="Consolas" pitchFamily="49" charset="0"/>
                <a:ea typeface="楷体" pitchFamily="49" charset="-122"/>
                <a:cs typeface="Consolas" pitchFamily="49" charset="0"/>
              </a:rPr>
              <a:t>。这里用</a:t>
            </a:r>
            <a:r>
              <a:rPr lang="zh-CN" altLang="zh-CN" sz="1800" smtClean="0">
                <a:solidFill>
                  <a:srgbClr val="C00000"/>
                </a:solidFill>
                <a:latin typeface="Consolas" pitchFamily="49" charset="0"/>
                <a:ea typeface="楷体" pitchFamily="49" charset="-122"/>
                <a:cs typeface="Consolas" pitchFamily="49" charset="0"/>
              </a:rPr>
              <a:t>大根堆</a:t>
            </a:r>
            <a:r>
              <a:rPr lang="zh-CN" altLang="zh-CN" sz="1800" smtClean="0">
                <a:solidFill>
                  <a:srgbClr val="0000FF"/>
                </a:solidFill>
                <a:latin typeface="Consolas" pitchFamily="49" charset="0"/>
                <a:ea typeface="楷体" pitchFamily="49" charset="-122"/>
                <a:cs typeface="Consolas" pitchFamily="49" charset="0"/>
              </a:rPr>
              <a:t>表示活结点表，取优先级为活结点所获得的价值。</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所谓“分枝”就是采用广度优先的策略</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依次搜索活结点的所有分枝</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也就是所有相邻结点。</a:t>
            </a: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求</a:t>
            </a:r>
            <a:r>
              <a:rPr lang="zh-CN" altLang="zh-CN" sz="2000" smtClean="0">
                <a:solidFill>
                  <a:srgbClr val="0000FF"/>
                </a:solidFill>
                <a:latin typeface="Consolas" pitchFamily="49" charset="0"/>
                <a:ea typeface="楷体" pitchFamily="49" charset="-122"/>
                <a:cs typeface="Consolas" pitchFamily="49" charset="0"/>
              </a:rPr>
              <a:t>最优解</a:t>
            </a:r>
            <a:r>
              <a:rPr lang="zh-CN" altLang="en-US" sz="2000" smtClean="0">
                <a:solidFill>
                  <a:srgbClr val="0000FF"/>
                </a:solidFill>
                <a:latin typeface="Consolas" pitchFamily="49" charset="0"/>
                <a:ea typeface="楷体" pitchFamily="49" charset="-122"/>
                <a:cs typeface="Consolas" pitchFamily="49" charset="0"/>
              </a:rPr>
              <a:t>时，选择哪一个子</a:t>
            </a:r>
            <a:r>
              <a:rPr lang="zh-CN" altLang="zh-CN" sz="2000" smtClean="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采用</a:t>
            </a:r>
            <a:r>
              <a:rPr lang="zh-CN" altLang="zh-CN" sz="2000" smtClean="0">
                <a:solidFill>
                  <a:srgbClr val="0000FF"/>
                </a:solidFill>
                <a:latin typeface="Consolas" pitchFamily="49" charset="0"/>
                <a:ea typeface="楷体" pitchFamily="49" charset="-122"/>
                <a:cs typeface="Consolas" pitchFamily="49" charset="0"/>
              </a:rPr>
              <a:t>一个</a:t>
            </a:r>
            <a:r>
              <a:rPr lang="zh-CN" altLang="zh-CN" sz="2000" smtClean="0">
                <a:solidFill>
                  <a:srgbClr val="C00000"/>
                </a:solidFill>
                <a:latin typeface="Consolas" pitchFamily="49" charset="0"/>
                <a:ea typeface="楷体" pitchFamily="49" charset="-122"/>
                <a:cs typeface="Consolas" pitchFamily="49" charset="0"/>
              </a:rPr>
              <a:t>限界函数</a:t>
            </a:r>
            <a:r>
              <a:rPr lang="zh-CN" altLang="en-US" sz="2000" smtClean="0">
                <a:solidFill>
                  <a:srgbClr val="0000FF"/>
                </a:solidFill>
                <a:latin typeface="Consolas" pitchFamily="49" charset="0"/>
                <a:ea typeface="楷体" pitchFamily="49" charset="-122"/>
                <a:cs typeface="Consolas" pitchFamily="49" charset="0"/>
              </a:rPr>
              <a:t>，计算</a:t>
            </a:r>
            <a:r>
              <a:rPr lang="zh-CN" altLang="zh-CN" sz="2000" smtClean="0">
                <a:solidFill>
                  <a:srgbClr val="0000FF"/>
                </a:solidFill>
                <a:latin typeface="Consolas" pitchFamily="49" charset="0"/>
                <a:ea typeface="楷体" pitchFamily="49" charset="-122"/>
                <a:cs typeface="Consolas" pitchFamily="49" charset="0"/>
              </a:rPr>
              <a:t>限界函数值</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选择一个最有利的</a:t>
            </a:r>
            <a:r>
              <a:rPr lang="zh-CN" altLang="en-US" sz="2000" smtClean="0">
                <a:solidFill>
                  <a:srgbClr val="0000FF"/>
                </a:solidFill>
                <a:latin typeface="Consolas" pitchFamily="49" charset="0"/>
                <a:ea typeface="楷体" pitchFamily="49" charset="-122"/>
                <a:cs typeface="Consolas" pitchFamily="49" charset="0"/>
              </a:rPr>
              <a:t>子</a:t>
            </a:r>
            <a:r>
              <a:rPr lang="zh-CN" altLang="zh-CN" sz="2000" smtClean="0">
                <a:solidFill>
                  <a:srgbClr val="0000FF"/>
                </a:solidFill>
                <a:latin typeface="Consolas" pitchFamily="49" charset="0"/>
                <a:ea typeface="楷体" pitchFamily="49" charset="-122"/>
                <a:cs typeface="Consolas" pitchFamily="49" charset="0"/>
              </a:rPr>
              <a:t>结点作为扩展结点</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使搜索朝着解空间树上有最优解的分枝推进</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以便尽快地找出一个最优解。</a:t>
            </a:r>
            <a:endParaRPr lang="zh-CN" altLang="en-US" sz="2000">
              <a:latin typeface="Consolas" pitchFamily="49" charset="0"/>
              <a:cs typeface="Consolas"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5" name="椭圆 4"/>
            <p:cNvSpPr/>
            <p:nvPr/>
          </p:nvSpPr>
          <p:spPr>
            <a:xfrm>
              <a:off x="235742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6" name="椭圆 5"/>
            <p:cNvSpPr/>
            <p:nvPr/>
          </p:nvSpPr>
          <p:spPr>
            <a:xfrm>
              <a:off x="342899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521494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im</a:t>
              </a:r>
              <a:endParaRPr lang="zh-CN" altLang="en-US" sz="2000" i="1" baseline="-25000">
                <a:solidFill>
                  <a:srgbClr val="0000FF"/>
                </a:solidFill>
                <a:latin typeface="Consolas" pitchFamily="49" charset="0"/>
                <a:cs typeface="Consolas"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smtClean="0">
                  <a:solidFill>
                    <a:srgbClr val="FF00FF"/>
                  </a:solidFill>
                  <a:latin typeface="Consolas" pitchFamily="49" charset="0"/>
                  <a:ea typeface="楷体" pitchFamily="49" charset="-122"/>
                  <a:cs typeface="Consolas" pitchFamily="49" charset="0"/>
                </a:rPr>
                <a:t>活结点</a:t>
              </a:r>
              <a:endParaRPr lang="zh-CN" altLang="en-US" sz="1800">
                <a:solidFill>
                  <a:srgbClr val="FF00FF"/>
                </a:solidFill>
                <a:latin typeface="Consolas" pitchFamily="49" charset="0"/>
                <a:ea typeface="楷体" pitchFamily="49" charset="-122"/>
                <a:cs typeface="Consolas" pitchFamily="49" charset="0"/>
              </a:endParaRP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smtClean="0">
                  <a:solidFill>
                    <a:srgbClr val="0000FF"/>
                  </a:solidFill>
                  <a:latin typeface="Consolas" pitchFamily="49" charset="0"/>
                  <a:ea typeface="楷体" pitchFamily="49" charset="-122"/>
                  <a:cs typeface="Consolas" pitchFamily="49" charset="0"/>
                </a:rPr>
                <a:t>产生所有的子结点</a:t>
              </a:r>
              <a:endParaRPr lang="zh-CN" altLang="en-US" sz="180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0000FF"/>
                </a:solidFill>
                <a:latin typeface="Consolas" pitchFamily="49" charset="0"/>
                <a:ea typeface="楷体" pitchFamily="49" charset="-122"/>
                <a:cs typeface="Consolas" pitchFamily="49" charset="0"/>
              </a:rPr>
              <a:t>struct NodeType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队列中的结点类型</a:t>
            </a: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结点编号</a:t>
            </a:r>
          </a:p>
          <a:p>
            <a:r>
              <a:rPr lang="en-US" altLang="zh-CN" sz="1800" smtClean="0">
                <a:solidFill>
                  <a:srgbClr val="0000FF"/>
                </a:solidFill>
                <a:latin typeface="Consolas" pitchFamily="49" charset="0"/>
                <a:ea typeface="楷体" pitchFamily="49" charset="-122"/>
                <a:cs typeface="Consolas" pitchFamily="49" charset="0"/>
              </a:rPr>
              <a:t>   int 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当前结点在搜索空间中的层次</a:t>
            </a:r>
          </a:p>
          <a:p>
            <a:r>
              <a:rPr lang="en-US" altLang="zh-CN" sz="1800" smtClean="0">
                <a:solidFill>
                  <a:srgbClr val="0000FF"/>
                </a:solidFill>
                <a:latin typeface="Consolas" pitchFamily="49" charset="0"/>
                <a:ea typeface="楷体" pitchFamily="49" charset="-122"/>
                <a:cs typeface="Consolas" pitchFamily="49" charset="0"/>
              </a:rPr>
              <a:t>   int 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当前结点的总重量</a:t>
            </a:r>
          </a:p>
          <a:p>
            <a:r>
              <a:rPr lang="en-US" altLang="zh-CN" sz="1800" smtClean="0">
                <a:solidFill>
                  <a:srgbClr val="0000FF"/>
                </a:solidFill>
                <a:latin typeface="Consolas" pitchFamily="49" charset="0"/>
                <a:ea typeface="楷体" pitchFamily="49" charset="-122"/>
                <a:cs typeface="Consolas" pitchFamily="49" charset="0"/>
              </a:rPr>
              <a:t>   int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当前结点的总价值</a:t>
            </a:r>
          </a:p>
          <a:p>
            <a:r>
              <a:rPr lang="en-US" altLang="zh-CN" sz="1800" smtClean="0">
                <a:solidFill>
                  <a:srgbClr val="0000FF"/>
                </a:solidFill>
                <a:latin typeface="Consolas" pitchFamily="49" charset="0"/>
                <a:ea typeface="楷体" pitchFamily="49" charset="-122"/>
                <a:cs typeface="Consolas" pitchFamily="49" charset="0"/>
              </a:rPr>
              <a:t>   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当前结点包含的解向量</a:t>
            </a:r>
          </a:p>
          <a:p>
            <a:r>
              <a:rPr lang="en-US" altLang="zh-CN" sz="1800" smtClean="0">
                <a:solidFill>
                  <a:srgbClr val="0000FF"/>
                </a:solidFill>
                <a:latin typeface="Consolas" pitchFamily="49" charset="0"/>
                <a:ea typeface="楷体" pitchFamily="49" charset="-122"/>
                <a:cs typeface="Consolas" pitchFamily="49" charset="0"/>
              </a:rPr>
              <a:t>   double ub;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上界</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bool operator&lt;(const NodeType &amp;s) const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重载</a:t>
            </a:r>
            <a:r>
              <a:rPr lang="en-US" altLang="zh-CN" sz="1800" smtClean="0">
                <a:solidFill>
                  <a:srgbClr val="00B0F0"/>
                </a:solidFill>
                <a:latin typeface="Consolas" pitchFamily="49" charset="0"/>
                <a:ea typeface="楷体" pitchFamily="49" charset="-122"/>
                <a:cs typeface="Consolas" pitchFamily="49" charset="0"/>
              </a:rPr>
              <a:t>&lt;</a:t>
            </a:r>
            <a:r>
              <a:rPr lang="zh-CN" altLang="zh-CN" sz="1800" smtClean="0">
                <a:solidFill>
                  <a:srgbClr val="00B0F0"/>
                </a:solidFill>
                <a:latin typeface="Consolas" pitchFamily="49" charset="0"/>
                <a:ea typeface="楷体" pitchFamily="49" charset="-122"/>
                <a:cs typeface="Consolas" pitchFamily="49" charset="0"/>
              </a:rPr>
              <a:t>关系函数</a:t>
            </a:r>
          </a:p>
          <a:p>
            <a:r>
              <a:rPr lang="en-US" altLang="zh-CN" sz="1800" smtClean="0">
                <a:solidFill>
                  <a:srgbClr val="9900FF"/>
                </a:solidFill>
                <a:latin typeface="Consolas" pitchFamily="49" charset="0"/>
                <a:ea typeface="楷体" pitchFamily="49" charset="-122"/>
                <a:cs typeface="Consolas" pitchFamily="49" charset="0"/>
              </a:rPr>
              <a:t>   {</a:t>
            </a:r>
            <a:endParaRPr lang="zh-CN" altLang="zh-CN" sz="1800" smtClean="0">
              <a:solidFill>
                <a:srgbClr val="9900FF"/>
              </a:solidFill>
              <a:latin typeface="Consolas" pitchFamily="49" charset="0"/>
              <a:ea typeface="楷体" pitchFamily="49" charset="-122"/>
              <a:cs typeface="Consolas" pitchFamily="49" charset="0"/>
            </a:endParaRPr>
          </a:p>
          <a:p>
            <a:r>
              <a:rPr lang="en-US" altLang="zh-CN" sz="1800" smtClean="0">
                <a:solidFill>
                  <a:srgbClr val="9900FF"/>
                </a:solidFill>
                <a:latin typeface="Consolas" pitchFamily="49" charset="0"/>
                <a:ea typeface="楷体" pitchFamily="49" charset="-122"/>
                <a:cs typeface="Consolas" pitchFamily="49" charset="0"/>
              </a:rPr>
              <a:t>      return ub&lt;s.ub;		</a:t>
            </a:r>
            <a:r>
              <a:rPr lang="en-US" altLang="zh-CN" sz="1800" smtClean="0">
                <a:solidFill>
                  <a:srgbClr val="00B0F0"/>
                </a:solidFill>
                <a:latin typeface="Consolas" pitchFamily="49" charset="0"/>
                <a:ea typeface="楷体" pitchFamily="49" charset="-122"/>
                <a:cs typeface="Consolas" pitchFamily="49" charset="0"/>
              </a:rPr>
              <a:t>//ub</a:t>
            </a:r>
            <a:r>
              <a:rPr lang="zh-CN" altLang="zh-CN" sz="1800" smtClean="0">
                <a:solidFill>
                  <a:srgbClr val="00B0F0"/>
                </a:solidFill>
                <a:latin typeface="Consolas" pitchFamily="49" charset="0"/>
                <a:ea typeface="楷体" pitchFamily="49" charset="-122"/>
                <a:cs typeface="Consolas" pitchFamily="49" charset="0"/>
              </a:rPr>
              <a:t>越大越优先出队</a:t>
            </a:r>
          </a:p>
          <a:p>
            <a:r>
              <a:rPr lang="en-US" altLang="zh-CN" sz="1800" smtClean="0">
                <a:solidFill>
                  <a:srgbClr val="9900FF"/>
                </a:solidFill>
                <a:latin typeface="Consolas" pitchFamily="49" charset="0"/>
                <a:ea typeface="楷体" pitchFamily="49" charset="-122"/>
                <a:cs typeface="Consolas" pitchFamily="49" charset="0"/>
              </a:rPr>
              <a:t>   }</a:t>
            </a:r>
            <a:endParaRPr lang="zh-CN" altLang="zh-CN" sz="1800" smtClean="0">
              <a:solidFill>
                <a:srgbClr val="99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bfs()				//</a:t>
            </a:r>
            <a:r>
              <a:rPr lang="zh-CN" altLang="zh-CN" sz="1800" smtClean="0">
                <a:solidFill>
                  <a:srgbClr val="FF0000"/>
                </a:solidFill>
                <a:latin typeface="Consolas" pitchFamily="49" charset="0"/>
                <a:ea typeface="楷体" pitchFamily="49" charset="-122"/>
                <a:cs typeface="Consolas" pitchFamily="49" charset="0"/>
              </a:rPr>
              <a:t>求</a:t>
            </a:r>
            <a:r>
              <a:rPr lang="en-US" altLang="zh-CN" sz="1800" smtClean="0">
                <a:solidFill>
                  <a:srgbClr val="FF0000"/>
                </a:solidFill>
                <a:latin typeface="Consolas" pitchFamily="49" charset="0"/>
                <a:ea typeface="楷体" pitchFamily="49" charset="-122"/>
                <a:cs typeface="Consolas" pitchFamily="49" charset="0"/>
              </a:rPr>
              <a:t>0/1</a:t>
            </a:r>
            <a:r>
              <a:rPr lang="zh-CN" altLang="zh-CN" sz="1800" smtClean="0">
                <a:solidFill>
                  <a:srgbClr val="FF0000"/>
                </a:solidFill>
                <a:latin typeface="Consolas" pitchFamily="49" charset="0"/>
                <a:ea typeface="楷体" pitchFamily="49" charset="-122"/>
                <a:cs typeface="Consolas" pitchFamily="49" charset="0"/>
              </a:rPr>
              <a:t>背包的最优解</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j;</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NodeType e,e1,e2;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a:t>
            </a:r>
            <a:r>
              <a:rPr lang="en-US" altLang="zh-CN" sz="1800" smtClean="0">
                <a:solidFill>
                  <a:srgbClr val="00B0F0"/>
                </a:solidFill>
                <a:latin typeface="Consolas" pitchFamily="49" charset="0"/>
                <a:ea typeface="楷体" pitchFamily="49" charset="-122"/>
                <a:cs typeface="Consolas" pitchFamily="49" charset="0"/>
              </a:rPr>
              <a:t>3</a:t>
            </a:r>
            <a:r>
              <a:rPr lang="zh-CN" altLang="zh-CN" sz="1800" smtClean="0">
                <a:solidFill>
                  <a:srgbClr val="00B0F0"/>
                </a:solidFill>
                <a:latin typeface="Consolas" pitchFamily="49" charset="0"/>
                <a:ea typeface="楷体" pitchFamily="49" charset="-122"/>
                <a:cs typeface="Consolas" pitchFamily="49" charset="0"/>
              </a:rPr>
              <a:t>个结点</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C00000"/>
                </a:solidFill>
                <a:latin typeface="Consolas" pitchFamily="49" charset="0"/>
                <a:ea typeface="楷体" pitchFamily="49" charset="-122"/>
                <a:cs typeface="Consolas" pitchFamily="49" charset="0"/>
              </a:rPr>
              <a:t>priority_queue&lt;NodeType&gt; qu;</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定义一个优先队列（大根堆）</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e.i=0;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根结点置初值，其层次计为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e.w=0; e.v=0;</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e.no=total++;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(j=1;j&lt;=n;j++)</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e.x[j]=0;</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bound(e);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求根结点的上界</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根结点进队</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smtClean="0">
                <a:solidFill>
                  <a:srgbClr val="0000FF"/>
                </a:solidFill>
                <a:latin typeface="Consolas" pitchFamily="49" charset="0"/>
                <a:ea typeface="楷体" pitchFamily="49" charset="-122"/>
                <a:cs typeface="Consolas" pitchFamily="49" charset="0"/>
              </a:rPr>
              <a:t>  while (!qu.empty())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队不空循环</a:t>
            </a: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C00000"/>
                </a:solidFill>
                <a:latin typeface="Consolas" pitchFamily="49" charset="0"/>
                <a:ea typeface="楷体" pitchFamily="49" charset="-122"/>
                <a:cs typeface="Consolas" pitchFamily="49" charset="0"/>
              </a:rPr>
              <a:t>e=qu.top(); qu.pop();</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(e.w+w[e.i+1]&lt;=W)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剪枝：检查左孩子结点</a:t>
            </a:r>
          </a:p>
          <a:p>
            <a:r>
              <a:rPr lang="en-US" altLang="zh-CN" sz="1800" smtClean="0">
                <a:solidFill>
                  <a:srgbClr val="0000FF"/>
                </a:solidFill>
                <a:latin typeface="Consolas" pitchFamily="49" charset="0"/>
                <a:ea typeface="楷体" pitchFamily="49" charset="-122"/>
                <a:cs typeface="Consolas" pitchFamily="49" charset="0"/>
              </a:rPr>
              <a:t>     {  e1.no=total++;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e1.i=e.i+1;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建立左孩子结点</a:t>
            </a:r>
          </a:p>
          <a:p>
            <a:r>
              <a:rPr lang="en-US" altLang="zh-CN" sz="1800" smtClean="0">
                <a:solidFill>
                  <a:srgbClr val="0000FF"/>
                </a:solidFill>
                <a:latin typeface="Consolas" pitchFamily="49" charset="0"/>
                <a:ea typeface="楷体" pitchFamily="49" charset="-122"/>
                <a:cs typeface="Consolas" pitchFamily="49" charset="0"/>
              </a:rPr>
              <a:t>        e1.w=e.w+w[e1.i];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e1.v=e.v+v[e1.i];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(j=1;j&lt;=n;j++) e1.x[j]=e.x[j];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复制解向量</a:t>
            </a:r>
          </a:p>
          <a:p>
            <a:r>
              <a:rPr lang="en-US" altLang="zh-CN" sz="1800" smtClean="0">
                <a:solidFill>
                  <a:srgbClr val="0000FF"/>
                </a:solidFill>
                <a:latin typeface="Consolas" pitchFamily="49" charset="0"/>
                <a:ea typeface="楷体" pitchFamily="49" charset="-122"/>
                <a:cs typeface="Consolas" pitchFamily="49" charset="0"/>
              </a:rPr>
              <a:t>        e1.x[e1.i]=1;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bound(e1);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求左孩子结点的上界</a:t>
            </a:r>
          </a:p>
          <a:p>
            <a:r>
              <a:rPr lang="en-US" altLang="zh-CN" sz="1800" smtClean="0">
                <a:solidFill>
                  <a:srgbClr val="FF0000"/>
                </a:solidFill>
                <a:latin typeface="Consolas" pitchFamily="49" charset="0"/>
                <a:ea typeface="楷体" pitchFamily="49" charset="-122"/>
                <a:cs typeface="Consolas" pitchFamily="49" charset="0"/>
              </a:rPr>
              <a:t>        EnQueue(e1,qu);</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左孩子结点进队操作</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e2.no=total++;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建立右孩子结点</a:t>
            </a:r>
          </a:p>
          <a:p>
            <a:r>
              <a:rPr lang="en-US" altLang="zh-CN" sz="1800" smtClean="0">
                <a:solidFill>
                  <a:srgbClr val="0000FF"/>
                </a:solidFill>
                <a:latin typeface="Consolas" pitchFamily="49" charset="0"/>
                <a:ea typeface="楷体" pitchFamily="49" charset="-122"/>
                <a:cs typeface="Consolas" pitchFamily="49" charset="0"/>
              </a:rPr>
              <a:t>     e2.i=e.i+1;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e2.w=e.w; e2.v=e.v;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(j=1;j&lt;=n;j++) e2.x[j]=e.x[j];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复制解向量</a:t>
            </a:r>
          </a:p>
          <a:p>
            <a:r>
              <a:rPr lang="en-US" altLang="zh-CN" sz="1800" smtClean="0">
                <a:solidFill>
                  <a:srgbClr val="0000FF"/>
                </a:solidFill>
                <a:latin typeface="Consolas" pitchFamily="49" charset="0"/>
                <a:ea typeface="楷体" pitchFamily="49" charset="-122"/>
                <a:cs typeface="Consolas" pitchFamily="49" charset="0"/>
              </a:rPr>
              <a:t>     e2.x[e2.i]=0;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bound(e2);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求右孩子结点的上界</a:t>
            </a:r>
          </a:p>
          <a:p>
            <a:r>
              <a:rPr lang="en-US" altLang="zh-CN" sz="1800" smtClean="0">
                <a:solidFill>
                  <a:srgbClr val="0000FF"/>
                </a:solidFill>
                <a:latin typeface="Consolas" pitchFamily="49" charset="0"/>
                <a:ea typeface="楷体" pitchFamily="49" charset="-122"/>
                <a:cs typeface="Consolas" pitchFamily="49" charset="0"/>
              </a:rPr>
              <a:t>     if (e2.ub&gt;maxv)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若右孩子结点剪枝</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EnQueue(e2,qu);</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714488"/>
            <a:ext cx="7715304" cy="1908086"/>
          </a:xfrm>
          <a:prstGeom prst="rect">
            <a:avLst/>
          </a:prstGeom>
          <a:noFill/>
          <a:ln w="9525">
            <a:noFill/>
            <a:miter lim="800000"/>
            <a:headEnd/>
            <a:tailEnd/>
          </a:ln>
        </p:spPr>
        <p:txBody>
          <a:bodyPr wrap="square">
            <a:spAutoFit/>
          </a:bodyPr>
          <a:lstStyle/>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无论采用队列式分枝限界法还是优先队列式分枝限界法求解</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背包问题，最坏情况下要搜索整个解空间树，所以最坏时间和空间复杂度均为</a:t>
            </a:r>
            <a:r>
              <a:rPr lang="en-US" altLang="zh-CN" sz="2000" smtClean="0">
                <a:solidFill>
                  <a:srgbClr val="0000FF"/>
                </a:solidFill>
                <a:latin typeface="Consolas" pitchFamily="49" charset="0"/>
                <a:ea typeface="楷体" pitchFamily="49" charset="-122"/>
                <a:cs typeface="Consolas" pitchFamily="49" charset="0"/>
              </a:rPr>
              <a:t>O(2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为物品个数。</a:t>
            </a:r>
            <a:endParaRPr lang="zh-CN" altLang="zh-CN" sz="2000">
              <a:solidFill>
                <a:srgbClr val="0000FF"/>
              </a:solidFill>
              <a:latin typeface="Consolas" pitchFamily="49" charset="0"/>
              <a:ea typeface="楷体" pitchFamily="49" charset="-122"/>
              <a:cs typeface="Consolas" pitchFamily="49" charset="0"/>
            </a:endParaRPr>
          </a:p>
        </p:txBody>
      </p:sp>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6.3 </a:t>
            </a:r>
            <a:r>
              <a:rPr lang="zh-CN" altLang="zh-CN" sz="2800" smtClean="0">
                <a:solidFill>
                  <a:srgbClr val="FF0000"/>
                </a:solidFill>
                <a:latin typeface="Consolas" pitchFamily="49" charset="0"/>
                <a:ea typeface="叶根友毛笔行书2.0版" pitchFamily="2" charset="-122"/>
                <a:cs typeface="Consolas" pitchFamily="49" charset="0"/>
              </a:rPr>
              <a:t>求解图的单源最短路径</a:t>
            </a:r>
          </a:p>
        </p:txBody>
      </p:sp>
      <p:sp>
        <p:nvSpPr>
          <p:cNvPr id="5" name="TextBox 4"/>
          <p:cNvSpPr txBox="1"/>
          <p:nvPr/>
        </p:nvSpPr>
        <p:spPr>
          <a:xfrm>
            <a:off x="571472" y="1357298"/>
            <a:ext cx="8072494"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给定一个带权有向图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），其中每条边的权是一个正整数。</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另外，还给定</a:t>
            </a:r>
            <a:r>
              <a:rPr lang="en-US" altLang="zh-CN" sz="2000"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中的一个顶点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，称为源点。计算从源点到其他所有顶点的最短路径长度。这里的长度是指路上各边权之和。</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6.3.1 </a:t>
            </a:r>
            <a:r>
              <a:rPr lang="zh-CN" altLang="zh-CN" smtClean="0">
                <a:solidFill>
                  <a:srgbClr val="FF0000"/>
                </a:solidFill>
                <a:latin typeface="Consolas" pitchFamily="49" charset="0"/>
                <a:ea typeface="微软雅黑" pitchFamily="34" charset="-122"/>
                <a:cs typeface="Consolas" pitchFamily="49" charset="0"/>
              </a:rPr>
              <a:t>采用队列式分枝限界法求解</a:t>
            </a:r>
          </a:p>
        </p:txBody>
      </p:sp>
      <p:sp>
        <p:nvSpPr>
          <p:cNvPr id="3" name="椭圆 2"/>
          <p:cNvSpPr/>
          <p:nvPr/>
        </p:nvSpPr>
        <p:spPr>
          <a:xfrm>
            <a:off x="714348"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171448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171448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85748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714480"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85748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3" idx="7"/>
            <a:endCxn id="4" idx="3"/>
          </p:cNvCxnSpPr>
          <p:nvPr/>
        </p:nvCxnSpPr>
        <p:spPr>
          <a:xfrm rot="5400000" flipH="1" flipV="1">
            <a:off x="1080205"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00100" y="2428868"/>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cxnSp>
        <p:nvCxnSpPr>
          <p:cNvPr id="13" name="直接箭头连接符 12"/>
          <p:cNvCxnSpPr>
            <a:stCxn id="3" idx="5"/>
            <a:endCxn id="7" idx="1"/>
          </p:cNvCxnSpPr>
          <p:nvPr/>
        </p:nvCxnSpPr>
        <p:spPr>
          <a:xfrm rot="16200000" flipH="1">
            <a:off x="1044486"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2976"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775"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08"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6056"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08"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7323"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214414" y="2916792"/>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30</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1000100" y="3702610"/>
            <a:ext cx="500066"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100</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1882408" y="3534682"/>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60</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2130582" y="264356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50</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311036" y="1891224"/>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2500298" y="3774048"/>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2270456" y="3227212"/>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75" name="组合 74"/>
          <p:cNvGrpSpPr/>
          <p:nvPr/>
        </p:nvGrpSpPr>
        <p:grpSpPr>
          <a:xfrm>
            <a:off x="4572000" y="2071678"/>
            <a:ext cx="3643338" cy="2500330"/>
            <a:chOff x="4714876" y="3286124"/>
            <a:chExt cx="3643338" cy="2500330"/>
          </a:xfrm>
        </p:grpSpPr>
        <p:sp>
          <p:nvSpPr>
            <p:cNvPr id="36" name="TextBox 35"/>
            <p:cNvSpPr txBox="1"/>
            <p:nvPr/>
          </p:nvSpPr>
          <p:spPr>
            <a:xfrm>
              <a:off x="492919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37" name="TextBox 36"/>
            <p:cNvSpPr txBox="1"/>
            <p:nvPr/>
          </p:nvSpPr>
          <p:spPr>
            <a:xfrm>
              <a:off x="492919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8" name="TextBox 37"/>
            <p:cNvSpPr txBox="1"/>
            <p:nvPr/>
          </p:nvSpPr>
          <p:spPr>
            <a:xfrm>
              <a:off x="492919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9" name="TextBox 38"/>
            <p:cNvSpPr txBox="1"/>
            <p:nvPr/>
          </p:nvSpPr>
          <p:spPr>
            <a:xfrm>
              <a:off x="492919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0" name="TextBox 39"/>
            <p:cNvSpPr txBox="1"/>
            <p:nvPr/>
          </p:nvSpPr>
          <p:spPr>
            <a:xfrm>
              <a:off x="492919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1" name="TextBox 40"/>
            <p:cNvSpPr txBox="1"/>
            <p:nvPr/>
          </p:nvSpPr>
          <p:spPr>
            <a:xfrm>
              <a:off x="492919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2" name="TextBox 41"/>
            <p:cNvSpPr txBox="1"/>
            <p:nvPr/>
          </p:nvSpPr>
          <p:spPr>
            <a:xfrm>
              <a:off x="550069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smtClean="0">
                <a:solidFill>
                  <a:srgbClr val="0000FF"/>
                </a:solidFill>
                <a:latin typeface="微软雅黑" pitchFamily="34" charset="-122"/>
                <a:ea typeface="微软雅黑" pitchFamily="34" charset="-122"/>
              </a:endParaRPr>
            </a:p>
          </p:txBody>
        </p:sp>
        <p:sp>
          <p:nvSpPr>
            <p:cNvPr id="43" name="TextBox 42"/>
            <p:cNvSpPr txBox="1"/>
            <p:nvPr/>
          </p:nvSpPr>
          <p:spPr>
            <a:xfrm>
              <a:off x="5500694"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44" name="TextBox 43"/>
            <p:cNvSpPr txBox="1"/>
            <p:nvPr/>
          </p:nvSpPr>
          <p:spPr>
            <a:xfrm>
              <a:off x="550069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5" name="TextBox 44"/>
            <p:cNvSpPr txBox="1"/>
            <p:nvPr/>
          </p:nvSpPr>
          <p:spPr>
            <a:xfrm>
              <a:off x="5500694"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6" name="TextBox 45"/>
            <p:cNvSpPr txBox="1"/>
            <p:nvPr/>
          </p:nvSpPr>
          <p:spPr>
            <a:xfrm>
              <a:off x="5500694"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7" name="TextBox 46"/>
            <p:cNvSpPr txBox="1"/>
            <p:nvPr/>
          </p:nvSpPr>
          <p:spPr>
            <a:xfrm>
              <a:off x="550069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8" name="TextBox 47"/>
            <p:cNvSpPr txBox="1"/>
            <p:nvPr/>
          </p:nvSpPr>
          <p:spPr>
            <a:xfrm>
              <a:off x="600076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49" name="TextBox 48"/>
            <p:cNvSpPr txBox="1"/>
            <p:nvPr/>
          </p:nvSpPr>
          <p:spPr>
            <a:xfrm>
              <a:off x="6000760"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4</a:t>
              </a:r>
              <a:endParaRPr lang="zh-CN" altLang="en-US" sz="2000">
                <a:solidFill>
                  <a:srgbClr val="0000FF"/>
                </a:solidFill>
                <a:latin typeface="微软雅黑" pitchFamily="34" charset="-122"/>
                <a:ea typeface="微软雅黑" pitchFamily="34" charset="-122"/>
              </a:endParaRPr>
            </a:p>
          </p:txBody>
        </p:sp>
        <p:sp>
          <p:nvSpPr>
            <p:cNvPr id="50" name="TextBox 49"/>
            <p:cNvSpPr txBox="1"/>
            <p:nvPr/>
          </p:nvSpPr>
          <p:spPr>
            <a:xfrm>
              <a:off x="6000760"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1" name="TextBox 50"/>
            <p:cNvSpPr txBox="1"/>
            <p:nvPr/>
          </p:nvSpPr>
          <p:spPr>
            <a:xfrm>
              <a:off x="600076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2" name="TextBox 51"/>
            <p:cNvSpPr txBox="1"/>
            <p:nvPr/>
          </p:nvSpPr>
          <p:spPr>
            <a:xfrm>
              <a:off x="600076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3" name="TextBox 52"/>
            <p:cNvSpPr txBox="1"/>
            <p:nvPr/>
          </p:nvSpPr>
          <p:spPr>
            <a:xfrm>
              <a:off x="600076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4" name="TextBox 53"/>
            <p:cNvSpPr txBox="1"/>
            <p:nvPr/>
          </p:nvSpPr>
          <p:spPr>
            <a:xfrm>
              <a:off x="657226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smtClean="0">
                <a:solidFill>
                  <a:srgbClr val="0000FF"/>
                </a:solidFill>
                <a:latin typeface="微软雅黑" pitchFamily="34" charset="-122"/>
                <a:ea typeface="微软雅黑" pitchFamily="34" charset="-122"/>
              </a:endParaRPr>
            </a:p>
          </p:txBody>
        </p:sp>
        <p:sp>
          <p:nvSpPr>
            <p:cNvPr id="55" name="TextBox 54"/>
            <p:cNvSpPr txBox="1"/>
            <p:nvPr/>
          </p:nvSpPr>
          <p:spPr>
            <a:xfrm>
              <a:off x="657226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6" name="TextBox 55"/>
            <p:cNvSpPr txBox="1"/>
            <p:nvPr/>
          </p:nvSpPr>
          <p:spPr>
            <a:xfrm>
              <a:off x="6572264"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50</a:t>
              </a:r>
              <a:endParaRPr lang="zh-CN" altLang="en-US" sz="2000">
                <a:solidFill>
                  <a:srgbClr val="0000FF"/>
                </a:solidFill>
                <a:latin typeface="微软雅黑" pitchFamily="34" charset="-122"/>
                <a:ea typeface="微软雅黑" pitchFamily="34" charset="-122"/>
              </a:endParaRPr>
            </a:p>
          </p:txBody>
        </p:sp>
        <p:sp>
          <p:nvSpPr>
            <p:cNvPr id="57" name="TextBox 56"/>
            <p:cNvSpPr txBox="1"/>
            <p:nvPr/>
          </p:nvSpPr>
          <p:spPr>
            <a:xfrm>
              <a:off x="657226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8" name="TextBox 57"/>
            <p:cNvSpPr txBox="1"/>
            <p:nvPr/>
          </p:nvSpPr>
          <p:spPr>
            <a:xfrm>
              <a:off x="657226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20</a:t>
              </a:r>
              <a:endParaRPr lang="zh-CN" altLang="en-US" sz="2000">
                <a:solidFill>
                  <a:srgbClr val="0000FF"/>
                </a:solidFill>
                <a:latin typeface="微软雅黑" pitchFamily="34" charset="-122"/>
                <a:ea typeface="微软雅黑" pitchFamily="34" charset="-122"/>
              </a:endParaRPr>
            </a:p>
          </p:txBody>
        </p:sp>
        <p:sp>
          <p:nvSpPr>
            <p:cNvPr id="59" name="TextBox 58"/>
            <p:cNvSpPr txBox="1"/>
            <p:nvPr/>
          </p:nvSpPr>
          <p:spPr>
            <a:xfrm>
              <a:off x="657226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0" name="TextBox 59"/>
            <p:cNvSpPr txBox="1"/>
            <p:nvPr/>
          </p:nvSpPr>
          <p:spPr>
            <a:xfrm>
              <a:off x="707233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30</a:t>
              </a:r>
              <a:endParaRPr lang="zh-CN" altLang="en-US" sz="2000">
                <a:solidFill>
                  <a:srgbClr val="0000FF"/>
                </a:solidFill>
                <a:latin typeface="微软雅黑" pitchFamily="34" charset="-122"/>
                <a:ea typeface="微软雅黑" pitchFamily="34" charset="-122"/>
              </a:endParaRPr>
            </a:p>
          </p:txBody>
        </p:sp>
        <p:sp>
          <p:nvSpPr>
            <p:cNvPr id="61" name="TextBox 60"/>
            <p:cNvSpPr txBox="1"/>
            <p:nvPr/>
          </p:nvSpPr>
          <p:spPr>
            <a:xfrm>
              <a:off x="707233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2" name="TextBox 61"/>
            <p:cNvSpPr txBox="1"/>
            <p:nvPr/>
          </p:nvSpPr>
          <p:spPr>
            <a:xfrm>
              <a:off x="707233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3" name="TextBox 62"/>
            <p:cNvSpPr txBox="1"/>
            <p:nvPr/>
          </p:nvSpPr>
          <p:spPr>
            <a:xfrm>
              <a:off x="707233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4" name="TextBox 63"/>
            <p:cNvSpPr txBox="1"/>
            <p:nvPr/>
          </p:nvSpPr>
          <p:spPr>
            <a:xfrm>
              <a:off x="7072330"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65" name="TextBox 64"/>
            <p:cNvSpPr txBox="1"/>
            <p:nvPr/>
          </p:nvSpPr>
          <p:spPr>
            <a:xfrm>
              <a:off x="707233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6" name="TextBox 65"/>
            <p:cNvSpPr txBox="1"/>
            <p:nvPr/>
          </p:nvSpPr>
          <p:spPr>
            <a:xfrm>
              <a:off x="7643834"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100</a:t>
              </a:r>
              <a:endParaRPr lang="zh-CN" altLang="en-US" sz="2000">
                <a:solidFill>
                  <a:srgbClr val="0000FF"/>
                </a:solidFill>
                <a:latin typeface="微软雅黑" pitchFamily="34" charset="-122"/>
                <a:ea typeface="微软雅黑" pitchFamily="34" charset="-122"/>
              </a:endParaRPr>
            </a:p>
          </p:txBody>
        </p:sp>
        <p:sp>
          <p:nvSpPr>
            <p:cNvPr id="67" name="TextBox 66"/>
            <p:cNvSpPr txBox="1"/>
            <p:nvPr/>
          </p:nvSpPr>
          <p:spPr>
            <a:xfrm>
              <a:off x="764383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8" name="TextBox 67"/>
            <p:cNvSpPr txBox="1"/>
            <p:nvPr/>
          </p:nvSpPr>
          <p:spPr>
            <a:xfrm>
              <a:off x="764383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9" name="TextBox 68"/>
            <p:cNvSpPr txBox="1"/>
            <p:nvPr/>
          </p:nvSpPr>
          <p:spPr>
            <a:xfrm>
              <a:off x="764383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70" name="TextBox 69"/>
            <p:cNvSpPr txBox="1"/>
            <p:nvPr/>
          </p:nvSpPr>
          <p:spPr>
            <a:xfrm>
              <a:off x="764383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60</a:t>
              </a:r>
              <a:endParaRPr lang="zh-CN" altLang="en-US" sz="2000">
                <a:solidFill>
                  <a:srgbClr val="0000FF"/>
                </a:solidFill>
                <a:latin typeface="微软雅黑" pitchFamily="34" charset="-122"/>
                <a:ea typeface="微软雅黑" pitchFamily="34" charset="-122"/>
              </a:endParaRPr>
            </a:p>
          </p:txBody>
        </p:sp>
        <p:sp>
          <p:nvSpPr>
            <p:cNvPr id="71" name="TextBox 70"/>
            <p:cNvSpPr txBox="1"/>
            <p:nvPr/>
          </p:nvSpPr>
          <p:spPr>
            <a:xfrm>
              <a:off x="7643834" y="5314906"/>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6" name="右箭头 75"/>
          <p:cNvSpPr/>
          <p:nvPr/>
        </p:nvSpPr>
        <p:spPr>
          <a:xfrm>
            <a:off x="3571868" y="3071810"/>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TextBox 76"/>
          <p:cNvSpPr txBox="1"/>
          <p:nvPr/>
        </p:nvSpPr>
        <p:spPr>
          <a:xfrm>
            <a:off x="500034" y="1497915"/>
            <a:ext cx="128588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实例图</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队列结点类型声明如下：</a:t>
            </a:r>
          </a:p>
        </p:txBody>
      </p:sp>
      <p:sp>
        <p:nvSpPr>
          <p:cNvPr id="3" name="TextBox 2"/>
          <p:cNvSpPr txBox="1"/>
          <p:nvPr/>
        </p:nvSpPr>
        <p:spPr>
          <a:xfrm>
            <a:off x="1071538" y="2071678"/>
            <a:ext cx="6072230" cy="1398808"/>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队列结点类型</a:t>
            </a:r>
          </a:p>
          <a:p>
            <a:r>
              <a:rPr lang="en-US" altLang="zh-CN" sz="1800" smtClean="0">
                <a:solidFill>
                  <a:srgbClr val="0000FF"/>
                </a:solidFill>
                <a:latin typeface="Consolas" pitchFamily="49" charset="0"/>
                <a:ea typeface="楷体" pitchFamily="49" charset="-122"/>
                <a:cs typeface="Consolas" pitchFamily="49" charset="0"/>
              </a:rPr>
              <a:t>{  int vno;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顶点编号</a:t>
            </a:r>
          </a:p>
          <a:p>
            <a:r>
              <a:rPr lang="en-US" altLang="zh-CN" sz="1800" smtClean="0">
                <a:solidFill>
                  <a:srgbClr val="0000FF"/>
                </a:solidFill>
                <a:latin typeface="Consolas" pitchFamily="49" charset="0"/>
                <a:ea typeface="楷体" pitchFamily="49" charset="-122"/>
                <a:cs typeface="Consolas" pitchFamily="49" charset="0"/>
              </a:rPr>
              <a:t>   int length;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路径长度</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dist</a:t>
            </a:r>
            <a:r>
              <a:rPr lang="zh-CN" altLang="zh-CN" sz="2000" smtClean="0">
                <a:solidFill>
                  <a:srgbClr val="0000FF"/>
                </a:solidFill>
                <a:latin typeface="Consolas" pitchFamily="49" charset="0"/>
                <a:ea typeface="楷体" pitchFamily="49" charset="-122"/>
                <a:cs typeface="Consolas" pitchFamily="49" charset="0"/>
              </a:rPr>
              <a:t>数组存放源点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出发的最短路径长度，</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的最短路径长度，初始时所有</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值为∞。</a:t>
            </a:r>
            <a:endParaRPr lang="en-US" altLang="zh-CN" sz="200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prev</a:t>
            </a:r>
            <a:r>
              <a:rPr lang="zh-CN" altLang="zh-CN" sz="2000" smtClean="0">
                <a:solidFill>
                  <a:srgbClr val="0000FF"/>
                </a:solidFill>
                <a:latin typeface="Consolas" pitchFamily="49" charset="0"/>
                <a:ea typeface="楷体" pitchFamily="49" charset="-122"/>
                <a:cs typeface="Consolas" pitchFamily="49" charset="0"/>
              </a:rPr>
              <a:t>数组存放最短路径，</a:t>
            </a:r>
            <a:r>
              <a:rPr lang="en-US" altLang="zh-CN" sz="2000" smtClean="0">
                <a:solidFill>
                  <a:srgbClr val="0000FF"/>
                </a:solidFill>
                <a:latin typeface="Consolas" pitchFamily="49" charset="0"/>
                <a:ea typeface="楷体" pitchFamily="49" charset="-122"/>
                <a:cs typeface="Consolas" pitchFamily="49" charset="0"/>
              </a:rPr>
              <a:t>prev[</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的最短路径中顶点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的前驱顶点。</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0</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itchFamily="49" charset="-122"/>
                <a:cs typeface="Times New Roman" pitchFamily="18" charset="0"/>
              </a:rPr>
              <a:t>顶点编号</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dist[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zh-CN" altLang="zh-CN" sz="1800" smtClean="0">
                <a:solidFill>
                  <a:srgbClr val="0000FF"/>
                </a:solidFill>
                <a:latin typeface="Consolas" pitchFamily="49" charset="0"/>
                <a:cs typeface="Consolas" pitchFamily="49" charset="0"/>
              </a:rPr>
              <a:t>∞</a:t>
            </a: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,70</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smtClean="0">
                  <a:solidFill>
                    <a:srgbClr val="0000FF"/>
                  </a:solidFill>
                </a:rPr>
                <a:t>60+10&lt;90: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prev[1]=*	dist[2]=10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prev[2]=0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dist[3]=50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prev[3]=4	dist[4]=30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prev[4]=0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dist[5]=60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itchFamily="34" charset="-122"/>
                  <a:ea typeface="微软雅黑" pitchFamily="34" charset="-122"/>
                </a:rPr>
                <a:t>求顶点</a:t>
              </a:r>
              <a:r>
                <a:rPr lang="en-US" altLang="zh-CN" sz="2000" smtClean="0">
                  <a:solidFill>
                    <a:srgbClr val="0000FF"/>
                  </a:solidFill>
                  <a:latin typeface="微软雅黑" pitchFamily="34" charset="-122"/>
                  <a:ea typeface="微软雅黑" pitchFamily="34" charset="-122"/>
                </a:rPr>
                <a:t>0</a:t>
              </a:r>
              <a:r>
                <a:rPr lang="zh-CN" altLang="en-US" sz="2000" smtClean="0">
                  <a:solidFill>
                    <a:srgbClr val="0000FF"/>
                  </a:solidFill>
                  <a:latin typeface="微软雅黑" pitchFamily="34" charset="-122"/>
                  <a:ea typeface="微软雅黑" pitchFamily="34" charset="-122"/>
                </a:rPr>
                <a:t>出发的最短路径</a:t>
              </a:r>
              <a:endParaRPr lang="zh-CN" altLang="en-US" sz="2000">
                <a:solidFill>
                  <a:srgbClr val="0000FF"/>
                </a:solidFill>
                <a:latin typeface="微软雅黑" pitchFamily="34" charset="-122"/>
                <a:ea typeface="微软雅黑"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itchFamily="49" charset="0"/>
                <a:ea typeface="楷体" pitchFamily="49" charset="-122"/>
                <a:cs typeface="Consolas" pitchFamily="49" charset="0"/>
              </a:rPr>
              <a:t>#define INF 0x3f3f3f3f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表示∞</a:t>
            </a:r>
          </a:p>
          <a:p>
            <a:r>
              <a:rPr lang="en-US" altLang="zh-CN" sz="1800" smtClean="0">
                <a:solidFill>
                  <a:srgbClr val="0000FF"/>
                </a:solidFill>
                <a:latin typeface="Consolas" pitchFamily="49" charset="0"/>
                <a:ea typeface="楷体" pitchFamily="49" charset="-122"/>
                <a:cs typeface="Consolas" pitchFamily="49" charset="0"/>
              </a:rPr>
              <a:t>#define MAXN 51</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图顶点个数</a:t>
            </a:r>
          </a:p>
          <a:p>
            <a:r>
              <a:rPr lang="en-US" altLang="zh-CN" sz="1800" smtClean="0">
                <a:solidFill>
                  <a:srgbClr val="0000FF"/>
                </a:solidFill>
                <a:latin typeface="Consolas" pitchFamily="49" charset="0"/>
                <a:ea typeface="楷体" pitchFamily="49" charset="-122"/>
                <a:cs typeface="Consolas" pitchFamily="49" charset="0"/>
              </a:rPr>
              <a:t>int a[MAXN][MAXN];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图的邻接矩阵</a:t>
            </a:r>
          </a:p>
          <a:p>
            <a:r>
              <a:rPr lang="en-US" altLang="zh-CN" sz="1800" smtClean="0">
                <a:solidFill>
                  <a:srgbClr val="0000FF"/>
                </a:solidFill>
                <a:latin typeface="Consolas" pitchFamily="49" charset="0"/>
                <a:ea typeface="楷体" pitchFamily="49" charset="-122"/>
                <a:cs typeface="Consolas" pitchFamily="49" charset="0"/>
              </a:rPr>
              <a:t>int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源点</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dist[MAXN];	</a:t>
            </a:r>
            <a:r>
              <a:rPr lang="en-US" altLang="zh-CN" sz="1800" smtClean="0">
                <a:solidFill>
                  <a:srgbClr val="00B0F0"/>
                </a:solidFill>
                <a:latin typeface="Consolas" pitchFamily="49" charset="0"/>
                <a:ea typeface="楷体" pitchFamily="49" charset="-122"/>
                <a:cs typeface="Consolas" pitchFamily="49" charset="0"/>
              </a:rPr>
              <a:t>//dist[i]</a:t>
            </a:r>
            <a:r>
              <a:rPr lang="zh-CN" altLang="zh-CN" sz="1800" smtClean="0">
                <a:solidFill>
                  <a:srgbClr val="00B0F0"/>
                </a:solidFill>
                <a:latin typeface="Consolas" pitchFamily="49" charset="0"/>
                <a:ea typeface="楷体" pitchFamily="49" charset="-122"/>
                <a:cs typeface="Consolas" pitchFamily="49" charset="0"/>
              </a:rPr>
              <a:t>源点到顶点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的最短路径长度</a:t>
            </a:r>
          </a:p>
          <a:p>
            <a:r>
              <a:rPr lang="en-US" altLang="zh-CN" sz="1800" smtClean="0">
                <a:solidFill>
                  <a:srgbClr val="0000FF"/>
                </a:solidFill>
                <a:latin typeface="Consolas" pitchFamily="49" charset="0"/>
                <a:ea typeface="楷体" pitchFamily="49" charset="-122"/>
                <a:cs typeface="Consolas" pitchFamily="49" charset="0"/>
              </a:rPr>
              <a:t>int prev[MAXN];	</a:t>
            </a:r>
            <a:r>
              <a:rPr lang="en-US" altLang="zh-CN" sz="1800" smtClean="0">
                <a:solidFill>
                  <a:srgbClr val="00B0F0"/>
                </a:solidFill>
                <a:latin typeface="Consolas" pitchFamily="49" charset="0"/>
                <a:ea typeface="楷体" pitchFamily="49" charset="-122"/>
                <a:cs typeface="Consolas" pitchFamily="49" charset="0"/>
              </a:rPr>
              <a:t>//prev[i]</a:t>
            </a:r>
            <a:r>
              <a:rPr lang="zh-CN" altLang="zh-CN" sz="1800" smtClean="0">
                <a:solidFill>
                  <a:srgbClr val="00B0F0"/>
                </a:solidFill>
                <a:latin typeface="Consolas" pitchFamily="49" charset="0"/>
                <a:ea typeface="楷体" pitchFamily="49" charset="-122"/>
                <a:cs typeface="Consolas" pitchFamily="49" charset="0"/>
              </a:rPr>
              <a:t>表示源点到</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的最短路径中顶点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的前驱顶点</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队列结点类型</a:t>
            </a:r>
          </a:p>
          <a:p>
            <a:r>
              <a:rPr lang="en-US" altLang="zh-CN" sz="1800" smtClean="0">
                <a:solidFill>
                  <a:srgbClr val="0000FF"/>
                </a:solidFill>
                <a:latin typeface="Consolas" pitchFamily="49" charset="0"/>
                <a:ea typeface="楷体" pitchFamily="49" charset="-122"/>
                <a:cs typeface="Consolas" pitchFamily="49" charset="0"/>
              </a:rPr>
              <a:t>{  int vno;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顶点编号</a:t>
            </a:r>
          </a:p>
          <a:p>
            <a:r>
              <a:rPr lang="en-US" altLang="zh-CN" sz="1800" smtClean="0">
                <a:solidFill>
                  <a:srgbClr val="0000FF"/>
                </a:solidFill>
                <a:latin typeface="Consolas" pitchFamily="49" charset="0"/>
                <a:ea typeface="楷体" pitchFamily="49" charset="-122"/>
                <a:cs typeface="Consolas" pitchFamily="49" charset="0"/>
              </a:rPr>
              <a:t>   int length;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路径长度</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smtClean="0">
                <a:solidFill>
                  <a:srgbClr val="FF0000"/>
                </a:solidFill>
                <a:latin typeface="Consolas" pitchFamily="49" charset="0"/>
                <a:ea typeface="楷体" pitchFamily="49" charset="-122"/>
                <a:cs typeface="Consolas" pitchFamily="49" charset="0"/>
              </a:rPr>
              <a:t>void bfs(int v)			//</a:t>
            </a:r>
            <a:r>
              <a:rPr lang="zh-CN" altLang="zh-CN" sz="1800" smtClean="0">
                <a:solidFill>
                  <a:srgbClr val="FF0000"/>
                </a:solidFill>
                <a:latin typeface="Consolas" pitchFamily="49" charset="0"/>
                <a:ea typeface="楷体" pitchFamily="49" charset="-122"/>
                <a:cs typeface="Consolas" pitchFamily="49" charset="0"/>
              </a:rPr>
              <a:t>求解算法</a:t>
            </a:r>
          </a:p>
          <a:p>
            <a:r>
              <a:rPr lang="en-US" altLang="zh-CN" sz="1800" smtClean="0">
                <a:solidFill>
                  <a:srgbClr val="0000FF"/>
                </a:solidFill>
                <a:latin typeface="Consolas" pitchFamily="49" charset="0"/>
                <a:ea typeface="楷体" pitchFamily="49" charset="-122"/>
                <a:cs typeface="Consolas" pitchFamily="49" charset="0"/>
              </a:rPr>
              <a:t>{  NodeType e,e1;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queue&lt;NodeType&gt; pqu;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e.vno=v;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建立源点结点</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（根结点）</a:t>
            </a:r>
          </a:p>
          <a:p>
            <a:r>
              <a:rPr lang="en-US" altLang="zh-CN" sz="1800" smtClean="0">
                <a:solidFill>
                  <a:srgbClr val="0000FF"/>
                </a:solidFill>
                <a:latin typeface="Consolas" pitchFamily="49" charset="0"/>
                <a:ea typeface="楷体" pitchFamily="49" charset="-122"/>
                <a:cs typeface="Consolas" pitchFamily="49" charset="0"/>
              </a:rPr>
              <a:t>   e.length=0;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源点结点</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进队</a:t>
            </a:r>
          </a:p>
          <a:p>
            <a:r>
              <a:rPr lang="en-US" altLang="zh-CN" sz="1800" smtClean="0">
                <a:solidFill>
                  <a:srgbClr val="0000FF"/>
                </a:solidFill>
                <a:latin typeface="Consolas" pitchFamily="49" charset="0"/>
                <a:ea typeface="楷体" pitchFamily="49" charset="-122"/>
                <a:cs typeface="Consolas" pitchFamily="49" charset="0"/>
              </a:rPr>
              <a:t>   dist[v]=0;</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while(!pqu.empty())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队列不空循环</a:t>
            </a: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C00000"/>
                </a:solidFill>
                <a:latin typeface="Consolas" pitchFamily="49" charset="0"/>
                <a:ea typeface="楷体" pitchFamily="49" charset="-122"/>
                <a:cs typeface="Consolas" pitchFamily="49" charset="0"/>
              </a:rPr>
              <a:t>e=pqu.front(); pqu.pop();</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出队列结点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j=0; j&lt;n; 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6600"/>
                </a:solidFill>
                <a:latin typeface="Consolas" pitchFamily="49" charset="0"/>
                <a:ea typeface="楷体" pitchFamily="49" charset="-122"/>
                <a:cs typeface="Consolas" pitchFamily="49" charset="0"/>
              </a:rPr>
              <a:t>if(a[e.vno][j]&lt;INF &amp;&amp; e.length+a[e.vno][j]&lt;dist[j])</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a:t>
            </a:r>
            <a:r>
              <a:rPr lang="en-US" altLang="zh-CN" sz="1800" smtClean="0">
                <a:solidFill>
                  <a:srgbClr val="00B0F0"/>
                </a:solidFill>
                <a:latin typeface="Consolas" pitchFamily="49" charset="0"/>
                <a:ea typeface="楷体" pitchFamily="49" charset="-122"/>
                <a:cs typeface="Consolas" pitchFamily="49" charset="0"/>
              </a:rPr>
              <a:t>e.vno</a:t>
            </a:r>
            <a:r>
              <a:rPr lang="zh-CN" altLang="zh-CN" sz="1800" smtClean="0">
                <a:solidFill>
                  <a:srgbClr val="00B0F0"/>
                </a:solidFill>
                <a:latin typeface="Consolas" pitchFamily="49" charset="0"/>
                <a:ea typeface="楷体" pitchFamily="49" charset="-122"/>
                <a:cs typeface="Consolas" pitchFamily="49" charset="0"/>
              </a:rPr>
              <a:t>到顶点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有边并且路径长度更短</a:t>
            </a:r>
          </a:p>
          <a:p>
            <a:r>
              <a:rPr lang="en-US" altLang="zh-CN" sz="1800" smtClean="0">
                <a:solidFill>
                  <a:srgbClr val="0000FF"/>
                </a:solidFill>
                <a:latin typeface="Consolas" pitchFamily="49" charset="0"/>
                <a:ea typeface="楷体" pitchFamily="49" charset="-122"/>
                <a:cs typeface="Consolas" pitchFamily="49" charset="0"/>
              </a:rPr>
              <a:t>            	dist[j]=e.length+a[e.vno][j];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prev[j]=e.vno;</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e1.vno=j;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建立相邻顶点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的结点</a:t>
            </a:r>
            <a:r>
              <a:rPr lang="en-US" altLang="zh-CN" sz="1800" smtClean="0">
                <a:solidFill>
                  <a:srgbClr val="00B0F0"/>
                </a:solidFill>
                <a:latin typeface="Consolas" pitchFamily="49" charset="0"/>
                <a:ea typeface="楷体" pitchFamily="49" charset="-122"/>
                <a:cs typeface="Consolas" pitchFamily="49" charset="0"/>
              </a:rPr>
              <a:t>e1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e1.length=dist[j];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pqu.push(e1);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a:t>
            </a:r>
            <a:r>
              <a:rPr lang="en-US" altLang="zh-CN" sz="1800" smtClean="0">
                <a:solidFill>
                  <a:srgbClr val="00B0F0"/>
                </a:solidFill>
                <a:latin typeface="Consolas" pitchFamily="49" charset="0"/>
                <a:ea typeface="楷体" pitchFamily="49" charset="-122"/>
                <a:cs typeface="Consolas" pitchFamily="49" charset="0"/>
              </a:rPr>
              <a:t>e1</a:t>
            </a:r>
            <a:r>
              <a:rPr lang="zh-CN" altLang="zh-CN" sz="1800" smtClean="0">
                <a:solidFill>
                  <a:srgbClr val="00B0F0"/>
                </a:solidFill>
                <a:latin typeface="Consolas" pitchFamily="49" charset="0"/>
                <a:ea typeface="楷体" pitchFamily="49" charset="-122"/>
                <a:cs typeface="Consolas" pitchFamily="49" charset="0"/>
              </a:rPr>
              <a:t>进队</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smtClean="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nvGraphicFramePr>
        <p:xfrm>
          <a:off x="714348" y="2071677"/>
          <a:ext cx="8001055" cy="3857654"/>
        </p:xfrm>
        <a:graphic>
          <a:graphicData uri="http://schemas.openxmlformats.org/drawingml/2006/table">
            <a:tbl>
              <a:tblPr>
                <a:tableStyleId>{22838BEF-8BB2-4498-84A7-C5851F593DF1}</a:tableStyleId>
              </a:tblPr>
              <a:tblGrid>
                <a:gridCol w="1044482"/>
                <a:gridCol w="1344260"/>
                <a:gridCol w="1478971"/>
                <a:gridCol w="2148730"/>
                <a:gridCol w="1984612"/>
              </a:tblGrid>
              <a:tr h="964414">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方法</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解空间搜索方式</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存储结点的数据结构</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结点存储特性</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常用应用</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回溯法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深度优先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活结点的所有可行子结点被遍历后才从栈中出栈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找出满足条件的所有解</a:t>
                      </a:r>
                      <a:endParaRPr lang="zh-CN" sz="1800" b="1" kern="100">
                        <a:solidFill>
                          <a:srgbClr val="0000FF"/>
                        </a:solidFill>
                        <a:latin typeface="楷体" pitchFamily="49" charset="-122"/>
                        <a:ea typeface="楷体" pitchFamily="49" charset="-122"/>
                        <a:cs typeface="宋体"/>
                      </a:endParaRPr>
                    </a:p>
                  </a:txBody>
                  <a:tcPr marL="68580" marR="68580" marT="0" marB="0" anchor="ctr"/>
                </a:tc>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分枝限界法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广度优先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队</a:t>
                      </a:r>
                      <a:r>
                        <a:rPr lang="zh-CN" sz="1800" b="1" kern="100" smtClean="0">
                          <a:solidFill>
                            <a:srgbClr val="0000FF"/>
                          </a:solidFill>
                          <a:latin typeface="楷体" pitchFamily="49" charset="-122"/>
                          <a:ea typeface="楷体" pitchFamily="49" charset="-122"/>
                        </a:rPr>
                        <a:t>列</a:t>
                      </a:r>
                      <a:r>
                        <a:rPr lang="zh-CN" altLang="en-US" sz="1800" b="1" kern="100" smtClean="0">
                          <a:solidFill>
                            <a:srgbClr val="0000FF"/>
                          </a:solidFill>
                          <a:latin typeface="楷体" pitchFamily="49" charset="-122"/>
                          <a:ea typeface="楷体" pitchFamily="49" charset="-122"/>
                        </a:rPr>
                        <a:t>，</a:t>
                      </a:r>
                      <a:r>
                        <a:rPr lang="zh-CN" sz="1800" b="1" kern="100" smtClean="0">
                          <a:solidFill>
                            <a:srgbClr val="0000FF"/>
                          </a:solidFill>
                          <a:latin typeface="楷体" pitchFamily="49" charset="-122"/>
                          <a:ea typeface="楷体" pitchFamily="49" charset="-122"/>
                        </a:rPr>
                        <a:t>优</a:t>
                      </a:r>
                      <a:r>
                        <a:rPr lang="zh-CN" sz="1800" b="1" kern="100">
                          <a:solidFill>
                            <a:srgbClr val="0000FF"/>
                          </a:solidFill>
                          <a:latin typeface="楷体" pitchFamily="49" charset="-122"/>
                          <a:ea typeface="楷体" pitchFamily="49" charset="-122"/>
                        </a:rPr>
                        <a:t>先队列</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每个结点只有一次成为活结点的机会</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找出满足条件一个解或者特定意义的最优解</a:t>
                      </a:r>
                      <a:endParaRPr lang="zh-CN" sz="1800" b="1" kern="100">
                        <a:solidFill>
                          <a:srgbClr val="0000FF"/>
                        </a:solidFill>
                        <a:latin typeface="楷体" pitchFamily="49" charset="-122"/>
                        <a:ea typeface="楷体" pitchFamily="49" charset="-122"/>
                        <a:cs typeface="宋体"/>
                      </a:endParaRPr>
                    </a:p>
                  </a:txBody>
                  <a:tcPr marL="68580" marR="68580" marT="0" marB="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6.3.2 </a:t>
            </a:r>
            <a:r>
              <a:rPr lang="zh-CN" altLang="zh-CN" sz="2800" smtClean="0">
                <a:solidFill>
                  <a:srgbClr val="FF0000"/>
                </a:solidFill>
                <a:latin typeface="Consolas" pitchFamily="49" charset="0"/>
                <a:ea typeface="微软雅黑" pitchFamily="34" charset="-122"/>
                <a:cs typeface="Consolas" pitchFamily="49" charset="0"/>
              </a:rPr>
              <a:t>采用优先队列式分枝限界法求解</a:t>
            </a:r>
          </a:p>
        </p:txBody>
      </p:sp>
      <p:sp>
        <p:nvSpPr>
          <p:cNvPr id="3" name="TextBox 2"/>
          <p:cNvSpPr txBox="1"/>
          <p:nvPr/>
        </p:nvSpPr>
        <p:spPr>
          <a:xfrm>
            <a:off x="714348" y="1428736"/>
            <a:ext cx="7858180"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priority_queue&lt;NodeType&gt;</a:t>
            </a:r>
            <a:r>
              <a:rPr lang="zh-CN" altLang="zh-CN" sz="2000" smtClean="0">
                <a:solidFill>
                  <a:srgbClr val="0000FF"/>
                </a:solidFill>
                <a:latin typeface="Consolas" pitchFamily="49" charset="0"/>
                <a:ea typeface="楷体" pitchFamily="49" charset="-122"/>
                <a:cs typeface="Consolas" pitchFamily="49" charset="0"/>
              </a:rPr>
              <a:t>容器作为优先队列（</a:t>
            </a:r>
            <a:r>
              <a:rPr lang="zh-CN" altLang="zh-CN" sz="2000" smtClean="0">
                <a:solidFill>
                  <a:srgbClr val="C00000"/>
                </a:solidFill>
                <a:latin typeface="Consolas" pitchFamily="49" charset="0"/>
                <a:ea typeface="楷体" pitchFamily="49" charset="-122"/>
                <a:cs typeface="Consolas" pitchFamily="49" charset="0"/>
              </a:rPr>
              <a:t>小根堆</a:t>
            </a:r>
            <a:r>
              <a:rPr lang="zh-CN" altLang="zh-CN" sz="2000" smtClean="0">
                <a:solidFill>
                  <a:srgbClr val="0000FF"/>
                </a:solidFill>
                <a:latin typeface="Consolas" pitchFamily="49" charset="0"/>
                <a:ea typeface="楷体" pitchFamily="49" charset="-122"/>
                <a:cs typeface="Consolas" pitchFamily="49" charset="0"/>
              </a:rPr>
              <a:t>），优先队列结点类型与</a:t>
            </a:r>
            <a:r>
              <a:rPr lang="zh-CN" altLang="en-US" sz="2000" smtClean="0">
                <a:solidFill>
                  <a:srgbClr val="0000FF"/>
                </a:solidFill>
                <a:latin typeface="Consolas" pitchFamily="49" charset="0"/>
                <a:ea typeface="楷体" pitchFamily="49" charset="-122"/>
                <a:cs typeface="Consolas" pitchFamily="49" charset="0"/>
              </a:rPr>
              <a:t>前面</a:t>
            </a:r>
            <a:r>
              <a:rPr lang="zh-CN" altLang="zh-CN" sz="2000" smtClean="0">
                <a:solidFill>
                  <a:srgbClr val="0000FF"/>
                </a:solidFill>
                <a:latin typeface="Consolas" pitchFamily="49" charset="0"/>
                <a:ea typeface="楷体" pitchFamily="49" charset="-122"/>
                <a:cs typeface="Consolas" pitchFamily="49" charset="0"/>
              </a:rPr>
              <a:t>的相同，添加比较重载函数，即按结点的</a:t>
            </a:r>
            <a:r>
              <a:rPr lang="en-US" altLang="zh-CN" sz="2000" smtClean="0">
                <a:solidFill>
                  <a:srgbClr val="0000FF"/>
                </a:solidFill>
                <a:latin typeface="Consolas" pitchFamily="49" charset="0"/>
                <a:ea typeface="楷体" pitchFamily="49" charset="-122"/>
                <a:cs typeface="Consolas" pitchFamily="49" charset="0"/>
              </a:rPr>
              <a:t>length</a:t>
            </a:r>
            <a:r>
              <a:rPr lang="zh-CN" altLang="zh-CN" sz="2000" smtClean="0">
                <a:solidFill>
                  <a:srgbClr val="0000FF"/>
                </a:solidFill>
                <a:latin typeface="Consolas" pitchFamily="49" charset="0"/>
                <a:ea typeface="楷体" pitchFamily="49" charset="-122"/>
                <a:cs typeface="Consolas" pitchFamily="49" charset="0"/>
              </a:rPr>
              <a:t>成员值越小越优先出队，为此设计</a:t>
            </a:r>
            <a:r>
              <a:rPr lang="en-US" altLang="zh-CN" sz="2000" smtClean="0">
                <a:solidFill>
                  <a:srgbClr val="0000FF"/>
                </a:solidFill>
                <a:latin typeface="Consolas" pitchFamily="49" charset="0"/>
                <a:ea typeface="楷体" pitchFamily="49" charset="-122"/>
                <a:cs typeface="Consolas" pitchFamily="49" charset="0"/>
              </a:rPr>
              <a:t>NodeType</a:t>
            </a:r>
            <a:r>
              <a:rPr lang="zh-CN" altLang="zh-CN" sz="2000" smtClean="0">
                <a:solidFill>
                  <a:srgbClr val="0000FF"/>
                </a:solidFill>
                <a:latin typeface="Consolas" pitchFamily="49" charset="0"/>
                <a:ea typeface="楷体" pitchFamily="49" charset="-122"/>
                <a:cs typeface="Consolas" pitchFamily="49" charset="0"/>
              </a:rPr>
              <a:t>结构体的比较重载函数如下：</a:t>
            </a:r>
          </a:p>
        </p:txBody>
      </p:sp>
      <p:sp>
        <p:nvSpPr>
          <p:cNvPr id="4" name="TextBox 3"/>
          <p:cNvSpPr txBox="1"/>
          <p:nvPr/>
        </p:nvSpPr>
        <p:spPr>
          <a:xfrm>
            <a:off x="1000100" y="3429000"/>
            <a:ext cx="757242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bool operator&lt;(const NodeType &amp; node)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length&gt;node.length;	</a:t>
            </a:r>
            <a:r>
              <a:rPr lang="en-US" altLang="zh-CN" sz="1800" smtClean="0">
                <a:solidFill>
                  <a:srgbClr val="00B0F0"/>
                </a:solidFill>
                <a:latin typeface="Consolas" pitchFamily="49" charset="0"/>
                <a:ea typeface="楷体" pitchFamily="49" charset="-122"/>
                <a:cs typeface="Consolas" pitchFamily="49" charset="0"/>
              </a:rPr>
              <a:t>//length</a:t>
            </a:r>
            <a:r>
              <a:rPr lang="zh-CN" altLang="zh-CN" sz="1800" smtClean="0">
                <a:solidFill>
                  <a:srgbClr val="00B0F0"/>
                </a:solidFill>
                <a:latin typeface="Consolas" pitchFamily="49" charset="0"/>
                <a:ea typeface="楷体" pitchFamily="49" charset="-122"/>
                <a:cs typeface="Consolas" pitchFamily="49" charset="0"/>
              </a:rPr>
              <a:t>越小越优先出队</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358246" cy="638478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smtClean="0">
                <a:solidFill>
                  <a:srgbClr val="FF0000"/>
                </a:solidFill>
                <a:latin typeface="Consolas" pitchFamily="49" charset="0"/>
                <a:ea typeface="楷体" pitchFamily="49" charset="-122"/>
                <a:cs typeface="Consolas" pitchFamily="49" charset="0"/>
              </a:rPr>
              <a:t>void bfs(int v)			//</a:t>
            </a:r>
            <a:r>
              <a:rPr lang="zh-CN" altLang="zh-CN" sz="1800" smtClean="0">
                <a:solidFill>
                  <a:srgbClr val="FF0000"/>
                </a:solidFill>
                <a:latin typeface="Consolas" pitchFamily="49" charset="0"/>
                <a:ea typeface="楷体" pitchFamily="49" charset="-122"/>
                <a:cs typeface="Consolas" pitchFamily="49" charset="0"/>
              </a:rPr>
              <a:t>求解算法</a:t>
            </a:r>
          </a:p>
          <a:p>
            <a:r>
              <a:rPr lang="en-US" altLang="zh-CN" sz="1800" smtClean="0">
                <a:solidFill>
                  <a:srgbClr val="0000FF"/>
                </a:solidFill>
                <a:latin typeface="Consolas" pitchFamily="49" charset="0"/>
                <a:ea typeface="楷体" pitchFamily="49" charset="-122"/>
                <a:cs typeface="Consolas" pitchFamily="49" charset="0"/>
              </a:rPr>
              <a:t>{  NodeType e,e1;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C00000"/>
                </a:solidFill>
                <a:latin typeface="Consolas" pitchFamily="49" charset="0"/>
                <a:ea typeface="楷体" pitchFamily="49" charset="-122"/>
                <a:cs typeface="Consolas" pitchFamily="49" charset="0"/>
              </a:rPr>
              <a:t>priority_queue&lt;NodeType&gt; pqu;</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定义优先队列</a:t>
            </a:r>
          </a:p>
          <a:p>
            <a:r>
              <a:rPr lang="en-US" altLang="zh-CN" sz="1800" smtClean="0">
                <a:solidFill>
                  <a:srgbClr val="0000FF"/>
                </a:solidFill>
                <a:latin typeface="Consolas" pitchFamily="49" charset="0"/>
                <a:ea typeface="楷体" pitchFamily="49" charset="-122"/>
                <a:cs typeface="Consolas" pitchFamily="49" charset="0"/>
              </a:rPr>
              <a:t>   e.vno=v;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建立源点结点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e.length=0;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源点结点</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进队</a:t>
            </a:r>
          </a:p>
          <a:p>
            <a:r>
              <a:rPr lang="en-US" altLang="zh-CN" sz="1800" smtClean="0">
                <a:solidFill>
                  <a:srgbClr val="0000FF"/>
                </a:solidFill>
                <a:latin typeface="Consolas" pitchFamily="49" charset="0"/>
                <a:ea typeface="楷体" pitchFamily="49" charset="-122"/>
                <a:cs typeface="Consolas" pitchFamily="49" charset="0"/>
              </a:rPr>
              <a:t>   dist[v]=0;</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while(!pqu.empty())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队列不空循环</a:t>
            </a: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C00000"/>
                </a:solidFill>
                <a:latin typeface="Consolas" pitchFamily="49" charset="0"/>
                <a:ea typeface="楷体" pitchFamily="49" charset="-122"/>
                <a:cs typeface="Consolas" pitchFamily="49" charset="0"/>
              </a:rPr>
              <a:t>e=pqu.top(); pqu.pop();</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出队列结点</a:t>
            </a:r>
            <a:r>
              <a:rPr lang="en-US" altLang="zh-CN" sz="1800" smtClean="0">
                <a:solidFill>
                  <a:srgbClr val="00B0F0"/>
                </a:solidFill>
                <a:latin typeface="Consolas" pitchFamily="49" charset="0"/>
                <a:ea typeface="楷体" pitchFamily="49" charset="-122"/>
                <a:cs typeface="Consolas" pitchFamily="49" charset="0"/>
              </a:rPr>
              <a:t>e</a:t>
            </a:r>
          </a:p>
          <a:p>
            <a:r>
              <a:rPr lang="en-US" altLang="zh-CN" sz="1800" smtClean="0">
                <a:solidFill>
                  <a:srgbClr val="0000FF"/>
                </a:solidFill>
                <a:latin typeface="Consolas" pitchFamily="49" charset="0"/>
                <a:ea typeface="楷体" pitchFamily="49" charset="-122"/>
                <a:cs typeface="Consolas" pitchFamily="49" charset="0"/>
              </a:rPr>
              <a:t>      for (int j=0; j&lt;n; 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6600"/>
                </a:solidFill>
                <a:latin typeface="Consolas" pitchFamily="49" charset="0"/>
                <a:ea typeface="楷体" pitchFamily="49" charset="-122"/>
                <a:cs typeface="Consolas" pitchFamily="49" charset="0"/>
              </a:rPr>
              <a:t>if(a[e.vno][j]&lt;INF &amp;&amp; e.length+a[e.vno][j]&lt;dist[j]</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a:t>
            </a:r>
            <a:r>
              <a:rPr lang="en-US" altLang="zh-CN" sz="1800" smtClean="0">
                <a:solidFill>
                  <a:srgbClr val="00B0F0"/>
                </a:solidFill>
                <a:latin typeface="Consolas" pitchFamily="49" charset="0"/>
                <a:ea typeface="楷体" pitchFamily="49" charset="-122"/>
                <a:cs typeface="Consolas" pitchFamily="49" charset="0"/>
              </a:rPr>
              <a:t>e.vno</a:t>
            </a:r>
            <a:r>
              <a:rPr lang="zh-CN" altLang="zh-CN" sz="1800" smtClean="0">
                <a:solidFill>
                  <a:srgbClr val="00B0F0"/>
                </a:solidFill>
                <a:latin typeface="Consolas" pitchFamily="49" charset="0"/>
                <a:ea typeface="楷体" pitchFamily="49" charset="-122"/>
                <a:cs typeface="Consolas" pitchFamily="49" charset="0"/>
              </a:rPr>
              <a:t>到顶点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有边并且路径长度更短</a:t>
            </a:r>
          </a:p>
          <a:p>
            <a:r>
              <a:rPr lang="en-US" altLang="zh-CN" sz="1800" smtClean="0">
                <a:solidFill>
                  <a:srgbClr val="0000FF"/>
                </a:solidFill>
                <a:latin typeface="Consolas" pitchFamily="49" charset="0"/>
                <a:ea typeface="楷体" pitchFamily="49" charset="-122"/>
                <a:cs typeface="Consolas" pitchFamily="49" charset="0"/>
              </a:rPr>
              <a:t>            dist[j]=e.length+a[e.vno][j];</a:t>
            </a:r>
          </a:p>
          <a:p>
            <a:r>
              <a:rPr lang="en-US" altLang="zh-CN" sz="1800" smtClean="0">
                <a:solidFill>
                  <a:srgbClr val="0000FF"/>
                </a:solidFill>
                <a:latin typeface="Consolas" pitchFamily="49" charset="0"/>
                <a:ea typeface="楷体" pitchFamily="49" charset="-122"/>
                <a:cs typeface="Consolas" pitchFamily="49" charset="0"/>
              </a:rPr>
              <a:t>            prev[j]=e.vno;</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e1.vno=j;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建立相邻顶点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的结点</a:t>
            </a:r>
            <a:r>
              <a:rPr lang="en-US" altLang="zh-CN" sz="1800" smtClean="0">
                <a:solidFill>
                  <a:srgbClr val="00B0F0"/>
                </a:solidFill>
                <a:latin typeface="Consolas" pitchFamily="49" charset="0"/>
                <a:ea typeface="楷体" pitchFamily="49" charset="-122"/>
                <a:cs typeface="Consolas" pitchFamily="49" charset="0"/>
              </a:rPr>
              <a:t>e1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e1.length=dist[j];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pqu.push(e1);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a:t>
            </a:r>
            <a:r>
              <a:rPr lang="en-US" altLang="zh-CN" sz="1800" smtClean="0">
                <a:solidFill>
                  <a:srgbClr val="00B0F0"/>
                </a:solidFill>
                <a:latin typeface="Consolas" pitchFamily="49" charset="0"/>
                <a:ea typeface="楷体" pitchFamily="49" charset="-122"/>
                <a:cs typeface="Consolas" pitchFamily="49" charset="0"/>
              </a:rPr>
              <a:t>e1</a:t>
            </a:r>
            <a:r>
              <a:rPr lang="zh-CN" altLang="zh-CN" sz="1800" smtClean="0">
                <a:solidFill>
                  <a:srgbClr val="00B0F0"/>
                </a:solidFill>
                <a:latin typeface="Consolas" pitchFamily="49" charset="0"/>
                <a:ea typeface="楷体" pitchFamily="49" charset="-122"/>
                <a:cs typeface="Consolas" pitchFamily="49" charset="0"/>
              </a:rPr>
              <a:t>进队</a:t>
            </a:r>
            <a:endParaRPr lang="en-US"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0</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itchFamily="49" charset="-122"/>
                <a:cs typeface="Times New Roman" pitchFamily="18" charset="0"/>
              </a:rPr>
              <a:t>顶点编号</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dist[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zh-CN" altLang="zh-CN" sz="1800" smtClean="0">
                <a:solidFill>
                  <a:srgbClr val="0000FF"/>
                </a:solidFill>
                <a:latin typeface="Consolas" pitchFamily="49" charset="0"/>
                <a:cs typeface="Consolas" pitchFamily="49"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prev[1]=*	dist[2]=10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prev[2]=0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dist[3]=50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prev[3]=4	dist[4]=30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prev[4]=0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dist[5]=60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itchFamily="34" charset="-122"/>
                  <a:ea typeface="微软雅黑" pitchFamily="34" charset="-122"/>
                </a:rPr>
                <a:t>求顶点</a:t>
              </a:r>
              <a:r>
                <a:rPr lang="en-US" altLang="zh-CN" sz="2000" smtClean="0">
                  <a:solidFill>
                    <a:srgbClr val="0000FF"/>
                  </a:solidFill>
                  <a:latin typeface="微软雅黑" pitchFamily="34" charset="-122"/>
                  <a:ea typeface="微软雅黑" pitchFamily="34" charset="-122"/>
                </a:rPr>
                <a:t>0</a:t>
              </a:r>
              <a:r>
                <a:rPr lang="zh-CN" altLang="en-US" sz="2000" smtClean="0">
                  <a:solidFill>
                    <a:srgbClr val="0000FF"/>
                  </a:solidFill>
                  <a:latin typeface="微软雅黑" pitchFamily="34" charset="-122"/>
                  <a:ea typeface="微软雅黑" pitchFamily="34" charset="-122"/>
                </a:rPr>
                <a:t>出发的最短路径</a:t>
              </a:r>
              <a:endParaRPr lang="zh-CN" altLang="en-US" sz="2000">
                <a:solidFill>
                  <a:srgbClr val="0000FF"/>
                </a:solidFill>
                <a:latin typeface="微软雅黑" pitchFamily="34" charset="-122"/>
                <a:ea typeface="微软雅黑"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530339"/>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pPr algn="ctr"/>
            <a:r>
              <a:rPr lang="pt-BR" altLang="zh-CN" sz="2800" smtClean="0">
                <a:solidFill>
                  <a:srgbClr val="FF0000"/>
                </a:solidFill>
                <a:latin typeface="Consolas" pitchFamily="49" charset="0"/>
                <a:ea typeface="叶根友毛笔行书2.0版" pitchFamily="2" charset="-122"/>
                <a:cs typeface="Consolas" pitchFamily="49" charset="0"/>
              </a:rPr>
              <a:t>6.4 </a:t>
            </a:r>
            <a:r>
              <a:rPr lang="zh-CN" altLang="zh-CN" sz="2800" smtClean="0">
                <a:solidFill>
                  <a:srgbClr val="FF0000"/>
                </a:solidFill>
                <a:latin typeface="Consolas" pitchFamily="49" charset="0"/>
                <a:ea typeface="叶根友毛笔行书2.0版" pitchFamily="2" charset="-122"/>
                <a:cs typeface="Consolas" pitchFamily="49" charset="0"/>
              </a:rPr>
              <a:t>求解任务分配问题</a:t>
            </a: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）个任务需要分配给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个人执行第</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个任务的成本是</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）。求出总成本最小的分配方案。</a:t>
            </a:r>
          </a:p>
        </p:txBody>
      </p:sp>
      <p:graphicFrame>
        <p:nvGraphicFramePr>
          <p:cNvPr id="4" name="表格 3"/>
          <p:cNvGraphicFramePr>
            <a:graphicFrameLocks noGrp="1"/>
          </p:cNvGraphicFramePr>
          <p:nvPr/>
        </p:nvGraphicFramePr>
        <p:xfrm>
          <a:off x="1285852" y="4214818"/>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个人员、</a:t>
            </a:r>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个任务的信息</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0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这里采用优先队列式分枝限界法求解。</a:t>
            </a:r>
          </a:p>
        </p:txBody>
      </p:sp>
      <p:sp>
        <p:nvSpPr>
          <p:cNvPr id="4" name="TextBox 3"/>
          <p:cNvSpPr txBox="1"/>
          <p:nvPr/>
        </p:nvSpPr>
        <p:spPr>
          <a:xfrm>
            <a:off x="500034" y="2143116"/>
            <a:ext cx="8286808"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3"/>
              </a:buBlip>
            </a:pPr>
            <a:r>
              <a:rPr lang="zh-CN" altLang="en-US" sz="1800" smtClean="0">
                <a:solidFill>
                  <a:srgbClr val="0000FF"/>
                </a:solidFill>
                <a:latin typeface="Consolas" pitchFamily="49" charset="0"/>
                <a:ea typeface="楷体" pitchFamily="49" charset="-122"/>
                <a:cs typeface="Consolas" pitchFamily="49" charset="0"/>
              </a:rPr>
              <a:t>任务和</a:t>
            </a:r>
            <a:r>
              <a:rPr lang="zh-CN" altLang="zh-CN" sz="1800" smtClean="0">
                <a:solidFill>
                  <a:srgbClr val="0000FF"/>
                </a:solidFill>
                <a:latin typeface="Consolas" pitchFamily="49" charset="0"/>
                <a:ea typeface="楷体" pitchFamily="49" charset="-122"/>
                <a:cs typeface="Consolas" pitchFamily="49" charset="0"/>
              </a:rPr>
              <a:t>人员的编号</a:t>
            </a:r>
            <a:r>
              <a:rPr lang="zh-CN" altLang="en-US" sz="1800" smtClean="0">
                <a:solidFill>
                  <a:srgbClr val="0000FF"/>
                </a:solidFill>
                <a:latin typeface="Consolas" pitchFamily="49" charset="0"/>
                <a:ea typeface="楷体" pitchFamily="49" charset="-122"/>
                <a:cs typeface="Consolas" pitchFamily="49" charset="0"/>
              </a:rPr>
              <a:t>均</a:t>
            </a:r>
            <a:r>
              <a:rPr lang="zh-CN" altLang="zh-CN" sz="1800" smtClean="0">
                <a:solidFill>
                  <a:srgbClr val="0000FF"/>
                </a:solidFill>
                <a:latin typeface="Consolas" pitchFamily="49" charset="0"/>
                <a:ea typeface="楷体" pitchFamily="49" charset="-122"/>
                <a:cs typeface="Consolas" pitchFamily="49" charset="0"/>
              </a:rPr>
              <a:t>为</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，解空间每一层对应一个</a:t>
            </a:r>
            <a:r>
              <a:rPr lang="zh-CN" altLang="en-US" sz="1800" smtClean="0">
                <a:solidFill>
                  <a:srgbClr val="0000FF"/>
                </a:solidFill>
                <a:latin typeface="Consolas" pitchFamily="49" charset="0"/>
                <a:ea typeface="楷体" pitchFamily="49" charset="-122"/>
                <a:cs typeface="Consolas" pitchFamily="49" charset="0"/>
              </a:rPr>
              <a:t>人员的</a:t>
            </a:r>
            <a:r>
              <a:rPr lang="zh-CN" altLang="zh-CN" sz="1800" smtClean="0">
                <a:solidFill>
                  <a:srgbClr val="0000FF"/>
                </a:solidFill>
                <a:latin typeface="Consolas" pitchFamily="49" charset="0"/>
                <a:ea typeface="楷体" pitchFamily="49" charset="-122"/>
                <a:cs typeface="Consolas" pitchFamily="49" charset="0"/>
              </a:rPr>
              <a:t>分配</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根结点对应</a:t>
            </a:r>
            <a:r>
              <a:rPr lang="zh-CN" altLang="en-US" sz="1800" smtClean="0">
                <a:solidFill>
                  <a:srgbClr val="0000FF"/>
                </a:solidFill>
                <a:latin typeface="Consolas" pitchFamily="49" charset="0"/>
                <a:ea typeface="楷体" pitchFamily="49" charset="-122"/>
                <a:cs typeface="Consolas" pitchFamily="49" charset="0"/>
              </a:rPr>
              <a:t>人员</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（虚结点），依次为</a:t>
            </a:r>
            <a:r>
              <a:rPr lang="zh-CN" altLang="en-US" sz="1800" smtClean="0">
                <a:solidFill>
                  <a:srgbClr val="0000FF"/>
                </a:solidFill>
                <a:latin typeface="Consolas" pitchFamily="49" charset="0"/>
                <a:ea typeface="楷体" pitchFamily="49" charset="-122"/>
                <a:cs typeface="Consolas" pitchFamily="49" charset="0"/>
              </a:rPr>
              <a:t>人员</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分配</a:t>
            </a:r>
            <a:r>
              <a:rPr lang="zh-CN" altLang="en-US" sz="1800" smtClean="0">
                <a:solidFill>
                  <a:srgbClr val="0000FF"/>
                </a:solidFill>
                <a:latin typeface="Consolas" pitchFamily="49" charset="0"/>
                <a:ea typeface="楷体" pitchFamily="49" charset="-122"/>
                <a:cs typeface="Consolas" pitchFamily="49" charset="0"/>
              </a:rPr>
              <a:t>任务。</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叶子结点对应</a:t>
            </a:r>
            <a:r>
              <a:rPr lang="zh-CN" altLang="en-US" sz="1800" smtClean="0">
                <a:solidFill>
                  <a:srgbClr val="0000FF"/>
                </a:solidFill>
                <a:latin typeface="Consolas" pitchFamily="49" charset="0"/>
                <a:ea typeface="楷体" pitchFamily="49" charset="-122"/>
                <a:cs typeface="Consolas" pitchFamily="49" charset="0"/>
              </a:rPr>
              <a:t>人员</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1800" smtClean="0">
                <a:solidFill>
                  <a:srgbClr val="0000FF"/>
                </a:solidFill>
                <a:latin typeface="Consolas" pitchFamily="49" charset="0"/>
                <a:ea typeface="楷体" pitchFamily="49" charset="-122"/>
                <a:cs typeface="Consolas" pitchFamily="49" charset="0"/>
              </a:rPr>
              <a:t>解向量为</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表示</a:t>
            </a:r>
            <a:r>
              <a:rPr lang="zh-CN" altLang="en-US" sz="1800" smtClean="0">
                <a:solidFill>
                  <a:srgbClr val="0000FF"/>
                </a:solidFill>
                <a:latin typeface="Consolas" pitchFamily="49" charset="0"/>
                <a:ea typeface="楷体" pitchFamily="49" charset="-122"/>
                <a:cs typeface="Consolas" pitchFamily="49" charset="0"/>
              </a:rPr>
              <a:t>人员</a:t>
            </a:r>
            <a:r>
              <a:rPr lang="en-US" altLang="zh-CN" sz="1800" i="1" smtClean="0">
                <a:solidFill>
                  <a:srgbClr val="0000FF"/>
                </a:solidFill>
                <a:latin typeface="Consolas" pitchFamily="49" charset="0"/>
                <a:ea typeface="楷体" pitchFamily="49" charset="-122"/>
                <a:cs typeface="Consolas" pitchFamily="49" charset="0"/>
              </a:rPr>
              <a:t>i</a:t>
            </a:r>
            <a:r>
              <a:rPr lang="zh-CN" altLang="zh-CN" sz="1800" smtClean="0">
                <a:solidFill>
                  <a:srgbClr val="0000FF"/>
                </a:solidFill>
                <a:latin typeface="Consolas" pitchFamily="49" charset="0"/>
                <a:ea typeface="楷体" pitchFamily="49" charset="-122"/>
                <a:cs typeface="Consolas" pitchFamily="49" charset="0"/>
              </a:rPr>
              <a:t>分配</a:t>
            </a:r>
            <a:r>
              <a:rPr lang="zh-CN" altLang="en-US" sz="1800" smtClean="0">
                <a:solidFill>
                  <a:srgbClr val="0000FF"/>
                </a:solidFill>
                <a:latin typeface="Consolas" pitchFamily="49" charset="0"/>
                <a:ea typeface="楷体" pitchFamily="49" charset="-122"/>
                <a:cs typeface="Consolas" pitchFamily="49" charset="0"/>
              </a:rPr>
              <a:t>任务编号。初始时所有元素值为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，表示没有分配。</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1800" smtClean="0">
                <a:solidFill>
                  <a:srgbClr val="0000FF"/>
                </a:solidFill>
                <a:latin typeface="Consolas" pitchFamily="49" charset="0"/>
                <a:ea typeface="楷体" pitchFamily="49" charset="-122"/>
                <a:cs typeface="Consolas" pitchFamily="49" charset="0"/>
              </a:rPr>
              <a:t>临时标识数组</a:t>
            </a:r>
            <a:r>
              <a:rPr lang="en-US" altLang="zh-CN" sz="1800" smtClean="0">
                <a:solidFill>
                  <a:srgbClr val="0000FF"/>
                </a:solidFill>
                <a:latin typeface="Consolas" pitchFamily="49" charset="0"/>
                <a:ea typeface="楷体" pitchFamily="49" charset="-122"/>
                <a:cs typeface="Consolas" pitchFamily="49" charset="0"/>
              </a:rPr>
              <a:t>worker</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worker[</a:t>
            </a:r>
            <a:r>
              <a:rPr lang="en-US" sz="1800" i="1" smtClean="0">
                <a:solidFill>
                  <a:srgbClr val="0000FF"/>
                </a:solidFill>
                <a:latin typeface="Consolas" pitchFamily="49" charset="0"/>
                <a:ea typeface="楷体" pitchFamily="49" charset="-122"/>
                <a:cs typeface="Consolas" pitchFamily="49" charset="0"/>
              </a:rPr>
              <a:t>i</a:t>
            </a:r>
            <a:r>
              <a:rPr lang="en-US" sz="1800" smtClean="0">
                <a:solidFill>
                  <a:srgbClr val="0000FF"/>
                </a:solidFill>
                <a:latin typeface="Consolas" pitchFamily="49" charset="0"/>
                <a:ea typeface="楷体" pitchFamily="49" charset="-122"/>
                <a:cs typeface="Consolas" pitchFamily="49" charset="0"/>
              </a:rPr>
              <a:t>]=true</a:t>
            </a:r>
            <a:r>
              <a:rPr lang="zh-CN" altLang="en-US" sz="1800" smtClean="0">
                <a:solidFill>
                  <a:srgbClr val="0000FF"/>
                </a:solidFill>
                <a:latin typeface="Consolas" pitchFamily="49" charset="0"/>
                <a:ea typeface="楷体" pitchFamily="49" charset="-122"/>
                <a:cs typeface="Consolas" pitchFamily="49" charset="0"/>
              </a:rPr>
              <a:t>表示任务</a:t>
            </a:r>
            <a:r>
              <a:rPr lang="en-US" sz="1800" i="1" smtClean="0">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已经分配。初始时所有元素值为</a:t>
            </a:r>
            <a:r>
              <a:rPr lang="en-US" altLang="zh-CN" sz="1800" smtClean="0">
                <a:solidFill>
                  <a:srgbClr val="0000FF"/>
                </a:solidFill>
                <a:latin typeface="Consolas" pitchFamily="49" charset="0"/>
                <a:ea typeface="楷体" pitchFamily="49" charset="-122"/>
                <a:cs typeface="Consolas" pitchFamily="49" charset="0"/>
              </a:rPr>
              <a:t>false</a:t>
            </a:r>
            <a:r>
              <a:rPr lang="zh-CN" altLang="en-US" sz="1800" smtClean="0">
                <a:solidFill>
                  <a:srgbClr val="0000FF"/>
                </a:solidFill>
                <a:latin typeface="Consolas" pitchFamily="49" charset="0"/>
                <a:ea typeface="楷体" pitchFamily="49" charset="-122"/>
                <a:cs typeface="Consolas" pitchFamily="49" charset="0"/>
              </a:rPr>
              <a:t>，表示没有分配。</a:t>
            </a:r>
            <a:endParaRPr lang="en-US" altLang="zh-CN" sz="18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楷体" pitchFamily="49" charset="-122"/>
                <a:cs typeface="Consolas" pitchFamily="49" charset="0"/>
              </a:rPr>
              <a:t>用</a:t>
            </a:r>
            <a:r>
              <a:rPr lang="en-US" altLang="zh-CN" sz="1800" smtClean="0">
                <a:solidFill>
                  <a:srgbClr val="0000FF"/>
                </a:solidFill>
                <a:latin typeface="Consolas" pitchFamily="49" charset="0"/>
                <a:ea typeface="楷体" pitchFamily="49" charset="-122"/>
                <a:cs typeface="Consolas" pitchFamily="49" charset="0"/>
              </a:rPr>
              <a:t>bestx[MAXN]</a:t>
            </a:r>
            <a:r>
              <a:rPr lang="zh-CN" altLang="zh-CN" sz="1800" smtClean="0">
                <a:solidFill>
                  <a:srgbClr val="0000FF"/>
                </a:solidFill>
                <a:latin typeface="Consolas" pitchFamily="49" charset="0"/>
                <a:ea typeface="楷体" pitchFamily="49" charset="-122"/>
                <a:cs typeface="Consolas" pitchFamily="49" charset="0"/>
              </a:rPr>
              <a:t>存放最优分配方案</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mincost</a:t>
            </a:r>
            <a:r>
              <a:rPr lang="zh-CN" altLang="zh-CN" sz="1800" smtClean="0">
                <a:solidFill>
                  <a:srgbClr val="0000FF"/>
                </a:solidFill>
                <a:latin typeface="Consolas" pitchFamily="49" charset="0"/>
                <a:ea typeface="楷体" pitchFamily="49" charset="-122"/>
                <a:cs typeface="Consolas" pitchFamily="49" charset="0"/>
              </a:rPr>
              <a:t>（初始值为∞）存放最优成本。</a:t>
            </a:r>
            <a:endParaRPr lang="zh-CN" altLang="en-US" sz="18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1214422"/>
            <a:ext cx="257176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smtClean="0">
                <a:solidFill>
                  <a:srgbClr val="FF0000"/>
                </a:solidFill>
                <a:latin typeface="微软雅黑" pitchFamily="34" charset="-122"/>
                <a:ea typeface="微软雅黑" pitchFamily="34" charset="-122"/>
                <a:sym typeface="Wingdings 2"/>
              </a:rPr>
              <a:t> </a:t>
            </a:r>
            <a:r>
              <a:rPr lang="zh-CN" altLang="en-US" smtClean="0">
                <a:solidFill>
                  <a:srgbClr val="FF0000"/>
                </a:solidFill>
                <a:latin typeface="微软雅黑" pitchFamily="34" charset="-122"/>
                <a:ea typeface="微软雅黑" pitchFamily="34" charset="-122"/>
              </a:rPr>
              <a:t>符号表示</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smtClean="0">
                <a:solidFill>
                  <a:srgbClr val="0000FF"/>
                </a:solidFill>
                <a:latin typeface="Consolas" pitchFamily="49" charset="0"/>
                <a:ea typeface="仿宋" pitchFamily="49" charset="-122"/>
                <a:cs typeface="Consolas" pitchFamily="49" charset="0"/>
              </a:rPr>
              <a:t>struct </a:t>
            </a:r>
            <a:r>
              <a:rPr lang="en-US" sz="1800" smtClean="0">
                <a:solidFill>
                  <a:srgbClr val="FF0000"/>
                </a:solidFill>
                <a:latin typeface="Consolas" pitchFamily="49" charset="0"/>
                <a:ea typeface="仿宋" pitchFamily="49" charset="-122"/>
                <a:cs typeface="Consolas" pitchFamily="49" charset="0"/>
              </a:rPr>
              <a:t>NodeType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队列结点类型</a:t>
            </a:r>
          </a:p>
          <a:p>
            <a:r>
              <a:rPr lang="en-US" sz="1800" smtClean="0">
                <a:solidFill>
                  <a:srgbClr val="0000FF"/>
                </a:solidFill>
                <a:latin typeface="Consolas" pitchFamily="49" charset="0"/>
                <a:ea typeface="仿宋" pitchFamily="49" charset="-122"/>
                <a:cs typeface="Consolas" pitchFamily="49" charset="0"/>
              </a:rPr>
              <a:t>{  int no;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结点编号</a:t>
            </a:r>
          </a:p>
          <a:p>
            <a:r>
              <a:rPr lang="en-US" sz="1800" smtClean="0">
                <a:solidFill>
                  <a:srgbClr val="0000FF"/>
                </a:solidFill>
                <a:latin typeface="Consolas" pitchFamily="49" charset="0"/>
                <a:ea typeface="仿宋" pitchFamily="49" charset="-122"/>
                <a:cs typeface="Consolas" pitchFamily="49" charset="0"/>
              </a:rPr>
              <a:t>   int i;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人员编号</a:t>
            </a:r>
          </a:p>
          <a:p>
            <a:r>
              <a:rPr lang="en-US" sz="1800" smtClean="0">
                <a:solidFill>
                  <a:srgbClr val="0000FF"/>
                </a:solidFill>
                <a:latin typeface="Consolas" pitchFamily="49" charset="0"/>
                <a:ea typeface="仿宋" pitchFamily="49" charset="-122"/>
                <a:cs typeface="Consolas" pitchFamily="49" charset="0"/>
              </a:rPr>
              <a:t>   int x[MAXN];		</a:t>
            </a:r>
            <a:r>
              <a:rPr lang="en-US" sz="1800" smtClean="0">
                <a:solidFill>
                  <a:srgbClr val="00B0F0"/>
                </a:solidFill>
                <a:latin typeface="Consolas" pitchFamily="49" charset="0"/>
                <a:ea typeface="仿宋" pitchFamily="49" charset="-122"/>
                <a:cs typeface="Consolas" pitchFamily="49" charset="0"/>
              </a:rPr>
              <a:t>//x[i]</a:t>
            </a:r>
            <a:r>
              <a:rPr lang="zh-CN" altLang="en-US" sz="1800" smtClean="0">
                <a:solidFill>
                  <a:srgbClr val="00B0F0"/>
                </a:solidFill>
                <a:latin typeface="Consolas" pitchFamily="49" charset="0"/>
                <a:ea typeface="仿宋" pitchFamily="49" charset="-122"/>
                <a:cs typeface="Consolas" pitchFamily="49" charset="0"/>
              </a:rPr>
              <a:t>为人员</a:t>
            </a:r>
            <a:r>
              <a:rPr lang="en-US"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分配的任务编号</a:t>
            </a:r>
          </a:p>
          <a:p>
            <a:r>
              <a:rPr lang="en-US" sz="1800" smtClean="0">
                <a:solidFill>
                  <a:srgbClr val="0000FF"/>
                </a:solidFill>
                <a:latin typeface="Consolas" pitchFamily="49" charset="0"/>
                <a:ea typeface="仿宋" pitchFamily="49" charset="-122"/>
                <a:cs typeface="Consolas" pitchFamily="49" charset="0"/>
              </a:rPr>
              <a:t>   bool worker[MAXN];		</a:t>
            </a:r>
            <a:r>
              <a:rPr lang="en-US" sz="1800" smtClean="0">
                <a:solidFill>
                  <a:srgbClr val="00B0F0"/>
                </a:solidFill>
                <a:latin typeface="Consolas" pitchFamily="49" charset="0"/>
                <a:ea typeface="仿宋" pitchFamily="49" charset="-122"/>
                <a:cs typeface="Consolas" pitchFamily="49" charset="0"/>
              </a:rPr>
              <a:t>//worker[i]=true</a:t>
            </a:r>
            <a:r>
              <a:rPr lang="zh-CN" altLang="en-US" sz="1800" smtClean="0">
                <a:solidFill>
                  <a:srgbClr val="00B0F0"/>
                </a:solidFill>
                <a:latin typeface="Consolas" pitchFamily="49" charset="0"/>
                <a:ea typeface="仿宋" pitchFamily="49" charset="-122"/>
                <a:cs typeface="Consolas" pitchFamily="49" charset="0"/>
              </a:rPr>
              <a:t>表示任务</a:t>
            </a:r>
            <a:r>
              <a:rPr lang="en-US"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已经分配</a:t>
            </a:r>
          </a:p>
          <a:p>
            <a:r>
              <a:rPr lang="en-US" sz="1800" smtClean="0">
                <a:solidFill>
                  <a:srgbClr val="0000FF"/>
                </a:solidFill>
                <a:latin typeface="Consolas" pitchFamily="49" charset="0"/>
                <a:ea typeface="仿宋" pitchFamily="49" charset="-122"/>
                <a:cs typeface="Consolas" pitchFamily="49" charset="0"/>
              </a:rPr>
              <a:t>   int cost;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已经分配任务所需要的成本</a:t>
            </a:r>
          </a:p>
          <a:p>
            <a:r>
              <a:rPr lang="en-US" sz="1800" smtClean="0">
                <a:solidFill>
                  <a:srgbClr val="0000FF"/>
                </a:solidFill>
                <a:latin typeface="Consolas" pitchFamily="49" charset="0"/>
                <a:ea typeface="仿宋" pitchFamily="49" charset="-122"/>
                <a:cs typeface="Consolas" pitchFamily="49" charset="0"/>
              </a:rPr>
              <a:t>   int lb;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下界</a:t>
            </a:r>
          </a:p>
          <a:p>
            <a:pPr>
              <a:lnSpc>
                <a:spcPct val="150000"/>
              </a:lnSpc>
            </a:pPr>
            <a:r>
              <a:rPr lang="en-US" sz="1800" smtClean="0">
                <a:solidFill>
                  <a:srgbClr val="0000FF"/>
                </a:solidFill>
                <a:latin typeface="Consolas" pitchFamily="49" charset="0"/>
                <a:ea typeface="仿宋" pitchFamily="49" charset="-122"/>
                <a:cs typeface="Consolas" pitchFamily="49" charset="0"/>
              </a:rPr>
              <a:t>   bool operator&lt;(const NodeType &amp;s) const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重载</a:t>
            </a:r>
            <a:r>
              <a:rPr lang="en-US" sz="1800" smtClean="0">
                <a:solidFill>
                  <a:srgbClr val="00B0F0"/>
                </a:solidFill>
                <a:latin typeface="Consolas" pitchFamily="49" charset="0"/>
                <a:ea typeface="仿宋" pitchFamily="49" charset="-122"/>
                <a:cs typeface="Consolas" pitchFamily="49" charset="0"/>
              </a:rPr>
              <a:t>&lt;</a:t>
            </a:r>
            <a:r>
              <a:rPr lang="zh-CN" altLang="en-US" sz="1800" smtClean="0">
                <a:solidFill>
                  <a:srgbClr val="00B0F0"/>
                </a:solidFill>
                <a:latin typeface="Consolas" pitchFamily="49" charset="0"/>
                <a:ea typeface="仿宋" pitchFamily="49" charset="-122"/>
                <a:cs typeface="Consolas" pitchFamily="49" charset="0"/>
              </a:rPr>
              <a:t>关系函数</a:t>
            </a: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lb&gt;s.lb;</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995319"/>
            <a:ext cx="328614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smtClean="0">
                <a:solidFill>
                  <a:srgbClr val="FF0000"/>
                </a:solidFill>
                <a:latin typeface="微软雅黑" pitchFamily="34" charset="-122"/>
                <a:ea typeface="微软雅黑" pitchFamily="34" charset="-122"/>
                <a:sym typeface="Wingdings 2"/>
              </a:rPr>
              <a:t> </a:t>
            </a:r>
            <a:r>
              <a:rPr lang="zh-CN" altLang="zh-CN" smtClean="0">
                <a:solidFill>
                  <a:srgbClr val="FF0000"/>
                </a:solidFill>
                <a:latin typeface="微软雅黑" pitchFamily="34" charset="-122"/>
                <a:ea typeface="微软雅黑" pitchFamily="34" charset="-122"/>
                <a:cs typeface="Consolas" pitchFamily="49" charset="0"/>
              </a:rPr>
              <a:t>队列结点的类型</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smtClean="0">
                <a:solidFill>
                  <a:srgbClr val="003300"/>
                </a:solidFill>
                <a:latin typeface="Consolas" pitchFamily="49" charset="0"/>
                <a:ea typeface="楷体" pitchFamily="49" charset="-122"/>
                <a:cs typeface="Consolas" pitchFamily="49" charset="0"/>
              </a:rPr>
              <a:t>   lb</a:t>
            </a:r>
            <a:r>
              <a:rPr lang="zh-CN" altLang="zh-CN" sz="2000" smtClean="0">
                <a:solidFill>
                  <a:srgbClr val="003300"/>
                </a:solidFill>
                <a:latin typeface="Consolas" pitchFamily="49" charset="0"/>
                <a:ea typeface="楷体" pitchFamily="49" charset="-122"/>
                <a:cs typeface="Consolas" pitchFamily="49" charset="0"/>
              </a:rPr>
              <a:t>为当前结点对应分配方案的成本下界</a:t>
            </a:r>
            <a:r>
              <a:rPr lang="zh-CN" altLang="en-US" sz="2000" smtClean="0">
                <a:solidFill>
                  <a:srgbClr val="003300"/>
                </a:solidFill>
                <a:latin typeface="Consolas" pitchFamily="49" charset="0"/>
                <a:ea typeface="楷体" pitchFamily="49" charset="-122"/>
                <a:cs typeface="Consolas" pitchFamily="49" charset="0"/>
              </a:rPr>
              <a:t>。</a:t>
            </a:r>
            <a:endParaRPr lang="en-US" altLang="zh-CN" sz="2000" smtClean="0">
              <a:solidFill>
                <a:srgbClr val="003300"/>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例如对于结点</a:t>
            </a:r>
            <a:r>
              <a:rPr lang="en-US" altLang="zh-CN" sz="1800" i="1" smtClean="0">
                <a:solidFill>
                  <a:srgbClr val="0000FF"/>
                </a:solidFill>
                <a:latin typeface="Consolas" pitchFamily="49" charset="0"/>
                <a:ea typeface="楷体" pitchFamily="49" charset="-122"/>
                <a:cs typeface="Consolas" pitchFamily="49" charset="0"/>
              </a:rPr>
              <a:t>e</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FF0000"/>
                </a:solidFill>
                <a:latin typeface="Consolas" pitchFamily="49" charset="0"/>
                <a:ea typeface="楷体" pitchFamily="49" charset="-122"/>
                <a:cs typeface="Consolas" pitchFamily="49" charset="0"/>
              </a:rPr>
              <a:t>x</a:t>
            </a:r>
            <a:r>
              <a:rPr lang="en-US" altLang="zh-CN" sz="18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0</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0</a:t>
            </a:r>
            <a:r>
              <a:rPr lang="en-US" altLang="zh-CN" sz="1800" smtClean="0">
                <a:solidFill>
                  <a:srgbClr val="C00000"/>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表示第</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个人员分配任务</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，第</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个人员分配任务</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，第</a:t>
            </a:r>
            <a:r>
              <a:rPr lang="en-US"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个人员没有分配任务；</a:t>
            </a:r>
            <a:endParaRPr lang="en-US" altLang="zh-CN" sz="1800" smtClean="0">
              <a:solidFill>
                <a:srgbClr val="0000FF"/>
              </a:solidFill>
              <a:latin typeface="Consolas" pitchFamily="49" charset="0"/>
              <a:ea typeface="楷体" pitchFamily="49" charset="-122"/>
              <a:cs typeface="Consolas" pitchFamily="49" charset="0"/>
            </a:endParaRPr>
          </a:p>
          <a:p>
            <a:pPr>
              <a:lnSpc>
                <a:spcPts val="32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相对应有</a:t>
            </a:r>
            <a:r>
              <a:rPr lang="en-US" sz="1800" smtClean="0">
                <a:solidFill>
                  <a:srgbClr val="0000FF"/>
                </a:solidFill>
                <a:latin typeface="Consolas" pitchFamily="49" charset="0"/>
                <a:ea typeface="楷体" pitchFamily="49" charset="-122"/>
                <a:cs typeface="Consolas" pitchFamily="49" charset="0"/>
              </a:rPr>
              <a:t>worker[]=[true,true,false,false]</a:t>
            </a:r>
            <a:r>
              <a:rPr lang="zh-CN" altLang="en-US" sz="1800" smtClean="0">
                <a:solidFill>
                  <a:srgbClr val="0000FF"/>
                </a:solidFill>
                <a:latin typeface="Consolas" pitchFamily="49" charset="0"/>
                <a:ea typeface="楷体" pitchFamily="49" charset="-122"/>
                <a:cs typeface="Consolas" pitchFamily="49" charset="0"/>
              </a:rPr>
              <a:t>，表示任务</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和</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已经分配，而任务</a:t>
            </a:r>
            <a:r>
              <a:rPr lang="en-US"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还没有分配。此时计算结果是：</a:t>
            </a:r>
            <a:r>
              <a:rPr lang="en-US" altLang="zh-CN" sz="1800" smtClean="0">
                <a:solidFill>
                  <a:srgbClr val="FF00FF"/>
                </a:solidFill>
                <a:latin typeface="Consolas" pitchFamily="49" charset="0"/>
                <a:ea typeface="楷体" pitchFamily="49" charset="-122"/>
                <a:cs typeface="Consolas" pitchFamily="49" charset="0"/>
              </a:rPr>
              <a:t>e.cost=c[1][2]+c[2][1]=2+6=8</a:t>
            </a:r>
            <a:r>
              <a:rPr lang="zh-CN" altLang="en-US" sz="1800" smtClean="0">
                <a:solidFill>
                  <a:srgbClr val="FF00FF"/>
                </a:solidFill>
                <a:latin typeface="Consolas" pitchFamily="49" charset="0"/>
                <a:ea typeface="楷体" pitchFamily="49" charset="-122"/>
                <a:cs typeface="Consolas" pitchFamily="49" charset="0"/>
              </a:rPr>
              <a:t>。</a:t>
            </a:r>
            <a:endParaRPr lang="en-US" altLang="zh-CN" sz="1800" smtClean="0">
              <a:solidFill>
                <a:srgbClr val="FF00FF"/>
              </a:solidFill>
              <a:latin typeface="Consolas" pitchFamily="49" charset="0"/>
              <a:ea typeface="楷体" pitchFamily="49" charset="-122"/>
              <a:cs typeface="Consolas" pitchFamily="49" charset="0"/>
            </a:endParaRPr>
          </a:p>
          <a:p>
            <a:pPr>
              <a:lnSpc>
                <a:spcPts val="32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下一步最好的情况是在数组</a:t>
            </a:r>
            <a:r>
              <a:rPr lang="en-US" altLang="zh-CN" sz="1800" i="1" smtClean="0">
                <a:solidFill>
                  <a:srgbClr val="0000FF"/>
                </a:solidFill>
                <a:latin typeface="Consolas" pitchFamily="49" charset="0"/>
                <a:ea typeface="楷体" pitchFamily="49" charset="-122"/>
                <a:cs typeface="Consolas" pitchFamily="49" charset="0"/>
              </a:rPr>
              <a:t>c</a:t>
            </a:r>
            <a:r>
              <a:rPr lang="zh-CN" altLang="zh-CN" sz="1800" smtClean="0">
                <a:solidFill>
                  <a:srgbClr val="0000FF"/>
                </a:solidFill>
                <a:latin typeface="Consolas" pitchFamily="49" charset="0"/>
                <a:ea typeface="楷体" pitchFamily="49" charset="-122"/>
                <a:cs typeface="Consolas" pitchFamily="49" charset="0"/>
              </a:rPr>
              <a:t>中第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行和第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行中找到非第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列（因为任务</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已经分配）中最小元素和，显然为</a:t>
            </a:r>
            <a:r>
              <a:rPr lang="en-US" altLang="zh-CN" sz="1800" smtClean="0">
                <a:solidFill>
                  <a:srgbClr val="0000FF"/>
                </a:solidFill>
                <a:latin typeface="Consolas" pitchFamily="49" charset="0"/>
                <a:ea typeface="楷体" pitchFamily="49" charset="-122"/>
                <a:cs typeface="Consolas" pitchFamily="49" charset="0"/>
              </a:rPr>
              <a:t>1+4=5</a:t>
            </a:r>
            <a:r>
              <a:rPr lang="zh-CN" altLang="zh-CN" sz="1800" smtClean="0">
                <a:solidFill>
                  <a:srgbClr val="0000FF"/>
                </a:solidFill>
                <a:latin typeface="Consolas" pitchFamily="49" charset="0"/>
                <a:ea typeface="楷体" pitchFamily="49" charset="-122"/>
                <a:cs typeface="Consolas" pitchFamily="49" charset="0"/>
              </a:rPr>
              <a:t>，即其</a:t>
            </a:r>
            <a:r>
              <a:rPr lang="en-US" altLang="zh-CN" sz="1800" smtClean="0">
                <a:solidFill>
                  <a:srgbClr val="0000FF"/>
                </a:solidFill>
                <a:latin typeface="Consolas" pitchFamily="49" charset="0"/>
                <a:ea typeface="楷体" pitchFamily="49" charset="-122"/>
                <a:cs typeface="Consolas" pitchFamily="49" charset="0"/>
              </a:rPr>
              <a:t>e.lb=e.cost+5=13</a:t>
            </a:r>
            <a:r>
              <a:rPr lang="zh-CN" altLang="zh-CN" sz="1800" smtClean="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nvGraphicFramePr>
        <p:xfrm>
          <a:off x="714348" y="3857628"/>
          <a:ext cx="4643470" cy="2057400"/>
        </p:xfrm>
        <a:graphic>
          <a:graphicData uri="http://schemas.openxmlformats.org/drawingml/2006/table">
            <a:tbl>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itchFamily="49" charset="0"/>
                          <a:ea typeface="楷体" pitchFamily="49" charset="-122"/>
                          <a:cs typeface="Consolas" pitchFamily="49" charset="0"/>
                        </a:rPr>
                        <a:t>1</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grpSp>
        <p:nvGrpSpPr>
          <p:cNvPr id="3" name="组合 20"/>
          <p:cNvGrpSpPr/>
          <p:nvPr/>
        </p:nvGrpSpPr>
        <p:grpSpPr>
          <a:xfrm>
            <a:off x="3929058" y="5429264"/>
            <a:ext cx="4000528" cy="1285884"/>
            <a:chOff x="3929058" y="5429264"/>
            <a:chExt cx="4000528" cy="1285884"/>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1+4=5</a:t>
              </a:r>
              <a:endParaRPr lang="zh-CN" altLang="en-US" sz="2000">
                <a:solidFill>
                  <a:srgbClr val="0000FF"/>
                </a:solidFill>
                <a:latin typeface="Consolas" pitchFamily="49" charset="0"/>
                <a:cs typeface="Consolas" pitchFamily="49" charset="0"/>
              </a:endParaRPr>
            </a:p>
          </p:txBody>
        </p:sp>
        <p:cxnSp>
          <p:nvCxnSpPr>
            <p:cNvPr id="8" name="直接箭头连接符 7"/>
            <p:cNvCxnSpPr/>
            <p:nvPr/>
          </p:nvCxnSpPr>
          <p:spPr>
            <a:xfrm rot="16200000" flipV="1">
              <a:off x="3571868" y="5786454"/>
              <a:ext cx="1000132" cy="28575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5400000" flipH="1" flipV="1">
              <a:off x="4505896" y="5959715"/>
              <a:ext cx="453680" cy="25003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e.lb=e.cost+5=13</a:t>
              </a:r>
              <a:endParaRPr lang="zh-CN" altLang="en-US" sz="2000">
                <a:latin typeface="Consolas" pitchFamily="49" charset="0"/>
                <a:cs typeface="Consolas"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642910" y="199618"/>
            <a:ext cx="2786082"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mtClean="0">
                <a:solidFill>
                  <a:srgbClr val="FF0000"/>
                </a:solidFill>
                <a:latin typeface="微软雅黑" pitchFamily="34" charset="-122"/>
                <a:ea typeface="微软雅黑" pitchFamily="34" charset="-122"/>
                <a:cs typeface="Consolas" pitchFamily="49" charset="0"/>
              </a:rPr>
              <a:t>下</a:t>
            </a:r>
            <a:r>
              <a:rPr lang="zh-CN" altLang="en-US" smtClean="0">
                <a:solidFill>
                  <a:srgbClr val="FF0000"/>
                </a:solidFill>
                <a:latin typeface="微软雅黑" pitchFamily="34" charset="-122"/>
                <a:ea typeface="微软雅黑" pitchFamily="34" charset="-122"/>
                <a:cs typeface="Consolas" pitchFamily="49" charset="0"/>
              </a:rPr>
              <a:t>界限界函数设计</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bound(NodeType &amp;e)	     //</a:t>
            </a:r>
            <a:r>
              <a:rPr lang="zh-CN" altLang="zh-CN" sz="1800" smtClean="0">
                <a:solidFill>
                  <a:srgbClr val="FF0000"/>
                </a:solidFill>
                <a:latin typeface="Consolas" pitchFamily="49" charset="0"/>
                <a:ea typeface="楷体" pitchFamily="49" charset="-122"/>
                <a:cs typeface="Consolas" pitchFamily="49" charset="0"/>
              </a:rPr>
              <a:t>求结点</a:t>
            </a:r>
            <a:r>
              <a:rPr lang="en-US" altLang="zh-CN" sz="1800" smtClean="0">
                <a:solidFill>
                  <a:srgbClr val="FF0000"/>
                </a:solidFill>
                <a:latin typeface="Consolas" pitchFamily="49" charset="0"/>
                <a:ea typeface="楷体" pitchFamily="49" charset="-122"/>
                <a:cs typeface="Consolas" pitchFamily="49" charset="0"/>
              </a:rPr>
              <a:t>e</a:t>
            </a:r>
            <a:r>
              <a:rPr lang="zh-CN" altLang="zh-CN" sz="1800" smtClean="0">
                <a:solidFill>
                  <a:srgbClr val="FF0000"/>
                </a:solidFill>
                <a:latin typeface="Consolas" pitchFamily="49" charset="0"/>
                <a:ea typeface="楷体" pitchFamily="49" charset="-122"/>
                <a:cs typeface="Consolas" pitchFamily="49" charset="0"/>
              </a:rPr>
              <a:t>的限界值</a:t>
            </a:r>
            <a:r>
              <a:rPr lang="en-US" altLang="zh-CN" sz="1800" smtClean="0">
                <a:solidFill>
                  <a:srgbClr val="FF0000"/>
                </a:solidFill>
                <a:latin typeface="Consolas" pitchFamily="49" charset="0"/>
                <a:ea typeface="楷体" pitchFamily="49" charset="-122"/>
                <a:cs typeface="Consolas" pitchFamily="49" charset="0"/>
              </a:rPr>
              <a:t>	</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minsum=0;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i1=e.i+1;i1&lt;=n;i1++ )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a:t>
            </a:r>
            <a:r>
              <a:rPr lang="en-US" altLang="zh-CN" sz="1800" smtClean="0">
                <a:solidFill>
                  <a:srgbClr val="00B0F0"/>
                </a:solidFill>
                <a:latin typeface="Consolas" pitchFamily="49" charset="0"/>
                <a:ea typeface="楷体" pitchFamily="49" charset="-122"/>
                <a:cs typeface="Consolas" pitchFamily="49" charset="0"/>
              </a:rPr>
              <a:t>c[e.i+1..n]</a:t>
            </a:r>
            <a:r>
              <a:rPr lang="zh-CN" altLang="zh-CN" sz="1800" smtClean="0">
                <a:solidFill>
                  <a:srgbClr val="00B0F0"/>
                </a:solidFill>
                <a:latin typeface="Consolas" pitchFamily="49" charset="0"/>
                <a:ea typeface="楷体" pitchFamily="49" charset="-122"/>
                <a:cs typeface="Consolas" pitchFamily="49" charset="0"/>
              </a:rPr>
              <a:t>行中最小元素和</a:t>
            </a:r>
          </a:p>
          <a:p>
            <a:r>
              <a:rPr lang="en-US" altLang="zh-CN" sz="1800" smtClean="0">
                <a:solidFill>
                  <a:srgbClr val="0000FF"/>
                </a:solidFill>
                <a:latin typeface="Consolas" pitchFamily="49" charset="0"/>
                <a:ea typeface="楷体" pitchFamily="49" charset="-122"/>
                <a:cs typeface="Consolas" pitchFamily="49" charset="0"/>
              </a:rPr>
              <a:t>   {  int minc=INF;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j1=1;j1&lt;=n;j1++)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各列中仅仅考虑没有分配的任务</a:t>
            </a:r>
          </a:p>
          <a:p>
            <a:r>
              <a:rPr lang="en-US" altLang="zh-CN" sz="1800" smtClean="0">
                <a:solidFill>
                  <a:srgbClr val="0000FF"/>
                </a:solidFill>
                <a:latin typeface="Consolas" pitchFamily="49" charset="0"/>
                <a:ea typeface="楷体" pitchFamily="49" charset="-122"/>
                <a:cs typeface="Consolas" pitchFamily="49" charset="0"/>
              </a:rPr>
              <a:t>        if (</a:t>
            </a:r>
            <a:r>
              <a:rPr lang="en-US" sz="1800" smtClean="0">
                <a:solidFill>
                  <a:srgbClr val="FF00FF"/>
                </a:solidFill>
                <a:latin typeface="Consolas" pitchFamily="49" charset="0"/>
                <a:cs typeface="Consolas" pitchFamily="49" charset="0"/>
              </a:rPr>
              <a:t>e.worker[j1]==false </a:t>
            </a:r>
            <a:r>
              <a:rPr lang="en-US" sz="1800" smtClean="0">
                <a:solidFill>
                  <a:srgbClr val="0000FF"/>
                </a:solidFill>
                <a:latin typeface="Consolas" pitchFamily="49" charset="0"/>
                <a:cs typeface="Consolas" pitchFamily="49" charset="0"/>
              </a:rPr>
              <a:t>&amp;&amp;  </a:t>
            </a:r>
            <a:r>
              <a:rPr lang="en-US" altLang="zh-CN" sz="1800" smtClean="0">
                <a:solidFill>
                  <a:srgbClr val="0000FF"/>
                </a:solidFill>
                <a:latin typeface="Consolas" pitchFamily="49" charset="0"/>
                <a:ea typeface="楷体" pitchFamily="49" charset="-122"/>
                <a:cs typeface="Consolas" pitchFamily="49" charset="0"/>
              </a:rPr>
              <a:t>&amp;&amp; c[i1][j1]&lt;minc)</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minc=c[i1][j1];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minsum+=minc;</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e.lb=e.cost+minsum;</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2643175" y="142852"/>
          <a:ext cx="3786213" cy="2057400"/>
        </p:xfrm>
        <a:graphic>
          <a:graphicData uri="http://schemas.openxmlformats.org/drawingml/2006/table">
            <a:tbl>
              <a:tblPr/>
              <a:tblGrid>
                <a:gridCol w="671423"/>
                <a:gridCol w="778240"/>
                <a:gridCol w="778850"/>
                <a:gridCol w="778850"/>
                <a:gridCol w="778850"/>
              </a:tblGrid>
              <a:tr h="35719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1+4=5</a:t>
            </a:r>
            <a:endParaRPr lang="zh-CN" altLang="en-US" sz="1800">
              <a:solidFill>
                <a:srgbClr val="0000FF"/>
              </a:solidFill>
              <a:latin typeface="Consolas" pitchFamily="49" charset="0"/>
              <a:cs typeface="Consolas" pitchFamily="49" charset="0"/>
            </a:endParaRPr>
          </a:p>
        </p:txBody>
      </p:sp>
      <p:cxnSp>
        <p:nvCxnSpPr>
          <p:cNvPr id="6" name="直接箭头连接符 5"/>
          <p:cNvCxnSpPr/>
          <p:nvPr/>
        </p:nvCxnSpPr>
        <p:spPr>
          <a:xfrm rot="16200000" flipV="1">
            <a:off x="5036348" y="1964522"/>
            <a:ext cx="642941" cy="1428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rot="5400000" flipH="1" flipV="1">
            <a:off x="5715009" y="2143117"/>
            <a:ext cx="285753" cy="28575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e.lb=e.cost+5=13</a:t>
            </a:r>
            <a:endParaRPr lang="zh-CN" altLang="en-US" sz="1800">
              <a:latin typeface="Consolas" pitchFamily="49" charset="0"/>
              <a:cs typeface="Consolas"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42876" cy="785818"/>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785926"/>
              <a:ext cx="864987" cy="1857387"/>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 fmla="*/ 269309 w 757824"/>
                <a:gd name="connsiteY0" fmla="*/ 57411 h 1921792"/>
                <a:gd name="connsiteX1" fmla="*/ 81419 w 757824"/>
                <a:gd name="connsiteY1" fmla="*/ 418668 h 1921792"/>
                <a:gd name="connsiteX2" fmla="*/ 757824 w 757824"/>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Lst>
              <a:ahLst/>
              <a:cxnLst>
                <a:cxn ang="0">
                  <a:pos x="connsiteX0" y="connsiteY0"/>
                </a:cxn>
                <a:cxn ang="0">
                  <a:pos x="connsiteX1" y="connsiteY1"/>
                </a:cxn>
                <a:cxn ang="0">
                  <a:pos x="connsiteX2" y="connsiteY2"/>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e.i</a:t>
            </a:r>
            <a:r>
              <a:rPr lang="en-US" altLang="zh-CN" sz="1800" smtClean="0">
                <a:solidFill>
                  <a:srgbClr val="0000FF"/>
                </a:solidFill>
                <a:latin typeface="Consolas" pitchFamily="49" charset="0"/>
                <a:ea typeface="楷体" pitchFamily="49" charset="-122"/>
                <a:cs typeface="Consolas" pitchFamily="49" charset="0"/>
              </a:rPr>
              <a:t>=2</a:t>
            </a:r>
          </a:p>
          <a:p>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14282" y="285728"/>
            <a:ext cx="192882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求</a:t>
            </a:r>
            <a:r>
              <a:rPr lang="en-US" altLang="zh-CN" sz="2000" smtClean="0">
                <a:solidFill>
                  <a:srgbClr val="0000FF"/>
                </a:solidFill>
                <a:latin typeface="Consolas" pitchFamily="49" charset="0"/>
                <a:ea typeface="微软雅黑" pitchFamily="34" charset="-122"/>
                <a:cs typeface="Consolas" pitchFamily="49" charset="0"/>
              </a:rPr>
              <a:t>lb</a:t>
            </a:r>
            <a:r>
              <a:rPr lang="zh-CN" altLang="en-US" sz="2000" smtClean="0">
                <a:solidFill>
                  <a:srgbClr val="0000FF"/>
                </a:solidFill>
                <a:latin typeface="Consolas" pitchFamily="49" charset="0"/>
                <a:ea typeface="微软雅黑" pitchFamily="34" charset="-122"/>
                <a:cs typeface="Consolas" pitchFamily="49" charset="0"/>
              </a:rPr>
              <a:t>的算法</a:t>
            </a:r>
            <a:endParaRPr lang="zh-CN" altLang="en-US" sz="20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bestx[MAXN]</a:t>
            </a:r>
            <a:r>
              <a:rPr lang="zh-CN" altLang="zh-CN" sz="2000" smtClean="0">
                <a:solidFill>
                  <a:srgbClr val="0000FF"/>
                </a:solidFill>
                <a:latin typeface="Consolas" pitchFamily="49" charset="0"/>
                <a:ea typeface="楷体" pitchFamily="49" charset="-122"/>
                <a:cs typeface="Consolas" pitchFamily="49" charset="0"/>
              </a:rPr>
              <a:t>存放最优分配方案，</a:t>
            </a:r>
            <a:r>
              <a:rPr lang="en-US" altLang="zh-CN" sz="2000" smtClean="0">
                <a:solidFill>
                  <a:srgbClr val="0000FF"/>
                </a:solidFill>
                <a:latin typeface="Consolas" pitchFamily="49" charset="0"/>
                <a:ea typeface="楷体" pitchFamily="49" charset="-122"/>
                <a:cs typeface="Consolas" pitchFamily="49" charset="0"/>
              </a:rPr>
              <a:t> mincost</a:t>
            </a:r>
            <a:r>
              <a:rPr lang="zh-CN" altLang="zh-CN" sz="2000" smtClean="0">
                <a:solidFill>
                  <a:srgbClr val="0000FF"/>
                </a:solidFill>
                <a:latin typeface="Consolas" pitchFamily="49" charset="0"/>
                <a:ea typeface="楷体" pitchFamily="49" charset="-122"/>
                <a:cs typeface="Consolas" pitchFamily="49" charset="0"/>
              </a:rPr>
              <a:t>（初始值为∞）存放最优成本。</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显然一个结点的</a:t>
            </a:r>
            <a:r>
              <a:rPr lang="en-US" altLang="zh-CN" sz="2000" smtClean="0">
                <a:solidFill>
                  <a:srgbClr val="FF00FF"/>
                </a:solidFill>
                <a:latin typeface="Consolas" pitchFamily="49" charset="0"/>
                <a:ea typeface="楷体" pitchFamily="49" charset="-122"/>
                <a:cs typeface="Consolas" pitchFamily="49" charset="0"/>
              </a:rPr>
              <a:t>lb&gt;mincost</a:t>
            </a:r>
            <a:r>
              <a:rPr lang="zh-CN" altLang="zh-CN" sz="2000" smtClean="0">
                <a:solidFill>
                  <a:srgbClr val="0000FF"/>
                </a:solidFill>
                <a:latin typeface="Consolas" pitchFamily="49" charset="0"/>
                <a:ea typeface="楷体" pitchFamily="49" charset="-122"/>
                <a:cs typeface="Consolas" pitchFamily="49" charset="0"/>
              </a:rPr>
              <a:t>，则不可能从其子结点中找到最优解，进行</a:t>
            </a:r>
            <a:r>
              <a:rPr lang="zh-CN" altLang="zh-CN" sz="2000" smtClean="0">
                <a:solidFill>
                  <a:srgbClr val="C00000"/>
                </a:solidFill>
                <a:latin typeface="Consolas" pitchFamily="49" charset="0"/>
                <a:ea typeface="楷体" pitchFamily="49" charset="-122"/>
                <a:cs typeface="Consolas" pitchFamily="49" charset="0"/>
              </a:rPr>
              <a:t>剪枝</a:t>
            </a:r>
            <a:r>
              <a:rPr lang="zh-CN"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仅仅扩展</a:t>
            </a:r>
            <a:r>
              <a:rPr lang="en-US" altLang="zh-CN" sz="2000" smtClean="0">
                <a:solidFill>
                  <a:srgbClr val="FF00FF"/>
                </a:solidFill>
                <a:latin typeface="Consolas" pitchFamily="49" charset="0"/>
                <a:ea typeface="楷体" pitchFamily="49" charset="-122"/>
                <a:cs typeface="Consolas" pitchFamily="49" charset="0"/>
              </a:rPr>
              <a:t>lb</a:t>
            </a:r>
            <a:r>
              <a:rPr lang="en-US" altLang="zh-CN" sz="2000" smtClean="0">
                <a:solidFill>
                  <a:srgbClr val="FF00FF"/>
                </a:solidFill>
                <a:latin typeface="宋体" pitchFamily="2" charset="-122"/>
                <a:ea typeface="宋体" pitchFamily="2"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mincost</a:t>
            </a:r>
            <a:r>
              <a:rPr lang="zh-CN" altLang="en-US" sz="2000" smtClean="0">
                <a:solidFill>
                  <a:srgbClr val="0000FF"/>
                </a:solidFill>
                <a:latin typeface="Consolas" pitchFamily="49" charset="0"/>
                <a:ea typeface="楷体" pitchFamily="49" charset="-122"/>
                <a:cs typeface="Consolas" pitchFamily="49" charset="0"/>
              </a:rPr>
              <a:t>的结点。</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995319"/>
            <a:ext cx="2071702"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smtClean="0">
                <a:solidFill>
                  <a:srgbClr val="C00000"/>
                </a:solidFill>
                <a:latin typeface="微软雅黑" pitchFamily="34" charset="-122"/>
                <a:ea typeface="微软雅黑" pitchFamily="34" charset="-122"/>
                <a:cs typeface="Consolas" pitchFamily="49" charset="0"/>
              </a:rPr>
              <a:t>剪</a:t>
            </a:r>
            <a:r>
              <a:rPr lang="zh-CN" altLang="zh-CN" smtClean="0">
                <a:solidFill>
                  <a:srgbClr val="C00000"/>
                </a:solidFill>
                <a:latin typeface="微软雅黑" pitchFamily="34" charset="-122"/>
                <a:ea typeface="微软雅黑" pitchFamily="34" charset="-122"/>
                <a:cs typeface="Consolas" pitchFamily="49" charset="0"/>
              </a:rPr>
              <a:t>枝</a:t>
            </a:r>
            <a:r>
              <a:rPr lang="zh-CN" altLang="en-US" smtClean="0">
                <a:solidFill>
                  <a:srgbClr val="C00000"/>
                </a:solidFill>
                <a:latin typeface="微软雅黑" pitchFamily="34" charset="-122"/>
                <a:ea typeface="微软雅黑" pitchFamily="34" charset="-122"/>
                <a:cs typeface="Consolas" pitchFamily="49" charset="0"/>
              </a:rPr>
              <a:t>操作</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n=4;</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c[MAXN][MAXN]={{0},{0,9,2,7,8},{0,6,4,3,7},</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{0,5,8,1,8},{0,7,6,9,4} };	</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的元素不用</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bestx[MAXN];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最优分配方案</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mincost=INF;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最小成本</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total=1;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结点个数累计</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accent5">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分枝限界法的设计思想</a:t>
            </a:r>
          </a:p>
        </p:txBody>
      </p:sp>
      <p:sp>
        <p:nvSpPr>
          <p:cNvPr id="22531" name="Text Box 3"/>
          <p:cNvSpPr txBox="1">
            <a:spLocks noChangeArrowheads="1"/>
          </p:cNvSpPr>
          <p:nvPr/>
        </p:nvSpPr>
        <p:spPr bwMode="auto">
          <a:xfrm>
            <a:off x="539750" y="1196975"/>
            <a:ext cx="3960813" cy="457200"/>
          </a:xfrm>
          <a:prstGeom prst="rect">
            <a:avLst/>
          </a:prstGeom>
          <a:solidFill>
            <a:srgbClr val="9900FF"/>
          </a:solidFill>
          <a:ln w="9525">
            <a:noFill/>
            <a:miter lim="800000"/>
            <a:headEnd/>
            <a:tailEnd/>
          </a:ln>
        </p:spPr>
        <p:txBody>
          <a:bodyPr>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设计合适的限界函数</a:t>
            </a:r>
          </a:p>
        </p:txBody>
      </p:sp>
      <p:sp>
        <p:nvSpPr>
          <p:cNvPr id="22532" name="Text Box 4"/>
          <p:cNvSpPr txBox="1">
            <a:spLocks noChangeArrowheads="1"/>
          </p:cNvSpPr>
          <p:nvPr/>
        </p:nvSpPr>
        <p:spPr bwMode="auto">
          <a:xfrm>
            <a:off x="611188" y="1989138"/>
            <a:ext cx="8137525" cy="2038891"/>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在搜索解空间树</a:t>
            </a:r>
            <a:r>
              <a:rPr lang="zh-CN" altLang="en-US" sz="2000" smtClean="0">
                <a:solidFill>
                  <a:srgbClr val="0000FF"/>
                </a:solidFill>
                <a:latin typeface="Consolas" pitchFamily="49" charset="0"/>
                <a:ea typeface="楷体" pitchFamily="49" charset="-122"/>
                <a:cs typeface="Consolas" pitchFamily="49" charset="0"/>
              </a:rPr>
              <a:t>时，每</a:t>
            </a:r>
            <a:r>
              <a:rPr lang="zh-CN" altLang="en-US" sz="2000">
                <a:solidFill>
                  <a:srgbClr val="0000FF"/>
                </a:solidFill>
                <a:latin typeface="Consolas" pitchFamily="49" charset="0"/>
                <a:ea typeface="楷体" pitchFamily="49" charset="-122"/>
                <a:cs typeface="Consolas" pitchFamily="49" charset="0"/>
              </a:rPr>
              <a:t>个活结点可能有很多孩子结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a:solidFill>
                  <a:srgbClr val="0000FF"/>
                </a:solidFill>
                <a:latin typeface="Consolas" pitchFamily="49" charset="0"/>
                <a:ea typeface="楷体" pitchFamily="49" charset="-122"/>
                <a:cs typeface="Consolas" pitchFamily="49" charset="0"/>
              </a:rPr>
              <a:t>中有些孩子结点搜索下去是不可能产生问题解或最优解的。</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可以设计</a:t>
            </a:r>
            <a:r>
              <a:rPr lang="zh-CN" altLang="en-US" sz="2000">
                <a:solidFill>
                  <a:srgbClr val="006600"/>
                </a:solidFill>
                <a:latin typeface="Consolas" pitchFamily="49" charset="0"/>
                <a:ea typeface="楷体" pitchFamily="49" charset="-122"/>
                <a:cs typeface="Consolas" pitchFamily="49" charset="0"/>
              </a:rPr>
              <a:t>好的限界函数</a:t>
            </a:r>
            <a:r>
              <a:rPr lang="zh-CN" altLang="en-US" sz="2000">
                <a:solidFill>
                  <a:srgbClr val="0000FF"/>
                </a:solidFill>
                <a:latin typeface="Consolas" pitchFamily="49" charset="0"/>
                <a:ea typeface="楷体" pitchFamily="49" charset="-122"/>
                <a:cs typeface="Consolas" pitchFamily="49" charset="0"/>
              </a:rPr>
              <a:t>在扩展时删除这些不必要的孩子结</a:t>
            </a:r>
            <a:r>
              <a:rPr lang="zh-CN" altLang="en-US" sz="2000" smtClean="0">
                <a:solidFill>
                  <a:srgbClr val="0000FF"/>
                </a:solidFill>
                <a:latin typeface="Consolas" pitchFamily="49" charset="0"/>
                <a:ea typeface="楷体" pitchFamily="49" charset="-122"/>
                <a:cs typeface="Consolas" pitchFamily="49" charset="0"/>
              </a:rPr>
              <a:t>点，从</a:t>
            </a:r>
            <a:r>
              <a:rPr lang="zh-CN" altLang="en-US" sz="2000">
                <a:solidFill>
                  <a:srgbClr val="0000FF"/>
                </a:solidFill>
                <a:latin typeface="Consolas" pitchFamily="49" charset="0"/>
                <a:ea typeface="楷体" pitchFamily="49" charset="-122"/>
                <a:cs typeface="Consolas" pitchFamily="49" charset="0"/>
              </a:rPr>
              <a:t>而提高搜索效率。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smtClean="0">
                <a:solidFill>
                  <a:srgbClr val="FF0000"/>
                </a:solidFill>
                <a:latin typeface="Consolas" pitchFamily="49" charset="0"/>
                <a:ea typeface="仿宋" pitchFamily="49" charset="-122"/>
                <a:cs typeface="Consolas" pitchFamily="49" charset="0"/>
              </a:rPr>
              <a:t>void bfs()</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求解任务分配</a:t>
            </a:r>
          </a:p>
          <a:p>
            <a:pPr>
              <a:lnSpc>
                <a:spcPct val="150000"/>
              </a:lnSpc>
            </a:pPr>
            <a:r>
              <a:rPr lang="en-US" sz="1800" smtClean="0">
                <a:solidFill>
                  <a:srgbClr val="0000FF"/>
                </a:solidFill>
                <a:latin typeface="Consolas" pitchFamily="49" charset="0"/>
                <a:ea typeface="仿宋" pitchFamily="49" charset="-122"/>
                <a:cs typeface="Consolas" pitchFamily="49" charset="0"/>
              </a:rPr>
              <a:t>{   int 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NodeType e,e1;</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priority_queue&lt;NodeType&gt; qu;</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memset(e.x,0,sizeof(e.x));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初始化根结点的</a:t>
            </a:r>
            <a:r>
              <a:rPr lang="en-US" sz="1800" smtClean="0">
                <a:solidFill>
                  <a:srgbClr val="00B0F0"/>
                </a:solidFill>
                <a:latin typeface="Consolas" pitchFamily="49" charset="0"/>
                <a:ea typeface="仿宋" pitchFamily="49" charset="-122"/>
                <a:cs typeface="Consolas" pitchFamily="49" charset="0"/>
              </a:rPr>
              <a:t>x</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memset(e.worker,0,sizeof(e.worker));	</a:t>
            </a:r>
          </a:p>
          <a:p>
            <a:pPr>
              <a:lnSpc>
                <a:spcPct val="150000"/>
              </a:lnSpc>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初始化根结点的</a:t>
            </a:r>
            <a:r>
              <a:rPr lang="en-US" sz="1800" smtClean="0">
                <a:solidFill>
                  <a:srgbClr val="00B0F0"/>
                </a:solidFill>
                <a:latin typeface="Consolas" pitchFamily="49" charset="0"/>
                <a:ea typeface="仿宋" pitchFamily="49" charset="-122"/>
                <a:cs typeface="Consolas" pitchFamily="49" charset="0"/>
              </a:rPr>
              <a:t>worker</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e.i=0;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根结点，指定人员为</a:t>
            </a:r>
            <a:r>
              <a:rPr lang="en-US" sz="1800" smtClean="0">
                <a:solidFill>
                  <a:srgbClr val="00B0F0"/>
                </a:solidFill>
                <a:latin typeface="Consolas" pitchFamily="49" charset="0"/>
                <a:ea typeface="仿宋" pitchFamily="49" charset="-122"/>
                <a:cs typeface="Consolas" pitchFamily="49" charset="0"/>
              </a:rPr>
              <a:t>0</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e.cost=0;</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bound(e);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求根结点的</a:t>
            </a:r>
            <a:r>
              <a:rPr lang="en-US" sz="1800" smtClean="0">
                <a:solidFill>
                  <a:srgbClr val="00B0F0"/>
                </a:solidFill>
                <a:latin typeface="Consolas" pitchFamily="49" charset="0"/>
                <a:ea typeface="仿宋" pitchFamily="49" charset="-122"/>
                <a:cs typeface="Consolas" pitchFamily="49" charset="0"/>
              </a:rPr>
              <a:t>lb</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e.no=total++;</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qu.push(e);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根结点进队列</a:t>
            </a:r>
            <a:endParaRPr lang="zh-CN" altLang="en-US"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smtClean="0">
                <a:solidFill>
                  <a:srgbClr val="0000FF"/>
                </a:solidFill>
                <a:latin typeface="Consolas" pitchFamily="49" charset="0"/>
                <a:ea typeface="仿宋" pitchFamily="49" charset="-122"/>
                <a:cs typeface="Consolas" pitchFamily="49" charset="0"/>
              </a:rPr>
              <a:t>    while (!qu.empty())</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  e=qu.top(); qu.pop();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出队结点</a:t>
            </a:r>
            <a:r>
              <a:rPr lang="en-US" sz="1800" smtClean="0">
                <a:solidFill>
                  <a:srgbClr val="00B0F0"/>
                </a:solidFill>
                <a:latin typeface="Consolas" pitchFamily="49" charset="0"/>
                <a:ea typeface="仿宋" pitchFamily="49" charset="-122"/>
                <a:cs typeface="Consolas" pitchFamily="49" charset="0"/>
              </a:rPr>
              <a:t>e</a:t>
            </a:r>
            <a:r>
              <a:rPr lang="zh-CN" altLang="en-US" sz="1800" smtClean="0">
                <a:solidFill>
                  <a:srgbClr val="00B0F0"/>
                </a:solidFill>
                <a:latin typeface="Consolas" pitchFamily="49" charset="0"/>
                <a:ea typeface="仿宋" pitchFamily="49" charset="-122"/>
                <a:cs typeface="Consolas" pitchFamily="49" charset="0"/>
              </a:rPr>
              <a:t>，当前考虑人员</a:t>
            </a:r>
            <a:r>
              <a:rPr lang="en-US" sz="1800" smtClean="0">
                <a:solidFill>
                  <a:srgbClr val="00B0F0"/>
                </a:solidFill>
                <a:latin typeface="Consolas" pitchFamily="49" charset="0"/>
                <a:ea typeface="仿宋" pitchFamily="49" charset="-122"/>
                <a:cs typeface="Consolas" pitchFamily="49" charset="0"/>
              </a:rPr>
              <a:t>e.i</a:t>
            </a:r>
          </a:p>
          <a:p>
            <a:pPr>
              <a:lnSpc>
                <a:spcPct val="150000"/>
              </a:lnSpc>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e.i==n</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达到叶子结点</a:t>
            </a:r>
          </a:p>
          <a:p>
            <a:pPr>
              <a:lnSpc>
                <a:spcPct val="150000"/>
              </a:lnSpc>
            </a:pPr>
            <a:r>
              <a:rPr lang="en-US" sz="1800" smtClean="0">
                <a:solidFill>
                  <a:srgbClr val="0000FF"/>
                </a:solidFill>
                <a:latin typeface="Consolas" pitchFamily="49" charset="0"/>
                <a:ea typeface="仿宋" pitchFamily="49" charset="-122"/>
                <a:cs typeface="Consolas" pitchFamily="49" charset="0"/>
              </a:rPr>
              <a:t>       {   if (e.cost&lt;mincost)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比较求最优解</a:t>
            </a:r>
          </a:p>
          <a:p>
            <a:pPr>
              <a:lnSpc>
                <a:spcPct val="150000"/>
              </a:lnSpc>
            </a:pPr>
            <a:r>
              <a:rPr lang="en-US" sz="1800" smtClean="0">
                <a:solidFill>
                  <a:srgbClr val="0000FF"/>
                </a:solidFill>
                <a:latin typeface="Consolas" pitchFamily="49" charset="0"/>
                <a:ea typeface="仿宋" pitchFamily="49" charset="-122"/>
                <a:cs typeface="Consolas" pitchFamily="49" charset="0"/>
              </a:rPr>
              <a:t>           {	mincost=e.cost;</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for (j=1;j&lt;=n;j++)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bestx[j]=e.x[j];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smtClean="0">
                <a:solidFill>
                  <a:srgbClr val="0000FF"/>
                </a:solidFill>
                <a:latin typeface="Consolas" pitchFamily="49" charset="0"/>
                <a:ea typeface="仿宋" pitchFamily="49" charset="-122"/>
                <a:cs typeface="Consolas" pitchFamily="49" charset="0"/>
              </a:rPr>
              <a:t>	e1.i=e.i+1;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扩展分配下一个人员的任务，对应结点</a:t>
            </a:r>
            <a:r>
              <a:rPr lang="en-US" sz="1800" smtClean="0">
                <a:solidFill>
                  <a:srgbClr val="00B0F0"/>
                </a:solidFill>
                <a:latin typeface="Consolas" pitchFamily="49" charset="0"/>
                <a:ea typeface="仿宋" pitchFamily="49" charset="-122"/>
                <a:cs typeface="Consolas" pitchFamily="49" charset="0"/>
              </a:rPr>
              <a:t>e1</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for (j=1;j&lt;=n;j++)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考虑</a:t>
            </a:r>
            <a:r>
              <a:rPr lang="en-US"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个任务</a:t>
            </a:r>
          </a:p>
          <a:p>
            <a:r>
              <a:rPr lang="en-US" sz="1800" smtClean="0">
                <a:solidFill>
                  <a:srgbClr val="0000FF"/>
                </a:solidFill>
                <a:latin typeface="Consolas" pitchFamily="49" charset="0"/>
                <a:ea typeface="仿宋" pitchFamily="49" charset="-122"/>
                <a:cs typeface="Consolas" pitchFamily="49" charset="0"/>
              </a:rPr>
              <a:t>	{  if (e.worker[j])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任务</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是否已分配人员</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若已分配，跳过</a:t>
            </a:r>
            <a:endParaRPr lang="en-US" altLang="zh-CN"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continue;</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for (int i1=1;i1&lt;=n;i1++)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复制</a:t>
            </a:r>
            <a:r>
              <a:rPr lang="en-US" sz="1800" smtClean="0">
                <a:solidFill>
                  <a:srgbClr val="00B0F0"/>
                </a:solidFill>
                <a:latin typeface="Consolas" pitchFamily="49" charset="0"/>
                <a:ea typeface="仿宋" pitchFamily="49" charset="-122"/>
                <a:cs typeface="Consolas" pitchFamily="49" charset="0"/>
              </a:rPr>
              <a:t>e.x</a:t>
            </a:r>
            <a:r>
              <a:rPr lang="zh-CN" altLang="en-US" sz="1800" smtClean="0">
                <a:solidFill>
                  <a:srgbClr val="00B0F0"/>
                </a:solidFill>
                <a:latin typeface="Consolas" pitchFamily="49" charset="0"/>
                <a:ea typeface="仿宋" pitchFamily="49" charset="-122"/>
                <a:cs typeface="Consolas" pitchFamily="49" charset="0"/>
              </a:rPr>
              <a:t>得到</a:t>
            </a:r>
            <a:r>
              <a:rPr lang="en-US" sz="1800" smtClean="0">
                <a:solidFill>
                  <a:srgbClr val="00B0F0"/>
                </a:solidFill>
                <a:latin typeface="Consolas" pitchFamily="49" charset="0"/>
                <a:ea typeface="仿宋" pitchFamily="49" charset="-122"/>
                <a:cs typeface="Consolas" pitchFamily="49" charset="0"/>
              </a:rPr>
              <a:t>e1.x</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e1.x[i1]=e.x[i1];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e1.x[e1.i]=j;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为人员</a:t>
            </a:r>
            <a:r>
              <a:rPr lang="en-US" sz="1800" smtClean="0">
                <a:solidFill>
                  <a:srgbClr val="00B0F0"/>
                </a:solidFill>
                <a:latin typeface="Consolas" pitchFamily="49" charset="0"/>
                <a:ea typeface="仿宋" pitchFamily="49" charset="-122"/>
                <a:cs typeface="Consolas" pitchFamily="49" charset="0"/>
              </a:rPr>
              <a:t>e1.i</a:t>
            </a:r>
            <a:r>
              <a:rPr lang="zh-CN" altLang="en-US" sz="1800" smtClean="0">
                <a:solidFill>
                  <a:srgbClr val="00B0F0"/>
                </a:solidFill>
                <a:latin typeface="Consolas" pitchFamily="49" charset="0"/>
                <a:ea typeface="仿宋" pitchFamily="49" charset="-122"/>
                <a:cs typeface="Consolas" pitchFamily="49" charset="0"/>
              </a:rPr>
              <a:t>分配任务</a:t>
            </a:r>
            <a:r>
              <a:rPr lang="en-US" sz="1800" smtClean="0">
                <a:solidFill>
                  <a:srgbClr val="00B0F0"/>
                </a:solidFill>
                <a:latin typeface="Consolas" pitchFamily="49" charset="0"/>
                <a:ea typeface="仿宋" pitchFamily="49" charset="-122"/>
                <a:cs typeface="Consolas" pitchFamily="49" charset="0"/>
              </a:rPr>
              <a:t>j</a:t>
            </a:r>
          </a:p>
          <a:p>
            <a:pPr>
              <a:lnSpc>
                <a:spcPct val="150000"/>
              </a:lnSpc>
            </a:pPr>
            <a:r>
              <a:rPr lang="en-US" sz="1800" smtClean="0">
                <a:solidFill>
                  <a:srgbClr val="0000FF"/>
                </a:solidFill>
                <a:latin typeface="Consolas" pitchFamily="49" charset="0"/>
                <a:ea typeface="仿宋" pitchFamily="49" charset="-122"/>
                <a:cs typeface="Consolas" pitchFamily="49" charset="0"/>
              </a:rPr>
              <a:t>          for (int i2=1;i2&lt;=n;i2++)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复制</a:t>
            </a:r>
            <a:r>
              <a:rPr lang="en-US" sz="1800" smtClean="0">
                <a:solidFill>
                  <a:srgbClr val="00B0F0"/>
                </a:solidFill>
                <a:latin typeface="Consolas" pitchFamily="49" charset="0"/>
                <a:ea typeface="仿宋" pitchFamily="49" charset="-122"/>
                <a:cs typeface="Consolas" pitchFamily="49" charset="0"/>
              </a:rPr>
              <a:t>e.worker</a:t>
            </a:r>
            <a:r>
              <a:rPr lang="zh-CN" altLang="en-US" sz="1800" smtClean="0">
                <a:solidFill>
                  <a:srgbClr val="00B0F0"/>
                </a:solidFill>
                <a:latin typeface="Consolas" pitchFamily="49" charset="0"/>
                <a:ea typeface="仿宋" pitchFamily="49" charset="-122"/>
                <a:cs typeface="Consolas" pitchFamily="49" charset="0"/>
              </a:rPr>
              <a:t>得到</a:t>
            </a:r>
            <a:r>
              <a:rPr lang="en-US" sz="1800" smtClean="0">
                <a:solidFill>
                  <a:srgbClr val="00B0F0"/>
                </a:solidFill>
                <a:latin typeface="Consolas" pitchFamily="49" charset="0"/>
                <a:ea typeface="仿宋" pitchFamily="49" charset="-122"/>
                <a:cs typeface="Consolas" pitchFamily="49" charset="0"/>
              </a:rPr>
              <a:t>e1.worker</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e1.worker[i2]=e.worker[i2];</a:t>
            </a:r>
          </a:p>
          <a:p>
            <a:r>
              <a:rPr lang="en-US" sz="1800" smtClean="0">
                <a:solidFill>
                  <a:srgbClr val="0000FF"/>
                </a:solidFill>
                <a:latin typeface="Consolas" pitchFamily="49" charset="0"/>
                <a:ea typeface="仿宋" pitchFamily="49" charset="-122"/>
                <a:cs typeface="Consolas" pitchFamily="49" charset="0"/>
              </a:rPr>
              <a:t>          e1.worker[j]=true;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表示任务</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已经分配</a:t>
            </a:r>
            <a:endParaRPr lang="en-US"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e1.cost=e.cost+c[e1.i][j];</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bound(e1);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a:t>
            </a:r>
            <a:r>
              <a:rPr lang="en-US" sz="1800" smtClean="0">
                <a:solidFill>
                  <a:srgbClr val="00B0F0"/>
                </a:solidFill>
                <a:latin typeface="Consolas" pitchFamily="49" charset="0"/>
                <a:ea typeface="仿宋" pitchFamily="49" charset="-122"/>
                <a:cs typeface="Consolas" pitchFamily="49" charset="0"/>
              </a:rPr>
              <a:t>e1</a:t>
            </a:r>
            <a:r>
              <a:rPr lang="zh-CN" altLang="en-US" sz="1800" smtClean="0">
                <a:solidFill>
                  <a:srgbClr val="00B0F0"/>
                </a:solidFill>
                <a:latin typeface="Consolas" pitchFamily="49" charset="0"/>
                <a:ea typeface="仿宋" pitchFamily="49" charset="-122"/>
                <a:cs typeface="Consolas" pitchFamily="49" charset="0"/>
              </a:rPr>
              <a:t>的</a:t>
            </a:r>
            <a:r>
              <a:rPr lang="en-US" sz="1800" smtClean="0">
                <a:solidFill>
                  <a:srgbClr val="00B0F0"/>
                </a:solidFill>
                <a:latin typeface="Consolas" pitchFamily="49" charset="0"/>
                <a:ea typeface="仿宋" pitchFamily="49" charset="-122"/>
                <a:cs typeface="Consolas" pitchFamily="49" charset="0"/>
              </a:rPr>
              <a:t>lb</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e1.no=total++;</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e1.lb&lt;=mincost</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剪枝</a:t>
            </a:r>
          </a:p>
          <a:p>
            <a:r>
              <a:rPr lang="en-US" sz="1800" smtClean="0">
                <a:solidFill>
                  <a:srgbClr val="0000FF"/>
                </a:solidFill>
                <a:latin typeface="Consolas" pitchFamily="49" charset="0"/>
                <a:ea typeface="仿宋" pitchFamily="49" charset="-122"/>
                <a:cs typeface="Consolas" pitchFamily="49" charset="0"/>
              </a:rPr>
              <a:t>             qu.push(e1);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smtClean="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727427"/>
        </p:xfrm>
        <a:graphic>
          <a:graphicData uri="http://schemas.openxmlformats.org/drawingml/2006/table">
            <a:tbl>
              <a:tblPr>
                <a:tableStyleId>{35758FB7-9AC5-4552-8A53-C91805E547FA}</a:tableStyleId>
              </a:tblPr>
              <a:tblGrid>
                <a:gridCol w="582744"/>
                <a:gridCol w="675453"/>
                <a:gridCol w="675984"/>
                <a:gridCol w="675984"/>
                <a:gridCol w="675984"/>
              </a:tblGrid>
              <a:tr h="264387">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cost=2</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=0</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smtClean="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smtClean="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smtClean="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cost=8</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smtClean="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smtClean="0">
                  <a:solidFill>
                    <a:srgbClr val="0000FF"/>
                  </a:solidFill>
                </a:rPr>
                <a:t>j</a:t>
              </a:r>
              <a:r>
                <a:rPr lang="en-US" altLang="zh-CN" sz="1800" smtClean="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为</a:t>
              </a:r>
              <a:r>
                <a:rPr lang="en-US" altLang="zh-CN" sz="1800" smtClean="0">
                  <a:solidFill>
                    <a:srgbClr val="0000FF"/>
                  </a:solidFill>
                  <a:latin typeface="Consolas" pitchFamily="49" charset="0"/>
                  <a:ea typeface="楷体" pitchFamily="49" charset="-122"/>
                  <a:cs typeface="Consolas" pitchFamily="49" charset="0"/>
                </a:rPr>
                <a:t>e.</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任务分配人员</a:t>
              </a:r>
              <a:r>
                <a:rPr lang="en-US" altLang="zh-CN" sz="1800" i="1" smtClean="0">
                  <a:solidFill>
                    <a:srgbClr val="0000FF"/>
                  </a:solidFill>
                  <a:latin typeface="Consolas" pitchFamily="49" charset="0"/>
                  <a:ea typeface="楷体" pitchFamily="49" charset="-122"/>
                  <a:cs typeface="Consolas" pitchFamily="49" charset="0"/>
                </a:rPr>
                <a:t>j</a:t>
              </a:r>
              <a:endParaRPr lang="zh-CN" altLang="en-US" sz="1800" i="1">
                <a:solidFill>
                  <a:srgbClr val="0000FF"/>
                </a:solidFill>
                <a:latin typeface="Consolas" pitchFamily="49" charset="0"/>
                <a:ea typeface="楷体" pitchFamily="49" charset="-122"/>
                <a:cs typeface="Consolas"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cost=8</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smtClean="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lb=14</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smtClean="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smtClean="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[]={2,1,</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smtClean="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cost=16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lb=25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[]={2,1,</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smtClean="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=4</a:t>
              </a:r>
              <a:r>
                <a:rPr lang="zh-CN" altLang="zh-CN" sz="1800" smtClean="0">
                  <a:solidFill>
                    <a:schemeClr val="bg1"/>
                  </a:solidFill>
                  <a:latin typeface="Consolas" pitchFamily="49" charset="0"/>
                  <a:ea typeface="楷体" pitchFamily="49" charset="-122"/>
                  <a:cs typeface="Consolas" pitchFamily="49" charset="0"/>
                </a:rPr>
                <a:t>，</a:t>
              </a:r>
              <a:r>
                <a:rPr lang="en-US" altLang="zh-CN" sz="1800" smtClean="0">
                  <a:solidFill>
                    <a:schemeClr val="bg1"/>
                  </a:solidFill>
                  <a:latin typeface="Consolas" pitchFamily="49" charset="0"/>
                  <a:ea typeface="楷体" pitchFamily="49" charset="-122"/>
                  <a:cs typeface="Consolas" pitchFamily="49" charset="0"/>
                </a:rPr>
                <a:t>cost=13</a:t>
              </a:r>
              <a:endParaRPr lang="zh-CN" altLang="zh-CN" sz="1800" smtClean="0">
                <a:solidFill>
                  <a:schemeClr val="bg1"/>
                </a:solidFill>
                <a:latin typeface="Consolas" pitchFamily="49" charset="0"/>
                <a:ea typeface="楷体" pitchFamily="49" charset="-122"/>
                <a:cs typeface="Consolas" pitchFamily="49" charset="0"/>
              </a:endParaRPr>
            </a:p>
            <a:p>
              <a:pPr>
                <a:lnSpc>
                  <a:spcPts val="2000"/>
                </a:lnSpc>
              </a:pPr>
              <a:r>
                <a:rPr lang="en-US" altLang="zh-CN" sz="1800" smtClean="0">
                  <a:solidFill>
                    <a:schemeClr val="bg1"/>
                  </a:solidFill>
                  <a:latin typeface="Consolas" pitchFamily="49" charset="0"/>
                  <a:ea typeface="楷体" pitchFamily="49" charset="-122"/>
                  <a:cs typeface="Consolas" pitchFamily="49" charset="0"/>
                </a:rPr>
                <a:t>lb=13</a:t>
              </a:r>
              <a:endParaRPr lang="zh-CN" altLang="zh-CN" sz="1800" smtClean="0">
                <a:solidFill>
                  <a:schemeClr val="bg1"/>
                </a:solidFill>
                <a:latin typeface="Consolas" pitchFamily="49" charset="0"/>
                <a:ea typeface="楷体" pitchFamily="49" charset="-122"/>
                <a:cs typeface="Consolas" pitchFamily="49" charset="0"/>
              </a:endParaRPr>
            </a:p>
            <a:p>
              <a:pPr>
                <a:lnSpc>
                  <a:spcPts val="2000"/>
                </a:lnSpc>
              </a:pPr>
              <a:r>
                <a:rPr lang="en-US" altLang="zh-CN" sz="1800" i="1" smtClean="0">
                  <a:solidFill>
                    <a:schemeClr val="bg1"/>
                  </a:solidFill>
                  <a:latin typeface="Consolas" pitchFamily="49" charset="0"/>
                  <a:ea typeface="楷体" pitchFamily="49" charset="-122"/>
                  <a:cs typeface="Consolas" pitchFamily="49" charset="0"/>
                </a:rPr>
                <a:t>x</a:t>
              </a:r>
              <a:r>
                <a:rPr lang="en-US" altLang="zh-CN" sz="1800" smtClean="0">
                  <a:solidFill>
                    <a:schemeClr val="bg1"/>
                  </a:solidFill>
                  <a:latin typeface="Consolas" pitchFamily="49" charset="0"/>
                  <a:ea typeface="楷体" pitchFamily="49" charset="-122"/>
                  <a:cs typeface="Consolas" pitchFamily="49" charset="0"/>
                </a:rPr>
                <a:t>[]={2,1,3,4}</a:t>
              </a:r>
              <a:endParaRPr lang="zh-CN" altLang="zh-CN" sz="1800">
                <a:solidFill>
                  <a:schemeClr val="bg1"/>
                </a:solidFill>
                <a:latin typeface="Consolas" pitchFamily="49" charset="0"/>
                <a:ea typeface="楷体" pitchFamily="49" charset="-122"/>
                <a:cs typeface="Consolas"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smtClean="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其他子结点</a:t>
            </a:r>
            <a:r>
              <a:rPr lang="zh-CN" altLang="zh-CN" sz="2000" smtClean="0">
                <a:solidFill>
                  <a:srgbClr val="0000FF"/>
                </a:solidFill>
                <a:latin typeface="微软雅黑" pitchFamily="34" charset="-122"/>
                <a:ea typeface="微软雅黑" pitchFamily="34" charset="-122"/>
              </a:rPr>
              <a:t>被剪枝</a:t>
            </a:r>
            <a:r>
              <a:rPr lang="zh-CN" altLang="en-US"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smtClean="0">
                <a:solidFill>
                  <a:srgbClr val="FF0000"/>
                </a:solidFill>
                <a:latin typeface="楷体" pitchFamily="49" charset="-122"/>
                <a:ea typeface="楷体" pitchFamily="49" charset="-122"/>
              </a:rPr>
              <a:t>解结点</a:t>
            </a:r>
            <a:endParaRPr lang="zh-CN" altLang="en-US" sz="2200">
              <a:solidFill>
                <a:srgbClr val="FF0000"/>
              </a:solidFill>
              <a:latin typeface="楷体" pitchFamily="49" charset="-122"/>
              <a:ea typeface="楷体" pitchFamily="49" charset="-122"/>
            </a:endParaRP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smtClean="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最优方案</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zh-CN" altLang="en-US" sz="1800" smtClean="0">
                <a:solidFill>
                  <a:srgbClr val="0000FF"/>
                </a:solidFill>
                <a:latin typeface="Consolas" pitchFamily="49" charset="0"/>
                <a:ea typeface="楷体" pitchFamily="49" charset="-122"/>
                <a:cs typeface="Consolas" pitchFamily="49" charset="0"/>
              </a:rPr>
              <a:t>   第</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pPr algn="l"/>
            <a:r>
              <a:rPr lang="zh-CN" altLang="zh-CN" sz="1800" smtClean="0">
                <a:solidFill>
                  <a:srgbClr val="0000FF"/>
                </a:solidFill>
                <a:latin typeface="Consolas" pitchFamily="49" charset="0"/>
                <a:ea typeface="楷体" pitchFamily="49" charset="-122"/>
                <a:cs typeface="Consolas" pitchFamily="49" charset="0"/>
              </a:rPr>
              <a:t>总成本</a:t>
            </a:r>
            <a:r>
              <a:rPr lang="en-US" altLang="zh-CN" sz="1800" smtClean="0">
                <a:solidFill>
                  <a:srgbClr val="0000FF"/>
                </a:solidFill>
                <a:latin typeface="Consolas" pitchFamily="49" charset="0"/>
                <a:ea typeface="楷体" pitchFamily="49" charset="-122"/>
                <a:cs typeface="Consolas" pitchFamily="49" charset="0"/>
              </a:rPr>
              <a:t>=13</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ableStyleId>{284E427A-3D55-4303-BF80-6455036E1DE7}</a:tableStyleId>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[]={2,1,3,4}</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500042"/>
            <a:ext cx="5040000" cy="648997"/>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108000" rtlCol="0">
            <a:spAutoFit/>
          </a:bodyPr>
          <a:lstStyle/>
          <a:p>
            <a:pPr algn="ctr"/>
            <a:r>
              <a:rPr lang="pt-BR" altLang="zh-CN" sz="2800" smtClean="0">
                <a:solidFill>
                  <a:srgbClr val="FF0000"/>
                </a:solidFill>
                <a:latin typeface="Consolas" pitchFamily="49" charset="0"/>
                <a:ea typeface="叶根友毛笔行书2.0版" pitchFamily="2" charset="-122"/>
                <a:cs typeface="Consolas" pitchFamily="49" charset="0"/>
              </a:rPr>
              <a:t>6.5 </a:t>
            </a:r>
            <a:r>
              <a:rPr lang="zh-CN" altLang="zh-CN" sz="2800" smtClean="0">
                <a:solidFill>
                  <a:srgbClr val="FF0000"/>
                </a:solidFill>
                <a:latin typeface="Consolas" pitchFamily="49" charset="0"/>
                <a:ea typeface="叶根友毛笔行书2.0版" pitchFamily="2" charset="-122"/>
                <a:cs typeface="Consolas" pitchFamily="49" charset="0"/>
              </a:rPr>
              <a:t>求解流水作业调度问题</a:t>
            </a: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）要在由两台机器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上加工，然后在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上加工。</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加工作业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所需的时间分别为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流水作业调度问题要求确定这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smtClean="0">
                <a:solidFill>
                  <a:srgbClr val="0000FF"/>
                </a:solidFill>
                <a:latin typeface="华文中宋" pitchFamily="2" charset="-122"/>
                <a:ea typeface="华文中宋" pitchFamily="2" charset="-122"/>
                <a:cs typeface="Consolas" pitchFamily="49" charset="0"/>
              </a:rPr>
              <a:t>非优先调度</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52"/>
            <a:ext cx="8072494" cy="1502976"/>
          </a:xfrm>
          <a:prstGeom prst="rect">
            <a:avLst/>
          </a:prstGeom>
          <a:solidFill>
            <a:schemeClr val="accent6">
              <a:lumMod val="20000"/>
              <a:lumOff val="80000"/>
            </a:schemeClr>
          </a:solidFill>
        </p:spPr>
        <p:txBody>
          <a:bodyPr wrap="square" rtlCol="0">
            <a:spAutoFit/>
          </a:bodyPr>
          <a:lstStyle/>
          <a:p>
            <a:pPr>
              <a:lnSpc>
                <a:spcPts val="26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【问题求解】</a:t>
            </a:r>
            <a:r>
              <a:rPr lang="zh-CN" altLang="zh-CN" sz="1800" smtClean="0">
                <a:solidFill>
                  <a:srgbClr val="0000FF"/>
                </a:solidFill>
                <a:latin typeface="Consolas" pitchFamily="49" charset="0"/>
                <a:ea typeface="楷体" pitchFamily="49" charset="-122"/>
                <a:cs typeface="Consolas" pitchFamily="49" charset="0"/>
              </a:rPr>
              <a:t>作业编号为</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到</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，调度方案的执行步骤为</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到</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，解空间每一层对应一个步骤的作业分配</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nSpc>
                <a:spcPts val="2600"/>
              </a:lnSpc>
              <a:spcBef>
                <a:spcPts val="600"/>
              </a:spcBef>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根结点对应步骤</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（虚），依次为步骤</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宋体" pitchFamily="2" charset="-122"/>
                <a:ea typeface="宋体" pitchFamily="2"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分配任务，叶子结点对应步骤</a:t>
            </a:r>
            <a:r>
              <a:rPr lang="en-US" altLang="zh-CN" sz="1800" i="1"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a:t>
            </a:r>
          </a:p>
        </p:txBody>
      </p:sp>
      <p:grpSp>
        <p:nvGrpSpPr>
          <p:cNvPr id="9" name="组合 39"/>
          <p:cNvGrpSpPr/>
          <p:nvPr/>
        </p:nvGrpSpPr>
        <p:grpSpPr>
          <a:xfrm>
            <a:off x="1428728" y="1785926"/>
            <a:ext cx="6215106" cy="3747813"/>
            <a:chOff x="1428728" y="1785926"/>
            <a:chExt cx="6215106" cy="3747813"/>
          </a:xfrm>
        </p:grpSpPr>
        <p:sp>
          <p:nvSpPr>
            <p:cNvPr id="3" name="椭圆 2"/>
            <p:cNvSpPr/>
            <p:nvPr/>
          </p:nvSpPr>
          <p:spPr>
            <a:xfrm>
              <a:off x="3857620" y="1857364"/>
              <a:ext cx="428628" cy="4286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TextBox 3"/>
            <p:cNvSpPr txBox="1"/>
            <p:nvPr/>
          </p:nvSpPr>
          <p:spPr>
            <a:xfrm>
              <a:off x="4357686" y="1785926"/>
              <a:ext cx="1857388" cy="369332"/>
            </a:xfrm>
            <a:prstGeom prst="rect">
              <a:avLst/>
            </a:prstGeom>
            <a:noFill/>
          </p:spPr>
          <p:txBody>
            <a:bodyPr wrap="square" rtlCol="0">
              <a:spAutoFit/>
            </a:bodyPr>
            <a:lstStyle/>
            <a:p>
              <a:r>
                <a:rPr lang="zh-CN" altLang="zh-CN" sz="1800" smtClean="0">
                  <a:solidFill>
                    <a:srgbClr val="0000FF"/>
                  </a:solidFill>
                  <a:latin typeface="Consolas" pitchFamily="49" charset="0"/>
                  <a:ea typeface="仿宋" pitchFamily="49" charset="-122"/>
                  <a:cs typeface="Consolas" pitchFamily="49" charset="0"/>
                </a:rPr>
                <a:t>根结点</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5" name="椭圆 4"/>
            <p:cNvSpPr/>
            <p:nvPr/>
          </p:nvSpPr>
          <p:spPr>
            <a:xfrm>
              <a:off x="264317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786182"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14350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357686" y="3000372"/>
              <a:ext cx="571504"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cxnSp>
          <p:nvCxnSpPr>
            <p:cNvPr id="10" name="直接连接符 9"/>
            <p:cNvCxnSpPr>
              <a:stCxn id="3" idx="3"/>
              <a:endCxn id="5" idx="7"/>
            </p:cNvCxnSpPr>
            <p:nvPr/>
          </p:nvCxnSpPr>
          <p:spPr>
            <a:xfrm rot="5400000">
              <a:off x="3009031" y="2223221"/>
              <a:ext cx="911360"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3" idx="4"/>
              <a:endCxn id="6" idx="0"/>
            </p:cNvCxnSpPr>
            <p:nvPr/>
          </p:nvCxnSpPr>
          <p:spPr>
            <a:xfrm rot="5400000">
              <a:off x="3643306" y="2643182"/>
              <a:ext cx="785818"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3" idx="5"/>
              <a:endCxn id="7" idx="1"/>
            </p:cNvCxnSpPr>
            <p:nvPr/>
          </p:nvCxnSpPr>
          <p:spPr>
            <a:xfrm rot="16200000" flipH="1">
              <a:off x="4259196" y="2187502"/>
              <a:ext cx="911360"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857488" y="2416726"/>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6" name="TextBox 15"/>
            <p:cNvSpPr txBox="1"/>
            <p:nvPr/>
          </p:nvSpPr>
          <p:spPr>
            <a:xfrm>
              <a:off x="3571868" y="2428868"/>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7" name="TextBox 16"/>
            <p:cNvSpPr txBox="1"/>
            <p:nvPr/>
          </p:nvSpPr>
          <p:spPr>
            <a:xfrm>
              <a:off x="4714876" y="2357430"/>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18" name="椭圆 17"/>
            <p:cNvSpPr/>
            <p:nvPr/>
          </p:nvSpPr>
          <p:spPr>
            <a:xfrm>
              <a:off x="142872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571736"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92905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143240" y="4429132"/>
              <a:ext cx="571504"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cxnSp>
          <p:nvCxnSpPr>
            <p:cNvPr id="23" name="直接连接符 22"/>
            <p:cNvCxnSpPr>
              <a:stCxn id="5" idx="3"/>
              <a:endCxn id="18" idx="7"/>
            </p:cNvCxnSpPr>
            <p:nvPr/>
          </p:nvCxnSpPr>
          <p:spPr>
            <a:xfrm rot="5400000">
              <a:off x="1687428" y="3544824"/>
              <a:ext cx="1125674"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5" idx="4"/>
              <a:endCxn id="19" idx="0"/>
            </p:cNvCxnSpPr>
            <p:nvPr/>
          </p:nvCxnSpPr>
          <p:spPr>
            <a:xfrm rot="5400000">
              <a:off x="2321703" y="3964785"/>
              <a:ext cx="1000132"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5" idx="5"/>
              <a:endCxn id="20" idx="1"/>
            </p:cNvCxnSpPr>
            <p:nvPr/>
          </p:nvCxnSpPr>
          <p:spPr>
            <a:xfrm rot="16200000" flipH="1">
              <a:off x="2937593" y="3509105"/>
              <a:ext cx="1125674"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643042" y="3774048"/>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2285984" y="3786748"/>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3487730" y="3631172"/>
              <a:ext cx="714380" cy="338554"/>
            </a:xfrm>
            <a:prstGeom prst="rect">
              <a:avLst/>
            </a:prstGeom>
            <a:noFill/>
          </p:spPr>
          <p:txBody>
            <a:bodyPr wrap="square"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31" name="TextBox 30"/>
            <p:cNvSpPr txBox="1"/>
            <p:nvPr/>
          </p:nvSpPr>
          <p:spPr>
            <a:xfrm>
              <a:off x="4643438" y="3786190"/>
              <a:ext cx="571504"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32" name="TextBox 31"/>
            <p:cNvSpPr txBox="1"/>
            <p:nvPr/>
          </p:nvSpPr>
          <p:spPr>
            <a:xfrm>
              <a:off x="2571736" y="5072074"/>
              <a:ext cx="571504"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sp>
          <p:nvSpPr>
            <p:cNvPr id="33" name="TextBox 32"/>
            <p:cNvSpPr txBox="1"/>
            <p:nvPr/>
          </p:nvSpPr>
          <p:spPr>
            <a:xfrm>
              <a:off x="6786578" y="2659000"/>
              <a:ext cx="857256" cy="369332"/>
            </a:xfrm>
            <a:prstGeom prst="rect">
              <a:avLst/>
            </a:prstGeom>
            <a:noFill/>
          </p:spPr>
          <p:txBody>
            <a:bodyPr wrap="square" rtlCol="0">
              <a:spAutoFit/>
            </a:bodyPr>
            <a:lstStyle/>
            <a:p>
              <a:r>
                <a:rPr lang="zh-CN" altLang="zh-CN" sz="1800" smtClean="0">
                  <a:solidFill>
                    <a:srgbClr val="FF00FF"/>
                  </a:solidFill>
                  <a:latin typeface="Consolas" pitchFamily="49" charset="0"/>
                  <a:ea typeface="仿宋" pitchFamily="49" charset="-122"/>
                  <a:cs typeface="Consolas" pitchFamily="49" charset="0"/>
                </a:rPr>
                <a:t>步骤</a:t>
              </a:r>
              <a:r>
                <a:rPr lang="en-US" altLang="zh-CN" sz="1800" smtClean="0">
                  <a:solidFill>
                    <a:srgbClr val="FF00FF"/>
                  </a:solidFill>
                  <a:latin typeface="Consolas" pitchFamily="49" charset="0"/>
                  <a:ea typeface="仿宋" pitchFamily="49" charset="-122"/>
                  <a:cs typeface="Consolas" pitchFamily="49" charset="0"/>
                </a:rPr>
                <a:t>1</a:t>
              </a:r>
              <a:endParaRPr lang="zh-CN" altLang="en-US" sz="1800">
                <a:solidFill>
                  <a:srgbClr val="FF00FF"/>
                </a:solidFill>
                <a:latin typeface="Consolas" pitchFamily="49" charset="0"/>
                <a:ea typeface="仿宋" pitchFamily="49" charset="-122"/>
                <a:cs typeface="Consolas" pitchFamily="49" charset="0"/>
              </a:endParaRPr>
            </a:p>
          </p:txBody>
        </p:sp>
        <p:cxnSp>
          <p:nvCxnSpPr>
            <p:cNvPr id="35" name="直接连接符 34"/>
            <p:cNvCxnSpPr/>
            <p:nvPr/>
          </p:nvCxnSpPr>
          <p:spPr>
            <a:xfrm>
              <a:off x="2571736" y="2857496"/>
              <a:ext cx="4214842" cy="1588"/>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4036960"/>
              <a:ext cx="857256" cy="369332"/>
            </a:xfrm>
            <a:prstGeom prst="rect">
              <a:avLst/>
            </a:prstGeom>
            <a:noFill/>
          </p:spPr>
          <p:txBody>
            <a:bodyPr wrap="square" rtlCol="0">
              <a:spAutoFit/>
            </a:bodyPr>
            <a:lstStyle/>
            <a:p>
              <a:r>
                <a:rPr lang="zh-CN" altLang="zh-CN" sz="1800" smtClean="0">
                  <a:solidFill>
                    <a:srgbClr val="FF00FF"/>
                  </a:solidFill>
                  <a:latin typeface="Consolas" pitchFamily="49" charset="0"/>
                  <a:ea typeface="仿宋" pitchFamily="49" charset="-122"/>
                  <a:cs typeface="Consolas" pitchFamily="49" charset="0"/>
                </a:rPr>
                <a:t>步骤</a:t>
              </a:r>
              <a:r>
                <a:rPr lang="en-US" altLang="zh-CN" sz="1800" smtClean="0">
                  <a:solidFill>
                    <a:srgbClr val="FF00FF"/>
                  </a:solidFill>
                  <a:latin typeface="Consolas" pitchFamily="49" charset="0"/>
                  <a:ea typeface="仿宋" pitchFamily="49" charset="-122"/>
                  <a:cs typeface="Consolas" pitchFamily="49" charset="0"/>
                </a:rPr>
                <a:t>2</a:t>
              </a:r>
              <a:endParaRPr lang="zh-CN" altLang="en-US" sz="1800">
                <a:solidFill>
                  <a:srgbClr val="FF00FF"/>
                </a:solidFill>
                <a:latin typeface="Consolas" pitchFamily="49" charset="0"/>
                <a:ea typeface="仿宋" pitchFamily="49" charset="-122"/>
                <a:cs typeface="Consolas" pitchFamily="49" charset="0"/>
              </a:endParaRPr>
            </a:p>
          </p:txBody>
        </p:sp>
        <p:cxnSp>
          <p:nvCxnSpPr>
            <p:cNvPr id="37" name="直接连接符 36"/>
            <p:cNvCxnSpPr/>
            <p:nvPr/>
          </p:nvCxnSpPr>
          <p:spPr>
            <a:xfrm flipV="1">
              <a:off x="1428728" y="4224344"/>
              <a:ext cx="5357850" cy="0"/>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grpSp>
      <p:grpSp>
        <p:nvGrpSpPr>
          <p:cNvPr id="11" name="组合 40"/>
          <p:cNvGrpSpPr/>
          <p:nvPr/>
        </p:nvGrpSpPr>
        <p:grpSpPr>
          <a:xfrm>
            <a:off x="2643174" y="5796502"/>
            <a:ext cx="5500726" cy="430722"/>
            <a:chOff x="2786050" y="5796502"/>
            <a:chExt cx="5500726" cy="430722"/>
          </a:xfrm>
        </p:grpSpPr>
        <p:sp>
          <p:nvSpPr>
            <p:cNvPr id="34" name="椭圆 33"/>
            <p:cNvSpPr/>
            <p:nvPr/>
          </p:nvSpPr>
          <p:spPr>
            <a:xfrm>
              <a:off x="2786050" y="5796502"/>
              <a:ext cx="428628" cy="428628"/>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38" name="TextBox 37"/>
            <p:cNvSpPr txBox="1"/>
            <p:nvPr/>
          </p:nvSpPr>
          <p:spPr>
            <a:xfrm>
              <a:off x="3786182" y="5857892"/>
              <a:ext cx="4500594" cy="369332"/>
            </a:xfrm>
            <a:prstGeom prst="rect">
              <a:avLst/>
            </a:prstGeom>
            <a:noFill/>
          </p:spPr>
          <p:txBody>
            <a:bodyPr wrap="square" rtlCol="0">
              <a:spAutoFit/>
            </a:bodyPr>
            <a:lstStyle/>
            <a:p>
              <a:r>
                <a:rPr lang="zh-CN" altLang="en-US" sz="1800" smtClean="0">
                  <a:solidFill>
                    <a:srgbClr val="0000FF"/>
                  </a:solidFill>
                  <a:latin typeface="华文中宋" pitchFamily="2" charset="-122"/>
                  <a:ea typeface="华文中宋" pitchFamily="2" charset="-122"/>
                </a:rPr>
                <a:t>叶子结点为一个可行解，比较求最优解</a:t>
              </a:r>
              <a:endParaRPr lang="zh-CN" altLang="en-US" sz="1800">
                <a:solidFill>
                  <a:srgbClr val="0000FF"/>
                </a:solidFill>
                <a:latin typeface="华文中宋" pitchFamily="2" charset="-122"/>
                <a:ea typeface="华文中宋" pitchFamily="2" charset="-122"/>
              </a:endParaRPr>
            </a:p>
          </p:txBody>
        </p:sp>
        <p:sp>
          <p:nvSpPr>
            <p:cNvPr id="39" name="左箭头 38"/>
            <p:cNvSpPr/>
            <p:nvPr/>
          </p:nvSpPr>
          <p:spPr>
            <a:xfrm>
              <a:off x="3357554" y="5929330"/>
              <a:ext cx="357190" cy="214314"/>
            </a:xfrm>
            <a:prstGeom prst="leftArrow">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857232"/>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对于按</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顺序执行的</a:t>
            </a:r>
            <a:r>
              <a:rPr lang="zh-CN" altLang="en-US" sz="2000" smtClean="0">
                <a:solidFill>
                  <a:srgbClr val="0000FF"/>
                </a:solidFill>
                <a:latin typeface="Consolas" pitchFamily="49" charset="0"/>
                <a:ea typeface="楷体" pitchFamily="49" charset="-122"/>
                <a:cs typeface="Consolas" pitchFamily="49" charset="0"/>
              </a:rPr>
              <a:t>某种</a:t>
            </a:r>
            <a:r>
              <a:rPr lang="zh-CN" altLang="zh-CN" sz="2000" smtClean="0">
                <a:solidFill>
                  <a:srgbClr val="0000FF"/>
                </a:solidFill>
                <a:latin typeface="Consolas" pitchFamily="49" charset="0"/>
                <a:ea typeface="楷体" pitchFamily="49" charset="-122"/>
                <a:cs typeface="Consolas" pitchFamily="49" charset="0"/>
              </a:rPr>
              <a:t>调度方案，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表示在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上执行完当前</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a:t>
            </a:r>
            <a:r>
              <a:rPr lang="zh-CN" altLang="zh-CN" sz="200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作业对应的</a:t>
            </a:r>
            <a:r>
              <a:rPr lang="zh-CN" altLang="zh-CN" sz="2000" smtClean="0">
                <a:solidFill>
                  <a:srgbClr val="0000FF"/>
                </a:solidFill>
                <a:latin typeface="Consolas" pitchFamily="49" charset="0"/>
                <a:ea typeface="楷体" pitchFamily="49" charset="-122"/>
                <a:cs typeface="Consolas" pitchFamily="49" charset="0"/>
              </a:rPr>
              <a:t>总时间，</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数组表示在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上执行完当前</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a:t>
            </a:r>
            <a:r>
              <a:rPr lang="zh-CN" altLang="zh-CN" sz="200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作业</a:t>
            </a:r>
            <a:r>
              <a:rPr lang="zh-CN" altLang="zh-CN" sz="2000" smtClean="0">
                <a:solidFill>
                  <a:srgbClr val="0000FF"/>
                </a:solidFill>
                <a:latin typeface="Consolas" pitchFamily="49" charset="0"/>
                <a:ea typeface="楷体" pitchFamily="49" charset="-122"/>
                <a:cs typeface="Consolas" pitchFamily="49" charset="0"/>
              </a:rPr>
              <a:t>的总时间</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若第</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步执行作业</a:t>
            </a:r>
            <a:r>
              <a:rPr lang="en-US"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计算公式如下：</a:t>
            </a:r>
          </a:p>
        </p:txBody>
      </p:sp>
      <p:sp>
        <p:nvSpPr>
          <p:cNvPr id="3" name="TextBox 2"/>
          <p:cNvSpPr txBox="1"/>
          <p:nvPr/>
        </p:nvSpPr>
        <p:spPr>
          <a:xfrm>
            <a:off x="1571604" y="3286124"/>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i="1" smtClean="0">
                <a:solidFill>
                  <a:srgbClr val="0000FF"/>
                </a:solidFill>
                <a:latin typeface="Consolas" pitchFamily="49" charset="0"/>
                <a:ea typeface="楷体" pitchFamily="49" charset="-122"/>
                <a:cs typeface="Consolas" pitchFamily="49" charset="0"/>
              </a:rPr>
              <a:t>f</a:t>
            </a:r>
            <a:r>
              <a:rPr lang="pt-BR" altLang="zh-CN" sz="1800" baseline="-25000" smtClean="0">
                <a:solidFill>
                  <a:srgbClr val="0000FF"/>
                </a:solidFill>
                <a:latin typeface="Consolas" pitchFamily="49" charset="0"/>
                <a:ea typeface="楷体" pitchFamily="49" charset="-122"/>
                <a:cs typeface="Consolas" pitchFamily="49" charset="0"/>
              </a:rPr>
              <a:t>1</a:t>
            </a:r>
            <a:r>
              <a:rPr lang="pt-BR" altLang="zh-CN" sz="1800" smtClean="0">
                <a:solidFill>
                  <a:srgbClr val="0000FF"/>
                </a:solidFill>
                <a:latin typeface="Consolas" pitchFamily="49" charset="0"/>
                <a:ea typeface="楷体" pitchFamily="49" charset="-122"/>
                <a:cs typeface="Consolas" pitchFamily="49" charset="0"/>
              </a:rPr>
              <a:t>=</a:t>
            </a:r>
            <a:r>
              <a:rPr lang="pt-BR" altLang="zh-CN" sz="1800" i="1" smtClean="0">
                <a:solidFill>
                  <a:srgbClr val="0000FF"/>
                </a:solidFill>
                <a:latin typeface="Consolas" pitchFamily="49" charset="0"/>
                <a:ea typeface="楷体" pitchFamily="49" charset="-122"/>
                <a:cs typeface="Consolas" pitchFamily="49" charset="0"/>
              </a:rPr>
              <a:t>f</a:t>
            </a:r>
            <a:r>
              <a:rPr lang="pt-BR" altLang="zh-CN" sz="1800" baseline="-25000" smtClean="0">
                <a:solidFill>
                  <a:srgbClr val="0000FF"/>
                </a:solidFill>
                <a:latin typeface="Consolas" pitchFamily="49" charset="0"/>
                <a:ea typeface="楷体" pitchFamily="49" charset="-122"/>
                <a:cs typeface="Consolas" pitchFamily="49" charset="0"/>
              </a:rPr>
              <a:t>1</a:t>
            </a:r>
            <a:r>
              <a:rPr lang="pt-BR" altLang="zh-CN" sz="1800" smtClean="0">
                <a:solidFill>
                  <a:srgbClr val="0000FF"/>
                </a:solidFill>
                <a:latin typeface="Consolas" pitchFamily="49" charset="0"/>
                <a:ea typeface="楷体" pitchFamily="49" charset="-122"/>
                <a:cs typeface="Consolas" pitchFamily="49" charset="0"/>
              </a:rPr>
              <a:t>+</a:t>
            </a:r>
            <a:r>
              <a:rPr lang="pt-BR" altLang="zh-CN" sz="1800" i="1" smtClean="0">
                <a:solidFill>
                  <a:srgbClr val="0000FF"/>
                </a:solidFill>
                <a:latin typeface="Consolas" pitchFamily="49" charset="0"/>
                <a:ea typeface="楷体" pitchFamily="49" charset="-122"/>
                <a:cs typeface="Consolas" pitchFamily="49" charset="0"/>
              </a:rPr>
              <a:t>a</a:t>
            </a:r>
            <a:r>
              <a:rPr lang="pt-BR"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pt-BR"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]=max(</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en-US" altLang="zh-CN" sz="1800" i="1" smtClean="0">
                <a:solidFill>
                  <a:srgbClr val="0000FF"/>
                </a:solidFill>
                <a:latin typeface="Consolas" pitchFamily="49" charset="0"/>
                <a:ea typeface="楷体" pitchFamily="49" charset="-122"/>
                <a:cs typeface="Consolas" pitchFamily="49" charset="0"/>
              </a:rPr>
              <a:t>b</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286808"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这里由于每个结点中都保存了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i="1"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，因此可以将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数组改为单个变量。将每个队列结点的类型声明如下： </a:t>
            </a: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a:t>
            </a:r>
          </a:p>
          <a:p>
            <a:r>
              <a:rPr lang="en-US" altLang="zh-CN" sz="1800" smtClean="0">
                <a:solidFill>
                  <a:srgbClr val="0000FF"/>
                </a:solidFill>
                <a:latin typeface="Consolas" pitchFamily="49" charset="0"/>
                <a:ea typeface="仿宋" pitchFamily="49" charset="-122"/>
                <a:cs typeface="Consolas" pitchFamily="49" charset="0"/>
              </a:rPr>
              <a:t>   int x[MAX];			</a:t>
            </a:r>
            <a:r>
              <a:rPr lang="en-US" altLang="zh-CN" sz="1800" smtClean="0">
                <a:solidFill>
                  <a:srgbClr val="00B0F0"/>
                </a:solidFill>
                <a:latin typeface="Consolas" pitchFamily="49" charset="0"/>
                <a:ea typeface="仿宋" pitchFamily="49" charset="-122"/>
                <a:cs typeface="Consolas" pitchFamily="49" charset="0"/>
              </a:rPr>
              <a:t>//x[i]</a:t>
            </a:r>
            <a:r>
              <a:rPr lang="zh-CN" altLang="zh-CN" sz="1800" smtClean="0">
                <a:solidFill>
                  <a:srgbClr val="00B0F0"/>
                </a:solidFill>
                <a:latin typeface="Consolas" pitchFamily="49" charset="0"/>
                <a:ea typeface="仿宋" pitchFamily="49" charset="-122"/>
                <a:cs typeface="Consolas" pitchFamily="49" charset="0"/>
              </a:rPr>
              <a:t>表示第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步分配作业编号</a:t>
            </a:r>
          </a:p>
          <a:p>
            <a:r>
              <a:rPr lang="en-US" altLang="zh-CN" sz="1800" smtClean="0">
                <a:solidFill>
                  <a:srgbClr val="0000FF"/>
                </a:solidFill>
                <a:latin typeface="Consolas" pitchFamily="49" charset="0"/>
                <a:ea typeface="仿宋" pitchFamily="49" charset="-122"/>
                <a:cs typeface="Consolas" pitchFamily="49" charset="0"/>
              </a:rPr>
              <a:t>   int y[MAX];			</a:t>
            </a:r>
            <a:r>
              <a:rPr lang="en-US" altLang="zh-CN" sz="1800" smtClean="0">
                <a:solidFill>
                  <a:srgbClr val="00B0F0"/>
                </a:solidFill>
                <a:latin typeface="Consolas" pitchFamily="49" charset="0"/>
                <a:ea typeface="仿宋" pitchFamily="49" charset="-122"/>
                <a:cs typeface="Consolas" pitchFamily="49" charset="0"/>
              </a:rPr>
              <a:t>//y[i]=1</a:t>
            </a:r>
            <a:r>
              <a:rPr lang="zh-CN" altLang="zh-CN" sz="1800" smtClean="0">
                <a:solidFill>
                  <a:srgbClr val="00B0F0"/>
                </a:solidFill>
                <a:latin typeface="Consolas" pitchFamily="49" charset="0"/>
                <a:ea typeface="仿宋" pitchFamily="49" charset="-122"/>
                <a:cs typeface="Consolas" pitchFamily="49" charset="0"/>
              </a:rPr>
              <a:t>表示编号为</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的作业已经分配</a:t>
            </a:r>
          </a:p>
          <a:p>
            <a:r>
              <a:rPr lang="en-US" altLang="zh-CN" sz="1800" smtClean="0">
                <a:solidFill>
                  <a:srgbClr val="0000FF"/>
                </a:solidFill>
                <a:latin typeface="Consolas" pitchFamily="49" charset="0"/>
                <a:ea typeface="仿宋" pitchFamily="49" charset="-122"/>
                <a:cs typeface="Consolas" pitchFamily="49" charset="0"/>
              </a:rPr>
              <a:t>   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步骤编号</a:t>
            </a:r>
          </a:p>
          <a:p>
            <a:r>
              <a:rPr lang="en-US" altLang="zh-CN" sz="1800" smtClean="0">
                <a:solidFill>
                  <a:srgbClr val="0000FF"/>
                </a:solidFill>
                <a:latin typeface="Consolas" pitchFamily="49" charset="0"/>
                <a:ea typeface="仿宋" pitchFamily="49" charset="-122"/>
                <a:cs typeface="Consolas" pitchFamily="49" charset="0"/>
              </a:rPr>
              <a:t>   int f1;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已经分配作业</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的执行时间</a:t>
            </a:r>
          </a:p>
          <a:p>
            <a:r>
              <a:rPr lang="en-US" altLang="zh-CN" sz="1800" smtClean="0">
                <a:solidFill>
                  <a:srgbClr val="0000FF"/>
                </a:solidFill>
                <a:latin typeface="Consolas" pitchFamily="49" charset="0"/>
                <a:ea typeface="仿宋" pitchFamily="49" charset="-122"/>
                <a:cs typeface="Consolas" pitchFamily="49" charset="0"/>
              </a:rPr>
              <a:t>   int f2;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已经分配作业</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的执行时间</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C00000"/>
                </a:solidFill>
                <a:latin typeface="Consolas" pitchFamily="49" charset="0"/>
                <a:ea typeface="仿宋" pitchFamily="49" charset="-122"/>
                <a:cs typeface="Consolas" pitchFamily="49" charset="0"/>
              </a:rPr>
              <a:t>lb</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operator&lt;(const NodeType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lb&gt;s.lb;	</a:t>
            </a:r>
            <a:r>
              <a:rPr lang="en-US" altLang="zh-CN" sz="1800" smtClean="0">
                <a:solidFill>
                  <a:srgbClr val="00B0F0"/>
                </a:solidFill>
                <a:latin typeface="Consolas" pitchFamily="49" charset="0"/>
                <a:ea typeface="仿宋" pitchFamily="49" charset="-122"/>
                <a:cs typeface="Consolas" pitchFamily="49" charset="0"/>
              </a:rPr>
              <a:t>//lb</a:t>
            </a:r>
            <a:r>
              <a:rPr lang="zh-CN" altLang="zh-CN" sz="1800" smtClean="0">
                <a:solidFill>
                  <a:srgbClr val="00B0F0"/>
                </a:solidFill>
                <a:latin typeface="Consolas" pitchFamily="49" charset="0"/>
                <a:ea typeface="仿宋" pitchFamily="49" charset="-122"/>
                <a:cs typeface="Consolas" pitchFamily="49" charset="0"/>
              </a:rPr>
              <a:t>越小越优先出队</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2786082" cy="477054"/>
          </a:xfrm>
          <a:prstGeom prst="rect">
            <a:avLst/>
          </a:prstGeom>
          <a:noFill/>
        </p:spPr>
        <p:txBody>
          <a:bodyPr wrap="square" rtlCol="0">
            <a:spAutoFit/>
          </a:bodyPr>
          <a:lstStyle/>
          <a:p>
            <a:pPr>
              <a:lnSpc>
                <a:spcPts val="3000"/>
              </a:lnSpc>
            </a:pPr>
            <a:r>
              <a:rPr lang="zh-CN" altLang="zh-CN" sz="2000" smtClean="0">
                <a:solidFill>
                  <a:srgbClr val="0000FF"/>
                </a:solidFill>
                <a:latin typeface="微软雅黑" pitchFamily="34" charset="-122"/>
                <a:ea typeface="微软雅黑" pitchFamily="34" charset="-122"/>
                <a:cs typeface="Times New Roman" pitchFamily="18" charset="0"/>
              </a:rPr>
              <a:t>那么如果计算</a:t>
            </a:r>
            <a:r>
              <a:rPr lang="en-US" altLang="zh-CN" sz="2000" smtClean="0">
                <a:solidFill>
                  <a:srgbClr val="0000FF"/>
                </a:solidFill>
                <a:latin typeface="微软雅黑" pitchFamily="34" charset="-122"/>
                <a:ea typeface="微软雅黑" pitchFamily="34" charset="-122"/>
                <a:cs typeface="Times New Roman" pitchFamily="18" charset="0"/>
              </a:rPr>
              <a:t>lb</a:t>
            </a:r>
            <a:r>
              <a:rPr lang="zh-CN" altLang="zh-CN" sz="2000" smtClean="0">
                <a:solidFill>
                  <a:srgbClr val="0000FF"/>
                </a:solidFill>
                <a:latin typeface="微软雅黑" pitchFamily="34" charset="-122"/>
                <a:ea typeface="微软雅黑" pitchFamily="34" charset="-122"/>
                <a:cs typeface="Times New Roman" pitchFamily="18" charset="0"/>
              </a:rPr>
              <a:t>呢？</a:t>
            </a:r>
            <a:endParaRPr lang="en-US" altLang="zh-CN" sz="2000" smtClean="0">
              <a:solidFill>
                <a:srgbClr val="0000FF"/>
              </a:solidFill>
              <a:latin typeface="微软雅黑" pitchFamily="34" charset="-122"/>
              <a:ea typeface="微软雅黑" pitchFamily="34" charset="-122"/>
              <a:cs typeface="Times New Roman" pitchFamily="18" charset="0"/>
            </a:endParaRPr>
          </a:p>
        </p:txBody>
      </p:sp>
      <p:grpSp>
        <p:nvGrpSpPr>
          <p:cNvPr id="7" name="组合 22"/>
          <p:cNvGrpSpPr/>
          <p:nvPr/>
        </p:nvGrpSpPr>
        <p:grpSpPr>
          <a:xfrm>
            <a:off x="785786" y="1357298"/>
            <a:ext cx="1292628" cy="4559890"/>
            <a:chOff x="357158" y="1357298"/>
            <a:chExt cx="1292628" cy="4559890"/>
          </a:xfrm>
        </p:grpSpPr>
        <p:sp>
          <p:nvSpPr>
            <p:cNvPr id="3" name="椭圆 2"/>
            <p:cNvSpPr/>
            <p:nvPr/>
          </p:nvSpPr>
          <p:spPr>
            <a:xfrm>
              <a:off x="785786" y="1357298"/>
              <a:ext cx="864000" cy="648000"/>
            </a:xfrm>
            <a:prstGeom prst="ellipse">
              <a:avLst/>
            </a:prstGeom>
            <a:solidFill>
              <a:schemeClr val="bg1">
                <a:lumMod val="8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 name="椭圆 3"/>
            <p:cNvSpPr/>
            <p:nvPr/>
          </p:nvSpPr>
          <p:spPr>
            <a:xfrm>
              <a:off x="785786" y="2638124"/>
              <a:ext cx="864000" cy="648000"/>
            </a:xfrm>
            <a:prstGeom prst="ellipse">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5" name="椭圆 4"/>
            <p:cNvSpPr/>
            <p:nvPr/>
          </p:nvSpPr>
          <p:spPr>
            <a:xfrm>
              <a:off x="785786" y="5269188"/>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n</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6" name="椭圆 5"/>
            <p:cNvSpPr/>
            <p:nvPr/>
          </p:nvSpPr>
          <p:spPr>
            <a:xfrm>
              <a:off x="785786" y="3781132"/>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8" name="直接箭头连接符 7"/>
            <p:cNvCxnSpPr>
              <a:stCxn id="3" idx="4"/>
              <a:endCxn id="4" idx="0"/>
            </p:cNvCxnSpPr>
            <p:nvPr/>
          </p:nvCxnSpPr>
          <p:spPr>
            <a:xfrm rot="5400000">
              <a:off x="901373" y="2321711"/>
              <a:ext cx="63282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4" idx="4"/>
              <a:endCxn id="6" idx="0"/>
            </p:cNvCxnSpPr>
            <p:nvPr/>
          </p:nvCxnSpPr>
          <p:spPr>
            <a:xfrm rot="5400000">
              <a:off x="970282" y="3533628"/>
              <a:ext cx="495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6" idx="4"/>
              <a:endCxn id="5" idx="0"/>
            </p:cNvCxnSpPr>
            <p:nvPr/>
          </p:nvCxnSpPr>
          <p:spPr>
            <a:xfrm rot="5400000">
              <a:off x="797758" y="4849160"/>
              <a:ext cx="84005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00034" y="5202808"/>
              <a:ext cx="357190"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4" name="TextBox 13"/>
            <p:cNvSpPr txBox="1"/>
            <p:nvPr/>
          </p:nvSpPr>
          <p:spPr>
            <a:xfrm>
              <a:off x="357158" y="2702478"/>
              <a:ext cx="500066"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15" name="TextBox 14"/>
          <p:cNvSpPr txBox="1"/>
          <p:nvPr/>
        </p:nvSpPr>
        <p:spPr>
          <a:xfrm>
            <a:off x="1428728" y="6060064"/>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e.</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为总时间</a:t>
            </a:r>
            <a:endParaRPr lang="zh-CN" altLang="en-US" sz="1800">
              <a:solidFill>
                <a:srgbClr val="0000FF"/>
              </a:solidFill>
              <a:latin typeface="Consolas" pitchFamily="49" charset="0"/>
              <a:ea typeface="仿宋" pitchFamily="49" charset="-122"/>
              <a:cs typeface="Consolas" pitchFamily="49" charset="0"/>
            </a:endParaRPr>
          </a:p>
        </p:txBody>
      </p:sp>
      <p:grpSp>
        <p:nvGrpSpPr>
          <p:cNvPr id="9" name="组合 23"/>
          <p:cNvGrpSpPr/>
          <p:nvPr/>
        </p:nvGrpSpPr>
        <p:grpSpPr>
          <a:xfrm>
            <a:off x="2143108" y="1643050"/>
            <a:ext cx="4572032" cy="1428760"/>
            <a:chOff x="2143108" y="1643050"/>
            <a:chExt cx="4572032" cy="1428760"/>
          </a:xfrm>
        </p:grpSpPr>
        <p:sp>
          <p:nvSpPr>
            <p:cNvPr id="16" name="右大括号 15"/>
            <p:cNvSpPr/>
            <p:nvPr/>
          </p:nvSpPr>
          <p:spPr>
            <a:xfrm>
              <a:off x="2143108" y="164305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7" name="TextBox 16"/>
            <p:cNvSpPr txBox="1"/>
            <p:nvPr/>
          </p:nvSpPr>
          <p:spPr>
            <a:xfrm>
              <a:off x="2285984" y="2143116"/>
              <a:ext cx="442915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已经执行的作业 </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执行时间</a:t>
              </a:r>
              <a:r>
                <a:rPr lang="en-US" altLang="zh-CN" sz="1800" smtClean="0">
                  <a:solidFill>
                    <a:srgbClr val="0000FF"/>
                  </a:solidFill>
                  <a:latin typeface="Consolas" pitchFamily="49" charset="0"/>
                  <a:ea typeface="仿宋" pitchFamily="49" charset="-122"/>
                  <a:cs typeface="Consolas" pitchFamily="49" charset="0"/>
                  <a:sym typeface="Wingdings"/>
                </a:rPr>
                <a:t>e1.</a:t>
              </a:r>
              <a:r>
                <a:rPr lang="en-US" altLang="zh-CN" sz="1800" i="1" smtClean="0">
                  <a:solidFill>
                    <a:srgbClr val="0000FF"/>
                  </a:solidFill>
                  <a:latin typeface="Consolas" pitchFamily="49" charset="0"/>
                  <a:ea typeface="仿宋" pitchFamily="49" charset="-122"/>
                  <a:cs typeface="Consolas" pitchFamily="49" charset="0"/>
                  <a:sym typeface="Wingdings"/>
                </a:rPr>
                <a:t>f</a:t>
              </a:r>
              <a:r>
                <a:rPr lang="en-US" altLang="zh-CN" sz="1800" baseline="-25000" smtClean="0">
                  <a:solidFill>
                    <a:srgbClr val="0000FF"/>
                  </a:solidFill>
                  <a:latin typeface="Consolas" pitchFamily="49" charset="0"/>
                  <a:ea typeface="仿宋" pitchFamily="49" charset="-122"/>
                  <a:cs typeface="Consolas" pitchFamily="49" charset="0"/>
                  <a:sym typeface="Wingdings"/>
                </a:rPr>
                <a:t>2</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11" name="组合 24"/>
          <p:cNvGrpSpPr/>
          <p:nvPr/>
        </p:nvGrpSpPr>
        <p:grpSpPr>
          <a:xfrm>
            <a:off x="2143108" y="4143380"/>
            <a:ext cx="5857916" cy="1428760"/>
            <a:chOff x="2214546" y="4143380"/>
            <a:chExt cx="5857916" cy="1428760"/>
          </a:xfrm>
        </p:grpSpPr>
        <p:sp>
          <p:nvSpPr>
            <p:cNvPr id="18" name="右大括号 17"/>
            <p:cNvSpPr/>
            <p:nvPr/>
          </p:nvSpPr>
          <p:spPr>
            <a:xfrm>
              <a:off x="2214546" y="414338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9" name="TextBox 18"/>
            <p:cNvSpPr txBox="1"/>
            <p:nvPr/>
          </p:nvSpPr>
          <p:spPr>
            <a:xfrm>
              <a:off x="2357422" y="4631304"/>
              <a:ext cx="5715040"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尚未执行的作业</a:t>
              </a:r>
              <a:r>
                <a:rPr lang="zh-CN" altLang="en-US" sz="1800" smtClean="0">
                  <a:solidFill>
                    <a:srgbClr val="FF00FF"/>
                  </a:solidFill>
                  <a:latin typeface="Consolas" pitchFamily="49" charset="0"/>
                  <a:ea typeface="仿宋" pitchFamily="49" charset="-122"/>
                  <a:cs typeface="Consolas" pitchFamily="49" charset="0"/>
                  <a:sym typeface="Wingdings"/>
                </a:rPr>
                <a:t></a:t>
              </a:r>
              <a:r>
                <a:rPr lang="zh-CN" altLang="en-US" sz="1800" smtClean="0">
                  <a:solidFill>
                    <a:srgbClr val="0000FF"/>
                  </a:solidFill>
                  <a:latin typeface="Consolas" pitchFamily="49" charset="0"/>
                  <a:ea typeface="仿宋" pitchFamily="49" charset="-122"/>
                  <a:cs typeface="Consolas" pitchFamily="49" charset="0"/>
                  <a:sym typeface="Wingdings"/>
                </a:rPr>
                <a:t>    最少执行时间为它们的</a:t>
              </a:r>
              <a:r>
                <a:rPr lang="en-US" altLang="zh-CN" sz="1800" i="1" smtClean="0">
                  <a:solidFill>
                    <a:srgbClr val="0000FF"/>
                  </a:solidFill>
                  <a:latin typeface="Consolas" pitchFamily="49" charset="0"/>
                  <a:ea typeface="仿宋" pitchFamily="49" charset="-122"/>
                  <a:cs typeface="Consolas" pitchFamily="49" charset="0"/>
                  <a:sym typeface="Wingdings"/>
                </a:rPr>
                <a:t>b</a:t>
              </a:r>
              <a:r>
                <a:rPr lang="zh-CN" altLang="en-US" sz="1800" smtClean="0">
                  <a:solidFill>
                    <a:srgbClr val="0000FF"/>
                  </a:solidFill>
                  <a:latin typeface="Consolas" pitchFamily="49" charset="0"/>
                  <a:ea typeface="仿宋" pitchFamily="49" charset="-122"/>
                  <a:cs typeface="Consolas" pitchFamily="49" charset="0"/>
                  <a:sym typeface="Wingdings"/>
                </a:rPr>
                <a:t>之和</a:t>
              </a:r>
              <a:endParaRPr lang="zh-CN" altLang="en-US" sz="1800">
                <a:solidFill>
                  <a:srgbClr val="0000FF"/>
                </a:solidFill>
                <a:latin typeface="仿宋" pitchFamily="49" charset="-122"/>
                <a:ea typeface="仿宋" pitchFamily="49" charset="-122"/>
              </a:endParaRPr>
            </a:p>
          </p:txBody>
        </p:sp>
      </p:grpSp>
      <p:grpSp>
        <p:nvGrpSpPr>
          <p:cNvPr id="23" name="组合 25"/>
          <p:cNvGrpSpPr/>
          <p:nvPr/>
        </p:nvGrpSpPr>
        <p:grpSpPr>
          <a:xfrm>
            <a:off x="3428992" y="2357430"/>
            <a:ext cx="1714512" cy="2428892"/>
            <a:chOff x="3428992" y="2357430"/>
            <a:chExt cx="1714512" cy="2428892"/>
          </a:xfrm>
        </p:grpSpPr>
        <p:sp>
          <p:nvSpPr>
            <p:cNvPr id="20" name="TextBox 19"/>
            <p:cNvSpPr txBox="1"/>
            <p:nvPr/>
          </p:nvSpPr>
          <p:spPr>
            <a:xfrm>
              <a:off x="3428992" y="3376612"/>
              <a:ext cx="1071570"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e1.lb=</a:t>
              </a:r>
              <a:endParaRPr lang="zh-CN" altLang="en-US" sz="1800">
                <a:solidFill>
                  <a:srgbClr val="FF0000"/>
                </a:solidFill>
                <a:latin typeface="Consolas" pitchFamily="49" charset="0"/>
                <a:cs typeface="Consolas" pitchFamily="49" charset="0"/>
              </a:endParaRPr>
            </a:p>
          </p:txBody>
        </p:sp>
        <p:sp>
          <p:nvSpPr>
            <p:cNvPr id="21" name="TextBox 20"/>
            <p:cNvSpPr txBox="1"/>
            <p:nvPr/>
          </p:nvSpPr>
          <p:spPr>
            <a:xfrm>
              <a:off x="4714876" y="3357562"/>
              <a:ext cx="428628" cy="369332"/>
            </a:xfrm>
            <a:prstGeom prst="rect">
              <a:avLst/>
            </a:prstGeom>
            <a:noFill/>
          </p:spPr>
          <p:txBody>
            <a:bodyPr wrap="square" rtlCol="0">
              <a:spAutoFit/>
            </a:bodyPr>
            <a:lstStyle/>
            <a:p>
              <a:r>
                <a:rPr lang="en-US" altLang="zh-CN" sz="1800" smtClean="0">
                  <a:solidFill>
                    <a:srgbClr val="FF0000"/>
                  </a:solidFill>
                  <a:latin typeface="Consolas" pitchFamily="49" charset="0"/>
                  <a:cs typeface="Consolas" pitchFamily="49" charset="0"/>
                </a:rPr>
                <a:t>+</a:t>
              </a:r>
              <a:endParaRPr lang="zh-CN" altLang="en-US" sz="1800">
                <a:solidFill>
                  <a:srgbClr val="FF0000"/>
                </a:solidFill>
                <a:latin typeface="Consolas" pitchFamily="49" charset="0"/>
                <a:cs typeface="Consolas" pitchFamily="49" charset="0"/>
              </a:endParaRPr>
            </a:p>
          </p:txBody>
        </p:sp>
        <p:sp>
          <p:nvSpPr>
            <p:cNvPr id="22" name="左大括号 21"/>
            <p:cNvSpPr/>
            <p:nvPr/>
          </p:nvSpPr>
          <p:spPr>
            <a:xfrm>
              <a:off x="4429124" y="2357430"/>
              <a:ext cx="214314" cy="242889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642918"/>
            <a:ext cx="8351838" cy="1423338"/>
          </a:xfrm>
          <a:prstGeom prst="rect">
            <a:avLst/>
          </a:prstGeom>
          <a:solidFill>
            <a:schemeClr val="accent3">
              <a:lumMod val="40000"/>
              <a:lumOff val="6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a:t>
            </a:r>
            <a:r>
              <a:rPr lang="zh-CN" altLang="en-US" sz="2000">
                <a:solidFill>
                  <a:srgbClr val="0000FF"/>
                </a:solidFill>
                <a:latin typeface="Consolas" pitchFamily="49" charset="0"/>
                <a:ea typeface="楷体" pitchFamily="49" charset="-122"/>
                <a:cs typeface="Consolas" pitchFamily="49" charset="0"/>
              </a:rPr>
              <a:t>设活结点</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有</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个孩子结</a:t>
            </a:r>
            <a:r>
              <a:rPr lang="zh-CN" altLang="en-US" sz="2000" smtClean="0">
                <a:solidFill>
                  <a:srgbClr val="0000FF"/>
                </a:solidFill>
                <a:latin typeface="Consolas" pitchFamily="49" charset="0"/>
                <a:ea typeface="楷体" pitchFamily="49" charset="-122"/>
                <a:cs typeface="Consolas" pitchFamily="49" charset="0"/>
              </a:rPr>
              <a:t>点，而</a:t>
            </a:r>
            <a:r>
              <a:rPr lang="zh-CN" altLang="en-US" sz="2000">
                <a:solidFill>
                  <a:srgbClr val="0000FF"/>
                </a:solidFill>
                <a:latin typeface="Consolas" pitchFamily="49" charset="0"/>
                <a:ea typeface="楷体" pitchFamily="49" charset="-122"/>
                <a:cs typeface="Consolas" pitchFamily="49" charset="0"/>
              </a:rPr>
              <a:t>满足限界函数的孩子结点只有</a:t>
            </a:r>
            <a:r>
              <a:rPr lang="en-US" altLang="zh-CN" sz="200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个，可</a:t>
            </a:r>
            <a:r>
              <a:rPr lang="zh-CN" altLang="en-US" sz="2000">
                <a:solidFill>
                  <a:srgbClr val="0000FF"/>
                </a:solidFill>
                <a:latin typeface="Consolas" pitchFamily="49" charset="0"/>
                <a:ea typeface="楷体" pitchFamily="49" charset="-122"/>
                <a:cs typeface="Consolas" pitchFamily="49" charset="0"/>
              </a:rPr>
              <a:t>以删除这</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个不满足限界函数的孩子结</a:t>
            </a:r>
            <a:r>
              <a:rPr lang="zh-CN" altLang="en-US" sz="2000" smtClean="0">
                <a:solidFill>
                  <a:srgbClr val="0000FF"/>
                </a:solidFill>
                <a:latin typeface="Consolas" pitchFamily="49" charset="0"/>
                <a:ea typeface="楷体" pitchFamily="49" charset="-122"/>
                <a:cs typeface="Consolas" pitchFamily="49" charset="0"/>
              </a:rPr>
              <a:t>点，使</a:t>
            </a:r>
            <a:r>
              <a:rPr lang="zh-CN" altLang="en-US" sz="2000">
                <a:solidFill>
                  <a:srgbClr val="0000FF"/>
                </a:solidFill>
                <a:latin typeface="Consolas" pitchFamily="49" charset="0"/>
                <a:ea typeface="楷体" pitchFamily="49" charset="-122"/>
                <a:cs typeface="Consolas" pitchFamily="49" charset="0"/>
              </a:rPr>
              <a:t>得从</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出发的搜索效率提高一倍。</a:t>
            </a:r>
          </a:p>
        </p:txBody>
      </p:sp>
      <p:grpSp>
        <p:nvGrpSpPr>
          <p:cNvPr id="39" name="组合 38"/>
          <p:cNvGrpSpPr/>
          <p:nvPr/>
        </p:nvGrpSpPr>
        <p:grpSpPr>
          <a:xfrm>
            <a:off x="928662" y="3143248"/>
            <a:ext cx="3071834" cy="1928826"/>
            <a:chOff x="928662" y="3143248"/>
            <a:chExt cx="3071834" cy="1928826"/>
          </a:xfrm>
        </p:grpSpPr>
        <p:sp>
          <p:nvSpPr>
            <p:cNvPr id="5" name="椭圆 4"/>
            <p:cNvSpPr/>
            <p:nvPr/>
          </p:nvSpPr>
          <p:spPr>
            <a:xfrm>
              <a:off x="2214546"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6" name="TextBox 5"/>
            <p:cNvSpPr txBox="1"/>
            <p:nvPr/>
          </p:nvSpPr>
          <p:spPr>
            <a:xfrm>
              <a:off x="2714612" y="3143248"/>
              <a:ext cx="928694" cy="369332"/>
            </a:xfrm>
            <a:prstGeom prst="rect">
              <a:avLst/>
            </a:prstGeom>
            <a:noFill/>
          </p:spPr>
          <p:txBody>
            <a:bodyPr wrap="square" lIns="0" rIns="0" rtlCol="0">
              <a:spAutoFit/>
            </a:bodyPr>
            <a:lstStyle/>
            <a:p>
              <a:r>
                <a:rPr lang="zh-CN" altLang="en-US" sz="1800" smtClean="0">
                  <a:solidFill>
                    <a:srgbClr val="C00000"/>
                  </a:solidFill>
                  <a:latin typeface="仿宋" pitchFamily="49" charset="-122"/>
                  <a:ea typeface="仿宋" pitchFamily="49" charset="-122"/>
                  <a:cs typeface="Consolas" pitchFamily="49" charset="0"/>
                </a:rPr>
                <a:t>活结点</a:t>
              </a:r>
              <a:endParaRPr lang="zh-CN" altLang="en-US" sz="1800">
                <a:solidFill>
                  <a:srgbClr val="C00000"/>
                </a:solidFill>
                <a:latin typeface="仿宋" pitchFamily="49" charset="-122"/>
                <a:ea typeface="仿宋" pitchFamily="49" charset="-122"/>
                <a:cs typeface="Consolas" pitchFamily="49" charset="0"/>
              </a:endParaRPr>
            </a:p>
          </p:txBody>
        </p:sp>
        <p:sp>
          <p:nvSpPr>
            <p:cNvPr id="7" name="椭圆 6"/>
            <p:cNvSpPr/>
            <p:nvPr/>
          </p:nvSpPr>
          <p:spPr>
            <a:xfrm>
              <a:off x="92866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178591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571736"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3500430"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3143248"/>
            <a:ext cx="2786082" cy="1928826"/>
            <a:chOff x="4286248" y="3143248"/>
            <a:chExt cx="2786082" cy="1928826"/>
          </a:xfrm>
        </p:grpSpPr>
        <p:sp>
          <p:nvSpPr>
            <p:cNvPr id="20" name="椭圆 19"/>
            <p:cNvSpPr/>
            <p:nvPr/>
          </p:nvSpPr>
          <p:spPr>
            <a:xfrm>
              <a:off x="5643570"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21" name="TextBox 20"/>
            <p:cNvSpPr txBox="1"/>
            <p:nvPr/>
          </p:nvSpPr>
          <p:spPr>
            <a:xfrm>
              <a:off x="6143636" y="3143248"/>
              <a:ext cx="928694" cy="369332"/>
            </a:xfrm>
            <a:prstGeom prst="rect">
              <a:avLst/>
            </a:prstGeom>
            <a:noFill/>
          </p:spPr>
          <p:txBody>
            <a:bodyPr wrap="square" lIns="0" rIns="0" rtlCol="0">
              <a:spAutoFit/>
            </a:bodyPr>
            <a:lstStyle/>
            <a:p>
              <a:r>
                <a:rPr lang="zh-CN" altLang="en-US" sz="1800" smtClean="0">
                  <a:solidFill>
                    <a:srgbClr val="C00000"/>
                  </a:solidFill>
                  <a:latin typeface="仿宋" pitchFamily="49" charset="-122"/>
                  <a:ea typeface="仿宋" pitchFamily="49" charset="-122"/>
                  <a:cs typeface="Consolas" pitchFamily="49" charset="0"/>
                </a:rPr>
                <a:t>活结点</a:t>
              </a:r>
              <a:endParaRPr lang="zh-CN" altLang="en-US" sz="1800">
                <a:solidFill>
                  <a:srgbClr val="C00000"/>
                </a:solidFill>
                <a:latin typeface="仿宋" pitchFamily="49" charset="-122"/>
                <a:ea typeface="仿宋" pitchFamily="49" charset="-122"/>
                <a:cs typeface="Consolas" pitchFamily="49" charset="0"/>
              </a:endParaRPr>
            </a:p>
          </p:txBody>
        </p:sp>
        <p:sp>
          <p:nvSpPr>
            <p:cNvPr id="23" name="椭圆 22"/>
            <p:cNvSpPr/>
            <p:nvPr/>
          </p:nvSpPr>
          <p:spPr>
            <a:xfrm>
              <a:off x="521494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4" name="椭圆 23"/>
            <p:cNvSpPr/>
            <p:nvPr/>
          </p:nvSpPr>
          <p:spPr>
            <a:xfrm>
              <a:off x="607219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5429288" cy="3000821"/>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lb</a:t>
            </a:r>
            <a:r>
              <a:rPr lang="zh-CN" altLang="zh-CN" sz="1800" smtClean="0">
                <a:solidFill>
                  <a:srgbClr val="0000FF"/>
                </a:solidFill>
                <a:latin typeface="Consolas" pitchFamily="49" charset="0"/>
                <a:ea typeface="仿宋" pitchFamily="49" charset="-122"/>
                <a:cs typeface="Consolas" pitchFamily="49" charset="0"/>
              </a:rPr>
              <a:t>为当前结点对应调度方案的时间下界。</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例如，对于出队结点</a:t>
            </a:r>
            <a:r>
              <a:rPr lang="en-US" altLang="zh-CN" sz="1800" i="1" smtClean="0">
                <a:solidFill>
                  <a:srgbClr val="0000FF"/>
                </a:solidFill>
                <a:latin typeface="Consolas" pitchFamily="49" charset="0"/>
                <a:ea typeface="仿宋" pitchFamily="49" charset="-122"/>
                <a:cs typeface="Consolas" pitchFamily="49" charset="0"/>
              </a:rPr>
              <a:t>e</a:t>
            </a:r>
            <a:r>
              <a:rPr lang="zh-CN" altLang="zh-CN" sz="1800" smtClean="0">
                <a:solidFill>
                  <a:srgbClr val="0000FF"/>
                </a:solidFill>
                <a:latin typeface="Consolas" pitchFamily="49" charset="0"/>
                <a:ea typeface="仿宋" pitchFamily="49" charset="-122"/>
                <a:cs typeface="Consolas" pitchFamily="49" charset="0"/>
              </a:rPr>
              <a:t>，如果在第</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步选择作业</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，对应结点为</a:t>
            </a:r>
            <a:r>
              <a:rPr lang="en-US" altLang="zh-CN" sz="1800" smtClean="0">
                <a:solidFill>
                  <a:srgbClr val="0000FF"/>
                </a:solidFill>
                <a:latin typeface="Consolas" pitchFamily="49" charset="0"/>
                <a:ea typeface="仿宋" pitchFamily="49" charset="-122"/>
                <a:cs typeface="Consolas" pitchFamily="49" charset="0"/>
              </a:rPr>
              <a:t>e1</a:t>
            </a:r>
            <a:r>
              <a:rPr lang="zh-CN" altLang="zh-CN" sz="1800" smtClean="0">
                <a:solidFill>
                  <a:srgbClr val="0000FF"/>
                </a:solidFill>
                <a:latin typeface="Consolas" pitchFamily="49" charset="0"/>
                <a:ea typeface="仿宋" pitchFamily="49" charset="-122"/>
                <a:cs typeface="Consolas" pitchFamily="49" charset="0"/>
              </a:rPr>
              <a:t>，则</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e1.</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=e.</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e1.</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=e.</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[1]=9</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e1.</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=max(e.</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e1.</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en-US" altLang="zh-CN" sz="1800" smtClean="0">
                <a:solidFill>
                  <a:srgbClr val="0000FF"/>
                </a:solidFill>
                <a:latin typeface="Consolas" pitchFamily="49" charset="0"/>
                <a:ea typeface="仿宋" pitchFamily="49" charset="-122"/>
                <a:cs typeface="Consolas" pitchFamily="49" charset="0"/>
              </a:rPr>
              <a:t>[1]=18+6=24</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e1.</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e1.</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endParaRPr lang="zh-CN" altLang="en-US" sz="1800">
              <a:solidFill>
                <a:srgbClr val="0000FF"/>
              </a:solidFill>
              <a:latin typeface="Consolas" pitchFamily="49" charset="0"/>
              <a:ea typeface="仿宋" pitchFamily="49" charset="-122"/>
              <a:cs typeface="Consolas" pitchFamily="49" charset="0"/>
            </a:endParaRPr>
          </a:p>
        </p:txBody>
      </p:sp>
      <p:graphicFrame>
        <p:nvGraphicFramePr>
          <p:cNvPr id="11" name="表格 10"/>
          <p:cNvGraphicFramePr>
            <a:graphicFrameLocks noGrp="1"/>
          </p:cNvGraphicFramePr>
          <p:nvPr/>
        </p:nvGraphicFramePr>
        <p:xfrm>
          <a:off x="142844" y="642918"/>
          <a:ext cx="3214710" cy="1188000"/>
        </p:xfrm>
        <a:graphic>
          <a:graphicData uri="http://schemas.openxmlformats.org/drawingml/2006/table">
            <a:tbl>
              <a:tblPr>
                <a:tableStyleId>{775DCB02-9BB8-47FD-8907-85C794F793BA}</a:tableStyleId>
              </a:tblPr>
              <a:tblGrid>
                <a:gridCol w="1046850"/>
                <a:gridCol w="541965"/>
                <a:gridCol w="541965"/>
                <a:gridCol w="541965"/>
                <a:gridCol w="541965"/>
              </a:tblGrid>
              <a:tr h="396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r>
            </a:tbl>
          </a:graphicData>
        </a:graphic>
      </p:graphicFrame>
      <p:grpSp>
        <p:nvGrpSpPr>
          <p:cNvPr id="8" name="组合 12"/>
          <p:cNvGrpSpPr/>
          <p:nvPr/>
        </p:nvGrpSpPr>
        <p:grpSpPr>
          <a:xfrm>
            <a:off x="714348"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=1,</a:t>
                </a:r>
                <a:r>
                  <a:rPr lang="en-US" altLang="zh-CN" sz="1600" i="1" smtClean="0">
                    <a:solidFill>
                      <a:srgbClr val="0000FF"/>
                    </a:solidFill>
                    <a:latin typeface="Consolas" pitchFamily="49" charset="0"/>
                    <a:cs typeface="Consolas" pitchFamily="49" charset="0"/>
                  </a:rPr>
                  <a:t>f</a:t>
                </a:r>
                <a:r>
                  <a:rPr lang="en-US" altLang="zh-CN" sz="1600" baseline="-25000" smtClean="0">
                    <a:solidFill>
                      <a:srgbClr val="0000FF"/>
                    </a:solidFill>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=4</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f</a:t>
                </a:r>
                <a:r>
                  <a:rPr lang="en-US" altLang="zh-CN" sz="1600" baseline="-25000" smtClean="0">
                    <a:solidFill>
                      <a:srgbClr val="0000FF"/>
                    </a:solidFill>
                    <a:latin typeface="Consolas" pitchFamily="49" charset="0"/>
                    <a:cs typeface="Consolas" pitchFamily="49" charset="0"/>
                  </a:rPr>
                  <a:t>2</a:t>
                </a:r>
                <a:r>
                  <a:rPr lang="en-US" altLang="zh-CN" sz="1600" smtClean="0">
                    <a:solidFill>
                      <a:srgbClr val="0000FF"/>
                    </a:solidFill>
                    <a:latin typeface="Consolas" pitchFamily="49" charset="0"/>
                    <a:cs typeface="Consolas" pitchFamily="49" charset="0"/>
                  </a:rPr>
                  <a:t>=18,lb=33</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006600"/>
                    </a:solidFill>
                    <a:latin typeface="Consolas" pitchFamily="49" charset="0"/>
                    <a:cs typeface="Consolas" pitchFamily="49" charset="0"/>
                  </a:rPr>
                  <a:t>0</a:t>
                </a:r>
                <a:r>
                  <a:rPr lang="en-US" altLang="zh-CN" sz="1600" smtClean="0">
                    <a:solidFill>
                      <a:srgbClr val="0000FF"/>
                    </a:solidFill>
                    <a:latin typeface="Consolas" pitchFamily="49" charset="0"/>
                    <a:cs typeface="Consolas" pitchFamily="49" charset="0"/>
                  </a:rPr>
                  <a:t>,0,0}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[]={0,0,</a:t>
                </a:r>
                <a:r>
                  <a:rPr lang="en-US" altLang="zh-CN" sz="1600" smtClean="0">
                    <a:solidFill>
                      <a:srgbClr val="006600"/>
                    </a:solidFill>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4" name="矩形 3"/>
              <p:cNvSpPr/>
              <p:nvPr/>
            </p:nvSpPr>
            <p:spPr>
              <a:xfrm>
                <a:off x="3286116" y="4656372"/>
                <a:ext cx="1718230"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=2,</a:t>
                </a:r>
                <a:r>
                  <a:rPr lang="en-US" altLang="zh-CN" sz="1600" i="1" smtClean="0">
                    <a:solidFill>
                      <a:srgbClr val="0000FF"/>
                    </a:solidFill>
                    <a:latin typeface="Consolas" pitchFamily="49" charset="0"/>
                    <a:cs typeface="Consolas" pitchFamily="49" charset="0"/>
                  </a:rPr>
                  <a:t>f</a:t>
                </a:r>
                <a:r>
                  <a:rPr lang="en-US" altLang="zh-CN" sz="1600" baseline="-25000" smtClean="0">
                    <a:solidFill>
                      <a:srgbClr val="0000FF"/>
                    </a:solidFill>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=9</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f</a:t>
                </a:r>
                <a:r>
                  <a:rPr lang="en-US" altLang="zh-CN" sz="1600" baseline="-25000" smtClean="0">
                    <a:solidFill>
                      <a:srgbClr val="0000FF"/>
                    </a:solidFill>
                    <a:latin typeface="Consolas" pitchFamily="49" charset="0"/>
                    <a:cs typeface="Consolas" pitchFamily="49" charset="0"/>
                  </a:rPr>
                  <a:t>2</a:t>
                </a:r>
                <a:r>
                  <a:rPr lang="en-US" altLang="zh-CN" sz="1600" smtClean="0">
                    <a:solidFill>
                      <a:srgbClr val="0000FF"/>
                    </a:solidFill>
                    <a:latin typeface="Consolas" pitchFamily="49" charset="0"/>
                    <a:cs typeface="Consolas" pitchFamily="49" charset="0"/>
                  </a:rPr>
                  <a:t>=24,lb=</a:t>
                </a:r>
                <a:r>
                  <a:rPr lang="en-US" altLang="zh-CN" sz="1600" smtClean="0">
                    <a:solidFill>
                      <a:srgbClr val="FF0000"/>
                    </a:solidFill>
                    <a:latin typeface="Consolas" pitchFamily="49" charset="0"/>
                    <a:cs typeface="Consolas" pitchFamily="49" charset="0"/>
                  </a:rPr>
                  <a:t>33</a:t>
                </a:r>
                <a:endParaRPr lang="zh-CN" altLang="zh-CN" sz="1600" smtClean="0">
                  <a:solidFill>
                    <a:srgbClr val="FF0000"/>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5" name="TextBox 4"/>
              <p:cNvSpPr txBox="1"/>
              <p:nvPr/>
            </p:nvSpPr>
            <p:spPr>
              <a:xfrm>
                <a:off x="4224651" y="4254007"/>
                <a:ext cx="500066" cy="246221"/>
              </a:xfrm>
              <a:prstGeom prst="rect">
                <a:avLst/>
              </a:prstGeom>
              <a:noFill/>
            </p:spPr>
            <p:txBody>
              <a:bodyPr wrap="square" lIns="0" tIns="0" rIns="0" bIns="0" rtlCol="0">
                <a:spAutoFit/>
              </a:bodyPr>
              <a:lstStyle/>
              <a:p>
                <a:r>
                  <a:rPr lang="en-US" altLang="zh-CN" sz="1600" i="1" smtClean="0">
                    <a:solidFill>
                      <a:srgbClr val="FF00FF"/>
                    </a:solidFill>
                    <a:latin typeface="Consolas" pitchFamily="49" charset="0"/>
                    <a:cs typeface="Consolas" pitchFamily="49" charset="0"/>
                  </a:rPr>
                  <a:t>j</a:t>
                </a:r>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6" name="TextBox 5"/>
              <p:cNvSpPr txBox="1"/>
              <p:nvPr/>
            </p:nvSpPr>
            <p:spPr>
              <a:xfrm>
                <a:off x="2428860" y="2957452"/>
                <a:ext cx="92869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e</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361140" y="4643446"/>
                <a:ext cx="1071570"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e1</a:t>
                </a:r>
                <a:endParaRPr lang="zh-CN" altLang="en-US" sz="1800">
                  <a:solidFill>
                    <a:srgbClr val="0000FF"/>
                  </a:solidFill>
                  <a:latin typeface="Consolas" pitchFamily="49" charset="0"/>
                  <a:ea typeface="仿宋" pitchFamily="49" charset="-122"/>
                  <a:cs typeface="Consolas"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13" name="组合 15"/>
          <p:cNvGrpSpPr/>
          <p:nvPr/>
        </p:nvGrpSpPr>
        <p:grpSpPr>
          <a:xfrm>
            <a:off x="3929058" y="3500438"/>
            <a:ext cx="5072098" cy="1719030"/>
            <a:chOff x="3929058" y="3500438"/>
            <a:chExt cx="5072098" cy="1719030"/>
          </a:xfrm>
        </p:grpSpPr>
        <p:sp>
          <p:nvSpPr>
            <p:cNvPr id="14" name="TextBox 13"/>
            <p:cNvSpPr txBox="1"/>
            <p:nvPr/>
          </p:nvSpPr>
          <p:spPr>
            <a:xfrm>
              <a:off x="3929058" y="4357694"/>
              <a:ext cx="5072098" cy="861774"/>
            </a:xfrm>
            <a:prstGeom prst="rect">
              <a:avLst/>
            </a:prstGeom>
            <a:noFill/>
          </p:spPr>
          <p:txBody>
            <a:bodyPr wrap="square" rtlCol="0">
              <a:spAutoFit/>
            </a:bodyPr>
            <a:lstStyle/>
            <a:p>
              <a:pPr>
                <a:lnSpc>
                  <a:spcPts val="3000"/>
                </a:lnSpc>
              </a:pPr>
              <a:r>
                <a:rPr lang="en-US" altLang="zh-CN" sz="1800" smtClean="0">
                  <a:solidFill>
                    <a:srgbClr val="C00000"/>
                  </a:solidFill>
                  <a:latin typeface="Consolas" pitchFamily="49" charset="0"/>
                  <a:ea typeface="仿宋" pitchFamily="49" charset="-122"/>
                  <a:cs typeface="Consolas" pitchFamily="49" charset="0"/>
                </a:rPr>
                <a:t>e1.lb=e1.</a:t>
              </a:r>
              <a:r>
                <a:rPr lang="en-US" altLang="zh-CN" sz="1800" i="1" smtClean="0">
                  <a:solidFill>
                    <a:srgbClr val="C00000"/>
                  </a:solidFill>
                  <a:latin typeface="Consolas" pitchFamily="49" charset="0"/>
                  <a:ea typeface="仿宋" pitchFamily="49" charset="-122"/>
                  <a:cs typeface="Consolas" pitchFamily="49" charset="0"/>
                </a:rPr>
                <a:t>f</a:t>
              </a:r>
              <a:r>
                <a:rPr lang="en-US" altLang="zh-CN" sz="1800" baseline="-25000" smtClean="0">
                  <a:solidFill>
                    <a:srgbClr val="C00000"/>
                  </a:solidFill>
                  <a:latin typeface="Consolas" pitchFamily="49" charset="0"/>
                  <a:ea typeface="仿宋" pitchFamily="49" charset="-122"/>
                  <a:cs typeface="Consolas" pitchFamily="49" charset="0"/>
                </a:rPr>
                <a:t>2</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没有分配的作业在</a:t>
              </a:r>
              <a:r>
                <a:rPr lang="en-US" altLang="zh-CN" sz="1800" smtClean="0">
                  <a:solidFill>
                    <a:srgbClr val="C00000"/>
                  </a:solidFill>
                  <a:latin typeface="Consolas" pitchFamily="49" charset="0"/>
                  <a:ea typeface="仿宋" pitchFamily="49" charset="-122"/>
                  <a:cs typeface="Consolas" pitchFamily="49" charset="0"/>
                </a:rPr>
                <a:t>M</a:t>
              </a:r>
              <a:r>
                <a:rPr lang="en-US" altLang="zh-CN" sz="1800" baseline="-25000" smtClean="0">
                  <a:solidFill>
                    <a:srgbClr val="C00000"/>
                  </a:solidFill>
                  <a:latin typeface="Consolas" pitchFamily="49" charset="0"/>
                  <a:ea typeface="仿宋" pitchFamily="49" charset="-122"/>
                  <a:cs typeface="Consolas" pitchFamily="49" charset="0"/>
                </a:rPr>
                <a:t>2</a:t>
              </a:r>
              <a:r>
                <a:rPr lang="zh-CN" altLang="zh-CN" sz="1800" smtClean="0">
                  <a:solidFill>
                    <a:srgbClr val="C00000"/>
                  </a:solidFill>
                  <a:latin typeface="Consolas" pitchFamily="49" charset="0"/>
                  <a:ea typeface="仿宋" pitchFamily="49" charset="-122"/>
                  <a:cs typeface="Consolas" pitchFamily="49" charset="0"/>
                </a:rPr>
                <a:t>上的时间和</a:t>
              </a:r>
              <a:endParaRPr lang="en-US" altLang="zh-CN" sz="1800" smtClean="0">
                <a:solidFill>
                  <a:srgbClr val="C00000"/>
                </a:solidFill>
                <a:latin typeface="Consolas" pitchFamily="49" charset="0"/>
                <a:ea typeface="仿宋" pitchFamily="49" charset="-122"/>
                <a:cs typeface="Consolas" pitchFamily="49" charset="0"/>
              </a:endParaRPr>
            </a:p>
            <a:p>
              <a:pPr>
                <a:lnSpc>
                  <a:spcPts val="3000"/>
                </a:lnSpc>
              </a:pPr>
              <a:r>
                <a:rPr lang="en-US" altLang="zh-CN" sz="1800" smtClean="0">
                  <a:solidFill>
                    <a:srgbClr val="0000FF"/>
                  </a:solidFill>
                  <a:latin typeface="Consolas" pitchFamily="49" charset="0"/>
                  <a:ea typeface="仿宋" pitchFamily="49" charset="-122"/>
                  <a:cs typeface="Consolas" pitchFamily="49" charset="0"/>
                </a:rPr>
                <a:t>=e1.</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作业</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M</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上的时间和</a:t>
              </a:r>
              <a:r>
                <a:rPr lang="en-US" altLang="zh-CN" sz="1800" smtClean="0">
                  <a:solidFill>
                    <a:srgbClr val="0000FF"/>
                  </a:solidFill>
                  <a:latin typeface="Consolas" pitchFamily="49" charset="0"/>
                  <a:ea typeface="仿宋" pitchFamily="49" charset="-122"/>
                  <a:cs typeface="Consolas" pitchFamily="49" charset="0"/>
                </a:rPr>
                <a:t>=24+2+7=33</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15" name="下箭头 14"/>
            <p:cNvSpPr/>
            <p:nvPr/>
          </p:nvSpPr>
          <p:spPr>
            <a:xfrm>
              <a:off x="5857884" y="3500438"/>
              <a:ext cx="285752"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14422"/>
            <a:ext cx="44291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对应的求结点</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lb</a:t>
            </a:r>
            <a:r>
              <a:rPr lang="zh-CN" altLang="zh-CN" sz="2000" smtClean="0">
                <a:solidFill>
                  <a:srgbClr val="0000FF"/>
                </a:solidFill>
                <a:latin typeface="Consolas" pitchFamily="49" charset="0"/>
                <a:ea typeface="楷体" pitchFamily="49" charset="-122"/>
                <a:cs typeface="Consolas" pitchFamily="49" charset="0"/>
              </a:rPr>
              <a:t>的算法如下：</a:t>
            </a:r>
          </a:p>
        </p:txBody>
      </p:sp>
      <p:sp>
        <p:nvSpPr>
          <p:cNvPr id="3" name="TextBox 2"/>
          <p:cNvSpPr txBox="1"/>
          <p:nvPr/>
        </p:nvSpPr>
        <p:spPr>
          <a:xfrm>
            <a:off x="285720" y="1785926"/>
            <a:ext cx="8358246" cy="32356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bound(NodeType &amp;e)	//</a:t>
            </a:r>
            <a:r>
              <a:rPr lang="zh-CN" altLang="zh-CN" sz="1800" smtClean="0">
                <a:solidFill>
                  <a:srgbClr val="FF0000"/>
                </a:solidFill>
                <a:latin typeface="Consolas" pitchFamily="49" charset="0"/>
                <a:ea typeface="仿宋" pitchFamily="49" charset="-122"/>
                <a:cs typeface="Consolas" pitchFamily="49" charset="0"/>
              </a:rPr>
              <a:t>求结点</a:t>
            </a:r>
            <a:r>
              <a:rPr lang="en-US" altLang="zh-CN" sz="1800" smtClean="0">
                <a:solidFill>
                  <a:srgbClr val="FF0000"/>
                </a:solidFill>
                <a:latin typeface="Consolas" pitchFamily="49" charset="0"/>
                <a:ea typeface="仿宋" pitchFamily="49" charset="-122"/>
                <a:cs typeface="Consolas" pitchFamily="49" charset="0"/>
              </a:rPr>
              <a:t>e</a:t>
            </a:r>
            <a:r>
              <a:rPr lang="zh-CN" altLang="zh-CN" sz="1800" smtClean="0">
                <a:solidFill>
                  <a:srgbClr val="FF0000"/>
                </a:solidFill>
                <a:latin typeface="Consolas" pitchFamily="49" charset="0"/>
                <a:ea typeface="仿宋" pitchFamily="49" charset="-122"/>
                <a:cs typeface="Consolas" pitchFamily="49" charset="0"/>
              </a:rPr>
              <a:t>的限界值</a:t>
            </a:r>
            <a:r>
              <a:rPr lang="en-US" altLang="zh-CN" sz="1800" smtClean="0">
                <a:solidFill>
                  <a:srgbClr val="FF0000"/>
                </a:solidFill>
                <a:latin typeface="Consolas" pitchFamily="49" charset="0"/>
                <a:ea typeface="仿宋" pitchFamily="49" charset="-122"/>
                <a:cs typeface="Consolas" pitchFamily="49" charset="0"/>
              </a:rPr>
              <a:t>	</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sum=0;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扫描所有作业</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9900FF"/>
                </a:solidFill>
                <a:latin typeface="Consolas" pitchFamily="49" charset="0"/>
                <a:ea typeface="仿宋" pitchFamily="49" charset="-122"/>
                <a:cs typeface="Consolas" pitchFamily="49" charset="0"/>
              </a:rPr>
              <a:t>e.y[i]==0</a:t>
            </a:r>
            <a:r>
              <a:rPr lang="en-US" altLang="zh-CN" sz="1800" smtClean="0">
                <a:solidFill>
                  <a:srgbClr val="0000FF"/>
                </a:solidFill>
                <a:latin typeface="Consolas" pitchFamily="49" charset="0"/>
                <a:ea typeface="仿宋" pitchFamily="49" charset="-122"/>
                <a:cs typeface="Consolas" pitchFamily="49" charset="0"/>
              </a:rPr>
              <a:t>) sum+=b[i];</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仅累计</a:t>
            </a:r>
            <a:r>
              <a:rPr lang="en-US" altLang="zh-CN" sz="1800" smtClean="0">
                <a:solidFill>
                  <a:srgbClr val="00B0F0"/>
                </a:solidFill>
                <a:latin typeface="Consolas" pitchFamily="49" charset="0"/>
                <a:ea typeface="仿宋" pitchFamily="49" charset="-122"/>
                <a:cs typeface="Consolas" pitchFamily="49" charset="0"/>
              </a:rPr>
              <a:t>e.x</a:t>
            </a:r>
            <a:r>
              <a:rPr lang="zh-CN" altLang="zh-CN" sz="1800" smtClean="0">
                <a:solidFill>
                  <a:srgbClr val="00B0F0"/>
                </a:solidFill>
                <a:latin typeface="Consolas" pitchFamily="49" charset="0"/>
                <a:ea typeface="仿宋" pitchFamily="49" charset="-122"/>
                <a:cs typeface="Consolas" pitchFamily="49" charset="0"/>
              </a:rPr>
              <a:t>中还没有分配的作业的</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e.lb=e.f2+sum;</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928802"/>
            <a:ext cx="6143668" cy="1826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3"/>
              </a:buBlip>
            </a:pP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bestf</a:t>
            </a:r>
            <a:r>
              <a:rPr lang="zh-CN" altLang="zh-CN" sz="1800" smtClean="0">
                <a:solidFill>
                  <a:srgbClr val="0000FF"/>
                </a:solidFill>
                <a:latin typeface="Consolas" pitchFamily="49" charset="0"/>
                <a:ea typeface="仿宋" pitchFamily="49" charset="-122"/>
                <a:cs typeface="Consolas" pitchFamily="49" charset="0"/>
              </a:rPr>
              <a:t>（初始值为∞）存放最优调度时间</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en-US" altLang="zh-CN" sz="1800" smtClean="0">
                <a:solidFill>
                  <a:srgbClr val="0000FF"/>
                </a:solidFill>
                <a:latin typeface="Consolas" pitchFamily="49" charset="0"/>
                <a:ea typeface="仿宋" pitchFamily="49" charset="-122"/>
                <a:cs typeface="Consolas" pitchFamily="49" charset="0"/>
              </a:rPr>
              <a:t>bestx</a:t>
            </a:r>
            <a:r>
              <a:rPr lang="zh-CN" altLang="zh-CN" sz="1800" smtClean="0">
                <a:solidFill>
                  <a:srgbClr val="0000FF"/>
                </a:solidFill>
                <a:latin typeface="Consolas" pitchFamily="49" charset="0"/>
                <a:ea typeface="仿宋" pitchFamily="49" charset="-122"/>
                <a:cs typeface="Consolas" pitchFamily="49" charset="0"/>
              </a:rPr>
              <a:t>数组存放当前作业最优调度</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zh-CN" altLang="zh-CN" sz="1800" smtClean="0">
                <a:solidFill>
                  <a:srgbClr val="0000FF"/>
                </a:solidFill>
                <a:latin typeface="Consolas" pitchFamily="49" charset="0"/>
                <a:ea typeface="仿宋" pitchFamily="49" charset="-122"/>
                <a:cs typeface="Consolas" pitchFamily="49" charset="0"/>
              </a:rPr>
              <a:t>采用的剪枝原则是，仅仅扩展</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e.lb&lt;bestf </a:t>
            </a:r>
            <a:r>
              <a:rPr lang="zh-CN" altLang="zh-CN" sz="1800" smtClean="0">
                <a:solidFill>
                  <a:srgbClr val="0000FF"/>
                </a:solidFill>
                <a:latin typeface="Consolas" pitchFamily="49" charset="0"/>
                <a:ea typeface="仿宋" pitchFamily="49" charset="-122"/>
                <a:cs typeface="Consolas" pitchFamily="49" charset="0"/>
              </a:rPr>
              <a:t>的结点。</a:t>
            </a:r>
          </a:p>
        </p:txBody>
      </p:sp>
      <p:sp>
        <p:nvSpPr>
          <p:cNvPr id="3" name="TextBox 2"/>
          <p:cNvSpPr txBox="1"/>
          <p:nvPr/>
        </p:nvSpPr>
        <p:spPr>
          <a:xfrm>
            <a:off x="785786" y="1214422"/>
            <a:ext cx="2357454" cy="400110"/>
          </a:xfrm>
          <a:prstGeom prst="rect">
            <a:avLst/>
          </a:prstGeom>
          <a:noFill/>
        </p:spPr>
        <p:txBody>
          <a:bodyPr wrap="square" rtlCol="0">
            <a:spAutoFit/>
          </a:bodyPr>
          <a:lstStyle/>
          <a:p>
            <a:r>
              <a:rPr lang="zh-CN" altLang="en-US" sz="2000" smtClean="0">
                <a:solidFill>
                  <a:srgbClr val="FF0000"/>
                </a:solidFill>
                <a:latin typeface="华文中宋" pitchFamily="2" charset="-122"/>
                <a:ea typeface="华文中宋" pitchFamily="2" charset="-122"/>
              </a:rPr>
              <a:t>算法设计：</a:t>
            </a:r>
            <a:endParaRPr lang="zh-CN" altLang="en-US" sz="2000">
              <a:solidFill>
                <a:srgbClr val="FF0000"/>
              </a:solidFill>
              <a:latin typeface="华文中宋" pitchFamily="2" charset="-122"/>
              <a:ea typeface="华文中宋" pitchFamily="2" charset="-122"/>
            </a:endParaRPr>
          </a:p>
        </p:txBody>
      </p:sp>
      <p:sp>
        <p:nvSpPr>
          <p:cNvPr id="4" name="TextBox 3"/>
          <p:cNvSpPr txBox="1"/>
          <p:nvPr/>
        </p:nvSpPr>
        <p:spPr>
          <a:xfrm>
            <a:off x="3929058" y="4286256"/>
            <a:ext cx="4786346" cy="723275"/>
          </a:xfrm>
          <a:prstGeom prst="rect">
            <a:avLst/>
          </a:prstGeom>
          <a:noFill/>
        </p:spPr>
        <p:txBody>
          <a:bodyPr wrap="square" rtlCol="0">
            <a:spAutoFit/>
          </a:bodyPr>
          <a:lstStyle/>
          <a:p>
            <a:pPr marL="342900" indent="-342900">
              <a:spcBef>
                <a:spcPts val="600"/>
              </a:spcBef>
              <a:buBlip>
                <a:blip r:embed="rId4"/>
              </a:buBlip>
            </a:pPr>
            <a:r>
              <a:rPr lang="zh-CN" altLang="en-US" sz="1800" smtClean="0">
                <a:solidFill>
                  <a:srgbClr val="0000FF"/>
                </a:solidFill>
                <a:latin typeface="Consolas" pitchFamily="49" charset="0"/>
                <a:ea typeface="仿宋" pitchFamily="49" charset="-122"/>
                <a:cs typeface="Consolas" pitchFamily="49" charset="0"/>
              </a:rPr>
              <a:t>找到一个可行解</a:t>
            </a:r>
            <a:r>
              <a:rPr lang="en-US" altLang="zh-CN" sz="1800" smtClean="0">
                <a:solidFill>
                  <a:srgbClr val="0000FF"/>
                </a:solidFill>
                <a:latin typeface="Consolas" pitchFamily="49" charset="0"/>
                <a:ea typeface="仿宋" pitchFamily="49" charset="-122"/>
                <a:cs typeface="Consolas" pitchFamily="49" charset="0"/>
              </a:rPr>
              <a:t>bestf</a:t>
            </a:r>
          </a:p>
          <a:p>
            <a:pPr marL="342900" indent="-342900">
              <a:spcBef>
                <a:spcPts val="600"/>
              </a:spcBef>
              <a:buBlip>
                <a:blip r:embed="rId4"/>
              </a:buBlip>
            </a:pPr>
            <a:r>
              <a:rPr lang="en-US" altLang="zh-CN" sz="1800" smtClean="0">
                <a:solidFill>
                  <a:srgbClr val="0000FF"/>
                </a:solidFill>
                <a:latin typeface="Consolas" pitchFamily="49" charset="0"/>
                <a:ea typeface="仿宋" pitchFamily="49" charset="-122"/>
                <a:cs typeface="Consolas" pitchFamily="49" charset="0"/>
              </a:rPr>
              <a:t>e</a:t>
            </a:r>
            <a:r>
              <a:rPr lang="zh-CN" altLang="en-US" sz="1800" smtClean="0">
                <a:solidFill>
                  <a:srgbClr val="0000FF"/>
                </a:solidFill>
                <a:latin typeface="Consolas" pitchFamily="49" charset="0"/>
                <a:ea typeface="仿宋" pitchFamily="49" charset="-122"/>
                <a:cs typeface="Consolas" pitchFamily="49" charset="0"/>
              </a:rPr>
              <a:t>结点出发找到一个解的总时间</a:t>
            </a:r>
            <a:r>
              <a:rPr lang="zh-CN" altLang="en-US" sz="1800" smtClean="0">
                <a:solidFill>
                  <a:srgbClr val="0000FF"/>
                </a:solidFill>
                <a:latin typeface="仿宋" pitchFamily="49" charset="-122"/>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e.lb</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6" name="直接箭头连接符 5"/>
          <p:cNvCxnSpPr>
            <a:stCxn id="4" idx="0"/>
          </p:cNvCxnSpPr>
          <p:nvPr/>
        </p:nvCxnSpPr>
        <p:spPr>
          <a:xfrm rot="16200000" flipV="1">
            <a:off x="5286387" y="3929066"/>
            <a:ext cx="7143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7929618" cy="413120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n=4;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作业数</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a[MAX]={0,5,12,4,8};	</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b[MAX]={0,6,2,14,7};	</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bestf=INF;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存放最优调度时间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bestx[MAX];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存放当前作业最佳调度</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total=1;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结点个数累计</a:t>
            </a:r>
          </a:p>
          <a:p>
            <a:pPr>
              <a:lnSpc>
                <a:spcPct val="150000"/>
              </a:lnSpc>
            </a:pP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500670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bfs()				//</a:t>
            </a:r>
            <a:r>
              <a:rPr lang="zh-CN" altLang="zh-CN" sz="1800" smtClean="0">
                <a:solidFill>
                  <a:srgbClr val="FF0000"/>
                </a:solidFill>
                <a:latin typeface="Consolas" pitchFamily="49" charset="0"/>
                <a:ea typeface="仿宋" pitchFamily="49" charset="-122"/>
                <a:cs typeface="Consolas" pitchFamily="49" charset="0"/>
              </a:rPr>
              <a:t>求解流水作业调度问题</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C00000"/>
                </a:solidFill>
                <a:latin typeface="Consolas" pitchFamily="49" charset="0"/>
                <a:ea typeface="仿宋" pitchFamily="49" charset="-122"/>
                <a:cs typeface="Consolas" pitchFamily="49" charset="0"/>
              </a:rPr>
              <a:t>   priority_queue&lt;NodeType&gt; 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定义优先队列</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memset(e.x,0,sizeof(e.x));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memset(e.y,0,sizeof(e.y));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y</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e.f1=0;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e.f2=0;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bound(e);</a:t>
            </a:r>
            <a:endParaRPr lang="zh-CN" altLang="zh-CN" sz="1800" smtClean="0">
              <a:solidFill>
                <a:srgbClr val="FF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e.no=total++;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根结点进队列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(!qu.empty())</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e=qu.top(); 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(e.i==n)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达到叶子结点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(e.f2&lt;bestf)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比较求最优解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bestf=e.f2;</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j1=1;j1&lt;=n;j1++)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bestx[j1]=e.x[j1];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smtClean="0">
                <a:solidFill>
                  <a:srgbClr val="0000FF"/>
                </a:solidFill>
                <a:latin typeface="Consolas" pitchFamily="49" charset="0"/>
                <a:ea typeface="仿宋" pitchFamily="49" charset="-122"/>
                <a:cs typeface="Consolas" pitchFamily="49" charset="0"/>
              </a:rPr>
              <a:t>      e1.i=e.i+1;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扩展分配下一个步骤的作业，对应结点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for (int j=1;j&lt;=n;j++)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考虑所有的</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个作业</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if (e.y[j]==1) continue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是否已分配</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若已分配，跳过</a:t>
            </a:r>
          </a:p>
          <a:p>
            <a:r>
              <a:rPr lang="en-US" altLang="zh-CN" sz="1800" smtClean="0">
                <a:solidFill>
                  <a:srgbClr val="0000FF"/>
                </a:solidFill>
                <a:latin typeface="Consolas" pitchFamily="49" charset="0"/>
                <a:ea typeface="仿宋" pitchFamily="49" charset="-122"/>
                <a:cs typeface="Consolas" pitchFamily="49" charset="0"/>
              </a:rPr>
              <a:t>         for (int i1=1;i1&lt;=n;i1++)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e.x</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e1.x[i1]=e.x[i1];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i2=1;i2&lt;=n;i2++)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e.y</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e1.y</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e1.y[i2]=e.y[i2];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e1.x[e1.i]=j;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步分配作业</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e1.y[j]=1;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已经分配</a:t>
            </a:r>
          </a:p>
          <a:p>
            <a:r>
              <a:rPr lang="en-US" altLang="zh-CN" sz="1800" smtClean="0">
                <a:solidFill>
                  <a:srgbClr val="0000FF"/>
                </a:solidFill>
                <a:latin typeface="Consolas" pitchFamily="49" charset="0"/>
                <a:ea typeface="仿宋" pitchFamily="49" charset="-122"/>
                <a:cs typeface="Consolas" pitchFamily="49" charset="0"/>
              </a:rPr>
              <a:t>         e1.f1=e.f1+a[j];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f1=f1+a[j]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e1.f2=max(e.f2,e1.f1)+b[j];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f[i+1]=max(f2[i],f1)+b[j]</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FF00FF"/>
                </a:solidFill>
                <a:latin typeface="Consolas" pitchFamily="49" charset="0"/>
                <a:ea typeface="仿宋" pitchFamily="49" charset="-122"/>
                <a:cs typeface="Consolas" pitchFamily="49" charset="0"/>
              </a:rPr>
              <a:t>         bound(e1);</a:t>
            </a:r>
            <a:endParaRPr lang="zh-CN" altLang="zh-CN" sz="1800" smtClean="0">
              <a:solidFill>
                <a:srgbClr val="FF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C00000"/>
                </a:solidFill>
                <a:latin typeface="Consolas" pitchFamily="49" charset="0"/>
                <a:ea typeface="仿宋" pitchFamily="49" charset="-122"/>
                <a:cs typeface="Consolas" pitchFamily="49" charset="0"/>
              </a:rPr>
              <a:t>e1.lb&lt;bestf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剪去不可能得到更优解的结点</a:t>
            </a:r>
          </a:p>
          <a:p>
            <a:r>
              <a:rPr lang="en-US" altLang="zh-CN" sz="1800" smtClean="0">
                <a:solidFill>
                  <a:srgbClr val="00B0F0"/>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e1.no=total++;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结点编号增加</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qu.push(e1);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429552" cy="327200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bfs();</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最优方案</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k=1;k&lt;=n;k++)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%d\n",k,bestx[k]);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总时间</a:t>
            </a:r>
            <a:r>
              <a:rPr lang="en-US" altLang="zh-CN" sz="1800" smtClean="0">
                <a:solidFill>
                  <a:srgbClr val="0000FF"/>
                </a:solidFill>
                <a:latin typeface="Consolas" pitchFamily="49" charset="0"/>
                <a:ea typeface="仿宋" pitchFamily="49" charset="-122"/>
                <a:cs typeface="Consolas" pitchFamily="49" charset="0"/>
              </a:rPr>
              <a:t>=%d\n",bestf);</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smtClean="0">
                <a:solidFill>
                  <a:srgbClr val="0000FF"/>
                </a:solidFill>
                <a:latin typeface="Consolas" pitchFamily="49" charset="0"/>
                <a:ea typeface="仿宋" pitchFamily="49" charset="-122"/>
                <a:cs typeface="Consolas" pitchFamily="49" charset="0"/>
              </a:rPr>
              <a:t>最优方案</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4</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总时间</a:t>
            </a:r>
            <a:r>
              <a:rPr lang="en-US" altLang="zh-CN" sz="1800" smtClean="0">
                <a:solidFill>
                  <a:srgbClr val="0000FF"/>
                </a:solidFill>
                <a:latin typeface="Consolas" pitchFamily="49" charset="0"/>
                <a:ea typeface="仿宋" pitchFamily="49" charset="-122"/>
                <a:cs typeface="Consolas" pitchFamily="49" charset="0"/>
              </a:rPr>
              <a:t>=33</a:t>
            </a:r>
            <a:endParaRPr lang="zh-CN" altLang="zh-CN" sz="1800" smtClean="0">
              <a:solidFill>
                <a:srgbClr val="0000FF"/>
              </a:solidFill>
              <a:latin typeface="Consolas" pitchFamily="49" charset="0"/>
              <a:ea typeface="仿宋" pitchFamily="49" charset="-122"/>
              <a:cs typeface="Consolas" pitchFamily="49" charset="0"/>
            </a:endParaRPr>
          </a:p>
        </p:txBody>
      </p:sp>
      <p:graphicFrame>
        <p:nvGraphicFramePr>
          <p:cNvPr id="3" name="表格 2"/>
          <p:cNvGraphicFramePr>
            <a:graphicFrameLocks noGrp="1"/>
          </p:cNvGraphicFramePr>
          <p:nvPr/>
        </p:nvGraphicFramePr>
        <p:xfrm>
          <a:off x="2214546" y="1214422"/>
          <a:ext cx="3347999" cy="1260000"/>
        </p:xfrm>
        <a:graphic>
          <a:graphicData uri="http://schemas.openxmlformats.org/drawingml/2006/table">
            <a:tbl>
              <a:tblPr>
                <a:tableStyleId>{775DCB02-9BB8-47FD-8907-85C794F793BA}</a:tableStyleId>
              </a:tblPr>
              <a:tblGrid>
                <a:gridCol w="1090255"/>
                <a:gridCol w="564436"/>
                <a:gridCol w="564436"/>
                <a:gridCol w="564436"/>
                <a:gridCol w="564436"/>
              </a:tblGrid>
              <a:tr h="420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358246" cy="861774"/>
          </a:xfrm>
          <a:prstGeom prst="rect">
            <a:avLst/>
          </a:prstGeom>
          <a:noFill/>
        </p:spPr>
        <p:txBody>
          <a:bodyPr wrap="square" rtlCol="0">
            <a:spAutoFit/>
          </a:bodyPr>
          <a:lstStyle/>
          <a:p>
            <a:pPr>
              <a:lnSpc>
                <a:spcPts val="3000"/>
              </a:lnSpc>
            </a:pPr>
            <a:r>
              <a:rPr lang="zh-CN" altLang="en-US" sz="2000" smtClean="0">
                <a:solidFill>
                  <a:srgbClr val="FF0000"/>
                </a:solidFill>
                <a:latin typeface="华文中宋" pitchFamily="2" charset="-122"/>
                <a:ea typeface="华文中宋" pitchFamily="2" charset="-122"/>
                <a:cs typeface="Consolas" pitchFamily="49" charset="0"/>
              </a:rPr>
              <a:t>改进：</a:t>
            </a:r>
            <a:r>
              <a:rPr lang="zh-CN" altLang="zh-CN" sz="2000" smtClean="0">
                <a:solidFill>
                  <a:srgbClr val="0000FF"/>
                </a:solidFill>
                <a:latin typeface="Consolas" pitchFamily="49" charset="0"/>
                <a:ea typeface="仿宋" pitchFamily="49" charset="-122"/>
                <a:cs typeface="Consolas" pitchFamily="49" charset="0"/>
              </a:rPr>
              <a:t>在扩展每个子结点时判断是否为叶子结点，若是则产生一个可行解，比较产生最优解，该</a:t>
            </a:r>
            <a:r>
              <a:rPr lang="zh-CN" altLang="zh-CN" sz="2000" smtClean="0">
                <a:solidFill>
                  <a:srgbClr val="FF00FF"/>
                </a:solidFill>
                <a:latin typeface="Consolas" pitchFamily="49" charset="0"/>
                <a:ea typeface="仿宋" pitchFamily="49" charset="-122"/>
                <a:cs typeface="Consolas" pitchFamily="49" charset="0"/>
              </a:rPr>
              <a:t>叶子结点不进队</a:t>
            </a:r>
            <a:r>
              <a:rPr lang="zh-CN" altLang="zh-CN" sz="2000" smtClean="0">
                <a:solidFill>
                  <a:srgbClr val="0000FF"/>
                </a:solidFill>
                <a:latin typeface="Consolas" pitchFamily="49" charset="0"/>
                <a:ea typeface="仿宋" pitchFamily="49" charset="-122"/>
                <a:cs typeface="Consolas" pitchFamily="49" charset="0"/>
              </a:rPr>
              <a:t>；若不是叶子结点则将其进队。</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1428736"/>
            <a:ext cx="7786742" cy="400310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bfs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求解流水作业调度问题</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priority_queue&lt;NodeType&gt; qu;</a:t>
            </a:r>
            <a:endParaRPr lang="zh-CN" altLang="zh-CN" sz="1800" smtClean="0">
              <a:solidFill>
                <a:srgbClr val="C0000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memset(e.x,0,sizeof(e.x));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memset(e.y,0,sizeof(e.y));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y</a:t>
            </a:r>
            <a:endParaRPr lang="zh-CN" altLang="zh-CN" sz="1800" smtClean="0">
              <a:solidFill>
                <a:srgbClr val="00B0F0"/>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e.i=0;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e.f1=0;</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e.f2=0;</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FF0000"/>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bound(e);</a:t>
            </a:r>
            <a:endParaRPr lang="zh-CN" altLang="zh-CN" sz="1800" smtClean="0">
              <a:solidFill>
                <a:srgbClr val="FF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e.no=total++;</a:t>
            </a:r>
            <a:endParaRPr lang="zh-CN"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根结点进队列</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73" y="1214422"/>
            <a:ext cx="8783607" cy="913070"/>
          </a:xfrm>
          <a:prstGeom prst="rect">
            <a:avLst/>
          </a:prstGeom>
          <a:noFill/>
          <a:ln w="9525">
            <a:noFill/>
            <a:miter lim="800000"/>
            <a:headEnd/>
            <a:tailEnd/>
          </a:ln>
        </p:spPr>
        <p:txBody>
          <a:bodyPr wrap="square">
            <a:spAutoFit/>
          </a:bodyPr>
          <a:lstStyle/>
          <a:p>
            <a:pPr>
              <a:lnSpc>
                <a:spcPts val="32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限界函数设计难以找出通用的方法</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需根据具体问题来分析。一般地</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先要确定问题解的特性</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p:txBody>
      </p:sp>
      <p:sp>
        <p:nvSpPr>
          <p:cNvPr id="6" name="TextBox 5"/>
          <p:cNvSpPr txBox="1"/>
          <p:nvPr/>
        </p:nvSpPr>
        <p:spPr>
          <a:xfrm>
            <a:off x="357158" y="2214554"/>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目标函数是求最大值</a:t>
            </a:r>
            <a:r>
              <a:rPr lang="zh-CN" altLang="en-US" sz="1800" smtClean="0">
                <a:solidFill>
                  <a:srgbClr val="C00000"/>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则设计上界限界函数</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（根结点的</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值通常大于或等于最优解的</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若</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zh-CN" altLang="zh-CN" sz="1800" smtClean="0">
                <a:solidFill>
                  <a:srgbClr val="0000FF"/>
                </a:solidFill>
                <a:latin typeface="Consolas" pitchFamily="49" charset="0"/>
                <a:ea typeface="微软雅黑" pitchFamily="34" charset="-122"/>
                <a:cs typeface="Consolas" pitchFamily="49" charset="0"/>
              </a:rPr>
              <a:t>是</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zh-CN" altLang="zh-CN" sz="1800" smtClean="0">
                <a:solidFill>
                  <a:srgbClr val="0000FF"/>
                </a:solidFill>
                <a:latin typeface="Consolas" pitchFamily="49" charset="0"/>
                <a:ea typeface="微软雅黑" pitchFamily="34" charset="-122"/>
                <a:cs typeface="Consolas" pitchFamily="49" charset="0"/>
              </a:rPr>
              <a:t>的双亲结点</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应满足</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当找到一个可行解</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后</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将所有小于</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的结点剪枝。</a:t>
            </a:r>
          </a:p>
          <a:p>
            <a:pPr marL="457200" indent="-457200">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目标函数是求最小值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则设计下界限界函数</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（根结点的</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值一定要小于或等于最优解的</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若</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zh-CN" altLang="zh-CN" sz="1800" smtClean="0">
                <a:solidFill>
                  <a:srgbClr val="0000FF"/>
                </a:solidFill>
                <a:latin typeface="Consolas" pitchFamily="49" charset="0"/>
                <a:ea typeface="微软雅黑" pitchFamily="34" charset="-122"/>
                <a:cs typeface="Consolas" pitchFamily="49" charset="0"/>
              </a:rPr>
              <a:t>是</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zh-CN" altLang="zh-CN" sz="1800" smtClean="0">
                <a:solidFill>
                  <a:srgbClr val="0000FF"/>
                </a:solidFill>
                <a:latin typeface="Consolas" pitchFamily="49" charset="0"/>
                <a:ea typeface="微软雅黑" pitchFamily="34" charset="-122"/>
                <a:cs typeface="Consolas" pitchFamily="49" charset="0"/>
              </a:rPr>
              <a:t>的双亲结点</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应满足</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当找到一个可行解</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后</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将所有大于</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的结点剪枝。</a:t>
            </a:r>
          </a:p>
        </p:txBody>
      </p:sp>
      <p:grpSp>
        <p:nvGrpSpPr>
          <p:cNvPr id="11" name="组合 10"/>
          <p:cNvGrpSpPr/>
          <p:nvPr/>
        </p:nvGrpSpPr>
        <p:grpSpPr>
          <a:xfrm>
            <a:off x="8072462" y="3143248"/>
            <a:ext cx="428628" cy="1928826"/>
            <a:chOff x="8072462" y="3143248"/>
            <a:chExt cx="428628" cy="1928826"/>
          </a:xfrm>
        </p:grpSpPr>
        <p:sp>
          <p:nvSpPr>
            <p:cNvPr id="7" name="椭圆 6"/>
            <p:cNvSpPr/>
            <p:nvPr/>
          </p:nvSpPr>
          <p:spPr>
            <a:xfrm>
              <a:off x="8072462"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8" name="椭圆 7"/>
            <p:cNvSpPr/>
            <p:nvPr/>
          </p:nvSpPr>
          <p:spPr>
            <a:xfrm>
              <a:off x="8072462" y="4572008"/>
              <a:ext cx="428628"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j</a:t>
              </a:r>
              <a:endParaRPr lang="zh-CN" altLang="en-US" sz="2000" baseline="-25000">
                <a:solidFill>
                  <a:srgbClr val="0000FF"/>
                </a:solidFill>
                <a:latin typeface="Consolas" pitchFamily="49" charset="0"/>
                <a:cs typeface="Consolas"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71480"/>
            <a:ext cx="8786874" cy="494682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smtClean="0">
                <a:solidFill>
                  <a:srgbClr val="0000FF"/>
                </a:solidFill>
                <a:latin typeface="Consolas" pitchFamily="49" charset="0"/>
                <a:ea typeface="仿宋" pitchFamily="49" charset="-122"/>
                <a:cs typeface="Consolas" pitchFamily="49" charset="0"/>
              </a:rPr>
              <a:t> while (!qu.empty())</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a:t>
            </a:r>
            <a:r>
              <a:rPr lang="en-US" altLang="zh-CN" sz="1800" smtClean="0">
                <a:solidFill>
                  <a:srgbClr val="0000FF"/>
                </a:solidFill>
                <a:latin typeface="Consolas" pitchFamily="49" charset="0"/>
                <a:ea typeface="仿宋" pitchFamily="49" charset="-122"/>
                <a:cs typeface="Consolas" pitchFamily="49" charset="0"/>
              </a:rPr>
              <a:t>=qu.top();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e1.i=e.i+1;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扩展分配下一个步骤的作业，</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for (int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个作业</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e.y[j]==1</a:t>
            </a:r>
            <a:r>
              <a:rPr lang="en-US" altLang="zh-CN" sz="1800" smtClean="0">
                <a:solidFill>
                  <a:srgbClr val="0000FF"/>
                </a:solidFill>
                <a:latin typeface="Consolas" pitchFamily="49" charset="0"/>
                <a:ea typeface="仿宋" pitchFamily="49" charset="-122"/>
                <a:cs typeface="Consolas" pitchFamily="49" charset="0"/>
              </a:rPr>
              <a:t>) continue;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是否已分配</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若已分配，跳过</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for (int i1=1;i1&lt;=n;i1++)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e.x</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e1.x</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e1.x[i1]=e.x[i1];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for (int i2=1;i2&lt;=n;i2++)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e.y</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e1.y</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e1.y[i2]=e.y[i2];</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e1.x[e1.i]=j;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步分配作业</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e1.y[j]=1;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已经分配</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e1.f1=e.f1+a[j];</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e1.f2=max(e.f2,e1.f1)+b[j];</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FF0000"/>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bound(e1);</a:t>
            </a:r>
            <a:endParaRPr lang="zh-CN" altLang="zh-CN" sz="1800">
              <a:solidFill>
                <a:srgbClr val="FF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7858180" cy="483114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e1.i==n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达到叶子结点</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C00000"/>
                </a:solidFill>
                <a:latin typeface="Consolas" pitchFamily="49" charset="0"/>
                <a:ea typeface="仿宋" pitchFamily="49" charset="-122"/>
                <a:cs typeface="Consolas" pitchFamily="49" charset="0"/>
              </a:rPr>
              <a:t>e1.f2&lt;bestf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比较求最优解</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bestf=e1.f2;</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for (int j1=1;j1&lt;=n;j1++)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bestx[j1]=e1.x[j1];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else if (</a:t>
            </a:r>
            <a:r>
              <a:rPr lang="en-US" altLang="zh-CN" sz="1800" smtClean="0">
                <a:solidFill>
                  <a:srgbClr val="C00000"/>
                </a:solidFill>
                <a:latin typeface="Consolas" pitchFamily="49" charset="0"/>
                <a:ea typeface="仿宋" pitchFamily="49" charset="-122"/>
                <a:cs typeface="Consolas" pitchFamily="49" charset="0"/>
              </a:rPr>
              <a:t>e1.lb&lt;bestf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e1.no=total++;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结点编号增加</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qu.push(e1);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3357554" y="-24"/>
            <a:ext cx="1736992" cy="986446"/>
            <a:chOff x="3357554" y="-24"/>
            <a:chExt cx="1736992" cy="986446"/>
          </a:xfrm>
        </p:grpSpPr>
        <p:sp>
          <p:nvSpPr>
            <p:cNvPr id="3" name="TextBox 2"/>
            <p:cNvSpPr txBox="1"/>
            <p:nvPr/>
          </p:nvSpPr>
          <p:spPr>
            <a:xfrm>
              <a:off x="3357554" y="-24"/>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 name="矩形 3"/>
            <p:cNvSpPr/>
            <p:nvPr/>
          </p:nvSpPr>
          <p:spPr>
            <a:xfrm>
              <a:off x="3654546" y="15842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=0</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=0,lb=29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graphicFrame>
        <p:nvGraphicFramePr>
          <p:cNvPr id="22" name="表格 21"/>
          <p:cNvGraphicFramePr>
            <a:graphicFrameLocks noGrp="1"/>
          </p:cNvGraphicFramePr>
          <p:nvPr/>
        </p:nvGraphicFramePr>
        <p:xfrm>
          <a:off x="142845" y="86985"/>
          <a:ext cx="2714643" cy="995907"/>
        </p:xfrm>
        <a:graphic>
          <a:graphicData uri="http://schemas.openxmlformats.org/drawingml/2006/table">
            <a:tbl>
              <a:tblPr>
                <a:tableStyleId>{35758FB7-9AC5-4552-8A53-C91805E547FA}</a:tableStyleId>
              </a:tblPr>
              <a:tblGrid>
                <a:gridCol w="481397"/>
                <a:gridCol w="557983"/>
                <a:gridCol w="558421"/>
                <a:gridCol w="558421"/>
                <a:gridCol w="558421"/>
              </a:tblGrid>
              <a:tr h="264387">
                <a:tc>
                  <a:txBody>
                    <a:bodyPr/>
                    <a:lstStyle/>
                    <a:p>
                      <a:pPr indent="0" algn="ctr">
                        <a:lnSpc>
                          <a:spcPts val="1920"/>
                        </a:lnSpc>
                        <a:spcAft>
                          <a:spcPts val="0"/>
                        </a:spcAft>
                      </a:pP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smtClean="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smtClean="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smtClean="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r>
              <a:tr h="269341">
                <a:tc>
                  <a:txBody>
                    <a:bodyPr/>
                    <a:lstStyle/>
                    <a:p>
                      <a:pPr indent="0" algn="ctr">
                        <a:lnSpc>
                          <a:spcPct val="150000"/>
                        </a:lnSpc>
                        <a:spcAft>
                          <a:spcPts val="0"/>
                        </a:spcAft>
                      </a:pPr>
                      <a:r>
                        <a:rPr lang="en-US" sz="1600" b="1" i="1" kern="100" smtClean="0">
                          <a:solidFill>
                            <a:srgbClr val="C00000"/>
                          </a:solidFill>
                          <a:latin typeface="Consolas" pitchFamily="49" charset="0"/>
                          <a:ea typeface="楷体" pitchFamily="49" charset="-122"/>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r>
              <a:tr h="269341">
                <a:tc>
                  <a:txBody>
                    <a:bodyPr/>
                    <a:lstStyle/>
                    <a:p>
                      <a:pPr indent="0" algn="ctr">
                        <a:lnSpc>
                          <a:spcPct val="150000"/>
                        </a:lnSpc>
                        <a:spcAft>
                          <a:spcPts val="0"/>
                        </a:spcAft>
                      </a:pPr>
                      <a:r>
                        <a:rPr lang="pt-BR" sz="1600" b="1" i="1" kern="100" smtClean="0">
                          <a:solidFill>
                            <a:srgbClr val="C00000"/>
                          </a:solidFill>
                          <a:latin typeface="Consolas" pitchFamily="49" charset="0"/>
                          <a:ea typeface="楷体" pitchFamily="49" charset="-122"/>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smtClean="0">
                          <a:solidFill>
                            <a:srgbClr val="0000FF"/>
                          </a:solidFill>
                          <a:latin typeface="Consolas" pitchFamily="49" charset="0"/>
                          <a:ea typeface="楷体" pitchFamily="49" charset="-122"/>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r>
            </a:tbl>
          </a:graphicData>
        </a:graphic>
      </p:graphicFrame>
      <p:grpSp>
        <p:nvGrpSpPr>
          <p:cNvPr id="5" name="组合 108"/>
          <p:cNvGrpSpPr/>
          <p:nvPr/>
        </p:nvGrpSpPr>
        <p:grpSpPr>
          <a:xfrm>
            <a:off x="571472" y="1000108"/>
            <a:ext cx="7226478" cy="1478668"/>
            <a:chOff x="571472" y="1000108"/>
            <a:chExt cx="7226478" cy="1478668"/>
          </a:xfrm>
        </p:grpSpPr>
        <p:cxnSp>
          <p:nvCxnSpPr>
            <p:cNvPr id="13" name="直接连接符 12"/>
            <p:cNvCxnSpPr>
              <a:endCxn id="24" idx="0"/>
            </p:cNvCxnSpPr>
            <p:nvPr/>
          </p:nvCxnSpPr>
          <p:spPr>
            <a:xfrm rot="10800000" flipV="1">
              <a:off x="1577224" y="1000108"/>
              <a:ext cx="2077322" cy="6506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68728" y="1253953"/>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26" idx="0"/>
            </p:cNvCxnSpPr>
            <p:nvPr/>
          </p:nvCxnSpPr>
          <p:spPr>
            <a:xfrm rot="5400000">
              <a:off x="3363344" y="1060136"/>
              <a:ext cx="636982" cy="51692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240" y="1000108"/>
              <a:ext cx="780198" cy="63698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306" y="1000108"/>
              <a:ext cx="1994644" cy="63698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25984" y="1253953"/>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511802" y="121442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6215074" y="107154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71472" y="1492330"/>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4" name="矩形 23"/>
            <p:cNvSpPr/>
            <p:nvPr/>
          </p:nvSpPr>
          <p:spPr>
            <a:xfrm>
              <a:off x="857224" y="165077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=11,lb=34</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2417620" y="1478644"/>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矩形 25"/>
            <p:cNvSpPr/>
            <p:nvPr/>
          </p:nvSpPr>
          <p:spPr>
            <a:xfrm>
              <a:off x="2703372"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=12</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=14,lb=41</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357686" y="1478644"/>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8" name="矩形 27"/>
            <p:cNvSpPr/>
            <p:nvPr/>
          </p:nvSpPr>
          <p:spPr>
            <a:xfrm>
              <a:off x="4643438"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=4</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=18,lb=33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6072198" y="1478644"/>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30" name="矩形 29"/>
            <p:cNvSpPr/>
            <p:nvPr/>
          </p:nvSpPr>
          <p:spPr>
            <a:xfrm>
              <a:off x="6357950"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=8</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=15,lb=37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grpSp>
      <p:grpSp>
        <p:nvGrpSpPr>
          <p:cNvPr id="6" name="组合 109"/>
          <p:cNvGrpSpPr/>
          <p:nvPr/>
        </p:nvGrpSpPr>
        <p:grpSpPr>
          <a:xfrm>
            <a:off x="2428860" y="2465090"/>
            <a:ext cx="5451768" cy="1378852"/>
            <a:chOff x="2428860" y="2465090"/>
            <a:chExt cx="5451768" cy="1378852"/>
          </a:xfrm>
        </p:grpSpPr>
        <p:cxnSp>
          <p:nvCxnSpPr>
            <p:cNvPr id="33" name="直接连接符 32"/>
            <p:cNvCxnSpPr>
              <a:endCxn id="36" idx="0"/>
            </p:cNvCxnSpPr>
            <p:nvPr/>
          </p:nvCxnSpPr>
          <p:spPr>
            <a:xfrm rot="10800000" flipV="1">
              <a:off x="3434612" y="2469060"/>
              <a:ext cx="1454476" cy="53131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786182" y="2534644"/>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2428860" y="2841926"/>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矩形 35"/>
            <p:cNvSpPr/>
            <p:nvPr/>
          </p:nvSpPr>
          <p:spPr>
            <a:xfrm>
              <a:off x="2714612" y="300037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=24,lb=33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226050" y="2857496"/>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矩形 37"/>
            <p:cNvSpPr/>
            <p:nvPr/>
          </p:nvSpPr>
          <p:spPr>
            <a:xfrm>
              <a:off x="4511802"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=16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=20,lb=33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154876" y="2857496"/>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40" name="矩形 39"/>
            <p:cNvSpPr/>
            <p:nvPr/>
          </p:nvSpPr>
          <p:spPr>
            <a:xfrm>
              <a:off x="6440628"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=12</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=25,lb=33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cxnSp>
          <p:nvCxnSpPr>
            <p:cNvPr id="42" name="直接连接符 41"/>
            <p:cNvCxnSpPr>
              <a:endCxn id="38" idx="0"/>
            </p:cNvCxnSpPr>
            <p:nvPr/>
          </p:nvCxnSpPr>
          <p:spPr>
            <a:xfrm rot="5400000">
              <a:off x="4956376" y="2740516"/>
              <a:ext cx="550852"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906" y="2470162"/>
              <a:ext cx="1524722" cy="54578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86314" y="269309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929322" y="2732621"/>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110"/>
          <p:cNvGrpSpPr/>
          <p:nvPr/>
        </p:nvGrpSpPr>
        <p:grpSpPr>
          <a:xfrm>
            <a:off x="1511406" y="3827484"/>
            <a:ext cx="3583140" cy="1316028"/>
            <a:chOff x="1511406" y="3827484"/>
            <a:chExt cx="3583140" cy="1316028"/>
          </a:xfrm>
        </p:grpSpPr>
        <p:sp>
          <p:nvSpPr>
            <p:cNvPr id="47" name="TextBox 46"/>
            <p:cNvSpPr txBox="1"/>
            <p:nvPr/>
          </p:nvSpPr>
          <p:spPr>
            <a:xfrm>
              <a:off x="1511406" y="4157066"/>
              <a:ext cx="357190"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9</a:t>
              </a:r>
              <a:endParaRPr lang="zh-CN" altLang="en-US" sz="1600">
                <a:solidFill>
                  <a:srgbClr val="FF0000"/>
                </a:solidFill>
                <a:latin typeface="Consolas" pitchFamily="49" charset="0"/>
                <a:cs typeface="Consolas" pitchFamily="49" charset="0"/>
              </a:endParaRPr>
            </a:p>
          </p:txBody>
        </p:sp>
        <p:sp>
          <p:nvSpPr>
            <p:cNvPr id="48" name="矩形 47"/>
            <p:cNvSpPr/>
            <p:nvPr/>
          </p:nvSpPr>
          <p:spPr>
            <a:xfrm>
              <a:off x="1857356"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=21</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=26,lb=33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[]={3,1,</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3276158" y="4143380"/>
              <a:ext cx="500066"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0" name="矩形 49"/>
            <p:cNvSpPr/>
            <p:nvPr/>
          </p:nvSpPr>
          <p:spPr>
            <a:xfrm>
              <a:off x="3654546"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=31,lb=33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[]={3,1,</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52" name="直接连接符 51"/>
            <p:cNvCxnSpPr>
              <a:endCxn id="48" idx="0"/>
            </p:cNvCxnSpPr>
            <p:nvPr/>
          </p:nvCxnSpPr>
          <p:spPr>
            <a:xfrm rot="10800000" flipV="1">
              <a:off x="2577356"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5984"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511538" y="392906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3583108" y="392906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8" name="组合 73"/>
          <p:cNvGrpSpPr/>
          <p:nvPr/>
        </p:nvGrpSpPr>
        <p:grpSpPr>
          <a:xfrm>
            <a:off x="1368530" y="2500306"/>
            <a:ext cx="285752" cy="522258"/>
            <a:chOff x="642910" y="3490389"/>
            <a:chExt cx="285752" cy="522258"/>
          </a:xfrm>
        </p:grpSpPr>
        <p:sp>
          <p:nvSpPr>
            <p:cNvPr id="70" name="TextBox 69"/>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72" name="直接连接符 71"/>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 name="组合 111"/>
          <p:cNvGrpSpPr/>
          <p:nvPr/>
        </p:nvGrpSpPr>
        <p:grpSpPr>
          <a:xfrm>
            <a:off x="5143504" y="3827484"/>
            <a:ext cx="3583140" cy="1316028"/>
            <a:chOff x="5143504" y="3827484"/>
            <a:chExt cx="3583140" cy="1316028"/>
          </a:xfrm>
        </p:grpSpPr>
        <p:sp>
          <p:nvSpPr>
            <p:cNvPr id="77" name="TextBox 76"/>
            <p:cNvSpPr txBox="1"/>
            <p:nvPr/>
          </p:nvSpPr>
          <p:spPr>
            <a:xfrm>
              <a:off x="5143504" y="4157066"/>
              <a:ext cx="500066"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11</a:t>
              </a:r>
              <a:endParaRPr lang="zh-CN" altLang="en-US" sz="1600">
                <a:solidFill>
                  <a:srgbClr val="FF0000"/>
                </a:solidFill>
                <a:latin typeface="Consolas" pitchFamily="49" charset="0"/>
                <a:cs typeface="Consolas" pitchFamily="49" charset="0"/>
              </a:endParaRPr>
            </a:p>
          </p:txBody>
        </p:sp>
        <p:sp>
          <p:nvSpPr>
            <p:cNvPr id="78" name="矩形 77"/>
            <p:cNvSpPr/>
            <p:nvPr/>
          </p:nvSpPr>
          <p:spPr>
            <a:xfrm>
              <a:off x="5489454"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=31,lb=33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[]={3,4,</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79" name="TextBox 78"/>
            <p:cNvSpPr txBox="1"/>
            <p:nvPr/>
          </p:nvSpPr>
          <p:spPr>
            <a:xfrm>
              <a:off x="6908256" y="4143380"/>
              <a:ext cx="500066"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80" name="矩形 79"/>
            <p:cNvSpPr/>
            <p:nvPr/>
          </p:nvSpPr>
          <p:spPr>
            <a:xfrm>
              <a:off x="7286644"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=24</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=27,lb=33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[]={3,4,</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81" name="直接连接符 80"/>
            <p:cNvCxnSpPr>
              <a:endCxn id="78" idx="0"/>
            </p:cNvCxnSpPr>
            <p:nvPr/>
          </p:nvCxnSpPr>
          <p:spPr>
            <a:xfrm rot="10800000" flipV="1">
              <a:off x="6209454"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endCxn id="80" idx="0"/>
            </p:cNvCxnSpPr>
            <p:nvPr/>
          </p:nvCxnSpPr>
          <p:spPr>
            <a:xfrm>
              <a:off x="7358082"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6143636" y="392906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84" name="TextBox 83"/>
            <p:cNvSpPr txBox="1"/>
            <p:nvPr/>
          </p:nvSpPr>
          <p:spPr>
            <a:xfrm>
              <a:off x="7215206" y="392906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0" name="组合 85"/>
          <p:cNvGrpSpPr/>
          <p:nvPr/>
        </p:nvGrpSpPr>
        <p:grpSpPr>
          <a:xfrm>
            <a:off x="6000760" y="5143512"/>
            <a:ext cx="285752" cy="522258"/>
            <a:chOff x="642910" y="3490389"/>
            <a:chExt cx="285752" cy="522258"/>
          </a:xfrm>
        </p:grpSpPr>
        <p:sp>
          <p:nvSpPr>
            <p:cNvPr id="87" name="TextBox 86"/>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88" name="直接连接符 8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1" name="组合 88"/>
          <p:cNvGrpSpPr/>
          <p:nvPr/>
        </p:nvGrpSpPr>
        <p:grpSpPr>
          <a:xfrm>
            <a:off x="7786710" y="5143512"/>
            <a:ext cx="285752" cy="522258"/>
            <a:chOff x="642910" y="3490389"/>
            <a:chExt cx="285752" cy="522258"/>
          </a:xfrm>
        </p:grpSpPr>
        <p:sp>
          <p:nvSpPr>
            <p:cNvPr id="90" name="TextBox 89"/>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91" name="直接连接符 90"/>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2" name="组合 91"/>
          <p:cNvGrpSpPr/>
          <p:nvPr/>
        </p:nvGrpSpPr>
        <p:grpSpPr>
          <a:xfrm>
            <a:off x="6858016" y="2478114"/>
            <a:ext cx="285752" cy="522258"/>
            <a:chOff x="642910" y="3490389"/>
            <a:chExt cx="285752" cy="522258"/>
          </a:xfrm>
        </p:grpSpPr>
        <p:sp>
          <p:nvSpPr>
            <p:cNvPr id="93" name="TextBox 92"/>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94" name="直接连接符 93"/>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582" y="2468066"/>
            <a:ext cx="285752" cy="522258"/>
            <a:chOff x="642910" y="3490389"/>
            <a:chExt cx="285752" cy="522258"/>
          </a:xfrm>
        </p:grpSpPr>
        <p:sp>
          <p:nvSpPr>
            <p:cNvPr id="96" name="TextBox 95"/>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97" name="直接连接符 96"/>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428728" y="5143512"/>
            <a:ext cx="1857388" cy="1272198"/>
            <a:chOff x="1428728" y="5143512"/>
            <a:chExt cx="1857388" cy="1272198"/>
          </a:xfrm>
        </p:grpSpPr>
        <p:sp>
          <p:nvSpPr>
            <p:cNvPr id="99" name="TextBox 98"/>
            <p:cNvSpPr txBox="1"/>
            <p:nvPr/>
          </p:nvSpPr>
          <p:spPr>
            <a:xfrm>
              <a:off x="1428728" y="5429264"/>
              <a:ext cx="428628"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13</a:t>
              </a:r>
              <a:endParaRPr lang="zh-CN" altLang="en-US" sz="1600">
                <a:solidFill>
                  <a:srgbClr val="FF0000"/>
                </a:solidFill>
                <a:latin typeface="Consolas" pitchFamily="49" charset="0"/>
                <a:cs typeface="Consolas" pitchFamily="49" charset="0"/>
              </a:endParaRPr>
            </a:p>
          </p:txBody>
        </p:sp>
        <p:sp>
          <p:nvSpPr>
            <p:cNvPr id="100" name="矩形 99"/>
            <p:cNvSpPr/>
            <p:nvPr/>
          </p:nvSpPr>
          <p:spPr>
            <a:xfrm>
              <a:off x="1846116" y="5587710"/>
              <a:ext cx="1440000" cy="82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=4</a:t>
              </a:r>
              <a:r>
                <a:rPr lang="zh-CN" altLang="zh-CN" sz="1400" smtClean="0">
                  <a:solidFill>
                    <a:srgbClr val="0000FF"/>
                  </a:solidFill>
                  <a:latin typeface="Consolas" pitchFamily="49" charset="0"/>
                  <a:ea typeface="楷体" pitchFamily="49" charset="-122"/>
                  <a:cs typeface="Consolas" pitchFamily="49" charset="0"/>
                </a:rPr>
                <a:t>，</a:t>
              </a: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=29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f</a:t>
              </a:r>
              <a:r>
                <a:rPr lang="en-US" altLang="zh-CN" sz="1400" baseline="-25000" smtClean="0">
                  <a:solidFill>
                    <a:srgbClr val="0000FF"/>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=36,lb=36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[]={3,1,2,</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a:t>
              </a:r>
              <a:endParaRPr lang="zh-CN" altLang="zh-CN" sz="1400">
                <a:solidFill>
                  <a:srgbClr val="0000FF"/>
                </a:solidFill>
                <a:latin typeface="Consolas" pitchFamily="49" charset="0"/>
                <a:ea typeface="楷体" pitchFamily="49" charset="-122"/>
                <a:cs typeface="Consolas" pitchFamily="49" charset="0"/>
              </a:endParaRPr>
            </a:p>
          </p:txBody>
        </p:sp>
        <p:cxnSp>
          <p:nvCxnSpPr>
            <p:cNvPr id="102" name="直接连接符 101"/>
            <p:cNvCxnSpPr>
              <a:stCxn id="48" idx="2"/>
              <a:endCxn id="100" idx="0"/>
            </p:cNvCxnSpPr>
            <p:nvPr/>
          </p:nvCxnSpPr>
          <p:spPr>
            <a:xfrm rot="5400000">
              <a:off x="2349637"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2621976" y="526629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2" name="组合 114"/>
          <p:cNvGrpSpPr/>
          <p:nvPr/>
        </p:nvGrpSpPr>
        <p:grpSpPr>
          <a:xfrm>
            <a:off x="3286116" y="5143512"/>
            <a:ext cx="1857388" cy="1272198"/>
            <a:chOff x="3286116" y="5143512"/>
            <a:chExt cx="1857388" cy="1272198"/>
          </a:xfrm>
        </p:grpSpPr>
        <p:sp>
          <p:nvSpPr>
            <p:cNvPr id="104" name="TextBox 103"/>
            <p:cNvSpPr txBox="1"/>
            <p:nvPr/>
          </p:nvSpPr>
          <p:spPr>
            <a:xfrm>
              <a:off x="3286116" y="5429264"/>
              <a:ext cx="428628" cy="338554"/>
            </a:xfrm>
            <a:prstGeom prst="rect">
              <a:avLst/>
            </a:prstGeom>
            <a:noFill/>
          </p:spPr>
          <p:txBody>
            <a:bodyPr wrap="square" rtlCol="0">
              <a:spAutoFit/>
            </a:bodyPr>
            <a:lstStyle/>
            <a:p>
              <a:r>
                <a:rPr lang="en-US" altLang="zh-CN" sz="1600" smtClean="0">
                  <a:solidFill>
                    <a:srgbClr val="FF0000"/>
                  </a:solidFill>
                  <a:latin typeface="Consolas" pitchFamily="49" charset="0"/>
                  <a:cs typeface="Consolas" pitchFamily="49" charset="0"/>
                </a:rPr>
                <a:t>14</a:t>
              </a:r>
              <a:endParaRPr lang="zh-CN" altLang="en-US" sz="1600">
                <a:solidFill>
                  <a:srgbClr val="FF0000"/>
                </a:solidFill>
                <a:latin typeface="Consolas" pitchFamily="49" charset="0"/>
                <a:cs typeface="Consolas" pitchFamily="49" charset="0"/>
              </a:endParaRPr>
            </a:p>
          </p:txBody>
        </p:sp>
        <p:sp>
          <p:nvSpPr>
            <p:cNvPr id="105" name="矩形 104"/>
            <p:cNvSpPr/>
            <p:nvPr/>
          </p:nvSpPr>
          <p:spPr>
            <a:xfrm>
              <a:off x="3703504" y="5587710"/>
              <a:ext cx="1440000"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chemeClr val="bg1"/>
                  </a:solidFill>
                  <a:latin typeface="Consolas" pitchFamily="49" charset="0"/>
                  <a:ea typeface="楷体" pitchFamily="49" charset="-122"/>
                  <a:cs typeface="Consolas" pitchFamily="49" charset="0"/>
                </a:rPr>
                <a:t>i</a:t>
              </a:r>
              <a:r>
                <a:rPr lang="en-US" altLang="zh-CN" sz="1400" smtClean="0">
                  <a:solidFill>
                    <a:schemeClr val="bg1"/>
                  </a:solidFill>
                  <a:latin typeface="Consolas" pitchFamily="49" charset="0"/>
                  <a:ea typeface="楷体" pitchFamily="49" charset="-122"/>
                  <a:cs typeface="Consolas" pitchFamily="49" charset="0"/>
                </a:rPr>
                <a:t>=4</a:t>
              </a:r>
              <a:r>
                <a:rPr lang="zh-CN" altLang="zh-CN" sz="1400" smtClean="0">
                  <a:solidFill>
                    <a:schemeClr val="bg1"/>
                  </a:solidFill>
                  <a:latin typeface="Consolas" pitchFamily="49" charset="0"/>
                  <a:ea typeface="楷体" pitchFamily="49" charset="-122"/>
                  <a:cs typeface="Consolas" pitchFamily="49" charset="0"/>
                </a:rPr>
                <a:t>，</a:t>
              </a:r>
              <a:r>
                <a:rPr lang="en-US" altLang="zh-CN" sz="1400" i="1" smtClean="0">
                  <a:solidFill>
                    <a:schemeClr val="bg1"/>
                  </a:solidFill>
                  <a:latin typeface="Consolas" pitchFamily="49" charset="0"/>
                  <a:ea typeface="楷体" pitchFamily="49" charset="-122"/>
                  <a:cs typeface="Consolas" pitchFamily="49" charset="0"/>
                </a:rPr>
                <a:t>f</a:t>
              </a:r>
              <a:r>
                <a:rPr lang="en-US" altLang="zh-CN" sz="1400" i="1" baseline="-25000" smtClean="0">
                  <a:solidFill>
                    <a:schemeClr val="bg1"/>
                  </a:solidFill>
                  <a:latin typeface="Consolas" pitchFamily="49" charset="0"/>
                  <a:ea typeface="楷体" pitchFamily="49" charset="-122"/>
                  <a:cs typeface="Consolas" pitchFamily="49" charset="0"/>
                </a:rPr>
                <a:t>1</a:t>
              </a:r>
              <a:r>
                <a:rPr lang="en-US" altLang="zh-CN" sz="1400" smtClean="0">
                  <a:solidFill>
                    <a:schemeClr val="bg1"/>
                  </a:solidFill>
                  <a:latin typeface="Consolas" pitchFamily="49" charset="0"/>
                  <a:ea typeface="楷体" pitchFamily="49" charset="-122"/>
                  <a:cs typeface="Consolas" pitchFamily="49" charset="0"/>
                </a:rPr>
                <a:t>=29</a:t>
              </a:r>
              <a:endParaRPr lang="zh-CN" altLang="zh-CN" sz="1400" smtClean="0">
                <a:solidFill>
                  <a:schemeClr val="bg1"/>
                </a:solidFill>
                <a:latin typeface="Consolas" pitchFamily="49" charset="0"/>
                <a:ea typeface="楷体" pitchFamily="49" charset="-122"/>
                <a:cs typeface="Consolas" pitchFamily="49" charset="0"/>
              </a:endParaRPr>
            </a:p>
            <a:p>
              <a:pPr>
                <a:lnSpc>
                  <a:spcPts val="2000"/>
                </a:lnSpc>
              </a:pPr>
              <a:r>
                <a:rPr lang="en-US" altLang="zh-CN" sz="1400" i="1" smtClean="0">
                  <a:solidFill>
                    <a:schemeClr val="bg1"/>
                  </a:solidFill>
                  <a:latin typeface="Consolas" pitchFamily="49" charset="0"/>
                  <a:ea typeface="楷体" pitchFamily="49" charset="-122"/>
                  <a:cs typeface="Consolas" pitchFamily="49" charset="0"/>
                </a:rPr>
                <a:t>f</a:t>
              </a:r>
              <a:r>
                <a:rPr lang="en-US" altLang="zh-CN" sz="1400" baseline="-25000" smtClean="0">
                  <a:solidFill>
                    <a:schemeClr val="bg1"/>
                  </a:solidFill>
                  <a:latin typeface="Consolas" pitchFamily="49" charset="0"/>
                  <a:ea typeface="楷体" pitchFamily="49" charset="-122"/>
                  <a:cs typeface="Consolas" pitchFamily="49" charset="0"/>
                </a:rPr>
                <a:t>2</a:t>
              </a:r>
              <a:r>
                <a:rPr lang="en-US" altLang="zh-CN" sz="1400" smtClean="0">
                  <a:solidFill>
                    <a:schemeClr val="bg1"/>
                  </a:solidFill>
                  <a:latin typeface="Consolas" pitchFamily="49" charset="0"/>
                  <a:ea typeface="楷体" pitchFamily="49" charset="-122"/>
                  <a:cs typeface="Consolas" pitchFamily="49" charset="0"/>
                </a:rPr>
                <a:t>=33,lb=33</a:t>
              </a:r>
              <a:endParaRPr lang="zh-CN" altLang="zh-CN" sz="1400" smtClean="0">
                <a:solidFill>
                  <a:schemeClr val="bg1"/>
                </a:solidFill>
                <a:latin typeface="Consolas" pitchFamily="49" charset="0"/>
                <a:ea typeface="楷体" pitchFamily="49" charset="-122"/>
                <a:cs typeface="Consolas" pitchFamily="49" charset="0"/>
              </a:endParaRPr>
            </a:p>
            <a:p>
              <a:pPr>
                <a:lnSpc>
                  <a:spcPts val="2000"/>
                </a:lnSpc>
              </a:pPr>
              <a:r>
                <a:rPr lang="en-US" altLang="zh-CN" sz="1400" i="1" smtClean="0">
                  <a:solidFill>
                    <a:schemeClr val="bg1"/>
                  </a:solidFill>
                  <a:latin typeface="Consolas" pitchFamily="49" charset="0"/>
                  <a:ea typeface="楷体" pitchFamily="49" charset="-122"/>
                  <a:cs typeface="Consolas" pitchFamily="49" charset="0"/>
                </a:rPr>
                <a:t>x</a:t>
              </a:r>
              <a:r>
                <a:rPr lang="en-US" altLang="zh-CN" sz="1400" smtClean="0">
                  <a:solidFill>
                    <a:schemeClr val="bg1"/>
                  </a:solidFill>
                  <a:latin typeface="Consolas" pitchFamily="49" charset="0"/>
                  <a:ea typeface="楷体" pitchFamily="49" charset="-122"/>
                  <a:cs typeface="Consolas" pitchFamily="49" charset="0"/>
                </a:rPr>
                <a:t>[]={3,1,4,2}</a:t>
              </a:r>
              <a:endParaRPr lang="zh-CN" altLang="zh-CN" sz="1400">
                <a:solidFill>
                  <a:schemeClr val="bg1"/>
                </a:solidFill>
                <a:latin typeface="Consolas" pitchFamily="49" charset="0"/>
                <a:ea typeface="楷体" pitchFamily="49" charset="-122"/>
                <a:cs typeface="Consolas" pitchFamily="49" charset="0"/>
              </a:endParaRPr>
            </a:p>
          </p:txBody>
        </p:sp>
        <p:cxnSp>
          <p:nvCxnSpPr>
            <p:cNvPr id="106" name="直接连接符 105"/>
            <p:cNvCxnSpPr>
              <a:endCxn id="105" idx="0"/>
            </p:cNvCxnSpPr>
            <p:nvPr/>
          </p:nvCxnSpPr>
          <p:spPr>
            <a:xfrm rot="5400000">
              <a:off x="4207025"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4479364" y="526629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1" name="组合 115"/>
          <p:cNvGrpSpPr/>
          <p:nvPr/>
        </p:nvGrpSpPr>
        <p:grpSpPr>
          <a:xfrm>
            <a:off x="5000628" y="3857628"/>
            <a:ext cx="285752" cy="522258"/>
            <a:chOff x="642910" y="3490389"/>
            <a:chExt cx="285752" cy="522258"/>
          </a:xfrm>
        </p:grpSpPr>
        <p:sp>
          <p:nvSpPr>
            <p:cNvPr id="117" name="TextBox 116"/>
            <p:cNvSpPr txBox="1"/>
            <p:nvPr/>
          </p:nvSpPr>
          <p:spPr>
            <a:xfrm>
              <a:off x="642910" y="3643315"/>
              <a:ext cx="285752" cy="369332"/>
            </a:xfrm>
            <a:prstGeom prst="rect">
              <a:avLst/>
            </a:prstGeom>
            <a:noFill/>
          </p:spPr>
          <p:txBody>
            <a:bodyPr wrap="square" rtlCol="0">
              <a:spAutoFit/>
            </a:bodyPr>
            <a:lstStyle/>
            <a:p>
              <a:r>
                <a:rPr lang="en-US" altLang="zh-CN" sz="1800" smtClean="0">
                  <a:solidFill>
                    <a:srgbClr val="FF0000"/>
                  </a:solidFill>
                </a:rPr>
                <a:t>×</a:t>
              </a:r>
              <a:endParaRPr lang="zh-CN" altLang="en-US" sz="1800">
                <a:solidFill>
                  <a:srgbClr val="FF0000"/>
                </a:solidFill>
              </a:endParaRPr>
            </a:p>
          </p:txBody>
        </p:sp>
        <p:cxnSp>
          <p:nvCxnSpPr>
            <p:cNvPr id="118" name="直接连接符 11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43" name="组合 120"/>
          <p:cNvGrpSpPr/>
          <p:nvPr/>
        </p:nvGrpSpPr>
        <p:grpSpPr>
          <a:xfrm>
            <a:off x="5316524" y="5857892"/>
            <a:ext cx="1684368" cy="369332"/>
            <a:chOff x="5316524" y="5857892"/>
            <a:chExt cx="1684368" cy="369332"/>
          </a:xfrm>
        </p:grpSpPr>
        <p:sp>
          <p:nvSpPr>
            <p:cNvPr id="119" name="TextBox 118"/>
            <p:cNvSpPr txBox="1"/>
            <p:nvPr/>
          </p:nvSpPr>
          <p:spPr>
            <a:xfrm>
              <a:off x="5786446" y="5857892"/>
              <a:ext cx="1214446" cy="369332"/>
            </a:xfrm>
            <a:prstGeom prst="rect">
              <a:avLst/>
            </a:prstGeom>
            <a:noFill/>
          </p:spPr>
          <p:txBody>
            <a:bodyPr wrap="square" rtlCol="0">
              <a:spAutoFit/>
            </a:bodyPr>
            <a:lstStyle/>
            <a:p>
              <a:r>
                <a:rPr lang="zh-CN" altLang="en-US" sz="1800" smtClean="0">
                  <a:solidFill>
                    <a:srgbClr val="0000FF"/>
                  </a:solidFill>
                  <a:latin typeface="华文中宋" pitchFamily="2" charset="-122"/>
                  <a:ea typeface="华文中宋" pitchFamily="2" charset="-122"/>
                </a:rPr>
                <a:t>最优解</a:t>
              </a:r>
              <a:endParaRPr lang="zh-CN" altLang="en-US" sz="1800">
                <a:solidFill>
                  <a:srgbClr val="0000FF"/>
                </a:solidFill>
                <a:latin typeface="华文中宋" pitchFamily="2" charset="-122"/>
                <a:ea typeface="华文中宋" pitchFamily="2" charset="-122"/>
              </a:endParaRPr>
            </a:p>
          </p:txBody>
        </p:sp>
        <p:sp>
          <p:nvSpPr>
            <p:cNvPr id="120" name="左箭头 119"/>
            <p:cNvSpPr/>
            <p:nvPr/>
          </p:nvSpPr>
          <p:spPr>
            <a:xfrm>
              <a:off x="5316524" y="5949426"/>
              <a:ext cx="428628" cy="214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S00554_"/>
          <p:cNvPicPr>
            <a:picLocks noChangeAspect="1" noChangeArrowheads="1"/>
          </p:cNvPicPr>
          <p:nvPr/>
        </p:nvPicPr>
        <p:blipFill>
          <a:blip r:embed="rId2" cstate="print"/>
          <a:srcRect/>
          <a:stretch>
            <a:fillRect/>
          </a:stretch>
        </p:blipFill>
        <p:spPr bwMode="auto">
          <a:xfrm>
            <a:off x="2928925" y="1357298"/>
            <a:ext cx="3439607" cy="30003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404813"/>
            <a:ext cx="2747952"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组织活结点表</a:t>
            </a: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根据选择下一个扩展结点的方式来组织活结</a:t>
            </a:r>
            <a:r>
              <a:rPr lang="zh-CN" altLang="en-US" sz="2000">
                <a:solidFill>
                  <a:srgbClr val="0000FF"/>
                </a:solidFill>
                <a:ea typeface="楷体" pitchFamily="49" charset="-122"/>
                <a:cs typeface="Times New Roman" pitchFamily="18" charset="0"/>
              </a:rPr>
              <a:t>点</a:t>
            </a:r>
            <a:r>
              <a:rPr lang="zh-CN" altLang="en-US" sz="2000" smtClean="0">
                <a:solidFill>
                  <a:srgbClr val="0000FF"/>
                </a:solidFill>
                <a:ea typeface="楷体" pitchFamily="49" charset="-122"/>
                <a:cs typeface="Times New Roman" pitchFamily="18" charset="0"/>
              </a:rPr>
              <a:t>表，不</a:t>
            </a:r>
            <a:r>
              <a:rPr lang="zh-CN" altLang="en-US" sz="2000" dirty="0">
                <a:solidFill>
                  <a:srgbClr val="0000FF"/>
                </a:solidFill>
                <a:ea typeface="楷体" pitchFamily="49" charset="-122"/>
                <a:cs typeface="Times New Roman" pitchFamily="18" charset="0"/>
              </a:rPr>
              <a:t>同的活结点表对应不同的分枝搜索方</a:t>
            </a:r>
            <a:r>
              <a:rPr lang="zh-CN" altLang="en-US" sz="2000">
                <a:solidFill>
                  <a:srgbClr val="0000FF"/>
                </a:solidFill>
                <a:ea typeface="楷体" pitchFamily="49" charset="-122"/>
                <a:cs typeface="Times New Roman" pitchFamily="18" charset="0"/>
              </a:rPr>
              <a:t>式</a:t>
            </a:r>
            <a:r>
              <a:rPr lang="zh-CN" altLang="en-US"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000100" y="2571744"/>
            <a:ext cx="3929090" cy="125049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en-US" sz="2000" smtClean="0">
                <a:solidFill>
                  <a:srgbClr val="006600"/>
                </a:solidFill>
                <a:latin typeface="微软雅黑" pitchFamily="34" charset="-122"/>
                <a:ea typeface="微软雅黑" pitchFamily="34" charset="-122"/>
                <a:cs typeface="Consolas" pitchFamily="49" charset="0"/>
              </a:rPr>
              <a:t>队列式分枝限界法</a:t>
            </a:r>
            <a:endParaRPr lang="en-US" altLang="zh-CN" sz="20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Blip>
                <a:blip r:embed="rId2"/>
              </a:buBlip>
            </a:pPr>
            <a:r>
              <a:rPr lang="zh-CN" altLang="en-US" sz="2000" smtClean="0">
                <a:solidFill>
                  <a:srgbClr val="006600"/>
                </a:solidFill>
                <a:latin typeface="微软雅黑" pitchFamily="34" charset="-122"/>
                <a:ea typeface="微软雅黑" pitchFamily="34" charset="-122"/>
                <a:cs typeface="Consolas" pitchFamily="49" charset="0"/>
              </a:rPr>
              <a:t>优先队列式分枝限界法</a:t>
            </a:r>
            <a:endParaRPr lang="zh-CN" altLang="en-US" sz="2000">
              <a:solidFill>
                <a:srgbClr val="006600"/>
              </a:solidFill>
              <a:latin typeface="微软雅黑" pitchFamily="34" charset="-122"/>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523884"/>
            <a:ext cx="8642350" cy="1608004"/>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zh-CN" altLang="en-US" dirty="0">
                <a:solidFill>
                  <a:srgbClr val="FF0000"/>
                </a:solidFill>
                <a:latin typeface="Consolas" pitchFamily="49" charset="0"/>
                <a:ea typeface="楷体" pitchFamily="49" charset="-122"/>
                <a:cs typeface="Consolas" pitchFamily="49" charset="0"/>
              </a:rPr>
              <a:t>（</a:t>
            </a:r>
            <a:r>
              <a:rPr lang="en-US" altLang="zh-CN" dirty="0">
                <a:solidFill>
                  <a:srgbClr val="FF0000"/>
                </a:solidFill>
                <a:latin typeface="Consolas" pitchFamily="49" charset="0"/>
                <a:ea typeface="楷体" pitchFamily="49" charset="-122"/>
                <a:cs typeface="Consolas" pitchFamily="49" charset="0"/>
              </a:rPr>
              <a:t>1</a:t>
            </a:r>
            <a:r>
              <a:rPr lang="zh-CN" altLang="en-US" dirty="0">
                <a:solidFill>
                  <a:srgbClr val="FF0000"/>
                </a:solidFill>
                <a:latin typeface="Consolas" pitchFamily="49" charset="0"/>
                <a:ea typeface="楷体" pitchFamily="49" charset="-122"/>
                <a:cs typeface="Consolas" pitchFamily="49" charset="0"/>
              </a:rPr>
              <a:t>）队列式分枝限界法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队列式分枝限界法将活结点表组织成一个</a:t>
            </a:r>
            <a:r>
              <a:rPr lang="zh-CN" altLang="en-US" sz="2000">
                <a:solidFill>
                  <a:srgbClr val="0000FF"/>
                </a:solidFill>
                <a:latin typeface="Consolas" pitchFamily="49" charset="0"/>
                <a:ea typeface="楷体" pitchFamily="49" charset="-122"/>
                <a:cs typeface="Consolas" pitchFamily="49" charset="0"/>
              </a:rPr>
              <a:t>队</a:t>
            </a:r>
            <a:r>
              <a:rPr lang="zh-CN" altLang="en-US" sz="2000" smtClean="0">
                <a:solidFill>
                  <a:srgbClr val="0000FF"/>
                </a:solidFill>
                <a:latin typeface="Consolas" pitchFamily="49" charset="0"/>
                <a:ea typeface="楷体" pitchFamily="49" charset="-122"/>
                <a:cs typeface="Consolas" pitchFamily="49" charset="0"/>
              </a:rPr>
              <a:t>列，并</a:t>
            </a:r>
            <a:r>
              <a:rPr lang="zh-CN" altLang="en-US" sz="2000" dirty="0">
                <a:solidFill>
                  <a:srgbClr val="0000FF"/>
                </a:solidFill>
                <a:latin typeface="Consolas" pitchFamily="49" charset="0"/>
                <a:ea typeface="楷体" pitchFamily="49" charset="-122"/>
                <a:cs typeface="Consolas" pitchFamily="49" charset="0"/>
              </a:rPr>
              <a:t>按照队列先进先出（</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）原则选取下一个结点为扩展结点。步骤如下：</a:t>
            </a:r>
          </a:p>
        </p:txBody>
      </p:sp>
      <p:sp>
        <p:nvSpPr>
          <p:cNvPr id="24581" name="Text Box 5"/>
          <p:cNvSpPr txBox="1">
            <a:spLocks noChangeArrowheads="1"/>
          </p:cNvSpPr>
          <p:nvPr/>
        </p:nvSpPr>
        <p:spPr bwMode="auto">
          <a:xfrm>
            <a:off x="642910" y="2357430"/>
            <a:ext cx="8066087" cy="257136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将根结点加入活结点队列。</a:t>
            </a:r>
          </a:p>
          <a:p>
            <a:pPr marL="342900" indent="-342900">
              <a:lnSpc>
                <a:spcPts val="35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从活结点队中取出队头结</a:t>
            </a:r>
            <a:r>
              <a:rPr lang="zh-CN" altLang="en-US" sz="1800" smtClean="0">
                <a:solidFill>
                  <a:srgbClr val="0000FF"/>
                </a:solidFill>
                <a:latin typeface="Consolas" pitchFamily="49" charset="0"/>
                <a:ea typeface="微软雅黑" pitchFamily="34" charset="-122"/>
                <a:cs typeface="Consolas" pitchFamily="49" charset="0"/>
              </a:rPr>
              <a:t>点，作</a:t>
            </a:r>
            <a:r>
              <a:rPr lang="zh-CN" altLang="en-US" sz="1800">
                <a:solidFill>
                  <a:srgbClr val="0000FF"/>
                </a:solidFill>
                <a:latin typeface="Consolas" pitchFamily="49" charset="0"/>
                <a:ea typeface="微软雅黑" pitchFamily="34" charset="-122"/>
                <a:cs typeface="Consolas" pitchFamily="49" charset="0"/>
              </a:rPr>
              <a:t>为当前扩展结点。</a:t>
            </a:r>
          </a:p>
          <a:p>
            <a:pPr marL="342900" indent="-342900">
              <a:lnSpc>
                <a:spcPts val="35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对当前扩展结</a:t>
            </a:r>
            <a:r>
              <a:rPr lang="zh-CN" altLang="en-US" sz="1800" smtClean="0">
                <a:solidFill>
                  <a:srgbClr val="0000FF"/>
                </a:solidFill>
                <a:latin typeface="Consolas" pitchFamily="49" charset="0"/>
                <a:ea typeface="微软雅黑" pitchFamily="34" charset="-122"/>
                <a:cs typeface="Consolas" pitchFamily="49" charset="0"/>
              </a:rPr>
              <a:t>点，先</a:t>
            </a:r>
            <a:r>
              <a:rPr lang="zh-CN" altLang="en-US" sz="1800">
                <a:solidFill>
                  <a:srgbClr val="0000FF"/>
                </a:solidFill>
                <a:latin typeface="Consolas" pitchFamily="49" charset="0"/>
                <a:ea typeface="微软雅黑" pitchFamily="34" charset="-122"/>
                <a:cs typeface="Consolas" pitchFamily="49" charset="0"/>
              </a:rPr>
              <a:t>从左到右地产生它的所有孩子结</a:t>
            </a:r>
            <a:r>
              <a:rPr lang="zh-CN" altLang="en-US" sz="1800" smtClean="0">
                <a:solidFill>
                  <a:srgbClr val="0000FF"/>
                </a:solidFill>
                <a:latin typeface="Consolas" pitchFamily="49" charset="0"/>
                <a:ea typeface="微软雅黑" pitchFamily="34" charset="-122"/>
                <a:cs typeface="Consolas" pitchFamily="49" charset="0"/>
              </a:rPr>
              <a:t>点，用</a:t>
            </a:r>
            <a:r>
              <a:rPr lang="zh-CN" altLang="en-US" sz="1800">
                <a:solidFill>
                  <a:srgbClr val="0000FF"/>
                </a:solidFill>
                <a:latin typeface="Consolas" pitchFamily="49" charset="0"/>
                <a:ea typeface="微软雅黑" pitchFamily="34" charset="-122"/>
                <a:cs typeface="Consolas" pitchFamily="49" charset="0"/>
              </a:rPr>
              <a:t>约束条件检</a:t>
            </a:r>
            <a:r>
              <a:rPr lang="zh-CN" altLang="en-US" sz="1800" smtClean="0">
                <a:solidFill>
                  <a:srgbClr val="0000FF"/>
                </a:solidFill>
                <a:latin typeface="Consolas" pitchFamily="49" charset="0"/>
                <a:ea typeface="微软雅黑" pitchFamily="34" charset="-122"/>
                <a:cs typeface="Consolas" pitchFamily="49" charset="0"/>
              </a:rPr>
              <a:t>查，把</a:t>
            </a:r>
            <a:r>
              <a:rPr lang="zh-CN" altLang="en-US" sz="1800">
                <a:solidFill>
                  <a:srgbClr val="0000FF"/>
                </a:solidFill>
                <a:latin typeface="Consolas" pitchFamily="49" charset="0"/>
                <a:ea typeface="微软雅黑" pitchFamily="34" charset="-122"/>
                <a:cs typeface="Consolas" pitchFamily="49" charset="0"/>
              </a:rPr>
              <a:t>所有满足约束条件的孩子结点加入活结点队列。</a:t>
            </a:r>
          </a:p>
          <a:p>
            <a:pPr marL="342900" indent="-342900">
              <a:lnSpc>
                <a:spcPts val="3500"/>
              </a:lnSpc>
              <a:buFontTx/>
              <a:buAutoNum type="circleNumDbPlain"/>
            </a:pPr>
            <a:r>
              <a:rPr lang="zh-CN" altLang="en-US" sz="1800">
                <a:solidFill>
                  <a:srgbClr val="0000FF"/>
                </a:solidFill>
                <a:latin typeface="Consolas" pitchFamily="49" charset="0"/>
                <a:ea typeface="微软雅黑" pitchFamily="34" charset="-122"/>
                <a:cs typeface="Consolas" pitchFamily="49" charset="0"/>
              </a:rPr>
              <a:t>重复步骤②和</a:t>
            </a:r>
            <a:r>
              <a:rPr lang="zh-CN" altLang="en-US" sz="1800" smtClean="0">
                <a:solidFill>
                  <a:srgbClr val="0000FF"/>
                </a:solidFill>
                <a:latin typeface="Consolas" pitchFamily="49" charset="0"/>
                <a:ea typeface="微软雅黑" pitchFamily="34" charset="-122"/>
                <a:cs typeface="Consolas" pitchFamily="49" charset="0"/>
              </a:rPr>
              <a:t>③，直</a:t>
            </a:r>
            <a:r>
              <a:rPr lang="zh-CN" altLang="en-US" sz="1800">
                <a:solidFill>
                  <a:srgbClr val="0000FF"/>
                </a:solidFill>
                <a:latin typeface="Consolas" pitchFamily="49" charset="0"/>
                <a:ea typeface="微软雅黑" pitchFamily="34" charset="-122"/>
                <a:cs typeface="Consolas" pitchFamily="49" charset="0"/>
              </a:rPr>
              <a:t>到找到一个解或活结点队列为空为止。</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1222</TotalTime>
  <Words>5423</Words>
  <Application>Microsoft Office PowerPoint</Application>
  <PresentationFormat>全屏显示(4:3)</PresentationFormat>
  <Paragraphs>1261</Paragraphs>
  <Slides>73</Slides>
  <Notes>30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跋涉</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429</cp:revision>
  <dcterms:created xsi:type="dcterms:W3CDTF">2012-11-28T00:02:12Z</dcterms:created>
  <dcterms:modified xsi:type="dcterms:W3CDTF">2019-10-25T02:24:50Z</dcterms:modified>
</cp:coreProperties>
</file>