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7" r:id="rId2"/>
    <p:sldId id="258" r:id="rId3"/>
    <p:sldId id="259" r:id="rId4"/>
    <p:sldId id="260" r:id="rId5"/>
    <p:sldId id="263" r:id="rId6"/>
    <p:sldId id="264" r:id="rId7"/>
    <p:sldId id="265" r:id="rId8"/>
    <p:sldId id="279" r:id="rId9"/>
    <p:sldId id="280" r:id="rId10"/>
    <p:sldId id="317" r:id="rId11"/>
    <p:sldId id="282" r:id="rId12"/>
    <p:sldId id="281" r:id="rId13"/>
    <p:sldId id="318" r:id="rId14"/>
    <p:sldId id="319" r:id="rId15"/>
    <p:sldId id="320" r:id="rId16"/>
    <p:sldId id="321" r:id="rId17"/>
    <p:sldId id="322" r:id="rId18"/>
    <p:sldId id="324" r:id="rId19"/>
    <p:sldId id="325" r:id="rId20"/>
    <p:sldId id="326" r:id="rId21"/>
    <p:sldId id="327" r:id="rId22"/>
    <p:sldId id="323" r:id="rId23"/>
    <p:sldId id="328" r:id="rId24"/>
    <p:sldId id="283" r:id="rId25"/>
    <p:sldId id="284" r:id="rId26"/>
    <p:sldId id="285" r:id="rId27"/>
    <p:sldId id="286" r:id="rId28"/>
    <p:sldId id="287" r:id="rId29"/>
    <p:sldId id="288" r:id="rId30"/>
    <p:sldId id="289" r:id="rId31"/>
    <p:sldId id="330" r:id="rId32"/>
    <p:sldId id="329" r:id="rId33"/>
    <p:sldId id="290" r:id="rId34"/>
    <p:sldId id="291" r:id="rId35"/>
    <p:sldId id="292" r:id="rId36"/>
    <p:sldId id="331" r:id="rId37"/>
    <p:sldId id="338" r:id="rId38"/>
    <p:sldId id="339" r:id="rId39"/>
    <p:sldId id="340" r:id="rId40"/>
    <p:sldId id="332" r:id="rId41"/>
    <p:sldId id="341" r:id="rId42"/>
    <p:sldId id="333" r:id="rId43"/>
    <p:sldId id="334" r:id="rId44"/>
    <p:sldId id="335" r:id="rId45"/>
    <p:sldId id="336" r:id="rId46"/>
    <p:sldId id="337" r:id="rId47"/>
    <p:sldId id="342" r:id="rId48"/>
    <p:sldId id="343" r:id="rId49"/>
    <p:sldId id="344" r:id="rId50"/>
    <p:sldId id="345" r:id="rId51"/>
    <p:sldId id="346" r:id="rId52"/>
    <p:sldId id="347" r:id="rId53"/>
    <p:sldId id="293" r:id="rId54"/>
    <p:sldId id="294" r:id="rId55"/>
    <p:sldId id="295" r:id="rId56"/>
    <p:sldId id="348" r:id="rId57"/>
    <p:sldId id="296" r:id="rId58"/>
    <p:sldId id="297" r:id="rId59"/>
    <p:sldId id="349" r:id="rId60"/>
    <p:sldId id="350" r:id="rId61"/>
    <p:sldId id="299" r:id="rId62"/>
    <p:sldId id="300" r:id="rId63"/>
    <p:sldId id="301" r:id="rId64"/>
    <p:sldId id="302" r:id="rId65"/>
    <p:sldId id="303" r:id="rId66"/>
    <p:sldId id="351" r:id="rId67"/>
    <p:sldId id="352" r:id="rId68"/>
    <p:sldId id="304" r:id="rId69"/>
    <p:sldId id="366" r:id="rId70"/>
    <p:sldId id="305" r:id="rId71"/>
    <p:sldId id="316" r:id="rId72"/>
    <p:sldId id="367" r:id="rId73"/>
    <p:sldId id="306" r:id="rId74"/>
    <p:sldId id="307" r:id="rId75"/>
    <p:sldId id="371" r:id="rId76"/>
    <p:sldId id="372" r:id="rId77"/>
    <p:sldId id="373" r:id="rId78"/>
    <p:sldId id="379" r:id="rId79"/>
    <p:sldId id="380" r:id="rId80"/>
    <p:sldId id="381" r:id="rId81"/>
    <p:sldId id="382" r:id="rId82"/>
    <p:sldId id="374" r:id="rId83"/>
    <p:sldId id="378" r:id="rId84"/>
    <p:sldId id="375" r:id="rId85"/>
    <p:sldId id="308" r:id="rId86"/>
    <p:sldId id="353" r:id="rId87"/>
    <p:sldId id="370" r:id="rId88"/>
    <p:sldId id="369" r:id="rId89"/>
    <p:sldId id="368" r:id="rId90"/>
    <p:sldId id="354" r:id="rId91"/>
    <p:sldId id="355" r:id="rId92"/>
    <p:sldId id="356" r:id="rId93"/>
    <p:sldId id="362" r:id="rId94"/>
    <p:sldId id="357" r:id="rId95"/>
    <p:sldId id="358" r:id="rId96"/>
    <p:sldId id="359" r:id="rId97"/>
    <p:sldId id="360" r:id="rId98"/>
    <p:sldId id="361" r:id="rId99"/>
    <p:sldId id="363" r:id="rId100"/>
    <p:sldId id="364" r:id="rId101"/>
    <p:sldId id="365" r:id="rId10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FF"/>
    <a:srgbClr val="9900FF"/>
    <a:srgbClr val="0033CC"/>
    <a:srgbClr val="FF0000"/>
    <a:srgbClr val="CC3300"/>
    <a:srgbClr val="FF9900"/>
    <a:srgbClr val="996633"/>
  </p:clrMru>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717" autoAdjust="0"/>
  </p:normalViewPr>
  <p:slideViewPr>
    <p:cSldViewPr>
      <p:cViewPr varScale="1">
        <p:scale>
          <a:sx n="95" d="100"/>
          <a:sy n="95" d="100"/>
        </p:scale>
        <p:origin x="-9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5A004-7A64-4B51-BA1E-3660E261C9F2}" type="datetimeFigureOut">
              <a:rPr lang="zh-CN" altLang="en-US" smtClean="0"/>
              <a:pPr/>
              <a:t>2019/11/8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D16ED-A198-4E53-87A2-2EFA05ECC5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pPr/>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1FD16ED-A198-4E53-87A2-2EFA05ECC5FB}" type="slidenum">
              <a:rPr lang="zh-CN" altLang="en-US" smtClean="0"/>
              <a:pPr/>
              <a:t>76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C65D78FC-96B3-466C-B396-B194F5208412}"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04E0AF7-3C3A-4536-8388-4082F8CAFFF2}"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1A4692-71A7-4BF3-A1D6-106E1DC925E9}"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6B7F4798-E3B6-4073-9FFC-4014B960B159}"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A0857559-D521-4540-851F-EFFCFA3D937F}"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A61A8D18-2A5D-4469-BDAE-86CFADE008C4}"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938B27C1-4D73-4775-834E-AB4820E3EDC8}"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CB302B-669A-4796-9F59-13489315537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9B77F13-F5BC-43A7-A7C7-3E68911D1E37}"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29723AC-0A69-4BB1-8A79-4F8397240A4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653134EA-36A2-4FB0-803E-04E5108FBB16}"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10F3046-7FFC-4895-A3D0-49A8D10AFC17}"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baike.so.com/doc/5848504-6061342.html" TargetMode="External"/><Relationship Id="rId2" Type="http://schemas.openxmlformats.org/officeDocument/2006/relationships/hyperlink" Target="https://baike.so.com/doc/2934628-3096512.html" TargetMode="External"/><Relationship Id="rId1" Type="http://schemas.openxmlformats.org/officeDocument/2006/relationships/slideLayout" Target="../slideLayouts/slideLayout7.xml"/><Relationship Id="rId5" Type="http://schemas.openxmlformats.org/officeDocument/2006/relationships/hyperlink" Target="https://baike.so.com/doc/6385606-6599259.html" TargetMode="External"/><Relationship Id="rId4" Type="http://schemas.openxmlformats.org/officeDocument/2006/relationships/hyperlink" Target="https://baike.so.com/doc/5344020-5579463.htm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268538" y="333375"/>
            <a:ext cx="4537075" cy="701675"/>
          </a:xfrm>
          <a:prstGeom prst="rect">
            <a:avLst/>
          </a:prstGeom>
          <a:blipFill dpi="0" rotWithShape="1">
            <a:blip r:embed="rId2" cstate="print"/>
            <a:srcRect/>
            <a:tile tx="0" ty="0" sx="100000" sy="100000" flip="none" algn="tl"/>
          </a:blipFill>
          <a:ln w="9525">
            <a:noFill/>
            <a:miter lim="800000"/>
            <a:headEnd/>
            <a:tailEnd/>
          </a:ln>
          <a:effectLst/>
        </p:spPr>
        <p:txBody>
          <a:bodyPr>
            <a:spAutoFit/>
          </a:bodyPr>
          <a:lstStyle/>
          <a:p>
            <a:pPr algn="ctr">
              <a:spcBef>
                <a:spcPct val="50000"/>
              </a:spcBef>
            </a:pPr>
            <a:r>
              <a:rPr lang="zh-CN" altLang="en-US" sz="4000" smtClean="0">
                <a:solidFill>
                  <a:srgbClr val="FF0000"/>
                </a:solidFill>
                <a:ea typeface="隶书" pitchFamily="49" charset="-122"/>
              </a:rPr>
              <a:t>第</a:t>
            </a:r>
            <a:r>
              <a:rPr lang="en-US" altLang="zh-CN" sz="4000" smtClean="0">
                <a:solidFill>
                  <a:srgbClr val="FF0000"/>
                </a:solidFill>
                <a:latin typeface="Consolas" pitchFamily="49" charset="0"/>
                <a:ea typeface="隶书" pitchFamily="49" charset="-122"/>
                <a:cs typeface="Consolas" pitchFamily="49" charset="0"/>
              </a:rPr>
              <a:t>7</a:t>
            </a:r>
            <a:r>
              <a:rPr lang="zh-CN" altLang="en-US" sz="4000" smtClean="0">
                <a:solidFill>
                  <a:srgbClr val="FF0000"/>
                </a:solidFill>
                <a:ea typeface="隶书" pitchFamily="49" charset="-122"/>
              </a:rPr>
              <a:t>章 </a:t>
            </a:r>
            <a:r>
              <a:rPr lang="zh-CN" altLang="en-US" sz="4000">
                <a:solidFill>
                  <a:srgbClr val="FF0000"/>
                </a:solidFill>
                <a:ea typeface="隶书" pitchFamily="49" charset="-122"/>
              </a:rPr>
              <a:t>贪心法</a:t>
            </a:r>
          </a:p>
        </p:txBody>
      </p:sp>
      <p:sp>
        <p:nvSpPr>
          <p:cNvPr id="4" name="TextBox 3"/>
          <p:cNvSpPr txBox="1"/>
          <p:nvPr/>
        </p:nvSpPr>
        <p:spPr>
          <a:xfrm>
            <a:off x="2357422" y="15001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7.1 </a:t>
            </a:r>
            <a:r>
              <a:rPr lang="zh-CN" altLang="zh-CN" smtClean="0">
                <a:solidFill>
                  <a:srgbClr val="7030A0"/>
                </a:solidFill>
                <a:latin typeface="叶根友毛笔行书2.0版" pitchFamily="2" charset="-122"/>
                <a:ea typeface="叶根友毛笔行书2.0版" pitchFamily="2" charset="-122"/>
              </a:rPr>
              <a:t>贪心法概述</a:t>
            </a:r>
          </a:p>
        </p:txBody>
      </p:sp>
      <p:sp>
        <p:nvSpPr>
          <p:cNvPr id="5" name="TextBox 4"/>
          <p:cNvSpPr txBox="1"/>
          <p:nvPr/>
        </p:nvSpPr>
        <p:spPr>
          <a:xfrm>
            <a:off x="2357422" y="210374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7.2 </a:t>
            </a:r>
            <a:r>
              <a:rPr lang="zh-CN" altLang="zh-CN" smtClean="0">
                <a:solidFill>
                  <a:srgbClr val="7030A0"/>
                </a:solidFill>
                <a:latin typeface="叶根友毛笔行书2.0版" pitchFamily="2" charset="-122"/>
                <a:ea typeface="叶根友毛笔行书2.0版" pitchFamily="2" charset="-122"/>
              </a:rPr>
              <a:t>求解活动安排问题</a:t>
            </a:r>
          </a:p>
        </p:txBody>
      </p:sp>
      <p:sp>
        <p:nvSpPr>
          <p:cNvPr id="6" name="TextBox 5"/>
          <p:cNvSpPr txBox="1"/>
          <p:nvPr/>
        </p:nvSpPr>
        <p:spPr>
          <a:xfrm>
            <a:off x="2357422" y="274668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7.3 </a:t>
            </a:r>
            <a:r>
              <a:rPr lang="zh-CN" altLang="zh-CN" smtClean="0">
                <a:solidFill>
                  <a:srgbClr val="7030A0"/>
                </a:solidFill>
                <a:latin typeface="叶根友毛笔行书2.0版" pitchFamily="2" charset="-122"/>
                <a:ea typeface="叶根友毛笔行书2.0版" pitchFamily="2" charset="-122"/>
              </a:rPr>
              <a:t>求解背包问题</a:t>
            </a:r>
          </a:p>
        </p:txBody>
      </p:sp>
      <p:sp>
        <p:nvSpPr>
          <p:cNvPr id="7" name="TextBox 6"/>
          <p:cNvSpPr txBox="1"/>
          <p:nvPr/>
        </p:nvSpPr>
        <p:spPr>
          <a:xfrm>
            <a:off x="2357422" y="335756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7.4 </a:t>
            </a:r>
            <a:r>
              <a:rPr lang="zh-CN" altLang="zh-CN" smtClean="0">
                <a:solidFill>
                  <a:srgbClr val="7030A0"/>
                </a:solidFill>
                <a:latin typeface="叶根友毛笔行书2.0版" pitchFamily="2" charset="-122"/>
                <a:ea typeface="叶根友毛笔行书2.0版" pitchFamily="2" charset="-122"/>
              </a:rPr>
              <a:t>求解最优装载问题</a:t>
            </a:r>
          </a:p>
        </p:txBody>
      </p:sp>
      <p:sp>
        <p:nvSpPr>
          <p:cNvPr id="8" name="TextBox 7"/>
          <p:cNvSpPr txBox="1"/>
          <p:nvPr/>
        </p:nvSpPr>
        <p:spPr>
          <a:xfrm>
            <a:off x="2357422" y="400050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7.5 </a:t>
            </a:r>
            <a:r>
              <a:rPr lang="zh-CN" altLang="zh-CN" smtClean="0">
                <a:solidFill>
                  <a:srgbClr val="7030A0"/>
                </a:solidFill>
                <a:latin typeface="叶根友毛笔行书2.0版" pitchFamily="2" charset="-122"/>
                <a:ea typeface="叶根友毛笔行书2.0版" pitchFamily="2" charset="-122"/>
              </a:rPr>
              <a:t>求解田忌赛马问题</a:t>
            </a:r>
          </a:p>
        </p:txBody>
      </p:sp>
      <p:sp>
        <p:nvSpPr>
          <p:cNvPr id="9" name="TextBox 8"/>
          <p:cNvSpPr txBox="1"/>
          <p:nvPr/>
        </p:nvSpPr>
        <p:spPr>
          <a:xfrm>
            <a:off x="2357422" y="4604074"/>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7.6 </a:t>
            </a:r>
            <a:r>
              <a:rPr lang="zh-CN" altLang="zh-CN" smtClean="0">
                <a:solidFill>
                  <a:srgbClr val="7030A0"/>
                </a:solidFill>
                <a:latin typeface="叶根友毛笔行书2.0版" pitchFamily="2" charset="-122"/>
                <a:ea typeface="叶根友毛笔行书2.0版" pitchFamily="2" charset="-122"/>
              </a:rPr>
              <a:t>求解多机调度问题</a:t>
            </a:r>
          </a:p>
        </p:txBody>
      </p:sp>
      <p:sp>
        <p:nvSpPr>
          <p:cNvPr id="10" name="TextBox 9"/>
          <p:cNvSpPr txBox="1"/>
          <p:nvPr/>
        </p:nvSpPr>
        <p:spPr>
          <a:xfrm>
            <a:off x="2357422" y="5247016"/>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7.7 </a:t>
            </a:r>
            <a:r>
              <a:rPr lang="zh-CN" altLang="zh-CN" smtClean="0">
                <a:solidFill>
                  <a:srgbClr val="7030A0"/>
                </a:solidFill>
                <a:latin typeface="叶根友毛笔行书2.0版" pitchFamily="2" charset="-122"/>
                <a:ea typeface="叶根友毛笔行书2.0版" pitchFamily="2" charset="-122"/>
              </a:rPr>
              <a:t>哈夫曼编码</a:t>
            </a:r>
          </a:p>
        </p:txBody>
      </p:sp>
      <p:sp>
        <p:nvSpPr>
          <p:cNvPr id="11" name="TextBox 10"/>
          <p:cNvSpPr txBox="1"/>
          <p:nvPr/>
        </p:nvSpPr>
        <p:spPr>
          <a:xfrm>
            <a:off x="2357422" y="5857892"/>
            <a:ext cx="432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7030A0"/>
                </a:solidFill>
                <a:latin typeface="叶根友毛笔行书2.0版" pitchFamily="2" charset="-122"/>
                <a:ea typeface="叶根友毛笔行书2.0版" pitchFamily="2" charset="-122"/>
              </a:rPr>
              <a:t>7.8 </a:t>
            </a:r>
            <a:r>
              <a:rPr lang="zh-CN" altLang="zh-CN" smtClean="0">
                <a:solidFill>
                  <a:srgbClr val="7030A0"/>
                </a:solidFill>
                <a:latin typeface="叶根友毛笔行书2.0版" pitchFamily="2" charset="-122"/>
                <a:ea typeface="叶根友毛笔行书2.0版" pitchFamily="2" charset="-122"/>
              </a:rPr>
              <a:t>求解流水作业调度问题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1214422"/>
          <a:ext cx="7643871" cy="1323981"/>
        </p:xfrm>
        <a:graphic>
          <a:graphicData uri="http://schemas.openxmlformats.org/drawingml/2006/table">
            <a:tbl>
              <a:tblPr/>
              <a:tblGrid>
                <a:gridCol w="1297487"/>
                <a:gridCol w="576944"/>
                <a:gridCol w="576944"/>
                <a:gridCol w="576944"/>
                <a:gridCol w="576944"/>
                <a:gridCol w="576944"/>
                <a:gridCol w="576944"/>
                <a:gridCol w="576944"/>
                <a:gridCol w="576944"/>
                <a:gridCol w="576944"/>
                <a:gridCol w="576944"/>
                <a:gridCol w="576944"/>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8</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9</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10</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bl>
          </a:graphicData>
        </a:graphic>
      </p:graphicFrame>
      <p:sp>
        <p:nvSpPr>
          <p:cNvPr id="3" name="TextBox 2"/>
          <p:cNvSpPr txBox="1"/>
          <p:nvPr/>
        </p:nvSpPr>
        <p:spPr>
          <a:xfrm>
            <a:off x="642910" y="500042"/>
            <a:ext cx="7929618"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例如，对于</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表的</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个活动（已按结束时间递增排序）</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642910" y="2857496"/>
            <a:ext cx="392909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产生最大兼容活动集合的过程：</a:t>
            </a:r>
            <a:endParaRPr lang="zh-CN" altLang="en-US" sz="200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928662" y="3357562"/>
            <a:ext cx="1571636" cy="313932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    </a:t>
            </a:r>
            <a:r>
              <a:rPr lang="en-US" altLang="zh-CN" sz="1800" smtClean="0">
                <a:solidFill>
                  <a:srgbClr val="FF0000"/>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2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3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4    </a:t>
            </a:r>
            <a:r>
              <a:rPr lang="en-US" altLang="zh-CN" sz="1800" smtClean="0">
                <a:solidFill>
                  <a:srgbClr val="FF0000"/>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5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6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7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8    </a:t>
            </a:r>
            <a:r>
              <a:rPr lang="en-US" altLang="zh-CN" sz="1800" smtClean="0">
                <a:solidFill>
                  <a:srgbClr val="FF0000"/>
                </a:solidFill>
                <a:latin typeface="Consolas" pitchFamily="49" charset="0"/>
                <a:ea typeface="楷体" pitchFamily="49" charset="-122"/>
                <a:cs typeface="Consolas" pitchFamily="49" charset="0"/>
              </a:rPr>
              <a:t>√</a:t>
            </a:r>
            <a:endParaRPr lang="en-US" altLang="zh-CN" sz="1800" smtClean="0">
              <a:solidFill>
                <a:srgbClr val="FF0000"/>
              </a:solidFill>
              <a:latin typeface="Consolas" pitchFamily="49" charset="0"/>
              <a:ea typeface="楷体" pitchFamily="49" charset="-122"/>
              <a:cs typeface="Consolas" pitchFamily="49" charset="0"/>
              <a:sym typeface="Symbol"/>
            </a:endParaRP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9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10   </a:t>
            </a:r>
            <a:r>
              <a:rPr lang="en-US" altLang="zh-CN" sz="1800" smtClean="0">
                <a:solidFill>
                  <a:srgbClr val="FF0000"/>
                </a:solidFill>
                <a:latin typeface="Consolas" pitchFamily="49" charset="0"/>
                <a:ea typeface="楷体" pitchFamily="49" charset="-122"/>
                <a:cs typeface="Consolas" pitchFamily="49" charset="0"/>
                <a:sym typeface="Symbol"/>
              </a:rPr>
              <a:t></a:t>
            </a:r>
          </a:p>
          <a:p>
            <a:r>
              <a:rPr lang="zh-CN" altLang="en-US" sz="1800" smtClean="0">
                <a:solidFill>
                  <a:srgbClr val="0000FF"/>
                </a:solidFill>
                <a:latin typeface="Consolas" pitchFamily="49" charset="0"/>
                <a:ea typeface="楷体" pitchFamily="49" charset="-122"/>
                <a:cs typeface="Consolas" pitchFamily="49" charset="0"/>
              </a:rPr>
              <a:t>活动</a:t>
            </a:r>
            <a:r>
              <a:rPr lang="en-US" altLang="zh-CN" sz="1800" smtClean="0">
                <a:solidFill>
                  <a:srgbClr val="0000FF"/>
                </a:solidFill>
                <a:latin typeface="Consolas" pitchFamily="49" charset="0"/>
                <a:ea typeface="楷体" pitchFamily="49" charset="-122"/>
                <a:cs typeface="Consolas" pitchFamily="49" charset="0"/>
              </a:rPr>
              <a:t>11   </a:t>
            </a:r>
            <a:r>
              <a:rPr lang="en-US" altLang="zh-CN" sz="1800" smtClean="0">
                <a:solidFill>
                  <a:srgbClr val="FF0000"/>
                </a:solidFill>
                <a:latin typeface="Consolas" pitchFamily="49" charset="0"/>
                <a:ea typeface="楷体" pitchFamily="49" charset="-122"/>
                <a:cs typeface="Consolas" pitchFamily="49" charset="0"/>
              </a:rPr>
              <a:t>√</a:t>
            </a:r>
            <a:endParaRPr lang="en-US" altLang="zh-CN" sz="1800" smtClean="0">
              <a:solidFill>
                <a:srgbClr val="FF0000"/>
              </a:solidFill>
              <a:latin typeface="Consolas" pitchFamily="49" charset="0"/>
              <a:ea typeface="楷体" pitchFamily="49" charset="-122"/>
              <a:cs typeface="Consolas" pitchFamily="49" charset="0"/>
              <a:sym typeface="Symbol"/>
            </a:endParaRPr>
          </a:p>
        </p:txBody>
      </p:sp>
      <p:sp>
        <p:nvSpPr>
          <p:cNvPr id="10" name="TextBox 9"/>
          <p:cNvSpPr txBox="1"/>
          <p:nvPr/>
        </p:nvSpPr>
        <p:spPr>
          <a:xfrm>
            <a:off x="4143372" y="3929066"/>
            <a:ext cx="278608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最大兼容活动集合：</a:t>
            </a:r>
            <a:endParaRPr lang="zh-CN" altLang="en-US" sz="2000">
              <a:latin typeface="Consolas" pitchFamily="49" charset="0"/>
              <a:cs typeface="Consolas" pitchFamily="49" charset="0"/>
            </a:endParaRPr>
          </a:p>
        </p:txBody>
      </p:sp>
      <p:sp>
        <p:nvSpPr>
          <p:cNvPr id="11" name="TextBox 10"/>
          <p:cNvSpPr txBox="1"/>
          <p:nvPr/>
        </p:nvSpPr>
        <p:spPr>
          <a:xfrm>
            <a:off x="4786314"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1</a:t>
            </a:r>
            <a:endParaRPr lang="zh-CN" altLang="en-US" sz="2000">
              <a:solidFill>
                <a:srgbClr val="0000FF"/>
              </a:solidFill>
              <a:latin typeface="Consolas" pitchFamily="49" charset="0"/>
              <a:ea typeface="微软雅黑" pitchFamily="34" charset="-122"/>
              <a:cs typeface="Consolas" pitchFamily="49" charset="0"/>
            </a:endParaRPr>
          </a:p>
        </p:txBody>
      </p:sp>
      <p:sp>
        <p:nvSpPr>
          <p:cNvPr id="12" name="TextBox 11"/>
          <p:cNvSpPr txBox="1"/>
          <p:nvPr/>
        </p:nvSpPr>
        <p:spPr>
          <a:xfrm>
            <a:off x="5643570"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4</a:t>
            </a:r>
            <a:endParaRPr lang="zh-CN" altLang="en-US" sz="2000">
              <a:solidFill>
                <a:srgbClr val="0000FF"/>
              </a:solidFill>
              <a:latin typeface="Consolas" pitchFamily="49" charset="0"/>
              <a:ea typeface="微软雅黑" pitchFamily="34" charset="-122"/>
              <a:cs typeface="Consolas" pitchFamily="49" charset="0"/>
            </a:endParaRPr>
          </a:p>
        </p:txBody>
      </p:sp>
      <p:sp>
        <p:nvSpPr>
          <p:cNvPr id="13" name="TextBox 12"/>
          <p:cNvSpPr txBox="1"/>
          <p:nvPr/>
        </p:nvSpPr>
        <p:spPr>
          <a:xfrm>
            <a:off x="6572264" y="4429132"/>
            <a:ext cx="857256"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8</a:t>
            </a:r>
            <a:endParaRPr lang="zh-CN" altLang="en-US" sz="2000">
              <a:solidFill>
                <a:srgbClr val="0000FF"/>
              </a:solidFill>
              <a:latin typeface="Consolas" pitchFamily="49" charset="0"/>
              <a:ea typeface="微软雅黑" pitchFamily="34" charset="-122"/>
              <a:cs typeface="Consolas" pitchFamily="49" charset="0"/>
            </a:endParaRPr>
          </a:p>
        </p:txBody>
      </p:sp>
      <p:sp>
        <p:nvSpPr>
          <p:cNvPr id="14" name="TextBox 13"/>
          <p:cNvSpPr txBox="1"/>
          <p:nvPr/>
        </p:nvSpPr>
        <p:spPr>
          <a:xfrm>
            <a:off x="7500958" y="4429132"/>
            <a:ext cx="107157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微软雅黑" pitchFamily="34" charset="-122"/>
                <a:cs typeface="Consolas" pitchFamily="49" charset="0"/>
              </a:rPr>
              <a:t>活动</a:t>
            </a:r>
            <a:r>
              <a:rPr lang="en-US" altLang="zh-CN" sz="2000" smtClean="0">
                <a:solidFill>
                  <a:srgbClr val="0000FF"/>
                </a:solidFill>
                <a:latin typeface="Consolas" pitchFamily="49" charset="0"/>
                <a:ea typeface="微软雅黑" pitchFamily="34" charset="-122"/>
                <a:cs typeface="Consolas" pitchFamily="49" charset="0"/>
              </a:rPr>
              <a:t>11</a:t>
            </a:r>
            <a:endParaRPr lang="zh-CN" altLang="en-US" sz="2000">
              <a:solidFill>
                <a:srgbClr val="0000FF"/>
              </a:solidFill>
              <a:latin typeface="Consolas" pitchFamily="49" charset="0"/>
              <a:ea typeface="微软雅黑" pitchFamily="34" charset="-122"/>
              <a:cs typeface="Consolas" pitchFamily="49" charset="0"/>
            </a:endParaRPr>
          </a:p>
        </p:txBody>
      </p:sp>
      <p:grpSp>
        <p:nvGrpSpPr>
          <p:cNvPr id="17" name="组合 16"/>
          <p:cNvGrpSpPr/>
          <p:nvPr/>
        </p:nvGrpSpPr>
        <p:grpSpPr>
          <a:xfrm>
            <a:off x="5072066" y="5000636"/>
            <a:ext cx="3071834" cy="685862"/>
            <a:chOff x="5072066" y="5000636"/>
            <a:chExt cx="3071834" cy="685862"/>
          </a:xfrm>
        </p:grpSpPr>
        <p:sp>
          <p:nvSpPr>
            <p:cNvPr id="15" name="右大括号 14"/>
            <p:cNvSpPr/>
            <p:nvPr/>
          </p:nvSpPr>
          <p:spPr>
            <a:xfrm rot="5400000">
              <a:off x="6500826" y="3571876"/>
              <a:ext cx="214314" cy="3071834"/>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5715008" y="5286388"/>
              <a:ext cx="1785950" cy="400110"/>
            </a:xfrm>
            <a:prstGeom prst="rect">
              <a:avLst/>
            </a:prstGeom>
            <a:noFill/>
          </p:spPr>
          <p:txBody>
            <a:bodyPr wrap="square" rtlCol="0">
              <a:spAutoFit/>
            </a:bodyPr>
            <a:lstStyle/>
            <a:p>
              <a:pPr algn="ctr"/>
              <a:r>
                <a:rPr lang="zh-CN" altLang="en-US" sz="2000" smtClean="0">
                  <a:solidFill>
                    <a:srgbClr val="0000FF"/>
                  </a:solidFill>
                  <a:latin typeface="楷体" pitchFamily="49" charset="-122"/>
                  <a:ea typeface="楷体" pitchFamily="49" charset="-122"/>
                </a:rPr>
                <a:t>求解结果</a:t>
              </a:r>
              <a:endParaRPr lang="zh-CN" altLang="en-US" sz="2000">
                <a:solidFill>
                  <a:srgbClr val="0000FF"/>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xEl>
                                              <p:pRg st="10" end="10"/>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7715304" cy="10078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算法的主要时间花费在排序上，所以时间复杂度为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。比采用回溯法和分枝限界法求解更高效。</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72560"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struct Action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活动的类型声明</a:t>
            </a:r>
          </a:p>
          <a:p>
            <a:r>
              <a:rPr lang="en-US" altLang="zh-CN" sz="1800" smtClean="0">
                <a:solidFill>
                  <a:srgbClr val="0000FF"/>
                </a:solidFill>
                <a:latin typeface="Consolas" pitchFamily="49" charset="0"/>
                <a:ea typeface="楷体" pitchFamily="49" charset="-122"/>
                <a:cs typeface="Consolas" pitchFamily="49" charset="0"/>
              </a:rPr>
              <a:t>{  int b;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活动起始时间</a:t>
            </a:r>
          </a:p>
          <a:p>
            <a:r>
              <a:rPr lang="en-US" altLang="zh-CN" sz="1800" smtClean="0">
                <a:solidFill>
                  <a:srgbClr val="0000FF"/>
                </a:solidFill>
                <a:latin typeface="Consolas" pitchFamily="49" charset="0"/>
                <a:ea typeface="楷体" pitchFamily="49" charset="-122"/>
                <a:cs typeface="Consolas" pitchFamily="49" charset="0"/>
              </a:rPr>
              <a:t>   int e;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活动结束时间</a:t>
            </a:r>
          </a:p>
          <a:p>
            <a:r>
              <a:rPr lang="en-US" altLang="zh-CN" sz="1800" smtClean="0">
                <a:solidFill>
                  <a:srgbClr val="0000FF"/>
                </a:solidFill>
                <a:latin typeface="Consolas" pitchFamily="49" charset="0"/>
                <a:ea typeface="楷体" pitchFamily="49" charset="-122"/>
                <a:cs typeface="Consolas" pitchFamily="49" charset="0"/>
              </a:rPr>
              <a:t>   bool operator&lt;(const Action &amp;s) const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重载</a:t>
            </a:r>
            <a:r>
              <a:rPr lang="en-US" altLang="zh-CN" sz="1800" smtClean="0">
                <a:solidFill>
                  <a:srgbClr val="00B050"/>
                </a:solidFill>
                <a:latin typeface="Consolas" pitchFamily="49" charset="0"/>
                <a:ea typeface="楷体" pitchFamily="49" charset="-122"/>
                <a:cs typeface="Consolas" pitchFamily="49" charset="0"/>
              </a:rPr>
              <a:t>&lt;</a:t>
            </a:r>
            <a:r>
              <a:rPr lang="zh-CN" altLang="zh-CN" sz="1800" smtClean="0">
                <a:solidFill>
                  <a:srgbClr val="00B050"/>
                </a:solidFill>
                <a:latin typeface="Consolas" pitchFamily="49" charset="0"/>
                <a:ea typeface="楷体" pitchFamily="49" charset="-122"/>
                <a:cs typeface="Consolas" pitchFamily="49" charset="0"/>
              </a:rPr>
              <a:t>关系函数</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e&lt;=s.e;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用于按活动结束时间递增排序</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n=11;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Action A[]={{0},{1,4},{3,5},{0,6},{5,7},{3,8},{5,9},{6,10},{8,11},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{8,12},{2,13},{12,15}};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下标</a:t>
            </a:r>
            <a:r>
              <a:rPr lang="en-US" altLang="zh-CN" sz="1800" smtClean="0">
                <a:solidFill>
                  <a:srgbClr val="00B050"/>
                </a:solidFill>
                <a:latin typeface="Consolas" pitchFamily="49" charset="0"/>
                <a:ea typeface="楷体" pitchFamily="49" charset="-122"/>
                <a:cs typeface="Consolas" pitchFamily="49" charset="0"/>
              </a:rPr>
              <a:t>0</a:t>
            </a:r>
            <a:r>
              <a:rPr lang="zh-CN" altLang="zh-CN" sz="1800" smtClean="0">
                <a:solidFill>
                  <a:srgbClr val="00B050"/>
                </a:solidFill>
                <a:latin typeface="Consolas" pitchFamily="49" charset="0"/>
                <a:ea typeface="楷体" pitchFamily="49" charset="-122"/>
                <a:cs typeface="Consolas" pitchFamily="49" charset="0"/>
              </a:rPr>
              <a:t>不用</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bool flag[MAX];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标记选择的活动</a:t>
            </a:r>
          </a:p>
          <a:p>
            <a:r>
              <a:rPr lang="en-US" altLang="zh-CN" sz="1800" smtClean="0">
                <a:solidFill>
                  <a:srgbClr val="0000FF"/>
                </a:solidFill>
                <a:latin typeface="Consolas" pitchFamily="49" charset="0"/>
                <a:ea typeface="楷体" pitchFamily="49" charset="-122"/>
                <a:cs typeface="Consolas" pitchFamily="49" charset="0"/>
              </a:rPr>
              <a:t>int Count=0;			</a:t>
            </a:r>
            <a:r>
              <a:rPr lang="en-US" altLang="zh-CN" sz="1800" smtClean="0">
                <a:solidFill>
                  <a:srgbClr val="00B050"/>
                </a:solidFill>
                <a:latin typeface="Consolas" pitchFamily="49" charset="0"/>
                <a:ea typeface="楷体" pitchFamily="49" charset="-122"/>
                <a:cs typeface="Consolas" pitchFamily="49" charset="0"/>
              </a:rPr>
              <a:t>//</a:t>
            </a:r>
            <a:r>
              <a:rPr lang="zh-CN" altLang="zh-CN" sz="1800" smtClean="0">
                <a:solidFill>
                  <a:srgbClr val="00B050"/>
                </a:solidFill>
                <a:latin typeface="Consolas" pitchFamily="49" charset="0"/>
                <a:ea typeface="楷体" pitchFamily="49" charset="-122"/>
                <a:cs typeface="Consolas" pitchFamily="49" charset="0"/>
              </a:rPr>
              <a:t>选取的兼容活动个数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06" y="785794"/>
            <a:ext cx="8929718" cy="4889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solve()				//</a:t>
            </a:r>
            <a:r>
              <a:rPr lang="zh-CN" altLang="zh-CN" sz="1800" smtClean="0">
                <a:solidFill>
                  <a:srgbClr val="FF0000"/>
                </a:solidFill>
                <a:latin typeface="Consolas" pitchFamily="49" charset="0"/>
                <a:ea typeface="楷体" pitchFamily="49" charset="-122"/>
                <a:cs typeface="Consolas" pitchFamily="49" charset="0"/>
              </a:rPr>
              <a:t>求解最大兼容活动子集</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memset(flag,0,sizeof(flag));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初始化为</a:t>
            </a:r>
            <a:r>
              <a:rPr lang="en-US" altLang="zh-CN" sz="1800" smtClean="0">
                <a:solidFill>
                  <a:srgbClr val="00B0F0"/>
                </a:solidFill>
                <a:latin typeface="Consolas" pitchFamily="49" charset="0"/>
                <a:ea typeface="楷体" pitchFamily="49" charset="-122"/>
                <a:cs typeface="Consolas" pitchFamily="49" charset="0"/>
              </a:rPr>
              <a:t>false</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sort(A+1,A+n+1);			</a:t>
            </a:r>
            <a:r>
              <a:rPr lang="en-US" altLang="zh-CN" sz="1800" smtClean="0">
                <a:solidFill>
                  <a:srgbClr val="00B0F0"/>
                </a:solidFill>
                <a:latin typeface="Consolas" pitchFamily="49" charset="0"/>
                <a:ea typeface="楷体" pitchFamily="49" charset="-122"/>
                <a:cs typeface="Consolas" pitchFamily="49" charset="0"/>
              </a:rPr>
              <a:t>//A[1..n]</a:t>
            </a:r>
            <a:r>
              <a:rPr lang="zh-CN" altLang="zh-CN" sz="1800" smtClean="0">
                <a:solidFill>
                  <a:srgbClr val="00B0F0"/>
                </a:solidFill>
                <a:latin typeface="Consolas" pitchFamily="49" charset="0"/>
                <a:ea typeface="楷体" pitchFamily="49" charset="-122"/>
                <a:cs typeface="Consolas" pitchFamily="49" charset="0"/>
              </a:rPr>
              <a:t>按活动结束时间递增排序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a:t>
            </a:r>
            <a:r>
              <a:rPr lang="en-US" altLang="zh-CN" sz="1800" smtClean="0">
                <a:solidFill>
                  <a:srgbClr val="9900FF"/>
                </a:solidFill>
                <a:latin typeface="Consolas" pitchFamily="49" charset="0"/>
                <a:ea typeface="楷体" pitchFamily="49" charset="-122"/>
                <a:cs typeface="Consolas" pitchFamily="49" charset="0"/>
              </a:rPr>
              <a:t>preend</a:t>
            </a:r>
            <a:r>
              <a:rPr lang="en-US" altLang="zh-CN" sz="1800" smtClean="0">
                <a:solidFill>
                  <a:srgbClr val="0000FF"/>
                </a:solidFill>
                <a:latin typeface="Consolas" pitchFamily="49" charset="0"/>
                <a:ea typeface="楷体" pitchFamily="49" charset="-122"/>
                <a:cs typeface="Consolas" pitchFamily="49" charset="0"/>
              </a:rPr>
              <a: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前一个兼容活动的结束时间</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i=1;i&lt;=n;i++)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扫描所有活动</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if (A[i].b&gt;=</a:t>
            </a:r>
            <a:r>
              <a:rPr lang="en-US" altLang="zh-CN" sz="1800" smtClean="0">
                <a:solidFill>
                  <a:srgbClr val="9900FF"/>
                </a:solidFill>
                <a:latin typeface="Consolas" pitchFamily="49" charset="0"/>
                <a:ea typeface="楷体" pitchFamily="49" charset="-122"/>
                <a:cs typeface="Consolas" pitchFamily="49" charset="0"/>
              </a:rPr>
              <a:t>preend</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找到一个兼容活动</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flag[i]=true;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选择</a:t>
            </a:r>
            <a:r>
              <a:rPr lang="en-US" altLang="zh-CN" sz="1800" smtClean="0">
                <a:solidFill>
                  <a:srgbClr val="00B0F0"/>
                </a:solidFill>
                <a:latin typeface="Consolas" pitchFamily="49" charset="0"/>
                <a:ea typeface="楷体" pitchFamily="49" charset="-122"/>
                <a:cs typeface="Consolas" pitchFamily="49" charset="0"/>
              </a:rPr>
              <a:t>A[i]</a:t>
            </a:r>
            <a:r>
              <a:rPr lang="zh-CN" altLang="zh-CN" sz="1800" smtClean="0">
                <a:solidFill>
                  <a:srgbClr val="00B0F0"/>
                </a:solidFill>
                <a:latin typeface="Consolas" pitchFamily="49" charset="0"/>
                <a:ea typeface="楷体" pitchFamily="49" charset="-122"/>
                <a:cs typeface="Consolas" pitchFamily="49" charset="0"/>
              </a:rPr>
              <a:t>活动</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preend</a:t>
            </a:r>
            <a:r>
              <a:rPr lang="en-US" altLang="zh-CN" sz="1800" smtClean="0">
                <a:solidFill>
                  <a:srgbClr val="0000FF"/>
                </a:solidFill>
                <a:latin typeface="Consolas" pitchFamily="49" charset="0"/>
                <a:ea typeface="楷体" pitchFamily="49" charset="-122"/>
                <a:cs typeface="Consolas" pitchFamily="49" charset="0"/>
              </a:rPr>
              <a:t>=A[i].e;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更新</a:t>
            </a:r>
            <a:r>
              <a:rPr lang="en-US" altLang="zh-CN" sz="1800" smtClean="0">
                <a:solidFill>
                  <a:srgbClr val="00B0F0"/>
                </a:solidFill>
                <a:latin typeface="Consolas" pitchFamily="49" charset="0"/>
                <a:ea typeface="楷体" pitchFamily="49" charset="-122"/>
                <a:cs typeface="Consolas" pitchFamily="49" charset="0"/>
              </a:rPr>
              <a:t>preend</a:t>
            </a:r>
            <a:r>
              <a:rPr lang="zh-CN" altLang="zh-CN" sz="1800" smtClean="0">
                <a:solidFill>
                  <a:srgbClr val="00B0F0"/>
                </a:solidFill>
                <a:latin typeface="Consolas" pitchFamily="49" charset="0"/>
                <a:ea typeface="楷体" pitchFamily="49" charset="-122"/>
                <a:cs typeface="Consolas" pitchFamily="49" charset="0"/>
              </a:rPr>
              <a:t>值</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0078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算法的主要时间花费在排序上，排序时间为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，所以整个算法的时间复杂度为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858180" cy="2908489"/>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【算法证明】</a:t>
            </a:r>
            <a:r>
              <a:rPr lang="zh-CN" altLang="zh-CN" sz="2000" smtClean="0">
                <a:solidFill>
                  <a:srgbClr val="0000FF"/>
                </a:solidFill>
                <a:latin typeface="Consolas" pitchFamily="49" charset="0"/>
                <a:ea typeface="楷体" pitchFamily="49" charset="-122"/>
                <a:cs typeface="Consolas" pitchFamily="49" charset="0"/>
              </a:rPr>
              <a:t>通常证明一个贪心选择得出的解是最优解的一般的方法是，构造一个初始最优解，然后对该解进行修正，使其第一步为一个贪心选择，证明总是存在一个以贪心选择开始的求解方案。</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对于本问题，所有活动按结束时间递增排序，就是要证明：</a:t>
            </a:r>
            <a:r>
              <a:rPr lang="zh-CN" altLang="zh-CN" sz="2000" smtClean="0">
                <a:solidFill>
                  <a:srgbClr val="C00000"/>
                </a:solidFill>
                <a:latin typeface="Consolas" pitchFamily="49" charset="0"/>
                <a:ea typeface="楷体" pitchFamily="49" charset="-122"/>
                <a:cs typeface="Consolas" pitchFamily="49" charset="0"/>
              </a:rPr>
              <a:t>若</a:t>
            </a:r>
            <a:r>
              <a:rPr lang="en-US" altLang="zh-CN" sz="2000" i="1" smtClean="0">
                <a:solidFill>
                  <a:srgbClr val="C00000"/>
                </a:solidFill>
                <a:latin typeface="Consolas" pitchFamily="49" charset="0"/>
                <a:ea typeface="楷体" pitchFamily="49" charset="-122"/>
                <a:cs typeface="Consolas" pitchFamily="49" charset="0"/>
              </a:rPr>
              <a:t>X</a:t>
            </a:r>
            <a:r>
              <a:rPr lang="zh-CN" altLang="zh-CN" sz="2000" smtClean="0">
                <a:solidFill>
                  <a:srgbClr val="C00000"/>
                </a:solidFill>
                <a:latin typeface="Consolas" pitchFamily="49" charset="0"/>
                <a:ea typeface="楷体" pitchFamily="49" charset="-122"/>
                <a:cs typeface="Consolas" pitchFamily="49" charset="0"/>
              </a:rPr>
              <a:t>是活动安排问题</a:t>
            </a:r>
            <a:r>
              <a:rPr lang="en-US" altLang="zh-CN" sz="2000" i="1" smtClean="0">
                <a:solidFill>
                  <a:srgbClr val="C00000"/>
                </a:solidFill>
                <a:latin typeface="Consolas" pitchFamily="49" charset="0"/>
                <a:ea typeface="楷体" pitchFamily="49" charset="-122"/>
                <a:cs typeface="Consolas" pitchFamily="49" charset="0"/>
              </a:rPr>
              <a:t>A</a:t>
            </a:r>
            <a:r>
              <a:rPr lang="zh-CN" altLang="zh-CN" sz="2000" smtClean="0">
                <a:solidFill>
                  <a:srgbClr val="C00000"/>
                </a:solidFill>
                <a:latin typeface="Consolas" pitchFamily="49" charset="0"/>
                <a:ea typeface="楷体" pitchFamily="49" charset="-122"/>
                <a:cs typeface="Consolas" pitchFamily="49" charset="0"/>
              </a:rPr>
              <a:t>的最优解，</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，则</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是</a:t>
            </a:r>
            <a:r>
              <a:rPr lang="en-US" altLang="zh-CN" sz="2000" i="1" smtClean="0">
                <a:solidFill>
                  <a:srgbClr val="C00000"/>
                </a:solidFill>
                <a:latin typeface="Consolas" pitchFamily="49" charset="0"/>
                <a:ea typeface="楷体" pitchFamily="49" charset="-122"/>
                <a:cs typeface="Consolas" pitchFamily="49" charset="0"/>
              </a:rPr>
              <a:t>A</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A</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e</a:t>
            </a:r>
            <a:r>
              <a:rPr lang="en-US" altLang="zh-CN" sz="2000" i="1" baseline="-25000" smtClean="0">
                <a:solidFill>
                  <a:srgbClr val="C00000"/>
                </a:solidFill>
                <a:latin typeface="Consolas" pitchFamily="49" charset="0"/>
                <a:ea typeface="楷体" pitchFamily="49" charset="-122"/>
                <a:cs typeface="Consolas" pitchFamily="49" charset="0"/>
              </a:rPr>
              <a:t>i</a:t>
            </a:r>
            <a:r>
              <a:rPr lang="zh-CN" altLang="zh-CN" sz="2000" smtClean="0">
                <a:solidFill>
                  <a:srgbClr val="C00000"/>
                </a:solidFill>
                <a:latin typeface="宋体" pitchFamily="2" charset="-122"/>
                <a:ea typeface="宋体" pitchFamily="2"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的活动安排问题的最优解</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25157"/>
            <a:ext cx="7858180" cy="2803909"/>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首先证明</a:t>
            </a:r>
            <a:r>
              <a:rPr lang="zh-CN" altLang="zh-CN" sz="2000" smtClean="0">
                <a:solidFill>
                  <a:srgbClr val="C00000"/>
                </a:solidFill>
                <a:latin typeface="Consolas" pitchFamily="49" charset="0"/>
                <a:ea typeface="楷体" pitchFamily="49" charset="-122"/>
                <a:cs typeface="Consolas" pitchFamily="49" charset="0"/>
              </a:rPr>
              <a:t>总存在一个以活动</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开始的最优解</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如果第一个选中的活动为</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），可以构造另一个最优解</a:t>
            </a:r>
            <a:r>
              <a:rPr lang="en-US" altLang="zh-CN" sz="2000" i="1" smtClean="0">
                <a:solidFill>
                  <a:srgbClr val="C00000"/>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中的活动是兼容的，</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的活动数相同。</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那么用活动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取代活动</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得到</a:t>
            </a:r>
            <a:r>
              <a:rPr lang="en-US" altLang="zh-CN" sz="2000" i="1" smtClean="0">
                <a:solidFill>
                  <a:srgbClr val="C00000"/>
                </a:solidFill>
                <a:latin typeface="Consolas" pitchFamily="49" charset="0"/>
                <a:ea typeface="楷体" pitchFamily="49" charset="-122"/>
                <a:cs typeface="Consolas" pitchFamily="49" charset="0"/>
              </a:rPr>
              <a:t>Y</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，因为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C00000"/>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中的活动是兼容的，即</a:t>
            </a:r>
            <a:r>
              <a:rPr lang="en-US" altLang="zh-CN" sz="2000" i="1" smtClean="0">
                <a:solidFill>
                  <a:srgbClr val="C00000"/>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也是最优的，这就说明总存在一个以活动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开始的最优解。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286808" cy="147732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当做出了对活动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的贪心选择后，原问题就变成了在活动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中找与活动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兼容的那些活动的子问题。亦即，如果</a:t>
            </a:r>
            <a:r>
              <a:rPr lang="en-US" altLang="zh-CN" sz="2000" i="1" smtClean="0">
                <a:solidFill>
                  <a:srgbClr val="FF0000"/>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为原问题的一个最优解，则</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也是活动选择问题</a:t>
            </a:r>
            <a:r>
              <a:rPr lang="en-US" altLang="zh-CN" sz="2000" i="1" smtClean="0">
                <a:solidFill>
                  <a:srgbClr val="9900FF"/>
                </a:solidFill>
                <a:latin typeface="Consolas" pitchFamily="49" charset="0"/>
                <a:ea typeface="楷体" pitchFamily="49" charset="-122"/>
                <a:cs typeface="Consolas" pitchFamily="49" charset="0"/>
              </a:rPr>
              <a:t>A</a:t>
            </a:r>
            <a:r>
              <a:rPr lang="pt-BR"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smtClean="0">
                <a:solidFill>
                  <a:srgbClr val="9900FF"/>
                </a:solidFill>
                <a:latin typeface="Consolas" pitchFamily="49" charset="0"/>
                <a:ea typeface="楷体" pitchFamily="49" charset="-122"/>
                <a:cs typeface="Consolas" pitchFamily="49" charset="0"/>
              </a:rPr>
              <a:t> </a:t>
            </a:r>
            <a:r>
              <a:rPr lang="pt-BR" altLang="zh-CN" sz="2000" smtClean="0">
                <a:solidFill>
                  <a:srgbClr val="9900FF"/>
                </a:solidFill>
                <a:latin typeface="Consolas" pitchFamily="49" charset="0"/>
                <a:ea typeface="楷体" pitchFamily="49" charset="-122"/>
                <a:cs typeface="Consolas" pitchFamily="49" charset="0"/>
              </a:rPr>
              <a:t>| </a:t>
            </a:r>
            <a:r>
              <a:rPr lang="en-US" altLang="zh-CN" sz="2000" i="1" smtClean="0">
                <a:solidFill>
                  <a:srgbClr val="9900FF"/>
                </a:solidFill>
                <a:latin typeface="Consolas" pitchFamily="49" charset="0"/>
                <a:ea typeface="楷体" pitchFamily="49" charset="-122"/>
                <a:cs typeface="Consolas" pitchFamily="49" charset="0"/>
              </a:rPr>
              <a:t>b</a:t>
            </a:r>
            <a:r>
              <a:rPr lang="en-US" altLang="zh-CN" sz="2000" i="1" baseline="-25000" smtClean="0">
                <a:solidFill>
                  <a:srgbClr val="9900FF"/>
                </a:solidFill>
                <a:latin typeface="Consolas" pitchFamily="49" charset="0"/>
                <a:ea typeface="楷体" pitchFamily="49" charset="-122"/>
                <a:cs typeface="Consolas" pitchFamily="49" charset="0"/>
              </a:rPr>
              <a:t>i</a:t>
            </a:r>
            <a:r>
              <a:rPr lang="zh-CN" altLang="zh-CN" sz="2000" smtClean="0">
                <a:solidFill>
                  <a:srgbClr val="9900FF"/>
                </a:solidFill>
                <a:latin typeface="宋体" pitchFamily="2" charset="-122"/>
                <a:ea typeface="宋体" pitchFamily="2"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e</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的一个最优解。</a:t>
            </a:r>
          </a:p>
        </p:txBody>
      </p:sp>
      <p:sp>
        <p:nvSpPr>
          <p:cNvPr id="3" name="TextBox 2"/>
          <p:cNvSpPr txBox="1"/>
          <p:nvPr/>
        </p:nvSpPr>
        <p:spPr>
          <a:xfrm>
            <a:off x="642910" y="2786058"/>
            <a:ext cx="814393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bIns="144000" rtlCol="0">
            <a:spAutoFit/>
          </a:bodyPr>
          <a:lstStyle/>
          <a:p>
            <a:pPr>
              <a:lnSpc>
                <a:spcPct val="150000"/>
              </a:lnSpc>
            </a:pPr>
            <a:r>
              <a:rPr lang="en-US" altLang="zh-CN" sz="2000" smtClean="0">
                <a:solidFill>
                  <a:srgbClr val="FF0000"/>
                </a:solidFill>
                <a:latin typeface="Consolas" pitchFamily="49" charset="0"/>
                <a:ea typeface="微软雅黑" pitchFamily="34" charset="-122"/>
                <a:cs typeface="Consolas" pitchFamily="49" charset="0"/>
              </a:rPr>
              <a:t>    </a:t>
            </a:r>
            <a:r>
              <a:rPr lang="zh-CN" altLang="zh-CN" sz="2000" smtClean="0">
                <a:solidFill>
                  <a:srgbClr val="FF0000"/>
                </a:solidFill>
                <a:latin typeface="Consolas" pitchFamily="49" charset="0"/>
                <a:ea typeface="微软雅黑" pitchFamily="34" charset="-122"/>
                <a:cs typeface="Consolas" pitchFamily="49" charset="0"/>
              </a:rPr>
              <a:t>反证法</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如果能找到一个</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的含有比</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更多活动的解</a:t>
            </a:r>
            <a:r>
              <a:rPr lang="en-US" altLang="zh-CN" sz="2000" i="1" smtClean="0">
                <a:solidFill>
                  <a:srgbClr val="FF0000"/>
                </a:solidFill>
                <a:latin typeface="Consolas" pitchFamily="49" charset="0"/>
                <a:ea typeface="楷体" pitchFamily="49" charset="-122"/>
                <a:cs typeface="Consolas" pitchFamily="49" charset="0"/>
              </a:rPr>
              <a:t>Y</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，则将活动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加入</a:t>
            </a:r>
            <a:r>
              <a:rPr lang="en-US" altLang="zh-CN" sz="2000" i="1" smtClean="0">
                <a:solidFill>
                  <a:srgbClr val="FF0000"/>
                </a:solidFill>
                <a:latin typeface="Consolas" pitchFamily="49" charset="0"/>
                <a:ea typeface="楷体" pitchFamily="49" charset="-122"/>
                <a:cs typeface="Consolas" pitchFamily="49" charset="0"/>
              </a:rPr>
              <a:t>Y</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后就得到</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的一个包含比</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更多活动的解</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，这就与</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是最优解的假设相矛盾。</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因此，在每一次贪心选择后，留下的是一个与原问题具有相同形式的最优化问题，即最优子结构性质。</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93355"/>
            <a:ext cx="7643866"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7.2</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求解蓄栏保留问题。</a:t>
            </a:r>
            <a:r>
              <a:rPr lang="zh-CN" altLang="zh-CN" sz="2000" smtClean="0">
                <a:solidFill>
                  <a:srgbClr val="0000FF"/>
                </a:solidFill>
                <a:latin typeface="Consolas" pitchFamily="49" charset="0"/>
                <a:ea typeface="楷体" pitchFamily="49" charset="-122"/>
                <a:cs typeface="Consolas" pitchFamily="49" charset="0"/>
              </a:rPr>
              <a:t>农场有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头牛，每头牛会有一个特定的时间区间</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在蓄栏里挤牛奶，并且一个蓄栏里任何时刻只能有一头牛挤奶。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现在农场主希望知道最少蓄栏能够满足上述要求，并给出每头牛被安排的方案。对于多种可行方案，输出一种即可。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072494" cy="1246495"/>
          </a:xfrm>
          <a:prstGeom prst="rect">
            <a:avLst/>
          </a:prstGeom>
          <a:solidFill>
            <a:schemeClr val="accent5">
              <a:lumMod val="40000"/>
              <a:lumOff val="60000"/>
            </a:schemeClr>
          </a:solidFill>
        </p:spPr>
        <p:txBody>
          <a:bodyPr wrap="square" rtlCol="0">
            <a:spAutoFit/>
          </a:bodyPr>
          <a:lstStyle/>
          <a:p>
            <a:pPr>
              <a:lnSpc>
                <a:spcPts val="3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牛的编号为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，每头牛的挤奶时间相当于一个活动，与前面活动安排问题不同，这里的活动时间是闭区间，例如</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是交叉的，它们不是兼容活动。</a:t>
            </a:r>
          </a:p>
        </p:txBody>
      </p:sp>
      <p:sp>
        <p:nvSpPr>
          <p:cNvPr id="3" name="TextBox 2"/>
          <p:cNvSpPr txBox="1"/>
          <p:nvPr/>
        </p:nvSpPr>
        <p:spPr>
          <a:xfrm>
            <a:off x="571472" y="2143116"/>
            <a:ext cx="8001056" cy="2862322"/>
          </a:xfrm>
          <a:prstGeom prst="rect">
            <a:avLst/>
          </a:prstGeom>
          <a:noFill/>
        </p:spPr>
        <p:txBody>
          <a:bodyPr wrap="square" rtlCol="0">
            <a:spAutoFit/>
          </a:bodyPr>
          <a:lstStyle/>
          <a:p>
            <a:pPr>
              <a:lnSpc>
                <a:spcPct val="150000"/>
              </a:lnSpc>
            </a:pPr>
            <a:r>
              <a:rPr lang="en-US" altLang="zh-CN" sz="2000" smtClean="0">
                <a:solidFill>
                  <a:srgbClr val="C00000"/>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采用与求解活动安排问题类似的贪心思路</a:t>
            </a:r>
            <a:r>
              <a:rPr lang="zh-CN" altLang="zh-CN" sz="2000" smtClean="0">
                <a:solidFill>
                  <a:srgbClr val="0000FF"/>
                </a:solidFill>
                <a:latin typeface="Consolas" pitchFamily="49" charset="0"/>
                <a:ea typeface="楷体" pitchFamily="49" charset="-122"/>
                <a:cs typeface="Consolas" pitchFamily="49" charset="0"/>
              </a:rPr>
              <a:t>，将所有活动这样排序：结束时间相同按开始时间递增排序，否则按结束时间递增排序。</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求出一个</a:t>
            </a:r>
            <a:r>
              <a:rPr lang="zh-CN" altLang="zh-CN" sz="2000" smtClean="0">
                <a:solidFill>
                  <a:srgbClr val="C00000"/>
                </a:solidFill>
                <a:latin typeface="Consolas" pitchFamily="49" charset="0"/>
                <a:ea typeface="楷体" pitchFamily="49" charset="-122"/>
                <a:cs typeface="Consolas" pitchFamily="49" charset="0"/>
              </a:rPr>
              <a:t>最大兼容活动子集</a:t>
            </a:r>
            <a:r>
              <a:rPr lang="zh-CN" altLang="zh-CN" sz="2000" smtClean="0">
                <a:solidFill>
                  <a:srgbClr val="0000FF"/>
                </a:solidFill>
                <a:latin typeface="Consolas" pitchFamily="49" charset="0"/>
                <a:ea typeface="楷体" pitchFamily="49" charset="-122"/>
                <a:cs typeface="Consolas" pitchFamily="49" charset="0"/>
              </a:rPr>
              <a:t>，将它们安排在一个蓄栏中（蓄栏编号为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）；如果没有安排完，再在剩余的活动再求下一个最大兼容活动子集，将它们安排在另一个蓄栏中（蓄栏编号为</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），以此类推。</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也就是说，</a:t>
            </a:r>
            <a:r>
              <a:rPr lang="zh-CN" altLang="zh-CN" sz="2000" smtClean="0">
                <a:solidFill>
                  <a:srgbClr val="FF00FF"/>
                </a:solidFill>
                <a:latin typeface="Consolas" pitchFamily="49" charset="0"/>
                <a:ea typeface="楷体" pitchFamily="49" charset="-122"/>
                <a:cs typeface="Consolas" pitchFamily="49" charset="0"/>
              </a:rPr>
              <a:t>最大兼容活动子集</a:t>
            </a:r>
            <a:r>
              <a:rPr lang="zh-CN" altLang="en-US" sz="2000" smtClean="0">
                <a:solidFill>
                  <a:srgbClr val="FF00FF"/>
                </a:solidFill>
                <a:latin typeface="Consolas" pitchFamily="49" charset="0"/>
                <a:ea typeface="楷体" pitchFamily="49" charset="-122"/>
                <a:cs typeface="Consolas" pitchFamily="49" charset="0"/>
              </a:rPr>
              <a:t>的</a:t>
            </a:r>
            <a:r>
              <a:rPr lang="zh-CN" altLang="zh-CN" sz="2000" smtClean="0">
                <a:solidFill>
                  <a:srgbClr val="FF00FF"/>
                </a:solidFill>
                <a:latin typeface="Consolas" pitchFamily="49" charset="0"/>
                <a:ea typeface="楷体" pitchFamily="49" charset="-122"/>
                <a:cs typeface="Consolas" pitchFamily="49" charset="0"/>
              </a:rPr>
              <a:t>个数就是最少蓄栏个数</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48" y="617866"/>
          <a:ext cx="7429554" cy="1323981"/>
        </p:xfrm>
        <a:graphic>
          <a:graphicData uri="http://schemas.openxmlformats.org/drawingml/2006/table">
            <a:tbl>
              <a:tblPr/>
              <a:tblGrid>
                <a:gridCol w="1806517"/>
                <a:gridCol w="803291"/>
                <a:gridCol w="803291"/>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643042" y="2819399"/>
          <a:ext cx="2857520" cy="1323981"/>
        </p:xfrm>
        <a:graphic>
          <a:graphicData uri="http://schemas.openxmlformats.org/drawingml/2006/table">
            <a:tbl>
              <a:tblPr/>
              <a:tblGrid>
                <a:gridCol w="714380"/>
                <a:gridCol w="714380"/>
                <a:gridCol w="714380"/>
                <a:gridCol w="714380"/>
              </a:tblGrid>
              <a:tr h="441327">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6</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5000628" y="2819399"/>
          <a:ext cx="1428760" cy="1323981"/>
        </p:xfrm>
        <a:graphic>
          <a:graphicData uri="http://schemas.openxmlformats.org/drawingml/2006/table">
            <a:tbl>
              <a:tblPr/>
              <a:tblGrid>
                <a:gridCol w="714380"/>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C00000"/>
                          </a:solidFill>
                          <a:latin typeface="Consolas" pitchFamily="49" charset="0"/>
                          <a:ea typeface="楷体" pitchFamily="49" charset="-122"/>
                          <a:cs typeface="Consolas" pitchFamily="49" charset="0"/>
                        </a:rPr>
                        <a:t>7</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929454" y="2819399"/>
          <a:ext cx="714380" cy="1323981"/>
        </p:xfrm>
        <a:graphic>
          <a:graphicData uri="http://schemas.openxmlformats.org/drawingml/2006/table">
            <a:tbl>
              <a:tblPr/>
              <a:tblGrid>
                <a:gridCol w="714380"/>
              </a:tblGrid>
              <a:tr h="441327">
                <a:tc>
                  <a:txBody>
                    <a:bodyPr/>
                    <a:lstStyle/>
                    <a:p>
                      <a:pPr indent="0" algn="ctr">
                        <a:lnSpc>
                          <a:spcPct val="150000"/>
                        </a:lnSpc>
                        <a:spcAft>
                          <a:spcPts val="0"/>
                        </a:spcAft>
                      </a:pPr>
                      <a:r>
                        <a:rPr lang="en-US" sz="1800" b="1" kern="100" smtClean="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41327">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 name="下箭头 5"/>
          <p:cNvSpPr/>
          <p:nvPr/>
        </p:nvSpPr>
        <p:spPr>
          <a:xfrm>
            <a:off x="4714876" y="2143116"/>
            <a:ext cx="214314"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9" name="组合 8"/>
          <p:cNvGrpSpPr/>
          <p:nvPr/>
        </p:nvGrpSpPr>
        <p:grpSpPr>
          <a:xfrm>
            <a:off x="2857488" y="4357694"/>
            <a:ext cx="4286280" cy="685862"/>
            <a:chOff x="2857488" y="4357694"/>
            <a:chExt cx="4286280" cy="685862"/>
          </a:xfrm>
        </p:grpSpPr>
        <p:sp>
          <p:nvSpPr>
            <p:cNvPr id="7" name="左大括号 6"/>
            <p:cNvSpPr/>
            <p:nvPr/>
          </p:nvSpPr>
          <p:spPr>
            <a:xfrm rot="16200000">
              <a:off x="4929190" y="2285992"/>
              <a:ext cx="142876" cy="428628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3357554" y="4643446"/>
              <a:ext cx="3286148" cy="400110"/>
            </a:xfrm>
            <a:prstGeom prst="rect">
              <a:avLst/>
            </a:prstGeom>
            <a:noFill/>
          </p:spPr>
          <p:txBody>
            <a:bodyPr wrap="square" rtlCol="0">
              <a:spAutoFit/>
            </a:bodyPr>
            <a:lstStyle/>
            <a:p>
              <a:r>
                <a:rPr lang="zh-CN" altLang="zh-CN" sz="2000" smtClean="0">
                  <a:solidFill>
                    <a:srgbClr val="0000FF"/>
                  </a:solidFill>
                  <a:latin typeface="微软雅黑" pitchFamily="34" charset="-122"/>
                  <a:ea typeface="微软雅黑" pitchFamily="34" charset="-122"/>
                </a:rPr>
                <a:t>最大兼容活动子集个数为</a:t>
              </a:r>
              <a:r>
                <a:rPr lang="en-US" altLang="zh-CN" sz="2000" smtClean="0">
                  <a:solidFill>
                    <a:srgbClr val="0000FF"/>
                  </a:solidFill>
                  <a:latin typeface="微软雅黑" pitchFamily="34" charset="-122"/>
                  <a:ea typeface="微软雅黑" pitchFamily="34" charset="-122"/>
                </a:rPr>
                <a:t>3</a:t>
              </a:r>
              <a:endParaRPr lang="zh-CN" altLang="en-US" sz="2000">
                <a:solidFill>
                  <a:srgbClr val="0000FF"/>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395288" y="1341438"/>
            <a:ext cx="3598862"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smtClean="0">
                <a:solidFill>
                  <a:srgbClr val="FF0000"/>
                </a:solidFill>
                <a:latin typeface="Times New Roman" pitchFamily="18" charset="0"/>
                <a:ea typeface="微软雅黑" pitchFamily="34" charset="-122"/>
                <a:cs typeface="Times New Roman" pitchFamily="18" charset="0"/>
              </a:rPr>
              <a:t>7.1.1 </a:t>
            </a:r>
            <a:r>
              <a:rPr lang="zh-CN" altLang="en-US" sz="2800">
                <a:solidFill>
                  <a:srgbClr val="FF0000"/>
                </a:solidFill>
                <a:latin typeface="Times New Roman" pitchFamily="18" charset="0"/>
                <a:ea typeface="微软雅黑" pitchFamily="34" charset="-122"/>
                <a:cs typeface="Times New Roman" pitchFamily="18" charset="0"/>
              </a:rPr>
              <a:t>什么是贪心法</a:t>
            </a:r>
          </a:p>
        </p:txBody>
      </p:sp>
      <p:sp>
        <p:nvSpPr>
          <p:cNvPr id="150534" name="Text Box 6"/>
          <p:cNvSpPr txBox="1">
            <a:spLocks noChangeArrowheads="1"/>
          </p:cNvSpPr>
          <p:nvPr/>
        </p:nvSpPr>
        <p:spPr bwMode="auto">
          <a:xfrm>
            <a:off x="468313" y="2133600"/>
            <a:ext cx="7920037" cy="2342244"/>
          </a:xfrm>
          <a:prstGeom prst="rect">
            <a:avLst/>
          </a:prstGeom>
          <a:noFill/>
          <a:ln w="9525">
            <a:noFill/>
            <a:miter lim="800000"/>
            <a:headEnd/>
            <a:tailEnd/>
          </a:ln>
          <a:effectLst/>
        </p:spPr>
        <p:txBody>
          <a:bodyPr>
            <a:spAutoFit/>
          </a:bodyPr>
          <a:lstStyle/>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贪心法的</a:t>
            </a:r>
            <a:r>
              <a:rPr lang="zh-CN" altLang="zh-CN" sz="2000" smtClean="0">
                <a:solidFill>
                  <a:srgbClr val="FF0000"/>
                </a:solidFill>
                <a:latin typeface="微软雅黑" pitchFamily="34" charset="-122"/>
                <a:ea typeface="微软雅黑" pitchFamily="34" charset="-122"/>
                <a:cs typeface="Times New Roman" pitchFamily="18" charset="0"/>
              </a:rPr>
              <a:t>基本思路</a:t>
            </a:r>
            <a:r>
              <a:rPr lang="zh-CN" altLang="zh-CN" sz="2000" smtClean="0">
                <a:solidFill>
                  <a:srgbClr val="0000FF"/>
                </a:solidFill>
                <a:ea typeface="楷体" pitchFamily="49" charset="-122"/>
                <a:cs typeface="Times New Roman" pitchFamily="18" charset="0"/>
              </a:rPr>
              <a:t>是在对问题求解时总是做出在当前看来是最好的选择</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也就是说贪心法不从整体最优上加以考虑</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所做出的仅是在某种意义上的局部最优解。</a:t>
            </a:r>
            <a:endParaRPr lang="en-US" altLang="zh-CN" sz="2000" smtClean="0">
              <a:solidFill>
                <a:srgbClr val="0000FF"/>
              </a:solidFill>
              <a:ea typeface="楷体" pitchFamily="49" charset="-122"/>
              <a:cs typeface="Times New Roman" pitchFamily="18" charset="0"/>
            </a:endParaRPr>
          </a:p>
          <a:p>
            <a:pPr>
              <a:lnSpc>
                <a:spcPct val="15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人们通常希望找到整体最优解</a:t>
            </a:r>
            <a:r>
              <a:rPr lang="zh-CN" altLang="en-US"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所以</a:t>
            </a:r>
            <a:r>
              <a:rPr lang="zh-CN" altLang="en-US" sz="2000" smtClean="0">
                <a:solidFill>
                  <a:srgbClr val="0000FF"/>
                </a:solidFill>
                <a:ea typeface="楷体" pitchFamily="49" charset="-122"/>
                <a:cs typeface="Times New Roman" pitchFamily="18" charset="0"/>
              </a:rPr>
              <a:t>采用</a:t>
            </a:r>
            <a:r>
              <a:rPr lang="zh-CN" altLang="zh-CN" sz="2000" smtClean="0">
                <a:solidFill>
                  <a:srgbClr val="0000FF"/>
                </a:solidFill>
                <a:ea typeface="楷体" pitchFamily="49" charset="-122"/>
                <a:cs typeface="Times New Roman" pitchFamily="18" charset="0"/>
              </a:rPr>
              <a:t>贪心法</a:t>
            </a:r>
            <a:r>
              <a:rPr lang="zh-CN" altLang="en-US" sz="2000" smtClean="0">
                <a:solidFill>
                  <a:srgbClr val="FF0000"/>
                </a:solidFill>
                <a:latin typeface="微软雅黑" pitchFamily="34" charset="-122"/>
                <a:ea typeface="微软雅黑" pitchFamily="34" charset="-122"/>
                <a:cs typeface="Times New Roman" pitchFamily="18" charset="0"/>
              </a:rPr>
              <a:t>需要</a:t>
            </a:r>
            <a:r>
              <a:rPr lang="zh-CN" altLang="zh-CN" sz="2000" smtClean="0">
                <a:solidFill>
                  <a:srgbClr val="FF0000"/>
                </a:solidFill>
                <a:latin typeface="微软雅黑" pitchFamily="34" charset="-122"/>
                <a:ea typeface="微软雅黑" pitchFamily="34" charset="-122"/>
                <a:cs typeface="Times New Roman" pitchFamily="18" charset="0"/>
              </a:rPr>
              <a:t>证明</a:t>
            </a:r>
            <a:r>
              <a:rPr lang="zh-CN" altLang="zh-CN" sz="2000" smtClean="0">
                <a:solidFill>
                  <a:srgbClr val="0000FF"/>
                </a:solidFill>
                <a:ea typeface="楷体" pitchFamily="49" charset="-122"/>
                <a:cs typeface="Times New Roman" pitchFamily="18" charset="0"/>
              </a:rPr>
              <a:t>设计的算法确实是整体最优解或求解了它要解决的问题。</a:t>
            </a:r>
            <a:endParaRPr lang="zh-CN" altLang="zh-CN" sz="2000">
              <a:solidFill>
                <a:srgbClr val="0000FF"/>
              </a:solidFill>
              <a:ea typeface="楷体" pitchFamily="49" charset="-122"/>
              <a:cs typeface="Times New Roman" pitchFamily="18" charset="0"/>
            </a:endParaRPr>
          </a:p>
        </p:txBody>
      </p:sp>
      <p:sp>
        <p:nvSpPr>
          <p:cNvPr id="5" name="TextBox 4"/>
          <p:cNvSpPr txBox="1"/>
          <p:nvPr/>
        </p:nvSpPr>
        <p:spPr>
          <a:xfrm>
            <a:off x="2928926" y="285728"/>
            <a:ext cx="314327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叶根友毛笔行书2.0版" pitchFamily="2" charset="-122"/>
                <a:ea typeface="叶根友毛笔行书2.0版" pitchFamily="2" charset="-122"/>
              </a:rPr>
              <a:t>7.1 </a:t>
            </a:r>
            <a:r>
              <a:rPr lang="zh-CN" altLang="zh-CN" sz="2800" smtClean="0">
                <a:solidFill>
                  <a:srgbClr val="FF0000"/>
                </a:solidFill>
                <a:latin typeface="叶根友毛笔行书2.0版" pitchFamily="2" charset="-122"/>
                <a:ea typeface="叶根友毛笔行书2.0版" pitchFamily="2" charset="-122"/>
              </a:rPr>
              <a:t>贪心法概述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501122" cy="50724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struct Cow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奶牛的类型声明</a:t>
            </a: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牛编号</a:t>
            </a:r>
          </a:p>
          <a:p>
            <a:r>
              <a:rPr lang="en-US" altLang="zh-CN" sz="1800" smtClean="0">
                <a:solidFill>
                  <a:srgbClr val="0000FF"/>
                </a:solidFill>
                <a:latin typeface="Consolas" pitchFamily="49" charset="0"/>
                <a:ea typeface="楷体" pitchFamily="49" charset="-122"/>
                <a:cs typeface="Consolas" pitchFamily="49" charset="0"/>
              </a:rPr>
              <a:t>   int b;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起始时间</a:t>
            </a:r>
          </a:p>
          <a:p>
            <a:r>
              <a:rPr lang="en-US" altLang="zh-CN" sz="1800" smtClean="0">
                <a:solidFill>
                  <a:srgbClr val="0000FF"/>
                </a:solidFill>
                <a:latin typeface="Consolas" pitchFamily="49" charset="0"/>
                <a:ea typeface="楷体" pitchFamily="49" charset="-122"/>
                <a:cs typeface="Consolas" pitchFamily="49" charset="0"/>
              </a:rPr>
              <a:t>   int 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结束时间</a:t>
            </a:r>
          </a:p>
          <a:p>
            <a:r>
              <a:rPr lang="en-US" altLang="zh-CN" sz="1800" smtClean="0">
                <a:solidFill>
                  <a:srgbClr val="0000FF"/>
                </a:solidFill>
                <a:latin typeface="Consolas" pitchFamily="49" charset="0"/>
                <a:ea typeface="楷体" pitchFamily="49" charset="-122"/>
                <a:cs typeface="Consolas" pitchFamily="49" charset="0"/>
              </a:rPr>
              <a:t>   bool operator&lt;(const Cow &amp;s) const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重载</a:t>
            </a:r>
            <a:r>
              <a:rPr lang="en-US" altLang="zh-CN" sz="1800" smtClean="0">
                <a:solidFill>
                  <a:srgbClr val="00B0F0"/>
                </a:solidFill>
                <a:latin typeface="Consolas" pitchFamily="49" charset="0"/>
                <a:ea typeface="楷体" pitchFamily="49" charset="-122"/>
                <a:cs typeface="Consolas" pitchFamily="49" charset="0"/>
              </a:rPr>
              <a:t>&lt;</a:t>
            </a:r>
            <a:r>
              <a:rPr lang="zh-CN" altLang="zh-CN" sz="1800" smtClean="0">
                <a:solidFill>
                  <a:srgbClr val="00B0F0"/>
                </a:solidFill>
                <a:latin typeface="Consolas" pitchFamily="49" charset="0"/>
                <a:ea typeface="楷体" pitchFamily="49" charset="-122"/>
                <a:cs typeface="Consolas" pitchFamily="49" charset="0"/>
              </a:rPr>
              <a:t>关系函数</a:t>
            </a:r>
          </a:p>
          <a:p>
            <a:r>
              <a:rPr lang="en-US" altLang="zh-CN" sz="1800" smtClean="0">
                <a:solidFill>
                  <a:srgbClr val="0000FF"/>
                </a:solidFill>
                <a:latin typeface="Consolas" pitchFamily="49" charset="0"/>
                <a:ea typeface="楷体" pitchFamily="49" charset="-122"/>
                <a:cs typeface="Consolas" pitchFamily="49" charset="0"/>
              </a:rPr>
              <a:t>   {  if (e==s.e)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结束时间相同按开始时间递增排序</a:t>
            </a:r>
          </a:p>
          <a:p>
            <a:r>
              <a:rPr lang="en-US" altLang="zh-CN" sz="1800" smtClean="0">
                <a:solidFill>
                  <a:srgbClr val="0000FF"/>
                </a:solidFill>
                <a:latin typeface="Consolas" pitchFamily="49" charset="0"/>
                <a:ea typeface="楷体" pitchFamily="49" charset="-122"/>
                <a:cs typeface="Consolas" pitchFamily="49" charset="0"/>
              </a:rPr>
              <a:t>         return b&lt;=s.b;</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否则按结束时间递增排序</a:t>
            </a:r>
          </a:p>
          <a:p>
            <a:r>
              <a:rPr lang="en-US" altLang="zh-CN" sz="1800" smtClean="0">
                <a:solidFill>
                  <a:srgbClr val="0000FF"/>
                </a:solidFill>
                <a:latin typeface="Consolas" pitchFamily="49" charset="0"/>
                <a:ea typeface="楷体" pitchFamily="49" charset="-122"/>
                <a:cs typeface="Consolas" pitchFamily="49" charset="0"/>
              </a:rPr>
              <a:t>         return e&lt;=s.e;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n=5;</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Cow A[]={{0},{1,1,10},{2,2,4},{3,3,6},{4,5,8},{5,4,7}};</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不用</a:t>
            </a: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ans[MAX];			</a:t>
            </a:r>
            <a:r>
              <a:rPr lang="en-US" altLang="zh-CN" sz="1800" smtClean="0">
                <a:solidFill>
                  <a:srgbClr val="00B0F0"/>
                </a:solidFill>
                <a:latin typeface="Consolas" pitchFamily="49" charset="0"/>
                <a:ea typeface="楷体" pitchFamily="49" charset="-122"/>
                <a:cs typeface="Consolas" pitchFamily="49" charset="0"/>
              </a:rPr>
              <a:t>//ans[i]</a:t>
            </a:r>
            <a:r>
              <a:rPr lang="zh-CN" altLang="zh-CN" sz="1800" smtClean="0">
                <a:solidFill>
                  <a:srgbClr val="00B0F0"/>
                </a:solidFill>
                <a:latin typeface="Consolas" pitchFamily="49" charset="0"/>
                <a:ea typeface="楷体" pitchFamily="49" charset="-122"/>
                <a:cs typeface="Consolas" pitchFamily="49" charset="0"/>
              </a:rPr>
              <a:t>表示第</a:t>
            </a:r>
            <a:r>
              <a:rPr lang="en-US" altLang="zh-CN" sz="1800" smtClean="0">
                <a:solidFill>
                  <a:srgbClr val="00B0F0"/>
                </a:solidFill>
                <a:latin typeface="Consolas" pitchFamily="49" charset="0"/>
                <a:ea typeface="楷体" pitchFamily="49" charset="-122"/>
                <a:cs typeface="Consolas" pitchFamily="49" charset="0"/>
              </a:rPr>
              <a:t>A[i].no</a:t>
            </a:r>
            <a:r>
              <a:rPr lang="zh-CN" altLang="zh-CN" sz="1800" smtClean="0">
                <a:solidFill>
                  <a:srgbClr val="00B0F0"/>
                </a:solidFill>
                <a:latin typeface="Consolas" pitchFamily="49" charset="0"/>
                <a:ea typeface="楷体" pitchFamily="49" charset="-122"/>
                <a:cs typeface="Consolas" pitchFamily="49" charset="0"/>
              </a:rPr>
              <a:t>头牛的蓄栏编号</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572560" cy="5626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solve()				//</a:t>
            </a:r>
            <a:r>
              <a:rPr lang="zh-CN" altLang="zh-CN" sz="1800" smtClean="0">
                <a:solidFill>
                  <a:srgbClr val="FF0000"/>
                </a:solidFill>
                <a:latin typeface="Consolas" pitchFamily="49" charset="0"/>
                <a:ea typeface="楷体" pitchFamily="49" charset="-122"/>
                <a:cs typeface="Consolas" pitchFamily="49" charset="0"/>
              </a:rPr>
              <a:t>求解最大兼容活动子集</a:t>
            </a:r>
            <a:r>
              <a:rPr lang="zh-CN" altLang="en-US" sz="1800" smtClean="0">
                <a:solidFill>
                  <a:srgbClr val="FF0000"/>
                </a:solidFill>
                <a:latin typeface="Consolas" pitchFamily="49" charset="0"/>
                <a:ea typeface="楷体" pitchFamily="49" charset="-122"/>
                <a:cs typeface="Consolas" pitchFamily="49" charset="0"/>
              </a:rPr>
              <a:t>个数</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sort(A+1,A+n+1);			</a:t>
            </a:r>
            <a:r>
              <a:rPr lang="en-US" altLang="zh-CN" sz="1800" smtClean="0">
                <a:solidFill>
                  <a:srgbClr val="00B0F0"/>
                </a:solidFill>
                <a:latin typeface="Consolas" pitchFamily="49" charset="0"/>
                <a:ea typeface="楷体" pitchFamily="49" charset="-122"/>
                <a:cs typeface="Consolas" pitchFamily="49" charset="0"/>
              </a:rPr>
              <a:t>//A[1..n]</a:t>
            </a:r>
            <a:r>
              <a:rPr lang="zh-CN" altLang="zh-CN" sz="1800" smtClean="0">
                <a:solidFill>
                  <a:srgbClr val="00B0F0"/>
                </a:solidFill>
                <a:latin typeface="Consolas" pitchFamily="49" charset="0"/>
                <a:ea typeface="楷体" pitchFamily="49" charset="-122"/>
                <a:cs typeface="Consolas" pitchFamily="49" charset="0"/>
              </a:rPr>
              <a:t>按指定方式排序</a:t>
            </a:r>
          </a:p>
          <a:p>
            <a:r>
              <a:rPr lang="en-US" altLang="zh-CN" sz="1800" smtClean="0">
                <a:solidFill>
                  <a:srgbClr val="0000FF"/>
                </a:solidFill>
                <a:latin typeface="Consolas" pitchFamily="49" charset="0"/>
                <a:ea typeface="楷体" pitchFamily="49" charset="-122"/>
                <a:cs typeface="Consolas" pitchFamily="49" charset="0"/>
              </a:rPr>
              <a:t>   memset(ans,0,sizeof(</a:t>
            </a:r>
            <a:r>
              <a:rPr lang="en-US" altLang="zh-CN" sz="1800" smtClean="0">
                <a:solidFill>
                  <a:srgbClr val="9900FF"/>
                </a:solidFill>
                <a:latin typeface="Consolas" pitchFamily="49" charset="0"/>
                <a:ea typeface="楷体" pitchFamily="49" charset="-122"/>
                <a:cs typeface="Consolas" pitchFamily="49" charset="0"/>
              </a:rPr>
              <a:t>ans</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num=1;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蓄栏编号</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for (int i=1;i&lt;=n;i++)		</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j</a:t>
            </a:r>
            <a:r>
              <a:rPr lang="zh-CN" altLang="zh-CN" sz="1800" smtClean="0">
                <a:solidFill>
                  <a:srgbClr val="00B0F0"/>
                </a:solidFill>
                <a:latin typeface="Consolas" pitchFamily="49" charset="0"/>
                <a:ea typeface="楷体" pitchFamily="49" charset="-122"/>
                <a:cs typeface="Consolas" pitchFamily="49" charset="0"/>
              </a:rPr>
              <a:t>均为排序后的下标</a:t>
            </a:r>
          </a:p>
          <a:p>
            <a:r>
              <a:rPr lang="en-US" altLang="zh-CN" sz="1800" smtClean="0">
                <a:solidFill>
                  <a:srgbClr val="0000FF"/>
                </a:solidFill>
                <a:latin typeface="Consolas" pitchFamily="49" charset="0"/>
                <a:ea typeface="楷体" pitchFamily="49" charset="-122"/>
                <a:cs typeface="Consolas" pitchFamily="49" charset="0"/>
              </a:rPr>
              <a:t>   {  if (</a:t>
            </a:r>
            <a:r>
              <a:rPr lang="en-US" altLang="zh-CN" sz="1800" smtClean="0">
                <a:solidFill>
                  <a:srgbClr val="9900FF"/>
                </a:solidFill>
                <a:latin typeface="Consolas" pitchFamily="49" charset="0"/>
                <a:ea typeface="楷体" pitchFamily="49" charset="-122"/>
                <a:cs typeface="Consolas" pitchFamily="49" charset="0"/>
              </a:rPr>
              <a:t>ans</a:t>
            </a:r>
            <a:r>
              <a:rPr lang="en-US" altLang="zh-CN" sz="1800" smtClean="0">
                <a:solidFill>
                  <a:srgbClr val="0000FF"/>
                </a:solidFill>
                <a:latin typeface="Consolas" pitchFamily="49" charset="0"/>
                <a:ea typeface="楷体" pitchFamily="49" charset="-122"/>
                <a:cs typeface="Consolas" pitchFamily="49" charset="0"/>
              </a:rPr>
              <a:t>[i]==0)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头牛还没有安排蓄栏</a:t>
            </a: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9900FF"/>
                </a:solidFill>
                <a:latin typeface="Consolas" pitchFamily="49" charset="0"/>
                <a:ea typeface="楷体" pitchFamily="49" charset="-122"/>
                <a:cs typeface="Consolas" pitchFamily="49" charset="0"/>
              </a:rPr>
              <a:t>ans</a:t>
            </a:r>
            <a:r>
              <a:rPr lang="en-US" altLang="zh-CN" sz="1800" smtClean="0">
                <a:solidFill>
                  <a:srgbClr val="0000FF"/>
                </a:solidFill>
                <a:latin typeface="Consolas" pitchFamily="49" charset="0"/>
                <a:ea typeface="楷体" pitchFamily="49" charset="-122"/>
                <a:cs typeface="Consolas" pitchFamily="49" charset="0"/>
              </a:rPr>
              <a:t>[i]=num;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头牛安排蓄栏</a:t>
            </a:r>
            <a:r>
              <a:rPr lang="en-US" altLang="zh-CN" sz="1800" smtClean="0">
                <a:solidFill>
                  <a:srgbClr val="00B0F0"/>
                </a:solidFill>
                <a:latin typeface="Consolas" pitchFamily="49" charset="0"/>
                <a:ea typeface="楷体" pitchFamily="49" charset="-122"/>
                <a:cs typeface="Consolas" pitchFamily="49" charset="0"/>
              </a:rPr>
              <a:t>num</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preend=A[i].e;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前一个兼容活动的结束时间</a:t>
            </a:r>
          </a:p>
          <a:p>
            <a:r>
              <a:rPr lang="en-US" altLang="zh-CN" sz="1800" smtClean="0">
                <a:solidFill>
                  <a:srgbClr val="0000FF"/>
                </a:solidFill>
                <a:latin typeface="Consolas" pitchFamily="49" charset="0"/>
                <a:ea typeface="楷体" pitchFamily="49" charset="-122"/>
                <a:cs typeface="Consolas" pitchFamily="49" charset="0"/>
              </a:rPr>
              <a:t>         for (int j=i+1;j&lt;=n;j++)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查找一个最大兼容活动子集</a:t>
            </a:r>
          </a:p>
          <a:p>
            <a:r>
              <a:rPr lang="en-US" altLang="zh-CN" sz="1800" smtClean="0">
                <a:solidFill>
                  <a:srgbClr val="0000FF"/>
                </a:solidFill>
                <a:latin typeface="Consolas" pitchFamily="49" charset="0"/>
                <a:ea typeface="楷体" pitchFamily="49" charset="-122"/>
                <a:cs typeface="Consolas" pitchFamily="49" charset="0"/>
              </a:rPr>
              <a:t>         {  if (A[j].b&gt;preend &amp;&amp; </a:t>
            </a:r>
            <a:r>
              <a:rPr lang="en-US" altLang="zh-CN" sz="1800" smtClean="0">
                <a:solidFill>
                  <a:srgbClr val="9900FF"/>
                </a:solidFill>
                <a:latin typeface="Consolas" pitchFamily="49" charset="0"/>
                <a:ea typeface="楷体" pitchFamily="49" charset="-122"/>
                <a:cs typeface="Consolas" pitchFamily="49" charset="0"/>
              </a:rPr>
              <a:t>ans</a:t>
            </a:r>
            <a:r>
              <a:rPr lang="en-US" altLang="zh-CN" sz="1800" smtClean="0">
                <a:solidFill>
                  <a:srgbClr val="0000FF"/>
                </a:solidFill>
                <a:latin typeface="Consolas" pitchFamily="49" charset="0"/>
                <a:ea typeface="楷体" pitchFamily="49" charset="-122"/>
                <a:cs typeface="Consolas" pitchFamily="49" charset="0"/>
              </a:rPr>
              <a:t>[j]==0)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9900FF"/>
                </a:solidFill>
                <a:latin typeface="Consolas" pitchFamily="49" charset="0"/>
                <a:ea typeface="楷体" pitchFamily="49" charset="-122"/>
                <a:cs typeface="Consolas" pitchFamily="49" charset="0"/>
              </a:rPr>
              <a:t>ans</a:t>
            </a:r>
            <a:r>
              <a:rPr lang="en-US" altLang="zh-CN" sz="1800" smtClean="0">
                <a:solidFill>
                  <a:srgbClr val="0000FF"/>
                </a:solidFill>
                <a:latin typeface="Consolas" pitchFamily="49" charset="0"/>
                <a:ea typeface="楷体" pitchFamily="49" charset="-122"/>
                <a:cs typeface="Consolas" pitchFamily="49" charset="0"/>
              </a:rPr>
              <a:t>[j]=num;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将兼容活动子集中活动安排在</a:t>
            </a:r>
            <a:r>
              <a:rPr lang="en-US" altLang="zh-CN" sz="1800" smtClean="0">
                <a:solidFill>
                  <a:srgbClr val="00B0F0"/>
                </a:solidFill>
                <a:latin typeface="Consolas" pitchFamily="49" charset="0"/>
                <a:ea typeface="楷体" pitchFamily="49" charset="-122"/>
                <a:cs typeface="Consolas" pitchFamily="49" charset="0"/>
              </a:rPr>
              <a:t>num</a:t>
            </a:r>
            <a:r>
              <a:rPr lang="zh-CN" altLang="zh-CN" sz="1800" smtClean="0">
                <a:solidFill>
                  <a:srgbClr val="00B0F0"/>
                </a:solidFill>
                <a:latin typeface="Consolas" pitchFamily="49" charset="0"/>
                <a:ea typeface="楷体" pitchFamily="49" charset="-122"/>
                <a:cs typeface="Consolas" pitchFamily="49" charset="0"/>
              </a:rPr>
              <a:t>蓄栏中</a:t>
            </a:r>
          </a:p>
          <a:p>
            <a:r>
              <a:rPr lang="en-US" altLang="zh-CN" sz="1800" smtClean="0">
                <a:solidFill>
                  <a:srgbClr val="0000FF"/>
                </a:solidFill>
                <a:latin typeface="Consolas" pitchFamily="49" charset="0"/>
                <a:ea typeface="楷体" pitchFamily="49" charset="-122"/>
                <a:cs typeface="Consolas" pitchFamily="49" charset="0"/>
              </a:rPr>
              <a:t>               preend=A[j].e;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更新结束时间</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num++;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查找下一个最大兼容活动子集</a:t>
            </a:r>
            <a:r>
              <a:rPr lang="en-US" altLang="zh-CN" sz="1800" smtClean="0">
                <a:solidFill>
                  <a:srgbClr val="00B0F0"/>
                </a:solidFill>
                <a:latin typeface="Consolas" pitchFamily="49" charset="0"/>
                <a:ea typeface="楷体" pitchFamily="49" charset="-122"/>
                <a:cs typeface="Consolas" pitchFamily="49" charset="0"/>
              </a:rPr>
              <a:t>,num</a:t>
            </a:r>
            <a:r>
              <a:rPr lang="zh-CN" altLang="zh-CN" sz="1800" smtClean="0">
                <a:solidFill>
                  <a:srgbClr val="00B0F0"/>
                </a:solidFill>
                <a:latin typeface="Consolas" pitchFamily="49" charset="0"/>
                <a:ea typeface="楷体" pitchFamily="49" charset="-122"/>
                <a:cs typeface="Consolas" pitchFamily="49" charset="0"/>
              </a:rPr>
              <a:t>增</a:t>
            </a:r>
            <a:r>
              <a:rPr lang="en-US" altLang="zh-CN" sz="1800" smtClean="0">
                <a:solidFill>
                  <a:srgbClr val="00B0F0"/>
                </a:solidFill>
                <a:latin typeface="Consolas" pitchFamily="49" charset="0"/>
                <a:ea typeface="楷体" pitchFamily="49" charset="-122"/>
                <a:cs typeface="Consolas" pitchFamily="49" charset="0"/>
              </a:rPr>
              <a: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42918"/>
            <a:ext cx="8143932" cy="284835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16000" rtlCol="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void main()</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solve();</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a:t>
            </a:r>
            <a:r>
              <a:rPr lang="zh-CN" altLang="zh-CN" sz="1800" smtClean="0">
                <a:solidFill>
                  <a:srgbClr val="0000FF"/>
                </a:solidFill>
                <a:latin typeface="Consolas" pitchFamily="49" charset="0"/>
                <a:ea typeface="楷体" pitchFamily="49" charset="-122"/>
                <a:cs typeface="Consolas" pitchFamily="49" charset="0"/>
              </a:rPr>
              <a:t>求解结果</a:t>
            </a:r>
            <a:r>
              <a:rPr lang="en-US" altLang="zh-CN" sz="1800" smtClean="0">
                <a:solidFill>
                  <a:srgbClr val="0000FF"/>
                </a:solidFill>
                <a:latin typeface="Consolas" pitchFamily="49" charset="0"/>
                <a:ea typeface="楷体" pitchFamily="49" charset="-122"/>
                <a:cs typeface="Consolas" pitchFamily="49" charset="0"/>
              </a:rPr>
              <a:t>\n");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i=1;i&lt;=n;i++)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    </a:t>
            </a:r>
            <a:r>
              <a:rPr lang="zh-CN" altLang="zh-CN" sz="1800" smtClean="0">
                <a:solidFill>
                  <a:srgbClr val="0000FF"/>
                </a:solidFill>
                <a:latin typeface="Consolas" pitchFamily="49" charset="0"/>
                <a:ea typeface="楷体" pitchFamily="49" charset="-122"/>
                <a:cs typeface="Consolas" pitchFamily="49" charset="0"/>
              </a:rPr>
              <a:t>牛</a:t>
            </a:r>
            <a:r>
              <a:rPr lang="en-US" altLang="zh-CN" sz="1800" smtClean="0">
                <a:solidFill>
                  <a:srgbClr val="0000FF"/>
                </a:solidFill>
                <a:latin typeface="Consolas" pitchFamily="49" charset="0"/>
                <a:ea typeface="楷体" pitchFamily="49" charset="-122"/>
                <a:cs typeface="Consolas" pitchFamily="49" charset="0"/>
              </a:rPr>
              <a:t>%d</a:t>
            </a:r>
            <a:r>
              <a:rPr lang="zh-CN" altLang="zh-CN" sz="1800" smtClean="0">
                <a:solidFill>
                  <a:srgbClr val="0000FF"/>
                </a:solidFill>
                <a:latin typeface="Consolas" pitchFamily="49" charset="0"/>
                <a:ea typeface="楷体" pitchFamily="49" charset="-122"/>
                <a:cs typeface="Consolas" pitchFamily="49" charset="0"/>
              </a:rPr>
              <a:t>安排的蓄栏</a:t>
            </a:r>
            <a:r>
              <a:rPr lang="en-US" altLang="zh-CN" sz="1800" smtClean="0">
                <a:solidFill>
                  <a:srgbClr val="0000FF"/>
                </a:solidFill>
                <a:latin typeface="Consolas" pitchFamily="49" charset="0"/>
                <a:ea typeface="楷体" pitchFamily="49" charset="-122"/>
                <a:cs typeface="Consolas" pitchFamily="49" charset="0"/>
              </a:rPr>
              <a:t>: %d\n",A[i].no,ans[i]);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728" y="617866"/>
          <a:ext cx="5822972" cy="1323981"/>
        </p:xfrm>
        <a:graphic>
          <a:graphicData uri="http://schemas.openxmlformats.org/drawingml/2006/table">
            <a:tbl>
              <a:tblPr/>
              <a:tblGrid>
                <a:gridCol w="1806517"/>
                <a:gridCol w="803291"/>
                <a:gridCol w="803291"/>
                <a:gridCol w="803291"/>
                <a:gridCol w="803291"/>
                <a:gridCol w="803291"/>
              </a:tblGrid>
              <a:tr h="441327">
                <a:tc>
                  <a:txBody>
                    <a:bodyPr/>
                    <a:lstStyle/>
                    <a:p>
                      <a:pPr indent="0" algn="ctr">
                        <a:lnSpc>
                          <a:spcPct val="150000"/>
                        </a:lnSpc>
                        <a:spcAft>
                          <a:spcPts val="0"/>
                        </a:spcAft>
                      </a:pPr>
                      <a:r>
                        <a:rPr lang="en-US" sz="1800" b="1" i="1" kern="100">
                          <a:solidFill>
                            <a:srgbClr val="00B0F0"/>
                          </a:solidFill>
                          <a:latin typeface="Consolas" pitchFamily="49" charset="0"/>
                          <a:ea typeface="楷体" pitchFamily="49" charset="-122"/>
                          <a:cs typeface="Consolas" pitchFamily="49" charset="0"/>
                        </a:rPr>
                        <a:t>i</a:t>
                      </a:r>
                      <a:endParaRPr lang="zh-CN" sz="1800" b="1" kern="100">
                        <a:solidFill>
                          <a:srgbClr val="00B0F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开始时间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327">
                <a:tc>
                  <a:txBody>
                    <a:bodyPr/>
                    <a:lstStyle/>
                    <a:p>
                      <a:pPr indent="0" algn="ctr">
                        <a:lnSpc>
                          <a:spcPct val="150000"/>
                        </a:lnSpc>
                        <a:spcAft>
                          <a:spcPts val="0"/>
                        </a:spcAft>
                      </a:pPr>
                      <a:r>
                        <a:rPr lang="zh-CN" sz="1800" b="1" kern="100">
                          <a:solidFill>
                            <a:srgbClr val="00B0F0"/>
                          </a:solidFill>
                          <a:latin typeface="Consolas" pitchFamily="49" charset="0"/>
                          <a:ea typeface="楷体" pitchFamily="49" charset="-122"/>
                          <a:cs typeface="Consolas" pitchFamily="49" charset="0"/>
                        </a:rPr>
                        <a:t>结束时间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10</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spcAft>
                          <a:spcPts val="0"/>
                        </a:spcAft>
                      </a:pPr>
                      <a:r>
                        <a:rPr lang="en-US" altLang="zh-CN" sz="1800" b="1" kern="100" smtClean="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571736" y="3071810"/>
            <a:ext cx="3143272" cy="1938992"/>
          </a:xfrm>
          <a:prstGeom prst="rect">
            <a:avLst/>
          </a:prstGeom>
          <a:blipFill>
            <a:blip r:embed="rId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求解结果</a:t>
            </a: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牛</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安排的蓄栏</a:t>
            </a:r>
            <a:r>
              <a:rPr lang="en-US" altLang="zh-CN" sz="2000" smtClean="0">
                <a:solidFill>
                  <a:srgbClr val="0000FF"/>
                </a:solidFill>
                <a:latin typeface="Consolas" pitchFamily="49" charset="0"/>
                <a:ea typeface="楷体" pitchFamily="49" charset="-122"/>
                <a:cs typeface="Consolas" pitchFamily="49" charset="0"/>
              </a:rPr>
              <a:t>:1</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牛</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安排的蓄栏</a:t>
            </a:r>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牛</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安排的蓄栏</a:t>
            </a:r>
            <a:r>
              <a:rPr lang="en-US" altLang="zh-CN" sz="2000" smtClean="0">
                <a:solidFill>
                  <a:srgbClr val="0000FF"/>
                </a:solidFill>
                <a:latin typeface="Consolas" pitchFamily="49" charset="0"/>
                <a:ea typeface="楷体" pitchFamily="49" charset="-122"/>
                <a:cs typeface="Consolas" pitchFamily="49" charset="0"/>
              </a:rPr>
              <a:t>:3</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牛</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安排的蓄栏</a:t>
            </a:r>
            <a:r>
              <a:rPr lang="en-US" altLang="zh-CN" sz="2000" smtClean="0">
                <a:solidFill>
                  <a:srgbClr val="0000FF"/>
                </a:solidFill>
                <a:latin typeface="Consolas" pitchFamily="49" charset="0"/>
                <a:ea typeface="楷体" pitchFamily="49" charset="-122"/>
                <a:cs typeface="Consolas" pitchFamily="49" charset="0"/>
              </a:rPr>
              <a:t>:1</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牛</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安排的蓄栏</a:t>
            </a:r>
            <a:r>
              <a:rPr lang="en-US" altLang="zh-CN" sz="2000" smtClean="0">
                <a:solidFill>
                  <a:srgbClr val="0000FF"/>
                </a:solidFill>
                <a:latin typeface="Consolas" pitchFamily="49" charset="0"/>
                <a:ea typeface="楷体" pitchFamily="49" charset="-122"/>
                <a:cs typeface="Consolas" pitchFamily="49" charset="0"/>
              </a:rPr>
              <a:t>:4</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857620" y="2214554"/>
            <a:ext cx="214314" cy="642942"/>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Text Box 3"/>
          <p:cNvSpPr txBox="1">
            <a:spLocks noChangeArrowheads="1"/>
          </p:cNvSpPr>
          <p:nvPr/>
        </p:nvSpPr>
        <p:spPr bwMode="auto">
          <a:xfrm>
            <a:off x="142844" y="1412875"/>
            <a:ext cx="8786873" cy="3062377"/>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问题描述</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设有</a:t>
            </a:r>
            <a:r>
              <a:rPr lang="zh-CN" altLang="en-US" sz="2000" dirty="0">
                <a:solidFill>
                  <a:srgbClr val="0000FF"/>
                </a:solidFill>
                <a:latin typeface="Consolas" pitchFamily="49" charset="0"/>
                <a:ea typeface="楷体" pitchFamily="49" charset="-122"/>
                <a:cs typeface="Consolas" pitchFamily="49" charset="0"/>
              </a:rPr>
              <a:t>编号为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物</a:t>
            </a:r>
            <a:r>
              <a:rPr lang="zh-CN" altLang="en-US" sz="2000" smtClean="0">
                <a:solidFill>
                  <a:srgbClr val="0000FF"/>
                </a:solidFill>
                <a:latin typeface="Consolas" pitchFamily="49" charset="0"/>
                <a:ea typeface="楷体" pitchFamily="49" charset="-122"/>
                <a:cs typeface="Consolas" pitchFamily="49" charset="0"/>
              </a:rPr>
              <a:t>品，它</a:t>
            </a:r>
            <a:r>
              <a:rPr lang="zh-CN" altLang="en-US" sz="2000" dirty="0">
                <a:solidFill>
                  <a:srgbClr val="0000FF"/>
                </a:solidFill>
                <a:latin typeface="Consolas" pitchFamily="49" charset="0"/>
                <a:ea typeface="楷体" pitchFamily="49" charset="-122"/>
                <a:cs typeface="Consolas" pitchFamily="49" charset="0"/>
              </a:rPr>
              <a:t>们的重量分别为</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，价</a:t>
            </a:r>
            <a:r>
              <a:rPr lang="zh-CN" altLang="en-US" sz="2000" dirty="0">
                <a:solidFill>
                  <a:srgbClr val="0000FF"/>
                </a:solidFill>
                <a:latin typeface="Consolas" pitchFamily="49" charset="0"/>
                <a:ea typeface="楷体" pitchFamily="49" charset="-122"/>
                <a:cs typeface="Consolas" pitchFamily="49" charset="0"/>
              </a:rPr>
              <a:t>值分别为</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宋体" pitchFamily="2" charset="-122"/>
                <a:ea typeface="宋体" pitchFamily="2"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中</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）均为正数。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有一个背包可以携带的最大重量不超过</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求解</a:t>
            </a:r>
            <a:r>
              <a:rPr lang="zh-CN" altLang="en-US" sz="2000" smtClean="0">
                <a:solidFill>
                  <a:srgbClr val="C00000"/>
                </a:solidFill>
                <a:latin typeface="Consolas" pitchFamily="49" charset="0"/>
                <a:ea typeface="楷体" pitchFamily="49" charset="-122"/>
                <a:cs typeface="Consolas" pitchFamily="49" charset="0"/>
              </a:rPr>
              <a:t>目标</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不超过背包负重的前</a:t>
            </a:r>
            <a:r>
              <a:rPr lang="zh-CN" altLang="en-US" sz="2000">
                <a:solidFill>
                  <a:srgbClr val="0000FF"/>
                </a:solidFill>
                <a:latin typeface="Consolas" pitchFamily="49" charset="0"/>
                <a:ea typeface="楷体" pitchFamily="49" charset="-122"/>
                <a:cs typeface="Consolas" pitchFamily="49" charset="0"/>
              </a:rPr>
              <a:t>提</a:t>
            </a:r>
            <a:r>
              <a:rPr lang="zh-CN" altLang="en-US" sz="2000" smtClean="0">
                <a:solidFill>
                  <a:srgbClr val="0000FF"/>
                </a:solidFill>
                <a:latin typeface="Consolas" pitchFamily="49" charset="0"/>
                <a:ea typeface="楷体" pitchFamily="49" charset="-122"/>
                <a:cs typeface="Consolas" pitchFamily="49" charset="0"/>
              </a:rPr>
              <a:t>下，使</a:t>
            </a:r>
            <a:r>
              <a:rPr lang="zh-CN" altLang="en-US" sz="2000" dirty="0">
                <a:solidFill>
                  <a:srgbClr val="0000FF"/>
                </a:solidFill>
                <a:latin typeface="Consolas" pitchFamily="49" charset="0"/>
                <a:ea typeface="楷体" pitchFamily="49" charset="-122"/>
                <a:cs typeface="Consolas" pitchFamily="49" charset="0"/>
              </a:rPr>
              <a:t>背包装入的总价值最大（即效益最大</a:t>
            </a:r>
            <a:r>
              <a:rPr lang="zh-CN" altLang="en-US" sz="2000">
                <a:solidFill>
                  <a:srgbClr val="0000FF"/>
                </a:solidFill>
                <a:latin typeface="Consolas" pitchFamily="49" charset="0"/>
                <a:ea typeface="楷体" pitchFamily="49" charset="-122"/>
                <a:cs typeface="Consolas" pitchFamily="49" charset="0"/>
              </a:rPr>
              <a:t>化</a:t>
            </a:r>
            <a:r>
              <a:rPr lang="zh-CN" altLang="en-US" sz="2000" smtClean="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背包问题的区</a:t>
            </a:r>
            <a:r>
              <a:rPr lang="zh-CN" altLang="en-US" sz="2000">
                <a:solidFill>
                  <a:srgbClr val="0000FF"/>
                </a:solidFill>
                <a:latin typeface="Consolas" pitchFamily="49" charset="0"/>
                <a:ea typeface="楷体" pitchFamily="49" charset="-122"/>
                <a:cs typeface="Consolas" pitchFamily="49" charset="0"/>
              </a:rPr>
              <a:t>别</a:t>
            </a:r>
            <a:r>
              <a:rPr lang="zh-CN" altLang="en-US" sz="2000" smtClean="0">
                <a:solidFill>
                  <a:srgbClr val="0000FF"/>
                </a:solidFill>
                <a:latin typeface="Consolas" pitchFamily="49" charset="0"/>
                <a:ea typeface="楷体" pitchFamily="49" charset="-122"/>
                <a:cs typeface="Consolas" pitchFamily="49" charset="0"/>
              </a:rPr>
              <a:t>是，这</a:t>
            </a:r>
            <a:r>
              <a:rPr lang="zh-CN" altLang="en-US" sz="2000" dirty="0">
                <a:solidFill>
                  <a:srgbClr val="0000FF"/>
                </a:solidFill>
                <a:latin typeface="Consolas" pitchFamily="49" charset="0"/>
                <a:ea typeface="楷体" pitchFamily="49" charset="-122"/>
                <a:cs typeface="Consolas" pitchFamily="49" charset="0"/>
              </a:rPr>
              <a:t>里的每个物品可以取一部分装入背包。</a:t>
            </a:r>
          </a:p>
        </p:txBody>
      </p:sp>
      <p:sp>
        <p:nvSpPr>
          <p:cNvPr id="4" name="TextBox 3"/>
          <p:cNvSpPr txBox="1"/>
          <p:nvPr/>
        </p:nvSpPr>
        <p:spPr>
          <a:xfrm>
            <a:off x="2428860" y="357166"/>
            <a:ext cx="364333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7.3 </a:t>
            </a:r>
            <a:r>
              <a:rPr lang="zh-CN" altLang="zh-CN" sz="2800" smtClean="0">
                <a:solidFill>
                  <a:srgbClr val="FF0000"/>
                </a:solidFill>
                <a:latin typeface="Consolas" pitchFamily="49" charset="0"/>
                <a:ea typeface="叶根友毛笔行书2.0版" pitchFamily="2" charset="-122"/>
                <a:cs typeface="Consolas" pitchFamily="49" charset="0"/>
              </a:rPr>
              <a:t>求解背包问题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8353425"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问题求解：</a:t>
            </a:r>
            <a:r>
              <a:rPr lang="zh-CN" altLang="en-US" sz="2000" dirty="0">
                <a:solidFill>
                  <a:srgbClr val="0000FF"/>
                </a:solidFill>
                <a:latin typeface="Consolas" pitchFamily="49" charset="0"/>
                <a:ea typeface="楷体" pitchFamily="49" charset="-122"/>
                <a:cs typeface="Consolas" pitchFamily="49" charset="0"/>
              </a:rPr>
              <a:t>这里采用贪心法求解。设</a:t>
            </a:r>
            <a:r>
              <a:rPr lang="en-US" altLang="zh-CN" sz="2000" i="1" dirty="0">
                <a:solidFill>
                  <a:srgbClr val="0000FF"/>
                </a:solidFill>
                <a:latin typeface="Consolas" pitchFamily="49" charset="0"/>
                <a:ea typeface="楷体" pitchFamily="49" charset="-122"/>
                <a:cs typeface="Consolas" pitchFamily="49" charset="0"/>
              </a:rPr>
              <a:t>xi</a:t>
            </a:r>
            <a:r>
              <a:rPr lang="zh-CN" altLang="en-US" sz="2000" dirty="0">
                <a:solidFill>
                  <a:srgbClr val="0000FF"/>
                </a:solidFill>
                <a:latin typeface="Consolas" pitchFamily="49" charset="0"/>
                <a:ea typeface="楷体" pitchFamily="49" charset="-122"/>
                <a:cs typeface="Consolas" pitchFamily="49" charset="0"/>
              </a:rPr>
              <a:t>表示物品</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装入背包的</a:t>
            </a:r>
            <a:r>
              <a:rPr lang="zh-CN" altLang="en-US" sz="2000">
                <a:solidFill>
                  <a:srgbClr val="0000FF"/>
                </a:solidFill>
                <a:latin typeface="Consolas" pitchFamily="49" charset="0"/>
                <a:ea typeface="楷体" pitchFamily="49" charset="-122"/>
                <a:cs typeface="Consolas" pitchFamily="49" charset="0"/>
              </a:rPr>
              <a:t>情</a:t>
            </a:r>
            <a:r>
              <a:rPr lang="zh-CN" altLang="en-US" sz="2000" smtClean="0">
                <a:solidFill>
                  <a:srgbClr val="0000FF"/>
                </a:solidFill>
                <a:latin typeface="Consolas" pitchFamily="49" charset="0"/>
                <a:ea typeface="楷体" pitchFamily="49" charset="-122"/>
                <a:cs typeface="Consolas" pitchFamily="49" charset="0"/>
              </a:rPr>
              <a:t>况，</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x</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。根据问题的</a:t>
            </a:r>
            <a:r>
              <a:rPr lang="zh-CN" altLang="en-US" sz="2000">
                <a:solidFill>
                  <a:srgbClr val="0000FF"/>
                </a:solidFill>
                <a:latin typeface="Consolas" pitchFamily="49" charset="0"/>
                <a:ea typeface="楷体" pitchFamily="49" charset="-122"/>
                <a:cs typeface="Consolas" pitchFamily="49" charset="0"/>
              </a:rPr>
              <a:t>要</a:t>
            </a:r>
            <a:r>
              <a:rPr lang="zh-CN" altLang="en-US" sz="2000" smtClean="0">
                <a:solidFill>
                  <a:srgbClr val="0000FF"/>
                </a:solidFill>
                <a:latin typeface="Consolas" pitchFamily="49" charset="0"/>
                <a:ea typeface="楷体" pitchFamily="49" charset="-122"/>
                <a:cs typeface="Consolas" pitchFamily="49" charset="0"/>
              </a:rPr>
              <a:t>求，有</a:t>
            </a:r>
            <a:r>
              <a:rPr lang="zh-CN" altLang="en-US" sz="2000" dirty="0">
                <a:solidFill>
                  <a:srgbClr val="0000FF"/>
                </a:solidFill>
                <a:latin typeface="Consolas" pitchFamily="49" charset="0"/>
                <a:ea typeface="楷体" pitchFamily="49" charset="-122"/>
                <a:cs typeface="Consolas" pitchFamily="49" charset="0"/>
              </a:rPr>
              <a:t>如下约束条件和目标函数：</a:t>
            </a:r>
          </a:p>
        </p:txBody>
      </p:sp>
      <p:sp>
        <p:nvSpPr>
          <p:cNvPr id="181252" name="Rectangle 4"/>
          <p:cNvSpPr>
            <a:spLocks noChangeArrowheads="1"/>
          </p:cNvSpPr>
          <p:nvPr/>
        </p:nvSpPr>
        <p:spPr bwMode="auto">
          <a:xfrm>
            <a:off x="0" y="3233738"/>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181253" name="Text Box 5"/>
          <p:cNvSpPr txBox="1">
            <a:spLocks noChangeArrowheads="1"/>
          </p:cNvSpPr>
          <p:nvPr/>
        </p:nvSpPr>
        <p:spPr bwMode="auto">
          <a:xfrm>
            <a:off x="3203575" y="1989138"/>
            <a:ext cx="2952750" cy="400110"/>
          </a:xfrm>
          <a:prstGeom prst="rect">
            <a:avLst/>
          </a:prstGeom>
          <a:noFill/>
          <a:ln w="9525">
            <a:noFill/>
            <a:miter lim="800000"/>
            <a:headEnd/>
            <a:tailEnd/>
          </a:ln>
          <a:effectLst/>
        </p:spPr>
        <p:txBody>
          <a:bodyPr>
            <a:spAutoFit/>
          </a:bodyPr>
          <a:lstStyle/>
          <a:p>
            <a:pPr>
              <a:spcBef>
                <a:spcPct val="50000"/>
              </a:spcBef>
            </a:pPr>
            <a:r>
              <a:rPr lang="en-US" altLang="zh-CN" sz="2000" dirty="0" err="1">
                <a:solidFill>
                  <a:srgbClr val="0000FF"/>
                </a:solidFill>
                <a:latin typeface="Consolas" pitchFamily="49" charset="0"/>
                <a:cs typeface="Consolas" pitchFamily="49" charset="0"/>
              </a:rPr>
              <a:t>0</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cs typeface="Consolas" pitchFamily="49" charset="0"/>
              </a:rPr>
              <a:t>x</a:t>
            </a:r>
            <a:r>
              <a:rPr lang="en-US" altLang="zh-CN" sz="2000" i="1" baseline="-25000" dirty="0" err="1">
                <a:solidFill>
                  <a:srgbClr val="0000FF"/>
                </a:solidFill>
                <a:latin typeface="Consolas" pitchFamily="49" charset="0"/>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dirty="0" err="1">
                <a:solidFill>
                  <a:srgbClr val="0000FF"/>
                </a:solidFill>
                <a:latin typeface="Consolas" pitchFamily="49" charset="0"/>
                <a:cs typeface="Consolas" pitchFamily="49" charset="0"/>
              </a:rPr>
              <a:t>1</a:t>
            </a:r>
            <a:r>
              <a:rPr lang="zh-CN" altLang="en-US" sz="2000" dirty="0">
                <a:solidFill>
                  <a:srgbClr val="0000FF"/>
                </a:solidFill>
                <a:latin typeface="Consolas" pitchFamily="49" charset="0"/>
                <a:cs typeface="Consolas" pitchFamily="49" charset="0"/>
              </a:rPr>
              <a:t>（</a:t>
            </a:r>
            <a:r>
              <a:rPr lang="en-US" altLang="zh-CN" sz="2000" dirty="0" err="1">
                <a:solidFill>
                  <a:srgbClr val="0000FF"/>
                </a:solidFill>
                <a:latin typeface="Consolas" pitchFamily="49" charset="0"/>
                <a:cs typeface="Consolas" pitchFamily="49" charset="0"/>
              </a:rPr>
              <a:t>1</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cs typeface="Consolas" pitchFamily="49" charset="0"/>
              </a:rPr>
              <a:t>n</a:t>
            </a:r>
            <a:r>
              <a:rPr lang="zh-CN" altLang="en-US" sz="2000" dirty="0">
                <a:solidFill>
                  <a:srgbClr val="0000FF"/>
                </a:solidFill>
                <a:latin typeface="Consolas" pitchFamily="49" charset="0"/>
                <a:cs typeface="Consolas" pitchFamily="49" charset="0"/>
              </a:rPr>
              <a:t>） </a:t>
            </a:r>
          </a:p>
        </p:txBody>
      </p:sp>
      <p:sp>
        <p:nvSpPr>
          <p:cNvPr id="181254" name="Text Box 6"/>
          <p:cNvSpPr txBox="1">
            <a:spLocks noChangeArrowheads="1"/>
          </p:cNvSpPr>
          <p:nvPr/>
        </p:nvSpPr>
        <p:spPr bwMode="auto">
          <a:xfrm>
            <a:off x="1116013" y="3068638"/>
            <a:ext cx="496887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0000FF"/>
                </a:solidFill>
                <a:latin typeface="Consolas" pitchFamily="49" charset="0"/>
                <a:cs typeface="Consolas" pitchFamily="49" charset="0"/>
              </a:rPr>
              <a:t>MAX{</a:t>
            </a:r>
            <a:r>
              <a:rPr lang="zh-CN" altLang="en-US" sz="2200">
                <a:solidFill>
                  <a:srgbClr val="0000FF"/>
                </a:solidFill>
                <a:latin typeface="Consolas" pitchFamily="49" charset="0"/>
                <a:cs typeface="Consolas" pitchFamily="49" charset="0"/>
              </a:rPr>
              <a:t>　　　　</a:t>
            </a:r>
            <a:r>
              <a:rPr lang="en-US" altLang="zh-CN" sz="2200">
                <a:solidFill>
                  <a:srgbClr val="0000FF"/>
                </a:solidFill>
                <a:latin typeface="Consolas" pitchFamily="49" charset="0"/>
                <a:cs typeface="Consolas" pitchFamily="49" charset="0"/>
              </a:rPr>
              <a:t>}</a:t>
            </a:r>
          </a:p>
        </p:txBody>
      </p:sp>
      <p:graphicFrame>
        <p:nvGraphicFramePr>
          <p:cNvPr id="181255" name="Object 7"/>
          <p:cNvGraphicFramePr>
            <a:graphicFrameLocks noChangeAspect="1"/>
          </p:cNvGraphicFramePr>
          <p:nvPr/>
        </p:nvGraphicFramePr>
        <p:xfrm>
          <a:off x="1928794" y="2828925"/>
          <a:ext cx="911225" cy="928688"/>
        </p:xfrm>
        <a:graphic>
          <a:graphicData uri="http://schemas.openxmlformats.org/presentationml/2006/ole">
            <p:oleObj spid="_x0000_s181255" name="Equation" r:id="rId3" imgW="482400" imgH="495000" progId="">
              <p:embed/>
            </p:oleObj>
          </a:graphicData>
        </a:graphic>
      </p:graphicFrame>
      <p:sp>
        <p:nvSpPr>
          <p:cNvPr id="181257" name="Text Box 9"/>
          <p:cNvSpPr txBox="1">
            <a:spLocks noChangeArrowheads="1"/>
          </p:cNvSpPr>
          <p:nvPr/>
        </p:nvSpPr>
        <p:spPr bwMode="auto">
          <a:xfrm>
            <a:off x="468313" y="4005263"/>
            <a:ext cx="8135937" cy="827021"/>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于是问题归结为寻找一个满足上述约束</a:t>
            </a:r>
            <a:r>
              <a:rPr lang="zh-CN" altLang="en-US" sz="2000">
                <a:solidFill>
                  <a:srgbClr val="0000FF"/>
                </a:solidFill>
                <a:latin typeface="Consolas" pitchFamily="49" charset="0"/>
                <a:ea typeface="楷体" pitchFamily="49" charset="-122"/>
                <a:cs typeface="Consolas" pitchFamily="49" charset="0"/>
              </a:rPr>
              <a:t>条</a:t>
            </a:r>
            <a:r>
              <a:rPr lang="zh-CN" altLang="en-US" sz="2000" smtClean="0">
                <a:solidFill>
                  <a:srgbClr val="0000FF"/>
                </a:solidFill>
                <a:latin typeface="Consolas" pitchFamily="49" charset="0"/>
                <a:ea typeface="楷体" pitchFamily="49" charset="-122"/>
                <a:cs typeface="Consolas" pitchFamily="49" charset="0"/>
              </a:rPr>
              <a:t>件，并</a:t>
            </a:r>
            <a:r>
              <a:rPr lang="zh-CN" altLang="en-US" sz="2000" dirty="0">
                <a:solidFill>
                  <a:srgbClr val="0000FF"/>
                </a:solidFill>
                <a:latin typeface="Consolas" pitchFamily="49" charset="0"/>
                <a:ea typeface="楷体" pitchFamily="49" charset="-122"/>
                <a:cs typeface="Consolas" pitchFamily="49" charset="0"/>
              </a:rPr>
              <a:t>使目标函数达到最大的解向量</a:t>
            </a:r>
            <a:r>
              <a:rPr lang="en-US" altLang="zh-CN" sz="2000" i="1" dirty="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
        <p:nvSpPr>
          <p:cNvPr id="2" name="Rectangle 9"/>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3" name="Object 8"/>
          <p:cNvGraphicFramePr>
            <a:graphicFrameLocks noChangeAspect="1"/>
          </p:cNvGraphicFramePr>
          <p:nvPr/>
        </p:nvGraphicFramePr>
        <p:xfrm>
          <a:off x="1500166" y="1785926"/>
          <a:ext cx="1526334" cy="857256"/>
        </p:xfrm>
        <a:graphic>
          <a:graphicData uri="http://schemas.openxmlformats.org/presentationml/2006/ole">
            <p:oleObj spid="_x0000_s181256" r:id="rId4" imgW="698197" imgH="393529"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79388" y="357166"/>
            <a:ext cx="8785225" cy="861774"/>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例</a:t>
            </a:r>
            <a:r>
              <a:rPr lang="zh-CN" altLang="en-US" sz="2200" smtClean="0">
                <a:solidFill>
                  <a:srgbClr val="0000FF"/>
                </a:solidFill>
                <a:latin typeface="Consolas" pitchFamily="49" charset="0"/>
                <a:ea typeface="楷体" pitchFamily="49" charset="-122"/>
                <a:cs typeface="Consolas" pitchFamily="49" charset="0"/>
              </a:rPr>
              <a:t>如，</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=3</a:t>
            </a:r>
            <a:r>
              <a:rPr lang="zh-CN" altLang="en-US" sz="2200" smtClean="0">
                <a:solidFill>
                  <a:srgbClr val="0000FF"/>
                </a:solidFill>
                <a:latin typeface="Consolas" pitchFamily="49" charset="0"/>
                <a:ea typeface="楷体" pitchFamily="49" charset="-122"/>
                <a:cs typeface="Consolas" pitchFamily="49" charset="0"/>
              </a:rPr>
              <a:t>，</a:t>
            </a:r>
            <a:r>
              <a:rPr lang="zh-CN" altLang="en-US" sz="2200" i="1" smtClean="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baseline="-25000" smtClean="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18</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15</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10)</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v</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v</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v</a:t>
            </a:r>
            <a:r>
              <a:rPr lang="en-US" altLang="zh-CN" sz="2200" baseline="-25000" smtClean="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25</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24</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15)</a:t>
            </a:r>
            <a:r>
              <a:rPr lang="zh-CN" altLang="en-US"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smtClean="0">
                <a:solidFill>
                  <a:srgbClr val="0000FF"/>
                </a:solidFill>
                <a:latin typeface="Consolas" pitchFamily="49" charset="0"/>
                <a:ea typeface="楷体" pitchFamily="49" charset="-122"/>
                <a:cs typeface="Consolas" pitchFamily="49" charset="0"/>
              </a:rPr>
              <a:t>=20</a:t>
            </a:r>
            <a:r>
              <a:rPr lang="zh-CN" altLang="en-US" sz="2200" smtClean="0">
                <a:solidFill>
                  <a:srgbClr val="0000FF"/>
                </a:solidFill>
                <a:latin typeface="Consolas" pitchFamily="49" charset="0"/>
                <a:ea typeface="楷体" pitchFamily="49" charset="-122"/>
                <a:cs typeface="Consolas" pitchFamily="49" charset="0"/>
              </a:rPr>
              <a:t>，其</a:t>
            </a:r>
            <a:r>
              <a:rPr lang="zh-CN" altLang="en-US" sz="2200">
                <a:solidFill>
                  <a:srgbClr val="0000FF"/>
                </a:solidFill>
                <a:latin typeface="Consolas" pitchFamily="49" charset="0"/>
                <a:ea typeface="楷体" pitchFamily="49" charset="-122"/>
                <a:cs typeface="Consolas" pitchFamily="49" charset="0"/>
              </a:rPr>
              <a:t>中的</a:t>
            </a:r>
            <a:r>
              <a:rPr lang="en-US" altLang="zh-CN" sz="2200">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个可行解如下： </a:t>
            </a:r>
          </a:p>
        </p:txBody>
      </p:sp>
      <p:graphicFrame>
        <p:nvGraphicFramePr>
          <p:cNvPr id="180228" name="Object 4"/>
          <p:cNvGraphicFramePr>
            <a:graphicFrameLocks noChangeAspect="1"/>
          </p:cNvGraphicFramePr>
          <p:nvPr/>
        </p:nvGraphicFramePr>
        <p:xfrm>
          <a:off x="5065721" y="1334216"/>
          <a:ext cx="720725" cy="692150"/>
        </p:xfrm>
        <a:graphic>
          <a:graphicData uri="http://schemas.openxmlformats.org/presentationml/2006/ole">
            <p:oleObj spid="_x0000_s180228" name="公式" r:id="rId3" imgW="393480" imgH="380880" progId="">
              <p:embed/>
            </p:oleObj>
          </a:graphicData>
        </a:graphic>
      </p:graphicFrame>
      <p:graphicFrame>
        <p:nvGraphicFramePr>
          <p:cNvPr id="180227" name="Object 3"/>
          <p:cNvGraphicFramePr>
            <a:graphicFrameLocks noChangeAspect="1"/>
          </p:cNvGraphicFramePr>
          <p:nvPr/>
        </p:nvGraphicFramePr>
        <p:xfrm>
          <a:off x="7091363" y="1320665"/>
          <a:ext cx="720725" cy="657225"/>
        </p:xfrm>
        <a:graphic>
          <a:graphicData uri="http://schemas.openxmlformats.org/presentationml/2006/ole">
            <p:oleObj spid="_x0000_s180227" name="公式" r:id="rId4" imgW="431613" imgH="393529" progId="">
              <p:embed/>
            </p:oleObj>
          </a:graphicData>
        </a:graphic>
      </p:graphicFrame>
      <p:sp>
        <p:nvSpPr>
          <p:cNvPr id="180231" name="Rectangle 7"/>
          <p:cNvSpPr>
            <a:spLocks noChangeArrowheads="1"/>
          </p:cNvSpPr>
          <p:nvPr/>
        </p:nvSpPr>
        <p:spPr bwMode="auto">
          <a:xfrm>
            <a:off x="1893888" y="2713038"/>
            <a:ext cx="184731" cy="461665"/>
          </a:xfrm>
          <a:prstGeom prst="rect">
            <a:avLst/>
          </a:prstGeom>
          <a:noFill/>
          <a:ln w="9525">
            <a:noFill/>
            <a:miter lim="800000"/>
            <a:headEnd/>
            <a:tailEnd/>
          </a:ln>
          <a:effectLst/>
        </p:spPr>
        <p:txBody>
          <a:bodyPr wrap="none">
            <a:spAutoFit/>
          </a:bodyPr>
          <a:lstStyle/>
          <a:p>
            <a:endParaRPr lang="zh-CN" altLang="en-US">
              <a:latin typeface="Consolas" pitchFamily="49" charset="0"/>
              <a:cs typeface="Consolas" pitchFamily="49" charset="0"/>
            </a:endParaRPr>
          </a:p>
        </p:txBody>
      </p:sp>
      <p:graphicFrame>
        <p:nvGraphicFramePr>
          <p:cNvPr id="180286" name="Group 62"/>
          <p:cNvGraphicFramePr>
            <a:graphicFrameLocks noGrp="1"/>
          </p:cNvGraphicFramePr>
          <p:nvPr/>
        </p:nvGraphicFramePr>
        <p:xfrm>
          <a:off x="500034" y="1524574"/>
          <a:ext cx="7921625" cy="2743200"/>
        </p:xfrm>
        <a:graphic>
          <a:graphicData uri="http://schemas.openxmlformats.org/drawingml/2006/table">
            <a:tbl>
              <a:tblPr/>
              <a:tblGrid>
                <a:gridCol w="1728787"/>
                <a:gridCol w="2152650"/>
                <a:gridCol w="2027238"/>
                <a:gridCol w="2012950"/>
              </a:tblGrid>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解编号</a:t>
                      </a: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2</a:t>
                      </a:r>
                      <a:r>
                        <a:rPr kumimoji="0" lang="zh-CN" altLang="en-US"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20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x</a:t>
                      </a:r>
                      <a:r>
                        <a:rPr kumimoji="0" lang="en-US" altLang="zh-CN" sz="2000" b="1" i="0" u="none" strike="noStrike" cap="none" normalizeH="0" baseline="-30000" smtClean="0">
                          <a:ln>
                            <a:noFill/>
                          </a:ln>
                          <a:solidFill>
                            <a:srgbClr val="0000FF"/>
                          </a:solidFill>
                          <a:effectLst/>
                          <a:latin typeface="Consolas" pitchFamily="49" charset="0"/>
                          <a:ea typeface="楷体" pitchFamily="49" charset="-122"/>
                          <a:cs typeface="Consolas" pitchFamily="49" charset="0"/>
                        </a:rPr>
                        <a:t>3</a:t>
                      </a:r>
                      <a:r>
                        <a:rPr kumimoji="0" lang="en-US" altLang="zh-CN" sz="20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p>
                  </a:txBody>
                  <a:tcPr anchor="ct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5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endParaRPr>
                    </a:p>
                  </a:txBody>
                  <a:tcPr horzOverflow="overflow">
                    <a:lnL>
                      <a:noFill/>
                    </a:lnL>
                    <a:lnR cap="flat">
                      <a:noFill/>
                    </a:lnR>
                    <a:lnT cap="fla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①</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(1/2</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24.25</a:t>
                      </a:r>
                    </a:p>
                  </a:txBody>
                  <a:tcP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②</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2/15</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28.2</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③</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2/3</a:t>
                      </a:r>
                      <a:r>
                        <a:rPr kumimoji="0" lang="zh-CN" altLang="en-US"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20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lumMod val="65000"/>
                              <a:lumOff val="35000"/>
                            </a:schemeClr>
                          </a:solidFill>
                          <a:effectLst/>
                          <a:latin typeface="Consolas" pitchFamily="49" charset="0"/>
                          <a:ea typeface="楷体" pitchFamily="49" charset="-122"/>
                          <a:cs typeface="Consolas" pitchFamily="49" charset="0"/>
                        </a:rPr>
                        <a:t>31</a:t>
                      </a:r>
                    </a:p>
                  </a:txBody>
                  <a:tcPr horzOverflow="overflow">
                    <a:lnL>
                      <a:noFill/>
                    </a:lnL>
                    <a:lnR cap="flat">
                      <a:noFill/>
                    </a:lnR>
                    <a:lnT>
                      <a:noFill/>
                    </a:lnT>
                    <a:lnB>
                      <a:noFill/>
                    </a:lnB>
                    <a:lnTlToBr>
                      <a:noFill/>
                    </a:lnTlToBr>
                    <a:lnBlToTr>
                      <a:noFill/>
                    </a:lnBlToTr>
                    <a:noFill/>
                  </a:tcPr>
                </a:tc>
              </a:tr>
              <a:tr h="22860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④</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(0</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a:t>
                      </a:r>
                      <a:r>
                        <a:rPr kumimoji="0" lang="zh-CN" altLang="en-US"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a:t>
                      </a: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1/2)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20</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rgbClr val="FF00FF"/>
                          </a:solidFill>
                          <a:effectLst/>
                          <a:latin typeface="Consolas" pitchFamily="49" charset="0"/>
                          <a:ea typeface="楷体" pitchFamily="49" charset="-122"/>
                          <a:cs typeface="Consolas" pitchFamily="49" charset="0"/>
                        </a:rPr>
                        <a:t>31.5</a:t>
                      </a:r>
                    </a:p>
                  </a:txBody>
                  <a:tcPr horzOverflow="overflow">
                    <a:lnL>
                      <a:noFill/>
                    </a:lnL>
                    <a:lnR cap="flat">
                      <a:noFill/>
                    </a:lnR>
                    <a:lnT>
                      <a:noFill/>
                    </a:lnT>
                    <a:lnB cap="flat">
                      <a:noFill/>
                    </a:lnB>
                    <a:lnTlToBr>
                      <a:noFill/>
                    </a:lnTlToBr>
                    <a:lnBlToTr>
                      <a:noFill/>
                    </a:lnBlToTr>
                    <a:noFill/>
                  </a:tcPr>
                </a:tc>
              </a:tr>
            </a:tbl>
          </a:graphicData>
        </a:graphic>
      </p:graphicFrame>
      <p:sp>
        <p:nvSpPr>
          <p:cNvPr id="180287" name="Text Box 63"/>
          <p:cNvSpPr txBox="1">
            <a:spLocks noChangeArrowheads="1"/>
          </p:cNvSpPr>
          <p:nvPr/>
        </p:nvSpPr>
        <p:spPr bwMode="auto">
          <a:xfrm>
            <a:off x="500034" y="4424614"/>
            <a:ext cx="7921625" cy="827021"/>
          </a:xfrm>
          <a:prstGeom prst="rect">
            <a:avLst/>
          </a:prstGeom>
          <a:noFill/>
          <a:ln w="9525">
            <a:noFill/>
            <a:miter lim="800000"/>
            <a:headEnd/>
            <a:tailEnd/>
          </a:ln>
          <a:effectLst/>
        </p:spPr>
        <p:txBody>
          <a:bodyPr>
            <a:spAutoFit/>
          </a:bodyPr>
          <a:lstStyle/>
          <a:p>
            <a:pPr>
              <a:lnSpc>
                <a:spcPts val="3000"/>
              </a:lnSpc>
              <a:spcBef>
                <a:spcPts val="0"/>
              </a:spcBef>
            </a:pPr>
            <a:r>
              <a:rPr lang="zh-CN" altLang="en-US" sz="2000">
                <a:solidFill>
                  <a:srgbClr val="0000FF"/>
                </a:solidFill>
                <a:latin typeface="Consolas" pitchFamily="49" charset="0"/>
                <a:ea typeface="楷体" pitchFamily="49" charset="-122"/>
                <a:cs typeface="Consolas" pitchFamily="49" charset="0"/>
              </a:rPr>
              <a:t>　　在这</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个可行解</a:t>
            </a:r>
            <a:r>
              <a:rPr lang="zh-CN" altLang="en-US" sz="2000" smtClean="0">
                <a:solidFill>
                  <a:srgbClr val="0000FF"/>
                </a:solidFill>
                <a:latin typeface="Consolas" pitchFamily="49" charset="0"/>
                <a:ea typeface="楷体" pitchFamily="49" charset="-122"/>
                <a:cs typeface="Consolas" pitchFamily="49" charset="0"/>
              </a:rPr>
              <a:t>中，第</a:t>
            </a:r>
            <a:r>
              <a:rPr lang="zh-CN" altLang="en-US" sz="2000">
                <a:solidFill>
                  <a:srgbClr val="FF00FF"/>
                </a:solidFill>
                <a:latin typeface="Consolas" pitchFamily="49" charset="0"/>
                <a:ea typeface="楷体" pitchFamily="49" charset="-122"/>
                <a:cs typeface="Consolas" pitchFamily="49" charset="0"/>
              </a:rPr>
              <a:t>④</a:t>
            </a:r>
            <a:r>
              <a:rPr lang="zh-CN" altLang="en-US" sz="2000">
                <a:solidFill>
                  <a:srgbClr val="0000FF"/>
                </a:solidFill>
                <a:latin typeface="Consolas" pitchFamily="49" charset="0"/>
                <a:ea typeface="楷体" pitchFamily="49" charset="-122"/>
                <a:cs typeface="Consolas" pitchFamily="49" charset="0"/>
              </a:rPr>
              <a:t>个解的效益最</a:t>
            </a:r>
            <a:r>
              <a:rPr lang="zh-CN" altLang="en-US" sz="2000" smtClean="0">
                <a:solidFill>
                  <a:srgbClr val="0000FF"/>
                </a:solidFill>
                <a:latin typeface="Consolas" pitchFamily="49" charset="0"/>
                <a:ea typeface="楷体" pitchFamily="49" charset="-122"/>
                <a:cs typeface="Consolas" pitchFamily="49" charset="0"/>
              </a:rPr>
              <a:t>大，可</a:t>
            </a:r>
            <a:r>
              <a:rPr lang="zh-CN" altLang="en-US" sz="2000">
                <a:solidFill>
                  <a:srgbClr val="0000FF"/>
                </a:solidFill>
                <a:latin typeface="Consolas" pitchFamily="49" charset="0"/>
                <a:ea typeface="楷体" pitchFamily="49" charset="-122"/>
                <a:cs typeface="Consolas" pitchFamily="49" charset="0"/>
              </a:rPr>
              <a:t>以求出它是这个背包问题的最优解。</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57158" y="1214422"/>
            <a:ext cx="8569325" cy="2908489"/>
          </a:xfrm>
          <a:prstGeom prst="rect">
            <a:avLst/>
          </a:prstGeom>
          <a:noFill/>
          <a:ln w="9525">
            <a:noFill/>
            <a:miter lim="800000"/>
            <a:headEnd/>
            <a:tailEnd/>
          </a:ln>
          <a:effectLst/>
        </p:spPr>
        <p:txBody>
          <a:bodyPr>
            <a:spAutoFit/>
          </a:bodyPr>
          <a:lstStyle/>
          <a:p>
            <a:pPr>
              <a:lnSpc>
                <a:spcPct val="150000"/>
              </a:lnSpc>
            </a:pPr>
            <a:r>
              <a:rPr lang="zh-CN" altLang="en-US" sz="2200" dirty="0">
                <a:solidFill>
                  <a:srgbClr val="0000FF"/>
                </a:solidFill>
                <a:ea typeface="楷体" pitchFamily="49" charset="-122"/>
                <a:cs typeface="Times New Roman" pitchFamily="18" charset="0"/>
              </a:rPr>
              <a:t>　　</a:t>
            </a:r>
            <a:r>
              <a:rPr lang="zh-CN" altLang="en-US" sz="2200" dirty="0">
                <a:solidFill>
                  <a:srgbClr val="FF0000"/>
                </a:solidFill>
                <a:ea typeface="楷体" pitchFamily="49" charset="-122"/>
                <a:cs typeface="Times New Roman" pitchFamily="18" charset="0"/>
              </a:rPr>
              <a:t>贪心策略：</a:t>
            </a:r>
            <a:r>
              <a:rPr lang="zh-CN" altLang="en-US" sz="2000" dirty="0">
                <a:solidFill>
                  <a:srgbClr val="0000FF"/>
                </a:solidFill>
                <a:ea typeface="楷体" pitchFamily="49" charset="-122"/>
                <a:cs typeface="Times New Roman" pitchFamily="18" charset="0"/>
              </a:rPr>
              <a:t>选择</a:t>
            </a:r>
            <a:r>
              <a:rPr lang="zh-CN" altLang="en-US" sz="2000" dirty="0">
                <a:solidFill>
                  <a:srgbClr val="C00000"/>
                </a:solidFill>
                <a:ea typeface="楷体" pitchFamily="49" charset="-122"/>
                <a:cs typeface="Times New Roman" pitchFamily="18" charset="0"/>
              </a:rPr>
              <a:t>单位重量价值最大</a:t>
            </a:r>
            <a:r>
              <a:rPr lang="zh-CN" altLang="en-US" sz="2000" dirty="0">
                <a:solidFill>
                  <a:srgbClr val="0000FF"/>
                </a:solidFill>
                <a:ea typeface="楷体" pitchFamily="49" charset="-122"/>
                <a:cs typeface="Times New Roman" pitchFamily="18" charset="0"/>
              </a:rPr>
              <a:t>的物品。</a:t>
            </a:r>
          </a:p>
          <a:p>
            <a:pPr>
              <a:lnSpc>
                <a:spcPct val="150000"/>
              </a:lnSpc>
            </a:pPr>
            <a:r>
              <a:rPr lang="zh-CN" altLang="en-US" sz="2000" dirty="0">
                <a:solidFill>
                  <a:srgbClr val="0000FF"/>
                </a:solidFill>
                <a:ea typeface="楷体" pitchFamily="49" charset="-122"/>
                <a:cs typeface="Times New Roman" pitchFamily="18" charset="0"/>
              </a:rPr>
              <a:t>　　每次从物品集合中选择单位重量价值最大的</a:t>
            </a:r>
            <a:r>
              <a:rPr lang="zh-CN" altLang="en-US" sz="2000">
                <a:solidFill>
                  <a:srgbClr val="0000FF"/>
                </a:solidFill>
                <a:ea typeface="楷体" pitchFamily="49" charset="-122"/>
                <a:cs typeface="Times New Roman" pitchFamily="18" charset="0"/>
              </a:rPr>
              <a:t>物</a:t>
            </a:r>
            <a:r>
              <a:rPr lang="zh-CN" altLang="en-US" sz="2000" smtClean="0">
                <a:solidFill>
                  <a:srgbClr val="0000FF"/>
                </a:solidFill>
                <a:ea typeface="楷体" pitchFamily="49" charset="-122"/>
                <a:cs typeface="Times New Roman" pitchFamily="18" charset="0"/>
              </a:rPr>
              <a:t>品，如</a:t>
            </a:r>
            <a:r>
              <a:rPr lang="zh-CN" altLang="en-US" sz="2000" dirty="0">
                <a:solidFill>
                  <a:srgbClr val="0000FF"/>
                </a:solidFill>
                <a:ea typeface="楷体" pitchFamily="49" charset="-122"/>
                <a:cs typeface="Times New Roman" pitchFamily="18" charset="0"/>
              </a:rPr>
              <a:t>果其重量小于背包</a:t>
            </a:r>
            <a:r>
              <a:rPr lang="zh-CN" altLang="en-US" sz="2000">
                <a:solidFill>
                  <a:srgbClr val="0000FF"/>
                </a:solidFill>
                <a:ea typeface="楷体" pitchFamily="49" charset="-122"/>
                <a:cs typeface="Times New Roman" pitchFamily="18" charset="0"/>
              </a:rPr>
              <a:t>容</a:t>
            </a:r>
            <a:r>
              <a:rPr lang="zh-CN" altLang="en-US" sz="2000" smtClean="0">
                <a:solidFill>
                  <a:srgbClr val="0000FF"/>
                </a:solidFill>
                <a:ea typeface="楷体" pitchFamily="49" charset="-122"/>
                <a:cs typeface="Times New Roman" pitchFamily="18" charset="0"/>
              </a:rPr>
              <a:t>量，就</a:t>
            </a:r>
            <a:r>
              <a:rPr lang="zh-CN" altLang="en-US" sz="2000" dirty="0">
                <a:solidFill>
                  <a:srgbClr val="0000FF"/>
                </a:solidFill>
                <a:ea typeface="楷体" pitchFamily="49" charset="-122"/>
                <a:cs typeface="Times New Roman" pitchFamily="18" charset="0"/>
              </a:rPr>
              <a:t>可以把它</a:t>
            </a:r>
            <a:r>
              <a:rPr lang="zh-CN" altLang="en-US" sz="2000">
                <a:solidFill>
                  <a:srgbClr val="0000FF"/>
                </a:solidFill>
                <a:ea typeface="楷体" pitchFamily="49" charset="-122"/>
                <a:cs typeface="Times New Roman" pitchFamily="18" charset="0"/>
              </a:rPr>
              <a:t>装</a:t>
            </a:r>
            <a:r>
              <a:rPr lang="zh-CN" altLang="en-US" sz="2000" smtClean="0">
                <a:solidFill>
                  <a:srgbClr val="0000FF"/>
                </a:solidFill>
                <a:ea typeface="楷体" pitchFamily="49" charset="-122"/>
                <a:cs typeface="Times New Roman" pitchFamily="18" charset="0"/>
              </a:rPr>
              <a:t>入，并</a:t>
            </a:r>
            <a:r>
              <a:rPr lang="zh-CN" altLang="en-US" sz="2000" dirty="0">
                <a:solidFill>
                  <a:srgbClr val="0000FF"/>
                </a:solidFill>
                <a:ea typeface="楷体" pitchFamily="49" charset="-122"/>
                <a:cs typeface="Times New Roman" pitchFamily="18" charset="0"/>
              </a:rPr>
              <a:t>将背包容量减去该物品的</a:t>
            </a:r>
            <a:r>
              <a:rPr lang="zh-CN" altLang="en-US" sz="2000">
                <a:solidFill>
                  <a:srgbClr val="0000FF"/>
                </a:solidFill>
                <a:ea typeface="楷体" pitchFamily="49" charset="-122"/>
                <a:cs typeface="Times New Roman" pitchFamily="18" charset="0"/>
              </a:rPr>
              <a:t>重</a:t>
            </a:r>
            <a:r>
              <a:rPr lang="zh-CN" altLang="en-US" sz="2000" smtClean="0">
                <a:solidFill>
                  <a:srgbClr val="0000FF"/>
                </a:solidFill>
                <a:ea typeface="楷体" pitchFamily="49" charset="-122"/>
                <a:cs typeface="Times New Roman" pitchFamily="18" charset="0"/>
              </a:rPr>
              <a:t>量，然</a:t>
            </a:r>
            <a:r>
              <a:rPr lang="zh-CN" altLang="en-US" sz="2000" dirty="0">
                <a:solidFill>
                  <a:srgbClr val="0000FF"/>
                </a:solidFill>
                <a:ea typeface="楷体" pitchFamily="49" charset="-122"/>
                <a:cs typeface="Times New Roman" pitchFamily="18" charset="0"/>
              </a:rPr>
              <a:t>后就面临了一个最优子问题</a:t>
            </a:r>
            <a:r>
              <a:rPr lang="en-US" altLang="zh-CN" sz="2000" dirty="0">
                <a:solidFill>
                  <a:srgbClr val="0000FF"/>
                </a:solidFill>
                <a:ea typeface="楷体" pitchFamily="49" charset="-122"/>
                <a:cs typeface="Times New Roman" pitchFamily="18" charset="0"/>
              </a:rPr>
              <a:t>——</a:t>
            </a:r>
            <a:r>
              <a:rPr lang="zh-CN" altLang="en-US" sz="2000" dirty="0">
                <a:solidFill>
                  <a:srgbClr val="0000FF"/>
                </a:solidFill>
                <a:ea typeface="楷体" pitchFamily="49" charset="-122"/>
                <a:cs typeface="Times New Roman" pitchFamily="18" charset="0"/>
              </a:rPr>
              <a:t>它同样是背包</a:t>
            </a:r>
            <a:r>
              <a:rPr lang="zh-CN" altLang="en-US" sz="2000">
                <a:solidFill>
                  <a:srgbClr val="0000FF"/>
                </a:solidFill>
                <a:ea typeface="楷体" pitchFamily="49" charset="-122"/>
                <a:cs typeface="Times New Roman" pitchFamily="18" charset="0"/>
              </a:rPr>
              <a:t>问</a:t>
            </a:r>
            <a:r>
              <a:rPr lang="zh-CN" altLang="en-US" sz="2000" smtClean="0">
                <a:solidFill>
                  <a:srgbClr val="0000FF"/>
                </a:solidFill>
                <a:ea typeface="楷体" pitchFamily="49" charset="-122"/>
                <a:cs typeface="Times New Roman" pitchFamily="18" charset="0"/>
              </a:rPr>
              <a:t>题，只</a:t>
            </a:r>
            <a:r>
              <a:rPr lang="zh-CN" altLang="en-US" sz="2000" dirty="0">
                <a:solidFill>
                  <a:srgbClr val="0000FF"/>
                </a:solidFill>
                <a:ea typeface="楷体" pitchFamily="49" charset="-122"/>
                <a:cs typeface="Times New Roman" pitchFamily="18" charset="0"/>
              </a:rPr>
              <a:t>不过背包容量减</a:t>
            </a:r>
            <a:r>
              <a:rPr lang="zh-CN" altLang="en-US" sz="2000">
                <a:solidFill>
                  <a:srgbClr val="0000FF"/>
                </a:solidFill>
                <a:ea typeface="楷体" pitchFamily="49" charset="-122"/>
                <a:cs typeface="Times New Roman" pitchFamily="18" charset="0"/>
              </a:rPr>
              <a:t>少</a:t>
            </a:r>
            <a:r>
              <a:rPr lang="zh-CN" altLang="en-US" sz="2000" smtClean="0">
                <a:solidFill>
                  <a:srgbClr val="0000FF"/>
                </a:solidFill>
                <a:ea typeface="楷体" pitchFamily="49" charset="-122"/>
                <a:cs typeface="Times New Roman" pitchFamily="18" charset="0"/>
              </a:rPr>
              <a:t>了，物</a:t>
            </a:r>
            <a:r>
              <a:rPr lang="zh-CN" altLang="en-US" sz="2000" dirty="0">
                <a:solidFill>
                  <a:srgbClr val="0000FF"/>
                </a:solidFill>
                <a:ea typeface="楷体" pitchFamily="49" charset="-122"/>
                <a:cs typeface="Times New Roman" pitchFamily="18" charset="0"/>
              </a:rPr>
              <a:t>品集合减少了。</a:t>
            </a:r>
          </a:p>
          <a:p>
            <a:pPr>
              <a:lnSpc>
                <a:spcPct val="150000"/>
              </a:lnSpc>
            </a:pPr>
            <a:r>
              <a:rPr lang="zh-CN" altLang="en-US" sz="2000" dirty="0">
                <a:solidFill>
                  <a:srgbClr val="0000FF"/>
                </a:solidFill>
                <a:ea typeface="楷体" pitchFamily="49" charset="-122"/>
                <a:cs typeface="Times New Roman" pitchFamily="18" charset="0"/>
              </a:rPr>
              <a:t>　　因此背包问题具有最优子结构性质。</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285720" y="214290"/>
            <a:ext cx="8496300" cy="430887"/>
          </a:xfrm>
          <a:prstGeom prst="rect">
            <a:avLst/>
          </a:prstGeom>
          <a:noFill/>
          <a:ln w="9525">
            <a:noFill/>
            <a:miter lim="800000"/>
            <a:headEnd/>
            <a:tailEnd/>
          </a:ln>
          <a:effectLst/>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对于下表一</a:t>
            </a:r>
            <a:r>
              <a:rPr lang="zh-CN" altLang="en-US" sz="2200" dirty="0">
                <a:solidFill>
                  <a:srgbClr val="0000FF"/>
                </a:solidFill>
                <a:latin typeface="Consolas" pitchFamily="49" charset="0"/>
                <a:ea typeface="楷体" pitchFamily="49" charset="-122"/>
                <a:cs typeface="Consolas" pitchFamily="49" charset="0"/>
              </a:rPr>
              <a:t>个背包</a:t>
            </a:r>
            <a:r>
              <a:rPr lang="zh-CN" altLang="en-US" sz="2200">
                <a:solidFill>
                  <a:srgbClr val="0000FF"/>
                </a:solidFill>
                <a:latin typeface="Consolas" pitchFamily="49" charset="0"/>
                <a:ea typeface="楷体" pitchFamily="49" charset="-122"/>
                <a:cs typeface="Consolas" pitchFamily="49" charset="0"/>
              </a:rPr>
              <a:t>问</a:t>
            </a:r>
            <a:r>
              <a:rPr lang="zh-CN" altLang="en-US" sz="2200" smtClean="0">
                <a:solidFill>
                  <a:srgbClr val="0000FF"/>
                </a:solidFill>
                <a:latin typeface="Consolas" pitchFamily="49" charset="0"/>
                <a:ea typeface="楷体" pitchFamily="49" charset="-122"/>
                <a:cs typeface="Consolas" pitchFamily="49" charset="0"/>
              </a:rPr>
              <a:t>题，</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=5</a:t>
            </a:r>
            <a:r>
              <a:rPr lang="zh-CN" altLang="en-US" sz="2200" smtClean="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背包容</a:t>
            </a:r>
            <a:r>
              <a:rPr lang="zh-CN" altLang="en-US" sz="2200">
                <a:solidFill>
                  <a:srgbClr val="0000FF"/>
                </a:solidFill>
                <a:latin typeface="Consolas" pitchFamily="49" charset="0"/>
                <a:ea typeface="楷体" pitchFamily="49" charset="-122"/>
                <a:cs typeface="Consolas" pitchFamily="49" charset="0"/>
              </a:rPr>
              <a:t>量</a:t>
            </a:r>
            <a:r>
              <a:rPr lang="en-US" altLang="zh-CN" sz="2200" i="1" smtClean="0">
                <a:solidFill>
                  <a:srgbClr val="0000FF"/>
                </a:solidFill>
                <a:latin typeface="Consolas" pitchFamily="49" charset="0"/>
                <a:ea typeface="楷体" pitchFamily="49" charset="-122"/>
                <a:cs typeface="Consolas" pitchFamily="49" charset="0"/>
              </a:rPr>
              <a:t>W</a:t>
            </a:r>
            <a:r>
              <a:rPr lang="en-US" altLang="zh-CN" sz="2200" smtClean="0">
                <a:solidFill>
                  <a:srgbClr val="0000FF"/>
                </a:solidFill>
                <a:latin typeface="Consolas" pitchFamily="49" charset="0"/>
                <a:ea typeface="楷体" pitchFamily="49" charset="-122"/>
                <a:cs typeface="Consolas" pitchFamily="49" charset="0"/>
              </a:rPr>
              <a:t>=100</a:t>
            </a:r>
            <a:r>
              <a:rPr lang="zh-CN" altLang="en-US" sz="2200" smtClean="0">
                <a:solidFill>
                  <a:srgbClr val="0000FF"/>
                </a:solidFill>
                <a:latin typeface="Consolas" pitchFamily="49" charset="0"/>
                <a:ea typeface="楷体" pitchFamily="49" charset="-122"/>
                <a:cs typeface="Consolas" pitchFamily="49" charset="0"/>
              </a:rPr>
              <a:t>，其</a:t>
            </a:r>
            <a:r>
              <a:rPr lang="zh-CN" altLang="en-US" sz="2200" dirty="0">
                <a:solidFill>
                  <a:srgbClr val="0000FF"/>
                </a:solidFill>
                <a:latin typeface="Consolas" pitchFamily="49" charset="0"/>
                <a:ea typeface="楷体" pitchFamily="49" charset="-122"/>
                <a:cs typeface="Consolas" pitchFamily="49" charset="0"/>
              </a:rPr>
              <a:t>求解过程如下：</a:t>
            </a:r>
          </a:p>
        </p:txBody>
      </p:sp>
      <p:graphicFrame>
        <p:nvGraphicFramePr>
          <p:cNvPr id="178335" name="Group 159"/>
          <p:cNvGraphicFramePr>
            <a:graphicFrameLocks noGrp="1"/>
          </p:cNvGraphicFramePr>
          <p:nvPr/>
        </p:nvGraphicFramePr>
        <p:xfrm>
          <a:off x="468313" y="822952"/>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
        <p:nvSpPr>
          <p:cNvPr id="178334" name="Text Box 158"/>
          <p:cNvSpPr txBox="1">
            <a:spLocks noChangeArrowheads="1"/>
          </p:cNvSpPr>
          <p:nvPr/>
        </p:nvSpPr>
        <p:spPr bwMode="auto">
          <a:xfrm>
            <a:off x="500034" y="2400312"/>
            <a:ext cx="8351837" cy="1015663"/>
          </a:xfrm>
          <a:prstGeom prst="rect">
            <a:avLst/>
          </a:prstGeom>
          <a:noFill/>
          <a:ln w="9525">
            <a:noFill/>
            <a:miter lim="800000"/>
            <a:headEnd/>
            <a:tailEnd/>
          </a:ln>
          <a:effectLst/>
        </p:spPr>
        <p:txBody>
          <a:bodyPr>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）将单位价值</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递减</a:t>
            </a:r>
            <a:r>
              <a:rPr lang="zh-CN" altLang="en-US" sz="2000">
                <a:solidFill>
                  <a:srgbClr val="0000FF"/>
                </a:solidFill>
                <a:latin typeface="Consolas" pitchFamily="49" charset="0"/>
                <a:ea typeface="楷体" pitchFamily="49" charset="-122"/>
                <a:cs typeface="Consolas" pitchFamily="49" charset="0"/>
              </a:rPr>
              <a:t>排</a:t>
            </a:r>
            <a:r>
              <a:rPr lang="zh-CN" altLang="en-US" sz="2000" smtClean="0">
                <a:solidFill>
                  <a:srgbClr val="0000FF"/>
                </a:solidFill>
                <a:latin typeface="Consolas" pitchFamily="49" charset="0"/>
                <a:ea typeface="楷体" pitchFamily="49" charset="-122"/>
                <a:cs typeface="Consolas" pitchFamily="49" charset="0"/>
              </a:rPr>
              <a:t>序，其</a:t>
            </a:r>
            <a:r>
              <a:rPr lang="zh-CN" altLang="en-US" sz="2000" dirty="0">
                <a:solidFill>
                  <a:srgbClr val="0000FF"/>
                </a:solidFill>
                <a:latin typeface="Consolas" pitchFamily="49" charset="0"/>
                <a:ea typeface="楷体" pitchFamily="49" charset="-122"/>
                <a:cs typeface="Consolas" pitchFamily="49" charset="0"/>
              </a:rPr>
              <a:t>结果为</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66/30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20/10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30/20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60/50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40/40}</a:t>
            </a:r>
            <a:r>
              <a:rPr lang="zh-CN" altLang="en-US" sz="2000" smtClean="0">
                <a:solidFill>
                  <a:srgbClr val="0000FF"/>
                </a:solidFill>
                <a:latin typeface="Consolas" pitchFamily="49" charset="0"/>
                <a:ea typeface="楷体" pitchFamily="49" charset="-122"/>
                <a:cs typeface="Consolas" pitchFamily="49" charset="0"/>
              </a:rPr>
              <a:t>，物</a:t>
            </a:r>
            <a:r>
              <a:rPr lang="zh-CN" altLang="en-US" sz="2000" dirty="0">
                <a:solidFill>
                  <a:srgbClr val="0000FF"/>
                </a:solidFill>
                <a:latin typeface="Consolas" pitchFamily="49" charset="0"/>
                <a:ea typeface="楷体" pitchFamily="49" charset="-122"/>
                <a:cs typeface="Consolas" pitchFamily="49" charset="0"/>
              </a:rPr>
              <a:t>品重</a:t>
            </a:r>
            <a:r>
              <a:rPr lang="zh-CN" altLang="en-US" sz="2000">
                <a:solidFill>
                  <a:srgbClr val="0000FF"/>
                </a:solidFill>
                <a:latin typeface="Consolas" pitchFamily="49" charset="0"/>
                <a:ea typeface="楷体" pitchFamily="49" charset="-122"/>
                <a:cs typeface="Consolas" pitchFamily="49" charset="0"/>
              </a:rPr>
              <a:t>新</a:t>
            </a:r>
            <a:r>
              <a:rPr lang="zh-CN" altLang="en-US" sz="2000" smtClean="0">
                <a:solidFill>
                  <a:srgbClr val="0000FF"/>
                </a:solidFill>
                <a:latin typeface="Consolas" pitchFamily="49" charset="0"/>
                <a:ea typeface="楷体" pitchFamily="49" charset="-122"/>
                <a:cs typeface="Consolas" pitchFamily="49" charset="0"/>
              </a:rPr>
              <a:t>按</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编</a:t>
            </a:r>
            <a:r>
              <a:rPr lang="zh-CN" altLang="en-US" sz="2000">
                <a:solidFill>
                  <a:srgbClr val="0000FF"/>
                </a:solidFill>
                <a:latin typeface="Consolas" pitchFamily="49" charset="0"/>
                <a:ea typeface="楷体" pitchFamily="49" charset="-122"/>
                <a:cs typeface="Consolas" pitchFamily="49" charset="0"/>
              </a:rPr>
              <a:t>号</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5357826"/>
            <a:ext cx="792961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）设背包余下装入的重量为</a:t>
            </a:r>
            <a:r>
              <a:rPr lang="en-US" altLang="zh-CN" sz="2000" smtClean="0">
                <a:solidFill>
                  <a:srgbClr val="0000FF"/>
                </a:solidFill>
                <a:latin typeface="Consolas" pitchFamily="49" charset="0"/>
                <a:ea typeface="楷体" pitchFamily="49" charset="-122"/>
                <a:cs typeface="Consolas" pitchFamily="49" charset="0"/>
              </a:rPr>
              <a:t>weight=</a:t>
            </a:r>
            <a:r>
              <a:rPr lang="en-US" altLang="zh-CN" sz="2000" i="1" smtClean="0">
                <a:solidFill>
                  <a:srgbClr val="0000FF"/>
                </a:solidFill>
                <a:latin typeface="Consolas" pitchFamily="49" charset="0"/>
                <a:ea typeface="楷体" pitchFamily="49" charset="-122"/>
                <a:cs typeface="Consolas" pitchFamily="49" charset="0"/>
              </a:rPr>
              <a:t>W</a:t>
            </a:r>
            <a:r>
              <a:rPr lang="zh-CN" altLang="en-US" sz="2000" smtClean="0">
                <a:solidFill>
                  <a:srgbClr val="0000FF"/>
                </a:solidFill>
                <a:latin typeface="Consolas" pitchFamily="49" charset="0"/>
                <a:ea typeface="楷体" pitchFamily="49" charset="-122"/>
                <a:cs typeface="Consolas" pitchFamily="49" charset="0"/>
              </a:rPr>
              <a:t>。</a:t>
            </a:r>
          </a:p>
        </p:txBody>
      </p:sp>
      <p:graphicFrame>
        <p:nvGraphicFramePr>
          <p:cNvPr id="6" name="Group 159"/>
          <p:cNvGraphicFramePr>
            <a:graphicFrameLocks noGrp="1"/>
          </p:cNvGraphicFramePr>
          <p:nvPr/>
        </p:nvGraphicFramePr>
        <p:xfrm>
          <a:off x="500034" y="357187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3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3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2444" y="1928802"/>
            <a:ext cx="8820150" cy="4247317"/>
          </a:xfrm>
          <a:prstGeom prst="rect">
            <a:avLst/>
          </a:prstGeom>
          <a:noFill/>
          <a:ln w="9525">
            <a:noFill/>
            <a:miter lim="800000"/>
            <a:headEnd/>
            <a:tailEnd/>
          </a:ln>
          <a:effectLst/>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）从</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[1]&lt;weight</a:t>
            </a:r>
            <a:r>
              <a:rPr lang="zh-CN" altLang="zh-CN" sz="2000" smtClean="0">
                <a:solidFill>
                  <a:srgbClr val="0000FF"/>
                </a:solidFill>
                <a:latin typeface="Consolas" pitchFamily="49" charset="0"/>
                <a:ea typeface="楷体" pitchFamily="49" charset="-122"/>
                <a:cs typeface="Consolas" pitchFamily="49" charset="0"/>
              </a:rPr>
              <a:t>成立，表明物品</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能够装入，将其装入到背包中，置</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weight=weight-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[1]=70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增</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w</a:t>
            </a:r>
            <a:r>
              <a:rPr lang="en-US" altLang="zh-CN" sz="2000" smtClean="0">
                <a:solidFill>
                  <a:srgbClr val="0000FF"/>
                </a:solidFill>
                <a:latin typeface="Consolas" pitchFamily="49" charset="0"/>
                <a:ea typeface="楷体" pitchFamily="49" charset="-122"/>
                <a:cs typeface="Consolas" pitchFamily="49" charset="0"/>
              </a:rPr>
              <a:t>[2]&lt;weight</a:t>
            </a:r>
            <a:r>
              <a:rPr lang="zh-CN" altLang="zh-CN" sz="2000" smtClean="0">
                <a:solidFill>
                  <a:srgbClr val="0000FF"/>
                </a:solidFill>
                <a:latin typeface="Consolas" pitchFamily="49" charset="0"/>
                <a:ea typeface="楷体" pitchFamily="49" charset="-122"/>
                <a:cs typeface="Consolas" pitchFamily="49" charset="0"/>
              </a:rPr>
              <a:t>成立，表明物品</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能够装入，将其装入到背包中，置</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[2]=1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weight=weight-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[2]=60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增</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w</a:t>
            </a:r>
            <a:r>
              <a:rPr lang="en-US" altLang="zh-CN" sz="2000" smtClean="0">
                <a:solidFill>
                  <a:srgbClr val="0000FF"/>
                </a:solidFill>
                <a:latin typeface="Consolas" pitchFamily="49" charset="0"/>
                <a:ea typeface="楷体" pitchFamily="49" charset="-122"/>
                <a:cs typeface="Consolas" pitchFamily="49" charset="0"/>
              </a:rPr>
              <a:t>[3]&lt;weight</a:t>
            </a:r>
            <a:r>
              <a:rPr lang="zh-CN" altLang="zh-CN" sz="2000" smtClean="0">
                <a:solidFill>
                  <a:srgbClr val="0000FF"/>
                </a:solidFill>
                <a:latin typeface="Consolas" pitchFamily="49" charset="0"/>
                <a:ea typeface="楷体" pitchFamily="49" charset="-122"/>
                <a:cs typeface="Consolas" pitchFamily="49" charset="0"/>
              </a:rPr>
              <a:t>成立，表明物品</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能够装入，将其装入到背包中，置</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[3]=1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weight=weight-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[3]=50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增</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w</a:t>
            </a:r>
            <a:r>
              <a:rPr lang="en-US" altLang="zh-CN" sz="2000" smtClean="0">
                <a:solidFill>
                  <a:srgbClr val="0000FF"/>
                </a:solidFill>
                <a:latin typeface="Consolas" pitchFamily="49" charset="0"/>
                <a:ea typeface="楷体" pitchFamily="49" charset="-122"/>
                <a:cs typeface="Consolas" pitchFamily="49" charset="0"/>
              </a:rPr>
              <a:t>[4]&lt;weight</a:t>
            </a:r>
            <a:r>
              <a:rPr lang="zh-CN" altLang="zh-CN" sz="2000" smtClean="0">
                <a:solidFill>
                  <a:srgbClr val="0000FF"/>
                </a:solidFill>
                <a:latin typeface="Consolas" pitchFamily="49" charset="0"/>
                <a:ea typeface="楷体" pitchFamily="49" charset="-122"/>
                <a:cs typeface="Consolas" pitchFamily="49" charset="0"/>
              </a:rPr>
              <a:t>不成立，且</a:t>
            </a:r>
            <a:r>
              <a:rPr lang="en-US" altLang="zh-CN" sz="2000" smtClean="0">
                <a:solidFill>
                  <a:srgbClr val="0000FF"/>
                </a:solidFill>
                <a:latin typeface="Consolas" pitchFamily="49" charset="0"/>
                <a:ea typeface="楷体" pitchFamily="49" charset="-122"/>
                <a:cs typeface="Consolas" pitchFamily="49" charset="0"/>
              </a:rPr>
              <a:t>weight&gt;0</a:t>
            </a:r>
            <a:r>
              <a:rPr lang="zh-CN" altLang="zh-CN" sz="2000" smtClean="0">
                <a:solidFill>
                  <a:srgbClr val="0000FF"/>
                </a:solidFill>
                <a:latin typeface="Consolas" pitchFamily="49" charset="0"/>
                <a:ea typeface="楷体" pitchFamily="49" charset="-122"/>
                <a:cs typeface="Consolas" pitchFamily="49" charset="0"/>
              </a:rPr>
              <a:t>，表明只能将物品</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部分装入，装入比例</a:t>
            </a:r>
            <a:r>
              <a:rPr lang="en-US" altLang="zh-CN" sz="2000" smtClean="0">
                <a:solidFill>
                  <a:srgbClr val="0000FF"/>
                </a:solidFill>
                <a:latin typeface="Consolas" pitchFamily="49" charset="0"/>
                <a:ea typeface="楷体" pitchFamily="49" charset="-122"/>
                <a:cs typeface="Consolas" pitchFamily="49" charset="0"/>
              </a:rPr>
              <a:t>=weight/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[4]=50/60=80%</a:t>
            </a:r>
            <a:r>
              <a:rPr lang="zh-CN" altLang="zh-CN" sz="2000" smtClean="0">
                <a:solidFill>
                  <a:srgbClr val="0000FF"/>
                </a:solidFill>
                <a:latin typeface="Consolas" pitchFamily="49" charset="0"/>
                <a:ea typeface="楷体" pitchFamily="49" charset="-122"/>
                <a:cs typeface="Consolas" pitchFamily="49" charset="0"/>
              </a:rPr>
              <a:t>，置</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[4]=0.8</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算法结束，得到</a:t>
            </a:r>
            <a:r>
              <a:rPr lang="en-US" altLang="zh-CN" sz="2000" i="1" smtClean="0">
                <a:solidFill>
                  <a:srgbClr val="C00000"/>
                </a:solidFill>
                <a:latin typeface="Consolas" pitchFamily="49" charset="0"/>
                <a:ea typeface="楷体" pitchFamily="49" charset="-122"/>
                <a:cs typeface="Consolas" pitchFamily="49" charset="0"/>
              </a:rPr>
              <a:t>X</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0.8</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zh-CN" altLang="zh-CN" sz="2000">
              <a:solidFill>
                <a:srgbClr val="0000FF"/>
              </a:solidFill>
              <a:latin typeface="Consolas" pitchFamily="49" charset="0"/>
              <a:ea typeface="楷体" pitchFamily="49" charset="-122"/>
              <a:cs typeface="Consolas" pitchFamily="49" charset="0"/>
            </a:endParaRPr>
          </a:p>
        </p:txBody>
      </p:sp>
      <p:graphicFrame>
        <p:nvGraphicFramePr>
          <p:cNvPr id="4" name="Group 159"/>
          <p:cNvGraphicFramePr>
            <a:graphicFrameLocks noGrp="1"/>
          </p:cNvGraphicFramePr>
          <p:nvPr/>
        </p:nvGraphicFramePr>
        <p:xfrm>
          <a:off x="428596" y="357166"/>
          <a:ext cx="8135937" cy="1463040"/>
        </p:xfrm>
        <a:graphic>
          <a:graphicData uri="http://schemas.openxmlformats.org/drawingml/2006/table">
            <a:tbl>
              <a:tblPr>
                <a:tableStyleId>{775DCB02-9BB8-47FD-8907-85C794F793BA}</a:tableStyleId>
              </a:tblPr>
              <a:tblGrid>
                <a:gridCol w="1355725"/>
                <a:gridCol w="1355725"/>
                <a:gridCol w="1355725"/>
                <a:gridCol w="1355725"/>
                <a:gridCol w="1355725"/>
                <a:gridCol w="1357312"/>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dirty="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C000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dirty="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50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66</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30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40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v</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r>
                        <a:rPr kumimoji="0" lang="en-US" altLang="zh-CN" sz="1800" b="1" i="1" u="none" strike="noStrike" cap="none" normalizeH="0" baseline="0" smtClean="0">
                          <a:ln>
                            <a:noFill/>
                          </a:ln>
                          <a:solidFill>
                            <a:srgbClr val="C00000"/>
                          </a:solidFill>
                          <a:effectLst/>
                          <a:latin typeface="Consolas" pitchFamily="49" charset="0"/>
                          <a:cs typeface="Consolas" pitchFamily="49" charset="0"/>
                        </a:rPr>
                        <a:t>/w</a:t>
                      </a:r>
                      <a:r>
                        <a:rPr kumimoji="0" lang="en-US" altLang="zh-CN" sz="1800" b="1" i="1" u="none" strike="noStrike" cap="none" normalizeH="0" baseline="-30000" smtClean="0">
                          <a:ln>
                            <a:noFill/>
                          </a:ln>
                          <a:solidFill>
                            <a:srgbClr val="C00000"/>
                          </a:solidFill>
                          <a:effectLst/>
                          <a:latin typeface="Consolas" pitchFamily="49" charset="0"/>
                          <a:cs typeface="Consolas" pitchFamily="49" charset="0"/>
                        </a:rPr>
                        <a:t>i</a:t>
                      </a:r>
                      <a:endParaRPr kumimoji="0" lang="en-US" altLang="zh-CN" sz="1800" b="1" i="1" u="none" strike="noStrike" cap="none" normalizeH="0" baseline="0" smtClean="0">
                        <a:ln>
                          <a:noFill/>
                        </a:ln>
                        <a:solidFill>
                          <a:srgbClr val="C00000"/>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2.0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1.5</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1.2</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00FF"/>
                          </a:solidFill>
                          <a:effectLst/>
                          <a:latin typeface="Consolas" pitchFamily="49" charset="0"/>
                          <a:cs typeface="Consolas" pitchFamily="49" charset="0"/>
                        </a:rPr>
                        <a:t>1.0</a:t>
                      </a:r>
                      <a:endParaRPr kumimoji="0" lang="en-US" altLang="zh-CN" sz="1800" b="1" i="0" u="none" strike="noStrike" cap="none" normalizeH="0" baseline="0" smtClean="0">
                        <a:ln>
                          <a:noFill/>
                        </a:ln>
                        <a:solidFill>
                          <a:srgbClr val="0000FF"/>
                        </a:solidFill>
                        <a:effectLst/>
                        <a:latin typeface="Consolas" pitchFamily="49" charset="0"/>
                        <a:ea typeface="楷体_GB2312" pitchFamily="49" charset="-122"/>
                        <a:cs typeface="Consolas" pitchFamily="49" charset="0"/>
                      </a:endParaRPr>
                    </a:p>
                  </a:txBody>
                  <a:tcPr horzOverflow="overflow"/>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250825" y="333375"/>
            <a:ext cx="8569325" cy="827021"/>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解一个带权无向图</a:t>
            </a:r>
            <a:r>
              <a:rPr lang="en-US" altLang="zh-CN" sz="2000" dirty="0">
                <a:solidFill>
                  <a:srgbClr val="0000FF"/>
                </a:solidFill>
                <a:latin typeface="Consolas" pitchFamily="49" charset="0"/>
                <a:ea typeface="楷体" pitchFamily="49" charset="-122"/>
                <a:cs typeface="Consolas" pitchFamily="49" charset="0"/>
              </a:rPr>
              <a:t>G</a:t>
            </a:r>
            <a:r>
              <a:rPr lang="zh-CN" altLang="en-US" sz="2000" dirty="0">
                <a:solidFill>
                  <a:srgbClr val="0000FF"/>
                </a:solidFill>
                <a:latin typeface="Consolas" pitchFamily="49" charset="0"/>
                <a:ea typeface="楷体" pitchFamily="49" charset="-122"/>
                <a:cs typeface="Consolas" pitchFamily="49" charset="0"/>
              </a:rPr>
              <a:t>中从顶点</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到顶点</a:t>
            </a:r>
            <a:r>
              <a:rPr lang="en-US" altLang="zh-CN" sz="2000" i="1" dirty="0">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j</a:t>
            </a:r>
            <a:r>
              <a:rPr lang="zh-CN" altLang="en-US" sz="2000" dirty="0">
                <a:solidFill>
                  <a:srgbClr val="0000FF"/>
                </a:solidFill>
                <a:latin typeface="Consolas" pitchFamily="49" charset="0"/>
                <a:ea typeface="楷体" pitchFamily="49" charset="-122"/>
                <a:cs typeface="Consolas" pitchFamily="49" charset="0"/>
              </a:rPr>
              <a:t>）的最短</a:t>
            </a:r>
            <a:r>
              <a:rPr lang="zh-CN" altLang="en-US" sz="2000">
                <a:solidFill>
                  <a:srgbClr val="0000FF"/>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径，可</a:t>
            </a:r>
            <a:r>
              <a:rPr lang="zh-CN" altLang="en-US" sz="2000" dirty="0">
                <a:solidFill>
                  <a:srgbClr val="0000FF"/>
                </a:solidFill>
                <a:latin typeface="Consolas" pitchFamily="49" charset="0"/>
                <a:ea typeface="楷体" pitchFamily="49" charset="-122"/>
                <a:cs typeface="Consolas" pitchFamily="49" charset="0"/>
              </a:rPr>
              <a:t>以分析出这样的最短路径一定是简单</a:t>
            </a:r>
            <a:r>
              <a:rPr lang="zh-CN" altLang="en-US" sz="2000">
                <a:solidFill>
                  <a:srgbClr val="0000FF"/>
                </a:solidFill>
                <a:latin typeface="Consolas" pitchFamily="49" charset="0"/>
                <a:ea typeface="楷体" pitchFamily="49" charset="-122"/>
                <a:cs typeface="Consolas" pitchFamily="49" charset="0"/>
              </a:rPr>
              <a:t>路</a:t>
            </a:r>
            <a:r>
              <a:rPr lang="zh-CN" altLang="en-US" sz="2000" smtClean="0">
                <a:solidFill>
                  <a:srgbClr val="0000FF"/>
                </a:solidFill>
                <a:latin typeface="Consolas" pitchFamily="49" charset="0"/>
                <a:ea typeface="楷体" pitchFamily="49" charset="-122"/>
                <a:cs typeface="Consolas" pitchFamily="49" charset="0"/>
              </a:rPr>
              <a:t>径，所</a:t>
            </a:r>
            <a:r>
              <a:rPr lang="zh-CN" altLang="en-US" sz="2000" dirty="0">
                <a:solidFill>
                  <a:srgbClr val="0000FF"/>
                </a:solidFill>
                <a:latin typeface="Consolas" pitchFamily="49" charset="0"/>
                <a:ea typeface="楷体" pitchFamily="49" charset="-122"/>
                <a:cs typeface="Consolas" pitchFamily="49" charset="0"/>
              </a:rPr>
              <a:t>以约束条件为：</a:t>
            </a:r>
          </a:p>
        </p:txBody>
      </p:sp>
      <p:sp>
        <p:nvSpPr>
          <p:cNvPr id="206852" name="Text Box 4"/>
          <p:cNvSpPr txBox="1">
            <a:spLocks noChangeArrowheads="1"/>
          </p:cNvSpPr>
          <p:nvPr/>
        </p:nvSpPr>
        <p:spPr bwMode="auto">
          <a:xfrm>
            <a:off x="1047747" y="3571876"/>
            <a:ext cx="65532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CC3300"/>
                </a:solidFill>
                <a:latin typeface="Consolas" pitchFamily="49" charset="0"/>
                <a:ea typeface="微软雅黑" pitchFamily="34" charset="-122"/>
                <a:cs typeface="Consolas" pitchFamily="49" charset="0"/>
              </a:rPr>
              <a:t>目标函数</a:t>
            </a:r>
            <a:r>
              <a:rPr lang="zh-CN" altLang="en-US" sz="2200">
                <a:solidFill>
                  <a:srgbClr val="0000FF"/>
                </a:solidFill>
                <a:latin typeface="Consolas" pitchFamily="49" charset="0"/>
                <a:ea typeface="楷体" pitchFamily="49" charset="-122"/>
                <a:cs typeface="Consolas" pitchFamily="49" charset="0"/>
              </a:rPr>
              <a:t>就是要使这样的路径最</a:t>
            </a:r>
            <a:r>
              <a:rPr lang="zh-CN" altLang="en-US" sz="2200" smtClean="0">
                <a:solidFill>
                  <a:srgbClr val="0000FF"/>
                </a:solidFill>
                <a:latin typeface="Consolas" pitchFamily="49" charset="0"/>
                <a:ea typeface="楷体" pitchFamily="49" charset="-122"/>
                <a:cs typeface="Consolas" pitchFamily="49" charset="0"/>
              </a:rPr>
              <a:t>短，即</a:t>
            </a:r>
            <a:r>
              <a:rPr lang="zh-CN" altLang="en-US" sz="2200">
                <a:solidFill>
                  <a:srgbClr val="0000FF"/>
                </a:solidFill>
                <a:latin typeface="Consolas" pitchFamily="49" charset="0"/>
                <a:ea typeface="楷体" pitchFamily="49" charset="-122"/>
                <a:cs typeface="Consolas" pitchFamily="49" charset="0"/>
              </a:rPr>
              <a:t>：</a:t>
            </a:r>
          </a:p>
        </p:txBody>
      </p:sp>
      <p:sp>
        <p:nvSpPr>
          <p:cNvPr id="206853" name="Text Box 5"/>
          <p:cNvSpPr txBox="1">
            <a:spLocks noChangeArrowheads="1"/>
          </p:cNvSpPr>
          <p:nvPr/>
        </p:nvSpPr>
        <p:spPr bwMode="auto">
          <a:xfrm>
            <a:off x="571472" y="4291013"/>
            <a:ext cx="8358246" cy="1323439"/>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微软雅黑" pitchFamily="34" charset="-122"/>
                <a:cs typeface="Consolas" pitchFamily="49" charset="0"/>
              </a:rPr>
              <a:t>　　　</a:t>
            </a:r>
            <a:r>
              <a:rPr lang="en-US" altLang="zh-CN" sz="2000" smtClean="0">
                <a:solidFill>
                  <a:srgbClr val="006600"/>
                </a:solidFill>
                <a:latin typeface="Consolas" pitchFamily="49" charset="0"/>
                <a:ea typeface="微软雅黑" pitchFamily="34" charset="-122"/>
                <a:cs typeface="Consolas" pitchFamily="49" charset="0"/>
              </a:rPr>
              <a:t>{ (</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a:solidFill>
                  <a:srgbClr val="006600"/>
                </a:solidFill>
                <a:latin typeface="Consolas" pitchFamily="49" charset="0"/>
                <a:ea typeface="微软雅黑" pitchFamily="34" charset="-122"/>
                <a:cs typeface="Consolas" pitchFamily="49" charset="0"/>
              </a:rPr>
              <a:t>)  </a:t>
            </a:r>
            <a:r>
              <a:rPr lang="en-US" altLang="zh-CN" sz="2000">
                <a:solidFill>
                  <a:srgbClr val="0000FF"/>
                </a:solidFill>
                <a:latin typeface="Consolas" pitchFamily="49" charset="0"/>
                <a:ea typeface="微软雅黑" pitchFamily="34" charset="-122"/>
                <a:cs typeface="Consolas" pitchFamily="49" charset="0"/>
              </a:rPr>
              <a:t>| </a:t>
            </a:r>
          </a:p>
          <a:p>
            <a:pPr>
              <a:spcBef>
                <a:spcPct val="50000"/>
              </a:spcBef>
            </a:pPr>
            <a:r>
              <a:rPr lang="en-US" altLang="zh-CN" sz="2000" smtClean="0">
                <a:solidFill>
                  <a:srgbClr val="00B0F0"/>
                </a:solidFill>
                <a:latin typeface="Consolas" pitchFamily="49" charset="0"/>
                <a:ea typeface="微软雅黑" pitchFamily="34" charset="-122"/>
                <a:cs typeface="Consolas" pitchFamily="49" charset="0"/>
              </a:rPr>
              <a:t>                  pathlength=</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1</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1</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baseline="-25000" smtClean="0">
                <a:solidFill>
                  <a:srgbClr val="00B0F0"/>
                </a:solidFill>
                <a:latin typeface="Consolas" pitchFamily="49" charset="0"/>
                <a:ea typeface="微软雅黑" pitchFamily="34" charset="-122"/>
                <a:cs typeface="Consolas" pitchFamily="49" charset="0"/>
              </a:rPr>
              <a:t>2</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en-US" altLang="zh-CN" sz="2000" i="1" baseline="-25000" smtClean="0">
                <a:solidFill>
                  <a:srgbClr val="00B0F0"/>
                </a:solidFill>
                <a:latin typeface="Consolas" pitchFamily="49" charset="0"/>
                <a:ea typeface="微软雅黑" pitchFamily="34" charset="-122"/>
                <a:cs typeface="Consolas" pitchFamily="49" charset="0"/>
              </a:rPr>
              <a:t>m</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j</a:t>
            </a:r>
            <a:r>
              <a:rPr lang="en-US" altLang="zh-CN" sz="2000" smtClean="0">
                <a:solidFill>
                  <a:srgbClr val="00B0F0"/>
                </a:solidFill>
                <a:latin typeface="Consolas" pitchFamily="49" charset="0"/>
                <a:ea typeface="微软雅黑" pitchFamily="34" charset="-122"/>
                <a:cs typeface="Consolas" pitchFamily="49" charset="0"/>
              </a:rPr>
              <a:t>)</a:t>
            </a:r>
            <a:r>
              <a:rPr lang="zh-CN" altLang="en-US" sz="2000" smtClean="0">
                <a:solidFill>
                  <a:srgbClr val="00B0F0"/>
                </a:solidFill>
                <a:latin typeface="Consolas" pitchFamily="49" charset="0"/>
                <a:ea typeface="微软雅黑" pitchFamily="34" charset="-122"/>
                <a:cs typeface="Consolas" pitchFamily="49" charset="0"/>
              </a:rPr>
              <a:t>，</a:t>
            </a:r>
            <a:endParaRPr lang="zh-CN" altLang="en-US" sz="2000">
              <a:solidFill>
                <a:srgbClr val="00B0F0"/>
              </a:solidFill>
              <a:latin typeface="Consolas" pitchFamily="49" charset="0"/>
              <a:ea typeface="微软雅黑" pitchFamily="34" charset="-122"/>
              <a:cs typeface="Consolas" pitchFamily="49" charset="0"/>
            </a:endParaRPr>
          </a:p>
          <a:p>
            <a:pPr>
              <a:spcBef>
                <a:spcPct val="50000"/>
              </a:spcBef>
            </a:pPr>
            <a:r>
              <a:rPr lang="zh-CN" altLang="en-US" sz="2000" i="1" smtClean="0">
                <a:solidFill>
                  <a:srgbClr val="00B0F0"/>
                </a:solidFill>
                <a:latin typeface="Consolas" pitchFamily="49" charset="0"/>
                <a:ea typeface="微软雅黑" pitchFamily="34" charset="-122"/>
                <a:cs typeface="Consolas" pitchFamily="49" charset="0"/>
              </a:rPr>
              <a:t>                  </a:t>
            </a:r>
            <a:r>
              <a:rPr lang="en-US" altLang="zh-CN" sz="2000" i="1" smtClean="0">
                <a:solidFill>
                  <a:srgbClr val="00B0F0"/>
                </a:solidFill>
                <a:latin typeface="Consolas" pitchFamily="49" charset="0"/>
                <a:ea typeface="微软雅黑" pitchFamily="34" charset="-122"/>
                <a:cs typeface="Consolas" pitchFamily="49" charset="0"/>
              </a:rPr>
              <a:t>w</a:t>
            </a:r>
            <a:r>
              <a:rPr lang="en-US" altLang="zh-CN"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表示</a:t>
            </a:r>
            <a:r>
              <a:rPr lang="en-US" altLang="zh-CN" sz="200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i</a:t>
            </a:r>
            <a:r>
              <a:rPr lang="zh-CN" altLang="en-US" sz="2000" smtClean="0">
                <a:solidFill>
                  <a:srgbClr val="00B0F0"/>
                </a:solidFill>
                <a:latin typeface="Consolas" pitchFamily="49" charset="0"/>
                <a:ea typeface="微软雅黑" pitchFamily="34" charset="-122"/>
                <a:cs typeface="Consolas" pitchFamily="49" charset="0"/>
              </a:rPr>
              <a:t>，</a:t>
            </a:r>
            <a:r>
              <a:rPr lang="en-US" altLang="zh-CN" sz="2000" i="1" smtClean="0">
                <a:solidFill>
                  <a:srgbClr val="00B0F0"/>
                </a:solidFill>
                <a:latin typeface="Consolas" pitchFamily="49" charset="0"/>
                <a:ea typeface="微软雅黑" pitchFamily="34" charset="-122"/>
                <a:cs typeface="Consolas" pitchFamily="49" charset="0"/>
              </a:rPr>
              <a:t>k</a:t>
            </a:r>
            <a:r>
              <a:rPr lang="en-US" altLang="zh-CN" sz="2000">
                <a:solidFill>
                  <a:srgbClr val="00B0F0"/>
                </a:solidFill>
                <a:latin typeface="Consolas" pitchFamily="49" charset="0"/>
                <a:ea typeface="微软雅黑" pitchFamily="34" charset="-122"/>
                <a:cs typeface="Consolas" pitchFamily="49" charset="0"/>
              </a:rPr>
              <a:t>)</a:t>
            </a:r>
            <a:r>
              <a:rPr lang="zh-CN" altLang="en-US" sz="2000">
                <a:solidFill>
                  <a:srgbClr val="00B0F0"/>
                </a:solidFill>
                <a:latin typeface="Consolas" pitchFamily="49" charset="0"/>
                <a:ea typeface="微软雅黑" pitchFamily="34" charset="-122"/>
                <a:cs typeface="Consolas" pitchFamily="49" charset="0"/>
              </a:rPr>
              <a:t>的权</a:t>
            </a:r>
            <a:r>
              <a:rPr lang="zh-CN" altLang="en-US" sz="2000" smtClean="0">
                <a:solidFill>
                  <a:srgbClr val="00B0F0"/>
                </a:solidFill>
                <a:latin typeface="Consolas" pitchFamily="49" charset="0"/>
                <a:ea typeface="微软雅黑" pitchFamily="34" charset="-122"/>
                <a:cs typeface="Consolas" pitchFamily="49" charset="0"/>
              </a:rPr>
              <a:t>值</a:t>
            </a:r>
            <a:r>
              <a:rPr lang="zh-CN" altLang="en-US" sz="2000" smtClean="0">
                <a:solidFill>
                  <a:srgbClr val="0000FF"/>
                </a:solidFill>
                <a:latin typeface="Consolas" pitchFamily="49" charset="0"/>
                <a:ea typeface="微软雅黑" pitchFamily="34" charset="-122"/>
                <a:cs typeface="Consolas" pitchFamily="49" charset="0"/>
              </a:rPr>
              <a:t> </a:t>
            </a:r>
            <a:r>
              <a:rPr lang="en-US" altLang="zh-CN" sz="2000" smtClean="0">
                <a:solidFill>
                  <a:srgbClr val="0000FF"/>
                </a:solidFill>
                <a:latin typeface="Consolas" pitchFamily="49" charset="0"/>
                <a:ea typeface="微软雅黑" pitchFamily="34" charset="-122"/>
                <a:cs typeface="Consolas" pitchFamily="49" charset="0"/>
              </a:rPr>
              <a:t>}</a:t>
            </a:r>
            <a:endParaRPr lang="en-US" altLang="zh-CN" sz="2000">
              <a:solidFill>
                <a:srgbClr val="0000FF"/>
              </a:solidFill>
              <a:latin typeface="Consolas" pitchFamily="49" charset="0"/>
              <a:ea typeface="微软雅黑" pitchFamily="34" charset="-122"/>
              <a:cs typeface="Consolas" pitchFamily="49" charset="0"/>
            </a:endParaRPr>
          </a:p>
        </p:txBody>
      </p:sp>
      <p:sp>
        <p:nvSpPr>
          <p:cNvPr id="206855" name="Rectangle 7"/>
          <p:cNvSpPr>
            <a:spLocks noChangeArrowheads="1"/>
          </p:cNvSpPr>
          <p:nvPr/>
        </p:nvSpPr>
        <p:spPr bwMode="auto">
          <a:xfrm>
            <a:off x="0" y="3300413"/>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graphicFrame>
        <p:nvGraphicFramePr>
          <p:cNvPr id="206854" name="Object 6"/>
          <p:cNvGraphicFramePr>
            <a:graphicFrameLocks noChangeAspect="1"/>
          </p:cNvGraphicFramePr>
          <p:nvPr/>
        </p:nvGraphicFramePr>
        <p:xfrm>
          <a:off x="493690" y="4291013"/>
          <a:ext cx="863600" cy="647700"/>
        </p:xfrm>
        <a:graphic>
          <a:graphicData uri="http://schemas.openxmlformats.org/presentationml/2006/ole">
            <p:oleObj spid="_x0000_s206854" name="公式" r:id="rId3" imgW="342751" imgH="253890" progId="">
              <p:embed/>
            </p:oleObj>
          </a:graphicData>
        </a:graphic>
      </p:graphicFrame>
      <p:sp>
        <p:nvSpPr>
          <p:cNvPr id="206856" name="Text Box 8"/>
          <p:cNvSpPr txBox="1">
            <a:spLocks noChangeArrowheads="1"/>
          </p:cNvSpPr>
          <p:nvPr/>
        </p:nvSpPr>
        <p:spPr bwMode="auto">
          <a:xfrm>
            <a:off x="642910" y="1214422"/>
            <a:ext cx="8137525" cy="96520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微软雅黑" pitchFamily="34" charset="-122"/>
                <a:cs typeface="Consolas" pitchFamily="49" charset="0"/>
              </a:rPr>
              <a:t>求解的路径</a:t>
            </a:r>
            <a:r>
              <a:rPr lang="zh-CN" altLang="en-US" sz="2000">
                <a:solidFill>
                  <a:srgbClr val="0000FF"/>
                </a:solidFill>
                <a:latin typeface="Consolas" pitchFamily="49" charset="0"/>
                <a:ea typeface="微软雅黑" pitchFamily="34" charset="-122"/>
                <a:cs typeface="Consolas" pitchFamily="49" charset="0"/>
              </a:rPr>
              <a:t>为</a:t>
            </a:r>
            <a:r>
              <a:rPr lang="en-US" altLang="zh-CN" sz="2000" smtClean="0">
                <a:solidFill>
                  <a:srgbClr val="006600"/>
                </a:solidFill>
                <a:latin typeface="Consolas" pitchFamily="49" charset="0"/>
                <a:ea typeface="微软雅黑" pitchFamily="34" charset="-122"/>
                <a:cs typeface="Consolas" pitchFamily="49" charset="0"/>
              </a:rPr>
              <a:t>{ (</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 | </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1</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baseline="-25000" smtClean="0">
                <a:solidFill>
                  <a:srgbClr val="006600"/>
                </a:solidFill>
                <a:latin typeface="Consolas" pitchFamily="49" charset="0"/>
                <a:ea typeface="微软雅黑" pitchFamily="34" charset="-122"/>
                <a:cs typeface="Consolas" pitchFamily="49" charset="0"/>
              </a:rPr>
              <a:t>2</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i</a:t>
            </a:r>
            <a:r>
              <a:rPr lang="en-US" altLang="zh-CN" sz="2000" i="1" baseline="-25000" smtClean="0">
                <a:solidFill>
                  <a:srgbClr val="006600"/>
                </a:solidFill>
                <a:latin typeface="Consolas" pitchFamily="49" charset="0"/>
                <a:ea typeface="微软雅黑" pitchFamily="34" charset="-122"/>
                <a:cs typeface="Consolas" pitchFamily="49" charset="0"/>
              </a:rPr>
              <a:t>m</a:t>
            </a:r>
            <a:r>
              <a:rPr lang="zh-CN" altLang="en-US" sz="2000" smtClean="0">
                <a:solidFill>
                  <a:srgbClr val="006600"/>
                </a:solidFill>
                <a:latin typeface="Consolas" pitchFamily="49" charset="0"/>
                <a:ea typeface="微软雅黑" pitchFamily="34" charset="-122"/>
                <a:cs typeface="Consolas" pitchFamily="49" charset="0"/>
              </a:rPr>
              <a:t>，</a:t>
            </a:r>
            <a:r>
              <a:rPr lang="en-US" altLang="zh-CN" sz="2000" i="1" smtClean="0">
                <a:solidFill>
                  <a:srgbClr val="006600"/>
                </a:solidFill>
                <a:latin typeface="Consolas" pitchFamily="49" charset="0"/>
                <a:ea typeface="微软雅黑" pitchFamily="34" charset="-122"/>
                <a:cs typeface="Consolas" pitchFamily="49" charset="0"/>
              </a:rPr>
              <a:t>j</a:t>
            </a:r>
            <a:r>
              <a:rPr lang="en-US" altLang="zh-CN" sz="2000" dirty="0">
                <a:solidFill>
                  <a:srgbClr val="006600"/>
                </a:solidFill>
                <a:latin typeface="Consolas" pitchFamily="49" charset="0"/>
                <a:ea typeface="微软雅黑" pitchFamily="34" charset="-122"/>
                <a:cs typeface="Consolas" pitchFamily="49" charset="0"/>
              </a:rPr>
              <a:t>)</a:t>
            </a:r>
            <a:r>
              <a:rPr lang="zh-CN" altLang="en-US" sz="2000" dirty="0">
                <a:solidFill>
                  <a:srgbClr val="006600"/>
                </a:solidFill>
                <a:latin typeface="Consolas" pitchFamily="49" charset="0"/>
                <a:ea typeface="微软雅黑" pitchFamily="34" charset="-122"/>
                <a:cs typeface="Consolas" pitchFamily="49" charset="0"/>
              </a:rPr>
              <a:t>均为图</a:t>
            </a:r>
            <a:r>
              <a:rPr lang="en-US" altLang="zh-CN" sz="2000" dirty="0">
                <a:solidFill>
                  <a:srgbClr val="006600"/>
                </a:solidFill>
                <a:latin typeface="Consolas" pitchFamily="49" charset="0"/>
                <a:ea typeface="微软雅黑" pitchFamily="34" charset="-122"/>
                <a:cs typeface="Consolas" pitchFamily="49" charset="0"/>
              </a:rPr>
              <a:t>G</a:t>
            </a:r>
            <a:r>
              <a:rPr lang="zh-CN" altLang="en-US" sz="2000">
                <a:solidFill>
                  <a:srgbClr val="006600"/>
                </a:solidFill>
                <a:latin typeface="Consolas" pitchFamily="49" charset="0"/>
                <a:ea typeface="微软雅黑" pitchFamily="34" charset="-122"/>
                <a:cs typeface="Consolas" pitchFamily="49" charset="0"/>
              </a:rPr>
              <a:t>的</a:t>
            </a:r>
            <a:r>
              <a:rPr lang="zh-CN" altLang="en-US" sz="2000" smtClean="0">
                <a:solidFill>
                  <a:srgbClr val="006600"/>
                </a:solidFill>
                <a:latin typeface="Consolas" pitchFamily="49" charset="0"/>
                <a:ea typeface="微软雅黑" pitchFamily="34" charset="-122"/>
                <a:cs typeface="Consolas" pitchFamily="49" charset="0"/>
              </a:rPr>
              <a:t>边，且</a:t>
            </a:r>
            <a:r>
              <a:rPr lang="en-US" altLang="zh-CN" sz="2000" i="1" dirty="0" err="1">
                <a:solidFill>
                  <a:srgbClr val="006600"/>
                </a:solidFill>
                <a:latin typeface="Consolas" pitchFamily="49" charset="0"/>
                <a:ea typeface="微软雅黑" pitchFamily="34" charset="-122"/>
                <a:cs typeface="Consolas" pitchFamily="49" charset="0"/>
              </a:rPr>
              <a:t>i</a:t>
            </a:r>
            <a:r>
              <a:rPr lang="en-US" altLang="zh-CN" sz="2000" i="1" baseline="-25000" dirty="0" err="1">
                <a:solidFill>
                  <a:srgbClr val="006600"/>
                </a:solidFill>
                <a:latin typeface="Consolas" pitchFamily="49" charset="0"/>
                <a:ea typeface="微软雅黑" pitchFamily="34" charset="-122"/>
                <a:cs typeface="Consolas" pitchFamily="49" charset="0"/>
              </a:rPr>
              <a:t>k</a:t>
            </a:r>
            <a:r>
              <a:rPr lang="zh-CN" altLang="en-US" sz="2000" dirty="0">
                <a:solidFill>
                  <a:srgbClr val="006600"/>
                </a:solidFill>
                <a:latin typeface="Consolas" pitchFamily="49" charset="0"/>
                <a:ea typeface="微软雅黑" pitchFamily="34" charset="-122"/>
                <a:cs typeface="Consolas" pitchFamily="49" charset="0"/>
              </a:rPr>
              <a:t>（</a:t>
            </a:r>
            <a:r>
              <a:rPr lang="en-US" altLang="zh-CN" sz="2000" dirty="0" err="1">
                <a:solidFill>
                  <a:srgbClr val="006600"/>
                </a:solidFill>
                <a:latin typeface="Consolas" pitchFamily="49" charset="0"/>
                <a:ea typeface="微软雅黑" pitchFamily="34" charset="-122"/>
                <a:cs typeface="Consolas" pitchFamily="49" charset="0"/>
              </a:rPr>
              <a:t>1</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k</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微软雅黑" pitchFamily="34" charset="-122"/>
                <a:cs typeface="Consolas" pitchFamily="49" charset="0"/>
              </a:rPr>
              <a:t>m</a:t>
            </a:r>
            <a:r>
              <a:rPr lang="zh-CN" altLang="en-US" sz="2000" dirty="0">
                <a:solidFill>
                  <a:srgbClr val="006600"/>
                </a:solidFill>
                <a:latin typeface="Consolas" pitchFamily="49" charset="0"/>
                <a:ea typeface="微软雅黑" pitchFamily="34" charset="-122"/>
                <a:cs typeface="Consolas" pitchFamily="49" charset="0"/>
              </a:rPr>
              <a:t>）均</a:t>
            </a:r>
            <a:r>
              <a:rPr lang="zh-CN" altLang="en-US" sz="2000">
                <a:solidFill>
                  <a:srgbClr val="006600"/>
                </a:solidFill>
                <a:latin typeface="Consolas" pitchFamily="49" charset="0"/>
                <a:ea typeface="微软雅黑" pitchFamily="34" charset="-122"/>
                <a:cs typeface="Consolas" pitchFamily="49" charset="0"/>
              </a:rPr>
              <a:t>不</a:t>
            </a:r>
            <a:r>
              <a:rPr lang="zh-CN" altLang="en-US" sz="2000" smtClean="0">
                <a:solidFill>
                  <a:srgbClr val="006600"/>
                </a:solidFill>
                <a:latin typeface="Consolas" pitchFamily="49" charset="0"/>
                <a:ea typeface="微软雅黑" pitchFamily="34" charset="-122"/>
                <a:cs typeface="Consolas" pitchFamily="49" charset="0"/>
              </a:rPr>
              <a:t>相同 </a:t>
            </a:r>
            <a:r>
              <a:rPr lang="en-US" altLang="zh-CN" sz="2000" smtClean="0">
                <a:solidFill>
                  <a:srgbClr val="006600"/>
                </a:solidFill>
                <a:latin typeface="Consolas" pitchFamily="49" charset="0"/>
                <a:ea typeface="微软雅黑" pitchFamily="34" charset="-122"/>
                <a:cs typeface="Consolas" pitchFamily="49" charset="0"/>
              </a:rPr>
              <a:t>}</a:t>
            </a:r>
            <a:endParaRPr lang="en-US" altLang="zh-CN" sz="2000" dirty="0">
              <a:solidFill>
                <a:srgbClr val="006600"/>
              </a:solidFill>
              <a:latin typeface="Consolas" pitchFamily="49" charset="0"/>
              <a:ea typeface="微软雅黑" pitchFamily="34" charset="-122"/>
              <a:cs typeface="Consolas" pitchFamily="49" charset="0"/>
            </a:endParaRPr>
          </a:p>
        </p:txBody>
      </p:sp>
      <p:grpSp>
        <p:nvGrpSpPr>
          <p:cNvPr id="17" name="组合 16"/>
          <p:cNvGrpSpPr/>
          <p:nvPr/>
        </p:nvGrpSpPr>
        <p:grpSpPr>
          <a:xfrm>
            <a:off x="1906588" y="2643182"/>
            <a:ext cx="4752975" cy="571506"/>
            <a:chOff x="1906588" y="2643182"/>
            <a:chExt cx="4752975" cy="571506"/>
          </a:xfrm>
        </p:grpSpPr>
        <p:sp>
          <p:nvSpPr>
            <p:cNvPr id="206851" name="Oval 3"/>
            <p:cNvSpPr>
              <a:spLocks noChangeArrowheads="1"/>
            </p:cNvSpPr>
            <p:nvPr/>
          </p:nvSpPr>
          <p:spPr bwMode="auto">
            <a:xfrm>
              <a:off x="190658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p>
          </p:txBody>
        </p:sp>
        <p:sp>
          <p:nvSpPr>
            <p:cNvPr id="206857" name="Oval 9"/>
            <p:cNvSpPr>
              <a:spLocks noChangeArrowheads="1"/>
            </p:cNvSpPr>
            <p:nvPr/>
          </p:nvSpPr>
          <p:spPr bwMode="auto">
            <a:xfrm>
              <a:off x="2843213"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p>
          </p:txBody>
        </p:sp>
        <p:sp>
          <p:nvSpPr>
            <p:cNvPr id="206858" name="Oval 10"/>
            <p:cNvSpPr>
              <a:spLocks noChangeArrowheads="1"/>
            </p:cNvSpPr>
            <p:nvPr/>
          </p:nvSpPr>
          <p:spPr bwMode="auto">
            <a:xfrm>
              <a:off x="3795713" y="2708275"/>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p>
          </p:txBody>
        </p:sp>
        <p:sp>
          <p:nvSpPr>
            <p:cNvPr id="206859" name="Oval 11"/>
            <p:cNvSpPr>
              <a:spLocks noChangeArrowheads="1"/>
            </p:cNvSpPr>
            <p:nvPr/>
          </p:nvSpPr>
          <p:spPr bwMode="auto">
            <a:xfrm>
              <a:off x="6154738" y="2709863"/>
              <a:ext cx="504825" cy="504825"/>
            </a:xfrm>
            <a:prstGeom prst="ellipse">
              <a:avLst/>
            </a:prstGeom>
            <a:solidFill>
              <a:srgbClr val="FFC000"/>
            </a:solidFill>
            <a:ln w="9525">
              <a:solidFill>
                <a:schemeClr val="tx1"/>
              </a:solidFill>
              <a:round/>
              <a:headEnd/>
              <a:tailEnd/>
            </a:ln>
            <a:effectLst/>
          </p:spPr>
          <p:txBody>
            <a:bodyPr wrap="none" anchor="ctr"/>
            <a:lstStyle/>
            <a:p>
              <a:pPr algn="ctr"/>
              <a:r>
                <a:rPr lang="en-US" altLang="zh-CN" sz="2000" i="1">
                  <a:solidFill>
                    <a:srgbClr val="0000FF"/>
                  </a:solidFill>
                  <a:latin typeface="Consolas" pitchFamily="49" charset="0"/>
                  <a:cs typeface="Consolas" pitchFamily="49" charset="0"/>
                </a:rPr>
                <a:t>j</a:t>
              </a:r>
            </a:p>
          </p:txBody>
        </p:sp>
        <p:sp>
          <p:nvSpPr>
            <p:cNvPr id="206860" name="Line 12"/>
            <p:cNvSpPr>
              <a:spLocks noChangeShapeType="1"/>
            </p:cNvSpPr>
            <p:nvPr/>
          </p:nvSpPr>
          <p:spPr bwMode="auto">
            <a:xfrm>
              <a:off x="2400300" y="2941638"/>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1" name="Line 13"/>
            <p:cNvSpPr>
              <a:spLocks noChangeShapeType="1"/>
            </p:cNvSpPr>
            <p:nvPr/>
          </p:nvSpPr>
          <p:spPr bwMode="auto">
            <a:xfrm>
              <a:off x="3359150"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2" name="Line 14"/>
            <p:cNvSpPr>
              <a:spLocks noChangeShapeType="1"/>
            </p:cNvSpPr>
            <p:nvPr/>
          </p:nvSpPr>
          <p:spPr bwMode="auto">
            <a:xfrm>
              <a:off x="42894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sp>
          <p:nvSpPr>
            <p:cNvPr id="206863" name="Text Box 15"/>
            <p:cNvSpPr txBox="1">
              <a:spLocks noChangeArrowheads="1"/>
            </p:cNvSpPr>
            <p:nvPr/>
          </p:nvSpPr>
          <p:spPr bwMode="auto">
            <a:xfrm>
              <a:off x="5022216" y="2643182"/>
              <a:ext cx="503238"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FF"/>
                  </a:solidFill>
                  <a:latin typeface="Consolas" pitchFamily="49" charset="0"/>
                  <a:ea typeface="宋体" pitchFamily="2" charset="-122"/>
                  <a:cs typeface="Consolas" pitchFamily="49" charset="0"/>
                </a:rPr>
                <a:t>…</a:t>
              </a:r>
            </a:p>
          </p:txBody>
        </p:sp>
        <p:sp>
          <p:nvSpPr>
            <p:cNvPr id="206864" name="Line 16"/>
            <p:cNvSpPr>
              <a:spLocks noChangeShapeType="1"/>
            </p:cNvSpPr>
            <p:nvPr/>
          </p:nvSpPr>
          <p:spPr bwMode="auto">
            <a:xfrm>
              <a:off x="5724525" y="2952750"/>
              <a:ext cx="431800" cy="0"/>
            </a:xfrm>
            <a:prstGeom prst="line">
              <a:avLst/>
            </a:prstGeom>
            <a:noFill/>
            <a:ln w="28575">
              <a:solidFill>
                <a:schemeClr val="tx1"/>
              </a:solidFill>
              <a:round/>
              <a:headEnd/>
              <a:tailEnd/>
            </a:ln>
            <a:effectLst/>
          </p:spPr>
          <p:txBody>
            <a:bodyPr/>
            <a:lstStyle/>
            <a:p>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06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50825" y="404813"/>
            <a:ext cx="8497888" cy="5349496"/>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rIns="180000" bIns="18000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n=5;</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double W=100;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限重</a:t>
            </a:r>
          </a:p>
          <a:p>
            <a:r>
              <a:rPr lang="en-US" altLang="zh-CN" sz="1800" smtClean="0">
                <a:solidFill>
                  <a:srgbClr val="0000FF"/>
                </a:solidFill>
                <a:latin typeface="Consolas" pitchFamily="49" charset="0"/>
                <a:ea typeface="楷体" pitchFamily="49" charset="-122"/>
                <a:cs typeface="Consolas" pitchFamily="49" charset="0"/>
              </a:rPr>
              <a:t>struct NodeType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double w;</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double 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double p;				</a:t>
            </a:r>
            <a:r>
              <a:rPr lang="en-US" altLang="zh-CN" sz="1800" smtClean="0">
                <a:solidFill>
                  <a:srgbClr val="00B0F0"/>
                </a:solidFill>
                <a:latin typeface="Consolas" pitchFamily="49" charset="0"/>
                <a:ea typeface="楷体" pitchFamily="49" charset="-122"/>
                <a:cs typeface="Consolas" pitchFamily="49" charset="0"/>
              </a:rPr>
              <a:t>//p=v/w</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bool operator&lt;(const NodeType &amp;s)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p&gt;s.p;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en-US" altLang="zh-CN" sz="1800" smtClean="0">
                <a:solidFill>
                  <a:srgbClr val="00B0F0"/>
                </a:solidFill>
                <a:latin typeface="Consolas" pitchFamily="49" charset="0"/>
                <a:ea typeface="楷体" pitchFamily="49" charset="-122"/>
                <a:cs typeface="Consolas" pitchFamily="49" charset="0"/>
              </a:rPr>
              <a:t>p</a:t>
            </a:r>
            <a:r>
              <a:rPr lang="zh-CN" altLang="zh-CN" sz="1800" smtClean="0">
                <a:solidFill>
                  <a:srgbClr val="00B0F0"/>
                </a:solidFill>
                <a:latin typeface="Consolas" pitchFamily="49" charset="0"/>
                <a:ea typeface="楷体" pitchFamily="49" charset="-122"/>
                <a:cs typeface="Consolas" pitchFamily="49" charset="0"/>
              </a:rPr>
              <a:t>递减排序</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NodeType A[]={{0},{10,20},{20,30},{30,66},{40,40},{50,60}};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不用</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double 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最大价值</a:t>
            </a:r>
          </a:p>
          <a:p>
            <a:r>
              <a:rPr lang="en-US" altLang="zh-CN" sz="1800" smtClean="0">
                <a:solidFill>
                  <a:srgbClr val="0000FF"/>
                </a:solidFill>
                <a:latin typeface="Consolas" pitchFamily="49" charset="0"/>
                <a:ea typeface="楷体" pitchFamily="49" charset="-122"/>
                <a:cs typeface="Consolas" pitchFamily="49" charset="0"/>
              </a:rPr>
              <a:t>double x[MAXN];</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501122" cy="534949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Knap()			//</a:t>
            </a:r>
            <a:r>
              <a:rPr lang="zh-CN" altLang="zh-CN" sz="1800" smtClean="0">
                <a:solidFill>
                  <a:srgbClr val="FF0000"/>
                </a:solidFill>
                <a:latin typeface="Consolas" pitchFamily="49" charset="0"/>
                <a:ea typeface="楷体" pitchFamily="49" charset="-122"/>
                <a:cs typeface="Consolas" pitchFamily="49" charset="0"/>
              </a:rPr>
              <a:t>求解背包问题并返回总价值</a:t>
            </a:r>
          </a:p>
          <a:p>
            <a:r>
              <a:rPr lang="en-US" altLang="zh-CN" sz="1800" smtClean="0">
                <a:solidFill>
                  <a:srgbClr val="0000FF"/>
                </a:solidFill>
                <a:latin typeface="Consolas" pitchFamily="49" charset="0"/>
                <a:ea typeface="楷体" pitchFamily="49" charset="-122"/>
                <a:cs typeface="Consolas" pitchFamily="49" charset="0"/>
              </a:rPr>
              <a:t>{  V=0;				</a:t>
            </a:r>
            <a:r>
              <a:rPr lang="en-US" altLang="zh-CN" sz="1800" smtClean="0">
                <a:solidFill>
                  <a:srgbClr val="00B0F0"/>
                </a:solidFill>
                <a:latin typeface="Consolas" pitchFamily="49" charset="0"/>
                <a:ea typeface="楷体" pitchFamily="49" charset="-122"/>
                <a:cs typeface="Consolas" pitchFamily="49" charset="0"/>
              </a:rPr>
              <a:t>//V</a:t>
            </a:r>
            <a:r>
              <a:rPr lang="zh-CN" altLang="zh-CN" sz="1800" smtClean="0">
                <a:solidFill>
                  <a:srgbClr val="00B0F0"/>
                </a:solidFill>
                <a:latin typeface="Consolas" pitchFamily="49" charset="0"/>
                <a:ea typeface="楷体" pitchFamily="49" charset="-122"/>
                <a:cs typeface="Consolas" pitchFamily="49" charset="0"/>
              </a:rPr>
              <a:t>初始化为</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double weight=W;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背包中能装入的余下重量</a:t>
            </a:r>
          </a:p>
          <a:p>
            <a:r>
              <a:rPr lang="en-US" altLang="zh-CN" sz="1800" smtClean="0">
                <a:solidFill>
                  <a:srgbClr val="0000FF"/>
                </a:solidFill>
                <a:latin typeface="Consolas" pitchFamily="49" charset="0"/>
                <a:ea typeface="楷体" pitchFamily="49" charset="-122"/>
                <a:cs typeface="Consolas" pitchFamily="49" charset="0"/>
              </a:rPr>
              <a:t>   memset(x,0,sizeof(x));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向量</a:t>
            </a:r>
          </a:p>
          <a:p>
            <a:r>
              <a:rPr lang="en-US" altLang="zh-CN" sz="1800" smtClean="0">
                <a:solidFill>
                  <a:srgbClr val="0000FF"/>
                </a:solidFill>
                <a:latin typeface="Consolas" pitchFamily="49" charset="0"/>
                <a:ea typeface="楷体" pitchFamily="49" charset="-122"/>
                <a:cs typeface="Consolas" pitchFamily="49" charset="0"/>
              </a:rPr>
              <a:t>   int i=1;</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while (A[i].w&lt;weight)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物品</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能够全部装入时循环</a:t>
            </a:r>
          </a:p>
          <a:p>
            <a:r>
              <a:rPr lang="en-US" altLang="zh-CN" sz="1800" smtClean="0">
                <a:solidFill>
                  <a:srgbClr val="0000FF"/>
                </a:solidFill>
                <a:latin typeface="Consolas" pitchFamily="49" charset="0"/>
                <a:ea typeface="楷体" pitchFamily="49" charset="-122"/>
                <a:cs typeface="Consolas" pitchFamily="49" charset="0"/>
              </a:rPr>
              <a:t>   {  x[i]=1;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装入物品</a:t>
            </a:r>
            <a:r>
              <a:rPr lang="en-US" altLang="zh-CN" sz="1800" smtClean="0">
                <a:solidFill>
                  <a:srgbClr val="00B0F0"/>
                </a:solidFill>
                <a:latin typeface="Consolas" pitchFamily="49" charset="0"/>
                <a:ea typeface="楷体" pitchFamily="49" charset="-122"/>
                <a:cs typeface="Consolas" pitchFamily="49" charset="0"/>
              </a:rPr>
              <a:t>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weight-=A[i].w;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减少背包中能装入的余下重量</a:t>
            </a:r>
          </a:p>
          <a:p>
            <a:r>
              <a:rPr lang="en-US" altLang="zh-CN" sz="1800" smtClean="0">
                <a:solidFill>
                  <a:srgbClr val="0000FF"/>
                </a:solidFill>
                <a:latin typeface="Consolas" pitchFamily="49" charset="0"/>
                <a:ea typeface="楷体" pitchFamily="49" charset="-122"/>
                <a:cs typeface="Consolas" pitchFamily="49" charset="0"/>
              </a:rPr>
              <a:t>      V+=A[i].v;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累计总价值</a:t>
            </a:r>
          </a:p>
          <a:p>
            <a:r>
              <a:rPr lang="en-US" altLang="zh-CN" sz="1800" smtClean="0">
                <a:solidFill>
                  <a:srgbClr val="0000FF"/>
                </a:solidFill>
                <a:latin typeface="Consolas" pitchFamily="49" charset="0"/>
                <a:ea typeface="楷体" pitchFamily="49" charset="-122"/>
                <a:cs typeface="Consolas" pitchFamily="49" charset="0"/>
              </a:rPr>
              <a:t>      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继续循环</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if (weight&gt;0)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当余下重量大于</a:t>
            </a:r>
            <a:r>
              <a:rPr lang="en-US" altLang="zh-CN" sz="1800" smtClean="0">
                <a:solidFill>
                  <a:srgbClr val="00B0F0"/>
                </a:solidFill>
                <a:latin typeface="Consolas" pitchFamily="49" charset="0"/>
                <a:ea typeface="楷体" pitchFamily="49" charset="-122"/>
                <a:cs typeface="Consolas" pitchFamily="49" charset="0"/>
              </a:rPr>
              <a:t>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x[i]=weight/A[i].w;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将物品</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的一部分装入</a:t>
            </a:r>
          </a:p>
          <a:p>
            <a:r>
              <a:rPr lang="en-US" altLang="zh-CN" sz="1800" smtClean="0">
                <a:solidFill>
                  <a:srgbClr val="0000FF"/>
                </a:solidFill>
                <a:latin typeface="Consolas" pitchFamily="49" charset="0"/>
                <a:ea typeface="楷体" pitchFamily="49" charset="-122"/>
                <a:cs typeface="Consolas" pitchFamily="49" charset="0"/>
              </a:rPr>
              <a:t>      V+=x[i]*A[i].v;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累计总价值</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7786742" cy="5145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FF0000"/>
                </a:solidFill>
                <a:latin typeface="Consolas" pitchFamily="49" charset="0"/>
                <a:ea typeface="楷体" pitchFamily="49" charset="-122"/>
                <a:cs typeface="Consolas" pitchFamily="49" charset="0"/>
              </a:rPr>
              <a:t>void main()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a:t>
            </a:r>
            <a:r>
              <a:rPr lang="zh-CN" altLang="zh-CN" sz="1800" smtClean="0">
                <a:solidFill>
                  <a:srgbClr val="0000FF"/>
                </a:solidFill>
                <a:latin typeface="Consolas" pitchFamily="49" charset="0"/>
                <a:ea typeface="楷体" pitchFamily="49" charset="-122"/>
                <a:cs typeface="Consolas" pitchFamily="49" charset="0"/>
              </a:rPr>
              <a:t>求解过程</a:t>
            </a:r>
            <a:r>
              <a:rPr lang="en-US" altLang="zh-CN" sz="1800" smtClean="0">
                <a:solidFill>
                  <a:srgbClr val="0000FF"/>
                </a:solidFill>
                <a:latin typeface="Consolas" pitchFamily="49" charset="0"/>
                <a:ea typeface="楷体" pitchFamily="49" charset="-122"/>
                <a:cs typeface="Consolas" pitchFamily="49" charset="0"/>
              </a:rPr>
              <a:t>\n");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i=1;i&lt;=n;i++)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a:t>
            </a:r>
            <a:r>
              <a:rPr lang="en-US" altLang="zh-CN" sz="1800" smtClean="0">
                <a:solidFill>
                  <a:srgbClr val="00B0F0"/>
                </a:solidFill>
                <a:latin typeface="Consolas" pitchFamily="49" charset="0"/>
                <a:ea typeface="楷体" pitchFamily="49" charset="-122"/>
                <a:cs typeface="Consolas" pitchFamily="49" charset="0"/>
              </a:rPr>
              <a:t>v/w</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A[i].p=A[i].v/A[i].w;</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printf("(1)</a:t>
            </a:r>
            <a:r>
              <a:rPr lang="zh-CN" altLang="zh-CN" sz="1800" smtClean="0">
                <a:solidFill>
                  <a:srgbClr val="0000FF"/>
                </a:solidFill>
                <a:latin typeface="Consolas" pitchFamily="49" charset="0"/>
                <a:ea typeface="楷体" pitchFamily="49" charset="-122"/>
                <a:cs typeface="Consolas" pitchFamily="49" charset="0"/>
              </a:rPr>
              <a:t>排序前</a:t>
            </a:r>
            <a:r>
              <a:rPr lang="en-US" altLang="zh-CN" sz="1800" smtClean="0">
                <a:solidFill>
                  <a:srgbClr val="0000FF"/>
                </a:solidFill>
                <a:latin typeface="Consolas" pitchFamily="49" charset="0"/>
                <a:ea typeface="楷体" pitchFamily="49" charset="-122"/>
                <a:cs typeface="Consolas" pitchFamily="49" charset="0"/>
              </a:rPr>
              <a:t>\n");dispA();</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FF0000"/>
                </a:solidFill>
                <a:latin typeface="Consolas" pitchFamily="49" charset="0"/>
                <a:ea typeface="楷体" pitchFamily="49" charset="-122"/>
                <a:cs typeface="Consolas" pitchFamily="49" charset="0"/>
              </a:rPr>
              <a:t>   sort(A+1,A+n+1);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//A[1..n]</a:t>
            </a:r>
            <a:r>
              <a:rPr lang="zh-CN" altLang="zh-CN" sz="1800" smtClean="0">
                <a:solidFill>
                  <a:srgbClr val="00B0F0"/>
                </a:solidFill>
                <a:latin typeface="Consolas" pitchFamily="49" charset="0"/>
                <a:ea typeface="楷体" pitchFamily="49" charset="-122"/>
                <a:cs typeface="Consolas" pitchFamily="49" charset="0"/>
              </a:rPr>
              <a:t>排序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printf("(2)</a:t>
            </a:r>
            <a:r>
              <a:rPr lang="zh-CN" altLang="zh-CN" sz="1800" smtClean="0">
                <a:solidFill>
                  <a:srgbClr val="0000FF"/>
                </a:solidFill>
                <a:latin typeface="Consolas" pitchFamily="49" charset="0"/>
                <a:ea typeface="楷体" pitchFamily="49" charset="-122"/>
                <a:cs typeface="Consolas" pitchFamily="49" charset="0"/>
              </a:rPr>
              <a:t>排序后</a:t>
            </a:r>
            <a:r>
              <a:rPr lang="en-US" altLang="zh-CN" sz="1800" smtClean="0">
                <a:solidFill>
                  <a:srgbClr val="0000FF"/>
                </a:solidFill>
                <a:latin typeface="Consolas" pitchFamily="49" charset="0"/>
                <a:ea typeface="楷体" pitchFamily="49" charset="-122"/>
                <a:cs typeface="Consolas" pitchFamily="49" charset="0"/>
              </a:rPr>
              <a:t>\n"); dispA();</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Knap();</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printf("(3)</a:t>
            </a:r>
            <a:r>
              <a:rPr lang="zh-CN" altLang="zh-CN" sz="1800" smtClean="0">
                <a:solidFill>
                  <a:srgbClr val="0000FF"/>
                </a:solidFill>
                <a:latin typeface="Consolas" pitchFamily="49" charset="0"/>
                <a:ea typeface="楷体" pitchFamily="49" charset="-122"/>
                <a:cs typeface="Consolas" pitchFamily="49" charset="0"/>
              </a:rPr>
              <a:t>求解结果</a:t>
            </a:r>
            <a:r>
              <a:rPr lang="en-US" altLang="zh-CN" sz="1800" smtClean="0">
                <a:solidFill>
                  <a:srgbClr val="0000FF"/>
                </a:solidFill>
                <a:latin typeface="Consolas" pitchFamily="49" charset="0"/>
                <a:ea typeface="楷体" pitchFamily="49" charset="-122"/>
                <a:cs typeface="Consolas" pitchFamily="49" charset="0"/>
              </a:rPr>
              <a:t>\n");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输出结果</a:t>
            </a:r>
          </a:p>
          <a:p>
            <a:r>
              <a:rPr lang="en-US" altLang="zh-CN" sz="1800" smtClean="0">
                <a:solidFill>
                  <a:srgbClr val="0000FF"/>
                </a:solidFill>
                <a:latin typeface="Consolas" pitchFamily="49" charset="0"/>
                <a:ea typeface="楷体" pitchFamily="49" charset="-122"/>
                <a:cs typeface="Consolas" pitchFamily="49" charset="0"/>
              </a:rPr>
              <a:t>   printf("    x: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j=1;j&lt;=n;j++)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printf("%g, ",x[j]);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printf("%g]\n",x[n]);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    </a:t>
            </a:r>
            <a:r>
              <a:rPr lang="zh-CN" altLang="zh-CN" sz="1800" smtClean="0">
                <a:solidFill>
                  <a:srgbClr val="0000FF"/>
                </a:solidFill>
                <a:latin typeface="Consolas" pitchFamily="49" charset="0"/>
                <a:ea typeface="楷体" pitchFamily="49" charset="-122"/>
                <a:cs typeface="Consolas" pitchFamily="49" charset="0"/>
              </a:rPr>
              <a:t>总价值</a:t>
            </a:r>
            <a:r>
              <a:rPr lang="en-US" altLang="zh-CN" sz="1800" smtClean="0">
                <a:solidFill>
                  <a:srgbClr val="0000FF"/>
                </a:solidFill>
                <a:latin typeface="Consolas" pitchFamily="49" charset="0"/>
                <a:ea typeface="楷体" pitchFamily="49" charset="-122"/>
                <a:cs typeface="Consolas" pitchFamily="49" charset="0"/>
              </a:rPr>
              <a:t>=%g\n",V);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79388" y="142852"/>
            <a:ext cx="8713787" cy="3179671"/>
          </a:xfrm>
          <a:prstGeom prst="rect">
            <a:avLst/>
          </a:prstGeom>
          <a:solidFill>
            <a:schemeClr val="accent1">
              <a:lumMod val="20000"/>
              <a:lumOff val="80000"/>
            </a:schemeClr>
          </a:solidFill>
          <a:ln w="9525">
            <a:noFill/>
            <a:miter lim="800000"/>
            <a:headEnd/>
            <a:tailEnd/>
          </a:ln>
          <a:effectLst/>
        </p:spPr>
        <p:txBody>
          <a:bodyPr lIns="144000" tIns="180000" bIns="180000">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算法证明</a:t>
            </a:r>
            <a:r>
              <a:rPr lang="en-US" altLang="zh-CN" sz="2200" smtClean="0">
                <a:solidFill>
                  <a:srgbClr val="FF0000"/>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假设</a:t>
            </a:r>
            <a:r>
              <a:rPr lang="zh-CN" altLang="pt-BR" sz="2000" dirty="0">
                <a:solidFill>
                  <a:srgbClr val="0000FF"/>
                </a:solidFill>
                <a:latin typeface="Consolas" pitchFamily="49" charset="0"/>
                <a:ea typeface="楷体" pitchFamily="49" charset="-122"/>
                <a:cs typeface="Consolas" pitchFamily="49" charset="0"/>
              </a:rPr>
              <a:t>对于</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a:t>
            </a:r>
            <a:r>
              <a:rPr lang="zh-CN" altLang="pt-BR" sz="2000">
                <a:solidFill>
                  <a:srgbClr val="0000FF"/>
                </a:solidFill>
                <a:latin typeface="Consolas" pitchFamily="49" charset="0"/>
                <a:ea typeface="楷体" pitchFamily="49" charset="-122"/>
                <a:cs typeface="Consolas" pitchFamily="49" charset="0"/>
              </a:rPr>
              <a:t>物</a:t>
            </a:r>
            <a:r>
              <a:rPr lang="zh-CN" altLang="pt-BR" sz="2000" smtClean="0">
                <a:solidFill>
                  <a:srgbClr val="0000FF"/>
                </a:solidFill>
                <a:latin typeface="Consolas" pitchFamily="49" charset="0"/>
                <a:ea typeface="楷体" pitchFamily="49" charset="-122"/>
                <a:cs typeface="Consolas" pitchFamily="49" charset="0"/>
              </a:rPr>
              <a:t>品</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按</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i</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i</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）值递减排序得到</a:t>
            </a:r>
            <a:r>
              <a:rPr lang="pt-BR" altLang="zh-CN" sz="2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宋体" pitchFamily="2" charset="-122"/>
                <a:ea typeface="宋体" pitchFamily="2"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的</a:t>
            </a:r>
            <a:r>
              <a:rPr lang="zh-CN" altLang="pt-BR" sz="2000">
                <a:solidFill>
                  <a:srgbClr val="0000FF"/>
                </a:solidFill>
                <a:latin typeface="Consolas" pitchFamily="49" charset="0"/>
                <a:ea typeface="楷体" pitchFamily="49" charset="-122"/>
                <a:cs typeface="Consolas" pitchFamily="49" charset="0"/>
              </a:rPr>
              <a:t>序</a:t>
            </a:r>
            <a:r>
              <a:rPr lang="zh-CN" altLang="pt-BR" sz="2000" smtClean="0">
                <a:solidFill>
                  <a:srgbClr val="0000FF"/>
                </a:solidFill>
                <a:latin typeface="Consolas" pitchFamily="49" charset="0"/>
                <a:ea typeface="楷体" pitchFamily="49" charset="-122"/>
                <a:cs typeface="Consolas" pitchFamily="49" charset="0"/>
              </a:rPr>
              <a:t>列</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即</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baseline="-25000" smtClean="0">
                <a:solidFill>
                  <a:srgbClr val="006600"/>
                </a:solidFill>
                <a:latin typeface="Consolas" pitchFamily="49" charset="0"/>
                <a:ea typeface="楷体" pitchFamily="49" charset="-122"/>
                <a:cs typeface="Consolas" pitchFamily="49" charset="0"/>
              </a:rPr>
              <a:t>1</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baseline="-25000" smtClean="0">
                <a:solidFill>
                  <a:srgbClr val="006600"/>
                </a:solidFill>
                <a:latin typeface="Consolas" pitchFamily="49" charset="0"/>
                <a:ea typeface="楷体" pitchFamily="49" charset="-122"/>
                <a:cs typeface="Consolas" pitchFamily="49" charset="0"/>
              </a:rPr>
              <a:t>1 </a:t>
            </a:r>
            <a:r>
              <a:rPr lang="pt-BR" altLang="zh-CN" sz="2000" smtClean="0">
                <a:solidFill>
                  <a:srgbClr val="006600"/>
                </a:solidFill>
                <a:latin typeface="宋体" pitchFamily="2" charset="-122"/>
                <a:ea typeface="宋体" pitchFamily="2"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baseline="-25000" smtClean="0">
                <a:solidFill>
                  <a:srgbClr val="006600"/>
                </a:solidFill>
                <a:latin typeface="Consolas" pitchFamily="49" charset="0"/>
                <a:ea typeface="楷体" pitchFamily="49" charset="-122"/>
                <a:cs typeface="Consolas" pitchFamily="49" charset="0"/>
              </a:rPr>
              <a:t>2</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baseline="-25000" smtClean="0">
                <a:solidFill>
                  <a:srgbClr val="006600"/>
                </a:solidFill>
                <a:latin typeface="Consolas" pitchFamily="49" charset="0"/>
                <a:ea typeface="楷体" pitchFamily="49" charset="-122"/>
                <a:cs typeface="Consolas" pitchFamily="49" charset="0"/>
              </a:rPr>
              <a:t>2</a:t>
            </a:r>
            <a:r>
              <a:rPr lang="pt-BR" altLang="zh-CN" sz="2000" smtClean="0">
                <a:solidFill>
                  <a:srgbClr val="006600"/>
                </a:solidFill>
                <a:latin typeface="宋体" pitchFamily="2" charset="-122"/>
                <a:ea typeface="宋体" pitchFamily="2"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v</a:t>
            </a:r>
            <a:r>
              <a:rPr lang="pt-BR" altLang="zh-CN" sz="2000" i="1" baseline="-25000" smtClean="0">
                <a:solidFill>
                  <a:srgbClr val="006600"/>
                </a:solidFill>
                <a:latin typeface="Consolas" pitchFamily="49" charset="0"/>
                <a:ea typeface="楷体" pitchFamily="49" charset="-122"/>
                <a:cs typeface="Consolas" pitchFamily="49" charset="0"/>
              </a:rPr>
              <a:t>n</a:t>
            </a:r>
            <a:r>
              <a:rPr lang="pt-BR" altLang="zh-CN" sz="2000" smtClean="0">
                <a:solidFill>
                  <a:srgbClr val="006600"/>
                </a:solidFill>
                <a:latin typeface="Consolas" pitchFamily="49" charset="0"/>
                <a:ea typeface="楷体" pitchFamily="49" charset="-122"/>
                <a:cs typeface="Consolas" pitchFamily="49" charset="0"/>
              </a:rPr>
              <a:t>/</a:t>
            </a:r>
            <a:r>
              <a:rPr lang="pt-BR" altLang="zh-CN" sz="2000" i="1" smtClean="0">
                <a:solidFill>
                  <a:srgbClr val="006600"/>
                </a:solidFill>
                <a:latin typeface="Consolas" pitchFamily="49" charset="0"/>
                <a:ea typeface="楷体" pitchFamily="49" charset="-122"/>
                <a:cs typeface="Consolas" pitchFamily="49" charset="0"/>
              </a:rPr>
              <a:t>w</a:t>
            </a:r>
            <a:r>
              <a:rPr lang="pt-BR" altLang="zh-CN" sz="2000" i="1" baseline="-25000" smtClean="0">
                <a:solidFill>
                  <a:srgbClr val="006600"/>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是本算法找到解。</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如果所有的</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都等</a:t>
            </a:r>
            <a:r>
              <a:rPr lang="zh-CN" altLang="en-US" sz="2000">
                <a:solidFill>
                  <a:srgbClr val="0000FF"/>
                </a:solidFill>
                <a:latin typeface="Consolas" pitchFamily="49" charset="0"/>
                <a:ea typeface="楷体" pitchFamily="49" charset="-122"/>
                <a:cs typeface="Consolas" pitchFamily="49" charset="0"/>
              </a:rPr>
              <a:t>于</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个解明显是最优解。</a:t>
            </a:r>
            <a:r>
              <a:rPr lang="zh-CN" altLang="en-US" sz="2000">
                <a:solidFill>
                  <a:srgbClr val="0000FF"/>
                </a:solidFill>
                <a:latin typeface="Consolas" pitchFamily="49" charset="0"/>
                <a:ea typeface="楷体" pitchFamily="49" charset="-122"/>
                <a:cs typeface="Consolas" pitchFamily="49" charset="0"/>
              </a:rPr>
              <a:t>否</a:t>
            </a:r>
            <a:r>
              <a:rPr lang="zh-CN" altLang="en-US" sz="2000" smtClean="0">
                <a:solidFill>
                  <a:srgbClr val="0000FF"/>
                </a:solidFill>
                <a:latin typeface="Consolas" pitchFamily="49" charset="0"/>
                <a:ea typeface="楷体" pitchFamily="49" charset="-122"/>
                <a:cs typeface="Consolas" pitchFamily="49" charset="0"/>
              </a:rPr>
              <a:t>则，设</a:t>
            </a:r>
            <a:r>
              <a:rPr lang="en-US" altLang="zh-CN" sz="2000" i="1" dirty="0" err="1">
                <a:solidFill>
                  <a:srgbClr val="0000FF"/>
                </a:solidFill>
                <a:latin typeface="Consolas" pitchFamily="49" charset="0"/>
                <a:ea typeface="楷体" pitchFamily="49" charset="-122"/>
                <a:cs typeface="Consolas" pitchFamily="49" charset="0"/>
              </a:rPr>
              <a:t>minj</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满足</a:t>
            </a:r>
            <a:r>
              <a:rPr lang="en-US" altLang="zh-CN" sz="2000"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minj</a:t>
            </a:r>
            <a:r>
              <a:rPr lang="en-US" altLang="zh-CN" sz="2000" smtClean="0">
                <a:solidFill>
                  <a:srgbClr val="0000FF"/>
                </a:solidFill>
                <a:latin typeface="Consolas" pitchFamily="49" charset="0"/>
                <a:ea typeface="楷体" pitchFamily="49" charset="-122"/>
                <a:cs typeface="Consolas" pitchFamily="49" charset="0"/>
              </a:rPr>
              <a:t>&lt;1</a:t>
            </a:r>
            <a:r>
              <a:rPr lang="zh-CN" altLang="en-US" sz="2000" dirty="0">
                <a:solidFill>
                  <a:srgbClr val="0000FF"/>
                </a:solidFill>
                <a:latin typeface="Consolas" pitchFamily="49" charset="0"/>
                <a:ea typeface="楷体" pitchFamily="49" charset="-122"/>
                <a:cs typeface="Consolas" pitchFamily="49" charset="0"/>
              </a:rPr>
              <a:t>的最小下标。考虑算法的工作</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式，很</a:t>
            </a:r>
            <a:r>
              <a:rPr lang="zh-CN" altLang="en-US" sz="2000">
                <a:solidFill>
                  <a:srgbClr val="0000FF"/>
                </a:solidFill>
                <a:latin typeface="Consolas" pitchFamily="49" charset="0"/>
                <a:ea typeface="楷体" pitchFamily="49" charset="-122"/>
                <a:cs typeface="Consolas" pitchFamily="49" charset="0"/>
              </a:rPr>
              <a:t>明</a:t>
            </a:r>
            <a:r>
              <a:rPr lang="zh-CN" altLang="en-US" sz="2000" smtClean="0">
                <a:solidFill>
                  <a:srgbClr val="0000FF"/>
                </a:solidFill>
                <a:latin typeface="Consolas" pitchFamily="49" charset="0"/>
                <a:ea typeface="楷体" pitchFamily="49" charset="-122"/>
                <a:cs typeface="Consolas" pitchFamily="49" charset="0"/>
              </a:rPr>
              <a:t>显，当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，并</a:t>
            </a:r>
            <a:r>
              <a:rPr lang="zh-CN" altLang="en-US" sz="2000" dirty="0">
                <a:solidFill>
                  <a:srgbClr val="0000FF"/>
                </a:solidFill>
                <a:latin typeface="Consolas" pitchFamily="49" charset="0"/>
                <a:ea typeface="楷体" pitchFamily="49" charset="-122"/>
                <a:cs typeface="Consolas" pitchFamily="49" charset="0"/>
              </a:rPr>
              <a:t>且。设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的价值为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p>
        </p:txBody>
      </p:sp>
      <p:sp>
        <p:nvSpPr>
          <p:cNvPr id="175108" name="Rectangle 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aphicFrame>
        <p:nvGraphicFramePr>
          <p:cNvPr id="175107" name="Object 3"/>
          <p:cNvGraphicFramePr>
            <a:graphicFrameLocks noChangeAspect="1"/>
          </p:cNvGraphicFramePr>
          <p:nvPr/>
        </p:nvGraphicFramePr>
        <p:xfrm>
          <a:off x="5561013" y="2540000"/>
          <a:ext cx="742950" cy="720725"/>
        </p:xfrm>
        <a:graphic>
          <a:graphicData uri="http://schemas.openxmlformats.org/presentationml/2006/ole">
            <p:oleObj spid="_x0000_s175107" name="Equation" r:id="rId4" imgW="444240" imgH="431640" progId="">
              <p:embed/>
            </p:oleObj>
          </a:graphicData>
        </a:graphic>
      </p:graphicFrame>
      <p:sp>
        <p:nvSpPr>
          <p:cNvPr id="175111" name="Rectangle 7"/>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3" name="Rectangle 9"/>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sp>
        <p:nvSpPr>
          <p:cNvPr id="175115" name="Rectangle 11"/>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250825" y="3214686"/>
            <a:ext cx="8569325" cy="2008196"/>
            <a:chOff x="250825" y="3214686"/>
            <a:chExt cx="8569325" cy="2008196"/>
          </a:xfrm>
        </p:grpSpPr>
        <p:sp>
          <p:nvSpPr>
            <p:cNvPr id="175109" name="Text Box 5"/>
            <p:cNvSpPr txBox="1">
              <a:spLocks noChangeArrowheads="1"/>
            </p:cNvSpPr>
            <p:nvPr/>
          </p:nvSpPr>
          <p:spPr bwMode="auto">
            <a:xfrm>
              <a:off x="250825" y="3214686"/>
              <a:ext cx="8569325" cy="1938992"/>
            </a:xfrm>
            <a:prstGeom prst="rect">
              <a:avLst/>
            </a:prstGeom>
            <a:noFill/>
            <a:ln w="9525">
              <a:noFill/>
              <a:miter lim="800000"/>
              <a:headEnd/>
              <a:tailEnd/>
            </a:ln>
            <a:effectLst/>
          </p:spPr>
          <p:txBody>
            <a:bodyPr>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是该背包问题的一个最优可</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解，因</a:t>
              </a:r>
              <a:r>
                <a:rPr lang="zh-CN" altLang="en-US" sz="2000">
                  <a:solidFill>
                    <a:srgbClr val="0000FF"/>
                  </a:solidFill>
                  <a:latin typeface="Consolas" pitchFamily="49" charset="0"/>
                  <a:ea typeface="楷体" pitchFamily="49" charset="-122"/>
                  <a:cs typeface="Consolas" pitchFamily="49" charset="0"/>
                </a:rPr>
                <a:t>此</a:t>
              </a:r>
              <a:r>
                <a:rPr lang="zh-CN" altLang="en-US" sz="2000" smtClean="0">
                  <a:solidFill>
                    <a:srgbClr val="0000FF"/>
                  </a:solidFill>
                  <a:latin typeface="Consolas" pitchFamily="49" charset="0"/>
                  <a:ea typeface="楷体" pitchFamily="49" charset="-122"/>
                  <a:cs typeface="Consolas" pitchFamily="49" charset="0"/>
                </a:rPr>
                <a:t>有  </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，从</a:t>
              </a:r>
              <a:r>
                <a:rPr lang="zh-CN" altLang="en-US" sz="2000" dirty="0">
                  <a:solidFill>
                    <a:srgbClr val="0000FF"/>
                  </a:solidFill>
                  <a:latin typeface="Consolas" pitchFamily="49" charset="0"/>
                  <a:ea typeface="楷体" pitchFamily="49" charset="-122"/>
                  <a:cs typeface="Consolas" pitchFamily="49" charset="0"/>
                </a:rPr>
                <a:t>而有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个解的价值为</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smtClean="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。则</a:t>
              </a:r>
            </a:p>
          </p:txBody>
        </p:sp>
        <p:graphicFrame>
          <p:nvGraphicFramePr>
            <p:cNvPr id="175110" name="Object 6"/>
            <p:cNvGraphicFramePr>
              <a:graphicFrameLocks noChangeAspect="1"/>
            </p:cNvGraphicFramePr>
            <p:nvPr/>
          </p:nvGraphicFramePr>
          <p:xfrm>
            <a:off x="714348" y="3895733"/>
            <a:ext cx="1366838" cy="747713"/>
          </p:xfrm>
          <a:graphic>
            <a:graphicData uri="http://schemas.openxmlformats.org/presentationml/2006/ole">
              <p:oleObj spid="_x0000_s175110" name="公式" r:id="rId5" imgW="710891" imgH="393529" progId="">
                <p:embed/>
              </p:oleObj>
            </a:graphicData>
          </a:graphic>
        </p:graphicFrame>
        <p:graphicFrame>
          <p:nvGraphicFramePr>
            <p:cNvPr id="175112" name="Object 8"/>
            <p:cNvGraphicFramePr>
              <a:graphicFrameLocks noChangeAspect="1"/>
            </p:cNvGraphicFramePr>
            <p:nvPr/>
          </p:nvGraphicFramePr>
          <p:xfrm>
            <a:off x="3255963" y="3897313"/>
            <a:ext cx="3768725" cy="723900"/>
          </p:xfrm>
          <a:graphic>
            <a:graphicData uri="http://schemas.openxmlformats.org/presentationml/2006/ole">
              <p:oleObj spid="_x0000_s175112" name="Equation" r:id="rId6" imgW="2234880" imgH="431640" progId="">
                <p:embed/>
              </p:oleObj>
            </a:graphicData>
          </a:graphic>
        </p:graphicFrame>
        <p:graphicFrame>
          <p:nvGraphicFramePr>
            <p:cNvPr id="175114" name="Object 10"/>
            <p:cNvGraphicFramePr>
              <a:graphicFrameLocks noChangeAspect="1"/>
            </p:cNvGraphicFramePr>
            <p:nvPr/>
          </p:nvGraphicFramePr>
          <p:xfrm>
            <a:off x="1565260" y="4500570"/>
            <a:ext cx="792162" cy="722312"/>
          </p:xfrm>
          <a:graphic>
            <a:graphicData uri="http://schemas.openxmlformats.org/presentationml/2006/ole">
              <p:oleObj spid="_x0000_s175114" name="公式" r:id="rId7" imgW="431613" imgH="393529" progId="">
                <p:embed/>
              </p:oleObj>
            </a:graphicData>
          </a:graphic>
        </p:graphicFrame>
      </p:grpSp>
      <p:sp>
        <p:nvSpPr>
          <p:cNvPr id="175118" name="Rectangle 14"/>
          <p:cNvSpPr>
            <a:spLocks noChangeArrowheads="1"/>
          </p:cNvSpPr>
          <p:nvPr/>
        </p:nvSpPr>
        <p:spPr bwMode="auto">
          <a:xfrm>
            <a:off x="0" y="3018295"/>
            <a:ext cx="184731" cy="430887"/>
          </a:xfrm>
          <a:prstGeom prst="rect">
            <a:avLst/>
          </a:prstGeom>
          <a:noFill/>
          <a:ln w="9525">
            <a:noFill/>
            <a:miter lim="800000"/>
            <a:headEnd/>
            <a:tailEnd/>
          </a:ln>
          <a:effectLst/>
        </p:spPr>
        <p:txBody>
          <a:bodyPr wrap="none" anchor="ctr">
            <a:spAutoFit/>
          </a:bodyPr>
          <a:lstStyle/>
          <a:p>
            <a:endParaRPr lang="zh-CN" altLang="en-US" sz="2200">
              <a:solidFill>
                <a:srgbClr val="0000FF"/>
              </a:solidFill>
              <a:latin typeface="Consolas" pitchFamily="49" charset="0"/>
              <a:ea typeface="楷体" pitchFamily="49" charset="-122"/>
              <a:cs typeface="Consolas" pitchFamily="49" charset="0"/>
            </a:endParaRPr>
          </a:p>
        </p:txBody>
      </p:sp>
      <p:grpSp>
        <p:nvGrpSpPr>
          <p:cNvPr id="16" name="组合 15"/>
          <p:cNvGrpSpPr/>
          <p:nvPr/>
        </p:nvGrpSpPr>
        <p:grpSpPr>
          <a:xfrm>
            <a:off x="1357290" y="5329256"/>
            <a:ext cx="5111750" cy="742950"/>
            <a:chOff x="1746266" y="4786322"/>
            <a:chExt cx="5111750" cy="742950"/>
          </a:xfrm>
        </p:grpSpPr>
        <p:sp>
          <p:nvSpPr>
            <p:cNvPr id="175116" name="Text Box 12"/>
            <p:cNvSpPr txBox="1">
              <a:spLocks noChangeArrowheads="1"/>
            </p:cNvSpPr>
            <p:nvPr/>
          </p:nvSpPr>
          <p:spPr bwMode="auto">
            <a:xfrm>
              <a:off x="1746266" y="4930784"/>
              <a:ext cx="1671623" cy="400110"/>
            </a:xfrm>
            <a:prstGeom prst="rect">
              <a:avLst/>
            </a:prstGeom>
            <a:noFill/>
            <a:ln w="9525">
              <a:noFill/>
              <a:miter lim="800000"/>
              <a:headEnd/>
              <a:tailEnd/>
            </a:ln>
            <a:effectLst/>
          </p:spPr>
          <p:txBody>
            <a:bodyPr wrap="square">
              <a:spAutoFit/>
            </a:bodyPr>
            <a:lstStyle/>
            <a:p>
              <a:pPr>
                <a:spcBef>
                  <a:spcPct val="50000"/>
                </a:spcBef>
              </a:pP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Y</a:t>
              </a:r>
              <a:r>
                <a:rPr lang="en-US" altLang="zh-CN" sz="2000">
                  <a:solidFill>
                    <a:srgbClr val="0000FF"/>
                  </a:solidFill>
                  <a:latin typeface="Consolas" pitchFamily="49" charset="0"/>
                  <a:ea typeface="楷体" pitchFamily="49" charset="-122"/>
                  <a:cs typeface="Consolas" pitchFamily="49" charset="0"/>
                </a:rPr>
                <a:t>)=</a:t>
              </a:r>
            </a:p>
          </p:txBody>
        </p:sp>
        <p:graphicFrame>
          <p:nvGraphicFramePr>
            <p:cNvPr id="175117" name="Object 13"/>
            <p:cNvGraphicFramePr>
              <a:graphicFrameLocks noChangeAspect="1"/>
            </p:cNvGraphicFramePr>
            <p:nvPr/>
          </p:nvGraphicFramePr>
          <p:xfrm>
            <a:off x="3473466" y="4786322"/>
            <a:ext cx="3384550" cy="742950"/>
          </p:xfrm>
          <a:graphic>
            <a:graphicData uri="http://schemas.openxmlformats.org/presentationml/2006/ole">
              <p:oleObj spid="_x0000_s175117" name="公式" r:id="rId8" imgW="1777229" imgH="393529" progId="">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68313" y="260350"/>
            <a:ext cx="7920037" cy="1323439"/>
          </a:xfrm>
          <a:prstGeom prst="rect">
            <a:avLst/>
          </a:prstGeom>
          <a:solidFill>
            <a:schemeClr val="accent1">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&lt;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&gt;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a:t>
            </a:r>
            <a:r>
              <a:rPr lang="en-US" altLang="zh-CN" sz="2000" i="1" dirty="0">
                <a:solidFill>
                  <a:srgbClr val="0000FF"/>
                </a:solidFill>
                <a:latin typeface="Consolas" pitchFamily="49" charset="0"/>
                <a:ea typeface="楷体" pitchFamily="49" charset="-122"/>
                <a:cs typeface="Consolas" pitchFamily="49" charset="0"/>
              </a:rPr>
              <a:t>x</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y</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，且</a:t>
            </a:r>
            <a:r>
              <a:rPr lang="en-US" altLang="zh-CN" sz="2000" i="1" dirty="0">
                <a:solidFill>
                  <a:srgbClr val="0000FF"/>
                </a:solidFill>
                <a:latin typeface="Consolas" pitchFamily="49" charset="0"/>
                <a:ea typeface="楷体" pitchFamily="49" charset="-122"/>
                <a:cs typeface="Consolas" pitchFamily="49" charset="0"/>
              </a:rPr>
              <a:t>v</a:t>
            </a:r>
            <a:r>
              <a:rPr lang="en-US" altLang="zh-CN" sz="2000" i="1" baseline="-25000"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v</a:t>
            </a:r>
            <a:r>
              <a:rPr lang="en-US" altLang="zh-CN" sz="2000" i="1" baseline="-25000" dirty="0" err="1">
                <a:solidFill>
                  <a:srgbClr val="0000FF"/>
                </a:solidFill>
                <a:latin typeface="Consolas" pitchFamily="49" charset="0"/>
                <a:ea typeface="楷体" pitchFamily="49" charset="-122"/>
                <a:cs typeface="Consolas" pitchFamily="49" charset="0"/>
              </a:rPr>
              <a:t>minj</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当</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minj</a:t>
            </a:r>
            <a:r>
              <a:rPr lang="zh-CN" altLang="en-US"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minj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minj</a:t>
            </a:r>
            <a:r>
              <a:rPr lang="zh-CN" altLang="en-US" sz="2000" dirty="0">
                <a:solidFill>
                  <a:srgbClr val="0000FF"/>
                </a:solidFill>
                <a:latin typeface="Consolas" pitchFamily="49" charset="0"/>
                <a:ea typeface="楷体" pitchFamily="49" charset="-122"/>
                <a:cs typeface="Consolas" pitchFamily="49" charset="0"/>
              </a:rPr>
              <a:t>。</a:t>
            </a:r>
          </a:p>
        </p:txBody>
      </p:sp>
      <p:sp>
        <p:nvSpPr>
          <p:cNvPr id="174085" name="Rectangle 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7" name="Rectangle 7"/>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74089" name="Rectangle 9"/>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1" name="组合 10"/>
          <p:cNvGrpSpPr/>
          <p:nvPr/>
        </p:nvGrpSpPr>
        <p:grpSpPr>
          <a:xfrm>
            <a:off x="250826" y="1785926"/>
            <a:ext cx="8678892" cy="2290774"/>
            <a:chOff x="250826" y="1785926"/>
            <a:chExt cx="8678892" cy="2290774"/>
          </a:xfrm>
        </p:grpSpPr>
        <p:sp>
          <p:nvSpPr>
            <p:cNvPr id="174083" name="Text Box 3"/>
            <p:cNvSpPr txBox="1">
              <a:spLocks noChangeArrowheads="1"/>
            </p:cNvSpPr>
            <p:nvPr/>
          </p:nvSpPr>
          <p:spPr bwMode="auto">
            <a:xfrm>
              <a:off x="250826" y="1785926"/>
              <a:ext cx="8678892" cy="2246769"/>
            </a:xfrm>
            <a:prstGeom prst="rect">
              <a:avLst/>
            </a:prstGeom>
            <a:noFill/>
            <a:ln w="9525">
              <a:noFill/>
              <a:miter lim="800000"/>
              <a:headEnd/>
              <a:tailEnd/>
            </a:ln>
            <a:effectLst/>
          </p:spPr>
          <p:txBody>
            <a:bodyPr wrap="square">
              <a:spAutoFit/>
            </a:bodyPr>
            <a:lstStyle/>
            <a:p>
              <a:pPr>
                <a:lnSpc>
                  <a:spcPct val="200000"/>
                </a:lnSpc>
                <a:spcBef>
                  <a:spcPct val="50000"/>
                </a:spcBef>
              </a:pPr>
              <a:r>
                <a:rPr lang="zh-CN" altLang="en-US" sz="2000" dirty="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dirty="0">
                  <a:solidFill>
                    <a:srgbClr val="0000FF"/>
                  </a:solidFill>
                  <a:latin typeface="Consolas" pitchFamily="49" charset="0"/>
                  <a:ea typeface="楷体" pitchFamily="49" charset="-122"/>
                  <a:cs typeface="Consolas" pitchFamily="49" charset="0"/>
                </a:rPr>
                <a:t>≥</a:t>
              </a:r>
            </a:p>
            <a:p>
              <a:pPr>
                <a:lnSpc>
                  <a:spcPct val="200000"/>
                </a:lnSpc>
                <a:spcBef>
                  <a:spcPct val="50000"/>
                </a:spcBef>
              </a:pP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宋体" pitchFamily="2" charset="-122"/>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0</a:t>
              </a:r>
            </a:p>
          </p:txBody>
        </p:sp>
        <p:graphicFrame>
          <p:nvGraphicFramePr>
            <p:cNvPr id="174084" name="Object 4"/>
            <p:cNvGraphicFramePr>
              <a:graphicFrameLocks noChangeAspect="1"/>
            </p:cNvGraphicFramePr>
            <p:nvPr/>
          </p:nvGraphicFramePr>
          <p:xfrm>
            <a:off x="2139979" y="1906061"/>
            <a:ext cx="6575425" cy="669925"/>
          </p:xfrm>
          <a:graphic>
            <a:graphicData uri="http://schemas.openxmlformats.org/presentationml/2006/ole">
              <p:oleObj spid="_x0000_s174084" name="公式" r:id="rId3" imgW="4114800" imgH="419100" progId="">
                <p:embed/>
              </p:oleObj>
            </a:graphicData>
          </a:graphic>
        </p:graphicFrame>
        <p:graphicFrame>
          <p:nvGraphicFramePr>
            <p:cNvPr id="174086" name="Object 6"/>
            <p:cNvGraphicFramePr>
              <a:graphicFrameLocks noChangeAspect="1"/>
            </p:cNvGraphicFramePr>
            <p:nvPr/>
          </p:nvGraphicFramePr>
          <p:xfrm>
            <a:off x="642910" y="2643182"/>
            <a:ext cx="5524500" cy="669925"/>
          </p:xfrm>
          <a:graphic>
            <a:graphicData uri="http://schemas.openxmlformats.org/presentationml/2006/ole">
              <p:oleObj spid="_x0000_s174086" name="公式" r:id="rId4" imgW="3454400" imgH="419100" progId="">
                <p:embed/>
              </p:oleObj>
            </a:graphicData>
          </a:graphic>
        </p:graphicFrame>
        <p:graphicFrame>
          <p:nvGraphicFramePr>
            <p:cNvPr id="174088" name="Object 8"/>
            <p:cNvGraphicFramePr>
              <a:graphicFrameLocks noChangeAspect="1"/>
            </p:cNvGraphicFramePr>
            <p:nvPr/>
          </p:nvGraphicFramePr>
          <p:xfrm>
            <a:off x="571472" y="3429000"/>
            <a:ext cx="1687512" cy="647700"/>
          </p:xfrm>
          <a:graphic>
            <a:graphicData uri="http://schemas.openxmlformats.org/presentationml/2006/ole">
              <p:oleObj spid="_x0000_s174088" name="公式" r:id="rId5" imgW="1066337" imgH="406224" progId="">
                <p:embed/>
              </p:oleObj>
            </a:graphicData>
          </a:graphic>
        </p:graphicFrame>
      </p:grpSp>
      <p:sp>
        <p:nvSpPr>
          <p:cNvPr id="174090" name="Text Box 10"/>
          <p:cNvSpPr txBox="1">
            <a:spLocks noChangeArrowheads="1"/>
          </p:cNvSpPr>
          <p:nvPr/>
        </p:nvSpPr>
        <p:spPr bwMode="auto">
          <a:xfrm>
            <a:off x="428596" y="4429132"/>
            <a:ext cx="8135938" cy="95725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这样与</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是最优解的假设</a:t>
            </a:r>
            <a:r>
              <a:rPr lang="zh-CN" altLang="en-US" sz="2000">
                <a:solidFill>
                  <a:srgbClr val="0000FF"/>
                </a:solidFill>
                <a:latin typeface="Consolas" pitchFamily="49" charset="0"/>
                <a:ea typeface="楷体" pitchFamily="49" charset="-122"/>
                <a:cs typeface="Consolas" pitchFamily="49" charset="0"/>
              </a:rPr>
              <a:t>矛</a:t>
            </a:r>
            <a:r>
              <a:rPr lang="zh-CN" altLang="en-US" sz="2000" smtClean="0">
                <a:solidFill>
                  <a:srgbClr val="0000FF"/>
                </a:solidFill>
                <a:latin typeface="Consolas" pitchFamily="49" charset="0"/>
                <a:ea typeface="楷体" pitchFamily="49" charset="-122"/>
                <a:cs typeface="Consolas" pitchFamily="49" charset="0"/>
              </a:rPr>
              <a:t>盾，也</a:t>
            </a:r>
            <a:r>
              <a:rPr lang="zh-CN" altLang="en-US" sz="2000" dirty="0">
                <a:solidFill>
                  <a:srgbClr val="0000FF"/>
                </a:solidFill>
                <a:latin typeface="Consolas" pitchFamily="49" charset="0"/>
                <a:ea typeface="楷体" pitchFamily="49" charset="-122"/>
                <a:cs typeface="Consolas" pitchFamily="49" charset="0"/>
              </a:rPr>
              <a:t>就是说没有哪个可行解的价值会大于</a:t>
            </a:r>
            <a:r>
              <a:rPr lang="en-US" altLang="zh-CN" sz="2000" i="1">
                <a:solidFill>
                  <a:srgbClr val="0000FF"/>
                </a:solidFill>
                <a:latin typeface="Consolas" pitchFamily="49" charset="0"/>
                <a:ea typeface="楷体" pitchFamily="49" charset="-122"/>
                <a:cs typeface="Consolas" pitchFamily="49" charset="0"/>
              </a:rPr>
              <a:t>V</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，因</a:t>
            </a:r>
            <a:r>
              <a:rPr lang="zh-CN" altLang="en-US" sz="2000" dirty="0">
                <a:solidFill>
                  <a:srgbClr val="0000FF"/>
                </a:solidFill>
                <a:latin typeface="Consolas" pitchFamily="49" charset="0"/>
                <a:ea typeface="楷体" pitchFamily="49" charset="-122"/>
                <a:cs typeface="Consolas" pitchFamily="49" charset="0"/>
              </a:rPr>
              <a:t>此解</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是最优解。</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500034" y="1357298"/>
            <a:ext cx="8064500" cy="1107996"/>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算法分析</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排序</a:t>
            </a:r>
            <a:r>
              <a:rPr lang="zh-CN" altLang="en-US" sz="2000" dirty="0">
                <a:solidFill>
                  <a:srgbClr val="0000FF"/>
                </a:solidFill>
                <a:latin typeface="Consolas" pitchFamily="49" charset="0"/>
                <a:ea typeface="楷体" pitchFamily="49" charset="-122"/>
                <a:cs typeface="Consolas" pitchFamily="49" charset="0"/>
              </a:rPr>
              <a:t>的时间复杂性为</a:t>
            </a:r>
            <a:r>
              <a:rPr lang="en-US" altLang="zh-CN" sz="2000">
                <a:solidFill>
                  <a:srgbClr val="0000FF"/>
                </a:solidFill>
                <a:latin typeface="Consolas" pitchFamily="49" charset="0"/>
                <a:ea typeface="楷体" pitchFamily="49" charset="-122"/>
                <a:cs typeface="Consolas" pitchFamily="49" charset="0"/>
              </a:rPr>
              <a:t>O(</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while</a:t>
            </a:r>
            <a:r>
              <a:rPr lang="zh-CN" altLang="en-US" sz="2000" dirty="0">
                <a:solidFill>
                  <a:srgbClr val="0000FF"/>
                </a:solidFill>
                <a:latin typeface="Consolas" pitchFamily="49" charset="0"/>
                <a:ea typeface="楷体" pitchFamily="49" charset="-122"/>
                <a:cs typeface="Consolas" pitchFamily="49" charset="0"/>
              </a:rPr>
              <a:t>循环的时间为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以本算法的时间复杂度为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71435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7.4 </a:t>
            </a:r>
            <a:r>
              <a:rPr lang="zh-CN" altLang="zh-CN" sz="2800" smtClean="0">
                <a:solidFill>
                  <a:srgbClr val="FF0000"/>
                </a:solidFill>
                <a:latin typeface="Consolas" pitchFamily="49" charset="0"/>
                <a:ea typeface="叶根友毛笔行书2.0版" pitchFamily="2" charset="-122"/>
                <a:cs typeface="Consolas" pitchFamily="49" charset="0"/>
              </a:rPr>
              <a:t>求解最优装载问题</a:t>
            </a:r>
          </a:p>
        </p:txBody>
      </p:sp>
      <p:sp>
        <p:nvSpPr>
          <p:cNvPr id="3" name="TextBox 2"/>
          <p:cNvSpPr txBox="1"/>
          <p:nvPr/>
        </p:nvSpPr>
        <p:spPr>
          <a:xfrm>
            <a:off x="500034" y="1714488"/>
            <a:ext cx="8001056" cy="1985159"/>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个集装箱要装上一艘载重量为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的轮船，其中集装箱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）的重量为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不考虑集装箱的体积限制，现要选出尽可能多的集装箱装上轮船，使它们的重量之和不超过</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929618" cy="2392835"/>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第</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章讨论了简单装载问题，采用回溯法选出尽可能少的集装箱个数。这里的最优解是选出尽可能多的集装箱个数，并采用</a:t>
            </a:r>
            <a:r>
              <a:rPr lang="zh-CN" altLang="zh-CN" sz="2000" smtClean="0">
                <a:solidFill>
                  <a:srgbClr val="C00000"/>
                </a:solidFill>
                <a:latin typeface="Consolas" pitchFamily="49" charset="0"/>
                <a:ea typeface="楷体" pitchFamily="49" charset="-122"/>
                <a:cs typeface="Consolas" pitchFamily="49" charset="0"/>
              </a:rPr>
              <a:t>贪心法</a:t>
            </a:r>
            <a:r>
              <a:rPr lang="zh-CN" altLang="zh-CN" sz="2000" smtClean="0">
                <a:solidFill>
                  <a:srgbClr val="0000FF"/>
                </a:solidFill>
                <a:latin typeface="Consolas" pitchFamily="49" charset="0"/>
                <a:ea typeface="楷体" pitchFamily="49" charset="-122"/>
                <a:cs typeface="Consolas" pitchFamily="49" charset="0"/>
              </a:rPr>
              <a:t>求解。</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当重量限制为</a:t>
            </a:r>
            <a:r>
              <a:rPr lang="en-US" altLang="zh-CN" sz="2000" i="1"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越小可装载的集装箱个数越多，所以采用优先选取重量轻的集装箱装船的贪心思路。</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428736"/>
            <a:ext cx="7572428"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从小到大排序得到</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，设最优解向量为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，显然，</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是装载问题</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的最优解，满足</a:t>
            </a:r>
            <a:r>
              <a:rPr lang="zh-CN" altLang="zh-CN" sz="2000" smtClean="0">
                <a:solidFill>
                  <a:srgbClr val="C00000"/>
                </a:solidFill>
                <a:latin typeface="Consolas" pitchFamily="49" charset="0"/>
                <a:ea typeface="微软雅黑" pitchFamily="34" charset="-122"/>
                <a:cs typeface="Consolas" pitchFamily="49" charset="0"/>
              </a:rPr>
              <a:t>贪心最优子结构性质</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643998" cy="5349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w[]={0,5,2,6,4,3};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各集装箱重量</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不用下标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的元素</a:t>
            </a:r>
          </a:p>
          <a:p>
            <a:r>
              <a:rPr lang="en-US" altLang="zh-CN" sz="1800" smtClean="0">
                <a:solidFill>
                  <a:srgbClr val="0000FF"/>
                </a:solidFill>
                <a:latin typeface="Consolas" pitchFamily="49" charset="0"/>
                <a:ea typeface="楷体" pitchFamily="49" charset="-122"/>
                <a:cs typeface="Consolas" pitchFamily="49" charset="0"/>
              </a:rPr>
              <a:t>int n=5,W=10;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maxw;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存放最优解的总重量</a:t>
            </a:r>
          </a:p>
          <a:p>
            <a:r>
              <a:rPr lang="en-US" altLang="zh-CN" sz="1800" smtClean="0">
                <a:solidFill>
                  <a:srgbClr val="0000FF"/>
                </a:solidFill>
                <a:latin typeface="Consolas" pitchFamily="49" charset="0"/>
                <a:ea typeface="楷体" pitchFamily="49" charset="-122"/>
                <a:cs typeface="Consolas" pitchFamily="49" charset="0"/>
              </a:rPr>
              <a:t>int x[MAXN];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存放最优解向量</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void solve()				//</a:t>
            </a:r>
            <a:r>
              <a:rPr lang="zh-CN" altLang="zh-CN" sz="1800" smtClean="0">
                <a:solidFill>
                  <a:srgbClr val="FF0000"/>
                </a:solidFill>
                <a:latin typeface="Consolas" pitchFamily="49" charset="0"/>
                <a:ea typeface="楷体" pitchFamily="49" charset="-122"/>
                <a:cs typeface="Consolas" pitchFamily="49" charset="0"/>
              </a:rPr>
              <a:t>求解最优装载问题</a:t>
            </a:r>
          </a:p>
          <a:p>
            <a:r>
              <a:rPr lang="en-US" altLang="zh-CN" sz="1800" smtClean="0">
                <a:solidFill>
                  <a:srgbClr val="0000FF"/>
                </a:solidFill>
                <a:latin typeface="Consolas" pitchFamily="49" charset="0"/>
                <a:ea typeface="楷体" pitchFamily="49" charset="-122"/>
                <a:cs typeface="Consolas" pitchFamily="49" charset="0"/>
              </a:rPr>
              <a:t>{  memset(x,0,sizeof(x));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初始化解向量</a:t>
            </a:r>
          </a:p>
          <a:p>
            <a:r>
              <a:rPr lang="en-US" altLang="zh-CN" sz="1800" smtClean="0">
                <a:solidFill>
                  <a:srgbClr val="0000FF"/>
                </a:solidFill>
                <a:latin typeface="Consolas" pitchFamily="49" charset="0"/>
                <a:ea typeface="楷体" pitchFamily="49" charset="-122"/>
                <a:cs typeface="Consolas" pitchFamily="49" charset="0"/>
              </a:rPr>
              <a:t>   sort(w+1,w+n+1);			</a:t>
            </a:r>
            <a:r>
              <a:rPr lang="en-US" altLang="zh-CN" sz="1800" smtClean="0">
                <a:solidFill>
                  <a:srgbClr val="00B0F0"/>
                </a:solidFill>
                <a:latin typeface="Consolas" pitchFamily="49" charset="0"/>
                <a:ea typeface="楷体" pitchFamily="49" charset="-122"/>
                <a:cs typeface="Consolas" pitchFamily="49" charset="0"/>
              </a:rPr>
              <a:t>//w[1..n]</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maxw=0;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restw=W;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剩余重量</a:t>
            </a:r>
          </a:p>
          <a:p>
            <a:r>
              <a:rPr lang="en-US" altLang="zh-CN" sz="1800" smtClean="0">
                <a:solidFill>
                  <a:srgbClr val="0000FF"/>
                </a:solidFill>
                <a:latin typeface="Consolas" pitchFamily="49" charset="0"/>
                <a:ea typeface="楷体" pitchFamily="49" charset="-122"/>
                <a:cs typeface="Consolas" pitchFamily="49" charset="0"/>
              </a:rPr>
              <a:t>   for (int i=1;i&lt;=n &amp;&amp;  w[i]&lt;=restw;i++)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x[i]=1;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选择集装箱</a:t>
            </a:r>
            <a:r>
              <a:rPr lang="en-US" altLang="zh-CN" sz="1800" smtClean="0">
                <a:solidFill>
                  <a:srgbClr val="00B0F0"/>
                </a:solidFill>
                <a:latin typeface="Consolas" pitchFamily="49" charset="0"/>
                <a:ea typeface="楷体" pitchFamily="49" charset="-122"/>
                <a:cs typeface="Consolas" pitchFamily="49" charset="0"/>
              </a:rPr>
              <a:t>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restw-=w[i];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减少剩余重量</a:t>
            </a:r>
          </a:p>
          <a:p>
            <a:r>
              <a:rPr lang="en-US" altLang="zh-CN" sz="1800" smtClean="0">
                <a:solidFill>
                  <a:srgbClr val="0000FF"/>
                </a:solidFill>
                <a:latin typeface="Consolas" pitchFamily="49" charset="0"/>
                <a:ea typeface="楷体" pitchFamily="49" charset="-122"/>
                <a:cs typeface="Consolas" pitchFamily="49" charset="0"/>
              </a:rPr>
              <a:t>      maxw+=w[i];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累计装载总重量</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428596" y="642918"/>
            <a:ext cx="8280400" cy="4093186"/>
          </a:xfrm>
          <a:prstGeom prst="rect">
            <a:avLst/>
          </a:prstGeom>
          <a:solidFill>
            <a:schemeClr val="accent1">
              <a:lumMod val="20000"/>
              <a:lumOff val="80000"/>
            </a:schemeClr>
          </a:solidFill>
          <a:ln w="9525">
            <a:noFill/>
            <a:miter lim="800000"/>
            <a:headEnd/>
            <a:tailEnd/>
          </a:ln>
          <a:effectLst/>
        </p:spPr>
        <p:txBody>
          <a:bodyPr lIns="144000" tIns="180000" bIns="216000">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贪</a:t>
            </a:r>
            <a:r>
              <a:rPr lang="zh-CN" altLang="en-US" sz="2000">
                <a:solidFill>
                  <a:srgbClr val="0000FF"/>
                </a:solidFill>
                <a:latin typeface="Consolas" pitchFamily="49" charset="0"/>
                <a:ea typeface="楷体" pitchFamily="49" charset="-122"/>
                <a:cs typeface="Consolas" pitchFamily="49" charset="0"/>
              </a:rPr>
              <a:t>心</a:t>
            </a:r>
            <a:r>
              <a:rPr lang="zh-CN" altLang="en-US" sz="2000" smtClean="0">
                <a:solidFill>
                  <a:srgbClr val="0000FF"/>
                </a:solidFill>
                <a:latin typeface="Consolas" pitchFamily="49" charset="0"/>
                <a:ea typeface="楷体" pitchFamily="49" charset="-122"/>
                <a:cs typeface="Consolas" pitchFamily="49" charset="0"/>
              </a:rPr>
              <a:t>法从</a:t>
            </a:r>
            <a:r>
              <a:rPr lang="zh-CN" altLang="en-US" sz="2000" dirty="0">
                <a:solidFill>
                  <a:srgbClr val="0000FF"/>
                </a:solidFill>
                <a:latin typeface="Consolas" pitchFamily="49" charset="0"/>
                <a:ea typeface="楷体" pitchFamily="49" charset="-122"/>
                <a:cs typeface="Consolas" pitchFamily="49" charset="0"/>
              </a:rPr>
              <a:t>问题的某一个初始解</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出</a:t>
            </a:r>
            <a:r>
              <a:rPr lang="zh-CN" altLang="en-US" sz="2000" smtClean="0">
                <a:solidFill>
                  <a:srgbClr val="0000FF"/>
                </a:solidFill>
                <a:latin typeface="Consolas" pitchFamily="49" charset="0"/>
                <a:ea typeface="楷体" pitchFamily="49" charset="-122"/>
                <a:cs typeface="Consolas" pitchFamily="49" charset="0"/>
              </a:rPr>
              <a:t>发，采</a:t>
            </a:r>
            <a:r>
              <a:rPr lang="zh-CN" altLang="en-US" sz="2000" dirty="0">
                <a:solidFill>
                  <a:srgbClr val="0000FF"/>
                </a:solidFill>
                <a:latin typeface="Consolas" pitchFamily="49" charset="0"/>
                <a:ea typeface="楷体" pitchFamily="49" charset="-122"/>
                <a:cs typeface="Consolas" pitchFamily="49" charset="0"/>
              </a:rPr>
              <a:t>用逐步构造最优解的方法向给定的目标</a:t>
            </a:r>
            <a:r>
              <a:rPr lang="zh-CN" altLang="en-US" sz="2000">
                <a:solidFill>
                  <a:srgbClr val="0000FF"/>
                </a:solidFill>
                <a:latin typeface="Consolas" pitchFamily="49" charset="0"/>
                <a:ea typeface="楷体" pitchFamily="49" charset="-122"/>
                <a:cs typeface="Consolas" pitchFamily="49" charset="0"/>
              </a:rPr>
              <a:t>前</a:t>
            </a:r>
            <a:r>
              <a:rPr lang="zh-CN" altLang="en-US" sz="2000" smtClean="0">
                <a:solidFill>
                  <a:srgbClr val="0000FF"/>
                </a:solidFill>
                <a:latin typeface="Consolas" pitchFamily="49" charset="0"/>
                <a:ea typeface="楷体" pitchFamily="49" charset="-122"/>
                <a:cs typeface="Consolas" pitchFamily="49" charset="0"/>
              </a:rPr>
              <a:t>进，每</a:t>
            </a:r>
            <a:r>
              <a:rPr lang="zh-CN" altLang="en-US" sz="2000" dirty="0">
                <a:solidFill>
                  <a:srgbClr val="0000FF"/>
                </a:solidFill>
                <a:latin typeface="Consolas" pitchFamily="49" charset="0"/>
                <a:ea typeface="楷体" pitchFamily="49" charset="-122"/>
                <a:cs typeface="Consolas" pitchFamily="49" charset="0"/>
              </a:rPr>
              <a:t>一步决策产生</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元组解</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）的一个分量。</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贪心法每一步上用作决策依据的选择准则被称为最优量度标准（或贪心准</a:t>
            </a:r>
            <a:r>
              <a:rPr lang="zh-CN" altLang="en-US" sz="2000">
                <a:solidFill>
                  <a:srgbClr val="0000FF"/>
                </a:solidFill>
                <a:latin typeface="Consolas" pitchFamily="49" charset="0"/>
                <a:ea typeface="楷体" pitchFamily="49" charset="-122"/>
                <a:cs typeface="Consolas" pitchFamily="49" charset="0"/>
              </a:rPr>
              <a:t>则</a:t>
            </a:r>
            <a:r>
              <a:rPr lang="zh-CN" altLang="en-US" sz="2000" smtClean="0">
                <a:solidFill>
                  <a:srgbClr val="0000FF"/>
                </a:solidFill>
                <a:latin typeface="Consolas" pitchFamily="49" charset="0"/>
                <a:ea typeface="楷体" pitchFamily="49" charset="-122"/>
                <a:cs typeface="Consolas" pitchFamily="49" charset="0"/>
              </a:rPr>
              <a:t>），也</a:t>
            </a:r>
            <a:r>
              <a:rPr lang="zh-CN" altLang="en-US" sz="2000" dirty="0">
                <a:solidFill>
                  <a:srgbClr val="0000FF"/>
                </a:solidFill>
                <a:latin typeface="Consolas" pitchFamily="49" charset="0"/>
                <a:ea typeface="楷体" pitchFamily="49" charset="-122"/>
                <a:cs typeface="Consolas" pitchFamily="49" charset="0"/>
              </a:rPr>
              <a:t>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说，在</a:t>
            </a:r>
            <a:r>
              <a:rPr lang="zh-CN" altLang="en-US" sz="2000" dirty="0">
                <a:solidFill>
                  <a:srgbClr val="0000FF"/>
                </a:solidFill>
                <a:latin typeface="Consolas" pitchFamily="49" charset="0"/>
                <a:ea typeface="楷体" pitchFamily="49" charset="-122"/>
                <a:cs typeface="Consolas" pitchFamily="49" charset="0"/>
              </a:rPr>
              <a:t>选择解分量的过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中，添</a:t>
            </a:r>
            <a:r>
              <a:rPr lang="zh-CN" altLang="en-US" sz="2000" dirty="0">
                <a:solidFill>
                  <a:srgbClr val="0000FF"/>
                </a:solidFill>
                <a:latin typeface="Consolas" pitchFamily="49" charset="0"/>
                <a:ea typeface="楷体" pitchFamily="49" charset="-122"/>
                <a:cs typeface="Consolas" pitchFamily="49" charset="0"/>
              </a:rPr>
              <a:t>加新的解分量</a:t>
            </a:r>
            <a:r>
              <a:rPr lang="en-US" altLang="zh-CN" sz="2000" i="1" err="1">
                <a:solidFill>
                  <a:srgbClr val="0000FF"/>
                </a:solidFill>
                <a:latin typeface="Consolas" pitchFamily="49" charset="0"/>
                <a:ea typeface="楷体" pitchFamily="49" charset="-122"/>
                <a:cs typeface="Consolas" pitchFamily="49" charset="0"/>
              </a:rPr>
              <a:t>x</a:t>
            </a:r>
            <a:r>
              <a:rPr lang="en-US" altLang="zh-CN" sz="2000" i="1" baseline="-25000" err="1">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后，形</a:t>
            </a:r>
            <a:r>
              <a:rPr lang="zh-CN" altLang="en-US" sz="2000" dirty="0">
                <a:solidFill>
                  <a:srgbClr val="0000FF"/>
                </a:solidFill>
                <a:latin typeface="Consolas" pitchFamily="49" charset="0"/>
                <a:ea typeface="楷体" pitchFamily="49" charset="-122"/>
                <a:cs typeface="Consolas" pitchFamily="49" charset="0"/>
              </a:rPr>
              <a:t>成的部分解</a:t>
            </a:r>
            <a:r>
              <a:rPr lang="zh-CN" altLang="en-US"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不违反可行解约束条件。</a:t>
            </a:r>
          </a:p>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每一次贪心选择都将所求问题简化为规模更小的子</a:t>
            </a:r>
            <a:r>
              <a:rPr lang="zh-CN" altLang="en-US" sz="2000">
                <a:solidFill>
                  <a:srgbClr val="0000FF"/>
                </a:solidFill>
                <a:latin typeface="Consolas" pitchFamily="49" charset="0"/>
                <a:ea typeface="楷体" pitchFamily="49" charset="-122"/>
                <a:cs typeface="Consolas" pitchFamily="49" charset="0"/>
              </a:rPr>
              <a:t>问</a:t>
            </a:r>
            <a:r>
              <a:rPr lang="zh-CN" altLang="en-US" sz="2000" smtClean="0">
                <a:solidFill>
                  <a:srgbClr val="0000FF"/>
                </a:solidFill>
                <a:latin typeface="Consolas" pitchFamily="49" charset="0"/>
                <a:ea typeface="楷体" pitchFamily="49" charset="-122"/>
                <a:cs typeface="Consolas" pitchFamily="49" charset="0"/>
              </a:rPr>
              <a:t>题，并</a:t>
            </a:r>
            <a:r>
              <a:rPr lang="zh-CN" altLang="en-US" sz="2000" dirty="0">
                <a:solidFill>
                  <a:srgbClr val="C00000"/>
                </a:solidFill>
                <a:latin typeface="Consolas" pitchFamily="49" charset="0"/>
                <a:ea typeface="楷体" pitchFamily="49" charset="-122"/>
                <a:cs typeface="Consolas" pitchFamily="49" charset="0"/>
              </a:rPr>
              <a:t>期望</a:t>
            </a:r>
            <a:r>
              <a:rPr lang="zh-CN" altLang="en-US" sz="2000" dirty="0">
                <a:solidFill>
                  <a:srgbClr val="0000FF"/>
                </a:solidFill>
                <a:latin typeface="Consolas" pitchFamily="49" charset="0"/>
                <a:ea typeface="楷体" pitchFamily="49" charset="-122"/>
                <a:cs typeface="Consolas" pitchFamily="49" charset="0"/>
              </a:rPr>
              <a:t>通过每次所做的局部最优选择产生出一个全局最优解。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2928934"/>
            <a:ext cx="4143404" cy="1748510"/>
          </a:xfrm>
          <a:prstGeom prst="rect">
            <a:avLst/>
          </a:prstGeom>
        </p:spPr>
        <p:style>
          <a:lnRef idx="2">
            <a:schemeClr val="accent6"/>
          </a:lnRef>
          <a:fillRef idx="1">
            <a:schemeClr val="lt1"/>
          </a:fillRef>
          <a:effectRef idx="0">
            <a:schemeClr val="accent6"/>
          </a:effectRef>
          <a:fontRef idx="minor">
            <a:schemeClr val="dk1"/>
          </a:fontRef>
        </p:style>
        <p:txBody>
          <a:bodyPr wrap="square" lIns="216000" tIns="180000" bIns="180000" rtlCol="0">
            <a:spAutoFit/>
          </a:bodyPr>
          <a:lstStyle/>
          <a:p>
            <a:r>
              <a:rPr lang="zh-CN" altLang="zh-CN" sz="1800" smtClean="0">
                <a:solidFill>
                  <a:srgbClr val="0000FF"/>
                </a:solidFill>
                <a:latin typeface="Consolas" pitchFamily="49" charset="0"/>
                <a:ea typeface="楷体" pitchFamily="49" charset="-122"/>
                <a:cs typeface="Consolas" pitchFamily="49" charset="0"/>
              </a:rPr>
              <a:t>最优方案</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的集装箱</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的集装箱</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选取重量为</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的集装箱</a:t>
            </a:r>
          </a:p>
          <a:p>
            <a:r>
              <a:rPr lang="zh-CN" altLang="zh-CN" sz="1800" smtClean="0">
                <a:solidFill>
                  <a:srgbClr val="0000FF"/>
                </a:solidFill>
                <a:latin typeface="Consolas" pitchFamily="49" charset="0"/>
                <a:ea typeface="楷体" pitchFamily="49" charset="-122"/>
                <a:cs typeface="Consolas" pitchFamily="49" charset="0"/>
              </a:rPr>
              <a:t>总重量</a:t>
            </a:r>
            <a:r>
              <a:rPr lang="en-US" altLang="zh-CN" sz="1800" smtClean="0">
                <a:solidFill>
                  <a:srgbClr val="0000FF"/>
                </a:solidFill>
                <a:latin typeface="Consolas" pitchFamily="49" charset="0"/>
                <a:ea typeface="楷体" pitchFamily="49" charset="-122"/>
                <a:cs typeface="Consolas" pitchFamily="49" charset="0"/>
              </a:rPr>
              <a:t>=9</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571472" y="928670"/>
            <a:ext cx="7715304" cy="917513"/>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int w[]={0,5,2,6,4,3};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各集装箱重量</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不用下标</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的元素</a:t>
            </a:r>
          </a:p>
          <a:p>
            <a:r>
              <a:rPr lang="en-US" altLang="zh-CN" sz="1800" smtClean="0">
                <a:solidFill>
                  <a:srgbClr val="0000FF"/>
                </a:solidFill>
                <a:latin typeface="Consolas" pitchFamily="49" charset="0"/>
                <a:ea typeface="楷体" pitchFamily="49" charset="-122"/>
                <a:cs typeface="Consolas" pitchFamily="49" charset="0"/>
              </a:rPr>
              <a:t>int n=5,W=10;</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428992" y="1928802"/>
            <a:ext cx="357190" cy="78581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928802"/>
            <a:ext cx="7715304" cy="10078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357166"/>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7.5 </a:t>
            </a:r>
            <a:r>
              <a:rPr lang="zh-CN" altLang="zh-CN" sz="2800" smtClean="0">
                <a:solidFill>
                  <a:srgbClr val="FF0000"/>
                </a:solidFill>
                <a:latin typeface="Consolas" pitchFamily="49" charset="0"/>
                <a:ea typeface="叶根友毛笔行书2.0版" pitchFamily="2" charset="-122"/>
                <a:cs typeface="Consolas" pitchFamily="49" charset="0"/>
              </a:rPr>
              <a:t>求解田忌赛马问题</a:t>
            </a:r>
          </a:p>
        </p:txBody>
      </p:sp>
      <p:sp>
        <p:nvSpPr>
          <p:cNvPr id="3" name="TextBox 2"/>
          <p:cNvSpPr txBox="1"/>
          <p:nvPr/>
        </p:nvSpPr>
        <p:spPr>
          <a:xfrm>
            <a:off x="285720" y="1142984"/>
            <a:ext cx="8572560" cy="4161011"/>
          </a:xfrm>
          <a:prstGeom prst="rect">
            <a:avLst/>
          </a:prstGeom>
          <a:noFill/>
        </p:spPr>
        <p:txBody>
          <a:bodyPr wrap="square" rtlCol="0">
            <a:spAutoFit/>
          </a:bodyPr>
          <a:lstStyle/>
          <a:p>
            <a:pPr>
              <a:lnSpc>
                <a:spcPts val="32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二千多年前的战国时期，齐威王与大将田忌赛马。双方约定每人各出</a:t>
            </a:r>
            <a:r>
              <a:rPr lang="en-US" altLang="zh-CN" sz="2000" smtClean="0">
                <a:solidFill>
                  <a:srgbClr val="0000FF"/>
                </a:solidFill>
                <a:latin typeface="Consolas" pitchFamily="49" charset="0"/>
                <a:ea typeface="楷体" pitchFamily="49" charset="-122"/>
                <a:cs typeface="Consolas" pitchFamily="49" charset="0"/>
              </a:rPr>
              <a:t>300</a:t>
            </a:r>
            <a:r>
              <a:rPr lang="zh-CN" altLang="zh-CN" sz="2000" smtClean="0">
                <a:solidFill>
                  <a:srgbClr val="0000FF"/>
                </a:solidFill>
                <a:latin typeface="Consolas" pitchFamily="49" charset="0"/>
                <a:ea typeface="楷体" pitchFamily="49" charset="-122"/>
                <a:cs typeface="Consolas" pitchFamily="49" charset="0"/>
              </a:rPr>
              <a:t>匹马，并且在上、中、下三个等级中各选一匹进行比赛，由于齐威王每个等级的马都比田忌的马略强，比赛的结果可想而知。现在双方各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匹马，依次派出一匹马进行比赛，每一轮获胜的一方将从输的一方得到</a:t>
            </a:r>
            <a:r>
              <a:rPr lang="en-US" altLang="zh-CN" sz="2000" smtClean="0">
                <a:solidFill>
                  <a:srgbClr val="0000FF"/>
                </a:solidFill>
                <a:latin typeface="Consolas" pitchFamily="49" charset="0"/>
                <a:ea typeface="楷体" pitchFamily="49" charset="-122"/>
                <a:cs typeface="Consolas" pitchFamily="49" charset="0"/>
              </a:rPr>
              <a:t>200</a:t>
            </a:r>
            <a:r>
              <a:rPr lang="zh-CN" altLang="zh-CN" sz="2000" smtClean="0">
                <a:solidFill>
                  <a:srgbClr val="0000FF"/>
                </a:solidFill>
                <a:latin typeface="Consolas" pitchFamily="49" charset="0"/>
                <a:ea typeface="楷体" pitchFamily="49" charset="-122"/>
                <a:cs typeface="Consolas" pitchFamily="49" charset="0"/>
              </a:rPr>
              <a:t>银币，平局则不用出钱，田忌已知所有马的速度值并可以安排出场顺序，问他如何安排比赛获得的银币最多。</a:t>
            </a:r>
          </a:p>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输入：</a:t>
            </a:r>
            <a:r>
              <a:rPr lang="zh-CN" altLang="zh-CN" sz="2000" smtClean="0">
                <a:solidFill>
                  <a:srgbClr val="0000FF"/>
                </a:solidFill>
                <a:latin typeface="Consolas" pitchFamily="49" charset="0"/>
                <a:ea typeface="楷体" pitchFamily="49" charset="-122"/>
                <a:cs typeface="Consolas" pitchFamily="49" charset="0"/>
              </a:rPr>
              <a:t>输入包含多个测试用例，每个测试用例的第一行正整数</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1000</a:t>
            </a:r>
            <a:r>
              <a:rPr lang="zh-CN" altLang="zh-CN" sz="2000" smtClean="0">
                <a:solidFill>
                  <a:srgbClr val="0000FF"/>
                </a:solidFill>
                <a:latin typeface="Consolas" pitchFamily="49" charset="0"/>
                <a:ea typeface="楷体" pitchFamily="49" charset="-122"/>
                <a:cs typeface="Consolas" pitchFamily="49" charset="0"/>
              </a:rPr>
              <a:t>）马的数量，后两行分别是</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个整数，表示田忌和齐威王的马的速度值。输入</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结束。</a:t>
            </a:r>
          </a:p>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输出：</a:t>
            </a:r>
            <a:r>
              <a:rPr lang="zh-CN" altLang="zh-CN" sz="2000" smtClean="0">
                <a:solidFill>
                  <a:srgbClr val="0000FF"/>
                </a:solidFill>
                <a:latin typeface="Consolas" pitchFamily="49" charset="0"/>
                <a:ea typeface="楷体" pitchFamily="49" charset="-122"/>
                <a:cs typeface="Consolas" pitchFamily="49" charset="0"/>
              </a:rPr>
              <a:t>每个测试用例输出一行，表示田忌获得的最多银币数。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142984"/>
            <a:ext cx="6429420" cy="4932665"/>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rIns="144000" bIns="144000" rtlCol="0">
            <a:spAutoFit/>
          </a:bodyPr>
          <a:lstStyle/>
          <a:p>
            <a:r>
              <a:rPr lang="zh-CN" altLang="zh-CN" sz="2200" smtClean="0">
                <a:solidFill>
                  <a:srgbClr val="FF0000"/>
                </a:solidFill>
                <a:latin typeface="Consolas" pitchFamily="49" charset="0"/>
                <a:ea typeface="楷体" pitchFamily="49" charset="-122"/>
                <a:cs typeface="Consolas" pitchFamily="49" charset="0"/>
              </a:rPr>
              <a:t>输入样例：</a:t>
            </a:r>
          </a:p>
          <a:p>
            <a:r>
              <a:rPr lang="en-US" altLang="zh-CN" sz="2000" smtClean="0">
                <a:solidFill>
                  <a:srgbClr val="0000FF"/>
                </a:solidFill>
                <a:latin typeface="Consolas" pitchFamily="49" charset="0"/>
                <a:ea typeface="楷体" pitchFamily="49" charset="-122"/>
                <a:cs typeface="Consolas" pitchFamily="49" charset="0"/>
              </a:rPr>
              <a:t>3</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92 83 71</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95 87 74</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20 20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20 20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20 19</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22 18</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a:p>
            <a:r>
              <a:rPr lang="zh-CN" altLang="zh-CN" sz="2200" smtClean="0">
                <a:solidFill>
                  <a:srgbClr val="FF0000"/>
                </a:solidFill>
                <a:latin typeface="Consolas" pitchFamily="49" charset="0"/>
                <a:ea typeface="楷体" pitchFamily="49" charset="-122"/>
                <a:cs typeface="Consolas" pitchFamily="49" charset="0"/>
              </a:rPr>
              <a:t>样例输出：</a:t>
            </a:r>
          </a:p>
          <a:p>
            <a:r>
              <a:rPr lang="en-US" altLang="zh-CN" sz="2000" smtClean="0">
                <a:solidFill>
                  <a:srgbClr val="0000FF"/>
                </a:solidFill>
                <a:latin typeface="Consolas" pitchFamily="49" charset="0"/>
                <a:ea typeface="楷体" pitchFamily="49" charset="-122"/>
                <a:cs typeface="Consolas" pitchFamily="49" charset="0"/>
              </a:rPr>
              <a:t>200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a:p>
            <a:r>
              <a:rPr lang="en-US" altLang="zh-CN" sz="2000" smtClean="0">
                <a:solidFill>
                  <a:srgbClr val="0000FF"/>
                </a:solidFill>
                <a:latin typeface="Consolas" pitchFamily="49" charset="0"/>
                <a:ea typeface="楷体" pitchFamily="49" charset="-122"/>
                <a:cs typeface="Consolas" pitchFamily="49" charset="0"/>
              </a:rPr>
              <a:t>0</a:t>
            </a:r>
            <a:endParaRPr lang="zh-CN"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2908489"/>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田忌的马速度用数组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表示，齐威王的马速度用数组</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表示，将</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数组递增排序。采用常识性的贪心思路，分以下几种情况：</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1</a:t>
            </a:r>
            <a:r>
              <a:rPr lang="zh-CN" altLang="zh-CN" sz="2000" smtClean="0">
                <a:solidFill>
                  <a:srgbClr val="FF00FF"/>
                </a:solidFill>
                <a:latin typeface="Consolas" pitchFamily="49" charset="0"/>
                <a:ea typeface="楷体" pitchFamily="49" charset="-122"/>
                <a:cs typeface="Consolas" pitchFamily="49" charset="0"/>
              </a:rPr>
              <a:t>）田忌最快的马比齐威王最快的马快</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，则两者比赛（两个最快的马比赛），田忌赢。因为此时田忌最快的马一定赢，而选择与齐威王最快的马比赛对于田忌来说是最优的，</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图中“■”代表已经比赛的马，“□”代表尚未比赛的马，箭头指向的马速度更快。</a:t>
            </a:r>
          </a:p>
        </p:txBody>
      </p:sp>
      <p:sp>
        <p:nvSpPr>
          <p:cNvPr id="280578" name="Rectangle 2"/>
          <p:cNvSpPr>
            <a:spLocks noChangeArrowheads="1"/>
          </p:cNvSpPr>
          <p:nvPr/>
        </p:nvSpPr>
        <p:spPr bwMode="auto">
          <a:xfrm>
            <a:off x="1957368" y="4184662"/>
            <a:ext cx="2162202"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79" name="Rectangle 3"/>
          <p:cNvSpPr>
            <a:spLocks noChangeArrowheads="1"/>
          </p:cNvSpPr>
          <p:nvPr/>
        </p:nvSpPr>
        <p:spPr bwMode="auto">
          <a:xfrm>
            <a:off x="2008170"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慢</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0" name="Rectangle 4"/>
          <p:cNvSpPr>
            <a:spLocks noChangeArrowheads="1"/>
          </p:cNvSpPr>
          <p:nvPr/>
        </p:nvSpPr>
        <p:spPr bwMode="auto">
          <a:xfrm>
            <a:off x="3884620"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快</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1" name="Rectangle 5"/>
          <p:cNvSpPr>
            <a:spLocks noChangeArrowheads="1"/>
          </p:cNvSpPr>
          <p:nvPr/>
        </p:nvSpPr>
        <p:spPr bwMode="auto">
          <a:xfrm>
            <a:off x="1649392"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2" name="Rectangle 6"/>
          <p:cNvSpPr>
            <a:spLocks noChangeArrowheads="1"/>
          </p:cNvSpPr>
          <p:nvPr/>
        </p:nvSpPr>
        <p:spPr bwMode="auto">
          <a:xfrm>
            <a:off x="1957368" y="4921264"/>
            <a:ext cx="2143140"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3" name="Rectangle 7"/>
          <p:cNvSpPr>
            <a:spLocks noChangeArrowheads="1"/>
          </p:cNvSpPr>
          <p:nvPr/>
        </p:nvSpPr>
        <p:spPr bwMode="auto">
          <a:xfrm>
            <a:off x="1643042"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4" name="Rectangle 8"/>
          <p:cNvSpPr>
            <a:spLocks noChangeArrowheads="1"/>
          </p:cNvSpPr>
          <p:nvPr/>
        </p:nvSpPr>
        <p:spPr bwMode="auto">
          <a:xfrm>
            <a:off x="2786050" y="5429264"/>
            <a:ext cx="3786214"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[righta]&gt;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0585" name="Rectangle 9"/>
          <p:cNvSpPr>
            <a:spLocks noChangeArrowheads="1"/>
          </p:cNvSpPr>
          <p:nvPr/>
        </p:nvSpPr>
        <p:spPr bwMode="auto">
          <a:xfrm>
            <a:off x="5054612" y="4184662"/>
            <a:ext cx="2089156" cy="31590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6" name="Rectangle 10"/>
          <p:cNvSpPr>
            <a:spLocks noChangeArrowheads="1"/>
          </p:cNvSpPr>
          <p:nvPr/>
        </p:nvSpPr>
        <p:spPr bwMode="auto">
          <a:xfrm>
            <a:off x="5086362" y="3857628"/>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慢</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7" name="Rectangle 11"/>
          <p:cNvSpPr>
            <a:spLocks noChangeArrowheads="1"/>
          </p:cNvSpPr>
          <p:nvPr/>
        </p:nvSpPr>
        <p:spPr bwMode="auto">
          <a:xfrm>
            <a:off x="6858016" y="3863978"/>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2000" i="0" u="none" strike="noStrike" cap="none" normalizeH="0" baseline="0" smtClean="0">
                <a:ln>
                  <a:noFill/>
                </a:ln>
                <a:solidFill>
                  <a:srgbClr val="0000FF"/>
                </a:solidFill>
                <a:effectLst/>
                <a:ea typeface="楷体" pitchFamily="49" charset="-122"/>
                <a:cs typeface="Times New Roman" pitchFamily="18" charset="0"/>
              </a:rPr>
              <a:t>快</a:t>
            </a:r>
            <a:endParaRPr kumimoji="0" 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8" name="Rectangle 12"/>
          <p:cNvSpPr>
            <a:spLocks noChangeArrowheads="1"/>
          </p:cNvSpPr>
          <p:nvPr/>
        </p:nvSpPr>
        <p:spPr bwMode="auto">
          <a:xfrm>
            <a:off x="4835528" y="422911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89" name="Rectangle 13"/>
          <p:cNvSpPr>
            <a:spLocks noChangeArrowheads="1"/>
          </p:cNvSpPr>
          <p:nvPr/>
        </p:nvSpPr>
        <p:spPr bwMode="auto">
          <a:xfrm>
            <a:off x="5048262" y="4921264"/>
            <a:ext cx="2095506" cy="29368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r>
              <a:rPr kumimoji="0" lang="en-US" altLang="zh-CN" sz="1600" b="0" i="0" u="none" strike="noStrike" cap="none" normalizeH="0" baseline="0" smtClean="0">
                <a:ln>
                  <a:noFill/>
                </a:ln>
                <a:solidFill>
                  <a:schemeClr val="tx1"/>
                </a:solidFill>
                <a:effectLst/>
                <a:ea typeface="楷体" pitchFamily="49" charset="-122"/>
                <a:cs typeface="Times New Roman" pitchFamily="18" charset="0"/>
              </a:rPr>
              <a:t>…</a:t>
            </a:r>
            <a:r>
              <a:rPr kumimoji="0" lang="en-US" altLang="zh-CN" sz="1600" b="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600" b="0" i="0" u="none" strike="noStrike" cap="none" normalizeH="0" baseline="0" smtClean="0">
              <a:ln>
                <a:noFill/>
              </a:ln>
              <a:solidFill>
                <a:srgbClr val="0000FF"/>
              </a:solidFill>
              <a:effectLst/>
              <a:ea typeface="楷体" pitchFamily="49" charset="-122"/>
              <a:cs typeface="Times New Roman" pitchFamily="18" charset="0"/>
            </a:endParaRPr>
          </a:p>
        </p:txBody>
      </p:sp>
      <p:sp>
        <p:nvSpPr>
          <p:cNvPr id="280590" name="Rectangle 14"/>
          <p:cNvSpPr>
            <a:spLocks noChangeArrowheads="1"/>
          </p:cNvSpPr>
          <p:nvPr/>
        </p:nvSpPr>
        <p:spPr bwMode="auto">
          <a:xfrm>
            <a:off x="4829178" y="4965714"/>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20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2000" i="0" u="none" strike="noStrike" cap="none" normalizeH="0" baseline="0" smtClean="0">
              <a:ln>
                <a:noFill/>
              </a:ln>
              <a:solidFill>
                <a:srgbClr val="0000FF"/>
              </a:solidFill>
              <a:effectLst/>
              <a:ea typeface="楷体" pitchFamily="49" charset="-122"/>
              <a:cs typeface="Times New Roman" pitchFamily="18" charset="0"/>
            </a:endParaRPr>
          </a:p>
        </p:txBody>
      </p:sp>
      <p:cxnSp>
        <p:nvCxnSpPr>
          <p:cNvPr id="18" name="直接箭头连接符 17"/>
          <p:cNvCxnSpPr/>
          <p:nvPr/>
        </p:nvCxnSpPr>
        <p:spPr>
          <a:xfrm rot="5400000">
            <a:off x="6248042" y="4704044"/>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9" name="右箭头 18"/>
          <p:cNvSpPr/>
          <p:nvPr/>
        </p:nvSpPr>
        <p:spPr>
          <a:xfrm>
            <a:off x="4345160" y="4513096"/>
            <a:ext cx="357190" cy="28575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8215370"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2</a:t>
            </a:r>
            <a:r>
              <a:rPr lang="zh-CN" altLang="zh-CN" sz="2000" smtClean="0">
                <a:solidFill>
                  <a:srgbClr val="FF00FF"/>
                </a:solidFill>
                <a:latin typeface="Consolas" pitchFamily="49" charset="0"/>
                <a:ea typeface="楷体" pitchFamily="49" charset="-122"/>
                <a:cs typeface="Consolas" pitchFamily="49" charset="0"/>
              </a:rPr>
              <a:t>）田忌最快的马比齐威王最快的马慢</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[righta]&lt;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，则选择田忌最慢的马与齐威王最快的马比赛，田忌输。因为齐威王最快的马一定赢，而选择与田忌最慢的马比赛对于田忌来说是最优的。</a:t>
            </a:r>
          </a:p>
        </p:txBody>
      </p:sp>
      <p:sp>
        <p:nvSpPr>
          <p:cNvPr id="281602" name="Rectangle 2"/>
          <p:cNvSpPr>
            <a:spLocks noChangeArrowheads="1"/>
          </p:cNvSpPr>
          <p:nvPr/>
        </p:nvSpPr>
        <p:spPr bwMode="auto">
          <a:xfrm>
            <a:off x="1941513" y="2873380"/>
            <a:ext cx="2416174" cy="3413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ts val="216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3" name="Rectangle 3"/>
          <p:cNvSpPr>
            <a:spLocks noChangeArrowheads="1"/>
          </p:cNvSpPr>
          <p:nvPr/>
        </p:nvSpPr>
        <p:spPr bwMode="auto">
          <a:xfrm>
            <a:off x="1973263"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4" name="Rectangle 4"/>
          <p:cNvSpPr>
            <a:spLocks noChangeArrowheads="1"/>
          </p:cNvSpPr>
          <p:nvPr/>
        </p:nvSpPr>
        <p:spPr bwMode="auto">
          <a:xfrm>
            <a:off x="4071934"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5" name="Rectangle 5"/>
          <p:cNvSpPr>
            <a:spLocks noChangeArrowheads="1"/>
          </p:cNvSpPr>
          <p:nvPr/>
        </p:nvSpPr>
        <p:spPr bwMode="auto">
          <a:xfrm>
            <a:off x="1757363"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6" name="Rectangle 6"/>
          <p:cNvSpPr>
            <a:spLocks noChangeArrowheads="1"/>
          </p:cNvSpPr>
          <p:nvPr/>
        </p:nvSpPr>
        <p:spPr bwMode="auto">
          <a:xfrm>
            <a:off x="1935163" y="3609982"/>
            <a:ext cx="2422524"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7" name="Rectangle 7"/>
          <p:cNvSpPr>
            <a:spLocks noChangeArrowheads="1"/>
          </p:cNvSpPr>
          <p:nvPr/>
        </p:nvSpPr>
        <p:spPr bwMode="auto">
          <a:xfrm>
            <a:off x="1751013"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08" name="Rectangle 8"/>
          <p:cNvSpPr>
            <a:spLocks noChangeArrowheads="1"/>
          </p:cNvSpPr>
          <p:nvPr/>
        </p:nvSpPr>
        <p:spPr bwMode="auto">
          <a:xfrm>
            <a:off x="2786050" y="4414846"/>
            <a:ext cx="3857652" cy="3000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[righta]&lt;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1609" name="Rectangle 9"/>
          <p:cNvSpPr>
            <a:spLocks noChangeArrowheads="1"/>
          </p:cNvSpPr>
          <p:nvPr/>
        </p:nvSpPr>
        <p:spPr bwMode="auto">
          <a:xfrm>
            <a:off x="5240349" y="2562220"/>
            <a:ext cx="23495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0" name="Rectangle 10"/>
          <p:cNvSpPr>
            <a:spLocks noChangeArrowheads="1"/>
          </p:cNvSpPr>
          <p:nvPr/>
        </p:nvSpPr>
        <p:spPr bwMode="auto">
          <a:xfrm>
            <a:off x="7316808" y="2568570"/>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1" name="Rectangle 11"/>
          <p:cNvSpPr>
            <a:spLocks noChangeArrowheads="1"/>
          </p:cNvSpPr>
          <p:nvPr/>
        </p:nvSpPr>
        <p:spPr bwMode="auto">
          <a:xfrm>
            <a:off x="5024449" y="2917830"/>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2" name="Rectangle 12"/>
          <p:cNvSpPr>
            <a:spLocks noChangeArrowheads="1"/>
          </p:cNvSpPr>
          <p:nvPr/>
        </p:nvSpPr>
        <p:spPr bwMode="auto">
          <a:xfrm>
            <a:off x="5202248" y="3609982"/>
            <a:ext cx="2441586" cy="3905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3" name="Rectangle 13"/>
          <p:cNvSpPr>
            <a:spLocks noChangeArrowheads="1"/>
          </p:cNvSpPr>
          <p:nvPr/>
        </p:nvSpPr>
        <p:spPr bwMode="auto">
          <a:xfrm>
            <a:off x="5018099" y="3654432"/>
            <a:ext cx="165100" cy="1476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1614" name="Rectangle 14"/>
          <p:cNvSpPr>
            <a:spLocks noChangeArrowheads="1"/>
          </p:cNvSpPr>
          <p:nvPr/>
        </p:nvSpPr>
        <p:spPr bwMode="auto">
          <a:xfrm>
            <a:off x="5208598" y="2873380"/>
            <a:ext cx="2435235" cy="3270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Arial"/>
                <a:ea typeface="宋体" pitchFamily="2" charset="-122"/>
                <a:cs typeface="宋体" pitchFamily="2" charset="-122"/>
              </a:rPr>
              <a:t>…</a:t>
            </a:r>
            <a:r>
              <a:rPr kumimoji="0" lang="en-US" altLang="zh-CN" sz="1800" i="0" u="none" strike="noStrike" cap="none" normalizeH="0" baseline="0" smtClean="0">
                <a:ln>
                  <a:noFill/>
                </a:ln>
                <a:solidFill>
                  <a:srgbClr val="0000FF"/>
                </a:solidFill>
                <a:effectLst/>
                <a:latin typeface="宋体" pitchFamily="2" charset="-122"/>
                <a:ea typeface="宋体" pitchFamily="2" charset="-122"/>
                <a:cs typeface="宋体" pitchFamily="2" charset="-122"/>
              </a:rPr>
              <a:t>■</a:t>
            </a:r>
            <a:endParaRPr kumimoji="0" lang="zh-CN" altLang="zh-CN" sz="18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6" name="右箭头 15"/>
          <p:cNvSpPr/>
          <p:nvPr/>
        </p:nvSpPr>
        <p:spPr>
          <a:xfrm>
            <a:off x="4500562" y="328612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8" name="直接箭头连接符 17"/>
          <p:cNvCxnSpPr/>
          <p:nvPr/>
        </p:nvCxnSpPr>
        <p:spPr>
          <a:xfrm>
            <a:off x="5929322" y="321468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500042"/>
            <a:ext cx="9001156" cy="2400657"/>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a:t>
            </a:r>
            <a:r>
              <a:rPr lang="en-US" altLang="zh-CN" sz="2000" smtClean="0">
                <a:solidFill>
                  <a:srgbClr val="FF00FF"/>
                </a:solidFill>
                <a:latin typeface="Consolas" pitchFamily="49" charset="0"/>
                <a:ea typeface="楷体" pitchFamily="49" charset="-122"/>
                <a:cs typeface="Consolas" pitchFamily="49" charset="0"/>
              </a:rPr>
              <a:t>3</a:t>
            </a:r>
            <a:r>
              <a:rPr lang="zh-CN" altLang="zh-CN" sz="2000" smtClean="0">
                <a:solidFill>
                  <a:srgbClr val="FF00FF"/>
                </a:solidFill>
                <a:latin typeface="Consolas" pitchFamily="49" charset="0"/>
                <a:ea typeface="楷体" pitchFamily="49" charset="-122"/>
                <a:cs typeface="Consolas" pitchFamily="49" charset="0"/>
              </a:rPr>
              <a:t>）田忌最快的马与齐威王最快的马的速度相同</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，又分为以下</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种情况：</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① 田忌最慢的马比齐威王最慢的马快</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，则两者比赛（两个最慢的马比赛），田忌赢。因为此时齐威王最慢的马一定输，而选择与田忌最慢的马比赛对于田忌来说是最优的。</a:t>
            </a:r>
          </a:p>
        </p:txBody>
      </p:sp>
      <p:sp>
        <p:nvSpPr>
          <p:cNvPr id="282626" name="Rectangle 2"/>
          <p:cNvSpPr>
            <a:spLocks noChangeArrowheads="1"/>
          </p:cNvSpPr>
          <p:nvPr/>
        </p:nvSpPr>
        <p:spPr bwMode="auto">
          <a:xfrm>
            <a:off x="1404914" y="3619490"/>
            <a:ext cx="2347910" cy="3095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7" name="Rectangle 3"/>
          <p:cNvSpPr>
            <a:spLocks noChangeArrowheads="1"/>
          </p:cNvSpPr>
          <p:nvPr/>
        </p:nvSpPr>
        <p:spPr bwMode="auto">
          <a:xfrm>
            <a:off x="1436664"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8" name="Rectangle 4"/>
          <p:cNvSpPr>
            <a:spLocks noChangeArrowheads="1"/>
          </p:cNvSpPr>
          <p:nvPr/>
        </p:nvSpPr>
        <p:spPr bwMode="auto">
          <a:xfrm>
            <a:off x="353059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29" name="Rectangle 5"/>
          <p:cNvSpPr>
            <a:spLocks noChangeArrowheads="1"/>
          </p:cNvSpPr>
          <p:nvPr/>
        </p:nvSpPr>
        <p:spPr bwMode="auto">
          <a:xfrm>
            <a:off x="1220764"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0" name="Rectangle 6"/>
          <p:cNvSpPr>
            <a:spLocks noChangeArrowheads="1"/>
          </p:cNvSpPr>
          <p:nvPr/>
        </p:nvSpPr>
        <p:spPr bwMode="auto">
          <a:xfrm>
            <a:off x="1398564" y="4286256"/>
            <a:ext cx="2354260" cy="357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1" name="Rectangle 7"/>
          <p:cNvSpPr>
            <a:spLocks noChangeArrowheads="1"/>
          </p:cNvSpPr>
          <p:nvPr/>
        </p:nvSpPr>
        <p:spPr bwMode="auto">
          <a:xfrm>
            <a:off x="1214414"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2" name="Rectangle 8"/>
          <p:cNvSpPr>
            <a:spLocks noChangeArrowheads="1"/>
          </p:cNvSpPr>
          <p:nvPr/>
        </p:nvSpPr>
        <p:spPr bwMode="auto">
          <a:xfrm>
            <a:off x="4705358" y="3619490"/>
            <a:ext cx="2366972" cy="3095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3" name="Rectangle 9"/>
          <p:cNvSpPr>
            <a:spLocks noChangeArrowheads="1"/>
          </p:cNvSpPr>
          <p:nvPr/>
        </p:nvSpPr>
        <p:spPr bwMode="auto">
          <a:xfrm>
            <a:off x="4737108" y="328612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4" name="Rectangle 10"/>
          <p:cNvSpPr>
            <a:spLocks noChangeArrowheads="1"/>
          </p:cNvSpPr>
          <p:nvPr/>
        </p:nvSpPr>
        <p:spPr bwMode="auto">
          <a:xfrm>
            <a:off x="6745304" y="329247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5" name="Rectangle 11"/>
          <p:cNvSpPr>
            <a:spLocks noChangeArrowheads="1"/>
          </p:cNvSpPr>
          <p:nvPr/>
        </p:nvSpPr>
        <p:spPr bwMode="auto">
          <a:xfrm>
            <a:off x="4521208" y="3663941"/>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6" name="Rectangle 12"/>
          <p:cNvSpPr>
            <a:spLocks noChangeArrowheads="1"/>
          </p:cNvSpPr>
          <p:nvPr/>
        </p:nvSpPr>
        <p:spPr bwMode="auto">
          <a:xfrm>
            <a:off x="4699008" y="4286256"/>
            <a:ext cx="2373322" cy="35879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2637" name="Rectangle 13"/>
          <p:cNvSpPr>
            <a:spLocks noChangeArrowheads="1"/>
          </p:cNvSpPr>
          <p:nvPr/>
        </p:nvSpPr>
        <p:spPr bwMode="auto">
          <a:xfrm>
            <a:off x="4514858" y="4330707"/>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15" name="右箭头 14"/>
          <p:cNvSpPr/>
          <p:nvPr/>
        </p:nvSpPr>
        <p:spPr>
          <a:xfrm>
            <a:off x="3987970" y="3929066"/>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5167664" y="4119220"/>
            <a:ext cx="432000" cy="1588"/>
          </a:xfrm>
          <a:prstGeom prst="straightConnector1">
            <a:avLst/>
          </a:prstGeom>
          <a:ln>
            <a:solidFill>
              <a:srgbClr val="00B05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2638" name="Rectangle 14"/>
          <p:cNvSpPr>
            <a:spLocks noChangeArrowheads="1"/>
          </p:cNvSpPr>
          <p:nvPr/>
        </p:nvSpPr>
        <p:spPr bwMode="auto">
          <a:xfrm>
            <a:off x="2928926" y="4929198"/>
            <a:ext cx="3571900"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宋体" pitchFamily="2"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[lefta]&gt;</a:t>
            </a:r>
            <a:r>
              <a:rPr kumimoji="0" lang="en-US" altLang="zh-CN" sz="1800" i="1" u="none" strike="noStrike" cap="none" normalizeH="0" baseline="0" smtClean="0">
                <a:ln>
                  <a:noFill/>
                </a:ln>
                <a:solidFill>
                  <a:srgbClr val="0000FF"/>
                </a:solidFill>
                <a:effectLst/>
                <a:latin typeface="Consolas" pitchFamily="49" charset="0"/>
                <a:ea typeface="宋体" pitchFamily="2"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[leftb]</a:t>
            </a:r>
            <a:r>
              <a:rPr kumimoji="0" lang="zh-CN" altLang="en-US"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85794"/>
            <a:ext cx="8072494"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② 田忌最慢的马比齐威王最慢的马慢，并且田忌最慢的马比齐威王最快的马慢</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[lefta]&lt;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，则选择田忌最慢的马与齐威王最快的马比赛，田忌输。因为此时田忌最慢的马一定输，而选择与齐威王最快的马比赛对于田忌来说是最优的。</a:t>
            </a:r>
          </a:p>
        </p:txBody>
      </p:sp>
      <p:sp>
        <p:nvSpPr>
          <p:cNvPr id="283650" name="Rectangle 2"/>
          <p:cNvSpPr>
            <a:spLocks noChangeArrowheads="1"/>
          </p:cNvSpPr>
          <p:nvPr/>
        </p:nvSpPr>
        <p:spPr bwMode="auto">
          <a:xfrm>
            <a:off x="1833516" y="3255968"/>
            <a:ext cx="2341586"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1" name="Rectangle 3"/>
          <p:cNvSpPr>
            <a:spLocks noChangeArrowheads="1"/>
          </p:cNvSpPr>
          <p:nvPr/>
        </p:nvSpPr>
        <p:spPr bwMode="auto">
          <a:xfrm>
            <a:off x="1793854"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2" name="Rectangle 4"/>
          <p:cNvSpPr>
            <a:spLocks noChangeArrowheads="1"/>
          </p:cNvSpPr>
          <p:nvPr/>
        </p:nvSpPr>
        <p:spPr bwMode="auto">
          <a:xfrm>
            <a:off x="3848076"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3" name="Rectangle 5"/>
          <p:cNvSpPr>
            <a:spLocks noChangeArrowheads="1"/>
          </p:cNvSpPr>
          <p:nvPr/>
        </p:nvSpPr>
        <p:spPr bwMode="auto">
          <a:xfrm>
            <a:off x="1577954"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4" name="Rectangle 6"/>
          <p:cNvSpPr>
            <a:spLocks noChangeArrowheads="1"/>
          </p:cNvSpPr>
          <p:nvPr/>
        </p:nvSpPr>
        <p:spPr bwMode="auto">
          <a:xfrm>
            <a:off x="1827166" y="4000504"/>
            <a:ext cx="2347936"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5" name="Rectangle 7"/>
          <p:cNvSpPr>
            <a:spLocks noChangeArrowheads="1"/>
          </p:cNvSpPr>
          <p:nvPr/>
        </p:nvSpPr>
        <p:spPr bwMode="auto">
          <a:xfrm>
            <a:off x="1571604"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6" name="Rectangle 8"/>
          <p:cNvSpPr>
            <a:spLocks noChangeArrowheads="1"/>
          </p:cNvSpPr>
          <p:nvPr/>
        </p:nvSpPr>
        <p:spPr bwMode="auto">
          <a:xfrm>
            <a:off x="1428728" y="4643446"/>
            <a:ext cx="6000792"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[lefta]≥</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且</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[lefta]&lt;</a:t>
            </a:r>
            <a:r>
              <a:rPr kumimoji="0" lang="en-US" altLang="zh-CN" sz="1800" i="1"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[rightb]</a:t>
            </a:r>
            <a:r>
              <a:rPr kumimoji="0" lang="zh-CN" altLang="en-US"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ans-=200</a:t>
            </a:r>
            <a:endParaRPr kumimoji="0" lang="zh-CN" alt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p:txBody>
      </p:sp>
      <p:sp>
        <p:nvSpPr>
          <p:cNvPr id="283657" name="Rectangle 9"/>
          <p:cNvSpPr>
            <a:spLocks noChangeArrowheads="1"/>
          </p:cNvSpPr>
          <p:nvPr/>
        </p:nvSpPr>
        <p:spPr bwMode="auto">
          <a:xfrm>
            <a:off x="4967270" y="3255968"/>
            <a:ext cx="2422542" cy="3873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8" name="Rectangle 10"/>
          <p:cNvSpPr>
            <a:spLocks noChangeArrowheads="1"/>
          </p:cNvSpPr>
          <p:nvPr/>
        </p:nvSpPr>
        <p:spPr bwMode="auto">
          <a:xfrm>
            <a:off x="4989502" y="2928934"/>
            <a:ext cx="2349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慢</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59" name="Rectangle 11"/>
          <p:cNvSpPr>
            <a:spLocks noChangeArrowheads="1"/>
          </p:cNvSpPr>
          <p:nvPr/>
        </p:nvSpPr>
        <p:spPr bwMode="auto">
          <a:xfrm>
            <a:off x="7205662" y="2935284"/>
            <a:ext cx="18415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ea typeface="楷体" pitchFamily="49" charset="-122"/>
                <a:cs typeface="Times New Roman" pitchFamily="18" charset="0"/>
              </a:rPr>
              <a:t>快</a:t>
            </a:r>
            <a:endParaRPr kumimoji="0" 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0" name="Rectangle 12"/>
          <p:cNvSpPr>
            <a:spLocks noChangeArrowheads="1"/>
          </p:cNvSpPr>
          <p:nvPr/>
        </p:nvSpPr>
        <p:spPr bwMode="auto">
          <a:xfrm>
            <a:off x="4773602" y="3300418"/>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a</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1" name="Rectangle 13"/>
          <p:cNvSpPr>
            <a:spLocks noChangeArrowheads="1"/>
          </p:cNvSpPr>
          <p:nvPr/>
        </p:nvSpPr>
        <p:spPr bwMode="auto">
          <a:xfrm>
            <a:off x="4960920" y="4000504"/>
            <a:ext cx="2438410" cy="3651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ea typeface="楷体" pitchFamily="49" charset="-122"/>
                <a:cs typeface="Times New Roman" pitchFamily="18" charset="0"/>
              </a:rPr>
              <a:t>■…□□□□■…■</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sp>
        <p:nvSpPr>
          <p:cNvPr id="283662" name="Rectangle 14"/>
          <p:cNvSpPr>
            <a:spLocks noChangeArrowheads="1"/>
          </p:cNvSpPr>
          <p:nvPr/>
        </p:nvSpPr>
        <p:spPr bwMode="auto">
          <a:xfrm>
            <a:off x="4767252" y="4044954"/>
            <a:ext cx="165100" cy="1460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8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ea typeface="楷体" pitchFamily="49" charset="-122"/>
                <a:cs typeface="Times New Roman" pitchFamily="18" charset="0"/>
              </a:rPr>
              <a:t>b</a:t>
            </a:r>
            <a:endParaRPr kumimoji="0" lang="zh-CN" altLang="zh-CN" sz="1800" i="0" u="none" strike="noStrike" cap="none" normalizeH="0" baseline="0" smtClean="0">
              <a:ln>
                <a:noFill/>
              </a:ln>
              <a:solidFill>
                <a:srgbClr val="0000FF"/>
              </a:solidFill>
              <a:effectLst/>
              <a:ea typeface="楷体" pitchFamily="49" charset="-122"/>
              <a:cs typeface="Times New Roman" pitchFamily="18" charset="0"/>
            </a:endParaRPr>
          </a:p>
        </p:txBody>
      </p:sp>
      <p:cxnSp>
        <p:nvCxnSpPr>
          <p:cNvPr id="16" name="直接箭头连接符 15"/>
          <p:cNvCxnSpPr/>
          <p:nvPr/>
        </p:nvCxnSpPr>
        <p:spPr>
          <a:xfrm>
            <a:off x="5675300" y="3571876"/>
            <a:ext cx="857256" cy="428628"/>
          </a:xfrm>
          <a:prstGeom prst="straightConnector1">
            <a:avLst/>
          </a:prstGeom>
          <a:ln>
            <a:solidFill>
              <a:srgbClr val="00B05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17" name="右箭头 16"/>
          <p:cNvSpPr/>
          <p:nvPr/>
        </p:nvSpPr>
        <p:spPr>
          <a:xfrm>
            <a:off x="4317978" y="3643314"/>
            <a:ext cx="357190"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358246" cy="2446824"/>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③ 其他情况</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Consolas" pitchFamily="49" charset="0"/>
                <a:ea typeface="楷体" pitchFamily="49" charset="-122"/>
                <a:cs typeface="Consolas" pitchFamily="49" charset="0"/>
              </a:rPr>
              <a:t>且</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[righta]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[lefta]=</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[leftb]=</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[rightb]</a:t>
            </a:r>
            <a:r>
              <a:rPr lang="zh-CN" altLang="zh-CN" sz="2000" smtClean="0">
                <a:solidFill>
                  <a:srgbClr val="0000FF"/>
                </a:solidFill>
                <a:latin typeface="Consolas" pitchFamily="49" charset="0"/>
                <a:ea typeface="楷体" pitchFamily="49" charset="-122"/>
                <a:cs typeface="Consolas" pitchFamily="49" charset="0"/>
              </a:rPr>
              <a:t>，说明比赛区间的所以马的速度全部相同，任何两匹马比赛都没有输赢。</a:t>
            </a:r>
            <a:r>
              <a:rPr lang="en-US" altLang="zh-CN" sz="2200" smtClean="0">
                <a:solidFill>
                  <a:srgbClr val="C00000"/>
                </a:solidFill>
                <a:latin typeface="Consolas" pitchFamily="49" charset="0"/>
                <a:ea typeface="楷体" pitchFamily="49" charset="-122"/>
                <a:cs typeface="Consolas" pitchFamily="49" charset="0"/>
              </a:rPr>
              <a:t>        </a:t>
            </a:r>
            <a:endParaRPr lang="zh-CN" altLang="en-US" sz="2200">
              <a:solidFill>
                <a:srgbClr val="C00000"/>
              </a:solidFill>
              <a:latin typeface="Consolas" pitchFamily="49" charset="0"/>
              <a:ea typeface="楷体" pitchFamily="49" charset="-122"/>
              <a:cs typeface="Consolas" pitchFamily="49" charset="0"/>
            </a:endParaRPr>
          </a:p>
        </p:txBody>
      </p:sp>
      <p:sp>
        <p:nvSpPr>
          <p:cNvPr id="3" name="TextBox 2"/>
          <p:cNvSpPr txBox="1"/>
          <p:nvPr/>
        </p:nvSpPr>
        <p:spPr>
          <a:xfrm>
            <a:off x="642910" y="3786190"/>
            <a:ext cx="7929618" cy="957250"/>
          </a:xfrm>
          <a:prstGeom prst="rect">
            <a:avLst/>
          </a:prstGeom>
          <a:noFill/>
        </p:spPr>
        <p:txBody>
          <a:bodyPr wrap="square" rtlCol="0">
            <a:spAutoFit/>
          </a:bodyPr>
          <a:lstStyle/>
          <a:p>
            <a:pPr>
              <a:lnSpc>
                <a:spcPct val="150000"/>
              </a:lnSpc>
            </a:pPr>
            <a:r>
              <a:rPr lang="en-US" altLang="zh-CN" sz="2000" smtClean="0">
                <a:solidFill>
                  <a:srgbClr val="FF00FF"/>
                </a:solidFill>
                <a:latin typeface="Consolas" pitchFamily="49" charset="0"/>
                <a:ea typeface="楷体" pitchFamily="49" charset="-122"/>
                <a:cs typeface="Consolas" pitchFamily="49" charset="0"/>
              </a:rPr>
              <a:t>   </a:t>
            </a:r>
            <a:r>
              <a:rPr lang="zh-CN" altLang="zh-CN" sz="2000" smtClean="0">
                <a:solidFill>
                  <a:srgbClr val="FF00FF"/>
                </a:solidFill>
                <a:latin typeface="Consolas" pitchFamily="49" charset="0"/>
                <a:ea typeface="楷体" pitchFamily="49" charset="-122"/>
                <a:cs typeface="Consolas" pitchFamily="49" charset="0"/>
              </a:rPr>
              <a:t>上述过程看出每种情况对于田忌来说都是最优的，因此最终获得的比赛方案也一定是最优的。</a:t>
            </a:r>
            <a:endParaRPr lang="zh-CN" altLang="en-US" sz="2000">
              <a:solidFill>
                <a:srgbClr val="FF00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428604"/>
            <a:ext cx="5643602" cy="590349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C00000"/>
                </a:solidFill>
                <a:latin typeface="Consolas" pitchFamily="49" charset="0"/>
                <a:ea typeface="楷体" pitchFamily="49" charset="-122"/>
                <a:cs typeface="Consolas" pitchFamily="49" charset="0"/>
              </a:rPr>
              <a:t>//</a:t>
            </a:r>
            <a:r>
              <a:rPr lang="zh-CN" altLang="zh-CN" sz="1800" smtClean="0">
                <a:solidFill>
                  <a:srgbClr val="C0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a[MAX];</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b[MAX];</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a:t>
            </a:r>
            <a:r>
              <a:rPr lang="zh-CN" altLang="zh-CN" sz="1800" smtClean="0">
                <a:solidFill>
                  <a:srgbClr val="C0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ans;		</a:t>
            </a:r>
          </a:p>
          <a:p>
            <a:pPr>
              <a:lnSpc>
                <a:spcPct val="200000"/>
              </a:lnSpc>
            </a:pPr>
            <a:r>
              <a:rPr lang="en-US" altLang="zh-CN" sz="1800" smtClean="0">
                <a:solidFill>
                  <a:srgbClr val="FF0000"/>
                </a:solidFill>
                <a:latin typeface="Consolas" pitchFamily="49" charset="0"/>
                <a:ea typeface="楷体" pitchFamily="49" charset="-122"/>
                <a:cs typeface="Consolas" pitchFamily="49" charset="0"/>
              </a:rPr>
              <a:t>int main()</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while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scanf("%d",&amp;n);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(n==0) break;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i=0;i&lt;n;i++)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scanf("%d",&amp;a[i]);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j=0;j&lt;n;j++)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scanf("%d",&amp;b[j]);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solve();</a:t>
            </a:r>
            <a:endParaRPr lang="zh-CN" altLang="zh-CN" sz="1800" smtClean="0">
              <a:solidFill>
                <a:srgbClr val="FF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printf("%d\n",ans);</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250825" y="333375"/>
            <a:ext cx="6553200" cy="5191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7</a:t>
            </a:r>
            <a:r>
              <a:rPr lang="en-US" altLang="zh-CN" sz="2800" smtClean="0">
                <a:solidFill>
                  <a:srgbClr val="FF0000"/>
                </a:solidFill>
                <a:latin typeface="Consolas" pitchFamily="49" charset="0"/>
                <a:ea typeface="微软雅黑" pitchFamily="34" charset="-122"/>
                <a:cs typeface="Consolas" pitchFamily="49" charset="0"/>
              </a:rPr>
              <a:t>.1.2 </a:t>
            </a:r>
            <a:r>
              <a:rPr lang="zh-CN" altLang="en-US" sz="2800">
                <a:solidFill>
                  <a:srgbClr val="FF0000"/>
                </a:solidFill>
                <a:latin typeface="Consolas" pitchFamily="49" charset="0"/>
                <a:ea typeface="微软雅黑" pitchFamily="34" charset="-122"/>
                <a:cs typeface="Consolas" pitchFamily="49" charset="0"/>
              </a:rPr>
              <a:t>贪心法求解的问题应具有的性质</a:t>
            </a:r>
          </a:p>
        </p:txBody>
      </p:sp>
      <p:sp>
        <p:nvSpPr>
          <p:cNvPr id="202755" name="Text Box 3"/>
          <p:cNvSpPr txBox="1">
            <a:spLocks noChangeArrowheads="1"/>
          </p:cNvSpPr>
          <p:nvPr/>
        </p:nvSpPr>
        <p:spPr bwMode="auto">
          <a:xfrm>
            <a:off x="468313" y="1268413"/>
            <a:ext cx="2603489"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1. </a:t>
            </a:r>
            <a:r>
              <a:rPr lang="zh-CN" altLang="en-US" dirty="0">
                <a:solidFill>
                  <a:schemeClr val="bg1"/>
                </a:solidFill>
                <a:latin typeface="Consolas" pitchFamily="49" charset="0"/>
                <a:ea typeface="楷体" pitchFamily="49" charset="-122"/>
                <a:cs typeface="Consolas" pitchFamily="49" charset="0"/>
              </a:rPr>
              <a:t>贪心选择性质</a:t>
            </a:r>
          </a:p>
        </p:txBody>
      </p:sp>
      <p:sp>
        <p:nvSpPr>
          <p:cNvPr id="202756" name="Text Box 4"/>
          <p:cNvSpPr txBox="1">
            <a:spLocks noChangeArrowheads="1"/>
          </p:cNvSpPr>
          <p:nvPr/>
        </p:nvSpPr>
        <p:spPr bwMode="auto">
          <a:xfrm>
            <a:off x="755650" y="2000240"/>
            <a:ext cx="7777163" cy="209288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所谓</a:t>
            </a:r>
            <a:r>
              <a:rPr lang="zh-CN" altLang="en-US" sz="2000" dirty="0">
                <a:solidFill>
                  <a:srgbClr val="FF0000"/>
                </a:solidFill>
                <a:latin typeface="Consolas" pitchFamily="49" charset="0"/>
                <a:ea typeface="楷体" pitchFamily="49" charset="-122"/>
                <a:cs typeface="Consolas" pitchFamily="49" charset="0"/>
              </a:rPr>
              <a:t>贪心选择性质</a:t>
            </a:r>
            <a:r>
              <a:rPr lang="zh-CN" altLang="en-US" sz="2000" dirty="0">
                <a:solidFill>
                  <a:srgbClr val="0000FF"/>
                </a:solidFill>
                <a:latin typeface="Consolas" pitchFamily="49" charset="0"/>
                <a:ea typeface="楷体" pitchFamily="49" charset="-122"/>
                <a:cs typeface="Consolas" pitchFamily="49" charset="0"/>
              </a:rPr>
              <a:t>是指所求问题的</a:t>
            </a:r>
            <a:r>
              <a:rPr lang="zh-CN" altLang="en-US" sz="2000" dirty="0">
                <a:solidFill>
                  <a:srgbClr val="C00000"/>
                </a:solidFill>
                <a:latin typeface="Consolas" pitchFamily="49" charset="0"/>
                <a:ea typeface="楷体" pitchFamily="49" charset="-122"/>
                <a:cs typeface="Consolas" pitchFamily="49" charset="0"/>
              </a:rPr>
              <a:t>整体最优解可以通过一系列局部最优的</a:t>
            </a:r>
            <a:r>
              <a:rPr lang="zh-CN" altLang="en-US" sz="2000">
                <a:solidFill>
                  <a:srgbClr val="C00000"/>
                </a:solidFill>
                <a:latin typeface="Consolas" pitchFamily="49" charset="0"/>
                <a:ea typeface="楷体" pitchFamily="49" charset="-122"/>
                <a:cs typeface="Consolas" pitchFamily="49" charset="0"/>
              </a:rPr>
              <a:t>选</a:t>
            </a:r>
            <a:r>
              <a:rPr lang="zh-CN" altLang="en-US" sz="2000" smtClean="0">
                <a:solidFill>
                  <a:srgbClr val="C00000"/>
                </a:solidFill>
                <a:latin typeface="Consolas" pitchFamily="49" charset="0"/>
                <a:ea typeface="楷体" pitchFamily="49" charset="-122"/>
                <a:cs typeface="Consolas" pitchFamily="49" charset="0"/>
              </a:rPr>
              <a:t>择</a:t>
            </a:r>
            <a:r>
              <a:rPr lang="zh-CN" altLang="en-US" sz="2000" smtClean="0">
                <a:solidFill>
                  <a:srgbClr val="0000FF"/>
                </a:solidFill>
                <a:latin typeface="Consolas" pitchFamily="49" charset="0"/>
                <a:ea typeface="楷体" pitchFamily="49" charset="-122"/>
                <a:cs typeface="Consolas" pitchFamily="49" charset="0"/>
              </a:rPr>
              <a:t>，即</a:t>
            </a:r>
            <a:r>
              <a:rPr lang="zh-CN" altLang="en-US" sz="2000" dirty="0">
                <a:solidFill>
                  <a:srgbClr val="0000FF"/>
                </a:solidFill>
                <a:latin typeface="Consolas" pitchFamily="49" charset="0"/>
                <a:ea typeface="楷体" pitchFamily="49" charset="-122"/>
                <a:cs typeface="Consolas" pitchFamily="49" charset="0"/>
              </a:rPr>
              <a:t>贪心选择来达到。</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也就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说，贪</a:t>
            </a:r>
            <a:r>
              <a:rPr lang="zh-CN" altLang="en-US" sz="2000" dirty="0">
                <a:solidFill>
                  <a:srgbClr val="0000FF"/>
                </a:solidFill>
                <a:latin typeface="Consolas" pitchFamily="49" charset="0"/>
                <a:ea typeface="楷体" pitchFamily="49" charset="-122"/>
                <a:cs typeface="Consolas" pitchFamily="49" charset="0"/>
              </a:rPr>
              <a:t>心法仅在当前状态下做出最好</a:t>
            </a:r>
            <a:r>
              <a:rPr lang="zh-CN" altLang="en-US" sz="2000">
                <a:solidFill>
                  <a:srgbClr val="0000FF"/>
                </a:solidFill>
                <a:latin typeface="Consolas" pitchFamily="49" charset="0"/>
                <a:ea typeface="楷体" pitchFamily="49" charset="-122"/>
                <a:cs typeface="Consolas" pitchFamily="49" charset="0"/>
              </a:rPr>
              <a:t>选</a:t>
            </a:r>
            <a:r>
              <a:rPr lang="zh-CN" altLang="en-US" sz="2000" smtClean="0">
                <a:solidFill>
                  <a:srgbClr val="0000FF"/>
                </a:solidFill>
                <a:latin typeface="Consolas" pitchFamily="49" charset="0"/>
                <a:ea typeface="楷体" pitchFamily="49" charset="-122"/>
                <a:cs typeface="Consolas" pitchFamily="49" charset="0"/>
              </a:rPr>
              <a:t>择，即</a:t>
            </a:r>
            <a:r>
              <a:rPr lang="zh-CN" altLang="en-US" sz="2000" dirty="0">
                <a:solidFill>
                  <a:srgbClr val="0000FF"/>
                </a:solidFill>
                <a:latin typeface="Consolas" pitchFamily="49" charset="0"/>
                <a:ea typeface="楷体" pitchFamily="49" charset="-122"/>
                <a:cs typeface="Consolas" pitchFamily="49" charset="0"/>
              </a:rPr>
              <a:t>局部最优</a:t>
            </a:r>
            <a:r>
              <a:rPr lang="zh-CN" altLang="en-US" sz="2000">
                <a:solidFill>
                  <a:srgbClr val="0000FF"/>
                </a:solidFill>
                <a:latin typeface="Consolas" pitchFamily="49" charset="0"/>
                <a:ea typeface="楷体" pitchFamily="49" charset="-122"/>
                <a:cs typeface="Consolas" pitchFamily="49" charset="0"/>
              </a:rPr>
              <a:t>选</a:t>
            </a:r>
            <a:r>
              <a:rPr lang="zh-CN" altLang="en-US" sz="2000" smtClean="0">
                <a:solidFill>
                  <a:srgbClr val="0000FF"/>
                </a:solidFill>
                <a:latin typeface="Consolas" pitchFamily="49" charset="0"/>
                <a:ea typeface="楷体" pitchFamily="49" charset="-122"/>
                <a:cs typeface="Consolas" pitchFamily="49" charset="0"/>
              </a:rPr>
              <a:t>择，然</a:t>
            </a:r>
            <a:r>
              <a:rPr lang="zh-CN" altLang="en-US" sz="2000" dirty="0">
                <a:solidFill>
                  <a:srgbClr val="0000FF"/>
                </a:solidFill>
                <a:latin typeface="Consolas" pitchFamily="49" charset="0"/>
                <a:ea typeface="楷体" pitchFamily="49" charset="-122"/>
                <a:cs typeface="Consolas" pitchFamily="49" charset="0"/>
              </a:rPr>
              <a:t>后再去求解做出这个选择后产生的相应子问题的解。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7929618" cy="610779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FF0000"/>
                </a:solidFill>
                <a:latin typeface="Consolas" pitchFamily="49" charset="0"/>
                <a:ea typeface="楷体" pitchFamily="49" charset="-122"/>
                <a:cs typeface="Consolas" pitchFamily="49" charset="0"/>
              </a:rPr>
              <a:t>void solve()				//</a:t>
            </a:r>
            <a:r>
              <a:rPr lang="zh-CN" altLang="zh-CN" sz="1800" smtClean="0">
                <a:solidFill>
                  <a:srgbClr val="FF0000"/>
                </a:solidFill>
                <a:latin typeface="Consolas" pitchFamily="49" charset="0"/>
                <a:ea typeface="楷体" pitchFamily="49" charset="-122"/>
                <a:cs typeface="Consolas" pitchFamily="49" charset="0"/>
              </a:rPr>
              <a:t>求解算法</a:t>
            </a:r>
          </a:p>
          <a:p>
            <a:r>
              <a:rPr lang="en-US" altLang="zh-CN" sz="1800" smtClean="0">
                <a:solidFill>
                  <a:srgbClr val="0000FF"/>
                </a:solidFill>
                <a:latin typeface="Consolas" pitchFamily="49" charset="0"/>
                <a:ea typeface="楷体" pitchFamily="49" charset="-122"/>
                <a:cs typeface="Consolas" pitchFamily="49" charset="0"/>
              </a:rPr>
              <a:t>{  sort(a,a+n);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a:t>
            </a:r>
            <a:r>
              <a:rPr lang="en-US" altLang="zh-CN" sz="1800" smtClean="0">
                <a:solidFill>
                  <a:srgbClr val="00B0F0"/>
                </a:solidFill>
                <a:latin typeface="Consolas" pitchFamily="49" charset="0"/>
                <a:ea typeface="楷体" pitchFamily="49" charset="-122"/>
                <a:cs typeface="Consolas" pitchFamily="49" charset="0"/>
              </a:rPr>
              <a:t>a</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sort(b,b+n);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a:t>
            </a:r>
            <a:r>
              <a:rPr lang="en-US" altLang="zh-CN" sz="1800" smtClean="0">
                <a:solidFill>
                  <a:srgbClr val="00B0F0"/>
                </a:solidFill>
                <a:latin typeface="Consolas" pitchFamily="49" charset="0"/>
                <a:ea typeface="楷体" pitchFamily="49" charset="-122"/>
                <a:cs typeface="Consolas" pitchFamily="49" charset="0"/>
              </a:rPr>
              <a:t>b</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ans=0;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lefta=0,leftb=0;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righta=n-1,rightb=n-1;</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while (lefta&lt;=righta)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比赛直到结束</a:t>
            </a:r>
          </a:p>
          <a:p>
            <a:r>
              <a:rPr lang="en-US" altLang="zh-CN" sz="1800" smtClean="0">
                <a:solidFill>
                  <a:srgbClr val="0000FF"/>
                </a:solidFill>
                <a:latin typeface="Consolas" pitchFamily="49" charset="0"/>
                <a:ea typeface="楷体" pitchFamily="49" charset="-122"/>
                <a:cs typeface="Consolas" pitchFamily="49" charset="0"/>
              </a:rPr>
              <a:t>   {  if (a[righta]&gt;b[rightb])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田忌最快的马比齐威王最快的马快，两者比赛</a:t>
            </a:r>
          </a:p>
          <a:p>
            <a:r>
              <a:rPr lang="en-US" altLang="zh-CN" sz="1800" smtClean="0">
                <a:solidFill>
                  <a:srgbClr val="0000FF"/>
                </a:solidFill>
                <a:latin typeface="Consolas" pitchFamily="49" charset="0"/>
                <a:ea typeface="楷体" pitchFamily="49" charset="-122"/>
                <a:cs typeface="Consolas" pitchFamily="49" charset="0"/>
              </a:rPr>
              <a:t>      {  ans+=200;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righta--;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rightb--;</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if (a[righta]&lt;b[rightb])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田忌最快的马比齐威王最快的马慢</a:t>
            </a:r>
          </a:p>
          <a:p>
            <a:r>
              <a:rPr lang="en-US" altLang="zh-CN" sz="1800" smtClean="0">
                <a:solidFill>
                  <a:srgbClr val="0000FF"/>
                </a:solidFill>
                <a:latin typeface="Consolas" pitchFamily="49" charset="0"/>
                <a:ea typeface="楷体" pitchFamily="49" charset="-122"/>
                <a:cs typeface="Consolas" pitchFamily="49" charset="0"/>
              </a:rPr>
              <a:t>      {  ans-=200;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选择田忌最慢的马与比齐威王最快的马比赛</a:t>
            </a:r>
          </a:p>
          <a:p>
            <a:r>
              <a:rPr lang="en-US" altLang="zh-CN" sz="1800" smtClean="0">
                <a:solidFill>
                  <a:srgbClr val="0000FF"/>
                </a:solidFill>
                <a:latin typeface="Consolas" pitchFamily="49" charset="0"/>
                <a:ea typeface="楷体" pitchFamily="49" charset="-122"/>
                <a:cs typeface="Consolas" pitchFamily="49" charset="0"/>
              </a:rPr>
              <a:t>         lefta++;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rightb--;</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8143932" cy="50724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田忌最快的马与齐威王最快的马的速度相同</a:t>
            </a:r>
          </a:p>
          <a:p>
            <a:r>
              <a:rPr lang="en-US" altLang="zh-CN" sz="1800" smtClean="0">
                <a:solidFill>
                  <a:srgbClr val="0000FF"/>
                </a:solidFill>
                <a:latin typeface="Consolas" pitchFamily="49" charset="0"/>
                <a:ea typeface="楷体" pitchFamily="49" charset="-122"/>
                <a:cs typeface="Consolas" pitchFamily="49" charset="0"/>
              </a:rPr>
              <a:t>      {  if (a[lefta]&gt;b[leftb])</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田忌最慢的马比齐威王最慢的马快，两者比赛</a:t>
            </a:r>
          </a:p>
          <a:p>
            <a:r>
              <a:rPr lang="en-US" altLang="zh-CN" sz="1800" smtClean="0">
                <a:solidFill>
                  <a:srgbClr val="0000FF"/>
                </a:solidFill>
                <a:latin typeface="Consolas" pitchFamily="49" charset="0"/>
                <a:ea typeface="楷体" pitchFamily="49" charset="-122"/>
                <a:cs typeface="Consolas" pitchFamily="49" charset="0"/>
              </a:rPr>
              <a:t>         {  ans+=200;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lefta++;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leftb++;</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(a[lefta]&lt;b[rightb])	</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否则，用田忌最慢的马与齐威王最快的马比赛</a:t>
            </a:r>
          </a:p>
          <a:p>
            <a:r>
              <a:rPr lang="en-US" altLang="zh-CN" sz="1800" smtClean="0">
                <a:solidFill>
                  <a:srgbClr val="0000FF"/>
                </a:solidFill>
                <a:latin typeface="Consolas" pitchFamily="49" charset="0"/>
                <a:ea typeface="楷体" pitchFamily="49" charset="-122"/>
                <a:cs typeface="Consolas" pitchFamily="49" charset="0"/>
              </a:rPr>
              <a:t>               ans-=200;</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lefta++;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rightb--;</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643050"/>
            <a:ext cx="7715304" cy="10078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算法的主要时间花费在排序上，时间复杂度为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39750" y="1628775"/>
            <a:ext cx="7920038" cy="306237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问题描述</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个独立的作业</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台相同的机器</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进行加工</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理，作</a:t>
            </a:r>
            <a:r>
              <a:rPr lang="zh-CN" altLang="en-US" sz="2000" dirty="0">
                <a:solidFill>
                  <a:srgbClr val="0000FF"/>
                </a:solidFill>
                <a:latin typeface="Consolas" pitchFamily="49" charset="0"/>
                <a:ea typeface="楷体" pitchFamily="49" charset="-122"/>
                <a:cs typeface="Consolas" pitchFamily="49" charset="0"/>
              </a:rPr>
              <a:t>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所需的处理时间为</a:t>
            </a:r>
            <a:r>
              <a:rPr lang="en-US" altLang="zh-CN" sz="2000" i="1" dirty="0" err="1">
                <a:solidFill>
                  <a:srgbClr val="0000FF"/>
                </a:solidFill>
                <a:latin typeface="Consolas" pitchFamily="49" charset="0"/>
                <a:ea typeface="楷体" pitchFamily="49" charset="-122"/>
                <a:cs typeface="Consolas" pitchFamily="49" charset="0"/>
              </a:rPr>
              <a:t>t</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），每</a:t>
            </a:r>
            <a:r>
              <a:rPr lang="zh-CN" altLang="en-US" sz="2000" dirty="0">
                <a:solidFill>
                  <a:srgbClr val="0000FF"/>
                </a:solidFill>
                <a:latin typeface="Consolas" pitchFamily="49" charset="0"/>
                <a:ea typeface="楷体" pitchFamily="49" charset="-122"/>
                <a:cs typeface="Consolas" pitchFamily="49" charset="0"/>
              </a:rPr>
              <a:t>个作业均可在任何一台机器上加工</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理，但</a:t>
            </a:r>
            <a:r>
              <a:rPr lang="zh-CN" altLang="en-US" sz="2000" dirty="0">
                <a:solidFill>
                  <a:srgbClr val="0000FF"/>
                </a:solidFill>
                <a:latin typeface="Consolas" pitchFamily="49" charset="0"/>
                <a:ea typeface="楷体" pitchFamily="49" charset="-122"/>
                <a:cs typeface="Consolas" pitchFamily="49" charset="0"/>
              </a:rPr>
              <a:t>未完工前不允许</a:t>
            </a:r>
            <a:r>
              <a:rPr lang="zh-CN" altLang="en-US" sz="2000">
                <a:solidFill>
                  <a:srgbClr val="0000FF"/>
                </a:solidFill>
                <a:latin typeface="Consolas" pitchFamily="49" charset="0"/>
                <a:ea typeface="楷体" pitchFamily="49" charset="-122"/>
                <a:cs typeface="Consolas" pitchFamily="49" charset="0"/>
              </a:rPr>
              <a:t>中</a:t>
            </a:r>
            <a:r>
              <a:rPr lang="zh-CN" altLang="en-US" sz="2000" smtClean="0">
                <a:solidFill>
                  <a:srgbClr val="0000FF"/>
                </a:solidFill>
                <a:latin typeface="Consolas" pitchFamily="49" charset="0"/>
                <a:ea typeface="楷体" pitchFamily="49" charset="-122"/>
                <a:cs typeface="Consolas" pitchFamily="49" charset="0"/>
              </a:rPr>
              <a:t>断，任</a:t>
            </a:r>
            <a:r>
              <a:rPr lang="zh-CN" altLang="en-US" sz="2000" dirty="0">
                <a:solidFill>
                  <a:srgbClr val="0000FF"/>
                </a:solidFill>
                <a:latin typeface="Consolas" pitchFamily="49" charset="0"/>
                <a:ea typeface="楷体" pitchFamily="49" charset="-122"/>
                <a:cs typeface="Consolas" pitchFamily="49" charset="0"/>
              </a:rPr>
              <a:t>何作业也不能拆分成更小的子作业。</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多机调度问题要求给出一种作业调度</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案，使</a:t>
            </a:r>
            <a:r>
              <a:rPr lang="zh-CN" altLang="en-US" sz="2000" dirty="0">
                <a:solidFill>
                  <a:srgbClr val="0000FF"/>
                </a:solidFill>
                <a:latin typeface="Consolas" pitchFamily="49" charset="0"/>
                <a:ea typeface="楷体" pitchFamily="49" charset="-122"/>
                <a:cs typeface="Consolas" pitchFamily="49" charset="0"/>
              </a:rPr>
              <a:t>所给的</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个作业在尽可能短的时间内由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台机器加工处理完成。</a:t>
            </a:r>
          </a:p>
        </p:txBody>
      </p:sp>
      <p:sp>
        <p:nvSpPr>
          <p:cNvPr id="4" name="TextBox 3"/>
          <p:cNvSpPr txBox="1"/>
          <p:nvPr/>
        </p:nvSpPr>
        <p:spPr>
          <a:xfrm>
            <a:off x="1928794" y="500042"/>
            <a:ext cx="432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7.6 </a:t>
            </a:r>
            <a:r>
              <a:rPr lang="zh-CN" altLang="zh-CN" sz="2800" smtClean="0">
                <a:solidFill>
                  <a:srgbClr val="FF0000"/>
                </a:solidFill>
                <a:latin typeface="Consolas" pitchFamily="49" charset="0"/>
                <a:ea typeface="叶根友毛笔行书2.0版" pitchFamily="2" charset="-122"/>
                <a:cs typeface="Consolas" pitchFamily="49" charset="0"/>
              </a:rPr>
              <a:t>求解多机调度问题</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85720" y="785794"/>
            <a:ext cx="8424863" cy="3687503"/>
          </a:xfrm>
          <a:prstGeom prst="rect">
            <a:avLst/>
          </a:prstGeom>
          <a:solidFill>
            <a:schemeClr val="accent6">
              <a:lumMod val="20000"/>
              <a:lumOff val="80000"/>
            </a:schemeClr>
          </a:solidFill>
          <a:ln w="9525">
            <a:noFill/>
            <a:miter lim="800000"/>
            <a:headEnd/>
            <a:tailEnd/>
          </a:ln>
          <a:effectLst/>
        </p:spPr>
        <p:txBody>
          <a:bodyPr lIns="144000" tIns="180000" bIns="180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r>
              <a:rPr lang="en-US" altLang="zh-CN" sz="20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问题求解</a:t>
            </a:r>
            <a:r>
              <a:rPr lang="en-US" altLang="zh-CN" sz="20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贪心</a:t>
            </a:r>
            <a:r>
              <a:rPr lang="zh-CN" altLang="en-US" sz="2000" dirty="0">
                <a:solidFill>
                  <a:srgbClr val="0000FF"/>
                </a:solidFill>
                <a:latin typeface="Consolas" pitchFamily="49" charset="0"/>
                <a:ea typeface="楷体" pitchFamily="49" charset="-122"/>
                <a:cs typeface="Consolas" pitchFamily="49" charset="0"/>
              </a:rPr>
              <a:t>法求解多机调度问题的贪心策略是最长处理时间作业</a:t>
            </a:r>
            <a:r>
              <a:rPr lang="zh-CN" altLang="en-US" sz="2000">
                <a:solidFill>
                  <a:srgbClr val="0000FF"/>
                </a:solidFill>
                <a:latin typeface="Consolas" pitchFamily="49" charset="0"/>
                <a:ea typeface="楷体" pitchFamily="49" charset="-122"/>
                <a:cs typeface="Consolas" pitchFamily="49" charset="0"/>
              </a:rPr>
              <a:t>优</a:t>
            </a:r>
            <a:r>
              <a:rPr lang="zh-CN" altLang="en-US" sz="2000" smtClean="0">
                <a:solidFill>
                  <a:srgbClr val="0000FF"/>
                </a:solidFill>
                <a:latin typeface="Consolas" pitchFamily="49" charset="0"/>
                <a:ea typeface="楷体" pitchFamily="49" charset="-122"/>
                <a:cs typeface="Consolas" pitchFamily="49" charset="0"/>
              </a:rPr>
              <a:t>先，即</a:t>
            </a:r>
            <a:r>
              <a:rPr lang="zh-CN" altLang="en-US" sz="2000" dirty="0">
                <a:solidFill>
                  <a:srgbClr val="0000FF"/>
                </a:solidFill>
                <a:latin typeface="Consolas" pitchFamily="49" charset="0"/>
                <a:ea typeface="楷体" pitchFamily="49" charset="-122"/>
                <a:cs typeface="Consolas" pitchFamily="49" charset="0"/>
              </a:rPr>
              <a:t>把处理时间最长的作业分配给最先空闲的</a:t>
            </a:r>
            <a:r>
              <a:rPr lang="zh-CN" altLang="en-US" sz="2000">
                <a:solidFill>
                  <a:srgbClr val="0000FF"/>
                </a:solidFill>
                <a:latin typeface="Consolas" pitchFamily="49" charset="0"/>
                <a:ea typeface="楷体" pitchFamily="49" charset="-122"/>
                <a:cs typeface="Consolas" pitchFamily="49" charset="0"/>
              </a:rPr>
              <a:t>机</a:t>
            </a:r>
            <a:r>
              <a:rPr lang="zh-CN" altLang="en-US" sz="2000" smtClean="0">
                <a:solidFill>
                  <a:srgbClr val="0000FF"/>
                </a:solidFill>
                <a:latin typeface="Consolas" pitchFamily="49" charset="0"/>
                <a:ea typeface="楷体" pitchFamily="49" charset="-122"/>
                <a:cs typeface="Consolas" pitchFamily="49" charset="0"/>
              </a:rPr>
              <a:t>器，这</a:t>
            </a:r>
            <a:r>
              <a:rPr lang="zh-CN" altLang="en-US" sz="2000" dirty="0">
                <a:solidFill>
                  <a:srgbClr val="0000FF"/>
                </a:solidFill>
                <a:latin typeface="Consolas" pitchFamily="49" charset="0"/>
                <a:ea typeface="楷体" pitchFamily="49" charset="-122"/>
                <a:cs typeface="Consolas" pitchFamily="49" charset="0"/>
              </a:rPr>
              <a:t>样可以保证处理时间长的作业优先</a:t>
            </a:r>
            <a:r>
              <a:rPr lang="zh-CN" altLang="en-US" sz="2000">
                <a:solidFill>
                  <a:srgbClr val="0000FF"/>
                </a:solidFill>
                <a:latin typeface="Consolas" pitchFamily="49" charset="0"/>
                <a:ea typeface="楷体" pitchFamily="49" charset="-122"/>
                <a:cs typeface="Consolas" pitchFamily="49" charset="0"/>
              </a:rPr>
              <a:t>处</a:t>
            </a:r>
            <a:r>
              <a:rPr lang="zh-CN" altLang="en-US" sz="2000" smtClean="0">
                <a:solidFill>
                  <a:srgbClr val="0000FF"/>
                </a:solidFill>
                <a:latin typeface="Consolas" pitchFamily="49" charset="0"/>
                <a:ea typeface="楷体" pitchFamily="49" charset="-122"/>
                <a:cs typeface="Consolas" pitchFamily="49" charset="0"/>
              </a:rPr>
              <a:t>理，从</a:t>
            </a:r>
            <a:r>
              <a:rPr lang="zh-CN" altLang="en-US" sz="2000" dirty="0">
                <a:solidFill>
                  <a:srgbClr val="0000FF"/>
                </a:solidFill>
                <a:latin typeface="Consolas" pitchFamily="49" charset="0"/>
                <a:ea typeface="楷体" pitchFamily="49" charset="-122"/>
                <a:cs typeface="Consolas" pitchFamily="49" charset="0"/>
              </a:rPr>
              <a:t>而在整体上获得尽可能短的处理时间。</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按照最长处理时间作业优先的贪心</a:t>
            </a:r>
            <a:r>
              <a:rPr lang="zh-CN" altLang="en-US" sz="2000">
                <a:solidFill>
                  <a:srgbClr val="0000FF"/>
                </a:solidFill>
                <a:latin typeface="Consolas" pitchFamily="49" charset="0"/>
                <a:ea typeface="楷体" pitchFamily="49" charset="-122"/>
                <a:cs typeface="Consolas" pitchFamily="49" charset="0"/>
              </a:rPr>
              <a:t>策</a:t>
            </a:r>
            <a:r>
              <a:rPr lang="zh-CN" altLang="en-US" sz="2000" smtClean="0">
                <a:solidFill>
                  <a:srgbClr val="0000FF"/>
                </a:solidFill>
                <a:latin typeface="Consolas" pitchFamily="49" charset="0"/>
                <a:ea typeface="楷体" pitchFamily="49" charset="-122"/>
                <a:cs typeface="Consolas" pitchFamily="49" charset="0"/>
              </a:rPr>
              <a:t>略，当</a:t>
            </a:r>
            <a:r>
              <a:rPr lang="en-US" altLang="zh-CN" sz="2000" i="1" dirty="0" err="1">
                <a:solidFill>
                  <a:srgbClr val="0000FF"/>
                </a:solidFill>
                <a:latin typeface="Consolas" pitchFamily="49" charset="0"/>
                <a:ea typeface="楷体" pitchFamily="49" charset="-122"/>
                <a:cs typeface="Consolas" pitchFamily="49" charset="0"/>
              </a:rPr>
              <a:t>m</a:t>
            </a:r>
            <a:r>
              <a:rPr lang="en-US" altLang="zh-CN" sz="2000" dirty="0" err="1">
                <a:solidFill>
                  <a:srgbClr val="0000FF"/>
                </a:solidFill>
                <a:latin typeface="宋体" pitchFamily="2" charset="-122"/>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时，只</a:t>
            </a:r>
            <a:r>
              <a:rPr lang="zh-CN" altLang="en-US" sz="2000" dirty="0">
                <a:solidFill>
                  <a:srgbClr val="0000FF"/>
                </a:solidFill>
                <a:latin typeface="Consolas" pitchFamily="49" charset="0"/>
                <a:ea typeface="楷体" pitchFamily="49" charset="-122"/>
                <a:cs typeface="Consolas" pitchFamily="49" charset="0"/>
              </a:rPr>
              <a:t>要将机器</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时间区间分配给作业</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即可；</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时，首</a:t>
            </a:r>
            <a:r>
              <a:rPr lang="zh-CN" altLang="en-US" sz="2000" dirty="0">
                <a:solidFill>
                  <a:srgbClr val="0000FF"/>
                </a:solidFill>
                <a:latin typeface="Consolas" pitchFamily="49" charset="0"/>
                <a:ea typeface="楷体" pitchFamily="49" charset="-122"/>
                <a:cs typeface="Consolas" pitchFamily="49" charset="0"/>
              </a:rPr>
              <a:t>先将</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个作业依其所需的处理时间从大到小</a:t>
            </a:r>
            <a:r>
              <a:rPr lang="zh-CN" altLang="en-US" sz="2000">
                <a:solidFill>
                  <a:srgbClr val="0000FF"/>
                </a:solidFill>
                <a:latin typeface="Consolas" pitchFamily="49" charset="0"/>
                <a:ea typeface="楷体" pitchFamily="49" charset="-122"/>
                <a:cs typeface="Consolas" pitchFamily="49" charset="0"/>
              </a:rPr>
              <a:t>排</a:t>
            </a:r>
            <a:r>
              <a:rPr lang="zh-CN" altLang="en-US" sz="2000" smtClean="0">
                <a:solidFill>
                  <a:srgbClr val="0000FF"/>
                </a:solidFill>
                <a:latin typeface="Consolas" pitchFamily="49" charset="0"/>
                <a:ea typeface="楷体" pitchFamily="49" charset="-122"/>
                <a:cs typeface="Consolas" pitchFamily="49" charset="0"/>
              </a:rPr>
              <a:t>序，然</a:t>
            </a:r>
            <a:r>
              <a:rPr lang="zh-CN" altLang="en-US" sz="2000" dirty="0">
                <a:solidFill>
                  <a:srgbClr val="0000FF"/>
                </a:solidFill>
                <a:latin typeface="Consolas" pitchFamily="49" charset="0"/>
                <a:ea typeface="楷体" pitchFamily="49" charset="-122"/>
                <a:cs typeface="Consolas" pitchFamily="49" charset="0"/>
              </a:rPr>
              <a:t>后依此顺序将作业分配给空闲的处理机。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95288" y="333375"/>
            <a:ext cx="8280400" cy="873188"/>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spcBef>
                <a:spcPts val="0"/>
              </a:spcBef>
            </a:pPr>
            <a:r>
              <a:rPr lang="zh-CN" altLang="en-US"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如，有</a:t>
            </a:r>
            <a:r>
              <a:rPr lang="en-US" altLang="zh-CN" sz="2200" dirty="0">
                <a:solidFill>
                  <a:srgbClr val="0000FF"/>
                </a:solidFill>
                <a:latin typeface="Consolas" pitchFamily="49" charset="0"/>
                <a:ea typeface="楷体" pitchFamily="49" charset="-122"/>
                <a:cs typeface="Consolas" pitchFamily="49" charset="0"/>
              </a:rPr>
              <a:t>7</a:t>
            </a:r>
            <a:r>
              <a:rPr lang="zh-CN" altLang="en-US" sz="2200" dirty="0">
                <a:solidFill>
                  <a:srgbClr val="0000FF"/>
                </a:solidFill>
                <a:latin typeface="Consolas" pitchFamily="49" charset="0"/>
                <a:ea typeface="楷体" pitchFamily="49" charset="-122"/>
                <a:cs typeface="Consolas" pitchFamily="49" charset="0"/>
              </a:rPr>
              <a:t>个独立的作业</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5</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6</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7}</a:t>
            </a:r>
            <a:r>
              <a:rPr lang="zh-CN" altLang="en-US" sz="2200" smtClean="0">
                <a:solidFill>
                  <a:srgbClr val="0000FF"/>
                </a:solidFill>
                <a:latin typeface="Consolas" pitchFamily="49" charset="0"/>
                <a:ea typeface="楷体" pitchFamily="49" charset="-122"/>
                <a:cs typeface="Consolas" pitchFamily="49" charset="0"/>
              </a:rPr>
              <a:t>，由</a:t>
            </a:r>
            <a:r>
              <a:rPr lang="en-US" altLang="zh-CN" sz="2200" dirty="0">
                <a:solidFill>
                  <a:srgbClr val="0000FF"/>
                </a:solidFill>
                <a:latin typeface="Consolas" pitchFamily="49" charset="0"/>
                <a:ea typeface="楷体" pitchFamily="49" charset="-122"/>
                <a:cs typeface="Consolas" pitchFamily="49" charset="0"/>
              </a:rPr>
              <a:t>3</a:t>
            </a:r>
            <a:r>
              <a:rPr lang="zh-CN" altLang="en-US" sz="2200" dirty="0">
                <a:solidFill>
                  <a:srgbClr val="0000FF"/>
                </a:solidFill>
                <a:latin typeface="Consolas" pitchFamily="49" charset="0"/>
                <a:ea typeface="楷体" pitchFamily="49" charset="-122"/>
                <a:cs typeface="Consolas" pitchFamily="49" charset="0"/>
              </a:rPr>
              <a:t>台机器</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加工</a:t>
            </a:r>
            <a:r>
              <a:rPr lang="zh-CN" altLang="en-US" sz="2200">
                <a:solidFill>
                  <a:srgbClr val="0000FF"/>
                </a:solidFill>
                <a:latin typeface="Consolas" pitchFamily="49" charset="0"/>
                <a:ea typeface="楷体" pitchFamily="49" charset="-122"/>
                <a:cs typeface="Consolas" pitchFamily="49" charset="0"/>
              </a:rPr>
              <a:t>处</a:t>
            </a:r>
            <a:r>
              <a:rPr lang="zh-CN" altLang="en-US" sz="2200" smtClean="0">
                <a:solidFill>
                  <a:srgbClr val="0000FF"/>
                </a:solidFill>
                <a:latin typeface="Consolas" pitchFamily="49" charset="0"/>
                <a:ea typeface="楷体" pitchFamily="49" charset="-122"/>
                <a:cs typeface="Consolas" pitchFamily="49" charset="0"/>
              </a:rPr>
              <a:t>理，各</a:t>
            </a:r>
            <a:r>
              <a:rPr lang="zh-CN" altLang="en-US" sz="2200" dirty="0">
                <a:solidFill>
                  <a:srgbClr val="0000FF"/>
                </a:solidFill>
                <a:latin typeface="Consolas" pitchFamily="49" charset="0"/>
                <a:ea typeface="楷体" pitchFamily="49" charset="-122"/>
                <a:cs typeface="Consolas" pitchFamily="49" charset="0"/>
              </a:rPr>
              <a:t>作业所需的处理时</a:t>
            </a:r>
            <a:r>
              <a:rPr lang="zh-CN" altLang="en-US" sz="2200">
                <a:solidFill>
                  <a:srgbClr val="0000FF"/>
                </a:solidFill>
                <a:latin typeface="Consolas" pitchFamily="49" charset="0"/>
                <a:ea typeface="楷体" pitchFamily="49" charset="-122"/>
                <a:cs typeface="Consolas" pitchFamily="49" charset="0"/>
              </a:rPr>
              <a:t>间</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graphicFrame>
        <p:nvGraphicFramePr>
          <p:cNvPr id="170092" name="Group 108"/>
          <p:cNvGraphicFramePr>
            <a:graphicFrameLocks noGrp="1"/>
          </p:cNvGraphicFramePr>
          <p:nvPr/>
        </p:nvGraphicFramePr>
        <p:xfrm>
          <a:off x="1142976" y="1428736"/>
          <a:ext cx="6429419" cy="731520"/>
        </p:xfrm>
        <a:graphic>
          <a:graphicData uri="http://schemas.openxmlformats.org/drawingml/2006/table">
            <a:tbl>
              <a:tblPr>
                <a:tableStyleId>{775DCB02-9BB8-47FD-8907-85C794F793BA}</a:tableStyleId>
              </a:tblPr>
              <a:tblGrid>
                <a:gridCol w="2037042"/>
                <a:gridCol w="717875"/>
                <a:gridCol w="734390"/>
                <a:gridCol w="565799"/>
                <a:gridCol w="733112"/>
                <a:gridCol w="546641"/>
                <a:gridCol w="547919"/>
                <a:gridCol w="54664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作业编号</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1</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2</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3</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4</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5</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6</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smtClean="0">
                          <a:ln>
                            <a:noFill/>
                          </a:ln>
                          <a:solidFill>
                            <a:srgbClr val="006600"/>
                          </a:solidFill>
                          <a:effectLst/>
                          <a:latin typeface="Consolas" pitchFamily="49" charset="0"/>
                          <a:cs typeface="Consolas" pitchFamily="49" charset="0"/>
                        </a:rPr>
                        <a:t>7</a:t>
                      </a:r>
                      <a:endParaRPr kumimoji="0" lang="en-US" altLang="zh-CN" sz="1800" b="1" i="0" u="none" strike="noStrike" cap="none" normalizeH="0" baseline="0" smtClean="0">
                        <a:ln>
                          <a:noFill/>
                        </a:ln>
                        <a:solidFill>
                          <a:srgbClr val="006600"/>
                        </a:solidFill>
                        <a:effectLst/>
                        <a:latin typeface="Consolas" pitchFamily="49" charset="0"/>
                        <a:ea typeface="楷体" pitchFamily="49" charset="-122"/>
                        <a:cs typeface="Consolas" pitchFamily="49" charset="0"/>
                      </a:endParaRPr>
                    </a:p>
                  </a:txBody>
                  <a:tcPr horzOverflow="overflow"/>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rPr>
                        <a:t>作业的处理时间</a:t>
                      </a:r>
                      <a:endParaRPr kumimoji="0" lang="zh-CN" altLang="en-US" sz="1800" b="1" i="0" u="none" strike="noStrike" cap="none" normalizeH="0" baseline="0" dirty="0" smtClean="0">
                        <a:ln>
                          <a:noFill/>
                        </a:ln>
                        <a:solidFill>
                          <a:srgbClr val="006600"/>
                        </a:solidFill>
                        <a:effectLst/>
                        <a:latin typeface="微软雅黑" pitchFamily="34" charset="-122"/>
                        <a:ea typeface="微软雅黑" pitchFamily="34"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2</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4</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6</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5</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smtClean="0">
                          <a:ln>
                            <a:noFill/>
                          </a:ln>
                          <a:solidFill>
                            <a:srgbClr val="0000FF"/>
                          </a:solidFill>
                          <a:effectLst/>
                          <a:latin typeface="Consolas" pitchFamily="49" charset="0"/>
                          <a:cs typeface="Consolas" pitchFamily="49" charset="0"/>
                        </a:rPr>
                        <a:t>3</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tc>
              </a:tr>
            </a:tbl>
          </a:graphicData>
        </a:graphic>
      </p:graphicFrame>
      <p:sp>
        <p:nvSpPr>
          <p:cNvPr id="4" name="TextBox 3"/>
          <p:cNvSpPr txBox="1"/>
          <p:nvPr/>
        </p:nvSpPr>
        <p:spPr>
          <a:xfrm>
            <a:off x="428596" y="2500306"/>
            <a:ext cx="842968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采用贪心法求解的过程如下：</a:t>
            </a:r>
          </a:p>
        </p:txBody>
      </p:sp>
      <p:sp>
        <p:nvSpPr>
          <p:cNvPr id="5" name="TextBox 4"/>
          <p:cNvSpPr txBox="1"/>
          <p:nvPr/>
        </p:nvSpPr>
        <p:spPr>
          <a:xfrm>
            <a:off x="1000100" y="3071810"/>
            <a:ext cx="65008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个作业按处理时间递减排序，其结果如下表所示。</a:t>
            </a:r>
          </a:p>
        </p:txBody>
      </p:sp>
      <p:graphicFrame>
        <p:nvGraphicFramePr>
          <p:cNvPr id="6" name="表格 5"/>
          <p:cNvGraphicFramePr>
            <a:graphicFrameLocks noGrp="1"/>
          </p:cNvGraphicFramePr>
          <p:nvPr/>
        </p:nvGraphicFramePr>
        <p:xfrm>
          <a:off x="1142974" y="3643314"/>
          <a:ext cx="6429420" cy="822960"/>
        </p:xfrm>
        <a:graphic>
          <a:graphicData uri="http://schemas.openxmlformats.org/drawingml/2006/table">
            <a:tbl>
              <a:tblPr>
                <a:tableStyleId>{775DCB02-9BB8-47FD-8907-85C794F793BA}</a:tableStyleId>
              </a:tblPr>
              <a:tblGrid>
                <a:gridCol w="2106684"/>
                <a:gridCol w="742157"/>
                <a:gridCol w="846319"/>
                <a:gridCol w="54685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作业编号</a:t>
                      </a: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4</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5</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Consolas" pitchFamily="49" charset="0"/>
                          <a:ea typeface="微软雅黑" pitchFamily="34" charset="-122"/>
                          <a:cs typeface="Consolas" pitchFamily="49"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000100" y="1463032"/>
          <a:ext cx="6429420" cy="822960"/>
        </p:xfrm>
        <a:graphic>
          <a:graphicData uri="http://schemas.openxmlformats.org/drawingml/2006/table">
            <a:tbl>
              <a:tblPr>
                <a:tableStyleId>{775DCB02-9BB8-47FD-8907-85C794F793BA}</a:tableStyleId>
              </a:tblPr>
              <a:tblGrid>
                <a:gridCol w="2106684"/>
                <a:gridCol w="742157"/>
                <a:gridCol w="723059"/>
                <a:gridCol w="670112"/>
                <a:gridCol w="546852"/>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8572560" cy="96167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）先将排序后的前</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个作业分配给</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台机器。此时机器的分配情况为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，对应的总处理时间为</a:t>
            </a:r>
            <a:r>
              <a:rPr lang="en-US" altLang="zh-CN" sz="2000" smtClean="0">
                <a:solidFill>
                  <a:srgbClr val="0000FF"/>
                </a:solidFill>
                <a:latin typeface="Consolas" pitchFamily="49" charset="0"/>
                <a:ea typeface="楷体" pitchFamily="49" charset="-122"/>
                <a:cs typeface="Consolas" pitchFamily="49" charset="0"/>
              </a:rPr>
              <a:t>{16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p>
        </p:txBody>
      </p:sp>
      <p:pic>
        <p:nvPicPr>
          <p:cNvPr id="290818" name="Picture 2"/>
          <p:cNvPicPr>
            <a:picLocks noChangeAspect="1" noChangeArrowheads="1"/>
          </p:cNvPicPr>
          <p:nvPr/>
        </p:nvPicPr>
        <p:blipFill>
          <a:blip r:embed="rId2" cstate="print"/>
          <a:srcRect/>
          <a:stretch>
            <a:fillRect/>
          </a:stretch>
        </p:blipFill>
        <p:spPr bwMode="auto">
          <a:xfrm>
            <a:off x="1857356" y="2857496"/>
            <a:ext cx="642942" cy="902310"/>
          </a:xfrm>
          <a:prstGeom prst="rect">
            <a:avLst/>
          </a:prstGeom>
          <a:noFill/>
          <a:ln w="9525">
            <a:noFill/>
            <a:miter lim="800000"/>
            <a:headEnd/>
            <a:tailEnd/>
          </a:ln>
        </p:spPr>
      </p:pic>
      <p:sp>
        <p:nvSpPr>
          <p:cNvPr id="7" name="TextBox 6"/>
          <p:cNvSpPr txBox="1"/>
          <p:nvPr/>
        </p:nvSpPr>
        <p:spPr>
          <a:xfrm>
            <a:off x="714348" y="314324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1857356" y="4098326"/>
            <a:ext cx="642942" cy="902310"/>
          </a:xfrm>
          <a:prstGeom prst="rect">
            <a:avLst/>
          </a:prstGeom>
          <a:noFill/>
          <a:ln w="9525">
            <a:noFill/>
            <a:miter lim="800000"/>
            <a:headEnd/>
            <a:tailEnd/>
          </a:ln>
        </p:spPr>
      </p:pic>
      <p:sp>
        <p:nvSpPr>
          <p:cNvPr id="9" name="TextBox 8"/>
          <p:cNvSpPr txBox="1"/>
          <p:nvPr/>
        </p:nvSpPr>
        <p:spPr>
          <a:xfrm>
            <a:off x="714348" y="4384078"/>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0" name="Picture 2"/>
          <p:cNvPicPr>
            <a:picLocks noChangeAspect="1" noChangeArrowheads="1"/>
          </p:cNvPicPr>
          <p:nvPr/>
        </p:nvPicPr>
        <p:blipFill>
          <a:blip r:embed="rId2" cstate="print"/>
          <a:srcRect/>
          <a:stretch>
            <a:fillRect/>
          </a:stretch>
        </p:blipFill>
        <p:spPr bwMode="auto">
          <a:xfrm>
            <a:off x="1857356" y="5286388"/>
            <a:ext cx="642942" cy="902310"/>
          </a:xfrm>
          <a:prstGeom prst="rect">
            <a:avLst/>
          </a:prstGeom>
          <a:noFill/>
          <a:ln w="9525">
            <a:noFill/>
            <a:miter lim="800000"/>
            <a:headEnd/>
            <a:tailEnd/>
          </a:ln>
        </p:spPr>
      </p:pic>
      <p:sp>
        <p:nvSpPr>
          <p:cNvPr id="11" name="TextBox 10"/>
          <p:cNvSpPr txBox="1"/>
          <p:nvPr/>
        </p:nvSpPr>
        <p:spPr>
          <a:xfrm>
            <a:off x="714348" y="5572140"/>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2" name="任意多边形 11"/>
          <p:cNvSpPr/>
          <p:nvPr/>
        </p:nvSpPr>
        <p:spPr>
          <a:xfrm>
            <a:off x="2428859" y="2242159"/>
            <a:ext cx="1138970" cy="1043965"/>
          </a:xfrm>
          <a:custGeom>
            <a:avLst/>
            <a:gdLst>
              <a:gd name="connsiteX0" fmla="*/ 350729 w 396658"/>
              <a:gd name="connsiteY0" fmla="*/ 0 h 951978"/>
              <a:gd name="connsiteX1" fmla="*/ 338203 w 396658"/>
              <a:gd name="connsiteY1" fmla="*/ 375781 h 951978"/>
              <a:gd name="connsiteX2" fmla="*/ 0 w 396658"/>
              <a:gd name="connsiteY2" fmla="*/ 951978 h 951978"/>
              <a:gd name="connsiteX0" fmla="*/ 1116006 w 1289481"/>
              <a:gd name="connsiteY0" fmla="*/ 0 h 1043965"/>
              <a:gd name="connsiteX1" fmla="*/ 1103480 w 1289481"/>
              <a:gd name="connsiteY1" fmla="*/ 375781 h 1043965"/>
              <a:gd name="connsiteX2" fmla="*/ 0 w 1289481"/>
              <a:gd name="connsiteY2" fmla="*/ 1043965 h 1043965"/>
              <a:gd name="connsiteX0" fmla="*/ 1116006 w 1138970"/>
              <a:gd name="connsiteY0" fmla="*/ 0 h 1043965"/>
              <a:gd name="connsiteX1" fmla="*/ 714381 w 1138970"/>
              <a:gd name="connsiteY1" fmla="*/ 543899 h 1043965"/>
              <a:gd name="connsiteX2" fmla="*/ 0 w 1138970"/>
              <a:gd name="connsiteY2" fmla="*/ 1043965 h 1043965"/>
            </a:gdLst>
            <a:ahLst/>
            <a:cxnLst>
              <a:cxn ang="0">
                <a:pos x="connsiteX0" y="connsiteY0"/>
              </a:cxn>
              <a:cxn ang="0">
                <a:pos x="connsiteX1" y="connsiteY1"/>
              </a:cxn>
              <a:cxn ang="0">
                <a:pos x="connsiteX2" y="connsiteY2"/>
              </a:cxn>
            </a:cxnLst>
            <a:rect l="l" t="t" r="r" b="b"/>
            <a:pathLst>
              <a:path w="1138970" h="1043965">
                <a:moveTo>
                  <a:pt x="1116006" y="0"/>
                </a:moveTo>
                <a:cubicBezTo>
                  <a:pt x="1138970" y="108559"/>
                  <a:pt x="900382" y="369905"/>
                  <a:pt x="714381" y="543899"/>
                </a:cubicBezTo>
                <a:cubicBezTo>
                  <a:pt x="528380" y="717893"/>
                  <a:pt x="139874" y="835198"/>
                  <a:pt x="0" y="104396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2500297" y="2242159"/>
            <a:ext cx="1796129" cy="2379953"/>
          </a:xfrm>
          <a:custGeom>
            <a:avLst/>
            <a:gdLst>
              <a:gd name="connsiteX0" fmla="*/ 1177446 w 1177446"/>
              <a:gd name="connsiteY0" fmla="*/ 0 h 2267211"/>
              <a:gd name="connsiteX1" fmla="*/ 1064712 w 1177446"/>
              <a:gd name="connsiteY1" fmla="*/ 663879 h 2267211"/>
              <a:gd name="connsiteX2" fmla="*/ 501041 w 1177446"/>
              <a:gd name="connsiteY2" fmla="*/ 2016690 h 2267211"/>
              <a:gd name="connsiteX3" fmla="*/ 0 w 1177446"/>
              <a:gd name="connsiteY3" fmla="*/ 2167003 h 2267211"/>
              <a:gd name="connsiteX0" fmla="*/ 1177446 w 1185472"/>
              <a:gd name="connsiteY0" fmla="*/ 0 h 2217107"/>
              <a:gd name="connsiteX1" fmla="*/ 1064712 w 1185472"/>
              <a:gd name="connsiteY1" fmla="*/ 663879 h 2217107"/>
              <a:gd name="connsiteX2" fmla="*/ 452887 w 1185472"/>
              <a:gd name="connsiteY2" fmla="*/ 1901221 h 2217107"/>
              <a:gd name="connsiteX3" fmla="*/ 0 w 1185472"/>
              <a:gd name="connsiteY3" fmla="*/ 2167003 h 2217107"/>
              <a:gd name="connsiteX0" fmla="*/ 1796129 w 1804155"/>
              <a:gd name="connsiteY0" fmla="*/ 0 h 2379953"/>
              <a:gd name="connsiteX1" fmla="*/ 1683395 w 1804155"/>
              <a:gd name="connsiteY1" fmla="*/ 663879 h 2379953"/>
              <a:gd name="connsiteX2" fmla="*/ 1071570 w 1804155"/>
              <a:gd name="connsiteY2" fmla="*/ 1901221 h 2379953"/>
              <a:gd name="connsiteX3" fmla="*/ 0 w 1804155"/>
              <a:gd name="connsiteY3" fmla="*/ 2329849 h 2379953"/>
              <a:gd name="connsiteX0" fmla="*/ 1796129 w 1827967"/>
              <a:gd name="connsiteY0" fmla="*/ 0 h 2379953"/>
              <a:gd name="connsiteX1" fmla="*/ 1683395 w 1827967"/>
              <a:gd name="connsiteY1" fmla="*/ 663879 h 2379953"/>
              <a:gd name="connsiteX2" fmla="*/ 928695 w 1827967"/>
              <a:gd name="connsiteY2" fmla="*/ 1829783 h 2379953"/>
              <a:gd name="connsiteX3" fmla="*/ 0 w 1827967"/>
              <a:gd name="connsiteY3" fmla="*/ 2329849 h 2379953"/>
              <a:gd name="connsiteX0" fmla="*/ 1796129 w 1796129"/>
              <a:gd name="connsiteY0" fmla="*/ 0 h 2379953"/>
              <a:gd name="connsiteX1" fmla="*/ 1500199 w 1796129"/>
              <a:gd name="connsiteY1" fmla="*/ 758213 h 2379953"/>
              <a:gd name="connsiteX2" fmla="*/ 928695 w 1796129"/>
              <a:gd name="connsiteY2" fmla="*/ 1829783 h 2379953"/>
              <a:gd name="connsiteX3" fmla="*/ 0 w 1796129"/>
              <a:gd name="connsiteY3" fmla="*/ 2329849 h 2379953"/>
              <a:gd name="connsiteX0" fmla="*/ 1796129 w 1796129"/>
              <a:gd name="connsiteY0" fmla="*/ 0 h 2379953"/>
              <a:gd name="connsiteX1" fmla="*/ 1500199 w 1796129"/>
              <a:gd name="connsiteY1" fmla="*/ 758213 h 2379953"/>
              <a:gd name="connsiteX2" fmla="*/ 785819 w 1796129"/>
              <a:gd name="connsiteY2" fmla="*/ 1829783 h 2379953"/>
              <a:gd name="connsiteX3" fmla="*/ 0 w 1796129"/>
              <a:gd name="connsiteY3" fmla="*/ 2329849 h 2379953"/>
            </a:gdLst>
            <a:ahLst/>
            <a:cxnLst>
              <a:cxn ang="0">
                <a:pos x="connsiteX0" y="connsiteY0"/>
              </a:cxn>
              <a:cxn ang="0">
                <a:pos x="connsiteX1" y="connsiteY1"/>
              </a:cxn>
              <a:cxn ang="0">
                <a:pos x="connsiteX2" y="connsiteY2"/>
              </a:cxn>
              <a:cxn ang="0">
                <a:pos x="connsiteX3" y="connsiteY3"/>
              </a:cxn>
            </a:cxnLst>
            <a:rect l="l" t="t" r="r" b="b"/>
            <a:pathLst>
              <a:path w="1796129" h="2379953">
                <a:moveTo>
                  <a:pt x="1796129" y="0"/>
                </a:moveTo>
                <a:cubicBezTo>
                  <a:pt x="1796129" y="163882"/>
                  <a:pt x="1668584" y="453249"/>
                  <a:pt x="1500199" y="758213"/>
                </a:cubicBezTo>
                <a:cubicBezTo>
                  <a:pt x="1331814" y="1063177"/>
                  <a:pt x="1035852" y="1567844"/>
                  <a:pt x="785819" y="1829783"/>
                </a:cubicBezTo>
                <a:cubicBezTo>
                  <a:pt x="535786" y="2091722"/>
                  <a:pt x="161794" y="2379953"/>
                  <a:pt x="0" y="2329849"/>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任意多边形 13"/>
          <p:cNvSpPr/>
          <p:nvPr/>
        </p:nvSpPr>
        <p:spPr>
          <a:xfrm>
            <a:off x="2571735" y="2242159"/>
            <a:ext cx="2459552" cy="3544295"/>
          </a:xfrm>
          <a:custGeom>
            <a:avLst/>
            <a:gdLst>
              <a:gd name="connsiteX0" fmla="*/ 1866378 w 1983288"/>
              <a:gd name="connsiteY0" fmla="*/ 0 h 3469709"/>
              <a:gd name="connsiteX1" fmla="*/ 1803748 w 1983288"/>
              <a:gd name="connsiteY1" fmla="*/ 1052186 h 3469709"/>
              <a:gd name="connsiteX2" fmla="*/ 789140 w 1983288"/>
              <a:gd name="connsiteY2" fmla="*/ 3006246 h 3469709"/>
              <a:gd name="connsiteX3" fmla="*/ 0 w 1983288"/>
              <a:gd name="connsiteY3" fmla="*/ 3469709 h 3469709"/>
              <a:gd name="connsiteX0" fmla="*/ 2401097 w 2518007"/>
              <a:gd name="connsiteY0" fmla="*/ 0 h 3544295"/>
              <a:gd name="connsiteX1" fmla="*/ 2338467 w 2518007"/>
              <a:gd name="connsiteY1" fmla="*/ 1052186 h 3544295"/>
              <a:gd name="connsiteX2" fmla="*/ 1323859 w 2518007"/>
              <a:gd name="connsiteY2" fmla="*/ 3006246 h 3544295"/>
              <a:gd name="connsiteX3" fmla="*/ 0 w 2518007"/>
              <a:gd name="connsiteY3" fmla="*/ 3544295 h 3544295"/>
              <a:gd name="connsiteX0" fmla="*/ 2401097 w 2459552"/>
              <a:gd name="connsiteY0" fmla="*/ 0 h 3544295"/>
              <a:gd name="connsiteX1" fmla="*/ 1928827 w 2459552"/>
              <a:gd name="connsiteY1" fmla="*/ 1401155 h 3544295"/>
              <a:gd name="connsiteX2" fmla="*/ 1323859 w 2459552"/>
              <a:gd name="connsiteY2" fmla="*/ 3006246 h 3544295"/>
              <a:gd name="connsiteX3" fmla="*/ 0 w 2459552"/>
              <a:gd name="connsiteY3" fmla="*/ 3544295 h 3544295"/>
              <a:gd name="connsiteX0" fmla="*/ 2401097 w 2459552"/>
              <a:gd name="connsiteY0" fmla="*/ 0 h 3544295"/>
              <a:gd name="connsiteX1" fmla="*/ 1928827 w 2459552"/>
              <a:gd name="connsiteY1" fmla="*/ 1401155 h 3544295"/>
              <a:gd name="connsiteX2" fmla="*/ 857257 w 2459552"/>
              <a:gd name="connsiteY2" fmla="*/ 2972791 h 3544295"/>
              <a:gd name="connsiteX3" fmla="*/ 0 w 2459552"/>
              <a:gd name="connsiteY3" fmla="*/ 3544295 h 3544295"/>
            </a:gdLst>
            <a:ahLst/>
            <a:cxnLst>
              <a:cxn ang="0">
                <a:pos x="connsiteX0" y="connsiteY0"/>
              </a:cxn>
              <a:cxn ang="0">
                <a:pos x="connsiteX1" y="connsiteY1"/>
              </a:cxn>
              <a:cxn ang="0">
                <a:pos x="connsiteX2" y="connsiteY2"/>
              </a:cxn>
              <a:cxn ang="0">
                <a:pos x="connsiteX3" y="connsiteY3"/>
              </a:cxn>
            </a:cxnLst>
            <a:rect l="l" t="t" r="r" b="b"/>
            <a:pathLst>
              <a:path w="2459552" h="3544295">
                <a:moveTo>
                  <a:pt x="2401097" y="0"/>
                </a:moveTo>
                <a:cubicBezTo>
                  <a:pt x="2459552" y="275572"/>
                  <a:pt x="2186134" y="905690"/>
                  <a:pt x="1928827" y="1401155"/>
                </a:cubicBezTo>
                <a:cubicBezTo>
                  <a:pt x="1671520" y="1896620"/>
                  <a:pt x="1178728" y="2615601"/>
                  <a:pt x="857257" y="2972791"/>
                </a:cubicBezTo>
                <a:cubicBezTo>
                  <a:pt x="535786" y="3329981"/>
                  <a:pt x="244257" y="3514023"/>
                  <a:pt x="0" y="3544295"/>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2786050" y="314324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4:16</a:t>
            </a:r>
            <a:endParaRPr lang="zh-CN" altLang="en-US" sz="1800">
              <a:solidFill>
                <a:srgbClr val="9900FF"/>
              </a:solidFill>
              <a:latin typeface="Consolas" pitchFamily="49" charset="0"/>
              <a:ea typeface="微软雅黑" pitchFamily="34" charset="-122"/>
              <a:cs typeface="Consolas" pitchFamily="49" charset="0"/>
            </a:endParaRPr>
          </a:p>
        </p:txBody>
      </p:sp>
      <p:sp>
        <p:nvSpPr>
          <p:cNvPr id="16" name="TextBox 15"/>
          <p:cNvSpPr txBox="1"/>
          <p:nvPr/>
        </p:nvSpPr>
        <p:spPr>
          <a:xfrm>
            <a:off x="2786050" y="4429132"/>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2:14</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786050" y="5600658"/>
            <a:ext cx="1357322"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5:6</a:t>
            </a:r>
            <a:endParaRPr lang="zh-CN" altLang="en-US" sz="1800">
              <a:solidFill>
                <a:srgbClr val="9900FF"/>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12"/>
                                        </p:tgtEl>
                                      </p:cBhvr>
                                    </p:animEffect>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Left)">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500034" y="857232"/>
          <a:ext cx="6429420" cy="822960"/>
        </p:xfrm>
        <a:graphic>
          <a:graphicData uri="http://schemas.openxmlformats.org/drawingml/2006/table">
            <a:tbl>
              <a:tblPr>
                <a:tableStyleId>{775DCB02-9BB8-47FD-8907-85C794F793BA}</a:tableStyleId>
              </a:tblPr>
              <a:tblGrid>
                <a:gridCol w="2106684"/>
                <a:gridCol w="742157"/>
                <a:gridCol w="723059"/>
                <a:gridCol w="571504"/>
                <a:gridCol w="645460"/>
                <a:gridCol w="546852"/>
                <a:gridCol w="546852"/>
                <a:gridCol w="546852"/>
              </a:tblGrid>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作业编号</a:t>
                      </a: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4</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FF0000"/>
                          </a:solidFill>
                          <a:latin typeface="Consolas" pitchFamily="49" charset="0"/>
                          <a:ea typeface="楷体" pitchFamily="49" charset="-122"/>
                          <a:cs typeface="Consolas" pitchFamily="49" charset="0"/>
                        </a:rPr>
                        <a:t>2</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smtClean="0">
                          <a:solidFill>
                            <a:srgbClr val="FF0000"/>
                          </a:solidFill>
                          <a:latin typeface="Consolas" pitchFamily="49" charset="0"/>
                          <a:ea typeface="楷体" pitchFamily="49" charset="-122"/>
                          <a:cs typeface="Consolas" pitchFamily="49" charset="0"/>
                        </a:rPr>
                        <a:t>5</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6</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3</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1</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tc>
              </a:tr>
              <a:tr h="0">
                <a:tc>
                  <a:txBody>
                    <a:bodyPr/>
                    <a:lstStyle/>
                    <a:p>
                      <a:pPr indent="0" algn="just">
                        <a:lnSpc>
                          <a:spcPct val="150000"/>
                        </a:lnSpc>
                        <a:spcAft>
                          <a:spcPts val="0"/>
                        </a:spcAft>
                      </a:pPr>
                      <a:r>
                        <a:rPr lang="zh-CN" sz="1800" b="1" kern="100">
                          <a:solidFill>
                            <a:srgbClr val="006600"/>
                          </a:solidFill>
                          <a:latin typeface="微软雅黑" pitchFamily="34" charset="-122"/>
                          <a:ea typeface="微软雅黑" pitchFamily="34" charset="-122"/>
                          <a:cs typeface="Times New Roman" pitchFamily="18" charset="0"/>
                        </a:rPr>
                        <a:t>作业的处理时间</a:t>
                      </a: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14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r>
            </a:tbl>
          </a:graphicData>
        </a:graphic>
      </p:graphicFrame>
      <p:sp>
        <p:nvSpPr>
          <p:cNvPr id="6" name="TextBox 5"/>
          <p:cNvSpPr txBox="1"/>
          <p:nvPr/>
        </p:nvSpPr>
        <p:spPr>
          <a:xfrm>
            <a:off x="357158" y="214290"/>
            <a:ext cx="3071834" cy="403828"/>
          </a:xfrm>
          <a:prstGeom prst="rect">
            <a:avLst/>
          </a:prstGeom>
          <a:noFill/>
        </p:spPr>
        <p:txBody>
          <a:bodyPr wrap="square" rtlCol="0">
            <a:spAutoFit/>
          </a:bodyPr>
          <a:lstStyle/>
          <a:p>
            <a:pPr>
              <a:lnSpc>
                <a:spcPts val="26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）分配余下的作业：</a:t>
            </a:r>
          </a:p>
        </p:txBody>
      </p:sp>
      <p:pic>
        <p:nvPicPr>
          <p:cNvPr id="7" name="Picture 2"/>
          <p:cNvPicPr>
            <a:picLocks noChangeAspect="1" noChangeArrowheads="1"/>
          </p:cNvPicPr>
          <p:nvPr/>
        </p:nvPicPr>
        <p:blipFill>
          <a:blip r:embed="rId2" cstate="print"/>
          <a:srcRect/>
          <a:stretch>
            <a:fillRect/>
          </a:stretch>
        </p:blipFill>
        <p:spPr bwMode="auto">
          <a:xfrm>
            <a:off x="1517843" y="2615577"/>
            <a:ext cx="642942" cy="902310"/>
          </a:xfrm>
          <a:prstGeom prst="rect">
            <a:avLst/>
          </a:prstGeom>
          <a:noFill/>
          <a:ln w="9525">
            <a:noFill/>
            <a:miter lim="800000"/>
            <a:headEnd/>
            <a:tailEnd/>
          </a:ln>
        </p:spPr>
      </p:pic>
      <p:sp>
        <p:nvSpPr>
          <p:cNvPr id="8" name="TextBox 7"/>
          <p:cNvSpPr txBox="1"/>
          <p:nvPr/>
        </p:nvSpPr>
        <p:spPr>
          <a:xfrm>
            <a:off x="642910" y="290132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latin typeface="Consolas" pitchFamily="49" charset="0"/>
              <a:ea typeface="楷体" pitchFamily="49"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1517843" y="3856407"/>
            <a:ext cx="642942" cy="902310"/>
          </a:xfrm>
          <a:prstGeom prst="rect">
            <a:avLst/>
          </a:prstGeom>
          <a:noFill/>
          <a:ln w="9525">
            <a:noFill/>
            <a:miter lim="800000"/>
            <a:headEnd/>
            <a:tailEnd/>
          </a:ln>
        </p:spPr>
      </p:pic>
      <p:sp>
        <p:nvSpPr>
          <p:cNvPr id="10" name="TextBox 9"/>
          <p:cNvSpPr txBox="1"/>
          <p:nvPr/>
        </p:nvSpPr>
        <p:spPr>
          <a:xfrm>
            <a:off x="642910" y="4142159"/>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2</a:t>
            </a:r>
            <a:endParaRPr lang="zh-CN" altLang="en-US" sz="2000">
              <a:latin typeface="Consolas" pitchFamily="49" charset="0"/>
              <a:ea typeface="楷体" pitchFamily="49" charset="-122"/>
              <a:cs typeface="Consolas" pitchFamily="49" charset="0"/>
            </a:endParaRPr>
          </a:p>
        </p:txBody>
      </p:sp>
      <p:pic>
        <p:nvPicPr>
          <p:cNvPr id="11" name="Picture 2"/>
          <p:cNvPicPr>
            <a:picLocks noChangeAspect="1" noChangeArrowheads="1"/>
          </p:cNvPicPr>
          <p:nvPr/>
        </p:nvPicPr>
        <p:blipFill>
          <a:blip r:embed="rId2" cstate="print"/>
          <a:srcRect/>
          <a:stretch>
            <a:fillRect/>
          </a:stretch>
        </p:blipFill>
        <p:spPr bwMode="auto">
          <a:xfrm>
            <a:off x="1517843" y="5044469"/>
            <a:ext cx="642942" cy="902310"/>
          </a:xfrm>
          <a:prstGeom prst="rect">
            <a:avLst/>
          </a:prstGeom>
          <a:noFill/>
          <a:ln w="9525">
            <a:noFill/>
            <a:miter lim="800000"/>
            <a:headEnd/>
            <a:tailEnd/>
          </a:ln>
        </p:spPr>
      </p:pic>
      <p:sp>
        <p:nvSpPr>
          <p:cNvPr id="12" name="TextBox 11"/>
          <p:cNvSpPr txBox="1"/>
          <p:nvPr/>
        </p:nvSpPr>
        <p:spPr>
          <a:xfrm>
            <a:off x="642910" y="5330221"/>
            <a:ext cx="85725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机器</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ea typeface="楷体" pitchFamily="49" charset="-122"/>
              <a:cs typeface="Consolas" pitchFamily="49" charset="0"/>
            </a:endParaRPr>
          </a:p>
        </p:txBody>
      </p:sp>
      <p:sp>
        <p:nvSpPr>
          <p:cNvPr id="16" name="TextBox 15"/>
          <p:cNvSpPr txBox="1"/>
          <p:nvPr/>
        </p:nvSpPr>
        <p:spPr>
          <a:xfrm>
            <a:off x="2232223" y="2901329"/>
            <a:ext cx="2000264" cy="369332"/>
          </a:xfrm>
          <a:prstGeom prst="rect">
            <a:avLst/>
          </a:prstGeom>
          <a:no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4</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16</a:t>
            </a:r>
            <a:endParaRPr lang="zh-CN" altLang="en-US" sz="1800">
              <a:solidFill>
                <a:srgbClr val="9900FF"/>
              </a:solidFill>
              <a:latin typeface="Consolas" pitchFamily="49" charset="0"/>
              <a:ea typeface="微软雅黑" pitchFamily="34" charset="-122"/>
              <a:cs typeface="Consolas" pitchFamily="49" charset="0"/>
            </a:endParaRPr>
          </a:p>
        </p:txBody>
      </p:sp>
      <p:sp>
        <p:nvSpPr>
          <p:cNvPr id="17" name="TextBox 16"/>
          <p:cNvSpPr txBox="1"/>
          <p:nvPr/>
        </p:nvSpPr>
        <p:spPr>
          <a:xfrm>
            <a:off x="2232223" y="4187213"/>
            <a:ext cx="2500330"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2</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14</a:t>
            </a:r>
            <a:endParaRPr lang="zh-CN" altLang="en-US" sz="1800">
              <a:solidFill>
                <a:srgbClr val="9900FF"/>
              </a:solidFill>
              <a:latin typeface="微软雅黑" pitchFamily="34" charset="-122"/>
              <a:ea typeface="微软雅黑" pitchFamily="34" charset="-122"/>
            </a:endParaRPr>
          </a:p>
        </p:txBody>
      </p:sp>
      <p:sp>
        <p:nvSpPr>
          <p:cNvPr id="18" name="TextBox 17"/>
          <p:cNvSpPr txBox="1"/>
          <p:nvPr/>
        </p:nvSpPr>
        <p:spPr>
          <a:xfrm>
            <a:off x="2232223" y="5358739"/>
            <a:ext cx="1911149" cy="369332"/>
          </a:xfrm>
          <a:prstGeom prst="rect">
            <a:avLst/>
          </a:prstGeom>
          <a:no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6</a:t>
            </a:r>
            <a:endParaRPr lang="zh-CN" altLang="en-US" sz="1800">
              <a:solidFill>
                <a:srgbClr val="9900FF"/>
              </a:solidFill>
              <a:latin typeface="微软雅黑" pitchFamily="34" charset="-122"/>
              <a:ea typeface="微软雅黑" pitchFamily="34" charset="-122"/>
            </a:endParaRPr>
          </a:p>
        </p:txBody>
      </p:sp>
      <p:sp>
        <p:nvSpPr>
          <p:cNvPr id="19" name="TextBox 18"/>
          <p:cNvSpPr txBox="1"/>
          <p:nvPr/>
        </p:nvSpPr>
        <p:spPr>
          <a:xfrm>
            <a:off x="2214546" y="5358739"/>
            <a:ext cx="2928958"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11</a:t>
            </a:r>
            <a:endParaRPr lang="zh-CN" altLang="en-US" sz="1800">
              <a:solidFill>
                <a:srgbClr val="9900FF"/>
              </a:solidFill>
              <a:latin typeface="微软雅黑" pitchFamily="34" charset="-122"/>
              <a:ea typeface="微软雅黑" pitchFamily="34" charset="-122"/>
            </a:endParaRPr>
          </a:p>
        </p:txBody>
      </p:sp>
      <p:sp>
        <p:nvSpPr>
          <p:cNvPr id="20" name="TextBox 19"/>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微软雅黑" pitchFamily="34" charset="-122"/>
                <a:ea typeface="微软雅黑" pitchFamily="34" charset="-122"/>
              </a:rPr>
              <a:t>作业</a:t>
            </a:r>
            <a:r>
              <a:rPr lang="en-US" altLang="zh-CN" sz="1800" smtClean="0">
                <a:solidFill>
                  <a:srgbClr val="9900FF"/>
                </a:solidFill>
                <a:latin typeface="微软雅黑" pitchFamily="34" charset="-122"/>
                <a:ea typeface="微软雅黑" pitchFamily="34" charset="-122"/>
              </a:rPr>
              <a:t>5</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6</a:t>
            </a:r>
            <a:r>
              <a:rPr lang="zh-CN" altLang="en-US" sz="1800" smtClean="0">
                <a:solidFill>
                  <a:srgbClr val="9900FF"/>
                </a:solidFill>
                <a:latin typeface="微软雅黑" pitchFamily="34" charset="-122"/>
                <a:ea typeface="微软雅黑" pitchFamily="34" charset="-122"/>
              </a:rPr>
              <a:t>、</a:t>
            </a:r>
            <a:r>
              <a:rPr lang="en-US" altLang="zh-CN" sz="1800" smtClean="0">
                <a:solidFill>
                  <a:srgbClr val="9900FF"/>
                </a:solidFill>
                <a:latin typeface="微软雅黑" pitchFamily="34" charset="-122"/>
                <a:ea typeface="微软雅黑" pitchFamily="34" charset="-122"/>
              </a:rPr>
              <a:t>3</a:t>
            </a:r>
            <a:r>
              <a:rPr lang="zh-CN" altLang="en-US" sz="1800" smtClean="0">
                <a:solidFill>
                  <a:srgbClr val="9900FF"/>
                </a:solidFill>
                <a:latin typeface="微软雅黑" pitchFamily="34" charset="-122"/>
                <a:ea typeface="微软雅黑" pitchFamily="34" charset="-122"/>
              </a:rPr>
              <a:t>，总时间</a:t>
            </a:r>
            <a:r>
              <a:rPr lang="en-US" altLang="zh-CN" sz="1800" smtClean="0">
                <a:solidFill>
                  <a:srgbClr val="9900FF"/>
                </a:solidFill>
                <a:latin typeface="微软雅黑" pitchFamily="34" charset="-122"/>
                <a:ea typeface="微软雅黑" pitchFamily="34" charset="-122"/>
              </a:rPr>
              <a:t>15</a:t>
            </a:r>
            <a:endParaRPr lang="zh-CN" altLang="en-US" sz="1800">
              <a:solidFill>
                <a:srgbClr val="9900FF"/>
              </a:solidFill>
              <a:latin typeface="微软雅黑" pitchFamily="34" charset="-122"/>
              <a:ea typeface="微软雅黑" pitchFamily="34" charset="-122"/>
            </a:endParaRPr>
          </a:p>
        </p:txBody>
      </p:sp>
      <p:sp>
        <p:nvSpPr>
          <p:cNvPr id="21" name="TextBox 20"/>
          <p:cNvSpPr txBox="1"/>
          <p:nvPr/>
        </p:nvSpPr>
        <p:spPr>
          <a:xfrm>
            <a:off x="2214546" y="4187213"/>
            <a:ext cx="2500330"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2</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7</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2" name="TextBox 21"/>
          <p:cNvSpPr txBox="1"/>
          <p:nvPr/>
        </p:nvSpPr>
        <p:spPr>
          <a:xfrm>
            <a:off x="2214546" y="5358739"/>
            <a:ext cx="3429024" cy="369332"/>
          </a:xfrm>
          <a:prstGeom prst="rect">
            <a:avLst/>
          </a:prstGeom>
          <a:solidFill>
            <a:schemeClr val="accent4">
              <a:lumMod val="40000"/>
              <a:lumOff val="60000"/>
            </a:schemeClr>
          </a:solidFill>
        </p:spPr>
        <p:txBody>
          <a:bodyPr wrap="square" rtlCol="0">
            <a:spAutoFit/>
          </a:bodyPr>
          <a:lstStyle/>
          <a:p>
            <a:r>
              <a:rPr lang="zh-CN" altLang="en-US" sz="1800" smtClean="0">
                <a:solidFill>
                  <a:srgbClr val="9900FF"/>
                </a:solidFill>
                <a:latin typeface="Consolas" pitchFamily="49" charset="0"/>
                <a:ea typeface="微软雅黑" pitchFamily="34" charset="-122"/>
                <a:cs typeface="Consolas" pitchFamily="49" charset="0"/>
              </a:rPr>
              <a:t>作业</a:t>
            </a:r>
            <a:r>
              <a:rPr lang="en-US" altLang="zh-CN" sz="1800" smtClean="0">
                <a:solidFill>
                  <a:srgbClr val="9900FF"/>
                </a:solidFill>
                <a:latin typeface="Consolas" pitchFamily="49" charset="0"/>
                <a:ea typeface="微软雅黑" pitchFamily="34" charset="-122"/>
                <a:cs typeface="Consolas" pitchFamily="49" charset="0"/>
              </a:rPr>
              <a:t>5</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6</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3</a:t>
            </a:r>
            <a:r>
              <a:rPr lang="zh-CN" altLang="en-US" sz="1800" smtClean="0">
                <a:solidFill>
                  <a:srgbClr val="9900FF"/>
                </a:solidFill>
                <a:latin typeface="Consolas" pitchFamily="49" charset="0"/>
                <a:ea typeface="微软雅黑" pitchFamily="34" charset="-122"/>
                <a:cs typeface="Consolas" pitchFamily="49" charset="0"/>
              </a:rPr>
              <a:t>、</a:t>
            </a:r>
            <a:r>
              <a:rPr lang="en-US" altLang="zh-CN" sz="1800" smtClean="0">
                <a:solidFill>
                  <a:srgbClr val="9900FF"/>
                </a:solidFill>
                <a:latin typeface="Consolas" pitchFamily="49" charset="0"/>
                <a:ea typeface="微软雅黑" pitchFamily="34" charset="-122"/>
                <a:cs typeface="Consolas" pitchFamily="49" charset="0"/>
              </a:rPr>
              <a:t>1</a:t>
            </a:r>
            <a:r>
              <a:rPr lang="zh-CN" altLang="en-US" sz="1800" smtClean="0">
                <a:solidFill>
                  <a:srgbClr val="9900FF"/>
                </a:solidFill>
                <a:latin typeface="Consolas" pitchFamily="49" charset="0"/>
                <a:ea typeface="微软雅黑" pitchFamily="34" charset="-122"/>
                <a:cs typeface="Consolas" pitchFamily="49" charset="0"/>
              </a:rPr>
              <a:t>，总时间</a:t>
            </a:r>
            <a:r>
              <a:rPr lang="en-US" altLang="zh-CN" sz="1800" smtClean="0">
                <a:solidFill>
                  <a:srgbClr val="9900FF"/>
                </a:solidFill>
                <a:latin typeface="Consolas" pitchFamily="49" charset="0"/>
                <a:ea typeface="微软雅黑" pitchFamily="34" charset="-122"/>
                <a:cs typeface="Consolas" pitchFamily="49" charset="0"/>
              </a:rPr>
              <a:t>17</a:t>
            </a:r>
            <a:endParaRPr lang="zh-CN" altLang="en-US" sz="1800">
              <a:solidFill>
                <a:srgbClr val="9900FF"/>
              </a:solidFill>
              <a:latin typeface="Consolas" pitchFamily="49" charset="0"/>
              <a:ea typeface="微软雅黑" pitchFamily="34" charset="-122"/>
              <a:cs typeface="Consolas" pitchFamily="49" charset="0"/>
            </a:endParaRPr>
          </a:p>
        </p:txBody>
      </p:sp>
      <p:sp>
        <p:nvSpPr>
          <p:cNvPr id="23" name="任意多边形 22"/>
          <p:cNvSpPr/>
          <p:nvPr/>
        </p:nvSpPr>
        <p:spPr>
          <a:xfrm>
            <a:off x="2143108" y="1643051"/>
            <a:ext cx="3028709" cy="3857651"/>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Lst>
            <a:ahLst/>
            <a:cxnLst>
              <a:cxn ang="0">
                <a:pos x="connsiteX0" y="connsiteY0"/>
              </a:cxn>
              <a:cxn ang="0">
                <a:pos x="connsiteX1" y="connsiteY1"/>
              </a:cxn>
              <a:cxn ang="0">
                <a:pos x="connsiteX2" y="connsiteY2"/>
              </a:cxn>
            </a:cxnLst>
            <a:rect l="l" t="t" r="r" b="b"/>
            <a:pathLst>
              <a:path w="3028709" h="3857651">
                <a:moveTo>
                  <a:pt x="2857520" y="0"/>
                </a:moveTo>
                <a:cubicBezTo>
                  <a:pt x="3028709" y="1024003"/>
                  <a:pt x="2262203" y="2214577"/>
                  <a:pt x="1785950" y="2857519"/>
                </a:cubicBezTo>
                <a:cubicBezTo>
                  <a:pt x="1309697" y="3500461"/>
                  <a:pt x="1056362" y="3591472"/>
                  <a:pt x="0" y="385765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任意多边形 23"/>
          <p:cNvSpPr/>
          <p:nvPr/>
        </p:nvSpPr>
        <p:spPr>
          <a:xfrm>
            <a:off x="2143108" y="1643051"/>
            <a:ext cx="3571900" cy="3857652"/>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400711 w 3571900"/>
              <a:gd name="connsiteY0" fmla="*/ 0 h 3857652"/>
              <a:gd name="connsiteX1" fmla="*/ 2329141 w 3571900"/>
              <a:gd name="connsiteY1" fmla="*/ 2857519 h 3857652"/>
              <a:gd name="connsiteX2" fmla="*/ 0 w 3571900"/>
              <a:gd name="connsiteY2" fmla="*/ 3857652 h 3857652"/>
            </a:gdLst>
            <a:ahLst/>
            <a:cxnLst>
              <a:cxn ang="0">
                <a:pos x="connsiteX0" y="connsiteY0"/>
              </a:cxn>
              <a:cxn ang="0">
                <a:pos x="connsiteX1" y="connsiteY1"/>
              </a:cxn>
              <a:cxn ang="0">
                <a:pos x="connsiteX2" y="connsiteY2"/>
              </a:cxn>
            </a:cxnLst>
            <a:rect l="l" t="t" r="r" b="b"/>
            <a:pathLst>
              <a:path w="3571900" h="3857652">
                <a:moveTo>
                  <a:pt x="3400711" y="0"/>
                </a:moveTo>
                <a:cubicBezTo>
                  <a:pt x="3571900" y="1024003"/>
                  <a:pt x="2895926" y="2214577"/>
                  <a:pt x="2329141" y="2857519"/>
                </a:cubicBezTo>
                <a:cubicBezTo>
                  <a:pt x="1762356" y="3500461"/>
                  <a:pt x="1056362" y="3591473"/>
                  <a:pt x="0" y="3857652"/>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5" name="任意多边形 24"/>
          <p:cNvSpPr/>
          <p:nvPr/>
        </p:nvSpPr>
        <p:spPr>
          <a:xfrm>
            <a:off x="2214546" y="1643051"/>
            <a:ext cx="4600345" cy="3929090"/>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4429156 w 4600345"/>
              <a:gd name="connsiteY0" fmla="*/ 0 h 3929090"/>
              <a:gd name="connsiteX1" fmla="*/ 3357586 w 4600345"/>
              <a:gd name="connsiteY1" fmla="*/ 2857519 h 3929090"/>
              <a:gd name="connsiteX2" fmla="*/ 0 w 4600345"/>
              <a:gd name="connsiteY2" fmla="*/ 3929090 h 3929090"/>
              <a:gd name="connsiteX0" fmla="*/ 4429156 w 4600345"/>
              <a:gd name="connsiteY0" fmla="*/ 0 h 3929090"/>
              <a:gd name="connsiteX1" fmla="*/ 2857520 w 4600345"/>
              <a:gd name="connsiteY1" fmla="*/ 2928957 h 3929090"/>
              <a:gd name="connsiteX2" fmla="*/ 0 w 4600345"/>
              <a:gd name="connsiteY2" fmla="*/ 3929090 h 3929090"/>
            </a:gdLst>
            <a:ahLst/>
            <a:cxnLst>
              <a:cxn ang="0">
                <a:pos x="connsiteX0" y="connsiteY0"/>
              </a:cxn>
              <a:cxn ang="0">
                <a:pos x="connsiteX1" y="connsiteY1"/>
              </a:cxn>
              <a:cxn ang="0">
                <a:pos x="connsiteX2" y="connsiteY2"/>
              </a:cxn>
            </a:cxnLst>
            <a:rect l="l" t="t" r="r" b="b"/>
            <a:pathLst>
              <a:path w="4600345" h="3929090">
                <a:moveTo>
                  <a:pt x="4429156" y="0"/>
                </a:moveTo>
                <a:cubicBezTo>
                  <a:pt x="4600345" y="1024003"/>
                  <a:pt x="3595713" y="2274109"/>
                  <a:pt x="2857520" y="2928957"/>
                </a:cubicBezTo>
                <a:cubicBezTo>
                  <a:pt x="2119327" y="3583805"/>
                  <a:pt x="1056362" y="3662911"/>
                  <a:pt x="0" y="3929090"/>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任意多边形 25"/>
          <p:cNvSpPr/>
          <p:nvPr/>
        </p:nvSpPr>
        <p:spPr>
          <a:xfrm>
            <a:off x="2214546" y="1571612"/>
            <a:ext cx="4028841" cy="2928958"/>
          </a:xfrm>
          <a:custGeom>
            <a:avLst/>
            <a:gdLst>
              <a:gd name="connsiteX0" fmla="*/ 2655518 w 2997896"/>
              <a:gd name="connsiteY0" fmla="*/ 0 h 3870543"/>
              <a:gd name="connsiteX1" fmla="*/ 2555310 w 2997896"/>
              <a:gd name="connsiteY1" fmla="*/ 2693096 h 3870543"/>
              <a:gd name="connsiteX2" fmla="*/ 0 w 2997896"/>
              <a:gd name="connsiteY2" fmla="*/ 3870543 h 3870543"/>
              <a:gd name="connsiteX0" fmla="*/ 2655518 w 2826707"/>
              <a:gd name="connsiteY0" fmla="*/ 0 h 3870543"/>
              <a:gd name="connsiteX1" fmla="*/ 1565357 w 2826707"/>
              <a:gd name="connsiteY1" fmla="*/ 2922291 h 3870543"/>
              <a:gd name="connsiteX2" fmla="*/ 0 w 2826707"/>
              <a:gd name="connsiteY2" fmla="*/ 3870543 h 3870543"/>
              <a:gd name="connsiteX0" fmla="*/ 2708366 w 2879555"/>
              <a:gd name="connsiteY0" fmla="*/ 0 h 3805772"/>
              <a:gd name="connsiteX1" fmla="*/ 1565357 w 2879555"/>
              <a:gd name="connsiteY1" fmla="*/ 2857520 h 3805772"/>
              <a:gd name="connsiteX2" fmla="*/ 0 w 2879555"/>
              <a:gd name="connsiteY2" fmla="*/ 3805772 h 3805772"/>
              <a:gd name="connsiteX0" fmla="*/ 2857520 w 3028709"/>
              <a:gd name="connsiteY0" fmla="*/ 0 h 3857651"/>
              <a:gd name="connsiteX1" fmla="*/ 1714511 w 3028709"/>
              <a:gd name="connsiteY1" fmla="*/ 2857520 h 3857651"/>
              <a:gd name="connsiteX2" fmla="*/ 0 w 3028709"/>
              <a:gd name="connsiteY2" fmla="*/ 3857651 h 3857651"/>
              <a:gd name="connsiteX0" fmla="*/ 2857520 w 3028709"/>
              <a:gd name="connsiteY0" fmla="*/ 0 h 3857651"/>
              <a:gd name="connsiteX1" fmla="*/ 1785950 w 3028709"/>
              <a:gd name="connsiteY1" fmla="*/ 2857519 h 3857651"/>
              <a:gd name="connsiteX2" fmla="*/ 0 w 3028709"/>
              <a:gd name="connsiteY2" fmla="*/ 3857651 h 3857651"/>
              <a:gd name="connsiteX0" fmla="*/ 3857652 w 4028841"/>
              <a:gd name="connsiteY0" fmla="*/ 0 h 3345679"/>
              <a:gd name="connsiteX1" fmla="*/ 2786082 w 4028841"/>
              <a:gd name="connsiteY1" fmla="*/ 2857519 h 3345679"/>
              <a:gd name="connsiteX2" fmla="*/ 0 w 4028841"/>
              <a:gd name="connsiteY2" fmla="*/ 2928958 h 3345679"/>
              <a:gd name="connsiteX0" fmla="*/ 3857652 w 4028841"/>
              <a:gd name="connsiteY0" fmla="*/ 0 h 2928958"/>
              <a:gd name="connsiteX1" fmla="*/ 1928826 w 4028841"/>
              <a:gd name="connsiteY1" fmla="*/ 2286016 h 2928958"/>
              <a:gd name="connsiteX2" fmla="*/ 0 w 4028841"/>
              <a:gd name="connsiteY2" fmla="*/ 2928958 h 2928958"/>
              <a:gd name="connsiteX0" fmla="*/ 3857652 w 4028841"/>
              <a:gd name="connsiteY0" fmla="*/ 0 h 2928958"/>
              <a:gd name="connsiteX1" fmla="*/ 1500198 w 4028841"/>
              <a:gd name="connsiteY1" fmla="*/ 2357454 h 2928958"/>
              <a:gd name="connsiteX2" fmla="*/ 0 w 4028841"/>
              <a:gd name="connsiteY2" fmla="*/ 2928958 h 2928958"/>
              <a:gd name="connsiteX0" fmla="*/ 3857652 w 4028841"/>
              <a:gd name="connsiteY0" fmla="*/ 0 h 2928958"/>
              <a:gd name="connsiteX1" fmla="*/ 2000264 w 4028841"/>
              <a:gd name="connsiteY1" fmla="*/ 2214578 h 2928958"/>
              <a:gd name="connsiteX2" fmla="*/ 0 w 4028841"/>
              <a:gd name="connsiteY2" fmla="*/ 2928958 h 2928958"/>
              <a:gd name="connsiteX0" fmla="*/ 3857652 w 4028841"/>
              <a:gd name="connsiteY0" fmla="*/ 0 h 2928958"/>
              <a:gd name="connsiteX1" fmla="*/ 2357454 w 4028841"/>
              <a:gd name="connsiteY1" fmla="*/ 2143140 h 2928958"/>
              <a:gd name="connsiteX2" fmla="*/ 0 w 4028841"/>
              <a:gd name="connsiteY2" fmla="*/ 2928958 h 2928958"/>
            </a:gdLst>
            <a:ahLst/>
            <a:cxnLst>
              <a:cxn ang="0">
                <a:pos x="connsiteX0" y="connsiteY0"/>
              </a:cxn>
              <a:cxn ang="0">
                <a:pos x="connsiteX1" y="connsiteY1"/>
              </a:cxn>
              <a:cxn ang="0">
                <a:pos x="connsiteX2" y="connsiteY2"/>
              </a:cxn>
            </a:cxnLst>
            <a:rect l="l" t="t" r="r" b="b"/>
            <a:pathLst>
              <a:path w="4028841" h="2928958">
                <a:moveTo>
                  <a:pt x="3857652" y="0"/>
                </a:moveTo>
                <a:cubicBezTo>
                  <a:pt x="4028841" y="1024003"/>
                  <a:pt x="3000396" y="1654980"/>
                  <a:pt x="2357454" y="2143140"/>
                </a:cubicBezTo>
                <a:cubicBezTo>
                  <a:pt x="1714512" y="2631300"/>
                  <a:pt x="1056362" y="2662779"/>
                  <a:pt x="0" y="2928958"/>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28"/>
          <p:cNvGrpSpPr/>
          <p:nvPr/>
        </p:nvGrpSpPr>
        <p:grpSpPr>
          <a:xfrm>
            <a:off x="6429388" y="3071810"/>
            <a:ext cx="849633" cy="2500330"/>
            <a:chOff x="6429388" y="3071810"/>
            <a:chExt cx="849633" cy="2500330"/>
          </a:xfrm>
        </p:grpSpPr>
        <p:sp>
          <p:nvSpPr>
            <p:cNvPr id="27" name="右大括号 26"/>
            <p:cNvSpPr/>
            <p:nvPr/>
          </p:nvSpPr>
          <p:spPr>
            <a:xfrm>
              <a:off x="6429388" y="3071810"/>
              <a:ext cx="180000" cy="250033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8" name="TextBox 27"/>
            <p:cNvSpPr txBox="1"/>
            <p:nvPr/>
          </p:nvSpPr>
          <p:spPr>
            <a:xfrm>
              <a:off x="6786578" y="3239738"/>
              <a:ext cx="492443" cy="2143140"/>
            </a:xfrm>
            <a:prstGeom prst="rect">
              <a:avLst/>
            </a:prstGeom>
            <a:noFill/>
          </p:spPr>
          <p:txBody>
            <a:bodyPr vert="eaVert" wrap="square" rtlCol="0">
              <a:spAutoFit/>
            </a:bodyPr>
            <a:lstStyle/>
            <a:p>
              <a:r>
                <a:rPr lang="zh-CN" altLang="en-US" sz="2000" spc="600" smtClean="0">
                  <a:solidFill>
                    <a:srgbClr val="0000FF"/>
                  </a:solidFill>
                  <a:latin typeface="微软雅黑" pitchFamily="34" charset="-122"/>
                  <a:ea typeface="微软雅黑" pitchFamily="34" charset="-122"/>
                  <a:cs typeface="Times New Roman" pitchFamily="18" charset="0"/>
                </a:rPr>
                <a:t>作业调度方案</a:t>
              </a:r>
              <a:endParaRPr lang="zh-CN" altLang="en-US" sz="2000" spc="60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trips(downLeft)">
                                      <p:cBhvr>
                                        <p:cTn id="31" dur="500"/>
                                        <p:tgtEl>
                                          <p:spTgt spid="2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44463" y="333375"/>
            <a:ext cx="8785255" cy="4925850"/>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pPr>
              <a:lnSpc>
                <a:spcPct val="150000"/>
              </a:lnSpc>
            </a:pPr>
            <a:r>
              <a:rPr lang="pt-BR"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int n=7;</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pt-BR" altLang="zh-CN" sz="1800" smtClean="0">
                <a:solidFill>
                  <a:srgbClr val="0000FF"/>
                </a:solidFill>
                <a:latin typeface="Consolas" pitchFamily="49" charset="0"/>
                <a:ea typeface="楷体" pitchFamily="49" charset="-122"/>
                <a:cs typeface="Consolas" pitchFamily="49" charset="0"/>
              </a:rPr>
              <a:t>int m=3;</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pt-BR" altLang="zh-CN" sz="1800" smtClean="0">
                <a:solidFill>
                  <a:srgbClr val="0000FF"/>
                </a:solidFill>
                <a:latin typeface="Consolas" pitchFamily="49" charset="0"/>
                <a:ea typeface="楷体" pitchFamily="49" charset="-122"/>
                <a:cs typeface="Consolas" pitchFamily="49" charset="0"/>
              </a:rPr>
              <a:t>struct </a:t>
            </a:r>
            <a:r>
              <a:rPr lang="pt-BR" altLang="zh-CN" sz="1800" smtClean="0">
                <a:solidFill>
                  <a:srgbClr val="C00000"/>
                </a:solidFill>
                <a:latin typeface="Consolas" pitchFamily="49" charset="0"/>
                <a:ea typeface="楷体" pitchFamily="49" charset="-122"/>
                <a:cs typeface="Consolas" pitchFamily="49" charset="0"/>
              </a:rPr>
              <a:t>NodeType</a:t>
            </a:r>
            <a:r>
              <a:rPr lang="pt-BR" altLang="zh-CN" sz="1800" smtClean="0">
                <a:solidFill>
                  <a:srgbClr val="0000FF"/>
                </a:solidFill>
                <a:latin typeface="Consolas" pitchFamily="49" charset="0"/>
                <a:ea typeface="楷体" pitchFamily="49" charset="-122"/>
                <a:cs typeface="Consolas" pitchFamily="49" charset="0"/>
              </a:rPr>
              <a:t>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优先队列结点类型</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  int no;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作业序号</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   int t;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执行时间</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   int mno;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机器序号</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   bool operator&lt;(const NodeType &amp;s) const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pt-BR" altLang="zh-CN" sz="1800" smtClean="0">
                <a:solidFill>
                  <a:srgbClr val="0000FF"/>
                </a:solidFill>
                <a:latin typeface="Consolas" pitchFamily="49" charset="0"/>
                <a:ea typeface="楷体" pitchFamily="49" charset="-122"/>
                <a:cs typeface="Consolas" pitchFamily="49" charset="0"/>
              </a:rPr>
              <a:t>   {  return t&gt;s.t;  }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pt-BR" altLang="zh-CN" sz="1800" smtClean="0">
                <a:solidFill>
                  <a:srgbClr val="00B0F0"/>
                </a:solidFill>
                <a:latin typeface="Consolas" pitchFamily="49" charset="0"/>
                <a:ea typeface="楷体" pitchFamily="49" charset="-122"/>
                <a:cs typeface="Consolas" pitchFamily="49" charset="0"/>
              </a:rPr>
              <a:t>t</a:t>
            </a:r>
            <a:r>
              <a:rPr lang="zh-CN" altLang="zh-CN" sz="1800" smtClean="0">
                <a:solidFill>
                  <a:srgbClr val="00B0F0"/>
                </a:solidFill>
                <a:latin typeface="Consolas" pitchFamily="49" charset="0"/>
                <a:ea typeface="楷体" pitchFamily="49" charset="-122"/>
                <a:cs typeface="Consolas" pitchFamily="49" charset="0"/>
              </a:rPr>
              <a:t>越小越优先出队</a:t>
            </a:r>
          </a:p>
          <a:p>
            <a:pPr>
              <a:lnSpc>
                <a:spcPct val="150000"/>
              </a:lnSpc>
            </a:pPr>
            <a:r>
              <a:rPr lang="pt-BR"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pt-BR" altLang="zh-CN" sz="1800" smtClean="0">
                <a:solidFill>
                  <a:srgbClr val="0000FF"/>
                </a:solidFill>
                <a:latin typeface="Consolas" pitchFamily="49" charset="0"/>
                <a:ea typeface="楷体" pitchFamily="49" charset="-122"/>
                <a:cs typeface="Consolas" pitchFamily="49" charset="0"/>
              </a:rPr>
              <a:t>struct NodeType A[]={{1,2},{2,14},{3,4},{4,16},{5,6},{6,5},{7,3}};</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285728"/>
            <a:ext cx="9001156" cy="63847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pt-BR" altLang="zh-CN" sz="1800" smtClean="0">
                <a:solidFill>
                  <a:srgbClr val="FF0000"/>
                </a:solidFill>
                <a:latin typeface="Consolas" pitchFamily="49" charset="0"/>
                <a:ea typeface="楷体" pitchFamily="49" charset="-122"/>
                <a:cs typeface="Consolas" pitchFamily="49" charset="0"/>
              </a:rPr>
              <a:t>void solve()				//</a:t>
            </a:r>
            <a:r>
              <a:rPr lang="zh-CN" altLang="zh-CN" sz="1800" smtClean="0">
                <a:solidFill>
                  <a:srgbClr val="FF0000"/>
                </a:solidFill>
                <a:latin typeface="Consolas" pitchFamily="49" charset="0"/>
                <a:ea typeface="楷体" pitchFamily="49" charset="-122"/>
                <a:cs typeface="Consolas" pitchFamily="49" charset="0"/>
              </a:rPr>
              <a:t>求解多机调度问题</a:t>
            </a:r>
          </a:p>
          <a:p>
            <a:r>
              <a:rPr lang="pt-BR" altLang="zh-CN" sz="1800" smtClean="0">
                <a:solidFill>
                  <a:srgbClr val="0000FF"/>
                </a:solidFill>
                <a:latin typeface="Consolas" pitchFamily="49" charset="0"/>
                <a:ea typeface="楷体" pitchFamily="49" charset="-122"/>
                <a:cs typeface="Consolas" pitchFamily="49" charset="0"/>
              </a:rPr>
              <a:t>{  NodeType e;</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if (n&lt;=m)</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  printf("</a:t>
            </a:r>
            <a:r>
              <a:rPr lang="zh-CN" altLang="zh-CN" sz="1800" smtClean="0">
                <a:solidFill>
                  <a:srgbClr val="0000FF"/>
                </a:solidFill>
                <a:latin typeface="Consolas" pitchFamily="49" charset="0"/>
                <a:ea typeface="楷体" pitchFamily="49" charset="-122"/>
                <a:cs typeface="Consolas" pitchFamily="49" charset="0"/>
              </a:rPr>
              <a:t>为每一个作业分配一台机器</a:t>
            </a:r>
            <a:r>
              <a:rPr lang="pt-BR" altLang="zh-CN" sz="1800" smtClean="0">
                <a:solidFill>
                  <a:srgbClr val="0000FF"/>
                </a:solidFill>
                <a:latin typeface="Consolas" pitchFamily="49" charset="0"/>
                <a:ea typeface="楷体" pitchFamily="49" charset="-122"/>
                <a:cs typeface="Consolas" pitchFamily="49" charset="0"/>
              </a:rPr>
              <a:t>\n");</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return;</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sort(A,A+n);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pt-BR" altLang="zh-CN" sz="1800" smtClean="0">
                <a:solidFill>
                  <a:srgbClr val="00B0F0"/>
                </a:solidFill>
                <a:latin typeface="Consolas" pitchFamily="49" charset="0"/>
                <a:ea typeface="楷体" pitchFamily="49" charset="-122"/>
                <a:cs typeface="Consolas" pitchFamily="49" charset="0"/>
              </a:rPr>
              <a:t>t</a:t>
            </a:r>
            <a:r>
              <a:rPr lang="zh-CN" altLang="zh-CN" sz="1800" smtClean="0">
                <a:solidFill>
                  <a:srgbClr val="00B0F0"/>
                </a:solidFill>
                <a:latin typeface="Consolas" pitchFamily="49" charset="0"/>
                <a:ea typeface="楷体" pitchFamily="49" charset="-122"/>
                <a:cs typeface="Consolas" pitchFamily="49" charset="0"/>
              </a:rPr>
              <a:t>递减排序</a:t>
            </a:r>
          </a:p>
          <a:p>
            <a:r>
              <a:rPr lang="pt-BR" altLang="zh-CN" sz="1800" smtClean="0">
                <a:solidFill>
                  <a:srgbClr val="C00000"/>
                </a:solidFill>
                <a:latin typeface="Consolas" pitchFamily="49" charset="0"/>
                <a:ea typeface="楷体" pitchFamily="49" charset="-122"/>
                <a:cs typeface="Consolas" pitchFamily="49" charset="0"/>
              </a:rPr>
              <a:t>   priority_queue&lt;NodeType&gt; qu</a:t>
            </a:r>
            <a:r>
              <a:rPr lang="pt-BR" altLang="zh-CN" sz="1800" smtClean="0">
                <a:solidFill>
                  <a:srgbClr val="0000FF"/>
                </a:solidFill>
                <a:latin typeface="Consolas" pitchFamily="49" charset="0"/>
                <a:ea typeface="楷体" pitchFamily="49" charset="-122"/>
                <a:cs typeface="Consolas" pitchFamily="49" charset="0"/>
              </a:rPr>
              <a:t>;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小根堆</a:t>
            </a:r>
          </a:p>
          <a:p>
            <a:r>
              <a:rPr lang="pt-BR" altLang="zh-CN" sz="1800" smtClean="0">
                <a:solidFill>
                  <a:srgbClr val="0000FF"/>
                </a:solidFill>
                <a:latin typeface="Consolas" pitchFamily="49" charset="0"/>
                <a:ea typeface="楷体" pitchFamily="49" charset="-122"/>
                <a:cs typeface="Consolas" pitchFamily="49" charset="0"/>
              </a:rPr>
              <a:t>   for (int i=0;i&lt;m;i++)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先分配</a:t>
            </a:r>
            <a:r>
              <a:rPr lang="pt-BR" altLang="zh-CN" sz="1800" smtClean="0">
                <a:solidFill>
                  <a:srgbClr val="00B0F0"/>
                </a:solidFill>
                <a:latin typeface="Consolas" pitchFamily="49" charset="0"/>
                <a:ea typeface="楷体" pitchFamily="49" charset="-122"/>
                <a:cs typeface="Consolas" pitchFamily="49" charset="0"/>
              </a:rPr>
              <a:t>m</a:t>
            </a:r>
            <a:r>
              <a:rPr lang="zh-CN" altLang="zh-CN" sz="1800" smtClean="0">
                <a:solidFill>
                  <a:srgbClr val="00B0F0"/>
                </a:solidFill>
                <a:latin typeface="Consolas" pitchFamily="49" charset="0"/>
                <a:ea typeface="楷体" pitchFamily="49" charset="-122"/>
                <a:cs typeface="Consolas" pitchFamily="49" charset="0"/>
              </a:rPr>
              <a:t>个作业，每台机器一个作业</a:t>
            </a:r>
          </a:p>
          <a:p>
            <a:r>
              <a:rPr lang="pt-BR" altLang="zh-CN" sz="1800" smtClean="0">
                <a:solidFill>
                  <a:srgbClr val="0000FF"/>
                </a:solidFill>
                <a:latin typeface="Consolas" pitchFamily="49" charset="0"/>
                <a:ea typeface="楷体" pitchFamily="49" charset="-122"/>
                <a:cs typeface="Consolas" pitchFamily="49" charset="0"/>
              </a:rPr>
              <a:t>   {  A[i].mno=i+1;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作业对应的机器编号</a:t>
            </a:r>
          </a:p>
          <a:p>
            <a:r>
              <a:rPr lang="pt-BR" altLang="zh-CN" sz="1800" smtClean="0">
                <a:solidFill>
                  <a:srgbClr val="0000FF"/>
                </a:solidFill>
                <a:latin typeface="Consolas" pitchFamily="49" charset="0"/>
                <a:ea typeface="楷体" pitchFamily="49" charset="-122"/>
                <a:cs typeface="Consolas" pitchFamily="49" charset="0"/>
              </a:rPr>
              <a:t>      printf("  </a:t>
            </a:r>
            <a:r>
              <a:rPr lang="zh-CN" altLang="zh-CN" sz="1800" smtClean="0">
                <a:solidFill>
                  <a:srgbClr val="0000FF"/>
                </a:solidFill>
                <a:latin typeface="Consolas" pitchFamily="49" charset="0"/>
                <a:ea typeface="楷体" pitchFamily="49" charset="-122"/>
                <a:cs typeface="Consolas" pitchFamily="49" charset="0"/>
              </a:rPr>
              <a:t>给机器</a:t>
            </a:r>
            <a:r>
              <a:rPr lang="pt-BR" altLang="zh-CN" sz="1800" smtClean="0">
                <a:solidFill>
                  <a:srgbClr val="0000FF"/>
                </a:solidFill>
                <a:latin typeface="Consolas" pitchFamily="49" charset="0"/>
                <a:ea typeface="楷体" pitchFamily="49" charset="-122"/>
                <a:cs typeface="Consolas" pitchFamily="49" charset="0"/>
              </a:rPr>
              <a:t>%d</a:t>
            </a:r>
            <a:r>
              <a:rPr lang="zh-CN" altLang="zh-CN" sz="1800" smtClean="0">
                <a:solidFill>
                  <a:srgbClr val="0000FF"/>
                </a:solidFill>
                <a:latin typeface="Consolas" pitchFamily="49" charset="0"/>
                <a:ea typeface="楷体" pitchFamily="49" charset="-122"/>
                <a:cs typeface="Consolas" pitchFamily="49" charset="0"/>
              </a:rPr>
              <a:t>分配作业</a:t>
            </a:r>
            <a:r>
              <a:rPr lang="pt-BR" altLang="zh-CN" sz="1800" smtClean="0">
                <a:solidFill>
                  <a:srgbClr val="0000FF"/>
                </a:solidFill>
                <a:latin typeface="Consolas" pitchFamily="49" charset="0"/>
                <a:ea typeface="楷体" pitchFamily="49" charset="-122"/>
                <a:cs typeface="Consolas" pitchFamily="49" charset="0"/>
              </a:rPr>
              <a:t>%d,</a:t>
            </a:r>
            <a:r>
              <a:rPr lang="zh-CN" altLang="zh-CN" sz="1800" smtClean="0">
                <a:solidFill>
                  <a:srgbClr val="0000FF"/>
                </a:solidFill>
                <a:latin typeface="Consolas" pitchFamily="49" charset="0"/>
                <a:ea typeface="楷体" pitchFamily="49" charset="-122"/>
                <a:cs typeface="Consolas" pitchFamily="49" charset="0"/>
              </a:rPr>
              <a:t>执行时间为</a:t>
            </a:r>
            <a:r>
              <a:rPr lang="pt-BR" altLang="zh-CN" sz="1800" smtClean="0">
                <a:solidFill>
                  <a:srgbClr val="0000FF"/>
                </a:solidFill>
                <a:latin typeface="Consolas" pitchFamily="49" charset="0"/>
                <a:ea typeface="楷体" pitchFamily="49" charset="-122"/>
                <a:cs typeface="Consolas" pitchFamily="49" charset="0"/>
              </a:rPr>
              <a:t>%2d,</a:t>
            </a:r>
            <a:r>
              <a:rPr lang="zh-CN" altLang="zh-CN" sz="1800" smtClean="0">
                <a:solidFill>
                  <a:srgbClr val="0000FF"/>
                </a:solidFill>
                <a:latin typeface="Consolas" pitchFamily="49" charset="0"/>
                <a:ea typeface="楷体" pitchFamily="49" charset="-122"/>
                <a:cs typeface="Consolas" pitchFamily="49" charset="0"/>
              </a:rPr>
              <a:t>占用时间段</a:t>
            </a:r>
            <a:r>
              <a:rPr lang="pt-BR" altLang="zh-CN" sz="1800" smtClean="0">
                <a:solidFill>
                  <a:srgbClr val="0000FF"/>
                </a:solidFill>
                <a:latin typeface="Consolas" pitchFamily="49" charset="0"/>
                <a:ea typeface="楷体" pitchFamily="49" charset="-122"/>
                <a:cs typeface="Consolas" pitchFamily="49" charset="0"/>
              </a:rPr>
              <a:t>:[%d,%d]\n",</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A[i].mno,A[i].no,A[i].t,0,A[i].t);</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qu.push(A[i]);</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pt-BR" altLang="zh-CN" sz="1800" smtClean="0">
                <a:solidFill>
                  <a:srgbClr val="006600"/>
                </a:solidFill>
                <a:latin typeface="Consolas" pitchFamily="49" charset="0"/>
                <a:ea typeface="楷体" pitchFamily="49" charset="-122"/>
                <a:cs typeface="Consolas" pitchFamily="49" charset="0"/>
              </a:rPr>
              <a:t>   for (int j=m;j&lt;n;j++)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分配余下作业</a:t>
            </a:r>
          </a:p>
          <a:p>
            <a:r>
              <a:rPr lang="pt-BR" altLang="zh-CN" sz="1800" smtClean="0">
                <a:solidFill>
                  <a:srgbClr val="006600"/>
                </a:solidFill>
                <a:latin typeface="Consolas" pitchFamily="49" charset="0"/>
                <a:ea typeface="楷体" pitchFamily="49" charset="-122"/>
                <a:cs typeface="Consolas" pitchFamily="49" charset="0"/>
              </a:rPr>
              <a:t>   {  e=qu.top(); qu.pop();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a:t>
            </a:r>
            <a:r>
              <a:rPr lang="pt-BR"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pt-BR" altLang="zh-CN" sz="1800" smtClean="0">
                <a:solidFill>
                  <a:srgbClr val="006600"/>
                </a:solidFill>
                <a:latin typeface="Consolas" pitchFamily="49" charset="0"/>
                <a:ea typeface="楷体" pitchFamily="49" charset="-122"/>
                <a:cs typeface="Consolas" pitchFamily="49" charset="0"/>
              </a:rPr>
              <a:t>      printf("  </a:t>
            </a:r>
            <a:r>
              <a:rPr lang="zh-CN" altLang="zh-CN" sz="1800" smtClean="0">
                <a:solidFill>
                  <a:srgbClr val="006600"/>
                </a:solidFill>
                <a:latin typeface="Consolas" pitchFamily="49" charset="0"/>
                <a:ea typeface="楷体" pitchFamily="49" charset="-122"/>
                <a:cs typeface="Consolas" pitchFamily="49" charset="0"/>
              </a:rPr>
              <a:t>给机器</a:t>
            </a:r>
            <a:r>
              <a:rPr lang="pt-BR" altLang="zh-CN" sz="1800" smtClean="0">
                <a:solidFill>
                  <a:srgbClr val="006600"/>
                </a:solidFill>
                <a:latin typeface="Consolas" pitchFamily="49" charset="0"/>
                <a:ea typeface="楷体" pitchFamily="49" charset="-122"/>
                <a:cs typeface="Consolas" pitchFamily="49" charset="0"/>
              </a:rPr>
              <a:t>%d</a:t>
            </a:r>
            <a:r>
              <a:rPr lang="zh-CN" altLang="zh-CN" sz="1800" smtClean="0">
                <a:solidFill>
                  <a:srgbClr val="006600"/>
                </a:solidFill>
                <a:latin typeface="Consolas" pitchFamily="49" charset="0"/>
                <a:ea typeface="楷体" pitchFamily="49" charset="-122"/>
                <a:cs typeface="Consolas" pitchFamily="49" charset="0"/>
              </a:rPr>
              <a:t>分配作业</a:t>
            </a:r>
            <a:r>
              <a:rPr lang="pt-BR" altLang="zh-CN" sz="1800" smtClean="0">
                <a:solidFill>
                  <a:srgbClr val="006600"/>
                </a:solidFill>
                <a:latin typeface="Consolas" pitchFamily="49" charset="0"/>
                <a:ea typeface="楷体" pitchFamily="49" charset="-122"/>
                <a:cs typeface="Consolas" pitchFamily="49" charset="0"/>
              </a:rPr>
              <a:t>%d,</a:t>
            </a:r>
            <a:r>
              <a:rPr lang="zh-CN" altLang="zh-CN" sz="1800" smtClean="0">
                <a:solidFill>
                  <a:srgbClr val="006600"/>
                </a:solidFill>
                <a:latin typeface="Consolas" pitchFamily="49" charset="0"/>
                <a:ea typeface="楷体" pitchFamily="49" charset="-122"/>
                <a:cs typeface="Consolas" pitchFamily="49" charset="0"/>
              </a:rPr>
              <a:t>执行时间为</a:t>
            </a:r>
            <a:r>
              <a:rPr lang="pt-BR" altLang="zh-CN" sz="1800" smtClean="0">
                <a:solidFill>
                  <a:srgbClr val="006600"/>
                </a:solidFill>
                <a:latin typeface="Consolas" pitchFamily="49" charset="0"/>
                <a:ea typeface="楷体" pitchFamily="49" charset="-122"/>
                <a:cs typeface="Consolas" pitchFamily="49" charset="0"/>
              </a:rPr>
              <a:t>%2d,</a:t>
            </a:r>
            <a:r>
              <a:rPr lang="zh-CN" altLang="zh-CN" sz="1800" smtClean="0">
                <a:solidFill>
                  <a:srgbClr val="006600"/>
                </a:solidFill>
                <a:latin typeface="Consolas" pitchFamily="49" charset="0"/>
                <a:ea typeface="楷体" pitchFamily="49" charset="-122"/>
                <a:cs typeface="Consolas" pitchFamily="49" charset="0"/>
              </a:rPr>
              <a:t>占用时间段</a:t>
            </a:r>
            <a:r>
              <a:rPr lang="pt-BR" altLang="zh-CN" sz="1800" smtClean="0">
                <a:solidFill>
                  <a:srgbClr val="006600"/>
                </a:solidFill>
                <a:latin typeface="Consolas" pitchFamily="49" charset="0"/>
                <a:ea typeface="楷体" pitchFamily="49" charset="-122"/>
                <a:cs typeface="Consolas" pitchFamily="49" charset="0"/>
              </a:rPr>
              <a:t>:[%d,%d]\n",</a:t>
            </a:r>
            <a:endParaRPr lang="zh-CN" altLang="zh-CN" sz="1800" smtClean="0">
              <a:solidFill>
                <a:srgbClr val="006600"/>
              </a:solidFill>
              <a:latin typeface="Consolas" pitchFamily="49" charset="0"/>
              <a:ea typeface="楷体" pitchFamily="49" charset="-122"/>
              <a:cs typeface="Consolas" pitchFamily="49" charset="0"/>
            </a:endParaRPr>
          </a:p>
          <a:p>
            <a:r>
              <a:rPr lang="pt-BR" altLang="zh-CN" sz="1800" smtClean="0">
                <a:solidFill>
                  <a:srgbClr val="006600"/>
                </a:solidFill>
                <a:latin typeface="Consolas" pitchFamily="49" charset="0"/>
                <a:ea typeface="楷体" pitchFamily="49" charset="-122"/>
                <a:cs typeface="Consolas" pitchFamily="49" charset="0"/>
              </a:rPr>
              <a:t>		e.mno,A[j].no,A[j].t,e.t,e.t+A[j].t);</a:t>
            </a:r>
            <a:endParaRPr lang="zh-CN" altLang="zh-CN" sz="1800" smtClean="0">
              <a:solidFill>
                <a:srgbClr val="006600"/>
              </a:solidFill>
              <a:latin typeface="Consolas" pitchFamily="49" charset="0"/>
              <a:ea typeface="楷体" pitchFamily="49" charset="-122"/>
              <a:cs typeface="Consolas" pitchFamily="49" charset="0"/>
            </a:endParaRPr>
          </a:p>
          <a:p>
            <a:r>
              <a:rPr lang="pt-BR" altLang="zh-CN" sz="1800" smtClean="0">
                <a:solidFill>
                  <a:srgbClr val="006600"/>
                </a:solidFill>
                <a:latin typeface="Consolas" pitchFamily="49" charset="0"/>
                <a:ea typeface="楷体" pitchFamily="49" charset="-122"/>
                <a:cs typeface="Consolas" pitchFamily="49" charset="0"/>
              </a:rPr>
              <a:t>      e.t+=A[j].t;</a:t>
            </a:r>
            <a:endParaRPr lang="zh-CN" altLang="zh-CN" sz="1800" smtClean="0">
              <a:solidFill>
                <a:srgbClr val="006600"/>
              </a:solidFill>
              <a:latin typeface="Consolas" pitchFamily="49" charset="0"/>
              <a:ea typeface="楷体" pitchFamily="49" charset="-122"/>
              <a:cs typeface="Consolas" pitchFamily="49" charset="0"/>
            </a:endParaRPr>
          </a:p>
          <a:p>
            <a:r>
              <a:rPr lang="pt-BR" altLang="zh-CN" sz="1800" smtClean="0">
                <a:solidFill>
                  <a:srgbClr val="006600"/>
                </a:solidFill>
                <a:latin typeface="Consolas" pitchFamily="49" charset="0"/>
                <a:ea typeface="楷体" pitchFamily="49" charset="-122"/>
                <a:cs typeface="Consolas" pitchFamily="49" charset="0"/>
              </a:rPr>
              <a:t>      qu.push(e);			</a:t>
            </a:r>
            <a:r>
              <a:rPr lang="pt-BR" altLang="zh-CN" sz="1800" smtClean="0">
                <a:solidFill>
                  <a:srgbClr val="00B0F0"/>
                </a:solidFill>
                <a:latin typeface="Consolas" pitchFamily="49" charset="0"/>
                <a:ea typeface="楷体" pitchFamily="49" charset="-122"/>
                <a:cs typeface="Consolas" pitchFamily="49" charset="0"/>
              </a:rPr>
              <a:t>//e</a:t>
            </a:r>
            <a:r>
              <a:rPr lang="zh-CN" altLang="zh-CN" sz="1800" smtClean="0">
                <a:solidFill>
                  <a:srgbClr val="00B0F0"/>
                </a:solidFill>
                <a:latin typeface="Consolas" pitchFamily="49" charset="0"/>
                <a:ea typeface="楷体" pitchFamily="49" charset="-122"/>
                <a:cs typeface="Consolas" pitchFamily="49" charset="0"/>
              </a:rPr>
              <a:t>进队</a:t>
            </a:r>
          </a:p>
          <a:p>
            <a:r>
              <a:rPr lang="pt-BR" altLang="zh-CN" sz="1800" smtClean="0">
                <a:solidFill>
                  <a:srgbClr val="006600"/>
                </a:solidFill>
                <a:latin typeface="Consolas" pitchFamily="49" charset="0"/>
                <a:ea typeface="楷体" pitchFamily="49" charset="-122"/>
                <a:cs typeface="Consolas" pitchFamily="49" charset="0"/>
              </a:rPr>
              <a:t>   }</a:t>
            </a:r>
            <a:endParaRPr lang="zh-CN" altLang="zh-CN" sz="1800" smtClean="0">
              <a:solidFill>
                <a:srgbClr val="006600"/>
              </a:solidFill>
              <a:latin typeface="Consolas" pitchFamily="49" charset="0"/>
              <a:ea typeface="楷体" pitchFamily="49" charset="-122"/>
              <a:cs typeface="Consolas" pitchFamily="49" charset="0"/>
            </a:endParaRPr>
          </a:p>
          <a:p>
            <a:r>
              <a:rPr lang="pt-BR"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57158" y="500042"/>
            <a:ext cx="2962266"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最优子结构性质</a:t>
            </a:r>
          </a:p>
        </p:txBody>
      </p:sp>
      <p:sp>
        <p:nvSpPr>
          <p:cNvPr id="201731" name="Text Box 3"/>
          <p:cNvSpPr txBox="1">
            <a:spLocks noChangeArrowheads="1"/>
          </p:cNvSpPr>
          <p:nvPr/>
        </p:nvSpPr>
        <p:spPr bwMode="auto">
          <a:xfrm>
            <a:off x="500034" y="1500174"/>
            <a:ext cx="7921625" cy="1938992"/>
          </a:xfrm>
          <a:prstGeom prst="rect">
            <a:avLst/>
          </a:prstGeom>
          <a:noFill/>
          <a:ln w="9525">
            <a:noFill/>
            <a:miter lim="800000"/>
            <a:headEnd/>
            <a:tailEnd/>
          </a:ln>
          <a:effectLst/>
        </p:spPr>
        <p:txBody>
          <a:bodyPr>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如果一个问题的</a:t>
            </a:r>
            <a:r>
              <a:rPr lang="zh-CN" altLang="zh-CN" sz="2000" smtClean="0">
                <a:solidFill>
                  <a:srgbClr val="C00000"/>
                </a:solidFill>
                <a:latin typeface="Consolas" pitchFamily="49" charset="0"/>
                <a:ea typeface="楷体" pitchFamily="49" charset="-122"/>
                <a:cs typeface="Consolas" pitchFamily="49" charset="0"/>
              </a:rPr>
              <a:t>最优解包含其子问题的最优解</a:t>
            </a:r>
            <a:r>
              <a:rPr lang="zh-CN" altLang="zh-CN" sz="2000" smtClean="0">
                <a:solidFill>
                  <a:srgbClr val="0000FF"/>
                </a:solidFill>
                <a:latin typeface="Consolas" pitchFamily="49" charset="0"/>
                <a:ea typeface="楷体" pitchFamily="49" charset="-122"/>
                <a:cs typeface="Consolas" pitchFamily="49" charset="0"/>
              </a:rPr>
              <a:t>，则称此问题具有</a:t>
            </a:r>
            <a:r>
              <a:rPr lang="zh-CN" altLang="zh-CN" sz="2000" smtClean="0">
                <a:solidFill>
                  <a:srgbClr val="FF0000"/>
                </a:solidFill>
                <a:latin typeface="Consolas" pitchFamily="49" charset="0"/>
                <a:ea typeface="楷体" pitchFamily="49" charset="-122"/>
                <a:cs typeface="Consolas" pitchFamily="49" charset="0"/>
              </a:rPr>
              <a:t>最优子结构性质</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问题的最优子结构性质是该问题可用动态规划算法或贪心法求解的</a:t>
            </a:r>
            <a:r>
              <a:rPr lang="zh-CN" altLang="zh-CN" sz="2000" smtClean="0">
                <a:solidFill>
                  <a:srgbClr val="FF00FF"/>
                </a:solidFill>
                <a:latin typeface="Consolas" pitchFamily="49" charset="0"/>
                <a:ea typeface="楷体" pitchFamily="49" charset="-122"/>
                <a:cs typeface="Consolas" pitchFamily="49" charset="0"/>
              </a:rPr>
              <a:t>关键特征</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572428" cy="100784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【算法分析】</a:t>
            </a:r>
            <a:r>
              <a:rPr lang="zh-CN" altLang="zh-CN" sz="2000" smtClean="0">
                <a:solidFill>
                  <a:srgbClr val="0000FF"/>
                </a:solidFill>
                <a:latin typeface="Consolas" pitchFamily="49" charset="0"/>
                <a:ea typeface="楷体" pitchFamily="49" charset="-122"/>
                <a:cs typeface="Consolas" pitchFamily="49" charset="0"/>
              </a:rPr>
              <a:t>排序的时间复杂度为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，两次</a:t>
            </a:r>
            <a:r>
              <a:rPr lang="en-US" altLang="zh-CN" sz="2000" smtClean="0">
                <a:solidFill>
                  <a:srgbClr val="0000FF"/>
                </a:solidFill>
                <a:latin typeface="Consolas" pitchFamily="49" charset="0"/>
                <a:ea typeface="楷体" pitchFamily="49" charset="-122"/>
                <a:cs typeface="Consolas" pitchFamily="49" charset="0"/>
              </a:rPr>
              <a:t>for</a:t>
            </a:r>
            <a:r>
              <a:rPr lang="zh-CN" altLang="zh-CN" sz="2000" smtClean="0">
                <a:solidFill>
                  <a:srgbClr val="0000FF"/>
                </a:solidFill>
                <a:latin typeface="Consolas" pitchFamily="49" charset="0"/>
                <a:ea typeface="楷体" pitchFamily="49" charset="-122"/>
                <a:cs typeface="Consolas" pitchFamily="49" charset="0"/>
              </a:rPr>
              <a:t>循环的时间合起来为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，所以本算法的时间复杂度为</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539750" y="1557338"/>
            <a:ext cx="8135938"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问题描述</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设要</a:t>
            </a:r>
            <a:r>
              <a:rPr lang="zh-CN" altLang="en-US" sz="2000" dirty="0">
                <a:solidFill>
                  <a:srgbClr val="0000FF"/>
                </a:solidFill>
                <a:latin typeface="Consolas" pitchFamily="49" charset="0"/>
                <a:ea typeface="楷体" pitchFamily="49" charset="-122"/>
                <a:cs typeface="Consolas" pitchFamily="49" charset="0"/>
              </a:rPr>
              <a:t>编码的字符集为</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，它</a:t>
            </a:r>
            <a:r>
              <a:rPr lang="zh-CN" altLang="en-US" sz="2000" dirty="0">
                <a:solidFill>
                  <a:srgbClr val="0000FF"/>
                </a:solidFill>
                <a:latin typeface="Consolas" pitchFamily="49" charset="0"/>
                <a:ea typeface="楷体" pitchFamily="49" charset="-122"/>
                <a:cs typeface="Consolas" pitchFamily="49" charset="0"/>
              </a:rPr>
              <a:t>们出现的频率为</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，应</a:t>
            </a:r>
            <a:r>
              <a:rPr lang="zh-CN" altLang="en-US" sz="2000" dirty="0">
                <a:solidFill>
                  <a:srgbClr val="0000FF"/>
                </a:solidFill>
                <a:latin typeface="Consolas" pitchFamily="49" charset="0"/>
                <a:ea typeface="楷体" pitchFamily="49" charset="-122"/>
                <a:cs typeface="Consolas" pitchFamily="49" charset="0"/>
              </a:rPr>
              <a:t>用哈夫曼树构造最优的不等长的由</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构成的</a:t>
            </a:r>
            <a:r>
              <a:rPr lang="zh-CN" altLang="en-US" sz="2000" dirty="0">
                <a:solidFill>
                  <a:srgbClr val="CC3300"/>
                </a:solidFill>
                <a:latin typeface="Consolas" pitchFamily="49" charset="0"/>
                <a:ea typeface="楷体" pitchFamily="49" charset="-122"/>
                <a:cs typeface="Consolas" pitchFamily="49" charset="0"/>
              </a:rPr>
              <a:t>编码方案</a:t>
            </a:r>
            <a:r>
              <a:rPr lang="zh-CN" altLang="en-US" sz="2000" dirty="0">
                <a:latin typeface="Consolas" pitchFamily="49" charset="0"/>
                <a:ea typeface="楷体" pitchFamily="49" charset="-122"/>
                <a:cs typeface="Consolas" pitchFamily="49" charset="0"/>
              </a:rPr>
              <a:t>。 </a:t>
            </a:r>
          </a:p>
        </p:txBody>
      </p:sp>
      <p:sp>
        <p:nvSpPr>
          <p:cNvPr id="4" name="TextBox 3"/>
          <p:cNvSpPr txBox="1"/>
          <p:nvPr/>
        </p:nvSpPr>
        <p:spPr>
          <a:xfrm>
            <a:off x="2428860" y="500042"/>
            <a:ext cx="35004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7.7 </a:t>
            </a:r>
            <a:r>
              <a:rPr lang="zh-CN" altLang="zh-CN" sz="2800" smtClean="0">
                <a:solidFill>
                  <a:srgbClr val="FF0000"/>
                </a:solidFill>
                <a:latin typeface="Consolas" pitchFamily="49" charset="0"/>
                <a:ea typeface="叶根友毛笔行书2.0版" pitchFamily="2" charset="-122"/>
                <a:cs typeface="Consolas" pitchFamily="49" charset="0"/>
              </a:rPr>
              <a:t>哈夫曼编码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5004" y="500042"/>
            <a:ext cx="8351838" cy="1061829"/>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问题求解</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构建以这个</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个结点为叶子结点的哈夫</a:t>
            </a:r>
            <a:r>
              <a:rPr lang="zh-CN" altLang="en-US" sz="2000">
                <a:solidFill>
                  <a:srgbClr val="0000FF"/>
                </a:solidFill>
                <a:latin typeface="Consolas" pitchFamily="49" charset="0"/>
                <a:ea typeface="楷体" pitchFamily="49" charset="-122"/>
                <a:cs typeface="Consolas" pitchFamily="49" charset="0"/>
              </a:rPr>
              <a:t>曼</a:t>
            </a:r>
            <a:r>
              <a:rPr lang="zh-CN" altLang="en-US" sz="2000" smtClean="0">
                <a:solidFill>
                  <a:srgbClr val="0000FF"/>
                </a:solidFill>
                <a:latin typeface="Consolas" pitchFamily="49" charset="0"/>
                <a:ea typeface="楷体" pitchFamily="49" charset="-122"/>
                <a:cs typeface="Consolas" pitchFamily="49" charset="0"/>
              </a:rPr>
              <a:t>树，然</a:t>
            </a:r>
            <a:r>
              <a:rPr lang="zh-CN" altLang="en-US" sz="2000" dirty="0">
                <a:solidFill>
                  <a:srgbClr val="0000FF"/>
                </a:solidFill>
                <a:latin typeface="Consolas" pitchFamily="49" charset="0"/>
                <a:ea typeface="楷体" pitchFamily="49" charset="-122"/>
                <a:cs typeface="Consolas" pitchFamily="49" charset="0"/>
              </a:rPr>
              <a:t>后由哈夫曼树产生各叶子结点对应字符的哈夫曼编码。</a:t>
            </a:r>
          </a:p>
        </p:txBody>
      </p:sp>
      <p:sp>
        <p:nvSpPr>
          <p:cNvPr id="164867" name="Text Box 3"/>
          <p:cNvSpPr txBox="1">
            <a:spLocks noChangeArrowheads="1"/>
          </p:cNvSpPr>
          <p:nvPr/>
        </p:nvSpPr>
        <p:spPr bwMode="auto">
          <a:xfrm>
            <a:off x="323850" y="1714488"/>
            <a:ext cx="8208963" cy="1631216"/>
          </a:xfrm>
          <a:prstGeom prst="rect">
            <a:avLst/>
          </a:prstGeom>
          <a:noFill/>
          <a:ln w="9525">
            <a:noFill/>
            <a:miter lim="800000"/>
            <a:headEnd/>
            <a:tailEnd/>
          </a:ln>
          <a:effectLst/>
        </p:spPr>
        <p:txBody>
          <a:bodyPr>
            <a:spAutoFit/>
          </a:bodyPr>
          <a:lstStyle/>
          <a:p>
            <a:pPr>
              <a:lnSpc>
                <a:spcPts val="30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FF00FF"/>
                </a:solidFill>
                <a:latin typeface="Consolas" pitchFamily="49" charset="0"/>
                <a:ea typeface="楷体" pitchFamily="49" charset="-122"/>
                <a:cs typeface="Consolas" pitchFamily="49" charset="0"/>
              </a:rPr>
              <a:t>哈夫曼树</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Huffman Tree</a:t>
            </a:r>
            <a:r>
              <a:rPr lang="zh-CN" altLang="en-US" sz="2000">
                <a:solidFill>
                  <a:srgbClr val="0000FF"/>
                </a:solidFill>
                <a:latin typeface="Consolas" pitchFamily="49" charset="0"/>
                <a:ea typeface="楷体" pitchFamily="49" charset="-122"/>
                <a:cs typeface="Consolas" pitchFamily="49" charset="0"/>
              </a:rPr>
              <a:t>）的定义：设二叉树具有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个带权值的叶子结</a:t>
            </a:r>
            <a:r>
              <a:rPr lang="zh-CN" altLang="en-US" sz="2000" smtClean="0">
                <a:solidFill>
                  <a:srgbClr val="0000FF"/>
                </a:solidFill>
                <a:latin typeface="Consolas" pitchFamily="49" charset="0"/>
                <a:ea typeface="楷体" pitchFamily="49" charset="-122"/>
                <a:cs typeface="Consolas" pitchFamily="49" charset="0"/>
              </a:rPr>
              <a:t>点，从</a:t>
            </a:r>
            <a:r>
              <a:rPr lang="zh-CN" altLang="en-US" sz="2000">
                <a:solidFill>
                  <a:srgbClr val="0000FF"/>
                </a:solidFill>
                <a:latin typeface="Consolas" pitchFamily="49" charset="0"/>
                <a:ea typeface="楷体" pitchFamily="49" charset="-122"/>
                <a:cs typeface="Consolas" pitchFamily="49" charset="0"/>
              </a:rPr>
              <a:t>根结点到每个叶子结点都有一个路径长度。从根结点到各个叶子结点的路径长度与相应结点权值的乘积的和称为该二叉树的带权路径长</a:t>
            </a:r>
            <a:r>
              <a:rPr lang="zh-CN" altLang="en-US" sz="2000" smtClean="0">
                <a:solidFill>
                  <a:srgbClr val="0000FF"/>
                </a:solidFill>
                <a:latin typeface="Consolas" pitchFamily="49" charset="0"/>
                <a:ea typeface="楷体" pitchFamily="49" charset="-122"/>
                <a:cs typeface="Consolas" pitchFamily="49" charset="0"/>
              </a:rPr>
              <a:t>度，记</a:t>
            </a:r>
            <a:r>
              <a:rPr lang="zh-CN" altLang="en-US" sz="2000">
                <a:solidFill>
                  <a:srgbClr val="0000FF"/>
                </a:solidFill>
                <a:latin typeface="Consolas" pitchFamily="49" charset="0"/>
                <a:ea typeface="楷体" pitchFamily="49" charset="-122"/>
                <a:cs typeface="Consolas" pitchFamily="49" charset="0"/>
              </a:rPr>
              <a:t>作：</a:t>
            </a:r>
          </a:p>
        </p:txBody>
      </p:sp>
      <p:graphicFrame>
        <p:nvGraphicFramePr>
          <p:cNvPr id="164868" name="Object 4"/>
          <p:cNvGraphicFramePr>
            <a:graphicFrameLocks noChangeAspect="1"/>
          </p:cNvGraphicFramePr>
          <p:nvPr/>
        </p:nvGraphicFramePr>
        <p:xfrm>
          <a:off x="2339975" y="3213100"/>
          <a:ext cx="1727200" cy="746125"/>
        </p:xfrm>
        <a:graphic>
          <a:graphicData uri="http://schemas.openxmlformats.org/presentationml/2006/ole">
            <p:oleObj spid="_x0000_s164868" name="公式" r:id="rId3" imgW="901309" imgH="393529" progId="">
              <p:embed/>
            </p:oleObj>
          </a:graphicData>
        </a:graphic>
      </p:graphicFrame>
      <p:sp>
        <p:nvSpPr>
          <p:cNvPr id="164870" name="Text Box 6"/>
          <p:cNvSpPr txBox="1">
            <a:spLocks noChangeArrowheads="1"/>
          </p:cNvSpPr>
          <p:nvPr/>
        </p:nvSpPr>
        <p:spPr bwMode="auto">
          <a:xfrm>
            <a:off x="539750" y="4005263"/>
            <a:ext cx="7704138" cy="861774"/>
          </a:xfrm>
          <a:prstGeom prst="rect">
            <a:avLst/>
          </a:prstGeom>
          <a:noFill/>
          <a:ln w="9525">
            <a:noFill/>
            <a:miter lim="800000"/>
            <a:headEnd/>
            <a:tailEnd/>
          </a:ln>
          <a:effectLst/>
        </p:spPr>
        <p:txBody>
          <a:bodyPr>
            <a:spAutoFit/>
          </a:bodyPr>
          <a:lstStyle/>
          <a:p>
            <a:pPr>
              <a:lnSpc>
                <a:spcPts val="3000"/>
              </a:lnSpc>
              <a:spcBef>
                <a:spcPct val="50000"/>
              </a:spcBef>
            </a:pPr>
            <a:r>
              <a:rPr lang="zh-CN" altLang="en-US" sz="2000">
                <a:solidFill>
                  <a:srgbClr val="0000FF"/>
                </a:solidFill>
                <a:latin typeface="Consolas" pitchFamily="49" charset="0"/>
                <a:ea typeface="楷体" pitchFamily="49" charset="-122"/>
                <a:cs typeface="Consolas" pitchFamily="49" charset="0"/>
              </a:rPr>
              <a:t>　　由</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个叶子结点可以构造出多种二叉</a:t>
            </a:r>
            <a:r>
              <a:rPr lang="zh-CN" altLang="en-US" sz="2000" smtClean="0">
                <a:solidFill>
                  <a:srgbClr val="0000FF"/>
                </a:solidFill>
                <a:latin typeface="Consolas" pitchFamily="49" charset="0"/>
                <a:ea typeface="楷体" pitchFamily="49" charset="-122"/>
                <a:cs typeface="Consolas" pitchFamily="49" charset="0"/>
              </a:rPr>
              <a:t>树，其</a:t>
            </a:r>
            <a:r>
              <a:rPr lang="zh-CN" altLang="en-US" sz="2000">
                <a:solidFill>
                  <a:srgbClr val="0000FF"/>
                </a:solidFill>
                <a:latin typeface="Consolas" pitchFamily="49" charset="0"/>
                <a:ea typeface="楷体" pitchFamily="49" charset="-122"/>
                <a:cs typeface="Consolas" pitchFamily="49" charset="0"/>
              </a:rPr>
              <a:t>中具有最小带权路径长度的二叉树称为</a:t>
            </a:r>
            <a:r>
              <a:rPr lang="zh-CN" altLang="en-US" sz="2000" spc="300">
                <a:solidFill>
                  <a:srgbClr val="FF0000"/>
                </a:solidFill>
                <a:latin typeface="微软雅黑" pitchFamily="34" charset="-122"/>
                <a:ea typeface="微软雅黑" pitchFamily="34" charset="-122"/>
                <a:cs typeface="Consolas" pitchFamily="49" charset="0"/>
              </a:rPr>
              <a:t>哈夫曼树</a:t>
            </a:r>
            <a:r>
              <a:rPr lang="zh-CN" altLang="en-US" sz="2000">
                <a:solidFill>
                  <a:srgbClr val="0000FF"/>
                </a:solidFill>
                <a:latin typeface="Consolas" pitchFamily="49" charset="0"/>
                <a:ea typeface="楷体" pitchFamily="49" charset="-122"/>
                <a:cs typeface="Consolas" pitchFamily="49" charset="0"/>
              </a:rPr>
              <a:t>（也称最优树）。</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42910" y="1142984"/>
            <a:ext cx="5889637"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构造一棵</a:t>
            </a:r>
            <a:r>
              <a:rPr lang="zh-CN" altLang="en-US" sz="2200">
                <a:solidFill>
                  <a:srgbClr val="C00000"/>
                </a:solidFill>
                <a:latin typeface="Consolas" pitchFamily="49" charset="0"/>
                <a:ea typeface="楷体" pitchFamily="49" charset="-122"/>
                <a:cs typeface="Consolas" pitchFamily="49" charset="0"/>
              </a:rPr>
              <a:t>哈夫曼树</a:t>
            </a:r>
            <a:r>
              <a:rPr lang="zh-CN" altLang="en-US" sz="2200">
                <a:solidFill>
                  <a:srgbClr val="0000FF"/>
                </a:solidFill>
                <a:latin typeface="Consolas" pitchFamily="49" charset="0"/>
                <a:ea typeface="楷体" pitchFamily="49" charset="-122"/>
                <a:cs typeface="Consolas" pitchFamily="49" charset="0"/>
              </a:rPr>
              <a:t>的方法如</a:t>
            </a:r>
            <a:r>
              <a:rPr lang="zh-CN" altLang="en-US" sz="2200" smtClean="0">
                <a:solidFill>
                  <a:srgbClr val="0000FF"/>
                </a:solidFill>
                <a:latin typeface="Consolas" pitchFamily="49" charset="0"/>
                <a:ea typeface="楷体" pitchFamily="49" charset="-122"/>
                <a:cs typeface="Consolas" pitchFamily="49" charset="0"/>
              </a:rPr>
              <a:t>下：</a:t>
            </a:r>
            <a:endParaRPr lang="zh-CN" altLang="en-US" sz="2200">
              <a:solidFill>
                <a:srgbClr val="0000FF"/>
              </a:solidFill>
              <a:latin typeface="Consolas" pitchFamily="49" charset="0"/>
              <a:ea typeface="楷体" pitchFamily="49" charset="-122"/>
              <a:cs typeface="Consolas" pitchFamily="49" charset="0"/>
            </a:endParaRPr>
          </a:p>
        </p:txBody>
      </p:sp>
      <p:sp>
        <p:nvSpPr>
          <p:cNvPr id="163843" name="Text Box 3"/>
          <p:cNvSpPr txBox="1">
            <a:spLocks noChangeArrowheads="1"/>
          </p:cNvSpPr>
          <p:nvPr/>
        </p:nvSpPr>
        <p:spPr bwMode="auto">
          <a:xfrm>
            <a:off x="428596" y="1714488"/>
            <a:ext cx="8135937" cy="359517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bIns="18000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）由给定的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个权值</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构造</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棵只有一个叶子结点的二叉树，从而得到一个二叉树的集合</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中选取根结点的权值最小和次小的两棵二叉树作为左、右子树构造一棵新的二叉树，这棵新的二叉树根结点的权值为其左、右子树根结点权值之和。即合并两棵二叉树为一棵二叉树。</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）重复步骤（</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i="1" smtClean="0">
                <a:solidFill>
                  <a:srgbClr val="0000FF"/>
                </a:solidFill>
                <a:latin typeface="Consolas" pitchFamily="49" charset="0"/>
                <a:ea typeface="楷体" pitchFamily="49" charset="-122"/>
                <a:cs typeface="Consolas" pitchFamily="49" charset="0"/>
              </a:rPr>
              <a:t>F</a:t>
            </a:r>
            <a:r>
              <a:rPr lang="zh-CN" altLang="zh-CN" sz="2000" smtClean="0">
                <a:solidFill>
                  <a:srgbClr val="0000FF"/>
                </a:solidFill>
                <a:latin typeface="Consolas" pitchFamily="49" charset="0"/>
                <a:ea typeface="楷体" pitchFamily="49" charset="-122"/>
                <a:cs typeface="Consolas" pitchFamily="49" charset="0"/>
              </a:rPr>
              <a:t>中只剩下一棵二叉树时，这棵二叉树便是所要建立的哈夫曼树。</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81006" y="87038"/>
            <a:ext cx="8820150" cy="913070"/>
          </a:xfrm>
          <a:prstGeom prst="rect">
            <a:avLst/>
          </a:prstGeom>
          <a:noFill/>
          <a:ln w="9525">
            <a:noFill/>
            <a:miter lim="800000"/>
            <a:headEnd/>
            <a:tailEnd/>
          </a:ln>
          <a:effectLst/>
        </p:spPr>
        <p:txBody>
          <a:bodyPr wrap="square">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如，给</a:t>
            </a:r>
            <a:r>
              <a:rPr lang="zh-CN" altLang="en-US" sz="2200" dirty="0">
                <a:solidFill>
                  <a:srgbClr val="0000FF"/>
                </a:solidFill>
                <a:latin typeface="Consolas" pitchFamily="49" charset="0"/>
                <a:ea typeface="楷体" pitchFamily="49" charset="-122"/>
                <a:cs typeface="Consolas" pitchFamily="49" charset="0"/>
              </a:rPr>
              <a:t>定的</a:t>
            </a:r>
            <a:r>
              <a:rPr lang="en-US" altLang="zh-CN" sz="2200" i="1"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e</a:t>
            </a:r>
            <a:r>
              <a:rPr lang="zh-CN" altLang="en-US" sz="2200" dirty="0">
                <a:solidFill>
                  <a:srgbClr val="0000FF"/>
                </a:solidFill>
                <a:latin typeface="Consolas" pitchFamily="49" charset="0"/>
                <a:ea typeface="楷体" pitchFamily="49" charset="-122"/>
                <a:cs typeface="Consolas" pitchFamily="49" charset="0"/>
              </a:rPr>
              <a:t>的</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a:t>
            </a:r>
            <a:r>
              <a:rPr lang="zh-CN" altLang="en-US" sz="2200">
                <a:solidFill>
                  <a:srgbClr val="0000FF"/>
                </a:solidFill>
                <a:latin typeface="Consolas" pitchFamily="49" charset="0"/>
                <a:ea typeface="楷体" pitchFamily="49" charset="-122"/>
                <a:cs typeface="Consolas" pitchFamily="49" charset="0"/>
              </a:rPr>
              <a:t>字</a:t>
            </a:r>
            <a:r>
              <a:rPr lang="zh-CN" altLang="en-US" sz="2200" smtClean="0">
                <a:solidFill>
                  <a:srgbClr val="0000FF"/>
                </a:solidFill>
                <a:latin typeface="Consolas" pitchFamily="49" charset="0"/>
                <a:ea typeface="楷体" pitchFamily="49" charset="-122"/>
                <a:cs typeface="Consolas" pitchFamily="49" charset="0"/>
              </a:rPr>
              <a:t>符，它</a:t>
            </a:r>
            <a:r>
              <a:rPr lang="zh-CN" altLang="en-US" sz="2200" dirty="0">
                <a:solidFill>
                  <a:srgbClr val="0000FF"/>
                </a:solidFill>
                <a:latin typeface="Consolas" pitchFamily="49" charset="0"/>
                <a:ea typeface="楷体" pitchFamily="49" charset="-122"/>
                <a:cs typeface="Consolas" pitchFamily="49" charset="0"/>
              </a:rPr>
              <a:t>们的权值集合为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7</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3}</a:t>
            </a:r>
            <a:r>
              <a:rPr lang="zh-CN" altLang="en-US" sz="2200" smtClean="0">
                <a:solidFill>
                  <a:srgbClr val="0000FF"/>
                </a:solidFill>
                <a:latin typeface="Consolas" pitchFamily="49" charset="0"/>
                <a:ea typeface="楷体" pitchFamily="49" charset="-122"/>
                <a:cs typeface="Consolas" pitchFamily="49" charset="0"/>
              </a:rPr>
              <a:t>，构</a:t>
            </a:r>
            <a:r>
              <a:rPr lang="zh-CN" altLang="en-US" sz="2200" dirty="0">
                <a:solidFill>
                  <a:srgbClr val="0000FF"/>
                </a:solidFill>
                <a:latin typeface="Consolas" pitchFamily="49" charset="0"/>
                <a:ea typeface="楷体" pitchFamily="49" charset="-122"/>
                <a:cs typeface="Consolas" pitchFamily="49" charset="0"/>
              </a:rPr>
              <a:t>造哈夫曼树的</a:t>
            </a:r>
            <a:r>
              <a:rPr lang="zh-CN" altLang="en-US" sz="2200">
                <a:solidFill>
                  <a:srgbClr val="0000FF"/>
                </a:solidFill>
                <a:latin typeface="Consolas" pitchFamily="49" charset="0"/>
                <a:ea typeface="楷体" pitchFamily="49" charset="-122"/>
                <a:cs typeface="Consolas" pitchFamily="49" charset="0"/>
              </a:rPr>
              <a:t>过</a:t>
            </a:r>
            <a:r>
              <a:rPr lang="zh-CN" altLang="en-US" sz="2200" smtClean="0">
                <a:solidFill>
                  <a:srgbClr val="0000FF"/>
                </a:solidFill>
                <a:latin typeface="Consolas" pitchFamily="49" charset="0"/>
                <a:ea typeface="楷体" pitchFamily="49" charset="-122"/>
                <a:cs typeface="Consolas" pitchFamily="49" charset="0"/>
              </a:rPr>
              <a:t>程如下。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162820" name="Rectangle 4"/>
          <p:cNvSpPr>
            <a:spLocks noChangeArrowheads="1"/>
          </p:cNvSpPr>
          <p:nvPr/>
        </p:nvSpPr>
        <p:spPr bwMode="auto">
          <a:xfrm>
            <a:off x="0" y="1990725"/>
            <a:ext cx="184731" cy="461665"/>
          </a:xfrm>
          <a:prstGeom prst="rect">
            <a:avLst/>
          </a:prstGeom>
          <a:noFill/>
          <a:ln w="9525">
            <a:noFill/>
            <a:miter lim="800000"/>
            <a:headEnd/>
            <a:tailEnd/>
          </a:ln>
          <a:effectLst/>
        </p:spPr>
        <p:txBody>
          <a:bodyPr wrap="none" anchor="ctr">
            <a:spAutoFit/>
          </a:bodyPr>
          <a:lstStyle/>
          <a:p>
            <a:endParaRPr lang="zh-CN" altLang="en-US">
              <a:latin typeface="Consolas" pitchFamily="49" charset="0"/>
              <a:cs typeface="Consolas" pitchFamily="49" charset="0"/>
            </a:endParaRPr>
          </a:p>
        </p:txBody>
      </p:sp>
      <p:sp>
        <p:nvSpPr>
          <p:cNvPr id="5" name="TextBox 4"/>
          <p:cNvSpPr txBox="1"/>
          <p:nvPr/>
        </p:nvSpPr>
        <p:spPr>
          <a:xfrm>
            <a:off x="142844" y="1357298"/>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6" name="TextBox 5"/>
          <p:cNvSpPr txBox="1"/>
          <p:nvPr/>
        </p:nvSpPr>
        <p:spPr>
          <a:xfrm>
            <a:off x="2928926" y="1357298"/>
            <a:ext cx="2286016"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endParaRPr lang="zh-CN" altLang="en-US" sz="2000">
              <a:latin typeface="Consolas" pitchFamily="49" charset="0"/>
              <a:cs typeface="Consolas" pitchFamily="49" charset="0"/>
            </a:endParaRPr>
          </a:p>
        </p:txBody>
      </p:sp>
      <p:sp>
        <p:nvSpPr>
          <p:cNvPr id="7" name="TextBox 6"/>
          <p:cNvSpPr txBox="1"/>
          <p:nvPr/>
        </p:nvSpPr>
        <p:spPr>
          <a:xfrm>
            <a:off x="142844" y="192880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8" name="TextBox 7"/>
          <p:cNvSpPr txBox="1"/>
          <p:nvPr/>
        </p:nvSpPr>
        <p:spPr>
          <a:xfrm>
            <a:off x="2928926" y="1928802"/>
            <a:ext cx="207170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9" name="TextBox 8"/>
          <p:cNvSpPr txBox="1"/>
          <p:nvPr/>
        </p:nvSpPr>
        <p:spPr>
          <a:xfrm>
            <a:off x="142844" y="2457386"/>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6</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0" name="TextBox 9"/>
          <p:cNvSpPr txBox="1"/>
          <p:nvPr/>
        </p:nvSpPr>
        <p:spPr>
          <a:xfrm>
            <a:off x="2928926" y="2457386"/>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endParaRPr lang="zh-CN" altLang="en-US" sz="2000">
              <a:latin typeface="Consolas" pitchFamily="49" charset="0"/>
              <a:cs typeface="Consolas" pitchFamily="49" charset="0"/>
            </a:endParaRPr>
          </a:p>
        </p:txBody>
      </p:sp>
      <p:sp>
        <p:nvSpPr>
          <p:cNvPr id="11" name="TextBox 10"/>
          <p:cNvSpPr txBox="1"/>
          <p:nvPr/>
        </p:nvSpPr>
        <p:spPr>
          <a:xfrm>
            <a:off x="142844" y="3000372"/>
            <a:ext cx="2928958"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10</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7</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cs typeface="Consolas" pitchFamily="49" charset="0"/>
            </a:endParaRPr>
          </a:p>
        </p:txBody>
      </p:sp>
      <p:sp>
        <p:nvSpPr>
          <p:cNvPr id="12" name="TextBox 11"/>
          <p:cNvSpPr txBox="1"/>
          <p:nvPr/>
        </p:nvSpPr>
        <p:spPr>
          <a:xfrm>
            <a:off x="2928926" y="3000372"/>
            <a:ext cx="1714512" cy="400110"/>
          </a:xfrm>
          <a:prstGeom prst="rect">
            <a:avLst/>
          </a:prstGeom>
          <a:noFill/>
        </p:spPr>
        <p:txBody>
          <a:bodyPr wrap="square" rtlCol="0">
            <a:spAutoFit/>
          </a:bodyPr>
          <a:lstStyle/>
          <a:p>
            <a:r>
              <a:rPr lang="zh-CN" altLang="en-US" sz="2000" smtClean="0">
                <a:solidFill>
                  <a:srgbClr val="9900FF"/>
                </a:solidFill>
                <a:latin typeface="Consolas" pitchFamily="49" charset="0"/>
                <a:ea typeface="楷体" pitchFamily="49" charset="-122"/>
                <a:cs typeface="Consolas" pitchFamily="49" charset="0"/>
                <a:sym typeface="Wingdings"/>
              </a:rPr>
              <a:t></a:t>
            </a:r>
            <a:r>
              <a:rPr lang="zh-CN" altLang="en-US" sz="2000" smtClean="0">
                <a:solidFill>
                  <a:srgbClr val="0000FF"/>
                </a:solidFill>
                <a:latin typeface="Consolas" pitchFamily="49" charset="0"/>
                <a:ea typeface="楷体" pitchFamily="49" charset="-122"/>
                <a:cs typeface="Consolas" pitchFamily="49" charset="0"/>
                <a:sym typeface="Wingdings"/>
              </a:rPr>
              <a:t>  </a:t>
            </a:r>
            <a:r>
              <a:rPr lang="en-US" altLang="zh-CN" sz="2000" smtClean="0">
                <a:solidFill>
                  <a:srgbClr val="0000FF"/>
                </a:solidFill>
                <a:latin typeface="Consolas" pitchFamily="49" charset="0"/>
                <a:ea typeface="楷体" pitchFamily="49" charset="-122"/>
                <a:cs typeface="Consolas" pitchFamily="49" charset="0"/>
              </a:rPr>
              <a:t>{17}</a:t>
            </a:r>
            <a:endParaRPr lang="zh-CN" altLang="en-US" sz="2000">
              <a:latin typeface="Consolas" pitchFamily="49" charset="0"/>
              <a:cs typeface="Consolas" pitchFamily="49" charset="0"/>
            </a:endParaRPr>
          </a:p>
        </p:txBody>
      </p:sp>
      <p:grpSp>
        <p:nvGrpSpPr>
          <p:cNvPr id="49" name="组合 48"/>
          <p:cNvGrpSpPr/>
          <p:nvPr/>
        </p:nvGrpSpPr>
        <p:grpSpPr>
          <a:xfrm>
            <a:off x="4786314" y="2428868"/>
            <a:ext cx="3357586" cy="3286148"/>
            <a:chOff x="4786314" y="2428868"/>
            <a:chExt cx="3357586" cy="3286148"/>
          </a:xfrm>
        </p:grpSpPr>
        <p:sp>
          <p:nvSpPr>
            <p:cNvPr id="13" name="椭圆 12"/>
            <p:cNvSpPr/>
            <p:nvPr/>
          </p:nvSpPr>
          <p:spPr>
            <a:xfrm>
              <a:off x="4786314"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715008" y="521495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286380" y="450057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5" idx="3"/>
              <a:endCxn id="13" idx="7"/>
            </p:cNvCxnSpPr>
            <p:nvPr/>
          </p:nvCxnSpPr>
          <p:spPr>
            <a:xfrm rot="5400000">
              <a:off x="5070271" y="500930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a:stCxn id="15" idx="5"/>
              <a:endCxn id="14" idx="1"/>
            </p:cNvCxnSpPr>
            <p:nvPr/>
          </p:nvCxnSpPr>
          <p:spPr>
            <a:xfrm rot="16200000" flipH="1">
              <a:off x="5534618" y="5045022"/>
              <a:ext cx="360780" cy="125542"/>
            </a:xfrm>
            <a:prstGeom prst="line">
              <a:avLst/>
            </a:prstGeom>
          </p:spPr>
          <p:style>
            <a:lnRef idx="2">
              <a:schemeClr val="dk1"/>
            </a:lnRef>
            <a:fillRef idx="0">
              <a:schemeClr val="dk1"/>
            </a:fillRef>
            <a:effectRef idx="1">
              <a:schemeClr val="dk1"/>
            </a:effectRef>
            <a:fontRef idx="minor">
              <a:schemeClr val="tx1"/>
            </a:fontRef>
          </p:style>
        </p:cxnSp>
        <p:sp>
          <p:nvSpPr>
            <p:cNvPr id="20" name="椭圆 19"/>
            <p:cNvSpPr/>
            <p:nvPr/>
          </p:nvSpPr>
          <p:spPr>
            <a:xfrm>
              <a:off x="6286512" y="450057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786446" y="378619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1" idx="3"/>
              <a:endCxn id="15" idx="7"/>
            </p:cNvCxnSpPr>
            <p:nvPr/>
          </p:nvCxnSpPr>
          <p:spPr>
            <a:xfrm rot="5400000">
              <a:off x="5570337" y="4294923"/>
              <a:ext cx="360780" cy="19698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0" idx="1"/>
            </p:cNvCxnSpPr>
            <p:nvPr/>
          </p:nvCxnSpPr>
          <p:spPr>
            <a:xfrm rot="16200000" flipH="1">
              <a:off x="6070403" y="4294923"/>
              <a:ext cx="360780" cy="196980"/>
            </a:xfrm>
            <a:prstGeom prst="line">
              <a:avLst/>
            </a:prstGeom>
          </p:spPr>
          <p:style>
            <a:lnRef idx="2">
              <a:schemeClr val="dk1"/>
            </a:lnRef>
            <a:fillRef idx="0">
              <a:schemeClr val="dk1"/>
            </a:fillRef>
            <a:effectRef idx="1">
              <a:schemeClr val="dk1"/>
            </a:effectRef>
            <a:fontRef idx="minor">
              <a:schemeClr val="tx1"/>
            </a:fontRef>
          </p:style>
        </p:cxnSp>
        <p:sp>
          <p:nvSpPr>
            <p:cNvPr id="26" name="椭圆 25"/>
            <p:cNvSpPr/>
            <p:nvPr/>
          </p:nvSpPr>
          <p:spPr>
            <a:xfrm>
              <a:off x="6786578" y="3786190"/>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6286512" y="3071810"/>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28" name="椭圆 27"/>
            <p:cNvSpPr/>
            <p:nvPr/>
          </p:nvSpPr>
          <p:spPr>
            <a:xfrm>
              <a:off x="6929454" y="2428868"/>
              <a:ext cx="428628" cy="5000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sp>
          <p:nvSpPr>
            <p:cNvPr id="29" name="椭圆 28"/>
            <p:cNvSpPr/>
            <p:nvPr/>
          </p:nvSpPr>
          <p:spPr>
            <a:xfrm>
              <a:off x="7715272" y="3000372"/>
              <a:ext cx="428628" cy="500066"/>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31" name="直接连接符 30"/>
            <p:cNvCxnSpPr>
              <a:stCxn id="28" idx="3"/>
              <a:endCxn id="27" idx="7"/>
            </p:cNvCxnSpPr>
            <p:nvPr/>
          </p:nvCxnSpPr>
          <p:spPr>
            <a:xfrm rot="5400000">
              <a:off x="6677626" y="2830444"/>
              <a:ext cx="289342" cy="3398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stCxn id="28" idx="5"/>
              <a:endCxn id="29" idx="1"/>
            </p:cNvCxnSpPr>
            <p:nvPr/>
          </p:nvCxnSpPr>
          <p:spPr>
            <a:xfrm rot="16200000" flipH="1">
              <a:off x="7427725" y="2723287"/>
              <a:ext cx="217904" cy="4827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a:stCxn id="27" idx="3"/>
              <a:endCxn id="21" idx="7"/>
            </p:cNvCxnSpPr>
            <p:nvPr/>
          </p:nvCxnSpPr>
          <p:spPr>
            <a:xfrm rot="5400000">
              <a:off x="6070403"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7" idx="5"/>
              <a:endCxn id="26" idx="1"/>
            </p:cNvCxnSpPr>
            <p:nvPr/>
          </p:nvCxnSpPr>
          <p:spPr>
            <a:xfrm rot="16200000" flipH="1">
              <a:off x="6570469" y="3580543"/>
              <a:ext cx="360780" cy="19698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715140"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2" name="TextBox 41"/>
            <p:cNvSpPr txBox="1"/>
            <p:nvPr/>
          </p:nvSpPr>
          <p:spPr>
            <a:xfrm>
              <a:off x="7572396" y="271462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607219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4" name="TextBox 43"/>
            <p:cNvSpPr txBox="1"/>
            <p:nvPr/>
          </p:nvSpPr>
          <p:spPr>
            <a:xfrm>
              <a:off x="6786578" y="3462860"/>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5" name="TextBox 44"/>
            <p:cNvSpPr txBox="1"/>
            <p:nvPr/>
          </p:nvSpPr>
          <p:spPr>
            <a:xfrm>
              <a:off x="558465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6299038" y="412713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47" name="TextBox 46"/>
            <p:cNvSpPr txBox="1"/>
            <p:nvPr/>
          </p:nvSpPr>
          <p:spPr>
            <a:xfrm>
              <a:off x="507206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48" name="TextBox 47"/>
            <p:cNvSpPr txBox="1"/>
            <p:nvPr/>
          </p:nvSpPr>
          <p:spPr>
            <a:xfrm>
              <a:off x="5786446" y="4904146"/>
              <a:ext cx="142876" cy="285752"/>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2" name="组合 51"/>
          <p:cNvGrpSpPr/>
          <p:nvPr/>
        </p:nvGrpSpPr>
        <p:grpSpPr>
          <a:xfrm>
            <a:off x="285720" y="4000504"/>
            <a:ext cx="4572032" cy="1323439"/>
            <a:chOff x="285720" y="4000504"/>
            <a:chExt cx="4572032" cy="1323439"/>
          </a:xfrm>
        </p:grpSpPr>
        <p:sp>
          <p:nvSpPr>
            <p:cNvPr id="50" name="TextBox 49"/>
            <p:cNvSpPr txBox="1"/>
            <p:nvPr/>
          </p:nvSpPr>
          <p:spPr>
            <a:xfrm>
              <a:off x="285720" y="4000504"/>
              <a:ext cx="392909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smtClean="0">
                  <a:solidFill>
                    <a:srgbClr val="0000FF"/>
                  </a:solidFill>
                  <a:latin typeface="Consolas" pitchFamily="49" charset="0"/>
                  <a:cs typeface="Consolas" pitchFamily="49" charset="0"/>
                </a:rPr>
                <a:t>b(2)</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0000	c(1)</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0001</a:t>
              </a:r>
            </a:p>
            <a:p>
              <a:r>
                <a:rPr lang="en-US" altLang="zh-CN" sz="2000" smtClean="0">
                  <a:solidFill>
                    <a:srgbClr val="0000FF"/>
                  </a:solidFill>
                  <a:latin typeface="Consolas" pitchFamily="49" charset="0"/>
                  <a:cs typeface="Consolas" pitchFamily="49" charset="0"/>
                </a:rPr>
                <a:t>e(3)</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001	a(4)</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01</a:t>
              </a:r>
            </a:p>
            <a:p>
              <a:r>
                <a:rPr lang="en-US" altLang="zh-CN" sz="2000" smtClean="0">
                  <a:solidFill>
                    <a:srgbClr val="0000FF"/>
                  </a:solidFill>
                  <a:latin typeface="Consolas" pitchFamily="49" charset="0"/>
                  <a:cs typeface="Consolas" pitchFamily="49" charset="0"/>
                </a:rPr>
                <a:t>d(7)</a:t>
              </a:r>
              <a:r>
                <a:rPr lang="zh-CN" alt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p>
            <a:p>
              <a:r>
                <a:rPr lang="en-US" altLang="zh-CN" sz="2000" smtClean="0">
                  <a:solidFill>
                    <a:srgbClr val="0000FF"/>
                  </a:solidFill>
                  <a:latin typeface="Consolas" pitchFamily="49" charset="0"/>
                  <a:cs typeface="Consolas" pitchFamily="49" charset="0"/>
                </a:rPr>
                <a:t>WPL=(2+1)*4+3*3+4*2+7*1=36</a:t>
              </a:r>
              <a:endParaRPr lang="zh-CN" altLang="en-US" sz="2000">
                <a:solidFill>
                  <a:srgbClr val="0000FF"/>
                </a:solidFill>
                <a:latin typeface="Consolas" pitchFamily="49" charset="0"/>
                <a:cs typeface="Consolas" pitchFamily="49" charset="0"/>
              </a:endParaRPr>
            </a:p>
          </p:txBody>
        </p:sp>
        <p:sp>
          <p:nvSpPr>
            <p:cNvPr id="51" name="左箭头 50"/>
            <p:cNvSpPr/>
            <p:nvPr/>
          </p:nvSpPr>
          <p:spPr>
            <a:xfrm>
              <a:off x="4429124" y="4500570"/>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0" y="23383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 name="TextBox 5"/>
          <p:cNvSpPr txBox="1"/>
          <p:nvPr/>
        </p:nvSpPr>
        <p:spPr>
          <a:xfrm>
            <a:off x="428596" y="571480"/>
            <a:ext cx="8215370" cy="5976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r>
              <a:rPr lang="en-US" altLang="zh-CN" sz="1800" smtClean="0">
                <a:solidFill>
                  <a:srgbClr val="0000FF"/>
                </a:solidFill>
                <a:latin typeface="Consolas" pitchFamily="49" charset="0"/>
                <a:ea typeface="楷体" pitchFamily="49" charset="-122"/>
                <a:cs typeface="Consolas" pitchFamily="49" charset="0"/>
              </a:rPr>
              <a:t>int 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C00000"/>
                </a:solidFill>
                <a:latin typeface="Consolas" pitchFamily="49" charset="0"/>
                <a:ea typeface="楷体" pitchFamily="49" charset="-122"/>
                <a:cs typeface="Consolas" pitchFamily="49" charset="0"/>
              </a:rPr>
              <a:t>HTreeNode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哈夫曼树结点类型</a:t>
            </a:r>
          </a:p>
          <a:p>
            <a:r>
              <a:rPr lang="en-US" altLang="zh-CN" sz="1800" smtClean="0">
                <a:solidFill>
                  <a:srgbClr val="0000FF"/>
                </a:solidFill>
                <a:latin typeface="Consolas" pitchFamily="49" charset="0"/>
                <a:ea typeface="楷体" pitchFamily="49" charset="-122"/>
                <a:cs typeface="Consolas" pitchFamily="49" charset="0"/>
              </a:rPr>
              <a:t>{  char data;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字符</a:t>
            </a:r>
          </a:p>
          <a:p>
            <a:r>
              <a:rPr lang="en-US" altLang="zh-CN" sz="1800" smtClean="0">
                <a:solidFill>
                  <a:srgbClr val="0000FF"/>
                </a:solidFill>
                <a:latin typeface="Consolas" pitchFamily="49" charset="0"/>
                <a:ea typeface="楷体" pitchFamily="49" charset="-122"/>
                <a:cs typeface="Consolas" pitchFamily="49" charset="0"/>
              </a:rPr>
              <a:t>   int 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权值</a:t>
            </a:r>
          </a:p>
          <a:p>
            <a:r>
              <a:rPr lang="en-US" altLang="zh-CN" sz="1800" smtClean="0">
                <a:solidFill>
                  <a:srgbClr val="0000FF"/>
                </a:solidFill>
                <a:latin typeface="Consolas" pitchFamily="49" charset="0"/>
                <a:ea typeface="楷体" pitchFamily="49" charset="-122"/>
                <a:cs typeface="Consolas" pitchFamily="49" charset="0"/>
              </a:rPr>
              <a:t>   int parent;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双亲的位置</a:t>
            </a:r>
          </a:p>
          <a:p>
            <a:r>
              <a:rPr lang="en-US" altLang="zh-CN" sz="1800" smtClean="0">
                <a:solidFill>
                  <a:srgbClr val="0000FF"/>
                </a:solidFill>
                <a:latin typeface="Consolas" pitchFamily="49" charset="0"/>
                <a:ea typeface="楷体" pitchFamily="49" charset="-122"/>
                <a:cs typeface="Consolas" pitchFamily="49" charset="0"/>
              </a:rPr>
              <a:t>   int lchild;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左孩子的位置</a:t>
            </a:r>
          </a:p>
          <a:p>
            <a:r>
              <a:rPr lang="en-US" altLang="zh-CN" sz="1800" smtClean="0">
                <a:solidFill>
                  <a:srgbClr val="0000FF"/>
                </a:solidFill>
                <a:latin typeface="Consolas" pitchFamily="49" charset="0"/>
                <a:ea typeface="楷体" pitchFamily="49" charset="-122"/>
                <a:cs typeface="Consolas" pitchFamily="49" charset="0"/>
              </a:rPr>
              <a:t>   int rchild;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右孩子的位置</a:t>
            </a: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HTreeNode </a:t>
            </a:r>
            <a:r>
              <a:rPr lang="en-US" altLang="zh-CN" sz="1800" smtClean="0">
                <a:solidFill>
                  <a:srgbClr val="C00000"/>
                </a:solidFill>
                <a:latin typeface="Consolas" pitchFamily="49" charset="0"/>
                <a:ea typeface="楷体" pitchFamily="49" charset="-122"/>
                <a:cs typeface="Consolas" pitchFamily="49" charset="0"/>
              </a:rPr>
              <a:t>ht[MAX]</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存放哈夫曼树</a:t>
            </a:r>
          </a:p>
          <a:p>
            <a:r>
              <a:rPr lang="en-US" altLang="zh-CN" sz="1800" smtClean="0">
                <a:solidFill>
                  <a:srgbClr val="0000FF"/>
                </a:solidFill>
                <a:latin typeface="Consolas" pitchFamily="49" charset="0"/>
                <a:ea typeface="楷体" pitchFamily="49" charset="-122"/>
                <a:cs typeface="Consolas" pitchFamily="49" charset="0"/>
              </a:rPr>
              <a:t>map&lt;char,string&gt; </a:t>
            </a:r>
            <a:r>
              <a:rPr lang="en-US" altLang="zh-CN" sz="1800" smtClean="0">
                <a:solidFill>
                  <a:srgbClr val="C00000"/>
                </a:solidFill>
                <a:latin typeface="Consolas" pitchFamily="49" charset="0"/>
                <a:ea typeface="楷体" pitchFamily="49" charset="-122"/>
                <a:cs typeface="Consolas" pitchFamily="49" charset="0"/>
              </a:rPr>
              <a:t>htcode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存放哈夫曼编码</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C0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优先队列结点类型</a:t>
            </a: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对应哈夫曼树</a:t>
            </a:r>
            <a:r>
              <a:rPr lang="en-US" altLang="zh-CN" sz="1800" smtClean="0">
                <a:solidFill>
                  <a:srgbClr val="00B0F0"/>
                </a:solidFill>
                <a:latin typeface="Consolas" pitchFamily="49" charset="0"/>
                <a:ea typeface="楷体" pitchFamily="49" charset="-122"/>
                <a:cs typeface="Consolas" pitchFamily="49" charset="0"/>
              </a:rPr>
              <a:t>ht</a:t>
            </a:r>
            <a:r>
              <a:rPr lang="zh-CN" altLang="zh-CN" sz="1800" smtClean="0">
                <a:solidFill>
                  <a:srgbClr val="00B0F0"/>
                </a:solidFill>
                <a:latin typeface="Consolas" pitchFamily="49" charset="0"/>
                <a:ea typeface="楷体" pitchFamily="49" charset="-122"/>
                <a:cs typeface="Consolas" pitchFamily="49" charset="0"/>
              </a:rPr>
              <a:t>中的位置</a:t>
            </a:r>
          </a:p>
          <a:p>
            <a:r>
              <a:rPr lang="en-US" altLang="zh-CN" sz="1800" smtClean="0">
                <a:solidFill>
                  <a:srgbClr val="0000FF"/>
                </a:solidFill>
                <a:latin typeface="Consolas" pitchFamily="49" charset="0"/>
                <a:ea typeface="楷体" pitchFamily="49" charset="-122"/>
                <a:cs typeface="Consolas" pitchFamily="49" charset="0"/>
              </a:rPr>
              <a:t>   char data;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字符</a:t>
            </a:r>
          </a:p>
          <a:p>
            <a:r>
              <a:rPr lang="en-US" altLang="zh-CN" sz="1800" smtClean="0">
                <a:solidFill>
                  <a:srgbClr val="0000FF"/>
                </a:solidFill>
                <a:latin typeface="Consolas" pitchFamily="49" charset="0"/>
                <a:ea typeface="楷体" pitchFamily="49" charset="-122"/>
                <a:cs typeface="Consolas" pitchFamily="49" charset="0"/>
              </a:rPr>
              <a:t>   int  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权值</a:t>
            </a:r>
          </a:p>
          <a:p>
            <a:r>
              <a:rPr lang="en-US" altLang="zh-CN" sz="1800" smtClean="0">
                <a:solidFill>
                  <a:srgbClr val="0000FF"/>
                </a:solidFill>
                <a:latin typeface="Consolas" pitchFamily="49" charset="0"/>
                <a:ea typeface="楷体" pitchFamily="49" charset="-122"/>
                <a:cs typeface="Consolas" pitchFamily="49" charset="0"/>
              </a:rPr>
              <a:t>   bool operator&lt;(const NodeType &amp;s)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用于创建</a:t>
            </a:r>
            <a:r>
              <a:rPr lang="zh-CN" altLang="zh-CN" sz="1800" smtClean="0">
                <a:solidFill>
                  <a:srgbClr val="FF0000"/>
                </a:solidFill>
                <a:latin typeface="Consolas" pitchFamily="49" charset="0"/>
                <a:ea typeface="楷体" pitchFamily="49" charset="-122"/>
                <a:cs typeface="Consolas" pitchFamily="49" charset="0"/>
              </a:rPr>
              <a:t>小根堆</a:t>
            </a:r>
          </a:p>
          <a:p>
            <a:r>
              <a:rPr lang="en-US" altLang="zh-CN" sz="1800" smtClean="0">
                <a:solidFill>
                  <a:srgbClr val="0000FF"/>
                </a:solidFill>
                <a:latin typeface="Consolas" pitchFamily="49" charset="0"/>
                <a:ea typeface="楷体" pitchFamily="49" charset="-122"/>
                <a:cs typeface="Consolas" pitchFamily="49" charset="0"/>
              </a:rPr>
              <a:t>	return s.weight&lt;weight;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65232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lang="en-US" altLang="zh-CN" sz="1800" smtClean="0">
                <a:solidFill>
                  <a:srgbClr val="FF0000"/>
                </a:solidFill>
                <a:latin typeface="Consolas" pitchFamily="49" charset="0"/>
                <a:ea typeface="楷体" pitchFamily="49" charset="-122"/>
                <a:cs typeface="Consolas" pitchFamily="49" charset="0"/>
              </a:rPr>
              <a:t>void CreateHTree()			//</a:t>
            </a:r>
            <a:r>
              <a:rPr lang="zh-CN" altLang="zh-CN" sz="1800" smtClean="0">
                <a:solidFill>
                  <a:srgbClr val="FF0000"/>
                </a:solidFill>
                <a:latin typeface="Consolas" pitchFamily="49" charset="0"/>
                <a:ea typeface="楷体" pitchFamily="49" charset="-122"/>
                <a:cs typeface="Consolas" pitchFamily="49" charset="0"/>
              </a:rPr>
              <a:t>构造哈夫曼树</a:t>
            </a:r>
          </a:p>
          <a:p>
            <a:r>
              <a:rPr lang="en-US" altLang="zh-CN" sz="1800" smtClean="0">
                <a:solidFill>
                  <a:srgbClr val="0000FF"/>
                </a:solidFill>
                <a:latin typeface="Consolas" pitchFamily="49" charset="0"/>
                <a:ea typeface="楷体" pitchFamily="49" charset="-122"/>
                <a:cs typeface="Consolas" pitchFamily="49" charset="0"/>
              </a:rPr>
              <a:t>{  NodeType e,e1,e2;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6600"/>
                </a:solidFill>
                <a:latin typeface="Consolas" pitchFamily="49" charset="0"/>
                <a:ea typeface="楷体" pitchFamily="49" charset="-122"/>
                <a:cs typeface="Consolas" pitchFamily="49" charset="0"/>
              </a:rPr>
              <a:t>priority_queue&lt;NodeType&gt; qu;</a:t>
            </a:r>
            <a:endParaRPr lang="zh-CN" altLang="zh-CN" sz="1800" smtClean="0">
              <a:solidFill>
                <a:srgbClr val="0066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 (int k=0;k&lt;2*n-1;k++)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设置所有结点的指针域</a:t>
            </a:r>
          </a:p>
          <a:p>
            <a:r>
              <a:rPr lang="en-US" altLang="zh-CN" sz="1800" smtClean="0">
                <a:solidFill>
                  <a:srgbClr val="0000FF"/>
                </a:solidFill>
                <a:latin typeface="Consolas" pitchFamily="49" charset="0"/>
                <a:ea typeface="楷体" pitchFamily="49" charset="-122"/>
                <a:cs typeface="Consolas" pitchFamily="49" charset="0"/>
              </a:rPr>
              <a:t>      ht[k].lchild=ht[k].rchild=ht[k].parent=-1;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99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个结点进队</a:t>
            </a:r>
            <a:r>
              <a:rPr lang="en-US" altLang="zh-CN" sz="1800" smtClean="0">
                <a:solidFill>
                  <a:srgbClr val="00B0F0"/>
                </a:solidFill>
                <a:latin typeface="Consolas" pitchFamily="49" charset="0"/>
                <a:ea typeface="楷体" pitchFamily="49" charset="-122"/>
                <a:cs typeface="Consolas" pitchFamily="49" charset="0"/>
              </a:rPr>
              <a:t>qu</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9900FF"/>
                </a:solidFill>
                <a:latin typeface="Consolas" pitchFamily="49" charset="0"/>
                <a:ea typeface="楷体" pitchFamily="49" charset="-122"/>
                <a:cs typeface="Consolas" pitchFamily="49" charset="0"/>
              </a:rPr>
              <a:t>   {  e.no=i; e.data=ht[i].data;</a:t>
            </a:r>
            <a:endParaRPr lang="zh-CN" altLang="zh-CN" sz="1800" smtClean="0">
              <a:solidFill>
                <a:srgbClr val="9900FF"/>
              </a:solidFill>
              <a:latin typeface="Consolas" pitchFamily="49" charset="0"/>
              <a:ea typeface="楷体" pitchFamily="49" charset="-122"/>
              <a:cs typeface="Consolas" pitchFamily="49" charset="0"/>
            </a:endParaRPr>
          </a:p>
          <a:p>
            <a:r>
              <a:rPr lang="en-US" altLang="zh-CN" sz="1800" smtClean="0">
                <a:solidFill>
                  <a:srgbClr val="9900FF"/>
                </a:solidFill>
                <a:latin typeface="Consolas" pitchFamily="49" charset="0"/>
                <a:ea typeface="楷体" pitchFamily="49" charset="-122"/>
                <a:cs typeface="Consolas" pitchFamily="49" charset="0"/>
              </a:rPr>
              <a:t>      e.weight=ht[i].weight; qu.push(e);</a:t>
            </a:r>
            <a:endParaRPr lang="zh-CN" altLang="zh-CN" sz="1800" smtClean="0">
              <a:solidFill>
                <a:srgbClr val="9900FF"/>
              </a:solidFill>
              <a:latin typeface="Consolas" pitchFamily="49" charset="0"/>
              <a:ea typeface="楷体" pitchFamily="49" charset="-122"/>
              <a:cs typeface="Consolas" pitchFamily="49" charset="0"/>
            </a:endParaRPr>
          </a:p>
          <a:p>
            <a:r>
              <a:rPr lang="en-US" altLang="zh-CN" sz="1800" smtClean="0">
                <a:solidFill>
                  <a:srgbClr val="9900FF"/>
                </a:solidFill>
                <a:latin typeface="Consolas" pitchFamily="49" charset="0"/>
                <a:ea typeface="楷体" pitchFamily="49" charset="-122"/>
                <a:cs typeface="Consolas" pitchFamily="49" charset="0"/>
              </a:rPr>
              <a:t>   }</a:t>
            </a:r>
            <a:endParaRPr lang="zh-CN" altLang="zh-CN" sz="18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B0F0"/>
                </a:solidFill>
                <a:latin typeface="Consolas" pitchFamily="49" charset="0"/>
                <a:ea typeface="楷体" pitchFamily="49" charset="-122"/>
                <a:cs typeface="Consolas" pitchFamily="49" charset="0"/>
              </a:rPr>
              <a:t>   </a:t>
            </a:r>
            <a:r>
              <a:rPr lang="en-US" altLang="zh-CN" sz="1800" smtClean="0">
                <a:solidFill>
                  <a:schemeClr val="tx1"/>
                </a:solidFill>
                <a:latin typeface="Consolas" pitchFamily="49" charset="0"/>
                <a:ea typeface="楷体" pitchFamily="49" charset="-122"/>
                <a:cs typeface="Consolas" pitchFamily="49" charset="0"/>
              </a:rPr>
              <a:t>for (int j=n;j&lt;2*n-1;j++)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构造哈夫曼树的</a:t>
            </a:r>
            <a:r>
              <a:rPr lang="en-US" altLang="zh-CN" sz="1800" smtClean="0">
                <a:solidFill>
                  <a:srgbClr val="00B0F0"/>
                </a:solidFill>
                <a:latin typeface="Consolas" pitchFamily="49" charset="0"/>
                <a:ea typeface="楷体" pitchFamily="49" charset="-122"/>
                <a:cs typeface="Consolas" pitchFamily="49" charset="0"/>
              </a:rPr>
              <a:t>n-1</a:t>
            </a:r>
            <a:r>
              <a:rPr lang="zh-CN" altLang="zh-CN" sz="1800" smtClean="0">
                <a:solidFill>
                  <a:srgbClr val="00B0F0"/>
                </a:solidFill>
                <a:latin typeface="Consolas" pitchFamily="49" charset="0"/>
                <a:ea typeface="楷体" pitchFamily="49" charset="-122"/>
                <a:cs typeface="Consolas" pitchFamily="49" charset="0"/>
              </a:rPr>
              <a:t>个非叶子结点</a:t>
            </a:r>
          </a:p>
          <a:p>
            <a:r>
              <a:rPr lang="en-US" altLang="zh-CN" sz="1800" smtClean="0">
                <a:solidFill>
                  <a:schemeClr val="tx1"/>
                </a:solidFill>
                <a:latin typeface="Consolas" pitchFamily="49" charset="0"/>
                <a:ea typeface="楷体" pitchFamily="49" charset="-122"/>
                <a:cs typeface="Consolas" pitchFamily="49" charset="0"/>
              </a:rPr>
              <a:t>   {  e1=qu.top();  qu.pop();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出队权值最小的结点</a:t>
            </a:r>
            <a:r>
              <a:rPr lang="en-US" altLang="zh-CN" sz="1800" smtClean="0">
                <a:solidFill>
                  <a:srgbClr val="00B0F0"/>
                </a:solidFill>
                <a:latin typeface="Consolas" pitchFamily="49" charset="0"/>
                <a:ea typeface="楷体" pitchFamily="49" charset="-122"/>
                <a:cs typeface="Consolas" pitchFamily="49" charset="0"/>
              </a:rPr>
              <a:t>e1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e2=qu.top();  qu.pop();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出队权值次小的结点</a:t>
            </a:r>
            <a:r>
              <a:rPr lang="en-US" altLang="zh-CN" sz="1800" smtClean="0">
                <a:solidFill>
                  <a:srgbClr val="00B0F0"/>
                </a:solidFill>
                <a:latin typeface="Consolas" pitchFamily="49" charset="0"/>
                <a:ea typeface="楷体" pitchFamily="49" charset="-122"/>
                <a:cs typeface="Consolas" pitchFamily="49" charset="0"/>
              </a:rPr>
              <a:t>e2</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ht[j].weight=e1.weight+e2.weight;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构造哈夫曼树的非叶子结点</a:t>
            </a:r>
            <a:r>
              <a:rPr lang="en-US" altLang="zh-CN" sz="1800" smtClean="0">
                <a:solidFill>
                  <a:srgbClr val="00B0F0"/>
                </a:solidFill>
                <a:latin typeface="Consolas" pitchFamily="49" charset="0"/>
                <a:ea typeface="楷体" pitchFamily="49" charset="-122"/>
                <a:cs typeface="Consolas" pitchFamily="49" charset="0"/>
              </a:rPr>
              <a:t>j	</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ht[j].lchild=e1.no;</a:t>
            </a:r>
            <a:endParaRPr lang="zh-CN" altLang="zh-CN" sz="1800" smtClean="0">
              <a:solidFill>
                <a:schemeClr val="tx1"/>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ht[j].rchild=e2.no;</a:t>
            </a:r>
            <a:endParaRPr lang="zh-CN" altLang="zh-CN" sz="1800" smtClean="0">
              <a:solidFill>
                <a:schemeClr val="tx1"/>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ht[e1.no].parent=j;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修改</a:t>
            </a:r>
            <a:r>
              <a:rPr lang="en-US" altLang="zh-CN" sz="1800" smtClean="0">
                <a:solidFill>
                  <a:srgbClr val="00B0F0"/>
                </a:solidFill>
                <a:latin typeface="Consolas" pitchFamily="49" charset="0"/>
                <a:ea typeface="楷体" pitchFamily="49" charset="-122"/>
                <a:cs typeface="Consolas" pitchFamily="49" charset="0"/>
              </a:rPr>
              <a:t>e1.no</a:t>
            </a:r>
            <a:r>
              <a:rPr lang="zh-CN" altLang="zh-CN" sz="1800" smtClean="0">
                <a:solidFill>
                  <a:srgbClr val="00B0F0"/>
                </a:solidFill>
                <a:latin typeface="Consolas" pitchFamily="49" charset="0"/>
                <a:ea typeface="楷体" pitchFamily="49" charset="-122"/>
                <a:cs typeface="Consolas" pitchFamily="49" charset="0"/>
              </a:rPr>
              <a:t>的双亲为结点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ht[e2.no].parent=j;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修改</a:t>
            </a:r>
            <a:r>
              <a:rPr lang="en-US" altLang="zh-CN" sz="1800" smtClean="0">
                <a:solidFill>
                  <a:srgbClr val="00B0F0"/>
                </a:solidFill>
                <a:latin typeface="Consolas" pitchFamily="49" charset="0"/>
                <a:ea typeface="楷体" pitchFamily="49" charset="-122"/>
                <a:cs typeface="Consolas" pitchFamily="49" charset="0"/>
              </a:rPr>
              <a:t>e2.no</a:t>
            </a:r>
            <a:r>
              <a:rPr lang="zh-CN" altLang="zh-CN" sz="1800" smtClean="0">
                <a:solidFill>
                  <a:srgbClr val="00B0F0"/>
                </a:solidFill>
                <a:latin typeface="Consolas" pitchFamily="49" charset="0"/>
                <a:ea typeface="楷体" pitchFamily="49" charset="-122"/>
                <a:cs typeface="Consolas" pitchFamily="49" charset="0"/>
              </a:rPr>
              <a:t>的双亲为结点</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e.no=j;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构造队列结点</a:t>
            </a:r>
            <a:r>
              <a:rPr lang="en-US" altLang="zh-CN" sz="1800" smtClean="0">
                <a:solidFill>
                  <a:srgbClr val="00B0F0"/>
                </a:solidFill>
                <a:latin typeface="Consolas" pitchFamily="49" charset="0"/>
                <a:ea typeface="楷体" pitchFamily="49" charset="-122"/>
                <a:cs typeface="Consolas" pitchFamily="49" charset="0"/>
              </a:rPr>
              <a:t>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e.weight=e1.weight+e2.weight;</a:t>
            </a:r>
            <a:endParaRPr lang="zh-CN" altLang="zh-CN" sz="1800" smtClean="0">
              <a:solidFill>
                <a:schemeClr val="tx1"/>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qu.push(e);</a:t>
            </a:r>
            <a:endParaRPr lang="zh-CN" altLang="zh-CN" sz="1800" smtClean="0">
              <a:solidFill>
                <a:schemeClr val="tx1"/>
              </a:solidFill>
              <a:latin typeface="Consolas" pitchFamily="49" charset="0"/>
              <a:ea typeface="楷体" pitchFamily="49" charset="-122"/>
              <a:cs typeface="Consolas" pitchFamily="49" charset="0"/>
            </a:endParaRPr>
          </a:p>
          <a:p>
            <a:r>
              <a:rPr lang="en-US" altLang="zh-CN" sz="1800" smtClean="0">
                <a:solidFill>
                  <a:schemeClr val="tx1"/>
                </a:solidFill>
                <a:latin typeface="Consolas" pitchFamily="49" charset="0"/>
                <a:ea typeface="楷体" pitchFamily="49" charset="-122"/>
                <a:cs typeface="Consolas" pitchFamily="49" charset="0"/>
              </a:rPr>
              <a:t>   }</a:t>
            </a:r>
            <a:endParaRPr lang="zh-CN" altLang="zh-CN" sz="1800" smtClean="0">
              <a:solidFill>
                <a:schemeClr val="tx1"/>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500042"/>
            <a:ext cx="8786842" cy="5349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void CreateHCode()		      //</a:t>
            </a:r>
            <a:r>
              <a:rPr lang="zh-CN" altLang="zh-CN" sz="1800" smtClean="0">
                <a:solidFill>
                  <a:srgbClr val="FF0000"/>
                </a:solidFill>
                <a:latin typeface="Consolas" pitchFamily="49" charset="0"/>
                <a:ea typeface="楷体" pitchFamily="49" charset="-122"/>
                <a:cs typeface="Consolas" pitchFamily="49" charset="0"/>
              </a:rPr>
              <a:t>构造哈夫曼编码</a:t>
            </a:r>
          </a:p>
          <a:p>
            <a:r>
              <a:rPr lang="en-US" altLang="zh-CN" sz="1800" smtClean="0">
                <a:solidFill>
                  <a:srgbClr val="0000FF"/>
                </a:solidFill>
                <a:latin typeface="Consolas" pitchFamily="49" charset="0"/>
                <a:ea typeface="楷体" pitchFamily="49" charset="-122"/>
                <a:cs typeface="Consolas" pitchFamily="49" charset="0"/>
              </a:rPr>
              <a:t>{  string code;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code.reserve(MAX);</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构造</a:t>
            </a:r>
            <a:r>
              <a:rPr lang="zh-CN" altLang="zh-CN" sz="1800" smtClean="0">
                <a:solidFill>
                  <a:srgbClr val="9900FF"/>
                </a:solidFill>
                <a:latin typeface="Consolas" pitchFamily="49" charset="0"/>
                <a:ea typeface="楷体" pitchFamily="49" charset="-122"/>
                <a:cs typeface="Consolas" pitchFamily="49" charset="0"/>
              </a:rPr>
              <a:t>叶子结点</a:t>
            </a:r>
            <a:r>
              <a:rPr lang="en-US" altLang="zh-CN" sz="1800" smtClean="0">
                <a:solidFill>
                  <a:srgbClr val="9900FF"/>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的哈夫曼编码</a:t>
            </a:r>
          </a:p>
          <a:p>
            <a:r>
              <a:rPr lang="en-US" altLang="zh-CN" sz="1800" smtClean="0">
                <a:solidFill>
                  <a:srgbClr val="0000FF"/>
                </a:solidFill>
                <a:latin typeface="Consolas" pitchFamily="49" charset="0"/>
                <a:ea typeface="楷体" pitchFamily="49" charset="-122"/>
                <a:cs typeface="Consolas" pitchFamily="49" charset="0"/>
              </a:rPr>
              <a:t>   {  code="";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curno=i;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f=ht[curno].parent;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while (f!=-1)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循环到根结点</a:t>
            </a:r>
          </a:p>
          <a:p>
            <a:r>
              <a:rPr lang="en-US" altLang="zh-CN" sz="1800" smtClean="0">
                <a:solidFill>
                  <a:srgbClr val="0000FF"/>
                </a:solidFill>
                <a:latin typeface="Consolas" pitchFamily="49" charset="0"/>
                <a:ea typeface="楷体" pitchFamily="49" charset="-122"/>
                <a:cs typeface="Consolas" pitchFamily="49" charset="0"/>
              </a:rPr>
              <a:t>      {  if (ht[f].lchild==curno)  </a:t>
            </a:r>
            <a:r>
              <a:rPr lang="en-US" altLang="zh-CN" sz="1800" smtClean="0">
                <a:solidFill>
                  <a:srgbClr val="00B0F0"/>
                </a:solidFill>
                <a:latin typeface="Consolas" pitchFamily="49" charset="0"/>
                <a:ea typeface="楷体" pitchFamily="49" charset="-122"/>
                <a:cs typeface="Consolas" pitchFamily="49" charset="0"/>
              </a:rPr>
              <a:t>//curno</a:t>
            </a:r>
            <a:r>
              <a:rPr lang="zh-CN" altLang="zh-CN" sz="1800" smtClean="0">
                <a:solidFill>
                  <a:srgbClr val="00B0F0"/>
                </a:solidFill>
                <a:latin typeface="Consolas" pitchFamily="49" charset="0"/>
                <a:ea typeface="楷体" pitchFamily="49" charset="-122"/>
                <a:cs typeface="Consolas" pitchFamily="49" charset="0"/>
              </a:rPr>
              <a:t>为双亲</a:t>
            </a:r>
            <a:r>
              <a:rPr lang="en-US"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的左孩子</a:t>
            </a:r>
          </a:p>
          <a:p>
            <a:r>
              <a:rPr lang="en-US" altLang="zh-CN" sz="1800" smtClean="0">
                <a:solidFill>
                  <a:srgbClr val="0000FF"/>
                </a:solidFill>
                <a:latin typeface="Consolas" pitchFamily="49" charset="0"/>
                <a:ea typeface="楷体" pitchFamily="49" charset="-122"/>
                <a:cs typeface="Consolas" pitchFamily="49" charset="0"/>
              </a:rPr>
              <a:t>            code='0'+code;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//curno</a:t>
            </a:r>
            <a:r>
              <a:rPr lang="zh-CN" altLang="zh-CN" sz="1800" smtClean="0">
                <a:solidFill>
                  <a:srgbClr val="00B0F0"/>
                </a:solidFill>
                <a:latin typeface="Consolas" pitchFamily="49" charset="0"/>
                <a:ea typeface="楷体" pitchFamily="49" charset="-122"/>
                <a:cs typeface="Consolas" pitchFamily="49" charset="0"/>
              </a:rPr>
              <a:t>为双亲</a:t>
            </a:r>
            <a:r>
              <a:rPr lang="en-US"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的右孩子</a:t>
            </a:r>
          </a:p>
          <a:p>
            <a:r>
              <a:rPr lang="en-US" altLang="zh-CN" sz="1800" smtClean="0">
                <a:solidFill>
                  <a:srgbClr val="0000FF"/>
                </a:solidFill>
                <a:latin typeface="Consolas" pitchFamily="49" charset="0"/>
                <a:ea typeface="楷体" pitchFamily="49" charset="-122"/>
                <a:cs typeface="Consolas" pitchFamily="49" charset="0"/>
              </a:rPr>
              <a:t>            code='1'+code;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curno=f; f=ht[curno].parent;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htcode[ht[i].data]=code;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得到</a:t>
            </a:r>
            <a:r>
              <a:rPr lang="en-US" altLang="zh-CN" sz="1800" smtClean="0">
                <a:solidFill>
                  <a:srgbClr val="00B0F0"/>
                </a:solidFill>
                <a:latin typeface="Consolas" pitchFamily="49" charset="0"/>
                <a:ea typeface="楷体" pitchFamily="49" charset="-122"/>
                <a:cs typeface="Consolas" pitchFamily="49" charset="0"/>
              </a:rPr>
              <a:t>ht[i].data</a:t>
            </a:r>
            <a:r>
              <a:rPr lang="zh-CN" altLang="zh-CN" sz="1800" smtClean="0">
                <a:solidFill>
                  <a:srgbClr val="00B0F0"/>
                </a:solidFill>
                <a:latin typeface="Consolas" pitchFamily="49" charset="0"/>
                <a:ea typeface="楷体" pitchFamily="49" charset="-122"/>
                <a:cs typeface="Consolas" pitchFamily="49" charset="0"/>
              </a:rPr>
              <a:t>字符的哈夫曼编码</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428596" y="285728"/>
            <a:ext cx="7632700" cy="430887"/>
          </a:xfrm>
          <a:prstGeom prst="rect">
            <a:avLst/>
          </a:prstGeom>
          <a:noFill/>
          <a:ln w="9525">
            <a:noFill/>
            <a:miter lim="800000"/>
            <a:headEnd/>
            <a:tailEnd/>
          </a:ln>
          <a:effectLst/>
        </p:spPr>
        <p:txBody>
          <a:bodyPr>
            <a:spAutoFit/>
          </a:bodyPr>
          <a:lstStyle/>
          <a:p>
            <a:pP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算法证明</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先</a:t>
            </a:r>
            <a:r>
              <a:rPr lang="zh-CN" altLang="en-US" sz="2000" dirty="0">
                <a:solidFill>
                  <a:srgbClr val="0000FF"/>
                </a:solidFill>
                <a:latin typeface="Consolas" pitchFamily="49" charset="0"/>
                <a:ea typeface="楷体" pitchFamily="49" charset="-122"/>
                <a:cs typeface="Consolas" pitchFamily="49" charset="0"/>
              </a:rPr>
              <a:t>讨论两个命题及其证明过程。</a:t>
            </a:r>
          </a:p>
        </p:txBody>
      </p:sp>
      <p:sp>
        <p:nvSpPr>
          <p:cNvPr id="160771" name="Text Box 3"/>
          <p:cNvSpPr txBox="1">
            <a:spLocks noChangeArrowheads="1"/>
          </p:cNvSpPr>
          <p:nvPr/>
        </p:nvSpPr>
        <p:spPr bwMode="auto">
          <a:xfrm>
            <a:off x="611188" y="778086"/>
            <a:ext cx="8208962" cy="100784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200" dirty="0">
                <a:solidFill>
                  <a:srgbClr val="FF0000"/>
                </a:solidFill>
                <a:latin typeface="Consolas" pitchFamily="49" charset="0"/>
                <a:ea typeface="楷体" pitchFamily="49" charset="-122"/>
                <a:cs typeface="Consolas" pitchFamily="49" charset="0"/>
              </a:rPr>
              <a:t>命题</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两个最小权值字符对应的结点</a:t>
            </a:r>
            <a:r>
              <a:rPr lang="en-US" altLang="zh-CN" sz="2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必须是哈夫曼树中最深的两个结点且它们为兄弟。</a:t>
            </a:r>
          </a:p>
        </p:txBody>
      </p:sp>
      <p:sp>
        <p:nvSpPr>
          <p:cNvPr id="160772" name="Text Box 4"/>
          <p:cNvSpPr txBox="1">
            <a:spLocks noChangeArrowheads="1"/>
          </p:cNvSpPr>
          <p:nvPr/>
        </p:nvSpPr>
        <p:spPr bwMode="auto">
          <a:xfrm>
            <a:off x="214282" y="4286256"/>
            <a:ext cx="8643998" cy="1523494"/>
          </a:xfrm>
          <a:prstGeom prst="rect">
            <a:avLst/>
          </a:prstGeom>
          <a:noFill/>
          <a:ln w="9525">
            <a:noFill/>
            <a:miter lim="800000"/>
            <a:headEnd/>
            <a:tailEnd/>
          </a:ln>
          <a:effectLst/>
        </p:spPr>
        <p:txBody>
          <a:bodyPr wrap="square">
            <a:spAutoFit/>
          </a:bodyPr>
          <a:lstStyle/>
          <a:p>
            <a:pPr>
              <a:lnSpc>
                <a:spcPct val="150000"/>
              </a:lnSpc>
            </a:pPr>
            <a:r>
              <a:rPr lang="zh-CN" altLang="en-US" sz="2200" dirty="0">
                <a:solidFill>
                  <a:srgbClr val="FF0000"/>
                </a:solidFill>
                <a:latin typeface="Consolas" pitchFamily="49" charset="0"/>
                <a:ea typeface="楷体" pitchFamily="49" charset="-122"/>
                <a:cs typeface="Consolas" pitchFamily="49" charset="0"/>
              </a:rPr>
              <a:t>　　证明</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结点在哈夫曼树（最优树）中不是最</a:t>
            </a:r>
            <a:r>
              <a:rPr lang="zh-CN" altLang="en-US" sz="2000">
                <a:solidFill>
                  <a:srgbClr val="0000FF"/>
                </a:solidFill>
                <a:latin typeface="Consolas" pitchFamily="49" charset="0"/>
                <a:ea typeface="楷体" pitchFamily="49" charset="-122"/>
                <a:cs typeface="Consolas" pitchFamily="49" charset="0"/>
              </a:rPr>
              <a:t>深</a:t>
            </a:r>
            <a:r>
              <a:rPr lang="zh-CN" altLang="en-US" sz="2000" smtClean="0">
                <a:solidFill>
                  <a:srgbClr val="0000FF"/>
                </a:solidFill>
                <a:latin typeface="Consolas" pitchFamily="49" charset="0"/>
                <a:ea typeface="楷体" pitchFamily="49" charset="-122"/>
                <a:cs typeface="Consolas" pitchFamily="49" charset="0"/>
              </a:rPr>
              <a:t>的，那</a:t>
            </a:r>
            <a:r>
              <a:rPr lang="zh-CN" altLang="en-US" sz="2000" dirty="0">
                <a:solidFill>
                  <a:srgbClr val="0000FF"/>
                </a:solidFill>
                <a:latin typeface="Consolas" pitchFamily="49" charset="0"/>
                <a:ea typeface="楷体" pitchFamily="49" charset="-122"/>
                <a:cs typeface="Consolas" pitchFamily="49" charset="0"/>
              </a:rPr>
              <a:t>么存在一个结</a:t>
            </a:r>
            <a:r>
              <a:rPr lang="zh-CN" altLang="en-US" sz="2000">
                <a:solidFill>
                  <a:srgbClr val="0000FF"/>
                </a:solidFill>
                <a:latin typeface="Consolas" pitchFamily="49" charset="0"/>
                <a:ea typeface="楷体" pitchFamily="49" charset="-122"/>
                <a:cs typeface="Consolas" pitchFamily="49" charset="0"/>
              </a:rPr>
              <a:t>点</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 </a:t>
            </a:r>
            <a:r>
              <a:rPr lang="en-US" altLang="zh-CN" sz="2000" smtClean="0">
                <a:solidFill>
                  <a:srgbClr val="006600"/>
                </a:solidFill>
                <a:latin typeface="Consolas" pitchFamily="49" charset="0"/>
                <a:ea typeface="楷体" pitchFamily="49" charset="-122"/>
                <a:cs typeface="Consolas" pitchFamily="49" charset="0"/>
              </a:rPr>
              <a:t>&gt;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，但</a:t>
            </a:r>
            <a:r>
              <a:rPr lang="zh-CN" altLang="en-US" sz="2000" dirty="0">
                <a:solidFill>
                  <a:srgbClr val="0000FF"/>
                </a:solidFill>
                <a:latin typeface="Consolas" pitchFamily="49" charset="0"/>
                <a:ea typeface="楷体" pitchFamily="49" charset="-122"/>
                <a:cs typeface="Consolas" pitchFamily="49" charset="0"/>
              </a:rPr>
              <a:t>它比</a:t>
            </a:r>
            <a:r>
              <a:rPr lang="en-US" altLang="zh-CN" sz="2000" i="1">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深，即</a:t>
            </a:r>
            <a:r>
              <a:rPr lang="en-US" altLang="zh-CN" sz="2000" i="1" smtClean="0">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 </a:t>
            </a:r>
            <a:r>
              <a:rPr lang="en-US" altLang="zh-CN" sz="2000" smtClean="0">
                <a:solidFill>
                  <a:srgbClr val="006600"/>
                </a:solidFill>
                <a:latin typeface="Consolas" pitchFamily="49" charset="0"/>
                <a:ea typeface="楷体" pitchFamily="49" charset="-122"/>
                <a:cs typeface="Consolas" pitchFamily="49" charset="0"/>
              </a:rPr>
              <a:t>&gt;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此时</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x</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x </a:t>
            </a:r>
            <a:r>
              <a:rPr lang="en-US" altLang="zh-CN" sz="2000" smtClean="0">
                <a:solidFill>
                  <a:srgbClr val="FF00FF"/>
                </a:solidFill>
                <a:latin typeface="Consolas" pitchFamily="49" charset="0"/>
                <a:ea typeface="楷体" pitchFamily="49" charset="-122"/>
                <a:cs typeface="Consolas" pitchFamily="49" charset="0"/>
              </a:rPr>
              <a:t>+</a:t>
            </a:r>
            <a:r>
              <a:rPr lang="en-US" altLang="zh-CN" sz="2000" baseline="-25000" smtClean="0">
                <a:solidFill>
                  <a:srgbClr val="FF00FF"/>
                </a:solidFill>
                <a:latin typeface="Consolas" pitchFamily="49" charset="0"/>
                <a:ea typeface="楷体" pitchFamily="49" charset="-122"/>
                <a:cs typeface="Consolas" pitchFamily="49" charset="0"/>
              </a:rPr>
              <a:t> </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z</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8" name="组合 27"/>
          <p:cNvGrpSpPr/>
          <p:nvPr/>
        </p:nvGrpSpPr>
        <p:grpSpPr>
          <a:xfrm>
            <a:off x="3071802" y="2071678"/>
            <a:ext cx="2286016" cy="2071702"/>
            <a:chOff x="1500166" y="2071678"/>
            <a:chExt cx="2286016" cy="2071702"/>
          </a:xfrm>
        </p:grpSpPr>
        <p:sp>
          <p:nvSpPr>
            <p:cNvPr id="5" name="椭圆 4"/>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5" idx="3"/>
              <a:endCxn id="6"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5" idx="5"/>
              <a:endCxn id="7"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stCxn id="7" idx="3"/>
              <a:endCxn id="8"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7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Text Box 4"/>
          <p:cNvSpPr txBox="1">
            <a:spLocks noChangeArrowheads="1"/>
          </p:cNvSpPr>
          <p:nvPr/>
        </p:nvSpPr>
        <p:spPr bwMode="auto">
          <a:xfrm>
            <a:off x="142876" y="2605343"/>
            <a:ext cx="8929718" cy="3477875"/>
          </a:xfrm>
          <a:prstGeom prst="rect">
            <a:avLst/>
          </a:prstGeom>
          <a:noFill/>
          <a:ln w="9525">
            <a:noFill/>
            <a:miter lim="800000"/>
            <a:headEnd/>
            <a:tailEnd/>
          </a:ln>
          <a:effectLst/>
        </p:spPr>
        <p:txBody>
          <a:bodyPr wrap="square">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如果交换</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结点的</a:t>
            </a:r>
            <a:r>
              <a:rPr lang="zh-CN" altLang="en-US" sz="2000">
                <a:solidFill>
                  <a:srgbClr val="0000FF"/>
                </a:solidFill>
                <a:latin typeface="Consolas" pitchFamily="49" charset="0"/>
                <a:ea typeface="楷体" pitchFamily="49" charset="-122"/>
                <a:cs typeface="Consolas" pitchFamily="49" charset="0"/>
              </a:rPr>
              <a:t>位</a:t>
            </a:r>
            <a:r>
              <a:rPr lang="zh-CN" altLang="en-US" sz="2000" smtClean="0">
                <a:solidFill>
                  <a:srgbClr val="0000FF"/>
                </a:solidFill>
                <a:latin typeface="Consolas" pitchFamily="49" charset="0"/>
                <a:ea typeface="楷体" pitchFamily="49" charset="-122"/>
                <a:cs typeface="Consolas" pitchFamily="49" charset="0"/>
              </a:rPr>
              <a:t>置，其</a:t>
            </a:r>
            <a:r>
              <a:rPr lang="zh-CN" altLang="en-US" sz="2000">
                <a:solidFill>
                  <a:srgbClr val="0000FF"/>
                </a:solidFill>
                <a:latin typeface="Consolas" pitchFamily="49" charset="0"/>
                <a:ea typeface="楷体" pitchFamily="49" charset="-122"/>
                <a:cs typeface="Consolas" pitchFamily="49" charset="0"/>
              </a:rPr>
              <a:t>他</a:t>
            </a:r>
            <a:r>
              <a:rPr lang="zh-CN" altLang="en-US" sz="2000" smtClean="0">
                <a:solidFill>
                  <a:srgbClr val="0000FF"/>
                </a:solidFill>
                <a:latin typeface="Consolas" pitchFamily="49" charset="0"/>
                <a:ea typeface="楷体" pitchFamily="49" charset="-122"/>
                <a:cs typeface="Consolas" pitchFamily="49" charset="0"/>
              </a:rPr>
              <a:t>不变 </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Consolas" pitchFamily="49" charset="0"/>
                <a:ea typeface="楷体" pitchFamily="49" charset="-122"/>
                <a:cs typeface="Consolas" pitchFamily="49" charset="0"/>
                <a:sym typeface="Wingdings"/>
              </a:rPr>
              <a:t> </a:t>
            </a:r>
            <a:r>
              <a:rPr lang="zh-CN" altLang="en-US" sz="2000" smtClean="0">
                <a:solidFill>
                  <a:srgbClr val="0000FF"/>
                </a:solidFill>
                <a:latin typeface="Consolas" pitchFamily="49" charset="0"/>
                <a:ea typeface="楷体" pitchFamily="49" charset="-122"/>
                <a:cs typeface="Consolas" pitchFamily="49" charset="0"/>
              </a:rPr>
              <a:t>交换</a:t>
            </a:r>
            <a:r>
              <a:rPr lang="zh-CN" altLang="en-US" sz="2000" dirty="0">
                <a:solidFill>
                  <a:srgbClr val="0000FF"/>
                </a:solidFill>
                <a:latin typeface="Consolas" pitchFamily="49" charset="0"/>
                <a:ea typeface="楷体" pitchFamily="49" charset="-122"/>
                <a:cs typeface="Consolas" pitchFamily="49" charset="0"/>
              </a:rPr>
              <a:t>后的带权和</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x</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z </a:t>
            </a:r>
            <a:r>
              <a:rPr lang="en-US" altLang="zh-CN" sz="2000" smtClean="0">
                <a:solidFill>
                  <a:srgbClr val="FF00FF"/>
                </a:solidFill>
                <a:latin typeface="Consolas" pitchFamily="49" charset="0"/>
                <a:ea typeface="楷体" pitchFamily="49" charset="-122"/>
                <a:cs typeface="Consolas" pitchFamily="49" charset="0"/>
              </a:rPr>
              <a:t>+</a:t>
            </a:r>
            <a:r>
              <a:rPr lang="en-US" altLang="zh-CN" sz="2000" baseline="-25000" smtClean="0">
                <a:solidFill>
                  <a:srgbClr val="FF00FF"/>
                </a:solidFill>
                <a:latin typeface="Consolas" pitchFamily="49" charset="0"/>
                <a:ea typeface="楷体" pitchFamily="49" charset="-122"/>
                <a:cs typeface="Consolas" pitchFamily="49" charset="0"/>
              </a:rPr>
              <a:t> </a:t>
            </a:r>
            <a:r>
              <a:rPr lang="en-US" altLang="zh-CN" sz="2000" i="1" smtClean="0">
                <a:solidFill>
                  <a:srgbClr val="FF00FF"/>
                </a:solidFill>
                <a:latin typeface="Consolas" pitchFamily="49" charset="0"/>
                <a:ea typeface="楷体" pitchFamily="49" charset="-122"/>
                <a:cs typeface="Consolas" pitchFamily="49" charset="0"/>
              </a:rPr>
              <a:t>w</a:t>
            </a:r>
            <a:r>
              <a:rPr lang="en-US" altLang="zh-CN" sz="2000" i="1" baseline="-25000" smtClean="0">
                <a:solidFill>
                  <a:srgbClr val="FF00FF"/>
                </a:solidFill>
                <a:latin typeface="Consolas" pitchFamily="49" charset="0"/>
                <a:ea typeface="楷体" pitchFamily="49" charset="-122"/>
                <a:cs typeface="Consolas" pitchFamily="49" charset="0"/>
              </a:rPr>
              <a:t>z</a:t>
            </a:r>
            <a:r>
              <a:rPr lang="en-US" altLang="zh-CN" sz="2000" smtClean="0">
                <a:solidFill>
                  <a:srgbClr val="FF00FF"/>
                </a:solidFill>
                <a:latin typeface="Consolas" pitchFamily="49" charset="0"/>
                <a:ea typeface="楷体" pitchFamily="49" charset="-122"/>
                <a:cs typeface="Consolas" pitchFamily="49" charset="0"/>
              </a:rPr>
              <a:t>×</a:t>
            </a:r>
            <a:r>
              <a:rPr lang="en-US" altLang="zh-CN" sz="2000" i="1" smtClean="0">
                <a:solidFill>
                  <a:srgbClr val="FF00FF"/>
                </a:solidFill>
                <a:latin typeface="Consolas" pitchFamily="49" charset="0"/>
                <a:ea typeface="楷体" pitchFamily="49" charset="-122"/>
                <a:cs typeface="Consolas" pitchFamily="49" charset="0"/>
              </a:rPr>
              <a:t>l</a:t>
            </a:r>
            <a:r>
              <a:rPr lang="en-US" altLang="zh-CN" sz="2000" i="1" baseline="-25000" smtClean="0">
                <a:solidFill>
                  <a:srgbClr val="FF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有：</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 </a:t>
            </a:r>
            <a:r>
              <a:rPr lang="en-US" altLang="zh-CN" sz="2000" smtClean="0">
                <a:solidFill>
                  <a:srgbClr val="006600"/>
                </a:solidFill>
                <a:latin typeface="Consolas" pitchFamily="49" charset="0"/>
                <a:ea typeface="楷体" pitchFamily="49" charset="-122"/>
                <a:cs typeface="Consolas" pitchFamily="49" charset="0"/>
              </a:rPr>
              <a:t>&lt;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因为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 </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l</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a:t>
            </a:r>
            <a:r>
              <a:rPr lang="en-US" altLang="zh-CN" sz="2000" baseline="-25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z</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l</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p>
          <a:p>
            <a:pPr>
              <a:lnSpc>
                <a:spcPct val="150000"/>
              </a:lnSpc>
            </a:pPr>
            <a:r>
              <a:rPr lang="en-US" altLang="zh-CN" sz="2000" smtClean="0">
                <a:solidFill>
                  <a:srgbClr val="006600"/>
                </a:solidFill>
                <a:latin typeface="Consolas" pitchFamily="49" charset="0"/>
                <a:ea typeface="楷体" pitchFamily="49" charset="-122"/>
                <a:cs typeface="Consolas" pitchFamily="49" charset="0"/>
              </a:rPr>
              <a:t>             = (</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z</a:t>
            </a:r>
            <a:r>
              <a:rPr lang="en-US" altLang="zh-CN" sz="2000" dirty="0">
                <a:solidFill>
                  <a:srgbClr val="006600"/>
                </a:solidFill>
                <a:latin typeface="Consolas" pitchFamily="49" charset="0"/>
                <a:ea typeface="楷体" pitchFamily="49" charset="-122"/>
                <a:cs typeface="Consolas" pitchFamily="49" charset="0"/>
              </a:rPr>
              <a:t>)(</a:t>
            </a:r>
            <a:r>
              <a:rPr lang="en-US" altLang="zh-CN" sz="2000" i="1" err="1">
                <a:solidFill>
                  <a:srgbClr val="006600"/>
                </a:solidFill>
                <a:latin typeface="Consolas" pitchFamily="49" charset="0"/>
                <a:ea typeface="楷体" pitchFamily="49" charset="-122"/>
                <a:cs typeface="Consolas" pitchFamily="49" charset="0"/>
              </a:rPr>
              <a:t>l</a:t>
            </a:r>
            <a:r>
              <a:rPr lang="en-US" altLang="zh-CN" sz="2000" i="1" baseline="-25000" err="1">
                <a:solidFill>
                  <a:srgbClr val="006600"/>
                </a:solidFill>
                <a:latin typeface="Consolas" pitchFamily="49" charset="0"/>
                <a:ea typeface="楷体" pitchFamily="49" charset="-122"/>
                <a:cs typeface="Consolas" pitchFamily="49" charset="0"/>
              </a:rPr>
              <a:t>z</a:t>
            </a:r>
            <a:r>
              <a:rPr lang="en-US" altLang="zh-CN" sz="2000">
                <a:solidFill>
                  <a:srgbClr val="006600"/>
                </a:solidFill>
                <a:latin typeface="Consolas" pitchFamily="49" charset="0"/>
                <a:ea typeface="楷体" pitchFamily="49" charset="-122"/>
                <a:cs typeface="Consolas" pitchFamily="49" charset="0"/>
              </a:rPr>
              <a:t>-</a:t>
            </a:r>
            <a:r>
              <a:rPr lang="en-US" altLang="zh-CN" sz="2000" i="1">
                <a:solidFill>
                  <a:srgbClr val="006600"/>
                </a:solidFill>
                <a:latin typeface="Consolas" pitchFamily="49" charset="0"/>
                <a:ea typeface="楷体" pitchFamily="49" charset="-122"/>
                <a:cs typeface="Consolas" pitchFamily="49" charset="0"/>
              </a:rPr>
              <a:t>l</a:t>
            </a:r>
            <a:r>
              <a:rPr lang="en-US" altLang="zh-CN" sz="2000" i="1" baseline="-2500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 &lt; 0</a:t>
            </a:r>
            <a:r>
              <a:rPr lang="zh-CN" altLang="en-US" sz="2000" dirty="0">
                <a:solidFill>
                  <a:srgbClr val="0000FF"/>
                </a:solidFill>
                <a:latin typeface="Consolas" pitchFamily="49" charset="0"/>
                <a:ea typeface="楷体" pitchFamily="49" charset="-122"/>
                <a:cs typeface="Consolas" pitchFamily="49" charset="0"/>
              </a:rPr>
              <a:t>（由前面所设有</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err="1">
                <a:solidFill>
                  <a:srgbClr val="0000FF"/>
                </a:solidFill>
                <a:latin typeface="Consolas" pitchFamily="49" charset="0"/>
                <a:ea typeface="楷体" pitchFamily="49" charset="-122"/>
                <a:cs typeface="Consolas" pitchFamily="49" charset="0"/>
              </a:rPr>
              <a:t>l</a:t>
            </a:r>
            <a:r>
              <a:rPr lang="en-US" altLang="zh-CN" sz="2000" i="1" baseline="-25000" dirty="0" err="1">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&gt;</a:t>
            </a:r>
            <a:r>
              <a:rPr lang="en-US" altLang="zh-CN" sz="2000" i="1" dirty="0">
                <a:solidFill>
                  <a:srgbClr val="0000FF"/>
                </a:solidFill>
                <a:latin typeface="Consolas" pitchFamily="49" charset="0"/>
                <a:ea typeface="楷体" pitchFamily="49" charset="-122"/>
                <a:cs typeface="Consolas" pitchFamily="49" charset="0"/>
              </a:rPr>
              <a:t>l</a:t>
            </a:r>
            <a:r>
              <a:rPr lang="en-US" altLang="zh-CN" sz="2000" i="1" baseline="-25000"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这就与交换前的树是最优树的假设矛盾。所以上述命题成立。</a:t>
            </a:r>
          </a:p>
        </p:txBody>
      </p:sp>
      <p:grpSp>
        <p:nvGrpSpPr>
          <p:cNvPr id="5" name="组合 4"/>
          <p:cNvGrpSpPr/>
          <p:nvPr/>
        </p:nvGrpSpPr>
        <p:grpSpPr>
          <a:xfrm>
            <a:off x="1500166" y="357166"/>
            <a:ext cx="2286016" cy="2071702"/>
            <a:chOff x="1500166" y="2071678"/>
            <a:chExt cx="2286016" cy="2071702"/>
          </a:xfrm>
        </p:grpSpPr>
        <p:sp>
          <p:nvSpPr>
            <p:cNvPr id="6" name="椭圆 5"/>
            <p:cNvSpPr/>
            <p:nvPr/>
          </p:nvSpPr>
          <p:spPr>
            <a:xfrm>
              <a:off x="2143108"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500166"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714612"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9" name="椭圆 8"/>
            <p:cNvSpPr/>
            <p:nvPr/>
          </p:nvSpPr>
          <p:spPr>
            <a:xfrm>
              <a:off x="2143108"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3357554"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819842"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427065"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8" idx="3"/>
              <a:endCxn id="9" idx="7"/>
            </p:cNvCxnSpPr>
            <p:nvPr/>
          </p:nvCxnSpPr>
          <p:spPr>
            <a:xfrm rot="5400000">
              <a:off x="2427065"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a:stCxn id="8" idx="5"/>
              <a:endCxn id="10" idx="1"/>
            </p:cNvCxnSpPr>
            <p:nvPr/>
          </p:nvCxnSpPr>
          <p:spPr>
            <a:xfrm rot="16200000" flipH="1">
              <a:off x="3034288" y="3330510"/>
              <a:ext cx="432218" cy="339856"/>
            </a:xfrm>
            <a:prstGeom prst="line">
              <a:avLst/>
            </a:prstGeom>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714744" y="357166"/>
            <a:ext cx="3214710" cy="2071702"/>
            <a:chOff x="3714744" y="2071678"/>
            <a:chExt cx="3214710" cy="2071702"/>
          </a:xfrm>
        </p:grpSpPr>
        <p:sp>
          <p:nvSpPr>
            <p:cNvPr id="16" name="椭圆 15"/>
            <p:cNvSpPr/>
            <p:nvPr/>
          </p:nvSpPr>
          <p:spPr>
            <a:xfrm>
              <a:off x="5286380" y="2071678"/>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7" name="椭圆 16"/>
            <p:cNvSpPr/>
            <p:nvPr/>
          </p:nvSpPr>
          <p:spPr>
            <a:xfrm>
              <a:off x="4643438" y="2857496"/>
              <a:ext cx="428628" cy="5000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18" name="椭圆 17"/>
            <p:cNvSpPr/>
            <p:nvPr/>
          </p:nvSpPr>
          <p:spPr>
            <a:xfrm>
              <a:off x="5857884" y="285749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i="1">
                <a:solidFill>
                  <a:srgbClr val="0000FF"/>
                </a:solidFill>
                <a:latin typeface="Consolas" pitchFamily="49" charset="0"/>
                <a:cs typeface="Consolas" pitchFamily="49" charset="0"/>
              </a:endParaRPr>
            </a:p>
          </p:txBody>
        </p:sp>
        <p:sp>
          <p:nvSpPr>
            <p:cNvPr id="19" name="椭圆 18"/>
            <p:cNvSpPr/>
            <p:nvPr/>
          </p:nvSpPr>
          <p:spPr>
            <a:xfrm>
              <a:off x="5286380"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6500826" y="364331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1" name="直接连接符 20"/>
            <p:cNvCxnSpPr>
              <a:stCxn id="16" idx="3"/>
              <a:endCxn id="17" idx="7"/>
            </p:cNvCxnSpPr>
            <p:nvPr/>
          </p:nvCxnSpPr>
          <p:spPr>
            <a:xfrm rot="5400000">
              <a:off x="4963114" y="2544692"/>
              <a:ext cx="432218" cy="339856"/>
            </a:xfrm>
            <a:prstGeom prst="line">
              <a:avLst/>
            </a:prstGeom>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1"/>
            </p:cNvCxnSpPr>
            <p:nvPr/>
          </p:nvCxnSpPr>
          <p:spPr>
            <a:xfrm rot="16200000" flipH="1">
              <a:off x="5570337" y="2580411"/>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p:cNvCxnSpPr>
              <a:stCxn id="18" idx="3"/>
              <a:endCxn id="19" idx="7"/>
            </p:cNvCxnSpPr>
            <p:nvPr/>
          </p:nvCxnSpPr>
          <p:spPr>
            <a:xfrm rot="5400000">
              <a:off x="5570337" y="336622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stCxn id="18" idx="5"/>
              <a:endCxn id="20" idx="1"/>
            </p:cNvCxnSpPr>
            <p:nvPr/>
          </p:nvCxnSpPr>
          <p:spPr>
            <a:xfrm rot="16200000" flipH="1">
              <a:off x="6177560" y="333051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25" name="右箭头 24"/>
            <p:cNvSpPr/>
            <p:nvPr/>
          </p:nvSpPr>
          <p:spPr>
            <a:xfrm>
              <a:off x="3714744" y="2786058"/>
              <a:ext cx="571504"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409558"/>
            <a:ext cx="4897437" cy="519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spcBef>
                <a:spcPct val="50000"/>
              </a:spcBef>
            </a:pPr>
            <a:r>
              <a:rPr lang="en-US" altLang="zh-CN" sz="2800">
                <a:solidFill>
                  <a:srgbClr val="FF0000"/>
                </a:solidFill>
                <a:latin typeface="Times New Roman" pitchFamily="18" charset="0"/>
                <a:ea typeface="微软雅黑" pitchFamily="34" charset="-122"/>
                <a:cs typeface="Times New Roman" pitchFamily="18" charset="0"/>
              </a:rPr>
              <a:t>7</a:t>
            </a:r>
            <a:r>
              <a:rPr lang="en-US" altLang="zh-CN" sz="2800" smtClean="0">
                <a:solidFill>
                  <a:srgbClr val="FF0000"/>
                </a:solidFill>
                <a:latin typeface="Times New Roman" pitchFamily="18" charset="0"/>
                <a:ea typeface="微软雅黑" pitchFamily="34" charset="-122"/>
                <a:cs typeface="Times New Roman" pitchFamily="18" charset="0"/>
              </a:rPr>
              <a:t>.1.3 </a:t>
            </a:r>
            <a:r>
              <a:rPr lang="zh-CN" altLang="en-US" sz="2800">
                <a:solidFill>
                  <a:srgbClr val="FF0000"/>
                </a:solidFill>
                <a:latin typeface="Times New Roman" pitchFamily="18" charset="0"/>
                <a:ea typeface="微软雅黑" pitchFamily="34" charset="-122"/>
                <a:cs typeface="Times New Roman" pitchFamily="18" charset="0"/>
              </a:rPr>
              <a:t>贪心法的一般求解过程</a:t>
            </a:r>
          </a:p>
        </p:txBody>
      </p:sp>
      <p:sp>
        <p:nvSpPr>
          <p:cNvPr id="200707" name="Text Box 3"/>
          <p:cNvSpPr txBox="1">
            <a:spLocks noChangeArrowheads="1"/>
          </p:cNvSpPr>
          <p:nvPr/>
        </p:nvSpPr>
        <p:spPr bwMode="auto">
          <a:xfrm>
            <a:off x="395288" y="1176352"/>
            <a:ext cx="5184775" cy="400110"/>
          </a:xfrm>
          <a:prstGeom prst="rect">
            <a:avLst/>
          </a:prstGeom>
          <a:noFill/>
          <a:ln w="9525">
            <a:noFill/>
            <a:miter lim="800000"/>
            <a:headEnd/>
            <a:tailEnd/>
          </a:ln>
          <a:effectLst/>
        </p:spPr>
        <p:txBody>
          <a:bodyPr>
            <a:spAutoFit/>
          </a:bodyPr>
          <a:lstStyle/>
          <a:p>
            <a:pPr>
              <a:spcBef>
                <a:spcPct val="50000"/>
              </a:spcBef>
            </a:pPr>
            <a:r>
              <a:rPr lang="zh-CN" altLang="en-US" sz="2000" dirty="0">
                <a:solidFill>
                  <a:srgbClr val="0000FF"/>
                </a:solidFill>
                <a:latin typeface="楷体" pitchFamily="49" charset="-122"/>
                <a:ea typeface="楷体" pitchFamily="49" charset="-122"/>
              </a:rPr>
              <a:t>贪心法求解问题的算法框架如下：</a:t>
            </a:r>
          </a:p>
        </p:txBody>
      </p:sp>
      <p:sp>
        <p:nvSpPr>
          <p:cNvPr id="200708" name="Text Box 4"/>
          <p:cNvSpPr txBox="1">
            <a:spLocks noChangeArrowheads="1"/>
          </p:cNvSpPr>
          <p:nvPr/>
        </p:nvSpPr>
        <p:spPr bwMode="auto">
          <a:xfrm>
            <a:off x="468312" y="1822465"/>
            <a:ext cx="8461405" cy="4518499"/>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pPr>
            <a:r>
              <a:rPr lang="en-US" altLang="zh-CN" sz="1800" smtClean="0">
                <a:solidFill>
                  <a:srgbClr val="FF0000"/>
                </a:solidFill>
                <a:latin typeface="Consolas" pitchFamily="49" charset="0"/>
                <a:ea typeface="楷体" pitchFamily="49" charset="-122"/>
                <a:cs typeface="Consolas" pitchFamily="49" charset="0"/>
              </a:rPr>
              <a:t>SolutionType Greedy(SType a[],int n)</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假设解向量</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0</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1</a:t>
            </a: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,x</a:t>
            </a:r>
            <a:r>
              <a:rPr lang="en-US" altLang="zh-CN" sz="1800" baseline="-25000" smtClean="0">
                <a:solidFill>
                  <a:srgbClr val="006600"/>
                </a:solidFill>
                <a:latin typeface="Consolas" pitchFamily="49" charset="0"/>
                <a:ea typeface="楷体" pitchFamily="49" charset="-122"/>
                <a:cs typeface="Consolas" pitchFamily="49" charset="0"/>
              </a:rPr>
              <a:t>n-1</a:t>
            </a:r>
            <a:r>
              <a:rPr lang="en-US" altLang="zh-CN" sz="1800" smtClean="0">
                <a:solidFill>
                  <a:srgbClr val="006600"/>
                </a:solidFill>
                <a:latin typeface="Consolas" pitchFamily="49" charset="0"/>
                <a:ea typeface="楷体" pitchFamily="49" charset="-122"/>
                <a:cs typeface="Consolas" pitchFamily="49" charset="0"/>
              </a:rPr>
              <a:t>)</a:t>
            </a:r>
            <a:r>
              <a:rPr lang="zh-CN" altLang="zh-CN" sz="1800" smtClean="0">
                <a:solidFill>
                  <a:srgbClr val="006600"/>
                </a:solidFill>
                <a:latin typeface="Consolas" pitchFamily="49" charset="0"/>
                <a:ea typeface="楷体" pitchFamily="49" charset="-122"/>
                <a:cs typeface="Consolas" pitchFamily="49" charset="0"/>
              </a:rPr>
              <a:t>类型为</a:t>
            </a:r>
            <a:r>
              <a:rPr lang="en-US" altLang="zh-CN" sz="1800" smtClean="0">
                <a:solidFill>
                  <a:srgbClr val="006600"/>
                </a:solidFill>
                <a:latin typeface="Consolas" pitchFamily="49" charset="0"/>
                <a:ea typeface="楷体" pitchFamily="49" charset="-122"/>
                <a:cs typeface="Consolas" pitchFamily="49" charset="0"/>
              </a:rPr>
              <a:t>SolutionType</a:t>
            </a:r>
            <a:r>
              <a:rPr lang="zh-CN" altLang="zh-CN" sz="1800" smtClean="0">
                <a:solidFill>
                  <a:srgbClr val="006600"/>
                </a:solidFill>
                <a:latin typeface="Consolas" pitchFamily="49" charset="0"/>
                <a:ea typeface="楷体" pitchFamily="49" charset="-122"/>
                <a:cs typeface="Consolas" pitchFamily="49" charset="0"/>
              </a:rPr>
              <a:t>，其分量为</a:t>
            </a:r>
            <a:r>
              <a:rPr lang="en-US" altLang="zh-CN" sz="1800" smtClean="0">
                <a:solidFill>
                  <a:srgbClr val="006600"/>
                </a:solidFill>
                <a:latin typeface="Consolas" pitchFamily="49" charset="0"/>
                <a:ea typeface="楷体" pitchFamily="49" charset="-122"/>
                <a:cs typeface="Consolas" pitchFamily="49" charset="0"/>
              </a:rPr>
              <a:t>SType</a:t>
            </a:r>
            <a:r>
              <a:rPr lang="zh-CN" altLang="zh-CN" sz="1800" smtClean="0">
                <a:solidFill>
                  <a:srgbClr val="006600"/>
                </a:solidFill>
                <a:latin typeface="Consolas" pitchFamily="49" charset="0"/>
                <a:ea typeface="楷体" pitchFamily="49" charset="-122"/>
                <a:cs typeface="Consolas" pitchFamily="49" charset="0"/>
              </a:rPr>
              <a:t>类型</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SolutionType 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初始时，解向量不包含任何分量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i=0;i&lt;n;i++)	</a:t>
            </a:r>
            <a:r>
              <a:rPr lang="en-US" altLang="zh-CN" sz="1800" smtClean="0">
                <a:solidFill>
                  <a:srgbClr val="00B0F0"/>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执行</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步操作</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SType 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=Select(a);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从输入</a:t>
            </a:r>
            <a:r>
              <a:rPr lang="en-US" altLang="zh-CN" sz="1800" smtClean="0">
                <a:solidFill>
                  <a:srgbClr val="00B0F0"/>
                </a:solidFill>
                <a:latin typeface="Consolas" pitchFamily="49" charset="0"/>
                <a:ea typeface="楷体" pitchFamily="49" charset="-122"/>
                <a:cs typeface="Consolas" pitchFamily="49" charset="0"/>
              </a:rPr>
              <a:t>a</a:t>
            </a:r>
            <a:r>
              <a:rPr lang="zh-CN" altLang="zh-CN" sz="1800" smtClean="0">
                <a:solidFill>
                  <a:srgbClr val="00B0F0"/>
                </a:solidFill>
                <a:latin typeface="Consolas" pitchFamily="49" charset="0"/>
                <a:ea typeface="楷体" pitchFamily="49" charset="-122"/>
                <a:cs typeface="Consolas" pitchFamily="49" charset="0"/>
              </a:rPr>
              <a:t>中选择一个当前最好的分量</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if (Feasiable(x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判断</a:t>
            </a:r>
            <a:r>
              <a:rPr lang="en-US" altLang="zh-CN" sz="1800" smtClean="0">
                <a:solidFill>
                  <a:srgbClr val="00B0F0"/>
                </a:solidFill>
                <a:latin typeface="Consolas" pitchFamily="49" charset="0"/>
                <a:ea typeface="楷体" pitchFamily="49" charset="-122"/>
                <a:cs typeface="Consolas" pitchFamily="49" charset="0"/>
              </a:rPr>
              <a:t>x</a:t>
            </a:r>
            <a:r>
              <a:rPr lang="en-US" altLang="zh-CN" sz="1800" baseline="-250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是否包含在当前解中</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solution=Union(x,x</a:t>
            </a:r>
            <a:r>
              <a:rPr lang="en-US" altLang="zh-CN" sz="1800" baseline="-25000"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将</a:t>
            </a:r>
            <a:r>
              <a:rPr lang="en-US" altLang="zh-CN" sz="1800" smtClean="0">
                <a:solidFill>
                  <a:srgbClr val="00B0F0"/>
                </a:solidFill>
                <a:latin typeface="Consolas" pitchFamily="49" charset="0"/>
                <a:ea typeface="楷体" pitchFamily="49" charset="-122"/>
                <a:cs typeface="Consolas" pitchFamily="49" charset="0"/>
              </a:rPr>
              <a:t>x</a:t>
            </a:r>
            <a:r>
              <a:rPr lang="en-US" altLang="zh-CN" sz="1800" baseline="-250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分量合并形成</a:t>
            </a:r>
            <a:r>
              <a:rPr lang="en-US" altLang="zh-CN" sz="1800" smtClean="0">
                <a:solidFill>
                  <a:srgbClr val="00B0F0"/>
                </a:solidFill>
                <a:latin typeface="Consolas" pitchFamily="49" charset="0"/>
                <a:ea typeface="楷体" pitchFamily="49" charset="-122"/>
                <a:cs typeface="Consolas" pitchFamily="49" charset="0"/>
              </a:rPr>
              <a:t>x </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return 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返回生成的最优解</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07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57158" y="1071546"/>
            <a:ext cx="8572560" cy="152349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命题</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是字符集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对应的一棵哈夫</a:t>
            </a:r>
            <a:r>
              <a:rPr lang="zh-CN" altLang="en-US" sz="2000">
                <a:solidFill>
                  <a:srgbClr val="0000FF"/>
                </a:solidFill>
                <a:latin typeface="Consolas" pitchFamily="49" charset="0"/>
                <a:ea typeface="楷体" pitchFamily="49" charset="-122"/>
                <a:cs typeface="Consolas" pitchFamily="49" charset="0"/>
              </a:rPr>
              <a:t>曼</a:t>
            </a:r>
            <a:r>
              <a:rPr lang="zh-CN" altLang="en-US" sz="2000" smtClean="0">
                <a:solidFill>
                  <a:srgbClr val="0000FF"/>
                </a:solidFill>
                <a:latin typeface="Consolas" pitchFamily="49" charset="0"/>
                <a:ea typeface="楷体" pitchFamily="49" charset="-122"/>
                <a:cs typeface="Consolas" pitchFamily="49" charset="0"/>
              </a:rPr>
              <a:t>树，结</a:t>
            </a:r>
            <a:r>
              <a:rPr lang="zh-CN" altLang="en-US" sz="2000" dirty="0">
                <a:solidFill>
                  <a:srgbClr val="0000FF"/>
                </a:solidFill>
                <a:latin typeface="Consolas" pitchFamily="49" charset="0"/>
                <a:ea typeface="楷体" pitchFamily="49" charset="-122"/>
                <a:cs typeface="Consolas" pitchFamily="49" charset="0"/>
              </a:rPr>
              <a:t>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是</a:t>
            </a:r>
            <a:r>
              <a:rPr lang="zh-CN" altLang="en-US" sz="2000">
                <a:solidFill>
                  <a:srgbClr val="0000FF"/>
                </a:solidFill>
                <a:latin typeface="Consolas" pitchFamily="49" charset="0"/>
                <a:ea typeface="楷体" pitchFamily="49" charset="-122"/>
                <a:cs typeface="Consolas" pitchFamily="49" charset="0"/>
              </a:rPr>
              <a:t>兄</a:t>
            </a:r>
            <a:r>
              <a:rPr lang="zh-CN" altLang="en-US" sz="2000" smtClean="0">
                <a:solidFill>
                  <a:srgbClr val="0000FF"/>
                </a:solidFill>
                <a:latin typeface="Consolas" pitchFamily="49" charset="0"/>
                <a:ea typeface="楷体" pitchFamily="49" charset="-122"/>
                <a:cs typeface="Consolas" pitchFamily="49" charset="0"/>
              </a:rPr>
              <a:t>弟，它</a:t>
            </a:r>
            <a:r>
              <a:rPr lang="zh-CN" altLang="en-US" sz="2000" dirty="0">
                <a:solidFill>
                  <a:srgbClr val="0000FF"/>
                </a:solidFill>
                <a:latin typeface="Consolas" pitchFamily="49" charset="0"/>
                <a:ea typeface="楷体" pitchFamily="49" charset="-122"/>
                <a:cs typeface="Consolas" pitchFamily="49" charset="0"/>
              </a:rPr>
              <a:t>们的双亲</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，显</a:t>
            </a:r>
            <a:r>
              <a:rPr lang="zh-CN" altLang="en-US" sz="2000" dirty="0">
                <a:solidFill>
                  <a:srgbClr val="0000FF"/>
                </a:solidFill>
                <a:latin typeface="Consolas" pitchFamily="49" charset="0"/>
                <a:ea typeface="楷体" pitchFamily="49" charset="-122"/>
                <a:cs typeface="Consolas" pitchFamily="49" charset="0"/>
              </a:rPr>
              <a:t>然</a:t>
            </a:r>
            <a:r>
              <a:rPr lang="zh-CN" altLang="en-US" sz="200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z</a:t>
            </a:r>
            <a:r>
              <a:rPr lang="en-US" altLang="zh-CN" sz="2000" i="1"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，现</a:t>
            </a:r>
            <a:r>
              <a:rPr lang="zh-CN" altLang="en-US" sz="2000" dirty="0">
                <a:solidFill>
                  <a:srgbClr val="0000FF"/>
                </a:solidFill>
                <a:latin typeface="Consolas" pitchFamily="49" charset="0"/>
                <a:ea typeface="楷体" pitchFamily="49" charset="-122"/>
                <a:cs typeface="Consolas" pitchFamily="49" charset="0"/>
              </a:rPr>
              <a:t>删除结点</a:t>
            </a:r>
            <a:r>
              <a:rPr lang="en-US" altLang="zh-CN" sz="2000" i="1" dirty="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，让</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变为叶子</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点，那</a:t>
            </a:r>
            <a:r>
              <a:rPr lang="zh-CN" altLang="en-US" sz="2000" dirty="0">
                <a:solidFill>
                  <a:srgbClr val="0000FF"/>
                </a:solidFill>
                <a:latin typeface="Consolas" pitchFamily="49" charset="0"/>
                <a:ea typeface="楷体" pitchFamily="49" charset="-122"/>
                <a:cs typeface="Consolas" pitchFamily="49" charset="0"/>
              </a:rPr>
              <a:t>么这棵新树</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一定是</a:t>
            </a:r>
            <a:r>
              <a:rPr lang="zh-CN" altLang="en-US" sz="2000">
                <a:solidFill>
                  <a:srgbClr val="0000FF"/>
                </a:solidFill>
                <a:latin typeface="Consolas" pitchFamily="49" charset="0"/>
                <a:ea typeface="楷体" pitchFamily="49" charset="-122"/>
                <a:cs typeface="Consolas" pitchFamily="49" charset="0"/>
              </a:rPr>
              <a:t>字符集</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 = C - {</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的最优树。</a:t>
            </a:r>
          </a:p>
        </p:txBody>
      </p:sp>
      <p:grpSp>
        <p:nvGrpSpPr>
          <p:cNvPr id="25" name="组合 24"/>
          <p:cNvGrpSpPr/>
          <p:nvPr/>
        </p:nvGrpSpPr>
        <p:grpSpPr>
          <a:xfrm>
            <a:off x="1357290" y="2857495"/>
            <a:ext cx="5786478" cy="1900309"/>
            <a:chOff x="1357290" y="2857495"/>
            <a:chExt cx="5786478" cy="1900309"/>
          </a:xfrm>
        </p:grpSpPr>
        <p:sp>
          <p:nvSpPr>
            <p:cNvPr id="6" name="椭圆 5"/>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7" name="椭圆 6"/>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8" name="椭圆 7"/>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11" name="直接连接符 10"/>
            <p:cNvCxnSpPr>
              <a:stCxn id="6" idx="3"/>
              <a:endCxn id="7"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6" idx="5"/>
              <a:endCxn id="8"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由</a:t>
              </a:r>
              <a:r>
                <a:rPr lang="en-US"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删除</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结点得到</a:t>
              </a:r>
              <a:r>
                <a:rPr lang="en-US" sz="2000"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15" name="椭圆 14"/>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6" name="TextBox 15"/>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19" name="直接箭头连接符 18"/>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连接符 21"/>
            <p:cNvCxnSpPr>
              <a:endCxn id="6"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p:cNvCxnSpPr>
              <a:endCxn id="15"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3212342"/>
            <a:ext cx="8569325" cy="1931170"/>
          </a:xfrm>
          <a:prstGeom prst="rect">
            <a:avLst/>
          </a:prstGeom>
          <a:solidFill>
            <a:schemeClr val="accent6">
              <a:lumMod val="20000"/>
              <a:lumOff val="80000"/>
            </a:schemeClr>
          </a:solidFill>
          <a:ln w="9525">
            <a:noFill/>
            <a:miter lim="800000"/>
            <a:headEnd/>
            <a:tailEnd/>
          </a:ln>
          <a:effectLst/>
        </p:spPr>
        <p:txBody>
          <a:bodyPr>
            <a:spAutoFit/>
          </a:bodyPr>
          <a:lstStyle/>
          <a:p>
            <a:pPr>
              <a:lnSpc>
                <a:spcPct val="150000"/>
              </a:lnSpc>
            </a:pPr>
            <a:r>
              <a:rPr lang="zh-CN" altLang="en-US" sz="2200" dirty="0">
                <a:latin typeface="Consolas" pitchFamily="49" charset="0"/>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设</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的带权路径长度分别为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和</a:t>
            </a:r>
            <a:r>
              <a:rPr lang="en-US" altLang="zh-CN" sz="2000" err="1">
                <a:solidFill>
                  <a:srgbClr val="0000FF"/>
                </a:solidFill>
                <a:latin typeface="Consolas" pitchFamily="49" charset="0"/>
                <a:ea typeface="楷体" pitchFamily="49" charset="-122"/>
                <a:cs typeface="Consolas" pitchFamily="49" charset="0"/>
              </a:rPr>
              <a:t>WPL</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T</a:t>
            </a:r>
            <a:r>
              <a:rPr lang="en-US" altLang="zh-CN" sz="2000" baseline="-25000" err="1">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有：</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(T</a:t>
            </a:r>
            <a:r>
              <a:rPr lang="en-US" altLang="zh-CN" sz="2000" smtClean="0">
                <a:solidFill>
                  <a:srgbClr val="006600"/>
                </a:solidFill>
                <a:latin typeface="Consolas" pitchFamily="49" charset="0"/>
                <a:ea typeface="楷体" pitchFamily="49" charset="-122"/>
                <a:cs typeface="Consolas" pitchFamily="49" charset="0"/>
              </a:rPr>
              <a:t>) = </a:t>
            </a:r>
            <a:r>
              <a:rPr lang="en-US" altLang="zh-CN" sz="2000" dirty="0" err="1">
                <a:solidFill>
                  <a:srgbClr val="006600"/>
                </a:solidFill>
                <a:latin typeface="Consolas" pitchFamily="49" charset="0"/>
                <a:ea typeface="楷体" pitchFamily="49" charset="-122"/>
                <a:cs typeface="Consolas" pitchFamily="49" charset="0"/>
              </a:rPr>
              <a:t>WPL</a:t>
            </a:r>
            <a:r>
              <a:rPr lang="en-US" altLang="zh-CN" sz="2000" dirty="0">
                <a:solidFill>
                  <a:srgbClr val="006600"/>
                </a:solidFill>
                <a:latin typeface="Consolas" pitchFamily="49" charset="0"/>
                <a:ea typeface="楷体" pitchFamily="49" charset="-122"/>
                <a:cs typeface="Consolas" pitchFamily="49" charset="0"/>
              </a:rPr>
              <a:t>(</a:t>
            </a:r>
            <a:r>
              <a:rPr lang="en-US" altLang="zh-CN" sz="2000" dirty="0" err="1">
                <a:solidFill>
                  <a:srgbClr val="006600"/>
                </a:solidFill>
                <a:latin typeface="Consolas" pitchFamily="49" charset="0"/>
                <a:ea typeface="楷体" pitchFamily="49" charset="-122"/>
                <a:cs typeface="Consolas" pitchFamily="49" charset="0"/>
              </a:rPr>
              <a:t>T</a:t>
            </a:r>
            <a:r>
              <a:rPr lang="en-US" altLang="zh-CN" sz="2000" baseline="-25000" dirty="0" err="1">
                <a:solidFill>
                  <a:srgbClr val="006600"/>
                </a:solidFill>
                <a:latin typeface="Consolas" pitchFamily="49" charset="0"/>
                <a:ea typeface="楷体" pitchFamily="49" charset="-122"/>
                <a:cs typeface="Consolas" pitchFamily="49" charset="0"/>
              </a:rPr>
              <a:t>1</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    这</a:t>
            </a:r>
            <a:r>
              <a:rPr lang="zh-CN" altLang="en-US" sz="2000" dirty="0">
                <a:solidFill>
                  <a:srgbClr val="0000FF"/>
                </a:solidFill>
                <a:latin typeface="Consolas" pitchFamily="49" charset="0"/>
                <a:ea typeface="楷体" pitchFamily="49" charset="-122"/>
                <a:cs typeface="Consolas" pitchFamily="49" charset="0"/>
              </a:rPr>
              <a:t>是因为</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含有</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中除</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外的所有叶子结点的带权路径长</a:t>
            </a:r>
            <a:r>
              <a:rPr lang="zh-CN" altLang="en-US" sz="2000">
                <a:solidFill>
                  <a:srgbClr val="0000FF"/>
                </a:solidFill>
                <a:latin typeface="Consolas" pitchFamily="49" charset="0"/>
                <a:ea typeface="楷体" pitchFamily="49" charset="-122"/>
                <a:cs typeface="Consolas" pitchFamily="49" charset="0"/>
              </a:rPr>
              <a:t>度</a:t>
            </a:r>
            <a:r>
              <a:rPr lang="zh-CN" altLang="en-US" sz="2000" smtClean="0">
                <a:solidFill>
                  <a:srgbClr val="0000FF"/>
                </a:solidFill>
                <a:latin typeface="Consolas" pitchFamily="49" charset="0"/>
                <a:ea typeface="楷体" pitchFamily="49" charset="-122"/>
                <a:cs typeface="Consolas" pitchFamily="49" charset="0"/>
              </a:rPr>
              <a:t>和，另</a:t>
            </a:r>
            <a:r>
              <a:rPr lang="zh-CN" altLang="en-US" sz="2000" dirty="0">
                <a:solidFill>
                  <a:srgbClr val="0000FF"/>
                </a:solidFill>
                <a:latin typeface="Consolas" pitchFamily="49" charset="0"/>
                <a:ea typeface="楷体" pitchFamily="49" charset="-122"/>
                <a:cs typeface="Consolas" pitchFamily="49" charset="0"/>
              </a:rPr>
              <a:t>加上</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的带权路径</a:t>
            </a:r>
            <a:r>
              <a:rPr lang="zh-CN" altLang="en-US" sz="2000">
                <a:solidFill>
                  <a:srgbClr val="0000FF"/>
                </a:solidFill>
                <a:latin typeface="Consolas" pitchFamily="49" charset="0"/>
                <a:ea typeface="楷体" pitchFamily="49" charset="-122"/>
                <a:cs typeface="Consolas" pitchFamily="49" charset="0"/>
              </a:rPr>
              <a:t>长度</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4" name="组合 23"/>
          <p:cNvGrpSpPr/>
          <p:nvPr/>
        </p:nvGrpSpPr>
        <p:grpSpPr>
          <a:xfrm>
            <a:off x="1357290" y="1000108"/>
            <a:ext cx="5786478" cy="1900309"/>
            <a:chOff x="1357290" y="2857495"/>
            <a:chExt cx="5786478" cy="1900309"/>
          </a:xfrm>
        </p:grpSpPr>
        <p:sp>
          <p:nvSpPr>
            <p:cNvPr id="25" name="椭圆 24"/>
            <p:cNvSpPr/>
            <p:nvPr/>
          </p:nvSpPr>
          <p:spPr>
            <a:xfrm>
              <a:off x="1928794" y="300037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26" name="椭圆 25"/>
            <p:cNvSpPr/>
            <p:nvPr/>
          </p:nvSpPr>
          <p:spPr>
            <a:xfrm>
              <a:off x="1357290"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27" name="椭圆 26"/>
            <p:cNvSpPr/>
            <p:nvPr/>
          </p:nvSpPr>
          <p:spPr>
            <a:xfrm>
              <a:off x="2571736" y="378619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28" name="直接连接符 27"/>
            <p:cNvCxnSpPr>
              <a:stCxn id="25" idx="3"/>
              <a:endCxn id="26" idx="7"/>
            </p:cNvCxnSpPr>
            <p:nvPr/>
          </p:nvCxnSpPr>
          <p:spPr>
            <a:xfrm rot="5400000">
              <a:off x="1641247" y="3509105"/>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1"/>
            </p:cNvCxnSpPr>
            <p:nvPr/>
          </p:nvCxnSpPr>
          <p:spPr>
            <a:xfrm rot="16200000" flipH="1">
              <a:off x="2248470" y="3473386"/>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214678" y="3214686"/>
              <a:ext cx="3143272"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由</a:t>
              </a:r>
              <a:r>
                <a:rPr lang="en-US"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删除</a:t>
              </a:r>
              <a:r>
                <a:rPr lang="en-US"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y</a:t>
              </a:r>
              <a:r>
                <a:rPr lang="zh-CN" altLang="en-US" sz="2000" smtClean="0">
                  <a:solidFill>
                    <a:srgbClr val="0000FF"/>
                  </a:solidFill>
                  <a:latin typeface="Consolas" pitchFamily="49" charset="0"/>
                  <a:ea typeface="仿宋" pitchFamily="49" charset="-122"/>
                  <a:cs typeface="Consolas" pitchFamily="49" charset="0"/>
                </a:rPr>
                <a:t>结点得到</a:t>
              </a:r>
              <a:r>
                <a:rPr lang="en-US" sz="2000"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endParaRPr lang="zh-CN" altLang="en-US" sz="200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2000232" y="4357694"/>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endParaRPr lang="zh-CN" altLang="en-US" sz="2000">
                <a:solidFill>
                  <a:srgbClr val="0000FF"/>
                </a:solidFill>
                <a:latin typeface="Consolas" pitchFamily="49" charset="0"/>
                <a:cs typeface="Consolas" pitchFamily="49" charset="0"/>
              </a:endParaRPr>
            </a:p>
          </p:txBody>
        </p:sp>
        <p:sp>
          <p:nvSpPr>
            <p:cNvPr id="32" name="椭圆 31"/>
            <p:cNvSpPr/>
            <p:nvPr/>
          </p:nvSpPr>
          <p:spPr>
            <a:xfrm>
              <a:off x="6572264" y="3286124"/>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33" name="TextBox 32"/>
            <p:cNvSpPr txBox="1"/>
            <p:nvPr/>
          </p:nvSpPr>
          <p:spPr>
            <a:xfrm>
              <a:off x="6643702" y="4071942"/>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cxnSp>
          <p:nvCxnSpPr>
            <p:cNvPr id="34" name="直接箭头连接符 33"/>
            <p:cNvCxnSpPr/>
            <p:nvPr/>
          </p:nvCxnSpPr>
          <p:spPr>
            <a:xfrm>
              <a:off x="3214678" y="3714752"/>
              <a:ext cx="300039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连接符 34"/>
            <p:cNvCxnSpPr>
              <a:endCxn id="25" idx="1"/>
            </p:cNvCxnSpPr>
            <p:nvPr/>
          </p:nvCxnSpPr>
          <p:spPr>
            <a:xfrm rot="16200000" flipH="1">
              <a:off x="1816406" y="2898445"/>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endCxn id="32" idx="1"/>
            </p:cNvCxnSpPr>
            <p:nvPr/>
          </p:nvCxnSpPr>
          <p:spPr>
            <a:xfrm rot="16200000" flipH="1">
              <a:off x="6459876" y="3184197"/>
              <a:ext cx="216109" cy="13420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357158" y="2285992"/>
            <a:ext cx="8569325" cy="3580467"/>
          </a:xfrm>
          <a:prstGeom prst="rect">
            <a:avLst/>
          </a:prstGeom>
          <a:solidFill>
            <a:schemeClr val="accent6">
              <a:lumMod val="20000"/>
              <a:lumOff val="80000"/>
            </a:schemeClr>
          </a:solidFill>
          <a:ln w="9525">
            <a:noFill/>
            <a:miter lim="800000"/>
            <a:headEnd/>
            <a:tailEnd/>
          </a:ln>
          <a:effectLst/>
        </p:spPr>
        <p:txBody>
          <a:bodyPr>
            <a:spAutoFit/>
          </a:bodyPr>
          <a:lstStyle/>
          <a:p>
            <a:pPr>
              <a:lnSpc>
                <a:spcPts val="32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不是最</a:t>
            </a:r>
            <a:r>
              <a:rPr lang="zh-CN" altLang="en-US" sz="2000">
                <a:solidFill>
                  <a:srgbClr val="0000FF"/>
                </a:solidFill>
                <a:latin typeface="Consolas" pitchFamily="49" charset="0"/>
                <a:ea typeface="楷体" pitchFamily="49" charset="-122"/>
                <a:cs typeface="Consolas" pitchFamily="49" charset="0"/>
              </a:rPr>
              <a:t>优</a:t>
            </a:r>
            <a:r>
              <a:rPr lang="zh-CN" altLang="en-US" sz="2000" smtClean="0">
                <a:solidFill>
                  <a:srgbClr val="0000FF"/>
                </a:solidFill>
                <a:latin typeface="Consolas" pitchFamily="49" charset="0"/>
                <a:ea typeface="楷体" pitchFamily="49" charset="-122"/>
                <a:cs typeface="Consolas" pitchFamily="49" charset="0"/>
              </a:rPr>
              <a:t>的，则</a:t>
            </a:r>
            <a:r>
              <a:rPr lang="zh-CN" altLang="en-US" sz="2000" dirty="0">
                <a:solidFill>
                  <a:srgbClr val="0000FF"/>
                </a:solidFill>
                <a:latin typeface="Consolas" pitchFamily="49" charset="0"/>
                <a:ea typeface="楷体" pitchFamily="49" charset="-122"/>
                <a:cs typeface="Consolas" pitchFamily="49" charset="0"/>
              </a:rPr>
              <a:t>存在另一棵</a:t>
            </a:r>
            <a:r>
              <a:rPr lang="zh-CN" altLang="en-US" sz="2000">
                <a:solidFill>
                  <a:srgbClr val="0000FF"/>
                </a:solidFill>
                <a:latin typeface="Consolas" pitchFamily="49" charset="0"/>
                <a:ea typeface="楷体" pitchFamily="49" charset="-122"/>
                <a:cs typeface="Consolas" pitchFamily="49" charset="0"/>
              </a:rPr>
              <a:t>树</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dirty="0">
                <a:solidFill>
                  <a:srgbClr val="0000FF"/>
                </a:solidFill>
                <a:latin typeface="Consolas" pitchFamily="49" charset="0"/>
                <a:ea typeface="楷体" pitchFamily="49" charset="-122"/>
                <a:cs typeface="Consolas" pitchFamily="49" charset="0"/>
              </a:rPr>
              <a:t>：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2</a:t>
            </a:r>
            <a:r>
              <a:rPr lang="en-US" altLang="zh-CN" sz="2000" smtClean="0">
                <a:solidFill>
                  <a:srgbClr val="006600"/>
                </a:solidFill>
                <a:latin typeface="Consolas" pitchFamily="49" charset="0"/>
                <a:ea typeface="楷体" pitchFamily="49" charset="-122"/>
                <a:cs typeface="Consolas" pitchFamily="49" charset="0"/>
              </a:rPr>
              <a:t>) &lt; WPL(T</a:t>
            </a:r>
            <a:r>
              <a:rPr lang="en-US" altLang="zh-CN" sz="2000" baseline="-25000" smtClean="0">
                <a:solidFill>
                  <a:srgbClr val="006600"/>
                </a:solidFill>
                <a:latin typeface="Consolas" pitchFamily="49" charset="0"/>
                <a:ea typeface="楷体" pitchFamily="49" charset="-122"/>
                <a:cs typeface="Consolas" pitchFamily="49" charset="0"/>
              </a:rPr>
              <a:t>1</a:t>
            </a:r>
            <a:r>
              <a:rPr lang="en-US" altLang="zh-CN" sz="2000" dirty="0" smtClean="0">
                <a:solidFill>
                  <a:srgbClr val="006600"/>
                </a:solidFill>
                <a:latin typeface="Consolas" pitchFamily="49" charset="0"/>
                <a:ea typeface="楷体" pitchFamily="49" charset="-122"/>
                <a:cs typeface="Consolas" pitchFamily="49" charset="0"/>
              </a:rPr>
              <a:t>)</a:t>
            </a:r>
            <a:endParaRPr lang="zh-CN" altLang="en-US" sz="2000" dirty="0">
              <a:latin typeface="Consolas" pitchFamily="49" charset="0"/>
              <a:ea typeface="楷体" pitchFamily="49" charset="-122"/>
              <a:cs typeface="Consolas" pitchFamily="49" charset="0"/>
            </a:endParaRPr>
          </a:p>
          <a:p>
            <a:pPr>
              <a:lnSpc>
                <a:spcPts val="3200"/>
              </a:lnSpc>
            </a:pPr>
            <a:r>
              <a:rPr lang="zh-CN" altLang="en-US" sz="2000" smtClean="0">
                <a:solidFill>
                  <a:srgbClr val="0000FF"/>
                </a:solidFill>
                <a:latin typeface="Consolas" pitchFamily="49" charset="0"/>
                <a:ea typeface="楷体" pitchFamily="49" charset="-122"/>
                <a:cs typeface="Consolas" pitchFamily="49" charset="0"/>
              </a:rPr>
              <a:t>    由于</a:t>
            </a:r>
            <a:r>
              <a:rPr lang="en-US" altLang="zh-CN" sz="2000" i="1" dirty="0" err="1">
                <a:solidFill>
                  <a:srgbClr val="0000FF"/>
                </a:solidFill>
                <a:latin typeface="Consolas" pitchFamily="49" charset="0"/>
                <a:ea typeface="楷体" pitchFamily="49" charset="-122"/>
                <a:cs typeface="Consolas" pitchFamily="49" charset="0"/>
              </a:rPr>
              <a:t>z</a:t>
            </a:r>
            <a:r>
              <a:rPr lang="en-US" altLang="zh-CN" sz="2000" err="1">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C</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在</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中一定是一个叶子结点。若将</a:t>
            </a:r>
            <a:r>
              <a:rPr lang="en-US" altLang="zh-CN" sz="2000" i="1" dirty="0">
                <a:solidFill>
                  <a:srgbClr val="0000FF"/>
                </a:solidFill>
                <a:latin typeface="Consolas" pitchFamily="49" charset="0"/>
                <a:ea typeface="楷体" pitchFamily="49" charset="-122"/>
                <a:cs typeface="Consolas" pitchFamily="49" charset="0"/>
              </a:rPr>
              <a:t>x</a:t>
            </a:r>
            <a:r>
              <a:rPr lang="zh-CN" altLang="en-US" sz="2000" dirty="0">
                <a:solidFill>
                  <a:srgbClr val="0000FF"/>
                </a:solidFill>
                <a:latin typeface="Consolas" pitchFamily="49" charset="0"/>
                <a:ea typeface="楷体" pitchFamily="49" charset="-122"/>
                <a:cs typeface="Consolas" pitchFamily="49" charset="0"/>
              </a:rPr>
              <a:t>和</a:t>
            </a:r>
            <a:r>
              <a:rPr lang="en-US" altLang="zh-CN" sz="2000" i="1" dirty="0">
                <a:solidFill>
                  <a:srgbClr val="0000FF"/>
                </a:solidFill>
                <a:latin typeface="Consolas" pitchFamily="49" charset="0"/>
                <a:ea typeface="楷体" pitchFamily="49" charset="-122"/>
                <a:cs typeface="Consolas" pitchFamily="49" charset="0"/>
              </a:rPr>
              <a:t>y</a:t>
            </a:r>
            <a:r>
              <a:rPr lang="zh-CN" altLang="en-US" sz="2000" dirty="0">
                <a:solidFill>
                  <a:srgbClr val="0000FF"/>
                </a:solidFill>
                <a:latin typeface="Consolas" pitchFamily="49" charset="0"/>
                <a:ea typeface="楷体" pitchFamily="49" charset="-122"/>
                <a:cs typeface="Consolas" pitchFamily="49" charset="0"/>
              </a:rPr>
              <a:t>加入</a:t>
            </a:r>
            <a:r>
              <a:rPr lang="en-US" altLang="zh-CN" sz="2000" dirty="0" err="1">
                <a:solidFill>
                  <a:srgbClr val="0000FF"/>
                </a:solidFill>
                <a:latin typeface="Consolas" pitchFamily="49" charset="0"/>
                <a:ea typeface="楷体" pitchFamily="49" charset="-122"/>
                <a:cs typeface="Consolas" pitchFamily="49" charset="0"/>
              </a:rPr>
              <a:t>T</a:t>
            </a:r>
            <a:r>
              <a:rPr lang="en-US" altLang="zh-CN" sz="2000" baseline="-25000" dirty="0" err="1">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中作为结点</a:t>
            </a:r>
            <a:r>
              <a:rPr lang="en-US" altLang="zh-CN" sz="2000" dirty="0">
                <a:solidFill>
                  <a:srgbClr val="0000FF"/>
                </a:solidFill>
                <a:latin typeface="Consolas" pitchFamily="49" charset="0"/>
                <a:ea typeface="楷体" pitchFamily="49" charset="-122"/>
                <a:cs typeface="Consolas" pitchFamily="49" charset="0"/>
              </a:rPr>
              <a:t>z</a:t>
            </a:r>
            <a:r>
              <a:rPr lang="zh-CN" altLang="en-US" sz="2000" dirty="0">
                <a:solidFill>
                  <a:srgbClr val="0000FF"/>
                </a:solidFill>
                <a:latin typeface="Consolas" pitchFamily="49" charset="0"/>
                <a:ea typeface="楷体" pitchFamily="49" charset="-122"/>
                <a:cs typeface="Consolas" pitchFamily="49" charset="0"/>
              </a:rPr>
              <a:t>的左、右</a:t>
            </a:r>
            <a:r>
              <a:rPr lang="zh-CN" altLang="en-US" sz="2000">
                <a:solidFill>
                  <a:srgbClr val="0000FF"/>
                </a:solidFill>
                <a:latin typeface="Consolas" pitchFamily="49" charset="0"/>
                <a:ea typeface="楷体" pitchFamily="49" charset="-122"/>
                <a:cs typeface="Consolas" pitchFamily="49" charset="0"/>
              </a:rPr>
              <a:t>孩</a:t>
            </a:r>
            <a:r>
              <a:rPr lang="zh-CN" altLang="en-US" sz="2000" smtClean="0">
                <a:solidFill>
                  <a:srgbClr val="0000FF"/>
                </a:solidFill>
                <a:latin typeface="Consolas" pitchFamily="49" charset="0"/>
                <a:ea typeface="楷体" pitchFamily="49" charset="-122"/>
                <a:cs typeface="Consolas" pitchFamily="49" charset="0"/>
              </a:rPr>
              <a:t>子，则</a:t>
            </a:r>
            <a:r>
              <a:rPr lang="zh-CN" altLang="en-US" sz="2000" dirty="0">
                <a:solidFill>
                  <a:srgbClr val="0000FF"/>
                </a:solidFill>
                <a:latin typeface="Consolas" pitchFamily="49" charset="0"/>
                <a:ea typeface="楷体" pitchFamily="49" charset="-122"/>
                <a:cs typeface="Consolas" pitchFamily="49" charset="0"/>
              </a:rPr>
              <a:t>得到表示字符集</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的前缀</a:t>
            </a:r>
            <a:r>
              <a:rPr lang="zh-CN" altLang="en-US" sz="2000">
                <a:solidFill>
                  <a:srgbClr val="0000FF"/>
                </a:solidFill>
                <a:latin typeface="Consolas" pitchFamily="49" charset="0"/>
                <a:ea typeface="楷体" pitchFamily="49" charset="-122"/>
                <a:cs typeface="Consolas" pitchFamily="49" charset="0"/>
              </a:rPr>
              <a:t>树</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3</a:t>
            </a:r>
          </a:p>
          <a:p>
            <a:pPr>
              <a:lnSpc>
                <a:spcPts val="3200"/>
              </a:lnSpc>
            </a:pPr>
            <a:r>
              <a:rPr lang="en-US" altLang="zh-CN" sz="2000" baseline="-25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且有</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dirty="0">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x</a:t>
            </a:r>
            <a:r>
              <a:rPr lang="en-US" altLang="zh-CN" sz="2000" dirty="0" err="1">
                <a:solidFill>
                  <a:srgbClr val="006600"/>
                </a:solidFill>
                <a:latin typeface="Consolas" pitchFamily="49" charset="0"/>
                <a:ea typeface="楷体" pitchFamily="49" charset="-122"/>
                <a:cs typeface="Consolas" pitchFamily="49" charset="0"/>
              </a:rPr>
              <a:t>+</a:t>
            </a:r>
            <a:r>
              <a:rPr lang="en-US" altLang="zh-CN" sz="2000" i="1" dirty="0" err="1">
                <a:solidFill>
                  <a:srgbClr val="006600"/>
                </a:solidFill>
                <a:latin typeface="Consolas" pitchFamily="49" charset="0"/>
                <a:ea typeface="楷体" pitchFamily="49" charset="-122"/>
                <a:cs typeface="Consolas" pitchFamily="49" charset="0"/>
              </a:rPr>
              <a:t>w</a:t>
            </a:r>
            <a:r>
              <a:rPr lang="en-US" altLang="zh-CN" sz="2000" i="1" baseline="-25000" dirty="0" err="1">
                <a:solidFill>
                  <a:srgbClr val="006600"/>
                </a:solidFill>
                <a:latin typeface="Consolas" pitchFamily="49" charset="0"/>
                <a:ea typeface="楷体" pitchFamily="49" charset="-122"/>
                <a:cs typeface="Consolas" pitchFamily="49" charset="0"/>
              </a:rPr>
              <a:t>y</a:t>
            </a:r>
            <a:endParaRPr lang="en-US" altLang="zh-CN" sz="2000" baseline="-25000" dirty="0">
              <a:solidFill>
                <a:srgbClr val="006600"/>
              </a:solidFill>
              <a:latin typeface="Consolas" pitchFamily="49" charset="0"/>
              <a:ea typeface="楷体" pitchFamily="49" charset="-122"/>
              <a:cs typeface="Consolas" pitchFamily="49" charset="0"/>
            </a:endParaRPr>
          </a:p>
          <a:p>
            <a:pPr>
              <a:lnSpc>
                <a:spcPts val="3200"/>
              </a:lnSpc>
            </a:pPr>
            <a:r>
              <a:rPr lang="zh-CN" altLang="en-US" sz="2000" smtClean="0">
                <a:solidFill>
                  <a:srgbClr val="0000FF"/>
                </a:solidFill>
                <a:latin typeface="Consolas" pitchFamily="49" charset="0"/>
                <a:ea typeface="楷体" pitchFamily="49" charset="-122"/>
                <a:cs typeface="Consolas" pitchFamily="49" charset="0"/>
              </a:rPr>
              <a:t>    由</a:t>
            </a:r>
            <a:r>
              <a:rPr lang="zh-CN" altLang="en-US" sz="2000" dirty="0">
                <a:solidFill>
                  <a:srgbClr val="0000FF"/>
                </a:solidFill>
                <a:latin typeface="Consolas" pitchFamily="49" charset="0"/>
                <a:ea typeface="楷体" pitchFamily="49" charset="-122"/>
                <a:cs typeface="Consolas" pitchFamily="49" charset="0"/>
              </a:rPr>
              <a:t>前面几个式子看到　</a:t>
            </a:r>
          </a:p>
          <a:p>
            <a:pPr>
              <a:lnSpc>
                <a:spcPts val="3200"/>
              </a:lnSpc>
            </a:pPr>
            <a:r>
              <a:rPr lang="zh-CN" altLang="en-US" sz="2000" dirty="0">
                <a:latin typeface="Consolas" pitchFamily="49" charset="0"/>
                <a:ea typeface="楷体" pitchFamily="49" charset="-122"/>
                <a:cs typeface="Consolas" pitchFamily="49" charset="0"/>
              </a:rPr>
              <a:t>　　　</a:t>
            </a:r>
            <a:r>
              <a:rPr lang="en-US" altLang="zh-CN" sz="2000" err="1">
                <a:solidFill>
                  <a:srgbClr val="006600"/>
                </a:solidFill>
                <a:latin typeface="Consolas" pitchFamily="49" charset="0"/>
                <a:ea typeface="楷体" pitchFamily="49" charset="-122"/>
                <a:cs typeface="Consolas" pitchFamily="49" charset="0"/>
              </a:rPr>
              <a:t>WPL</a:t>
            </a:r>
            <a:r>
              <a:rPr lang="en-US" altLang="zh-CN" sz="2000">
                <a:solidFill>
                  <a:srgbClr val="006600"/>
                </a:solidFill>
                <a:latin typeface="Consolas" pitchFamily="49" charset="0"/>
                <a:ea typeface="楷体" pitchFamily="49" charset="-122"/>
                <a:cs typeface="Consolas" pitchFamily="49" charset="0"/>
              </a:rPr>
              <a:t>(</a:t>
            </a:r>
            <a:r>
              <a:rPr lang="en-US" altLang="zh-CN" sz="2000" err="1">
                <a:solidFill>
                  <a:srgbClr val="006600"/>
                </a:solidFill>
                <a:latin typeface="Consolas" pitchFamily="49" charset="0"/>
                <a:ea typeface="楷体" pitchFamily="49" charset="-122"/>
                <a:cs typeface="Consolas" pitchFamily="49" charset="0"/>
              </a:rPr>
              <a:t>T</a:t>
            </a:r>
            <a:r>
              <a:rPr lang="en-US" altLang="zh-CN" sz="2000" baseline="-25000" err="1">
                <a:solidFill>
                  <a:srgbClr val="006600"/>
                </a:solidFill>
                <a:latin typeface="Consolas" pitchFamily="49" charset="0"/>
                <a:ea typeface="楷体" pitchFamily="49" charset="-122"/>
                <a:cs typeface="Consolas" pitchFamily="49" charset="0"/>
              </a:rPr>
              <a:t>3</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baseline="-25000" smtClean="0">
                <a:solidFill>
                  <a:srgbClr val="006600"/>
                </a:solidFill>
                <a:latin typeface="Consolas" pitchFamily="49" charset="0"/>
                <a:ea typeface="楷体" pitchFamily="49" charset="-122"/>
                <a:cs typeface="Consolas" pitchFamily="49" charset="0"/>
              </a:rPr>
              <a:t>2</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i="1" smtClean="0">
                <a:solidFill>
                  <a:srgbClr val="006600"/>
                </a:solidFill>
                <a:latin typeface="Consolas" pitchFamily="49" charset="0"/>
                <a:ea typeface="楷体" pitchFamily="49" charset="-122"/>
                <a:cs typeface="Consolas" pitchFamily="49" charset="0"/>
              </a:rPr>
              <a:t> </a:t>
            </a:r>
            <a:r>
              <a:rPr lang="en-US" altLang="zh-CN" sz="2000" smtClean="0">
                <a:solidFill>
                  <a:srgbClr val="006600"/>
                </a:solidFill>
                <a:latin typeface="Consolas" pitchFamily="49" charset="0"/>
                <a:ea typeface="楷体" pitchFamily="49" charset="-122"/>
                <a:cs typeface="Consolas" pitchFamily="49" charset="0"/>
              </a:rPr>
              <a:t>+ </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y</a:t>
            </a:r>
            <a:r>
              <a:rPr lang="en-US" altLang="zh-CN" sz="2000" smtClean="0">
                <a:solidFill>
                  <a:srgbClr val="006600"/>
                </a:solidFill>
                <a:latin typeface="Consolas" pitchFamily="49" charset="0"/>
                <a:ea typeface="楷体" pitchFamily="49" charset="-122"/>
                <a:cs typeface="Consolas" pitchFamily="49" charset="0"/>
              </a:rPr>
              <a:t>&lt;WPL(T</a:t>
            </a:r>
            <a:r>
              <a:rPr lang="en-US" altLang="zh-CN" sz="2000" baseline="-25000" smtClean="0">
                <a:solidFill>
                  <a:srgbClr val="006600"/>
                </a:solidFill>
                <a:latin typeface="Consolas" pitchFamily="49" charset="0"/>
                <a:ea typeface="楷体" pitchFamily="49" charset="-122"/>
                <a:cs typeface="Consolas" pitchFamily="49" charset="0"/>
              </a:rPr>
              <a:t>1</a:t>
            </a:r>
            <a:r>
              <a:rPr lang="en-US" altLang="zh-CN" sz="200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x</a:t>
            </a:r>
            <a:r>
              <a:rPr lang="en-US" altLang="zh-CN" sz="2000" smtClean="0">
                <a:solidFill>
                  <a:srgbClr val="006600"/>
                </a:solidFill>
                <a:latin typeface="Consolas" pitchFamily="49" charset="0"/>
                <a:ea typeface="楷体" pitchFamily="49" charset="-122"/>
                <a:cs typeface="Consolas" pitchFamily="49" charset="0"/>
              </a:rPr>
              <a:t>+</a:t>
            </a:r>
            <a:r>
              <a:rPr lang="en-US" altLang="zh-CN" sz="2000" i="1" smtClean="0">
                <a:solidFill>
                  <a:srgbClr val="006600"/>
                </a:solidFill>
                <a:latin typeface="Consolas" pitchFamily="49" charset="0"/>
                <a:ea typeface="楷体" pitchFamily="49" charset="-122"/>
                <a:cs typeface="Consolas" pitchFamily="49" charset="0"/>
              </a:rPr>
              <a:t>w</a:t>
            </a:r>
            <a:r>
              <a:rPr lang="en-US" altLang="zh-CN" sz="2000" i="1" baseline="-25000" smtClean="0">
                <a:solidFill>
                  <a:srgbClr val="006600"/>
                </a:solidFill>
                <a:latin typeface="Consolas" pitchFamily="49" charset="0"/>
                <a:ea typeface="楷体" pitchFamily="49" charset="-122"/>
                <a:cs typeface="Consolas" pitchFamily="49" charset="0"/>
              </a:rPr>
              <a:t>y</a:t>
            </a:r>
            <a:r>
              <a:rPr lang="en-US" altLang="zh-CN" sz="2000" smtClean="0">
                <a:solidFill>
                  <a:srgbClr val="006600"/>
                </a:solidFill>
                <a:latin typeface="Consolas" pitchFamily="49" charset="0"/>
                <a:ea typeface="楷体" pitchFamily="49" charset="-122"/>
                <a:cs typeface="Consolas" pitchFamily="49" charset="0"/>
              </a:rPr>
              <a:t> = WPL(T</a:t>
            </a:r>
            <a:r>
              <a:rPr lang="en-US" altLang="zh-CN" sz="2000" dirty="0">
                <a:solidFill>
                  <a:srgbClr val="006600"/>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这与</a:t>
            </a:r>
            <a:r>
              <a:rPr lang="en-US" altLang="zh-CN" sz="2000" dirty="0">
                <a:solidFill>
                  <a:srgbClr val="0000FF"/>
                </a:solidFill>
                <a:latin typeface="Consolas" pitchFamily="49" charset="0"/>
                <a:ea typeface="楷体" pitchFamily="49" charset="-122"/>
                <a:cs typeface="Consolas" pitchFamily="49" charset="0"/>
              </a:rPr>
              <a:t>T</a:t>
            </a:r>
            <a:r>
              <a:rPr lang="zh-CN" altLang="en-US" sz="2000" dirty="0">
                <a:solidFill>
                  <a:srgbClr val="0000FF"/>
                </a:solidFill>
                <a:latin typeface="Consolas" pitchFamily="49" charset="0"/>
                <a:ea typeface="楷体" pitchFamily="49" charset="-122"/>
                <a:cs typeface="Consolas" pitchFamily="49" charset="0"/>
              </a:rPr>
              <a:t>为</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的哈夫曼树的假设矛盾。本命题即证。</a:t>
            </a:r>
          </a:p>
        </p:txBody>
      </p:sp>
      <p:grpSp>
        <p:nvGrpSpPr>
          <p:cNvPr id="19" name="组合 18"/>
          <p:cNvGrpSpPr/>
          <p:nvPr/>
        </p:nvGrpSpPr>
        <p:grpSpPr>
          <a:xfrm>
            <a:off x="2000232" y="214289"/>
            <a:ext cx="3929090" cy="1900309"/>
            <a:chOff x="2000232" y="214289"/>
            <a:chExt cx="3929090" cy="1900309"/>
          </a:xfrm>
        </p:grpSpPr>
        <p:sp>
          <p:nvSpPr>
            <p:cNvPr id="4" name="椭圆 3"/>
            <p:cNvSpPr/>
            <p:nvPr/>
          </p:nvSpPr>
          <p:spPr>
            <a:xfrm>
              <a:off x="4857752" y="357166"/>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5" name="椭圆 4"/>
            <p:cNvSpPr/>
            <p:nvPr/>
          </p:nvSpPr>
          <p:spPr>
            <a:xfrm>
              <a:off x="4286248"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x</a:t>
              </a:r>
              <a:endParaRPr lang="zh-CN" altLang="en-US" sz="2000" i="1">
                <a:solidFill>
                  <a:srgbClr val="0000FF"/>
                </a:solidFill>
                <a:latin typeface="Consolas" pitchFamily="49" charset="0"/>
                <a:cs typeface="Consolas" pitchFamily="49" charset="0"/>
              </a:endParaRPr>
            </a:p>
          </p:txBody>
        </p:sp>
        <p:sp>
          <p:nvSpPr>
            <p:cNvPr id="6" name="椭圆 5"/>
            <p:cNvSpPr/>
            <p:nvPr/>
          </p:nvSpPr>
          <p:spPr>
            <a:xfrm>
              <a:off x="5500694" y="11429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y</a:t>
              </a:r>
              <a:endParaRPr lang="zh-CN" altLang="en-US" sz="2000" i="1">
                <a:solidFill>
                  <a:srgbClr val="0000FF"/>
                </a:solidFill>
                <a:latin typeface="Consolas" pitchFamily="49" charset="0"/>
                <a:cs typeface="Consolas" pitchFamily="49" charset="0"/>
              </a:endParaRPr>
            </a:p>
          </p:txBody>
        </p:sp>
        <p:cxnSp>
          <p:nvCxnSpPr>
            <p:cNvPr id="7" name="直接连接符 6"/>
            <p:cNvCxnSpPr>
              <a:stCxn id="4" idx="3"/>
              <a:endCxn id="5" idx="7"/>
            </p:cNvCxnSpPr>
            <p:nvPr/>
          </p:nvCxnSpPr>
          <p:spPr>
            <a:xfrm rot="5400000">
              <a:off x="4570205" y="865899"/>
              <a:ext cx="432218" cy="268418"/>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a:stCxn id="4" idx="5"/>
              <a:endCxn id="6" idx="1"/>
            </p:cNvCxnSpPr>
            <p:nvPr/>
          </p:nvCxnSpPr>
          <p:spPr>
            <a:xfrm rot="16200000" flipH="1">
              <a:off x="5177428" y="830180"/>
              <a:ext cx="432218" cy="339856"/>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4929190" y="1714488"/>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1" name="椭圆 10"/>
            <p:cNvSpPr/>
            <p:nvPr/>
          </p:nvSpPr>
          <p:spPr>
            <a:xfrm>
              <a:off x="2071670" y="457122"/>
              <a:ext cx="428628" cy="50006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smtClean="0">
                  <a:solidFill>
                    <a:srgbClr val="0000FF"/>
                  </a:solidFill>
                  <a:latin typeface="Consolas" pitchFamily="49" charset="0"/>
                  <a:cs typeface="Consolas" pitchFamily="49" charset="0"/>
                </a:rPr>
                <a:t>z</a:t>
              </a:r>
              <a:endParaRPr lang="zh-CN" altLang="en-US" sz="2000" i="1">
                <a:solidFill>
                  <a:srgbClr val="0000FF"/>
                </a:solidFill>
                <a:latin typeface="Consolas" pitchFamily="49" charset="0"/>
                <a:cs typeface="Consolas" pitchFamily="49" charset="0"/>
              </a:endParaRPr>
            </a:p>
          </p:txBody>
        </p:sp>
        <p:sp>
          <p:nvSpPr>
            <p:cNvPr id="12" name="TextBox 11"/>
            <p:cNvSpPr txBox="1"/>
            <p:nvPr/>
          </p:nvSpPr>
          <p:spPr>
            <a:xfrm>
              <a:off x="2071670" y="1242940"/>
              <a:ext cx="500066"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a:t>
              </a:r>
              <a:r>
                <a:rPr lang="en-US" altLang="zh-CN" sz="2000" baseline="-25000" smtClean="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cxnSp>
          <p:nvCxnSpPr>
            <p:cNvPr id="14" name="直接连接符 13"/>
            <p:cNvCxnSpPr>
              <a:endCxn id="4" idx="1"/>
            </p:cNvCxnSpPr>
            <p:nvPr/>
          </p:nvCxnSpPr>
          <p:spPr>
            <a:xfrm rot="16200000" flipH="1">
              <a:off x="4745364" y="255239"/>
              <a:ext cx="216109" cy="134209"/>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endCxn id="11" idx="1"/>
            </p:cNvCxnSpPr>
            <p:nvPr/>
          </p:nvCxnSpPr>
          <p:spPr>
            <a:xfrm rot="16200000" flipH="1">
              <a:off x="1959282" y="355195"/>
              <a:ext cx="216109" cy="134209"/>
            </a:xfrm>
            <a:prstGeom prst="line">
              <a:avLst/>
            </a:prstGeom>
          </p:spPr>
          <p:style>
            <a:lnRef idx="2">
              <a:schemeClr val="dk1"/>
            </a:lnRef>
            <a:fillRef idx="0">
              <a:schemeClr val="dk1"/>
            </a:fillRef>
            <a:effectRef idx="1">
              <a:schemeClr val="dk1"/>
            </a:effectRef>
            <a:fontRef idx="minor">
              <a:schemeClr val="tx1"/>
            </a:fontRef>
          </p:style>
        </p:cxnSp>
        <p:sp>
          <p:nvSpPr>
            <p:cNvPr id="18" name="右箭头 17"/>
            <p:cNvSpPr/>
            <p:nvPr/>
          </p:nvSpPr>
          <p:spPr>
            <a:xfrm>
              <a:off x="3214678" y="714356"/>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428596" y="1357298"/>
            <a:ext cx="8280400" cy="2192780"/>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说明该算法满足贪心选择</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质，即</a:t>
            </a:r>
            <a:r>
              <a:rPr lang="zh-CN" altLang="en-US" sz="2000" dirty="0">
                <a:solidFill>
                  <a:srgbClr val="0000FF"/>
                </a:solidFill>
                <a:latin typeface="Consolas" pitchFamily="49" charset="0"/>
                <a:ea typeface="楷体" pitchFamily="49" charset="-122"/>
                <a:cs typeface="Consolas" pitchFamily="49" charset="0"/>
              </a:rPr>
              <a:t>通过合并来构造一棵哈夫曼树的过程可以从合并两个权值最小的字符开始。</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C00000"/>
                </a:solidFill>
                <a:latin typeface="Consolas" pitchFamily="49" charset="0"/>
                <a:ea typeface="楷体" pitchFamily="49" charset="-122"/>
                <a:cs typeface="Consolas" pitchFamily="49" charset="0"/>
              </a:rPr>
              <a:t>命题</a:t>
            </a:r>
            <a:r>
              <a:rPr lang="en-US" altLang="zh-CN" sz="2200" dirty="0">
                <a:solidFill>
                  <a:srgbClr val="C00000"/>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说明该算法满足最优子结构</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质，即</a:t>
            </a:r>
            <a:r>
              <a:rPr lang="zh-CN" altLang="en-US" sz="2000" dirty="0">
                <a:solidFill>
                  <a:srgbClr val="0000FF"/>
                </a:solidFill>
                <a:latin typeface="Consolas" pitchFamily="49" charset="0"/>
                <a:ea typeface="楷体" pitchFamily="49" charset="-122"/>
                <a:cs typeface="Consolas" pitchFamily="49" charset="0"/>
              </a:rPr>
              <a:t>该问题的最优解包含其子问题的最优解。所以采用哈夫曼树算法产生的树一定是一棵最优树。</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285720" y="1357298"/>
            <a:ext cx="8640763" cy="1523494"/>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算法分析</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上述</a:t>
            </a:r>
            <a:r>
              <a:rPr lang="zh-CN" altLang="en-US" sz="2000" dirty="0">
                <a:solidFill>
                  <a:srgbClr val="0000FF"/>
                </a:solidFill>
                <a:latin typeface="Consolas" pitchFamily="49" charset="0"/>
                <a:ea typeface="楷体" pitchFamily="49" charset="-122"/>
                <a:cs typeface="Consolas" pitchFamily="49" charset="0"/>
              </a:rPr>
              <a:t>算法采</a:t>
            </a:r>
            <a:r>
              <a:rPr lang="zh-CN" altLang="en-US" sz="2000">
                <a:solidFill>
                  <a:srgbClr val="0000FF"/>
                </a:solidFill>
                <a:latin typeface="Consolas" pitchFamily="49" charset="0"/>
                <a:ea typeface="楷体" pitchFamily="49" charset="-122"/>
                <a:cs typeface="Consolas" pitchFamily="49" charset="0"/>
              </a:rPr>
              <a:t>用</a:t>
            </a:r>
            <a:r>
              <a:rPr lang="zh-CN" altLang="en-US" sz="2000" smtClean="0">
                <a:solidFill>
                  <a:srgbClr val="0000FF"/>
                </a:solidFill>
                <a:latin typeface="Consolas" pitchFamily="49" charset="0"/>
                <a:ea typeface="楷体" pitchFamily="49" charset="-122"/>
                <a:cs typeface="Consolas" pitchFamily="49" charset="0"/>
              </a:rPr>
              <a:t>了小</a:t>
            </a:r>
            <a:r>
              <a:rPr lang="zh-CN" altLang="en-US" sz="2000">
                <a:solidFill>
                  <a:srgbClr val="0000FF"/>
                </a:solidFill>
                <a:latin typeface="Consolas" pitchFamily="49" charset="0"/>
                <a:ea typeface="楷体" pitchFamily="49" charset="-122"/>
                <a:cs typeface="Consolas" pitchFamily="49" charset="0"/>
              </a:rPr>
              <a:t>根</a:t>
            </a:r>
            <a:r>
              <a:rPr lang="zh-CN" altLang="en-US" sz="2000" smtClean="0">
                <a:solidFill>
                  <a:srgbClr val="0000FF"/>
                </a:solidFill>
                <a:latin typeface="Consolas" pitchFamily="49" charset="0"/>
                <a:ea typeface="楷体" pitchFamily="49" charset="-122"/>
                <a:cs typeface="Consolas" pitchFamily="49" charset="0"/>
              </a:rPr>
              <a:t>堆，因</a:t>
            </a:r>
            <a:r>
              <a:rPr lang="zh-CN" altLang="en-US" sz="2000" dirty="0">
                <a:solidFill>
                  <a:srgbClr val="0000FF"/>
                </a:solidFill>
                <a:latin typeface="Consolas" pitchFamily="49" charset="0"/>
                <a:ea typeface="楷体" pitchFamily="49" charset="-122"/>
                <a:cs typeface="Consolas" pitchFamily="49" charset="0"/>
              </a:rPr>
              <a:t>为从堆中删除两个结点（权值最小的两个二叉树根结点）和加入一个新结点的时间复杂度是</a:t>
            </a:r>
            <a:r>
              <a:rPr lang="en-US" altLang="zh-CN" sz="2000">
                <a:solidFill>
                  <a:srgbClr val="0000FF"/>
                </a:solidFill>
                <a:latin typeface="Consolas" pitchFamily="49" charset="0"/>
                <a:ea typeface="楷体" pitchFamily="49" charset="-122"/>
                <a:cs typeface="Consolas" pitchFamily="49" charset="0"/>
              </a:rPr>
              <a:t>O(</a:t>
            </a:r>
            <a:r>
              <a:rPr lang="en-US" altLang="zh-CN" sz="2000" err="1">
                <a:solidFill>
                  <a:srgbClr val="0000FF"/>
                </a:solidFill>
                <a:latin typeface="Consolas" pitchFamily="49" charset="0"/>
                <a:ea typeface="楷体" pitchFamily="49" charset="-122"/>
                <a:cs typeface="Consolas" pitchFamily="49" charset="0"/>
              </a:rPr>
              <a:t>log</a:t>
            </a:r>
            <a:r>
              <a:rPr lang="en-US" altLang="zh-CN" sz="2000" baseline="-25000" err="1">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，这</a:t>
            </a:r>
            <a:r>
              <a:rPr lang="zh-CN" altLang="en-US" sz="2000" dirty="0">
                <a:solidFill>
                  <a:srgbClr val="0000FF"/>
                </a:solidFill>
                <a:latin typeface="Consolas" pitchFamily="49" charset="0"/>
                <a:ea typeface="楷体" pitchFamily="49" charset="-122"/>
                <a:cs typeface="Consolas" pitchFamily="49" charset="0"/>
              </a:rPr>
              <a:t>样修改后构造哈夫曼树算法的时间复杂度为</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5143536" cy="430887"/>
          </a:xfrm>
          <a:prstGeom prst="rect">
            <a:avLst/>
          </a:prstGeom>
          <a:noFill/>
        </p:spPr>
        <p:txBody>
          <a:bodyPr wrap="square" rtlCol="0">
            <a:spAutoFit/>
          </a:bodyPr>
          <a:lstStyle/>
          <a:p>
            <a:r>
              <a:rPr lang="zh-CN" altLang="en-US" sz="2200" smtClean="0">
                <a:solidFill>
                  <a:srgbClr val="FF0000"/>
                </a:solidFill>
                <a:latin typeface="Consolas" pitchFamily="49" charset="0"/>
                <a:ea typeface="微软雅黑" pitchFamily="34" charset="-122"/>
                <a:cs typeface="Consolas" pitchFamily="49" charset="0"/>
              </a:rPr>
              <a:t>算法导论</a:t>
            </a:r>
            <a:r>
              <a:rPr lang="en-US" altLang="zh-CN" sz="2200" smtClean="0">
                <a:solidFill>
                  <a:srgbClr val="FF0000"/>
                </a:solidFill>
                <a:latin typeface="Consolas" pitchFamily="49" charset="0"/>
                <a:ea typeface="微软雅黑" pitchFamily="34" charset="-122"/>
                <a:cs typeface="Consolas" pitchFamily="49" charset="0"/>
              </a:rPr>
              <a:t>p239</a:t>
            </a:r>
            <a:r>
              <a:rPr lang="zh-CN" altLang="en-US" sz="2200" smtClean="0">
                <a:solidFill>
                  <a:srgbClr val="FF0000"/>
                </a:solidFill>
                <a:latin typeface="Consolas" pitchFamily="49" charset="0"/>
                <a:ea typeface="微软雅黑" pitchFamily="34" charset="-122"/>
                <a:cs typeface="Consolas" pitchFamily="49" charset="0"/>
              </a:rPr>
              <a:t>带惩罚的任务调度算法</a:t>
            </a:r>
            <a:endParaRPr lang="zh-CN" altLang="en-US" sz="2200">
              <a:solidFill>
                <a:srgbClr val="FF0000"/>
              </a:solidFill>
              <a:latin typeface="Consolas" pitchFamily="49" charset="0"/>
              <a:ea typeface="微软雅黑" pitchFamily="34" charset="-122"/>
              <a:cs typeface="Consolas" pitchFamily="49" charset="0"/>
            </a:endParaRPr>
          </a:p>
        </p:txBody>
      </p:sp>
      <p:sp>
        <p:nvSpPr>
          <p:cNvPr id="3" name="TextBox 2"/>
          <p:cNvSpPr txBox="1"/>
          <p:nvPr/>
        </p:nvSpPr>
        <p:spPr>
          <a:xfrm>
            <a:off x="642910" y="1357298"/>
            <a:ext cx="7929618" cy="2981457"/>
          </a:xfrm>
          <a:prstGeom prst="rect">
            <a:avLst/>
          </a:prstGeom>
          <a:noFill/>
        </p:spPr>
        <p:txBody>
          <a:bodyPr wrap="square" rtlCol="0">
            <a:spAutoFit/>
          </a:bodyPr>
          <a:lstStyle/>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单</a:t>
            </a:r>
            <a:r>
              <a:rPr lang="zh-CN" altLang="en-US" sz="2000" smtClean="0">
                <a:solidFill>
                  <a:srgbClr val="0000FF"/>
                </a:solidFill>
                <a:latin typeface="Consolas" pitchFamily="49" charset="0"/>
                <a:ea typeface="楷体" pitchFamily="49" charset="-122"/>
                <a:cs typeface="Consolas" pitchFamily="49" charset="0"/>
              </a:rPr>
              <a:t>处理器上带截止时间和惩罚的单位时间任务调度问题有以下输入：</a:t>
            </a:r>
          </a:p>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个单位时间任务的集合</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p>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个整</a:t>
            </a:r>
            <a:r>
              <a:rPr lang="zh-CN" altLang="en-US" sz="2000" smtClean="0">
                <a:solidFill>
                  <a:srgbClr val="0000FF"/>
                </a:solidFill>
                <a:latin typeface="Consolas" pitchFamily="49" charset="0"/>
                <a:ea typeface="楷体" pitchFamily="49" charset="-122"/>
                <a:cs typeface="Consolas" pitchFamily="49" charset="0"/>
              </a:rPr>
              <a:t>数表示截</a:t>
            </a:r>
            <a:r>
              <a:rPr lang="zh-CN" altLang="en-US" sz="2000" smtClean="0">
                <a:solidFill>
                  <a:srgbClr val="0000FF"/>
                </a:solidFill>
                <a:latin typeface="Consolas" pitchFamily="49" charset="0"/>
                <a:ea typeface="楷体" pitchFamily="49" charset="-122"/>
                <a:cs typeface="Consolas" pitchFamily="49" charset="0"/>
              </a:rPr>
              <a:t>止时间</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，每个</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满足</a:t>
            </a:r>
            <a:r>
              <a:rPr lang="en-US" altLang="zh-CN" sz="2000" smtClean="0">
                <a:solidFill>
                  <a:srgbClr val="0000FF"/>
                </a:solidFill>
                <a:latin typeface="Consolas" pitchFamily="49" charset="0"/>
                <a:ea typeface="楷体" pitchFamily="49" charset="-122"/>
                <a:cs typeface="Consolas" pitchFamily="49" charset="0"/>
              </a:rPr>
              <a:t>1&lt;=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，期望任务</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在时间</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之前完成。</a:t>
            </a:r>
          </a:p>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个非负权重或者惩罚</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，若任务</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在时间</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之前没有完成，就会受到</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这么多的惩罚，如果任务在截止时间之前完成，则不会受到惩罚。</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215106" cy="400110"/>
          </a:xfrm>
          <a:prstGeom prst="rect">
            <a:avLst/>
          </a:prstGeom>
          <a:noFill/>
        </p:spPr>
        <p:txBody>
          <a:bodyPr wrap="square" rtlCol="0">
            <a:spAutoFit/>
          </a:bodyPr>
          <a:lstStyle/>
          <a:p>
            <a:r>
              <a:rPr lang="zh-CN" altLang="zh-CN" sz="2000" smtClean="0">
                <a:solidFill>
                  <a:srgbClr val="FF0000"/>
                </a:solidFill>
                <a:latin typeface="Consolas" pitchFamily="49" charset="0"/>
                <a:ea typeface="楷体" pitchFamily="49" charset="-122"/>
                <a:cs typeface="Consolas" pitchFamily="49" charset="0"/>
              </a:rPr>
              <a:t>贪心</a:t>
            </a:r>
            <a:r>
              <a:rPr lang="zh-CN" altLang="en-US" sz="2000" smtClean="0">
                <a:solidFill>
                  <a:srgbClr val="FF0000"/>
                </a:solidFill>
                <a:latin typeface="Consolas" pitchFamily="49" charset="0"/>
                <a:ea typeface="楷体" pitchFamily="49" charset="-122"/>
                <a:cs typeface="Consolas" pitchFamily="49" charset="0"/>
              </a:rPr>
              <a:t>选择方法：</a:t>
            </a:r>
            <a:r>
              <a:rPr lang="zh-CN" altLang="en-US" sz="2000" smtClean="0">
                <a:solidFill>
                  <a:srgbClr val="0000FF"/>
                </a:solidFill>
                <a:latin typeface="Consolas" pitchFamily="49" charset="0"/>
                <a:ea typeface="楷体" pitchFamily="49" charset="-122"/>
                <a:cs typeface="Consolas" pitchFamily="49" charset="0"/>
              </a:rPr>
              <a:t>惩罚越大越优先执行！</a:t>
            </a:r>
            <a:endParaRPr lang="zh-CN" altLang="en-US" sz="2000"/>
          </a:p>
        </p:txBody>
      </p:sp>
      <p:graphicFrame>
        <p:nvGraphicFramePr>
          <p:cNvPr id="3" name="表格 2"/>
          <p:cNvGraphicFramePr>
            <a:graphicFrameLocks noGrp="1"/>
          </p:cNvGraphicFramePr>
          <p:nvPr/>
        </p:nvGraphicFramePr>
        <p:xfrm>
          <a:off x="928662" y="1173472"/>
          <a:ext cx="6096000" cy="111252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US" altLang="zh-CN" i="1" smtClean="0">
                          <a:solidFill>
                            <a:srgbClr val="0000FF"/>
                          </a:solidFill>
                          <a:latin typeface="Consolas" pitchFamily="49" charset="0"/>
                          <a:cs typeface="Consolas" pitchFamily="49" charset="0"/>
                        </a:rPr>
                        <a:t>i</a:t>
                      </a:r>
                      <a:endParaRPr lang="zh-CN" altLang="en-US" i="1">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7</a:t>
                      </a:r>
                      <a:endParaRPr lang="zh-CN" altLang="en-US">
                        <a:solidFill>
                          <a:srgbClr val="0000FF"/>
                        </a:solidFill>
                        <a:latin typeface="Consolas" pitchFamily="49" charset="0"/>
                        <a:cs typeface="Consolas" pitchFamily="49" charset="0"/>
                      </a:endParaRPr>
                    </a:p>
                  </a:txBody>
                  <a:tcPr/>
                </a:tc>
              </a:tr>
              <a:tr h="370840">
                <a:tc>
                  <a:txBody>
                    <a:bodyPr/>
                    <a:lstStyle/>
                    <a:p>
                      <a:pPr algn="ctr"/>
                      <a:r>
                        <a:rPr lang="en-US" altLang="zh-CN" b="1" i="1" smtClean="0">
                          <a:solidFill>
                            <a:srgbClr val="0000FF"/>
                          </a:solidFill>
                          <a:latin typeface="Consolas" pitchFamily="49" charset="0"/>
                          <a:cs typeface="Consolas" pitchFamily="49" charset="0"/>
                        </a:rPr>
                        <a:t>d</a:t>
                      </a:r>
                      <a:r>
                        <a:rPr lang="en-US" altLang="zh-CN" b="1" i="1" baseline="-25000" smtClean="0">
                          <a:solidFill>
                            <a:srgbClr val="0000FF"/>
                          </a:solidFill>
                          <a:latin typeface="Consolas" pitchFamily="49" charset="0"/>
                          <a:cs typeface="Consolas" pitchFamily="49" charset="0"/>
                        </a:rPr>
                        <a:t>i</a:t>
                      </a:r>
                      <a:endParaRPr lang="zh-CN" altLang="en-US" b="1" i="1" baseline="-25000">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2</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3</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1</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6</a:t>
                      </a:r>
                      <a:endParaRPr lang="zh-CN" altLang="en-US" b="1">
                        <a:solidFill>
                          <a:srgbClr val="0000FF"/>
                        </a:solidFill>
                        <a:latin typeface="Consolas" pitchFamily="49" charset="0"/>
                        <a:cs typeface="Consolas" pitchFamily="49" charset="0"/>
                      </a:endParaRPr>
                    </a:p>
                  </a:txBody>
                  <a:tcPr/>
                </a:tc>
              </a:tr>
              <a:tr h="370840">
                <a:tc>
                  <a:txBody>
                    <a:bodyPr/>
                    <a:lstStyle/>
                    <a:p>
                      <a:pPr algn="ctr"/>
                      <a:r>
                        <a:rPr lang="en-US" altLang="zh-CN" b="1" i="1" smtClean="0">
                          <a:solidFill>
                            <a:srgbClr val="0000FF"/>
                          </a:solidFill>
                          <a:latin typeface="Consolas" pitchFamily="49" charset="0"/>
                          <a:cs typeface="Consolas" pitchFamily="49" charset="0"/>
                        </a:rPr>
                        <a:t>w</a:t>
                      </a:r>
                      <a:r>
                        <a:rPr lang="en-US" altLang="zh-CN" b="1" i="1" baseline="-25000" smtClean="0">
                          <a:solidFill>
                            <a:srgbClr val="0000FF"/>
                          </a:solidFill>
                          <a:latin typeface="Consolas" pitchFamily="49" charset="0"/>
                          <a:cs typeface="Consolas" pitchFamily="49" charset="0"/>
                        </a:rPr>
                        <a:t>i</a:t>
                      </a:r>
                      <a:endParaRPr lang="zh-CN" altLang="en-US" b="1" i="1" baseline="-25000">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70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60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50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30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20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10</a:t>
                      </a:r>
                      <a:endParaRPr lang="zh-CN" altLang="en-US" b="1">
                        <a:solidFill>
                          <a:srgbClr val="0000FF"/>
                        </a:solidFill>
                        <a:latin typeface="Consolas" pitchFamily="49" charset="0"/>
                        <a:cs typeface="Consolas" pitchFamily="49" charset="0"/>
                      </a:endParaRPr>
                    </a:p>
                  </a:txBody>
                  <a:tcPr/>
                </a:tc>
              </a:tr>
            </a:tbl>
          </a:graphicData>
        </a:graphic>
      </p:graphicFrame>
      <p:sp>
        <p:nvSpPr>
          <p:cNvPr id="4" name="TextBox 3"/>
          <p:cNvSpPr txBox="1"/>
          <p:nvPr/>
        </p:nvSpPr>
        <p:spPr>
          <a:xfrm>
            <a:off x="928662" y="2571744"/>
            <a:ext cx="5786478" cy="400110"/>
          </a:xfrm>
          <a:prstGeom prst="rect">
            <a:avLst/>
          </a:prstGeom>
          <a:noFill/>
        </p:spPr>
        <p:txBody>
          <a:bodyPr wrap="square" rtlCol="0">
            <a:spAutoFit/>
          </a:bodyPr>
          <a:lstStyle/>
          <a:p>
            <a:r>
              <a:rPr lang="zh-CN" altLang="en-US" sz="2000" smtClean="0">
                <a:solidFill>
                  <a:srgbClr val="006600"/>
                </a:solidFill>
                <a:latin typeface="Consolas" pitchFamily="49" charset="0"/>
                <a:ea typeface="楷体" pitchFamily="49" charset="-122"/>
                <a:cs typeface="Consolas" pitchFamily="49" charset="0"/>
              </a:rPr>
              <a:t>用</a:t>
            </a:r>
            <a:r>
              <a:rPr lang="en-US" altLang="zh-CN" sz="2000" smtClean="0">
                <a:solidFill>
                  <a:srgbClr val="006600"/>
                </a:solidFill>
                <a:latin typeface="Consolas" pitchFamily="49" charset="0"/>
                <a:ea typeface="楷体" pitchFamily="49" charset="-122"/>
                <a:cs typeface="Consolas" pitchFamily="49" charset="0"/>
              </a:rPr>
              <a:t>sum</a:t>
            </a:r>
            <a:r>
              <a:rPr lang="zh-CN" altLang="zh-CN" sz="2000" smtClean="0">
                <a:solidFill>
                  <a:srgbClr val="006600"/>
                </a:solidFill>
                <a:latin typeface="Consolas" pitchFamily="49" charset="0"/>
                <a:ea typeface="楷体" pitchFamily="49" charset="-122"/>
                <a:cs typeface="Consolas" pitchFamily="49" charset="0"/>
              </a:rPr>
              <a:t>累计做过作业的时间</a:t>
            </a:r>
            <a:r>
              <a:rPr lang="zh-CN" altLang="en-US" sz="2000" smtClean="0">
                <a:solidFill>
                  <a:srgbClr val="006600"/>
                </a:solidFill>
                <a:latin typeface="Consolas" pitchFamily="49" charset="0"/>
                <a:ea typeface="楷体" pitchFamily="49" charset="-122"/>
                <a:cs typeface="Consolas" pitchFamily="49" charset="0"/>
              </a:rPr>
              <a:t>（初始化为</a:t>
            </a:r>
            <a:r>
              <a:rPr lang="en-US" altLang="zh-CN" sz="2000" smtClean="0">
                <a:solidFill>
                  <a:srgbClr val="006600"/>
                </a:solidFill>
                <a:latin typeface="Consolas" pitchFamily="49" charset="0"/>
                <a:ea typeface="楷体" pitchFamily="49" charset="-122"/>
                <a:cs typeface="Consolas" pitchFamily="49" charset="0"/>
              </a:rPr>
              <a:t>0</a:t>
            </a:r>
            <a:r>
              <a:rPr lang="zh-CN" altLang="en-US" sz="2000" smtClean="0">
                <a:solidFill>
                  <a:srgbClr val="006600"/>
                </a:solidFill>
                <a:latin typeface="Consolas" pitchFamily="49" charset="0"/>
                <a:ea typeface="楷体" pitchFamily="49" charset="-122"/>
                <a:cs typeface="Consolas" pitchFamily="49" charset="0"/>
              </a:rPr>
              <a:t>）</a:t>
            </a:r>
            <a:endParaRPr lang="zh-CN" altLang="en-US" sz="2000">
              <a:solidFill>
                <a:srgbClr val="006600"/>
              </a:solidFill>
              <a:latin typeface="Consolas" pitchFamily="49" charset="0"/>
              <a:ea typeface="楷体" pitchFamily="49" charset="-122"/>
              <a:cs typeface="Consolas" pitchFamily="49" charset="0"/>
            </a:endParaRPr>
          </a:p>
        </p:txBody>
      </p:sp>
      <p:graphicFrame>
        <p:nvGraphicFramePr>
          <p:cNvPr id="5" name="表格 4"/>
          <p:cNvGraphicFramePr>
            <a:graphicFrameLocks noGrp="1"/>
          </p:cNvGraphicFramePr>
          <p:nvPr/>
        </p:nvGraphicFramePr>
        <p:xfrm>
          <a:off x="976330" y="3714752"/>
          <a:ext cx="6381752" cy="2225040"/>
        </p:xfrm>
        <a:graphic>
          <a:graphicData uri="http://schemas.openxmlformats.org/drawingml/2006/table">
            <a:tbl>
              <a:tblPr firstRow="1" bandRow="1">
                <a:tableStyleId>{5C22544A-7EE6-4342-B048-85BDC9FD1C3A}</a:tableStyleId>
              </a:tblPr>
              <a:tblGrid>
                <a:gridCol w="797719"/>
                <a:gridCol w="797719"/>
                <a:gridCol w="797719"/>
                <a:gridCol w="797719"/>
                <a:gridCol w="797719"/>
                <a:gridCol w="797719"/>
                <a:gridCol w="797719"/>
                <a:gridCol w="797719"/>
              </a:tblGrid>
              <a:tr h="370840">
                <a:tc>
                  <a:txBody>
                    <a:bodyPr/>
                    <a:lstStyle/>
                    <a:p>
                      <a:pPr algn="ctr"/>
                      <a:r>
                        <a:rPr lang="en-US" altLang="zh-CN" i="1" smtClean="0">
                          <a:solidFill>
                            <a:srgbClr val="0000FF"/>
                          </a:solidFill>
                          <a:latin typeface="Consolas" pitchFamily="49" charset="0"/>
                          <a:cs typeface="Consolas" pitchFamily="49" charset="0"/>
                        </a:rPr>
                        <a:t>i</a:t>
                      </a:r>
                      <a:endParaRPr lang="zh-CN" altLang="en-US" i="1">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2</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3</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4</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5</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6</a:t>
                      </a:r>
                      <a:endParaRPr lang="zh-CN" altLang="en-US">
                        <a:solidFill>
                          <a:srgbClr val="0000FF"/>
                        </a:solidFill>
                        <a:latin typeface="Consolas" pitchFamily="49" charset="0"/>
                        <a:cs typeface="Consolas" pitchFamily="49" charset="0"/>
                      </a:endParaRPr>
                    </a:p>
                  </a:txBody>
                  <a:tcPr/>
                </a:tc>
                <a:tc>
                  <a:txBody>
                    <a:bodyPr/>
                    <a:lstStyle/>
                    <a:p>
                      <a:pPr algn="ctr"/>
                      <a:r>
                        <a:rPr lang="en-US" altLang="zh-CN" smtClean="0">
                          <a:solidFill>
                            <a:srgbClr val="0000FF"/>
                          </a:solidFill>
                          <a:latin typeface="Consolas" pitchFamily="49" charset="0"/>
                          <a:cs typeface="Consolas" pitchFamily="49" charset="0"/>
                        </a:rPr>
                        <a:t>7</a:t>
                      </a:r>
                      <a:endParaRPr lang="zh-CN" altLang="en-US">
                        <a:solidFill>
                          <a:srgbClr val="0000FF"/>
                        </a:solidFill>
                        <a:latin typeface="Consolas" pitchFamily="49" charset="0"/>
                        <a:cs typeface="Consolas" pitchFamily="49" charset="0"/>
                      </a:endParaRPr>
                    </a:p>
                  </a:txBody>
                  <a:tcPr/>
                </a:tc>
              </a:tr>
              <a:tr h="370840">
                <a:tc>
                  <a:txBody>
                    <a:bodyPr/>
                    <a:lstStyle/>
                    <a:p>
                      <a:pPr algn="ctr"/>
                      <a:r>
                        <a:rPr lang="zh-CN" altLang="en-US" b="1" i="0" smtClean="0">
                          <a:solidFill>
                            <a:srgbClr val="C00000"/>
                          </a:solidFill>
                          <a:latin typeface="仿宋" pitchFamily="49" charset="-122"/>
                          <a:ea typeface="仿宋" pitchFamily="49" charset="-122"/>
                          <a:cs typeface="Consolas" pitchFamily="49" charset="0"/>
                        </a:rPr>
                        <a:t>前</a:t>
                      </a:r>
                      <a:r>
                        <a:rPr lang="en-US" altLang="zh-CN" b="1" i="1" smtClean="0">
                          <a:solidFill>
                            <a:srgbClr val="C00000"/>
                          </a:solidFill>
                          <a:latin typeface="Consolas" pitchFamily="49" charset="0"/>
                          <a:cs typeface="Consolas" pitchFamily="49" charset="0"/>
                        </a:rPr>
                        <a:t>sum</a:t>
                      </a:r>
                      <a:endParaRPr lang="zh-CN" altLang="en-US" b="1" i="1">
                        <a:solidFill>
                          <a:srgbClr val="C00000"/>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r>
              <a:tr h="370840">
                <a:tc>
                  <a:txBody>
                    <a:bodyPr/>
                    <a:lstStyle/>
                    <a:p>
                      <a:pPr algn="ctr"/>
                      <a:r>
                        <a:rPr lang="en-US" altLang="zh-CN" b="1" i="1" smtClean="0">
                          <a:solidFill>
                            <a:srgbClr val="0000FF"/>
                          </a:solidFill>
                          <a:latin typeface="Consolas" pitchFamily="49" charset="0"/>
                          <a:cs typeface="Consolas" pitchFamily="49" charset="0"/>
                        </a:rPr>
                        <a:t>d</a:t>
                      </a:r>
                      <a:r>
                        <a:rPr lang="en-US" altLang="zh-CN" b="1" i="1" baseline="-25000" smtClean="0">
                          <a:solidFill>
                            <a:srgbClr val="0000FF"/>
                          </a:solidFill>
                          <a:latin typeface="Consolas" pitchFamily="49" charset="0"/>
                          <a:cs typeface="Consolas" pitchFamily="49" charset="0"/>
                        </a:rPr>
                        <a:t>i</a:t>
                      </a:r>
                      <a:endParaRPr lang="zh-CN" altLang="en-US" b="1" i="1" baseline="-25000">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2</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3</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1</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6</a:t>
                      </a:r>
                      <a:endParaRPr lang="zh-CN" altLang="en-US" b="1">
                        <a:solidFill>
                          <a:srgbClr val="0000FF"/>
                        </a:solidFill>
                        <a:latin typeface="Consolas" pitchFamily="49" charset="0"/>
                        <a:cs typeface="Consolas" pitchFamily="49" charset="0"/>
                      </a:endParaRPr>
                    </a:p>
                  </a:txBody>
                  <a:tcPr/>
                </a:tc>
              </a:tr>
              <a:tr h="370840">
                <a:tc>
                  <a:txBody>
                    <a:bodyPr/>
                    <a:lstStyle/>
                    <a:p>
                      <a:pPr algn="ctr"/>
                      <a:r>
                        <a:rPr lang="en-US" altLang="zh-CN" b="1" i="1" smtClean="0">
                          <a:solidFill>
                            <a:srgbClr val="0000FF"/>
                          </a:solidFill>
                          <a:latin typeface="Consolas" pitchFamily="49" charset="0"/>
                          <a:cs typeface="Consolas" pitchFamily="49" charset="0"/>
                        </a:rPr>
                        <a:t>w</a:t>
                      </a:r>
                      <a:r>
                        <a:rPr lang="en-US" altLang="zh-CN" b="1" i="1" baseline="-25000" smtClean="0">
                          <a:solidFill>
                            <a:srgbClr val="0000FF"/>
                          </a:solidFill>
                          <a:latin typeface="Consolas" pitchFamily="49" charset="0"/>
                          <a:cs typeface="Consolas" pitchFamily="49" charset="0"/>
                        </a:rPr>
                        <a:t>i</a:t>
                      </a:r>
                      <a:endParaRPr lang="zh-CN" altLang="en-US" b="1" i="1" baseline="-25000">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70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60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50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40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30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20</a:t>
                      </a:r>
                      <a:endParaRPr lang="zh-CN" altLang="en-US" b="1">
                        <a:solidFill>
                          <a:srgbClr val="0000FF"/>
                        </a:solidFill>
                        <a:latin typeface="Consolas" pitchFamily="49" charset="0"/>
                        <a:cs typeface="Consolas" pitchFamily="49" charset="0"/>
                      </a:endParaRPr>
                    </a:p>
                  </a:txBody>
                  <a:tcPr/>
                </a:tc>
                <a:tc>
                  <a:txBody>
                    <a:bodyPr/>
                    <a:lstStyle/>
                    <a:p>
                      <a:pPr algn="ctr"/>
                      <a:r>
                        <a:rPr lang="en-US" altLang="zh-CN" b="1" smtClean="0">
                          <a:solidFill>
                            <a:srgbClr val="0000FF"/>
                          </a:solidFill>
                          <a:latin typeface="Consolas" pitchFamily="49" charset="0"/>
                          <a:cs typeface="Consolas" pitchFamily="49" charset="0"/>
                        </a:rPr>
                        <a:t>10</a:t>
                      </a:r>
                      <a:endParaRPr lang="zh-CN" altLang="en-US" b="1">
                        <a:solidFill>
                          <a:srgbClr val="0000FF"/>
                        </a:solidFill>
                        <a:latin typeface="Consolas" pitchFamily="49" charset="0"/>
                        <a:cs typeface="Consolas" pitchFamily="49" charset="0"/>
                      </a:endParaRPr>
                    </a:p>
                  </a:txBody>
                  <a:tcPr/>
                </a:tc>
              </a:tr>
              <a:tr h="370840">
                <a:tc>
                  <a:txBody>
                    <a:bodyPr/>
                    <a:lstStyle/>
                    <a:p>
                      <a:pPr algn="ctr"/>
                      <a:r>
                        <a:rPr lang="en-US" altLang="zh-CN" b="1" i="1" baseline="0" smtClean="0">
                          <a:solidFill>
                            <a:srgbClr val="0000FF"/>
                          </a:solidFill>
                          <a:latin typeface="Consolas" pitchFamily="49" charset="0"/>
                          <a:cs typeface="Consolas" pitchFamily="49" charset="0"/>
                        </a:rPr>
                        <a:t>flag</a:t>
                      </a:r>
                      <a:endParaRPr lang="zh-CN" altLang="en-US" b="1" i="1" baseline="0">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i="0" smtClean="0">
                          <a:solidFill>
                            <a:srgbClr val="C00000"/>
                          </a:solidFill>
                          <a:latin typeface="仿宋" pitchFamily="49" charset="-122"/>
                          <a:ea typeface="仿宋" pitchFamily="49" charset="-122"/>
                          <a:cs typeface="Consolas" pitchFamily="49" charset="0"/>
                        </a:rPr>
                        <a:t>后</a:t>
                      </a:r>
                      <a:r>
                        <a:rPr lang="en-US" altLang="zh-CN" b="1" i="1" smtClean="0">
                          <a:solidFill>
                            <a:srgbClr val="C00000"/>
                          </a:solidFill>
                          <a:latin typeface="Consolas" pitchFamily="49" charset="0"/>
                          <a:cs typeface="Consolas" pitchFamily="49" charset="0"/>
                        </a:rPr>
                        <a:t>sum</a:t>
                      </a:r>
                      <a:endParaRPr lang="zh-CN" altLang="en-US" b="1" i="1" baseline="-25000">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c>
                  <a:txBody>
                    <a:bodyPr/>
                    <a:lstStyle/>
                    <a:p>
                      <a:pPr algn="ctr"/>
                      <a:endParaRPr lang="zh-CN" altLang="en-US" b="1">
                        <a:solidFill>
                          <a:srgbClr val="0000FF"/>
                        </a:solidFill>
                        <a:latin typeface="Consolas" pitchFamily="49" charset="0"/>
                        <a:cs typeface="Consolas" pitchFamily="49" charset="0"/>
                      </a:endParaRPr>
                    </a:p>
                  </a:txBody>
                  <a:tcPr>
                    <a:solidFill>
                      <a:srgbClr val="00B0F0"/>
                    </a:solidFill>
                  </a:tcPr>
                </a:tc>
              </a:tr>
            </a:tbl>
          </a:graphicData>
        </a:graphic>
      </p:graphicFrame>
      <p:sp>
        <p:nvSpPr>
          <p:cNvPr id="6" name="TextBox 5"/>
          <p:cNvSpPr txBox="1"/>
          <p:nvPr/>
        </p:nvSpPr>
        <p:spPr>
          <a:xfrm>
            <a:off x="2000232"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0</a:t>
            </a:r>
            <a:endParaRPr lang="zh-CN" altLang="en-US" sz="2000">
              <a:solidFill>
                <a:schemeClr val="bg1"/>
              </a:solidFill>
              <a:latin typeface="Consolas" pitchFamily="49" charset="0"/>
              <a:cs typeface="Consolas" pitchFamily="49" charset="0"/>
            </a:endParaRPr>
          </a:p>
        </p:txBody>
      </p:sp>
      <p:sp>
        <p:nvSpPr>
          <p:cNvPr id="7" name="TextBox 6"/>
          <p:cNvSpPr txBox="1"/>
          <p:nvPr/>
        </p:nvSpPr>
        <p:spPr>
          <a:xfrm>
            <a:off x="2000232"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8" name="TextBox 7"/>
          <p:cNvSpPr txBox="1"/>
          <p:nvPr/>
        </p:nvSpPr>
        <p:spPr>
          <a:xfrm>
            <a:off x="2816194"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1</a:t>
            </a:r>
            <a:endParaRPr lang="zh-CN" altLang="en-US" sz="2000">
              <a:solidFill>
                <a:schemeClr val="bg1"/>
              </a:solidFill>
              <a:latin typeface="Consolas" pitchFamily="49" charset="0"/>
              <a:cs typeface="Consolas" pitchFamily="49" charset="0"/>
            </a:endParaRPr>
          </a:p>
        </p:txBody>
      </p:sp>
      <p:sp>
        <p:nvSpPr>
          <p:cNvPr id="9" name="TextBox 8"/>
          <p:cNvSpPr txBox="1"/>
          <p:nvPr/>
        </p:nvSpPr>
        <p:spPr>
          <a:xfrm>
            <a:off x="2786050"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2</a:t>
            </a:r>
            <a:endParaRPr lang="zh-CN" altLang="en-US" sz="2000">
              <a:solidFill>
                <a:schemeClr val="bg1"/>
              </a:solidFill>
              <a:latin typeface="Consolas" pitchFamily="49" charset="0"/>
              <a:cs typeface="Consolas" pitchFamily="49" charset="0"/>
            </a:endParaRPr>
          </a:p>
        </p:txBody>
      </p:sp>
      <p:sp>
        <p:nvSpPr>
          <p:cNvPr id="10" name="TextBox 9"/>
          <p:cNvSpPr txBox="1"/>
          <p:nvPr/>
        </p:nvSpPr>
        <p:spPr>
          <a:xfrm>
            <a:off x="2010280"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11" name="TextBox 10"/>
          <p:cNvSpPr txBox="1"/>
          <p:nvPr/>
        </p:nvSpPr>
        <p:spPr>
          <a:xfrm>
            <a:off x="3643306"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12" name="TextBox 11"/>
          <p:cNvSpPr txBox="1"/>
          <p:nvPr/>
        </p:nvSpPr>
        <p:spPr>
          <a:xfrm>
            <a:off x="4429124"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13" name="TextBox 12"/>
          <p:cNvSpPr txBox="1"/>
          <p:nvPr/>
        </p:nvSpPr>
        <p:spPr>
          <a:xfrm>
            <a:off x="5214942"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14" name="TextBox 13"/>
          <p:cNvSpPr txBox="1"/>
          <p:nvPr/>
        </p:nvSpPr>
        <p:spPr>
          <a:xfrm>
            <a:off x="6000760"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4</a:t>
            </a:r>
            <a:endParaRPr lang="zh-CN" altLang="en-US" sz="2000">
              <a:solidFill>
                <a:schemeClr val="bg1"/>
              </a:solidFill>
              <a:latin typeface="Consolas" pitchFamily="49" charset="0"/>
              <a:cs typeface="Consolas" pitchFamily="49" charset="0"/>
            </a:endParaRPr>
          </a:p>
        </p:txBody>
      </p:sp>
      <p:sp>
        <p:nvSpPr>
          <p:cNvPr id="15" name="TextBox 14"/>
          <p:cNvSpPr txBox="1"/>
          <p:nvPr/>
        </p:nvSpPr>
        <p:spPr>
          <a:xfrm>
            <a:off x="6786578" y="5568952"/>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5</a:t>
            </a:r>
            <a:endParaRPr lang="zh-CN" altLang="en-US" sz="2000">
              <a:solidFill>
                <a:schemeClr val="bg1"/>
              </a:solidFill>
              <a:latin typeface="Consolas" pitchFamily="49" charset="0"/>
              <a:cs typeface="Consolas" pitchFamily="49" charset="0"/>
            </a:endParaRPr>
          </a:p>
        </p:txBody>
      </p:sp>
      <p:sp>
        <p:nvSpPr>
          <p:cNvPr id="16" name="TextBox 15"/>
          <p:cNvSpPr txBox="1"/>
          <p:nvPr/>
        </p:nvSpPr>
        <p:spPr>
          <a:xfrm>
            <a:off x="3571868"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2</a:t>
            </a:r>
            <a:endParaRPr lang="zh-CN" altLang="en-US" sz="2000">
              <a:solidFill>
                <a:schemeClr val="bg1"/>
              </a:solidFill>
              <a:latin typeface="Consolas" pitchFamily="49" charset="0"/>
              <a:cs typeface="Consolas" pitchFamily="49" charset="0"/>
            </a:endParaRPr>
          </a:p>
        </p:txBody>
      </p:sp>
      <p:sp>
        <p:nvSpPr>
          <p:cNvPr id="17" name="TextBox 16"/>
          <p:cNvSpPr txBox="1"/>
          <p:nvPr/>
        </p:nvSpPr>
        <p:spPr>
          <a:xfrm>
            <a:off x="4397878"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18" name="TextBox 17"/>
          <p:cNvSpPr txBox="1"/>
          <p:nvPr/>
        </p:nvSpPr>
        <p:spPr>
          <a:xfrm>
            <a:off x="5213840"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19" name="TextBox 18"/>
          <p:cNvSpPr txBox="1"/>
          <p:nvPr/>
        </p:nvSpPr>
        <p:spPr>
          <a:xfrm>
            <a:off x="5999658"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3</a:t>
            </a:r>
            <a:endParaRPr lang="zh-CN" altLang="en-US" sz="2000">
              <a:solidFill>
                <a:schemeClr val="bg1"/>
              </a:solidFill>
              <a:latin typeface="Consolas" pitchFamily="49" charset="0"/>
              <a:cs typeface="Consolas" pitchFamily="49" charset="0"/>
            </a:endParaRPr>
          </a:p>
        </p:txBody>
      </p:sp>
      <p:sp>
        <p:nvSpPr>
          <p:cNvPr id="20" name="TextBox 19"/>
          <p:cNvSpPr txBox="1"/>
          <p:nvPr/>
        </p:nvSpPr>
        <p:spPr>
          <a:xfrm>
            <a:off x="6785476" y="4068754"/>
            <a:ext cx="357190" cy="400110"/>
          </a:xfrm>
          <a:prstGeom prst="rect">
            <a:avLst/>
          </a:prstGeom>
          <a:noFill/>
        </p:spPr>
        <p:txBody>
          <a:bodyPr wrap="square" rtlCol="0">
            <a:spAutoFit/>
          </a:bodyPr>
          <a:lstStyle/>
          <a:p>
            <a:r>
              <a:rPr lang="en-US" altLang="zh-CN" sz="2000" smtClean="0">
                <a:solidFill>
                  <a:schemeClr val="bg1"/>
                </a:solidFill>
                <a:latin typeface="Consolas" pitchFamily="49" charset="0"/>
                <a:cs typeface="Consolas" pitchFamily="49" charset="0"/>
              </a:rPr>
              <a:t>4</a:t>
            </a:r>
            <a:endParaRPr lang="zh-CN" altLang="en-US" sz="2000">
              <a:solidFill>
                <a:schemeClr val="bg1"/>
              </a:solidFill>
              <a:latin typeface="Consolas" pitchFamily="49" charset="0"/>
              <a:cs typeface="Consolas" pitchFamily="49" charset="0"/>
            </a:endParaRPr>
          </a:p>
        </p:txBody>
      </p:sp>
      <p:sp>
        <p:nvSpPr>
          <p:cNvPr id="21" name="TextBox 20"/>
          <p:cNvSpPr txBox="1"/>
          <p:nvPr/>
        </p:nvSpPr>
        <p:spPr>
          <a:xfrm>
            <a:off x="2806146"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22" name="TextBox 21"/>
          <p:cNvSpPr txBox="1"/>
          <p:nvPr/>
        </p:nvSpPr>
        <p:spPr>
          <a:xfrm>
            <a:off x="3602012"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23" name="TextBox 22"/>
          <p:cNvSpPr txBox="1"/>
          <p:nvPr/>
        </p:nvSpPr>
        <p:spPr>
          <a:xfrm>
            <a:off x="4429124"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X</a:t>
            </a:r>
            <a:endParaRPr lang="zh-CN" altLang="en-US" sz="2000">
              <a:solidFill>
                <a:srgbClr val="FF0000"/>
              </a:solidFill>
              <a:latin typeface="Consolas" pitchFamily="49" charset="0"/>
              <a:cs typeface="Consolas" pitchFamily="49" charset="0"/>
            </a:endParaRPr>
          </a:p>
        </p:txBody>
      </p:sp>
      <p:sp>
        <p:nvSpPr>
          <p:cNvPr id="24" name="TextBox 23"/>
          <p:cNvSpPr txBox="1"/>
          <p:nvPr/>
        </p:nvSpPr>
        <p:spPr>
          <a:xfrm>
            <a:off x="5214942"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X</a:t>
            </a:r>
            <a:endParaRPr lang="zh-CN" altLang="en-US" sz="2000">
              <a:solidFill>
                <a:srgbClr val="FF0000"/>
              </a:solidFill>
              <a:latin typeface="Consolas" pitchFamily="49" charset="0"/>
              <a:cs typeface="Consolas" pitchFamily="49" charset="0"/>
            </a:endParaRPr>
          </a:p>
        </p:txBody>
      </p:sp>
      <p:sp>
        <p:nvSpPr>
          <p:cNvPr id="25" name="TextBox 24"/>
          <p:cNvSpPr txBox="1"/>
          <p:nvPr/>
        </p:nvSpPr>
        <p:spPr>
          <a:xfrm>
            <a:off x="6021958"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26" name="TextBox 25"/>
          <p:cNvSpPr txBox="1"/>
          <p:nvPr/>
        </p:nvSpPr>
        <p:spPr>
          <a:xfrm>
            <a:off x="6807776" y="5168842"/>
            <a:ext cx="357190"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27" name="TextBox 26"/>
          <p:cNvSpPr txBox="1"/>
          <p:nvPr/>
        </p:nvSpPr>
        <p:spPr>
          <a:xfrm>
            <a:off x="1285852" y="3071810"/>
            <a:ext cx="4572032"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微软雅黑" pitchFamily="34" charset="-122"/>
                <a:cs typeface="Consolas" pitchFamily="49" charset="0"/>
              </a:rPr>
              <a:t>d</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Consolas" pitchFamily="49" charset="0"/>
                <a:ea typeface="微软雅黑" pitchFamily="34" charset="-122"/>
                <a:cs typeface="Consolas" pitchFamily="49" charset="0"/>
              </a:rPr>
              <a:t>&gt;sum </a:t>
            </a:r>
            <a:r>
              <a:rPr lang="zh-CN" altLang="en-US" sz="1800" smtClean="0">
                <a:solidFill>
                  <a:srgbClr val="0000FF"/>
                </a:solidFill>
                <a:latin typeface="Consolas" pitchFamily="49" charset="0"/>
                <a:ea typeface="微软雅黑" pitchFamily="34" charset="-122"/>
                <a:cs typeface="Consolas" pitchFamily="49" charset="0"/>
                <a:sym typeface="Wingdings"/>
              </a:rPr>
              <a:t> 可以做   </a:t>
            </a:r>
            <a:r>
              <a:rPr lang="en-US" altLang="zh-CN" sz="1800" i="1" smtClean="0">
                <a:solidFill>
                  <a:srgbClr val="0000FF"/>
                </a:solidFill>
                <a:latin typeface="Consolas" pitchFamily="49" charset="0"/>
                <a:ea typeface="微软雅黑" pitchFamily="34" charset="-122"/>
                <a:cs typeface="Consolas" pitchFamily="49" charset="0"/>
              </a:rPr>
              <a:t>d</a:t>
            </a:r>
            <a:r>
              <a:rPr lang="en-US" altLang="zh-CN" sz="1800" i="1" baseline="-25000" smtClean="0">
                <a:solidFill>
                  <a:srgbClr val="0000FF"/>
                </a:solidFill>
                <a:latin typeface="Consolas" pitchFamily="49" charset="0"/>
                <a:ea typeface="微软雅黑" pitchFamily="34" charset="-122"/>
                <a:cs typeface="Consolas" pitchFamily="49" charset="0"/>
              </a:rPr>
              <a:t>i</a:t>
            </a:r>
            <a:r>
              <a:rPr lang="en-US"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微软雅黑" pitchFamily="34" charset="-122"/>
                <a:cs typeface="Consolas" pitchFamily="49" charset="0"/>
              </a:rPr>
              <a:t>sum </a:t>
            </a:r>
            <a:r>
              <a:rPr lang="zh-CN" altLang="en-US" sz="1800" smtClean="0">
                <a:solidFill>
                  <a:srgbClr val="0000FF"/>
                </a:solidFill>
                <a:latin typeface="Consolas" pitchFamily="49" charset="0"/>
                <a:ea typeface="微软雅黑" pitchFamily="34" charset="-122"/>
                <a:cs typeface="Consolas" pitchFamily="49" charset="0"/>
                <a:sym typeface="Wingdings"/>
              </a:rPr>
              <a:t> 不能做</a:t>
            </a:r>
            <a:endParaRPr lang="zh-CN" altLang="en-US" sz="1800">
              <a:solidFill>
                <a:srgbClr val="0000FF"/>
              </a:solidFill>
              <a:latin typeface="Consolas" pitchFamily="49" charset="0"/>
              <a:ea typeface="微软雅黑" pitchFamily="34" charset="-122"/>
              <a:cs typeface="Consolas" pitchFamily="49" charset="0"/>
            </a:endParaRPr>
          </a:p>
        </p:txBody>
      </p:sp>
      <p:sp>
        <p:nvSpPr>
          <p:cNvPr id="28" name="圆角矩形 27"/>
          <p:cNvSpPr/>
          <p:nvPr/>
        </p:nvSpPr>
        <p:spPr>
          <a:xfrm>
            <a:off x="4286248" y="3571876"/>
            <a:ext cx="1428760" cy="2571768"/>
          </a:xfrm>
          <a:prstGeom prst="roundRect">
            <a:avLst/>
          </a:prstGeom>
          <a:solidFill>
            <a:schemeClr val="accent5">
              <a:lumMod val="20000"/>
              <a:lumOff val="80000"/>
              <a:alpha val="24000"/>
            </a:schemeClr>
          </a:solidFill>
          <a:ln>
            <a:solidFill>
              <a:srgbClr val="FF00FF"/>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29" name="TextBox 28"/>
          <p:cNvSpPr txBox="1"/>
          <p:nvPr/>
        </p:nvSpPr>
        <p:spPr>
          <a:xfrm>
            <a:off x="4143372" y="6274378"/>
            <a:ext cx="1928826"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惩罚</a:t>
            </a:r>
            <a:r>
              <a:rPr lang="en-US" altLang="zh-CN" sz="1800" smtClean="0">
                <a:solidFill>
                  <a:srgbClr val="0000FF"/>
                </a:solidFill>
                <a:latin typeface="Consolas" pitchFamily="49" charset="0"/>
                <a:ea typeface="楷体" pitchFamily="49" charset="-122"/>
                <a:cs typeface="Consolas" pitchFamily="49" charset="0"/>
              </a:rPr>
              <a:t>=40+30=70</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929618" cy="507377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solve()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求解问题</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memset(flag,0,sizeof(flag));	</a:t>
            </a:r>
            <a:r>
              <a:rPr lang="en-US" altLang="zh-CN" sz="1800" smtClean="0">
                <a:solidFill>
                  <a:srgbClr val="00B0F0"/>
                </a:solidFill>
                <a:latin typeface="Consolas" pitchFamily="49" charset="0"/>
                <a:ea typeface="仿宋" pitchFamily="49" charset="-122"/>
                <a:cs typeface="Consolas" pitchFamily="49" charset="0"/>
              </a:rPr>
              <a:t>//flag</a:t>
            </a:r>
            <a:r>
              <a:rPr lang="zh-CN" altLang="en-US" sz="1800" smtClean="0">
                <a:solidFill>
                  <a:srgbClr val="00B0F0"/>
                </a:solidFill>
                <a:latin typeface="Consolas" pitchFamily="49" charset="0"/>
                <a:ea typeface="仿宋" pitchFamily="49" charset="-122"/>
                <a:cs typeface="Consolas" pitchFamily="49" charset="0"/>
              </a:rPr>
              <a:t>数组初始化</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sort(A,A+n);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按逾期</a:t>
            </a:r>
            <a:r>
              <a:rPr lang="zh-CN" altLang="en-US" sz="1800" smtClean="0">
                <a:solidFill>
                  <a:srgbClr val="00B0F0"/>
                </a:solidFill>
                <a:latin typeface="Consolas" pitchFamily="49" charset="0"/>
                <a:ea typeface="楷体" pitchFamily="49" charset="-122"/>
                <a:cs typeface="Consolas" pitchFamily="49" charset="0"/>
              </a:rPr>
              <a:t>惩罚</a:t>
            </a:r>
            <a:r>
              <a:rPr lang="zh-CN" altLang="en-US" sz="1800" smtClean="0">
                <a:solidFill>
                  <a:srgbClr val="00B0F0"/>
                </a:solidFill>
                <a:latin typeface="Consolas" pitchFamily="49" charset="0"/>
                <a:ea typeface="仿宋" pitchFamily="49" charset="-122"/>
                <a:cs typeface="Consolas" pitchFamily="49" charset="0"/>
              </a:rPr>
              <a:t>分递减排序</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int sum=0;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累计做过作业的时间</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for (int i=0;i&lt;n;i++)</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(A[i].d&gt;sum)</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flag[i]=true;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选择做</a:t>
            </a:r>
            <a:r>
              <a:rPr lang="en-US" altLang="zh-CN" sz="1800" smtClean="0">
                <a:solidFill>
                  <a:srgbClr val="00B0F0"/>
                </a:solidFill>
                <a:latin typeface="Consolas" pitchFamily="49" charset="0"/>
                <a:ea typeface="仿宋" pitchFamily="49" charset="-122"/>
                <a:cs typeface="Consolas" pitchFamily="49" charset="0"/>
              </a:rPr>
              <a:t>A[i]</a:t>
            </a:r>
            <a:r>
              <a:rPr lang="zh-CN" altLang="en-US" sz="1800" smtClean="0">
                <a:solidFill>
                  <a:srgbClr val="00B0F0"/>
                </a:solidFill>
                <a:latin typeface="Consolas" pitchFamily="49" charset="0"/>
                <a:ea typeface="仿宋" pitchFamily="49" charset="-122"/>
                <a:cs typeface="Consolas" pitchFamily="49" charset="0"/>
              </a:rPr>
              <a:t>作业</a:t>
            </a:r>
            <a:r>
              <a:rPr lang="zh-CN" altLang="en-US"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sum++;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时间加</a:t>
            </a:r>
            <a:r>
              <a:rPr lang="en-US" altLang="zh-CN" sz="1800" smtClean="0">
                <a:solidFill>
                  <a:srgbClr val="00B0F0"/>
                </a:solidFill>
                <a:latin typeface="Consolas" pitchFamily="49" charset="0"/>
                <a:ea typeface="仿宋" pitchFamily="49" charset="-122"/>
                <a:cs typeface="Consolas" pitchFamily="49" charset="0"/>
              </a:rPr>
              <a:t>1</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264320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上述求解有问题：</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500034" y="1071546"/>
            <a:ext cx="8215370" cy="52011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500"/>
              </a:lnSpc>
            </a:pPr>
            <a:r>
              <a:rPr lang="zh-CN" altLang="zh-CN" sz="1800" smtClean="0">
                <a:solidFill>
                  <a:srgbClr val="0000FF"/>
                </a:solidFill>
                <a:latin typeface="Consolas" pitchFamily="49" charset="0"/>
                <a:ea typeface="仿宋" pitchFamily="49" charset="-122"/>
                <a:cs typeface="Consolas" pitchFamily="49" charset="0"/>
              </a:rPr>
              <a:t>问题描述：小</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上学，老师布置了</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个作业，每个作业小</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恰好需要一天做完，每个作业都有最后提交时间及其逾期的扣分。请你给出小</a:t>
            </a:r>
            <a:r>
              <a:rPr lang="en-US" altLang="zh-CN" sz="1800" i="1" smtClean="0">
                <a:solidFill>
                  <a:srgbClr val="0000FF"/>
                </a:solidFill>
                <a:latin typeface="Consolas" pitchFamily="49" charset="0"/>
                <a:ea typeface="仿宋" pitchFamily="49" charset="-122"/>
                <a:cs typeface="Consolas" pitchFamily="49" charset="0"/>
              </a:rPr>
              <a:t>v</a:t>
            </a:r>
            <a:r>
              <a:rPr lang="zh-CN" altLang="zh-CN" sz="1800" smtClean="0">
                <a:solidFill>
                  <a:srgbClr val="0000FF"/>
                </a:solidFill>
                <a:latin typeface="Consolas" pitchFamily="49" charset="0"/>
                <a:ea typeface="仿宋" pitchFamily="49" charset="-122"/>
                <a:cs typeface="Consolas" pitchFamily="49" charset="0"/>
              </a:rPr>
              <a:t>做作业的顺序，以便扣最少的分数。</a:t>
            </a:r>
          </a:p>
          <a:p>
            <a:pPr>
              <a:lnSpc>
                <a:spcPts val="2500"/>
              </a:lnSpc>
            </a:pPr>
            <a:r>
              <a:rPr lang="zh-CN" altLang="zh-CN" sz="1800" smtClean="0">
                <a:solidFill>
                  <a:srgbClr val="0000FF"/>
                </a:solidFill>
                <a:latin typeface="Consolas" pitchFamily="49" charset="0"/>
                <a:ea typeface="仿宋" pitchFamily="49" charset="-122"/>
                <a:cs typeface="Consolas" pitchFamily="49" charset="0"/>
              </a:rPr>
              <a:t>输入：输入包含多个测试用例。每个测试用例第一行为整数</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宋体" pitchFamily="2" charset="-122"/>
                <a:ea typeface="宋体" pitchFamily="2"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100</a:t>
            </a:r>
            <a:r>
              <a:rPr lang="zh-CN" altLang="zh-CN" sz="1800" smtClean="0">
                <a:solidFill>
                  <a:srgbClr val="0000FF"/>
                </a:solidFill>
                <a:latin typeface="Consolas" pitchFamily="49" charset="0"/>
                <a:ea typeface="仿宋" pitchFamily="49" charset="-122"/>
                <a:cs typeface="Consolas" pitchFamily="49" charset="0"/>
              </a:rPr>
              <a:t>），表示作业数，第</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行包括</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个整数表示每个作业最后提交的时间（天），第</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行包括</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个整数表示每个作业逾期的扣分。以输入</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结束。</a:t>
            </a:r>
          </a:p>
          <a:p>
            <a:pPr>
              <a:lnSpc>
                <a:spcPts val="2500"/>
              </a:lnSpc>
            </a:pPr>
            <a:r>
              <a:rPr lang="zh-CN" altLang="zh-CN" sz="1800" smtClean="0">
                <a:solidFill>
                  <a:srgbClr val="0000FF"/>
                </a:solidFill>
                <a:latin typeface="Consolas" pitchFamily="49" charset="0"/>
                <a:ea typeface="仿宋" pitchFamily="49" charset="-122"/>
                <a:cs typeface="Consolas" pitchFamily="49" charset="0"/>
              </a:rPr>
              <a:t>输出：每个测试用例对应两行输出，第一行为做作业的顺序（作业编号之间用空格分隔），第</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行为最少的扣</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分。</a:t>
            </a:r>
          </a:p>
          <a:p>
            <a:pPr>
              <a:lnSpc>
                <a:spcPts val="2500"/>
              </a:lnSpc>
            </a:pPr>
            <a:r>
              <a:rPr lang="zh-CN" altLang="zh-CN" sz="1800" smtClean="0">
                <a:solidFill>
                  <a:srgbClr val="0000FF"/>
                </a:solidFill>
                <a:latin typeface="Consolas" pitchFamily="49" charset="0"/>
                <a:ea typeface="仿宋" pitchFamily="49" charset="-122"/>
                <a:cs typeface="Consolas" pitchFamily="49" charset="0"/>
              </a:rPr>
              <a:t>输入样例：</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3			//3</a:t>
            </a:r>
            <a:r>
              <a:rPr lang="zh-CN" altLang="zh-CN" sz="1800" smtClean="0">
                <a:solidFill>
                  <a:srgbClr val="0000FF"/>
                </a:solidFill>
                <a:latin typeface="Consolas" pitchFamily="49" charset="0"/>
                <a:ea typeface="仿宋" pitchFamily="49" charset="-122"/>
                <a:cs typeface="Consolas" pitchFamily="49" charset="0"/>
              </a:rPr>
              <a:t>个作业</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1 3 1			//</a:t>
            </a:r>
            <a:r>
              <a:rPr lang="zh-CN" altLang="zh-CN" sz="1800" smtClean="0">
                <a:solidFill>
                  <a:srgbClr val="0000FF"/>
                </a:solidFill>
                <a:latin typeface="Consolas" pitchFamily="49" charset="0"/>
                <a:ea typeface="仿宋" pitchFamily="49" charset="-122"/>
                <a:cs typeface="Consolas" pitchFamily="49" charset="0"/>
              </a:rPr>
              <a:t>最后提交的时间（天）</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6 2 3			//</a:t>
            </a:r>
            <a:r>
              <a:rPr lang="zh-CN" altLang="zh-CN" sz="1800" smtClean="0">
                <a:solidFill>
                  <a:srgbClr val="0000FF"/>
                </a:solidFill>
                <a:latin typeface="Consolas" pitchFamily="49" charset="0"/>
                <a:ea typeface="仿宋" pitchFamily="49" charset="-122"/>
                <a:cs typeface="Consolas" pitchFamily="49" charset="0"/>
              </a:rPr>
              <a:t>逾期的扣分</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0</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zh-CN" altLang="zh-CN" sz="1800" smtClean="0">
                <a:solidFill>
                  <a:srgbClr val="0000FF"/>
                </a:solidFill>
                <a:latin typeface="Consolas" pitchFamily="49" charset="0"/>
                <a:ea typeface="仿宋" pitchFamily="49" charset="-122"/>
                <a:cs typeface="Consolas" pitchFamily="49" charset="0"/>
              </a:rPr>
              <a:t>样例输出：</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1 2</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786050" y="357166"/>
            <a:ext cx="1285884" cy="369332"/>
          </a:xfrm>
          <a:prstGeom prst="rect">
            <a:avLst/>
          </a:prstGeom>
          <a:noFill/>
        </p:spPr>
        <p:txBody>
          <a:bodyPr wrap="square" rtlCol="0">
            <a:spAutoFit/>
          </a:bodyPr>
          <a:lstStyle/>
          <a:p>
            <a:r>
              <a:rPr lang="zh-CN" altLang="en-US" sz="1800" smtClean="0">
                <a:solidFill>
                  <a:srgbClr val="FF0000"/>
                </a:solidFill>
                <a:latin typeface="Consolas" pitchFamily="49" charset="0"/>
                <a:ea typeface="微软雅黑" pitchFamily="34" charset="-122"/>
                <a:cs typeface="Consolas" pitchFamily="49" charset="0"/>
              </a:rPr>
              <a:t>正确为</a:t>
            </a:r>
            <a:r>
              <a:rPr lang="en-US" altLang="zh-CN" sz="1800" smtClean="0">
                <a:solidFill>
                  <a:srgbClr val="FF0000"/>
                </a:solidFill>
                <a:latin typeface="Consolas" pitchFamily="49" charset="0"/>
                <a:ea typeface="微软雅黑" pitchFamily="34" charset="-122"/>
                <a:cs typeface="Consolas" pitchFamily="49" charset="0"/>
              </a:rPr>
              <a:t>50!</a:t>
            </a:r>
            <a:endParaRPr lang="zh-CN" altLang="en-US" sz="1800">
              <a:solidFill>
                <a:srgbClr val="FF0000"/>
              </a:solidFill>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7929618" cy="52219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500"/>
              </a:lnSpc>
            </a:pPr>
            <a:r>
              <a:rPr lang="en-US" altLang="zh-CN" sz="1800" smtClean="0">
                <a:solidFill>
                  <a:srgbClr val="0000FF"/>
                </a:solidFill>
                <a:latin typeface="Consolas" pitchFamily="49" charset="0"/>
                <a:ea typeface="仿宋" pitchFamily="49" charset="-122"/>
                <a:cs typeface="Consolas" pitchFamily="49" charset="0"/>
              </a:rPr>
              <a:t>#include&lt;algorithm&gt;</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#define max(x,y) ((x)&gt;(y)?(x):(y))</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#define MAX 101</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问题表示</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struct Action</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no;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作业编号</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deadline;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最后提交的时间</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score;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逾期的扣分</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0000FF"/>
                </a:solidFill>
                <a:latin typeface="Consolas" pitchFamily="49" charset="0"/>
                <a:ea typeface="仿宋" pitchFamily="49" charset="-122"/>
                <a:cs typeface="Consolas" pitchFamily="49" charset="0"/>
              </a:rPr>
              <a:t>operator &lt; (const Action t) const</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0000FF"/>
                </a:solidFill>
                <a:latin typeface="Consolas" pitchFamily="49" charset="0"/>
                <a:ea typeface="仿宋" pitchFamily="49" charset="-122"/>
                <a:cs typeface="Consolas" pitchFamily="49" charset="0"/>
              </a:rPr>
              <a:t>(score==t.score)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扣分相同按提交时间递增排序</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0000FF"/>
                </a:solidFill>
                <a:latin typeface="Consolas" pitchFamily="49" charset="0"/>
                <a:ea typeface="仿宋" pitchFamily="49" charset="-122"/>
                <a:cs typeface="Consolas" pitchFamily="49" charset="0"/>
              </a:rPr>
              <a:t>deadline&lt;t.deadline;</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0000FF"/>
                </a:solidFill>
                <a:latin typeface="Consolas" pitchFamily="49" charset="0"/>
                <a:ea typeface="仿宋" pitchFamily="49" charset="-122"/>
                <a:cs typeface="Consolas" pitchFamily="49" charset="0"/>
              </a:rPr>
              <a:t>score&gt;t.score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按逾期扣分递减排序</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546"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7.2 </a:t>
            </a:r>
            <a:r>
              <a:rPr lang="zh-CN" altLang="zh-CN" sz="2800" smtClean="0">
                <a:solidFill>
                  <a:srgbClr val="FF0000"/>
                </a:solidFill>
                <a:latin typeface="Consolas" pitchFamily="49" charset="0"/>
                <a:ea typeface="叶根友毛笔行书2.0版" pitchFamily="2" charset="-122"/>
                <a:cs typeface="Consolas" pitchFamily="49" charset="0"/>
              </a:rPr>
              <a:t>求解活动安排问题</a:t>
            </a:r>
          </a:p>
        </p:txBody>
      </p:sp>
      <p:sp>
        <p:nvSpPr>
          <p:cNvPr id="5" name="TextBox 4"/>
          <p:cNvSpPr txBox="1"/>
          <p:nvPr/>
        </p:nvSpPr>
        <p:spPr>
          <a:xfrm>
            <a:off x="571472" y="1285860"/>
            <a:ext cx="7929618" cy="3831818"/>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假设有一个需要使用某一资源的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个活动所组成的集合</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宋体" pitchFamily="2" charset="-122"/>
                <a:ea typeface="宋体" pitchFamily="2"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。该资源任何时刻只能被一个活动所占用，活动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有一个开始时间</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和结束时间</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），其执行时间为</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，假设最早活动执行时间为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一旦某个活动开始执行，中间不能被打断，直到其执行完毕。若活动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和活动</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，则称这两个活动</a:t>
            </a:r>
            <a:r>
              <a:rPr lang="zh-CN" altLang="zh-CN" sz="2000" smtClean="0">
                <a:solidFill>
                  <a:srgbClr val="C00000"/>
                </a:solidFill>
                <a:latin typeface="Consolas" pitchFamily="49" charset="0"/>
                <a:ea typeface="楷体" pitchFamily="49" charset="-122"/>
                <a:cs typeface="Consolas" pitchFamily="49" charset="0"/>
              </a:rPr>
              <a:t>兼容</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设计算法求一种最优活动安排方案，使得</a:t>
            </a:r>
            <a:r>
              <a:rPr lang="zh-CN" altLang="zh-CN" sz="2000" smtClean="0">
                <a:solidFill>
                  <a:srgbClr val="99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所有安排的活动个数最多</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70" y="357166"/>
            <a:ext cx="8929686" cy="58631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ts val="2500"/>
              </a:lnSpc>
            </a:pPr>
            <a:r>
              <a:rPr lang="en-US" altLang="zh-CN" sz="1800" smtClean="0">
                <a:solidFill>
                  <a:srgbClr val="0000FF"/>
                </a:solidFill>
                <a:latin typeface="Consolas" pitchFamily="49" charset="0"/>
                <a:ea typeface="仿宋" pitchFamily="49" charset="-122"/>
                <a:cs typeface="Consolas" pitchFamily="49" charset="0"/>
              </a:rPr>
              <a:t>int n;</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Action </a:t>
            </a:r>
            <a:r>
              <a:rPr lang="en-US" altLang="zh-CN" sz="1800" smtClean="0">
                <a:solidFill>
                  <a:srgbClr val="0000FF"/>
                </a:solidFill>
                <a:latin typeface="Consolas" pitchFamily="49" charset="0"/>
                <a:ea typeface="仿宋" pitchFamily="49" charset="-122"/>
                <a:cs typeface="Consolas" pitchFamily="49" charset="0"/>
              </a:rPr>
              <a:t>A[MAX</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求解结果表示</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0000FF"/>
                </a:solidFill>
                <a:latin typeface="Consolas" pitchFamily="49" charset="0"/>
                <a:ea typeface="仿宋" pitchFamily="49" charset="-122"/>
                <a:cs typeface="Consolas" pitchFamily="49" charset="0"/>
              </a:rPr>
              <a:t>flag[MAX</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空时间标志</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int bests=0;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最少的扣分</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void solve()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求解赶作业问题</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i,j;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累计做过作业的时间</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for </a:t>
            </a:r>
            <a:r>
              <a:rPr lang="en-US" altLang="zh-CN" sz="1800" smtClean="0">
                <a:solidFill>
                  <a:srgbClr val="0000FF"/>
                </a:solidFill>
                <a:latin typeface="Consolas" pitchFamily="49" charset="0"/>
                <a:ea typeface="仿宋" pitchFamily="49" charset="-122"/>
                <a:cs typeface="Consolas" pitchFamily="49" charset="0"/>
              </a:rPr>
              <a:t>(i=0;i&lt;n;i++)</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  for(j=A[i</a:t>
            </a: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deadline;j&gt;0;j-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在当前作业最后提交时间之前找空时间</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0000FF"/>
                </a:solidFill>
                <a:latin typeface="Consolas" pitchFamily="49" charset="0"/>
                <a:ea typeface="仿宋" pitchFamily="49" charset="-122"/>
                <a:cs typeface="Consolas" pitchFamily="49" charset="0"/>
              </a:rPr>
              <a:t>(flag[j]==false)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找到了空时间</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  printf</a:t>
            </a:r>
            <a:r>
              <a:rPr lang="en-US" altLang="zh-CN" sz="1800" smtClean="0">
                <a:solidFill>
                  <a:srgbClr val="0000FF"/>
                </a:solidFill>
                <a:latin typeface="Consolas" pitchFamily="49" charset="0"/>
                <a:ea typeface="仿宋" pitchFamily="49" charset="-122"/>
                <a:cs typeface="Consolas" pitchFamily="49" charset="0"/>
              </a:rPr>
              <a:t>("%d ",A[i].</a:t>
            </a:r>
            <a:r>
              <a:rPr lang="en-US" altLang="zh-CN" sz="1800" smtClean="0">
                <a:solidFill>
                  <a:srgbClr val="0000FF"/>
                </a:solidFill>
                <a:latin typeface="Consolas" pitchFamily="49" charset="0"/>
                <a:ea typeface="仿宋" pitchFamily="49" charset="-122"/>
                <a:cs typeface="Consolas" pitchFamily="49" charset="0"/>
              </a:rPr>
              <a:t>no</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选择做作业</a:t>
            </a:r>
            <a:r>
              <a:rPr lang="en-US" altLang="zh-CN" sz="1800" smtClean="0">
                <a:solidFill>
                  <a:srgbClr val="00B0F0"/>
                </a:solidFill>
                <a:latin typeface="Consolas" pitchFamily="49" charset="0"/>
                <a:ea typeface="仿宋" pitchFamily="49" charset="-122"/>
                <a:cs typeface="Consolas" pitchFamily="49" charset="0"/>
              </a:rPr>
              <a:t>A[i].no</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flag[j</a:t>
            </a:r>
            <a:r>
              <a:rPr lang="en-US" altLang="zh-CN" sz="1800" smtClean="0">
                <a:solidFill>
                  <a:srgbClr val="0000FF"/>
                </a:solidFill>
                <a:latin typeface="Consolas" pitchFamily="49" charset="0"/>
                <a:ea typeface="仿宋" pitchFamily="49" charset="-122"/>
                <a:cs typeface="Consolas" pitchFamily="49" charset="0"/>
              </a:rPr>
              <a:t>]=true;</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break</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00FF"/>
                </a:solidFill>
                <a:latin typeface="Consolas" pitchFamily="49" charset="0"/>
                <a:ea typeface="仿宋" pitchFamily="49" charset="-122"/>
                <a:cs typeface="Consolas" pitchFamily="49" charset="0"/>
              </a:rPr>
              <a:t>(j==0)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当前作业最后提交</a:t>
            </a:r>
            <a:r>
              <a:rPr lang="zh-CN" altLang="zh-CN" sz="1800" smtClean="0">
                <a:solidFill>
                  <a:srgbClr val="00B0F0"/>
                </a:solidFill>
                <a:latin typeface="Consolas" pitchFamily="49" charset="0"/>
                <a:ea typeface="仿宋" pitchFamily="49" charset="-122"/>
                <a:cs typeface="Consolas" pitchFamily="49" charset="0"/>
              </a:rPr>
              <a:t>时</a:t>
            </a:r>
            <a:r>
              <a:rPr lang="zh-CN" altLang="zh-CN" sz="1800" smtClean="0">
                <a:solidFill>
                  <a:srgbClr val="00B0F0"/>
                </a:solidFill>
                <a:latin typeface="Consolas" pitchFamily="49" charset="0"/>
                <a:ea typeface="仿宋" pitchFamily="49" charset="-122"/>
                <a:cs typeface="Consolas" pitchFamily="49" charset="0"/>
              </a:rPr>
              <a:t>间前</a:t>
            </a:r>
            <a:r>
              <a:rPr lang="zh-CN" altLang="zh-CN" sz="1800" smtClean="0">
                <a:solidFill>
                  <a:srgbClr val="00B0F0"/>
                </a:solidFill>
                <a:latin typeface="Consolas" pitchFamily="49" charset="0"/>
                <a:ea typeface="仿宋" pitchFamily="49" charset="-122"/>
                <a:cs typeface="Consolas" pitchFamily="49" charset="0"/>
              </a:rPr>
              <a:t>找不到空时间</a:t>
            </a:r>
          </a:p>
          <a:p>
            <a:pPr>
              <a:lnSpc>
                <a:spcPts val="2500"/>
              </a:lnSpc>
            </a:pPr>
            <a:r>
              <a:rPr lang="en-US" altLang="zh-CN" sz="1800" smtClean="0">
                <a:solidFill>
                  <a:srgbClr val="0000FF"/>
                </a:solidFill>
                <a:latin typeface="Consolas" pitchFamily="49" charset="0"/>
                <a:ea typeface="仿宋" pitchFamily="49" charset="-122"/>
                <a:cs typeface="Consolas" pitchFamily="49" charset="0"/>
              </a:rPr>
              <a:t>         bests</a:t>
            </a:r>
            <a:r>
              <a:rPr lang="en-US" altLang="zh-CN" sz="1800" smtClean="0">
                <a:solidFill>
                  <a:srgbClr val="0000FF"/>
                </a:solidFill>
                <a:latin typeface="Consolas" pitchFamily="49" charset="0"/>
                <a:ea typeface="仿宋" pitchFamily="49" charset="-122"/>
                <a:cs typeface="Consolas" pitchFamily="49" charset="0"/>
              </a:rPr>
              <a:t>+=A[i].score;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不选择做作业</a:t>
            </a:r>
            <a:r>
              <a:rPr lang="en-US" altLang="zh-CN" sz="1800" smtClean="0">
                <a:solidFill>
                  <a:srgbClr val="00B0F0"/>
                </a:solidFill>
                <a:latin typeface="Consolas" pitchFamily="49" charset="0"/>
                <a:ea typeface="仿宋" pitchFamily="49" charset="-122"/>
                <a:cs typeface="Consolas" pitchFamily="49" charset="0"/>
              </a:rPr>
              <a:t>A[i].no</a:t>
            </a:r>
            <a:endParaRPr lang="zh-CN" altLang="zh-CN" sz="1800" smtClean="0">
              <a:solidFill>
                <a:srgbClr val="00B0F0"/>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2500"/>
              </a:lnSpc>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71546"/>
            <a:ext cx="8072494" cy="45243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00FF"/>
                </a:solidFill>
                <a:latin typeface="Consolas" pitchFamily="49" charset="0"/>
                <a:ea typeface="仿宋" pitchFamily="49" charset="-122"/>
                <a:cs typeface="Consolas" pitchFamily="49" charset="0"/>
              </a:rPr>
              <a:t>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while(true</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scanf</a:t>
            </a:r>
            <a:r>
              <a:rPr lang="en-US" altLang="zh-CN" sz="1800" smtClean="0">
                <a:solidFill>
                  <a:srgbClr val="0000FF"/>
                </a:solidFill>
                <a:latin typeface="Consolas" pitchFamily="49" charset="0"/>
                <a:ea typeface="仿宋" pitchFamily="49" charset="-122"/>
                <a:cs typeface="Consolas" pitchFamily="49" charset="0"/>
              </a:rPr>
              <a:t>("%d",&amp;n);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00FF"/>
                </a:solidFill>
                <a:latin typeface="Consolas" pitchFamily="49" charset="0"/>
                <a:ea typeface="仿宋" pitchFamily="49" charset="-122"/>
                <a:cs typeface="Consolas" pitchFamily="49" charset="0"/>
              </a:rPr>
              <a:t>(n==0) break;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a:t>
            </a:r>
            <a:r>
              <a:rPr lang="en-US" altLang="zh-CN" sz="1800" smtClean="0">
                <a:solidFill>
                  <a:srgbClr val="0000FF"/>
                </a:solidFill>
                <a:latin typeface="Consolas" pitchFamily="49" charset="0"/>
                <a:ea typeface="仿宋" pitchFamily="49" charset="-122"/>
                <a:cs typeface="Consolas" pitchFamily="49" charset="0"/>
              </a:rPr>
              <a:t>(i=0;i&lt;n;i++)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输入作业的最后提交时间</a:t>
            </a:r>
            <a:r>
              <a:rPr lang="zh-CN" altLang="zh-CN" sz="1800" smtClean="0">
                <a:solidFill>
                  <a:srgbClr val="0000FF"/>
                </a:solidFill>
                <a:latin typeface="Consolas" pitchFamily="49" charset="0"/>
                <a:ea typeface="仿宋" pitchFamily="49" charset="-122"/>
                <a:cs typeface="Consolas" pitchFamily="49" charset="0"/>
              </a:rPr>
              <a:t> </a:t>
            </a:r>
          </a:p>
          <a:p>
            <a:r>
              <a:rPr lang="en-US" altLang="zh-CN" sz="1800" smtClean="0">
                <a:solidFill>
                  <a:srgbClr val="0000FF"/>
                </a:solidFill>
                <a:latin typeface="Consolas" pitchFamily="49" charset="0"/>
                <a:ea typeface="仿宋" pitchFamily="49" charset="-122"/>
                <a:cs typeface="Consolas" pitchFamily="49" charset="0"/>
              </a:rPr>
              <a:t>      {  A[i</a:t>
            </a:r>
            <a:r>
              <a:rPr lang="en-US" altLang="zh-CN" sz="1800" smtClean="0">
                <a:solidFill>
                  <a:srgbClr val="0000FF"/>
                </a:solidFill>
                <a:latin typeface="Consolas" pitchFamily="49" charset="0"/>
                <a:ea typeface="仿宋" pitchFamily="49" charset="-122"/>
                <a:cs typeface="Consolas" pitchFamily="49" charset="0"/>
              </a:rPr>
              <a:t>].no=i+1;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scanf</a:t>
            </a:r>
            <a:r>
              <a:rPr lang="en-US" altLang="zh-CN" sz="1800" smtClean="0">
                <a:solidFill>
                  <a:srgbClr val="0000FF"/>
                </a:solidFill>
                <a:latin typeface="Consolas" pitchFamily="49" charset="0"/>
                <a:ea typeface="仿宋" pitchFamily="49" charset="-122"/>
                <a:cs typeface="Consolas" pitchFamily="49" charset="0"/>
              </a:rPr>
              <a:t>("%d",&amp;A[i].deadline);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a:t>
            </a:r>
            <a:r>
              <a:rPr lang="en-US" altLang="zh-CN" sz="1800" smtClean="0">
                <a:solidFill>
                  <a:srgbClr val="0000FF"/>
                </a:solidFill>
                <a:latin typeface="Consolas" pitchFamily="49" charset="0"/>
                <a:ea typeface="仿宋" pitchFamily="49" charset="-122"/>
                <a:cs typeface="Consolas" pitchFamily="49" charset="0"/>
              </a:rPr>
              <a:t>(i=0;i&lt;n;i++)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输入作业的逾期扣分 </a:t>
            </a:r>
          </a:p>
          <a:p>
            <a:r>
              <a:rPr lang="en-US" altLang="zh-CN" sz="1800" smtClean="0">
                <a:solidFill>
                  <a:srgbClr val="0000FF"/>
                </a:solidFill>
                <a:latin typeface="Consolas" pitchFamily="49" charset="0"/>
                <a:ea typeface="仿宋" pitchFamily="49" charset="-122"/>
                <a:cs typeface="Consolas" pitchFamily="49" charset="0"/>
              </a:rPr>
              <a:t>         scanf</a:t>
            </a:r>
            <a:r>
              <a:rPr lang="en-US" altLang="zh-CN" sz="1800" smtClean="0">
                <a:solidFill>
                  <a:srgbClr val="0000FF"/>
                </a:solidFill>
                <a:latin typeface="Consolas" pitchFamily="49" charset="0"/>
                <a:ea typeface="仿宋" pitchFamily="49" charset="-122"/>
                <a:cs typeface="Consolas" pitchFamily="49" charset="0"/>
              </a:rPr>
              <a:t>("%d",&amp;A[i].score);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solve</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en-US" altLang="zh-CN" sz="1800" smtClean="0">
                <a:solidFill>
                  <a:srgbClr val="0000FF"/>
                </a:solidFill>
                <a:latin typeface="Consolas" pitchFamily="49" charset="0"/>
                <a:ea typeface="仿宋" pitchFamily="49" charset="-122"/>
                <a:cs typeface="Consolas" pitchFamily="49" charset="0"/>
              </a:rPr>
              <a:t>("\n%d\n",bests);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输出最少扣分</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0000FF"/>
                </a:solidFill>
                <a:latin typeface="Consolas" pitchFamily="49" charset="0"/>
                <a:ea typeface="仿宋" pitchFamily="49" charset="-122"/>
                <a:cs typeface="Consolas" pitchFamily="49" charset="0"/>
              </a:rPr>
              <a:t>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1142984"/>
            <a:ext cx="4071966" cy="400110"/>
          </a:xfrm>
          <a:prstGeom prst="rect">
            <a:avLst/>
          </a:prstGeom>
          <a:noFill/>
        </p:spPr>
        <p:txBody>
          <a:bodyPr wrap="square" rtlCol="0">
            <a:spAutoFit/>
          </a:bodyPr>
          <a:lstStyle/>
          <a:p>
            <a:r>
              <a:rPr lang="en-US" altLang="zh-CN" sz="2000" smtClean="0">
                <a:solidFill>
                  <a:srgbClr val="FF0000"/>
                </a:solidFill>
                <a:latin typeface="Consolas" pitchFamily="49" charset="0"/>
                <a:cs typeface="Consolas" pitchFamily="49" charset="0"/>
              </a:rPr>
              <a:t>Hulu 2013</a:t>
            </a:r>
            <a:r>
              <a:rPr lang="zh-CN" altLang="en-US" sz="2000" smtClean="0">
                <a:solidFill>
                  <a:srgbClr val="FF0000"/>
                </a:solidFill>
                <a:latin typeface="Consolas" pitchFamily="49" charset="0"/>
                <a:cs typeface="Consolas" pitchFamily="49" charset="0"/>
              </a:rPr>
              <a:t>北京地区校招笔试题</a:t>
            </a:r>
            <a:endParaRPr lang="zh-CN" altLang="en-US" sz="2000">
              <a:solidFill>
                <a:srgbClr val="FF0000"/>
              </a:solidFill>
              <a:latin typeface="Consolas" pitchFamily="49" charset="0"/>
              <a:cs typeface="Consolas" pitchFamily="49" charset="0"/>
            </a:endParaRPr>
          </a:p>
        </p:txBody>
      </p:sp>
      <p:sp>
        <p:nvSpPr>
          <p:cNvPr id="3" name="TextBox 2"/>
          <p:cNvSpPr txBox="1"/>
          <p:nvPr/>
        </p:nvSpPr>
        <p:spPr>
          <a:xfrm>
            <a:off x="714348" y="1928802"/>
            <a:ext cx="8072494" cy="1975028"/>
          </a:xfrm>
          <a:prstGeom prst="rect">
            <a:avLst/>
          </a:prstGeom>
          <a:noFill/>
        </p:spPr>
        <p:txBody>
          <a:bodyPr wrap="square" rtlCol="0">
            <a:spAutoFit/>
          </a:bodyPr>
          <a:lstStyle/>
          <a:p>
            <a:pPr>
              <a:lnSpc>
                <a:spcPts val="3000"/>
              </a:lnSpc>
            </a:pPr>
            <a:r>
              <a:rPr lang="en-US" altLang="zh-CN" sz="1800" smtClean="0">
                <a:solidFill>
                  <a:srgbClr val="0000FF"/>
                </a:solidFill>
                <a:latin typeface="Consolas" pitchFamily="49" charset="0"/>
                <a:ea typeface="仿宋" pitchFamily="49" charset="-122"/>
                <a:cs typeface="Consolas" pitchFamily="49" charset="0"/>
              </a:rPr>
              <a:t>    hulu</a:t>
            </a:r>
            <a:r>
              <a:rPr lang="zh-CN" altLang="en-US" sz="1800" smtClean="0">
                <a:solidFill>
                  <a:srgbClr val="0000FF"/>
                </a:solidFill>
                <a:latin typeface="微软雅黑" pitchFamily="34" charset="-122"/>
                <a:ea typeface="微软雅黑" pitchFamily="34" charset="-122"/>
                <a:cs typeface="Consolas" pitchFamily="49" charset="0"/>
              </a:rPr>
              <a:t>（</a:t>
            </a:r>
            <a:r>
              <a:rPr lang="zh-CN" altLang="en-US" sz="1800" smtClean="0">
                <a:solidFill>
                  <a:srgbClr val="0000FF"/>
                </a:solidFill>
                <a:latin typeface="微软雅黑" pitchFamily="34" charset="-122"/>
                <a:ea typeface="微软雅黑" pitchFamily="34" charset="-122"/>
              </a:rPr>
              <a:t>“葫芦”和“互录</a:t>
            </a:r>
            <a:r>
              <a:rPr lang="zh-CN" altLang="en-US" sz="1800" smtClean="0">
                <a:solidFill>
                  <a:srgbClr val="0000FF"/>
                </a:solidFill>
                <a:latin typeface="Consolas" pitchFamily="49" charset="0"/>
                <a:ea typeface="仿宋" pitchFamily="49" charset="-122"/>
                <a:cs typeface="Consolas" pitchFamily="49" charset="0"/>
              </a:rPr>
              <a:t>）是一家美国的视频网站。该网站由美国国家广播环球公司</a:t>
            </a:r>
            <a:r>
              <a:rPr lang="en-US" altLang="zh-CN" sz="1800" smtClean="0">
                <a:solidFill>
                  <a:srgbClr val="0000FF"/>
                </a:solidFill>
                <a:latin typeface="Consolas" pitchFamily="49" charset="0"/>
                <a:ea typeface="仿宋" pitchFamily="49" charset="-122"/>
                <a:cs typeface="Consolas" pitchFamily="49" charset="0"/>
              </a:rPr>
              <a:t>(NBC Universal)</a:t>
            </a:r>
            <a:r>
              <a:rPr lang="zh-CN" altLang="en-US" sz="1800" smtClean="0">
                <a:solidFill>
                  <a:srgbClr val="0000FF"/>
                </a:solidFill>
                <a:latin typeface="Consolas" pitchFamily="49" charset="0"/>
                <a:ea typeface="仿宋" pitchFamily="49" charset="-122"/>
                <a:cs typeface="Consolas" pitchFamily="49" charset="0"/>
              </a:rPr>
              <a:t>和福克斯在</a:t>
            </a:r>
            <a:r>
              <a:rPr lang="en-US" altLang="zh-CN" sz="1800" smtClean="0">
                <a:solidFill>
                  <a:srgbClr val="0000FF"/>
                </a:solidFill>
                <a:latin typeface="Consolas" pitchFamily="49" charset="0"/>
                <a:ea typeface="仿宋" pitchFamily="49" charset="-122"/>
                <a:cs typeface="Consolas" pitchFamily="49" charset="0"/>
              </a:rPr>
              <a:t>2007</a:t>
            </a:r>
            <a:r>
              <a:rPr lang="zh-CN" altLang="en-US" sz="1800" smtClean="0">
                <a:solidFill>
                  <a:srgbClr val="0000FF"/>
                </a:solidFill>
                <a:latin typeface="Consolas" pitchFamily="49" charset="0"/>
                <a:ea typeface="仿宋" pitchFamily="49" charset="-122"/>
                <a:cs typeface="Consolas" pitchFamily="49" charset="0"/>
              </a:rPr>
              <a:t>年</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月共同注册成立。</a:t>
            </a:r>
            <a:endParaRPr lang="en-US" altLang="zh-CN" sz="1800" smtClean="0">
              <a:solidFill>
                <a:srgbClr val="0000FF"/>
              </a:solidFill>
              <a:latin typeface="Consolas" pitchFamily="49" charset="0"/>
              <a:ea typeface="仿宋" pitchFamily="49" charset="-122"/>
              <a:cs typeface="Consolas" pitchFamily="49" charset="0"/>
            </a:endParaRPr>
          </a:p>
          <a:p>
            <a:pPr>
              <a:lnSpc>
                <a:spcPts val="3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该网站在</a:t>
            </a:r>
            <a:r>
              <a:rPr lang="zh-CN" altLang="en-US" sz="1800" smtClean="0">
                <a:solidFill>
                  <a:srgbClr val="0000FF"/>
                </a:solidFill>
                <a:latin typeface="Consolas" pitchFamily="49" charset="0"/>
                <a:ea typeface="仿宋" pitchFamily="49" charset="-122"/>
                <a:cs typeface="Consolas" pitchFamily="49" charset="0"/>
                <a:hlinkClick r:id="rId2" action="ppaction://hlinkfile"/>
              </a:rPr>
              <a:t>洛杉矶</a:t>
            </a:r>
            <a:r>
              <a:rPr lang="zh-CN" altLang="en-US" sz="1800" smtClean="0">
                <a:solidFill>
                  <a:srgbClr val="0000FF"/>
                </a:solidFill>
                <a:latin typeface="Consolas" pitchFamily="49" charset="0"/>
                <a:ea typeface="仿宋" pitchFamily="49" charset="-122"/>
                <a:cs typeface="Consolas" pitchFamily="49" charset="0"/>
              </a:rPr>
              <a:t>、纽约、北京均设有办事处。</a:t>
            </a:r>
            <a:endParaRPr lang="en-US" altLang="zh-CN" sz="1800" smtClean="0">
              <a:solidFill>
                <a:srgbClr val="0000FF"/>
              </a:solidFill>
              <a:latin typeface="Consolas" pitchFamily="49" charset="0"/>
              <a:ea typeface="仿宋" pitchFamily="49" charset="-122"/>
              <a:cs typeface="Consolas" pitchFamily="49" charset="0"/>
            </a:endParaRPr>
          </a:p>
          <a:p>
            <a:pPr>
              <a:lnSpc>
                <a:spcPts val="3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并于</a:t>
            </a:r>
            <a:r>
              <a:rPr lang="en-US" altLang="zh-CN" sz="1800" smtClean="0">
                <a:solidFill>
                  <a:srgbClr val="0000FF"/>
                </a:solidFill>
                <a:latin typeface="Consolas" pitchFamily="49" charset="0"/>
                <a:ea typeface="仿宋" pitchFamily="49" charset="-122"/>
                <a:cs typeface="Consolas" pitchFamily="49" charset="0"/>
              </a:rPr>
              <a:t>2007</a:t>
            </a:r>
            <a:r>
              <a:rPr lang="zh-CN" altLang="en-US" sz="1800" smtClean="0">
                <a:solidFill>
                  <a:srgbClr val="0000FF"/>
                </a:solidFill>
                <a:latin typeface="Consolas" pitchFamily="49" charset="0"/>
                <a:ea typeface="仿宋" pitchFamily="49" charset="-122"/>
                <a:cs typeface="Consolas" pitchFamily="49" charset="0"/>
              </a:rPr>
              <a:t>年十月获得了私人股权投资公司</a:t>
            </a:r>
            <a:r>
              <a:rPr lang="zh-CN" altLang="en-US" sz="1800" smtClean="0">
                <a:solidFill>
                  <a:srgbClr val="0000FF"/>
                </a:solidFill>
                <a:latin typeface="Consolas" pitchFamily="49" charset="0"/>
                <a:ea typeface="仿宋" pitchFamily="49" charset="-122"/>
                <a:cs typeface="Consolas" pitchFamily="49" charset="0"/>
                <a:hlinkClick r:id="rId3" action="ppaction://hlinkfile"/>
              </a:rPr>
              <a:t>普罗维登斯</a:t>
            </a:r>
            <a:r>
              <a:rPr lang="zh-CN" altLang="en-US" sz="1800" smtClean="0">
                <a:solidFill>
                  <a:srgbClr val="0000FF"/>
                </a:solidFill>
                <a:latin typeface="Consolas" pitchFamily="49" charset="0"/>
                <a:ea typeface="仿宋" pitchFamily="49" charset="-122"/>
                <a:cs typeface="Consolas" pitchFamily="49" charset="0"/>
              </a:rPr>
              <a:t>股本合伙人一亿美元的</a:t>
            </a:r>
            <a:r>
              <a:rPr lang="zh-CN" altLang="en-US" sz="1800" smtClean="0">
                <a:solidFill>
                  <a:srgbClr val="0000FF"/>
                </a:solidFill>
                <a:latin typeface="Consolas" pitchFamily="49" charset="0"/>
                <a:ea typeface="仿宋" pitchFamily="49" charset="-122"/>
                <a:cs typeface="Consolas" pitchFamily="49" charset="0"/>
                <a:hlinkClick r:id="rId4" action="ppaction://hlinkfile"/>
              </a:rPr>
              <a:t>风险投资基金</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2011</a:t>
            </a:r>
            <a:r>
              <a:rPr lang="zh-CN" altLang="en-US" sz="1800" smtClean="0">
                <a:solidFill>
                  <a:srgbClr val="0000FF"/>
                </a:solidFill>
                <a:latin typeface="Consolas" pitchFamily="49" charset="0"/>
                <a:ea typeface="仿宋" pitchFamily="49" charset="-122"/>
                <a:cs typeface="Consolas" pitchFamily="49" charset="0"/>
              </a:rPr>
              <a:t>年</a:t>
            </a:r>
            <a:r>
              <a:rPr lang="en-US" altLang="zh-CN" sz="1800" smtClean="0">
                <a:solidFill>
                  <a:srgbClr val="0000FF"/>
                </a:solidFill>
                <a:latin typeface="Consolas" pitchFamily="49" charset="0"/>
                <a:ea typeface="仿宋" pitchFamily="49" charset="-122"/>
                <a:cs typeface="Consolas" pitchFamily="49" charset="0"/>
              </a:rPr>
              <a:t>7</a:t>
            </a:r>
            <a:r>
              <a:rPr lang="zh-CN" altLang="en-US" sz="1800" smtClean="0">
                <a:solidFill>
                  <a:srgbClr val="0000FF"/>
                </a:solidFill>
                <a:latin typeface="Consolas" pitchFamily="49" charset="0"/>
                <a:ea typeface="仿宋" pitchFamily="49" charset="-122"/>
                <a:cs typeface="Consolas" pitchFamily="49" charset="0"/>
              </a:rPr>
              <a:t>月</a:t>
            </a:r>
            <a:r>
              <a:rPr lang="en-US" altLang="zh-CN" sz="1800" smtClean="0">
                <a:solidFill>
                  <a:srgbClr val="0000FF"/>
                </a:solidFill>
                <a:latin typeface="Consolas" pitchFamily="49" charset="0"/>
                <a:ea typeface="仿宋" pitchFamily="49" charset="-122"/>
                <a:cs typeface="Consolas" pitchFamily="49" charset="0"/>
              </a:rPr>
              <a:t>19</a:t>
            </a:r>
            <a:r>
              <a:rPr lang="zh-CN" altLang="en-US" sz="1800" smtClean="0">
                <a:solidFill>
                  <a:srgbClr val="0000FF"/>
                </a:solidFill>
                <a:latin typeface="Consolas" pitchFamily="49" charset="0"/>
                <a:ea typeface="仿宋" pitchFamily="49" charset="-122"/>
                <a:cs typeface="Consolas" pitchFamily="49" charset="0"/>
              </a:rPr>
              <a:t>日微软放弃竞购</a:t>
            </a:r>
            <a:r>
              <a:rPr lang="en-US" altLang="zh-CN" sz="1800" smtClean="0">
                <a:solidFill>
                  <a:srgbClr val="0000FF"/>
                </a:solidFill>
                <a:latin typeface="Consolas" pitchFamily="49" charset="0"/>
                <a:ea typeface="仿宋" pitchFamily="49" charset="-122"/>
                <a:cs typeface="Consolas" pitchFamily="49" charset="0"/>
              </a:rPr>
              <a:t>Hulu</a:t>
            </a:r>
            <a:r>
              <a:rPr lang="zh-CN" alt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hlinkClick r:id="rId5" action="ppaction://hlinkfile"/>
              </a:rPr>
              <a:t>雅虎</a:t>
            </a:r>
            <a:r>
              <a:rPr lang="zh-CN" altLang="en-US" sz="1800" smtClean="0">
                <a:solidFill>
                  <a:srgbClr val="0000FF"/>
                </a:solidFill>
                <a:latin typeface="Consolas" pitchFamily="49" charset="0"/>
                <a:ea typeface="仿宋" pitchFamily="49" charset="-122"/>
                <a:cs typeface="Consolas" pitchFamily="49" charset="0"/>
              </a:rPr>
              <a:t>以</a:t>
            </a:r>
            <a:r>
              <a:rPr lang="en-US" altLang="zh-CN" sz="1800" smtClean="0">
                <a:solidFill>
                  <a:srgbClr val="0000FF"/>
                </a:solidFill>
                <a:latin typeface="Consolas" pitchFamily="49" charset="0"/>
                <a:ea typeface="仿宋" pitchFamily="49" charset="-122"/>
                <a:cs typeface="Consolas" pitchFamily="49" charset="0"/>
              </a:rPr>
              <a:t>20</a:t>
            </a:r>
            <a:r>
              <a:rPr lang="zh-CN" altLang="en-US" sz="1800" smtClean="0">
                <a:solidFill>
                  <a:srgbClr val="0000FF"/>
                </a:solidFill>
                <a:latin typeface="Consolas" pitchFamily="49" charset="0"/>
                <a:ea typeface="仿宋" pitchFamily="49" charset="-122"/>
                <a:cs typeface="Consolas" pitchFamily="49" charset="0"/>
              </a:rPr>
              <a:t>亿美元胜出。</a:t>
            </a:r>
            <a:endParaRPr lang="en-US"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8072494" cy="5863144"/>
          </a:xfrm>
          <a:prstGeom prst="rect">
            <a:avLst/>
          </a:prstGeom>
          <a:noFill/>
        </p:spPr>
        <p:txBody>
          <a:bodyPr wrap="square" rtlCol="0">
            <a:spAutoFit/>
          </a:bodyPr>
          <a:lstStyle/>
          <a:p>
            <a:pPr>
              <a:lnSpc>
                <a:spcPts val="3000"/>
              </a:lnSpc>
            </a:pPr>
            <a:r>
              <a:rPr lang="zh-CN" altLang="en-US" sz="2000" smtClean="0">
                <a:solidFill>
                  <a:srgbClr val="FF0000"/>
                </a:solidFill>
              </a:rPr>
              <a:t>填空题：</a:t>
            </a:r>
          </a:p>
          <a:p>
            <a:pPr lvl="0">
              <a:lnSpc>
                <a:spcPts val="3000"/>
              </a:lnSpc>
            </a:pP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、中序遍历二叉树，结果为</a:t>
            </a:r>
            <a:r>
              <a:rPr lang="en-US" altLang="zh-CN" sz="1800" smtClean="0">
                <a:solidFill>
                  <a:srgbClr val="0000FF"/>
                </a:solidFill>
                <a:latin typeface="Consolas" pitchFamily="49" charset="0"/>
                <a:ea typeface="仿宋" pitchFamily="49" charset="-122"/>
                <a:cs typeface="Consolas" pitchFamily="49" charset="0"/>
              </a:rPr>
              <a:t>ABCDEFGH</a:t>
            </a:r>
            <a:r>
              <a:rPr lang="zh-CN" altLang="en-US" sz="1800" smtClean="0">
                <a:solidFill>
                  <a:srgbClr val="0000FF"/>
                </a:solidFill>
                <a:latin typeface="Consolas" pitchFamily="49" charset="0"/>
                <a:ea typeface="仿宋" pitchFamily="49" charset="-122"/>
                <a:cs typeface="Consolas" pitchFamily="49" charset="0"/>
              </a:rPr>
              <a:t>，后序遍历结果为</a:t>
            </a:r>
            <a:r>
              <a:rPr lang="en-US" altLang="zh-CN" sz="1800" smtClean="0">
                <a:solidFill>
                  <a:srgbClr val="0000FF"/>
                </a:solidFill>
                <a:latin typeface="Consolas" pitchFamily="49" charset="0"/>
                <a:ea typeface="仿宋" pitchFamily="49" charset="-122"/>
                <a:cs typeface="Consolas" pitchFamily="49" charset="0"/>
              </a:rPr>
              <a:t>ABEDCHGF</a:t>
            </a:r>
            <a:r>
              <a:rPr lang="zh-CN" altLang="en-US" sz="1800" smtClean="0">
                <a:solidFill>
                  <a:srgbClr val="0000FF"/>
                </a:solidFill>
                <a:latin typeface="Consolas" pitchFamily="49" charset="0"/>
                <a:ea typeface="仿宋" pitchFamily="49" charset="-122"/>
                <a:cs typeface="Consolas" pitchFamily="49" charset="0"/>
              </a:rPr>
              <a:t>，先序遍历结果为（  ）。</a:t>
            </a:r>
            <a:endParaRPr lang="en-US" altLang="zh-CN" sz="1800" smtClean="0">
              <a:solidFill>
                <a:srgbClr val="0000FF"/>
              </a:solidFill>
              <a:latin typeface="Consolas" pitchFamily="49" charset="0"/>
              <a:ea typeface="仿宋" pitchFamily="49" charset="-122"/>
              <a:cs typeface="Consolas" pitchFamily="49" charset="0"/>
            </a:endParaRPr>
          </a:p>
          <a:p>
            <a:pPr lvl="0">
              <a:lnSpc>
                <a:spcPts val="3000"/>
              </a:lnSpc>
            </a:pP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、对字符串</a:t>
            </a:r>
            <a:r>
              <a:rPr lang="en-US" altLang="zh-CN" sz="1800" smtClean="0">
                <a:solidFill>
                  <a:srgbClr val="0000FF"/>
                </a:solidFill>
                <a:latin typeface="Consolas" pitchFamily="49" charset="0"/>
                <a:ea typeface="仿宋" pitchFamily="49" charset="-122"/>
                <a:cs typeface="Consolas" pitchFamily="49" charset="0"/>
              </a:rPr>
              <a:t>HELL0_HULU</a:t>
            </a:r>
            <a:r>
              <a:rPr lang="zh-CN" altLang="en-US" sz="1800" smtClean="0">
                <a:solidFill>
                  <a:srgbClr val="0000FF"/>
                </a:solidFill>
                <a:latin typeface="Consolas" pitchFamily="49" charset="0"/>
                <a:ea typeface="仿宋" pitchFamily="49" charset="-122"/>
                <a:cs typeface="Consolas" pitchFamily="49" charset="0"/>
              </a:rPr>
              <a:t>中的字符进行二进制编码，使得字符串的编码长度尽可能短，最短长度为（  ）。</a:t>
            </a:r>
          </a:p>
          <a:p>
            <a:pPr lvl="0">
              <a:lnSpc>
                <a:spcPts val="3000"/>
              </a:lnSpc>
            </a:pP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、对长度</a:t>
            </a:r>
            <a:r>
              <a:rPr lang="en-US" altLang="zh-CN" sz="1800" smtClean="0">
                <a:solidFill>
                  <a:srgbClr val="0000FF"/>
                </a:solidFill>
                <a:latin typeface="Consolas" pitchFamily="49" charset="0"/>
                <a:ea typeface="仿宋" pitchFamily="49" charset="-122"/>
                <a:cs typeface="Consolas" pitchFamily="49" charset="0"/>
              </a:rPr>
              <a:t>12</a:t>
            </a:r>
            <a:r>
              <a:rPr lang="zh-CN" altLang="en-US" sz="1800" smtClean="0">
                <a:solidFill>
                  <a:srgbClr val="0000FF"/>
                </a:solidFill>
                <a:latin typeface="Consolas" pitchFamily="49" charset="0"/>
                <a:ea typeface="仿宋" pitchFamily="49" charset="-122"/>
                <a:cs typeface="Consolas" pitchFamily="49" charset="0"/>
              </a:rPr>
              <a:t>的有序数组进行二分查找，目标等概率出现在数组的每个位置上，则平均比较次数为（  ）。</a:t>
            </a:r>
          </a:p>
          <a:p>
            <a:pPr lvl="0">
              <a:lnSpc>
                <a:spcPts val="3000"/>
              </a:lnSpc>
            </a:pP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、一副扑克（去王），每个人随机的摸两张，则至少需要（  ）人摸牌，才能保证有两个人抽到同样的花色。</a:t>
            </a:r>
            <a:endParaRPr lang="en-US" altLang="zh-CN" sz="1800" smtClean="0">
              <a:solidFill>
                <a:srgbClr val="0000FF"/>
              </a:solidFill>
              <a:latin typeface="Consolas" pitchFamily="49" charset="0"/>
              <a:ea typeface="仿宋" pitchFamily="49" charset="-122"/>
              <a:cs typeface="Consolas" pitchFamily="49" charset="0"/>
            </a:endParaRPr>
          </a:p>
          <a:p>
            <a:pPr lvl="0">
              <a:lnSpc>
                <a:spcPts val="3000"/>
              </a:lnSpc>
            </a:pPr>
            <a:r>
              <a:rPr lang="zh-CN" altLang="en-US" sz="1800" smtClean="0">
                <a:solidFill>
                  <a:srgbClr val="00B0F0"/>
                </a:solidFill>
                <a:latin typeface="Consolas" pitchFamily="49" charset="0"/>
                <a:ea typeface="仿宋" pitchFamily="49" charset="-122"/>
                <a:cs typeface="Consolas" pitchFamily="49" charset="0"/>
              </a:rPr>
              <a:t>   令</a:t>
            </a:r>
            <a:r>
              <a:rPr lang="en-US" altLang="zh-CN" sz="1800" smtClean="0">
                <a:solidFill>
                  <a:srgbClr val="00B0F0"/>
                </a:solidFill>
                <a:latin typeface="Consolas" pitchFamily="49" charset="0"/>
                <a:ea typeface="仿宋" pitchFamily="49" charset="-122"/>
                <a:cs typeface="Consolas" pitchFamily="49" charset="0"/>
              </a:rPr>
              <a:t>A</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B</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C</a:t>
            </a:r>
            <a:r>
              <a:rPr lang="zh-CN" altLang="en-US"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D</a:t>
            </a:r>
            <a:r>
              <a:rPr lang="zh-CN" altLang="en-US" sz="1800" smtClean="0">
                <a:solidFill>
                  <a:srgbClr val="00B0F0"/>
                </a:solidFill>
                <a:latin typeface="Consolas" pitchFamily="49" charset="0"/>
                <a:ea typeface="仿宋" pitchFamily="49" charset="-122"/>
                <a:cs typeface="Consolas" pitchFamily="49" charset="0"/>
              </a:rPr>
              <a:t>依次代表扑克牌中的四种花色，随机抽取的两张牌的花色组合有</a:t>
            </a:r>
            <a:r>
              <a:rPr lang="en-US" altLang="zh-CN" sz="1800" smtClean="0">
                <a:solidFill>
                  <a:srgbClr val="00B0F0"/>
                </a:solidFill>
                <a:latin typeface="Consolas" pitchFamily="49" charset="0"/>
                <a:ea typeface="仿宋" pitchFamily="49" charset="-122"/>
                <a:cs typeface="Consolas" pitchFamily="49" charset="0"/>
              </a:rPr>
              <a:t>10</a:t>
            </a:r>
            <a:r>
              <a:rPr lang="zh-CN" altLang="en-US" sz="1800" smtClean="0">
                <a:solidFill>
                  <a:srgbClr val="00B0F0"/>
                </a:solidFill>
                <a:latin typeface="Consolas" pitchFamily="49" charset="0"/>
                <a:ea typeface="仿宋" pitchFamily="49" charset="-122"/>
                <a:cs typeface="Consolas" pitchFamily="49" charset="0"/>
              </a:rPr>
              <a:t>种，根据抽屉原理，则至少</a:t>
            </a:r>
            <a:r>
              <a:rPr lang="en-US" altLang="zh-CN" sz="1800" smtClean="0">
                <a:solidFill>
                  <a:srgbClr val="00B0F0"/>
                </a:solidFill>
                <a:latin typeface="Consolas" pitchFamily="49" charset="0"/>
                <a:ea typeface="仿宋" pitchFamily="49" charset="-122"/>
                <a:cs typeface="Consolas" pitchFamily="49" charset="0"/>
              </a:rPr>
              <a:t>11</a:t>
            </a:r>
            <a:r>
              <a:rPr lang="zh-CN" altLang="en-US" sz="1800" smtClean="0">
                <a:solidFill>
                  <a:srgbClr val="00B0F0"/>
                </a:solidFill>
                <a:latin typeface="Consolas" pitchFamily="49" charset="0"/>
                <a:ea typeface="仿宋" pitchFamily="49" charset="-122"/>
                <a:cs typeface="Consolas" pitchFamily="49" charset="0"/>
              </a:rPr>
              <a:t>个人抽时，才能保证有两个人抽到同样的花色。</a:t>
            </a:r>
          </a:p>
          <a:p>
            <a:pPr lvl="0">
              <a:lnSpc>
                <a:spcPts val="3000"/>
              </a:lnSpc>
            </a:pPr>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个小球中有唯一一个球较轻，用天平秤最少称量</a:t>
            </a:r>
            <a:r>
              <a:rPr lang="en-US" altLang="zh-CN" sz="1800" i="1" smtClean="0">
                <a:solidFill>
                  <a:srgbClr val="0000FF"/>
                </a:solidFill>
                <a:latin typeface="Consolas" pitchFamily="49" charset="0"/>
                <a:ea typeface="仿宋" pitchFamily="49" charset="-122"/>
                <a:cs typeface="Consolas" pitchFamily="49" charset="0"/>
              </a:rPr>
              <a:t>y</a:t>
            </a:r>
            <a:r>
              <a:rPr lang="zh-CN" altLang="en-US" sz="1800" smtClean="0">
                <a:solidFill>
                  <a:srgbClr val="0000FF"/>
                </a:solidFill>
                <a:latin typeface="Consolas" pitchFamily="49" charset="0"/>
                <a:ea typeface="仿宋" pitchFamily="49" charset="-122"/>
                <a:cs typeface="Consolas" pitchFamily="49" charset="0"/>
              </a:rPr>
              <a:t>次能找出这个较轻的球，写出</a:t>
            </a:r>
            <a:r>
              <a:rPr lang="en-US" altLang="zh-CN" sz="1800" smtClean="0">
                <a:solidFill>
                  <a:srgbClr val="0000FF"/>
                </a:solidFill>
                <a:latin typeface="Consolas" pitchFamily="49" charset="0"/>
                <a:ea typeface="仿宋" pitchFamily="49" charset="-122"/>
                <a:cs typeface="Consolas" pitchFamily="49" charset="0"/>
              </a:rPr>
              <a:t>y</a:t>
            </a:r>
            <a:r>
              <a:rPr lang="zh-CN" altLang="en-US" sz="1800" smtClean="0">
                <a:solidFill>
                  <a:srgbClr val="0000FF"/>
                </a:solidFill>
                <a:latin typeface="Consolas" pitchFamily="49" charset="0"/>
                <a:ea typeface="仿宋" pitchFamily="49" charset="-122"/>
                <a:cs typeface="Consolas" pitchFamily="49" charset="0"/>
              </a:rPr>
              <a:t>和</a:t>
            </a:r>
            <a:r>
              <a:rPr lang="en-US" altLang="zh-CN" sz="1800"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的函数表达式</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  ）</a:t>
            </a:r>
            <a:endParaRPr lang="en-US" altLang="zh-CN" sz="1800" smtClean="0">
              <a:solidFill>
                <a:srgbClr val="0000FF"/>
              </a:solidFill>
              <a:latin typeface="Consolas" pitchFamily="49" charset="0"/>
              <a:ea typeface="仿宋" pitchFamily="49" charset="-122"/>
              <a:cs typeface="Consolas" pitchFamily="49" charset="0"/>
            </a:endParaRPr>
          </a:p>
          <a:p>
            <a:pPr lvl="0">
              <a:lnSpc>
                <a:spcPts val="3000"/>
              </a:lnSpc>
            </a:pPr>
            <a:r>
              <a:rPr lang="en-US" altLang="zh-CN" sz="1800" smtClean="0">
                <a:solidFill>
                  <a:srgbClr val="0000FF"/>
                </a:solidFill>
                <a:latin typeface="宋体" pitchFamily="2" charset="-122"/>
                <a:ea typeface="宋体" pitchFamily="2"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（共</a:t>
            </a:r>
            <a:r>
              <a:rPr lang="en-US" altLang="zh-CN" sz="1800" smtClean="0">
                <a:solidFill>
                  <a:srgbClr val="0000FF"/>
                </a:solidFill>
                <a:latin typeface="Consolas" pitchFamily="49" charset="0"/>
                <a:ea typeface="仿宋" pitchFamily="49" charset="-122"/>
                <a:cs typeface="Consolas" pitchFamily="49" charset="0"/>
              </a:rPr>
              <a:t>11</a:t>
            </a:r>
            <a:r>
              <a:rPr lang="zh-CN" altLang="en-US" sz="1800" smtClean="0">
                <a:solidFill>
                  <a:srgbClr val="0000FF"/>
                </a:solidFill>
                <a:latin typeface="Consolas" pitchFamily="49" charset="0"/>
                <a:ea typeface="仿宋" pitchFamily="49" charset="-122"/>
                <a:cs typeface="Consolas" pitchFamily="49" charset="0"/>
              </a:rPr>
              <a:t>题）</a:t>
            </a:r>
            <a:endParaRPr lang="en-US"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8001056" cy="2893100"/>
          </a:xfrm>
          <a:prstGeom prst="rect">
            <a:avLst/>
          </a:prstGeom>
          <a:noFill/>
        </p:spPr>
        <p:txBody>
          <a:bodyPr wrap="square" rtlCol="0">
            <a:spAutoFit/>
          </a:bodyPr>
          <a:lstStyle/>
          <a:p>
            <a:r>
              <a:rPr lang="zh-CN" altLang="en-US" sz="2000" smtClean="0">
                <a:solidFill>
                  <a:srgbClr val="FF0000"/>
                </a:solidFill>
                <a:latin typeface="Consolas" pitchFamily="49" charset="0"/>
                <a:ea typeface="楷体" pitchFamily="49" charset="-122"/>
                <a:cs typeface="Consolas" pitchFamily="49" charset="0"/>
              </a:rPr>
              <a:t>大题：</a:t>
            </a:r>
          </a:p>
          <a:p>
            <a:pPr lvl="0">
              <a:lnSpc>
                <a:spcPct val="150000"/>
              </a:lnSpc>
            </a:pP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个数，找出其中最小的</a:t>
            </a: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个数，写出代码，要求最坏情况下的时间复杂度不能高于</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lvl="0">
              <a:lnSpc>
                <a:spcPct val="150000"/>
              </a:lnSpc>
            </a:pP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、写程序输出</a:t>
            </a:r>
            <a:r>
              <a:rPr lang="en-US" altLang="zh-CN" sz="1800" smtClean="0">
                <a:solidFill>
                  <a:srgbClr val="0000FF"/>
                </a:solidFill>
                <a:latin typeface="Consolas" pitchFamily="49" charset="0"/>
                <a:ea typeface="仿宋" pitchFamily="49" charset="-122"/>
                <a:cs typeface="Consolas" pitchFamily="49" charset="0"/>
              </a:rPr>
              <a:t>8</a:t>
            </a:r>
            <a:r>
              <a:rPr lang="zh-CN" altLang="en-US" sz="1800" smtClean="0">
                <a:solidFill>
                  <a:srgbClr val="0000FF"/>
                </a:solidFill>
                <a:latin typeface="Consolas" pitchFamily="49" charset="0"/>
                <a:ea typeface="仿宋" pitchFamily="49" charset="-122"/>
                <a:cs typeface="Consolas" pitchFamily="49" charset="0"/>
              </a:rPr>
              <a:t>皇后问题的所有排列，要求使用非递归的深度优先遍历。</a:t>
            </a:r>
          </a:p>
          <a:p>
            <a:pPr lvl="0">
              <a:lnSpc>
                <a:spcPct val="150000"/>
              </a:lnSpc>
            </a:pP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有</a:t>
            </a:r>
            <a:r>
              <a:rPr lang="en-US" altLang="zh-CN" sz="1800" i="1" smtClean="0">
                <a:solidFill>
                  <a:srgbClr val="006600"/>
                </a:solidFill>
                <a:latin typeface="Consolas" pitchFamily="49" charset="0"/>
                <a:ea typeface="仿宋" pitchFamily="49" charset="-122"/>
                <a:cs typeface="Consolas" pitchFamily="49" charset="0"/>
              </a:rPr>
              <a:t>n</a:t>
            </a:r>
            <a:r>
              <a:rPr lang="zh-CN" altLang="en-US" sz="1800" smtClean="0">
                <a:solidFill>
                  <a:srgbClr val="006600"/>
                </a:solidFill>
                <a:latin typeface="Consolas" pitchFamily="49" charset="0"/>
                <a:ea typeface="仿宋" pitchFamily="49" charset="-122"/>
                <a:cs typeface="Consolas" pitchFamily="49" charset="0"/>
              </a:rPr>
              <a:t>个作业，</a:t>
            </a:r>
            <a:r>
              <a:rPr lang="en-US" altLang="zh-CN" sz="1800" i="1" smtClean="0">
                <a:solidFill>
                  <a:srgbClr val="006600"/>
                </a:solidFill>
                <a:latin typeface="Consolas" pitchFamily="49" charset="0"/>
                <a:ea typeface="仿宋" pitchFamily="49" charset="-122"/>
                <a:cs typeface="Consolas" pitchFamily="49" charset="0"/>
              </a:rPr>
              <a:t>a</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a</a:t>
            </a:r>
            <a:r>
              <a:rPr lang="en-US" altLang="zh-CN" sz="1800" baseline="-25000" smtClean="0">
                <a:solidFill>
                  <a:srgbClr val="006600"/>
                </a:solidFill>
                <a:latin typeface="Consolas" pitchFamily="49" charset="0"/>
                <a:ea typeface="仿宋" pitchFamily="49" charset="-122"/>
                <a:cs typeface="Consolas" pitchFamily="49" charset="0"/>
              </a:rPr>
              <a:t>2</a:t>
            </a:r>
            <a:r>
              <a:rPr lang="zh-CN" altLang="en-US"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宋体" pitchFamily="2" charset="-122"/>
                <a:ea typeface="宋体" pitchFamily="2" charset="-122"/>
                <a:cs typeface="Consolas" pitchFamily="49" charset="0"/>
              </a:rPr>
              <a:t>…</a:t>
            </a:r>
            <a:r>
              <a:rPr lang="zh-CN" altLang="en-US" sz="1800" smtClean="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a</a:t>
            </a:r>
            <a:r>
              <a:rPr lang="en-US" altLang="zh-CN" sz="1800" i="1" baseline="-25000" smtClean="0">
                <a:solidFill>
                  <a:srgbClr val="006600"/>
                </a:solidFill>
                <a:latin typeface="Consolas" pitchFamily="49" charset="0"/>
                <a:ea typeface="仿宋" pitchFamily="49" charset="-122"/>
                <a:cs typeface="Consolas" pitchFamily="49" charset="0"/>
              </a:rPr>
              <a:t>n</a:t>
            </a:r>
            <a:r>
              <a:rPr lang="zh-CN" altLang="en-US" sz="1800" smtClean="0">
                <a:solidFill>
                  <a:srgbClr val="006600"/>
                </a:solidFill>
                <a:latin typeface="Consolas" pitchFamily="49" charset="0"/>
                <a:ea typeface="仿宋" pitchFamily="49" charset="-122"/>
                <a:cs typeface="Consolas" pitchFamily="49" charset="0"/>
              </a:rPr>
              <a:t>，作业</a:t>
            </a:r>
            <a:r>
              <a:rPr lang="en-US" altLang="zh-CN" sz="1800" i="1" smtClean="0">
                <a:solidFill>
                  <a:srgbClr val="006600"/>
                </a:solidFill>
                <a:latin typeface="Consolas" pitchFamily="49" charset="0"/>
                <a:ea typeface="仿宋" pitchFamily="49" charset="-122"/>
                <a:cs typeface="Consolas" pitchFamily="49" charset="0"/>
              </a:rPr>
              <a:t>a</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的处理时间为</a:t>
            </a:r>
            <a:r>
              <a:rPr lang="en-US" altLang="zh-CN" sz="1800" i="1" smtClean="0">
                <a:solidFill>
                  <a:srgbClr val="006600"/>
                </a:solidFill>
                <a:latin typeface="Consolas" pitchFamily="49" charset="0"/>
                <a:ea typeface="仿宋" pitchFamily="49" charset="-122"/>
                <a:cs typeface="Consolas" pitchFamily="49" charset="0"/>
              </a:rPr>
              <a:t>t</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，产生的效益为</a:t>
            </a:r>
            <a:r>
              <a:rPr lang="en-US" altLang="zh-CN" sz="1800" i="1" smtClean="0">
                <a:solidFill>
                  <a:srgbClr val="006600"/>
                </a:solidFill>
                <a:latin typeface="Consolas" pitchFamily="49" charset="0"/>
                <a:ea typeface="仿宋" pitchFamily="49" charset="-122"/>
                <a:cs typeface="Consolas" pitchFamily="49" charset="0"/>
              </a:rPr>
              <a:t>p</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，最后完成期限为</a:t>
            </a:r>
            <a:r>
              <a:rPr lang="en-US" altLang="zh-CN" sz="1800" i="1" smtClean="0">
                <a:solidFill>
                  <a:srgbClr val="006600"/>
                </a:solidFill>
                <a:latin typeface="Consolas" pitchFamily="49" charset="0"/>
                <a:ea typeface="仿宋" pitchFamily="49" charset="-122"/>
                <a:cs typeface="Consolas" pitchFamily="49" charset="0"/>
              </a:rPr>
              <a:t>d</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，作业一旦被调度则不能中断，如果作业</a:t>
            </a:r>
            <a:r>
              <a:rPr lang="en-US" altLang="zh-CN" sz="1800" i="1" smtClean="0">
                <a:solidFill>
                  <a:srgbClr val="006600"/>
                </a:solidFill>
                <a:latin typeface="Consolas" pitchFamily="49" charset="0"/>
                <a:ea typeface="仿宋" pitchFamily="49" charset="-122"/>
                <a:cs typeface="Consolas" pitchFamily="49" charset="0"/>
              </a:rPr>
              <a:t>a</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在</a:t>
            </a:r>
            <a:r>
              <a:rPr lang="en-US" altLang="zh-CN" sz="1800" i="1" smtClean="0">
                <a:solidFill>
                  <a:srgbClr val="006600"/>
                </a:solidFill>
                <a:latin typeface="Consolas" pitchFamily="49" charset="0"/>
                <a:ea typeface="仿宋" pitchFamily="49" charset="-122"/>
                <a:cs typeface="Consolas" pitchFamily="49" charset="0"/>
              </a:rPr>
              <a:t>d</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前完成，则获得效益</a:t>
            </a:r>
            <a:r>
              <a:rPr lang="en-US" altLang="zh-CN" sz="1800" i="1" smtClean="0">
                <a:solidFill>
                  <a:srgbClr val="006600"/>
                </a:solidFill>
                <a:latin typeface="Consolas" pitchFamily="49" charset="0"/>
                <a:ea typeface="仿宋" pitchFamily="49" charset="-122"/>
                <a:cs typeface="Consolas" pitchFamily="49" charset="0"/>
              </a:rPr>
              <a:t>p</a:t>
            </a:r>
            <a:r>
              <a:rPr lang="en-US" altLang="zh-CN" sz="1800" i="1" baseline="-25000" smtClean="0">
                <a:solidFill>
                  <a:srgbClr val="006600"/>
                </a:solidFill>
                <a:latin typeface="Consolas" pitchFamily="49" charset="0"/>
                <a:ea typeface="仿宋" pitchFamily="49" charset="-122"/>
                <a:cs typeface="Consolas" pitchFamily="49" charset="0"/>
              </a:rPr>
              <a:t>j</a:t>
            </a:r>
            <a:r>
              <a:rPr lang="zh-CN" altLang="en-US" sz="1800" smtClean="0">
                <a:solidFill>
                  <a:srgbClr val="006600"/>
                </a:solidFill>
                <a:latin typeface="Consolas" pitchFamily="49" charset="0"/>
                <a:ea typeface="仿宋" pitchFamily="49" charset="-122"/>
                <a:cs typeface="Consolas" pitchFamily="49" charset="0"/>
              </a:rPr>
              <a:t>，否则无效益。给出最大化效益的作业调度算法。</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5918" y="714356"/>
            <a:ext cx="478634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叶根友毛笔行书2.0版" pitchFamily="2" charset="-122"/>
                <a:cs typeface="Consolas" pitchFamily="49" charset="0"/>
              </a:rPr>
              <a:t>7.8 </a:t>
            </a:r>
            <a:r>
              <a:rPr lang="zh-CN" altLang="zh-CN" sz="2800" smtClean="0">
                <a:solidFill>
                  <a:srgbClr val="FF0000"/>
                </a:solidFill>
                <a:latin typeface="Consolas" pitchFamily="49" charset="0"/>
                <a:ea typeface="叶根友毛笔行书2.0版" pitchFamily="2" charset="-122"/>
                <a:cs typeface="Consolas" pitchFamily="49" charset="0"/>
              </a:rPr>
              <a:t>求解流水作业调度问题</a:t>
            </a:r>
          </a:p>
        </p:txBody>
      </p:sp>
      <p:sp>
        <p:nvSpPr>
          <p:cNvPr id="5" name="TextBox 4"/>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）要在由两台机器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上加工，然后在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上加工。</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加工作业</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所需的时间分别为</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流水作业调度问题要求确定这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上开始加工，到最后一个作业在机器</a:t>
            </a:r>
            <a:r>
              <a:rPr lang="en-US" altLang="zh-CN" sz="2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上加工完成</a:t>
            </a:r>
            <a:r>
              <a:rPr lang="zh-CN" altLang="zh-CN" sz="2000" smtClean="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smtClean="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smtClean="0">
                <a:solidFill>
                  <a:srgbClr val="000000"/>
                </a:solidFill>
                <a:latin typeface="Consolas" pitchFamily="49" charset="0"/>
                <a:ea typeface="楷体" pitchFamily="49" charset="-122"/>
                <a:cs typeface="Consolas" pitchFamily="49" charset="0"/>
              </a:rPr>
              <a:t>非优先调度</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715436" cy="810478"/>
          </a:xfrm>
          <a:prstGeom prst="rect">
            <a:avLst/>
          </a:prstGeom>
          <a:solidFill>
            <a:schemeClr val="accent6">
              <a:lumMod val="20000"/>
              <a:lumOff val="80000"/>
            </a:schemeClr>
          </a:solidFill>
        </p:spPr>
        <p:txBody>
          <a:bodyPr wrap="square" rtlCol="0">
            <a:spAutoFit/>
          </a:bodyPr>
          <a:lstStyle/>
          <a:p>
            <a:pPr>
              <a:lnSpc>
                <a:spcPts val="28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采用归纳思路。当只有一个作业（</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），显然最少时间</a:t>
            </a:r>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min</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428596" y="1214422"/>
            <a:ext cx="7786742" cy="810478"/>
          </a:xfrm>
          <a:prstGeom prst="rect">
            <a:avLst/>
          </a:prstGeom>
          <a:noFill/>
        </p:spPr>
        <p:txBody>
          <a:bodyPr wrap="square" rtlCol="0">
            <a:spAutoFit/>
          </a:bodyPr>
          <a:lstStyle/>
          <a:p>
            <a:pPr>
              <a:lnSpc>
                <a:spcPts val="28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当有两个作业（</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）时</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若（</a:t>
            </a:r>
            <a:r>
              <a:rPr lang="en-US" altLang="zh-CN" sz="2000"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）在前（</a:t>
            </a:r>
            <a:r>
              <a:rPr lang="en-US" altLang="zh-CN" sz="2000"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）在后执行</a:t>
            </a:r>
            <a:r>
              <a:rPr lang="zh-CN" altLang="en-US" sz="2000" smtClean="0">
                <a:solidFill>
                  <a:srgbClr val="C00000"/>
                </a:solidFill>
                <a:latin typeface="Consolas" pitchFamily="49" charset="0"/>
                <a:ea typeface="楷体" pitchFamily="49" charset="-122"/>
                <a:cs typeface="Consolas" pitchFamily="49" charset="0"/>
              </a:rPr>
              <a:t>：</a:t>
            </a:r>
            <a:endParaRPr lang="zh-CN" altLang="en-US" sz="2000">
              <a:solidFill>
                <a:srgbClr val="C00000"/>
              </a:solidFill>
              <a:latin typeface="Consolas" pitchFamily="49" charset="0"/>
              <a:ea typeface="楷体" pitchFamily="49" charset="-122"/>
              <a:cs typeface="Consolas" pitchFamily="49" charset="0"/>
            </a:endParaRPr>
          </a:p>
        </p:txBody>
      </p:sp>
      <p:grpSp>
        <p:nvGrpSpPr>
          <p:cNvPr id="16" name="组合 15"/>
          <p:cNvGrpSpPr/>
          <p:nvPr/>
        </p:nvGrpSpPr>
        <p:grpSpPr>
          <a:xfrm>
            <a:off x="714348" y="2143116"/>
            <a:ext cx="7572428" cy="2553132"/>
            <a:chOff x="714348" y="2143116"/>
            <a:chExt cx="7572428" cy="2553132"/>
          </a:xfrm>
        </p:grpSpPr>
        <p:pic>
          <p:nvPicPr>
            <p:cNvPr id="279554" name="Picture 2"/>
            <p:cNvPicPr>
              <a:picLocks noChangeAspect="1" noChangeArrowheads="1"/>
            </p:cNvPicPr>
            <p:nvPr/>
          </p:nvPicPr>
          <p:blipFill>
            <a:blip r:embed="rId2" cstate="print"/>
            <a:srcRect/>
            <a:stretch>
              <a:fillRect/>
            </a:stretch>
          </p:blipFill>
          <p:spPr bwMode="auto">
            <a:xfrm>
              <a:off x="714348" y="2143116"/>
              <a:ext cx="7381875" cy="2047875"/>
            </a:xfrm>
            <a:prstGeom prst="rect">
              <a:avLst/>
            </a:prstGeom>
            <a:noFill/>
            <a:ln w="9525">
              <a:noFill/>
              <a:miter lim="800000"/>
              <a:headEnd/>
              <a:tailEnd/>
            </a:ln>
          </p:spPr>
        </p:pic>
        <p:sp>
          <p:nvSpPr>
            <p:cNvPr id="9" name="TextBox 8"/>
            <p:cNvSpPr txBox="1"/>
            <p:nvPr/>
          </p:nvSpPr>
          <p:spPr>
            <a:xfrm>
              <a:off x="857224" y="4357694"/>
              <a:ext cx="3714776"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(a)</a:t>
              </a:r>
              <a:r>
                <a:rPr lang="zh-CN" altLang="zh-CN" sz="1600" smtClean="0">
                  <a:solidFill>
                    <a:srgbClr val="0000FF"/>
                  </a:solidFill>
                  <a:latin typeface="Consolas" pitchFamily="49" charset="0"/>
                  <a:ea typeface="仿宋" pitchFamily="49" charset="-122"/>
                  <a:cs typeface="Consolas" pitchFamily="49" charset="0"/>
                </a:rPr>
                <a:t>作业</a:t>
              </a:r>
              <a:r>
                <a:rPr lang="en-US" altLang="zh-CN" sz="1600" smtClean="0">
                  <a:solidFill>
                    <a:srgbClr val="0000FF"/>
                  </a:solidFill>
                  <a:latin typeface="Consolas" pitchFamily="49" charset="0"/>
                  <a:ea typeface="仿宋" pitchFamily="49" charset="-122"/>
                  <a:cs typeface="Consolas" pitchFamily="49" charset="0"/>
                </a:rPr>
                <a:t>2</a:t>
              </a:r>
              <a:r>
                <a:rPr lang="zh-CN" altLang="zh-CN" sz="1600" smtClean="0">
                  <a:solidFill>
                    <a:srgbClr val="0000FF"/>
                  </a:solidFill>
                  <a:latin typeface="Consolas" pitchFamily="49" charset="0"/>
                  <a:ea typeface="仿宋" pitchFamily="49" charset="-122"/>
                  <a:cs typeface="Consolas" pitchFamily="49" charset="0"/>
                </a:rPr>
                <a:t>在</a:t>
              </a:r>
              <a:r>
                <a:rPr lang="en-US" altLang="zh-CN" sz="1600" smtClean="0">
                  <a:solidFill>
                    <a:srgbClr val="0000FF"/>
                  </a:solidFill>
                  <a:latin typeface="Consolas" pitchFamily="49" charset="0"/>
                  <a:ea typeface="仿宋" pitchFamily="49" charset="-122"/>
                  <a:cs typeface="Consolas" pitchFamily="49" charset="0"/>
                </a:rPr>
                <a:t>M2</a:t>
              </a:r>
              <a:r>
                <a:rPr lang="zh-CN" altLang="zh-CN" sz="1600" smtClean="0">
                  <a:solidFill>
                    <a:srgbClr val="0000FF"/>
                  </a:solidFill>
                  <a:latin typeface="Consolas" pitchFamily="49" charset="0"/>
                  <a:ea typeface="仿宋" pitchFamily="49" charset="-122"/>
                  <a:cs typeface="Consolas" pitchFamily="49" charset="0"/>
                </a:rPr>
                <a:t>上执行没有等待的情况</a:t>
              </a:r>
            </a:p>
          </p:txBody>
        </p:sp>
        <p:sp>
          <p:nvSpPr>
            <p:cNvPr id="10" name="TextBox 9"/>
            <p:cNvSpPr txBox="1"/>
            <p:nvPr/>
          </p:nvSpPr>
          <p:spPr>
            <a:xfrm>
              <a:off x="4786314" y="4304892"/>
              <a:ext cx="3500462" cy="338554"/>
            </a:xfrm>
            <a:prstGeom prst="rect">
              <a:avLst/>
            </a:prstGeom>
            <a:noFill/>
          </p:spPr>
          <p:txBody>
            <a:bodyPr wrap="square" rtlCol="0">
              <a:spAutoFit/>
            </a:bodyPr>
            <a:lstStyle/>
            <a:p>
              <a:r>
                <a:rPr lang="en-US" altLang="zh-CN" sz="1600" smtClean="0">
                  <a:solidFill>
                    <a:srgbClr val="0000FF"/>
                  </a:solidFill>
                  <a:latin typeface="Consolas" pitchFamily="49" charset="0"/>
                  <a:ea typeface="仿宋" pitchFamily="49" charset="-122"/>
                  <a:cs typeface="Consolas" pitchFamily="49" charset="0"/>
                </a:rPr>
                <a:t>(b)</a:t>
              </a:r>
              <a:r>
                <a:rPr lang="zh-CN" altLang="zh-CN" sz="1600" smtClean="0">
                  <a:solidFill>
                    <a:srgbClr val="0000FF"/>
                  </a:solidFill>
                  <a:latin typeface="Consolas" pitchFamily="49" charset="0"/>
                  <a:ea typeface="仿宋" pitchFamily="49" charset="-122"/>
                  <a:cs typeface="Consolas" pitchFamily="49" charset="0"/>
                </a:rPr>
                <a:t>作业</a:t>
              </a:r>
              <a:r>
                <a:rPr lang="en-US" altLang="zh-CN" sz="1600" smtClean="0">
                  <a:solidFill>
                    <a:srgbClr val="0000FF"/>
                  </a:solidFill>
                  <a:latin typeface="Consolas" pitchFamily="49" charset="0"/>
                  <a:ea typeface="仿宋" pitchFamily="49" charset="-122"/>
                  <a:cs typeface="Consolas" pitchFamily="49" charset="0"/>
                </a:rPr>
                <a:t>2</a:t>
              </a:r>
              <a:r>
                <a:rPr lang="zh-CN" altLang="zh-CN" sz="1600" smtClean="0">
                  <a:solidFill>
                    <a:srgbClr val="0000FF"/>
                  </a:solidFill>
                  <a:latin typeface="Consolas" pitchFamily="49" charset="0"/>
                  <a:ea typeface="仿宋" pitchFamily="49" charset="-122"/>
                  <a:cs typeface="Consolas" pitchFamily="49" charset="0"/>
                </a:rPr>
                <a:t>在</a:t>
              </a:r>
              <a:r>
                <a:rPr lang="en-US" altLang="zh-CN" sz="1600" smtClean="0">
                  <a:solidFill>
                    <a:srgbClr val="0000FF"/>
                  </a:solidFill>
                  <a:latin typeface="Consolas" pitchFamily="49" charset="0"/>
                  <a:ea typeface="仿宋" pitchFamily="49" charset="-122"/>
                  <a:cs typeface="Consolas" pitchFamily="49" charset="0"/>
                </a:rPr>
                <a:t>M2</a:t>
              </a:r>
              <a:r>
                <a:rPr lang="zh-CN" altLang="zh-CN" sz="1600" smtClean="0">
                  <a:solidFill>
                    <a:srgbClr val="0000FF"/>
                  </a:solidFill>
                  <a:latin typeface="Consolas" pitchFamily="49" charset="0"/>
                  <a:ea typeface="仿宋" pitchFamily="49" charset="-122"/>
                  <a:cs typeface="Consolas" pitchFamily="49" charset="0"/>
                </a:rPr>
                <a:t>上执行有等待的情况</a:t>
              </a:r>
            </a:p>
          </p:txBody>
        </p:sp>
      </p:grpSp>
      <p:sp>
        <p:nvSpPr>
          <p:cNvPr id="12" name="TextBox 11"/>
          <p:cNvSpPr txBox="1"/>
          <p:nvPr/>
        </p:nvSpPr>
        <p:spPr>
          <a:xfrm>
            <a:off x="1000100" y="4845618"/>
            <a:ext cx="3214710"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T</a:t>
            </a:r>
            <a:r>
              <a:rPr lang="en-US" altLang="zh-CN" sz="1800" baseline="-25000" smtClean="0">
                <a:solidFill>
                  <a:srgbClr val="0000FF"/>
                </a:solidFill>
                <a:latin typeface="Consolas" pitchFamily="49" charset="0"/>
                <a:cs typeface="Consolas" pitchFamily="49" charset="0"/>
              </a:rPr>
              <a:t>min</a:t>
            </a:r>
            <a:r>
              <a:rPr lang="en-US" altLang="zh-CN" sz="1800" smtClean="0">
                <a:solidFill>
                  <a:srgbClr val="0000FF"/>
                </a:solidFill>
                <a:latin typeface="Consolas" pitchFamily="49" charset="0"/>
                <a:cs typeface="Consolas" pitchFamily="49" charset="0"/>
              </a:rPr>
              <a:t>=a</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+b</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+c</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+d</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-b</a:t>
            </a:r>
            <a:r>
              <a:rPr lang="en-US" altLang="zh-CN" sz="1800" baseline="-25000" smtClean="0">
                <a:solidFill>
                  <a:srgbClr val="0000FF"/>
                </a:solidFill>
                <a:latin typeface="Consolas" pitchFamily="49" charset="0"/>
                <a:cs typeface="Consolas" pitchFamily="49" charset="0"/>
              </a:rPr>
              <a:t>1</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b</a:t>
            </a:r>
            <a:r>
              <a:rPr lang="en-US" altLang="zh-CN" sz="1800" baseline="-25000"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&lt;a</a:t>
            </a:r>
            <a:r>
              <a:rPr lang="en-US" altLang="zh-CN" sz="1800" baseline="-25000" smtClean="0">
                <a:solidFill>
                  <a:srgbClr val="0000FF"/>
                </a:solidFill>
                <a:latin typeface="Consolas" pitchFamily="49" charset="0"/>
                <a:cs typeface="Consolas" pitchFamily="49" charset="0"/>
              </a:rPr>
              <a:t>2</a:t>
            </a:r>
            <a:r>
              <a:rPr lang="zh-CN"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929190" y="4845618"/>
            <a:ext cx="3286148" cy="369332"/>
          </a:xfrm>
          <a:prstGeom prst="rect">
            <a:avLst/>
          </a:prstGeom>
          <a:noFill/>
        </p:spPr>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T</a:t>
            </a:r>
            <a:r>
              <a:rPr lang="en-US" altLang="zh-CN" sz="1800" baseline="-25000" smtClean="0">
                <a:solidFill>
                  <a:srgbClr val="0000FF"/>
                </a:solidFill>
                <a:latin typeface="Consolas" pitchFamily="49" charset="0"/>
                <a:ea typeface="楷体" pitchFamily="49" charset="-122"/>
                <a:cs typeface="Consolas" pitchFamily="49" charset="0"/>
              </a:rPr>
              <a:t>min</a:t>
            </a:r>
            <a:r>
              <a:rPr lang="en-US" altLang="zh-CN" sz="1800"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+c</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+d</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&lt;b</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endParaRPr lang="zh-CN" altLang="en-US" sz="1800"/>
          </a:p>
        </p:txBody>
      </p:sp>
      <p:grpSp>
        <p:nvGrpSpPr>
          <p:cNvPr id="17" name="组合 16"/>
          <p:cNvGrpSpPr/>
          <p:nvPr/>
        </p:nvGrpSpPr>
        <p:grpSpPr>
          <a:xfrm>
            <a:off x="2714612" y="5286388"/>
            <a:ext cx="4214842" cy="828738"/>
            <a:chOff x="2714612" y="5286388"/>
            <a:chExt cx="4214842" cy="828738"/>
          </a:xfrm>
        </p:grpSpPr>
        <p:sp>
          <p:nvSpPr>
            <p:cNvPr id="14" name="TextBox 13"/>
            <p:cNvSpPr txBox="1"/>
            <p:nvPr/>
          </p:nvSpPr>
          <p:spPr>
            <a:xfrm>
              <a:off x="2714612" y="5715016"/>
              <a:ext cx="4214842"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T</a:t>
              </a:r>
              <a:r>
                <a:rPr lang="en-US" altLang="zh-CN" sz="2000" baseline="-25000" smtClean="0">
                  <a:solidFill>
                    <a:srgbClr val="0000FF"/>
                  </a:solidFill>
                  <a:latin typeface="Consolas" pitchFamily="49" charset="0"/>
                  <a:ea typeface="楷体" pitchFamily="49" charset="-122"/>
                  <a:cs typeface="Consolas" pitchFamily="49" charset="0"/>
                </a:rPr>
                <a:t>min</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-min(a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p>
          </p:txBody>
        </p:sp>
        <p:sp>
          <p:nvSpPr>
            <p:cNvPr id="15" name="下箭头 14"/>
            <p:cNvSpPr/>
            <p:nvPr/>
          </p:nvSpPr>
          <p:spPr>
            <a:xfrm>
              <a:off x="4357686" y="5286388"/>
              <a:ext cx="214314" cy="42862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7643866" cy="782137"/>
          </a:xfrm>
          <a:prstGeom prst="rect">
            <a:avLst/>
          </a:prstGeom>
          <a:noFill/>
        </p:spPr>
        <p:txBody>
          <a:bodyPr wrap="square" rtlCol="0">
            <a:spAutoFit/>
          </a:bodyPr>
          <a:lstStyle/>
          <a:p>
            <a:pPr>
              <a:lnSpc>
                <a:spcPts val="2800"/>
              </a:lnSpc>
            </a:pPr>
            <a:r>
              <a:rPr lang="zh-CN" altLang="zh-CN" sz="2000" smtClean="0">
                <a:solidFill>
                  <a:srgbClr val="C00000"/>
                </a:solidFill>
                <a:latin typeface="Consolas" pitchFamily="49" charset="0"/>
                <a:ea typeface="楷体" pitchFamily="49" charset="-122"/>
                <a:cs typeface="Consolas" pitchFamily="49" charset="0"/>
              </a:rPr>
              <a:t>若</a:t>
            </a:r>
            <a:r>
              <a:rPr lang="en-US" altLang="zh-CN" sz="2000"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2</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C00000"/>
                </a:solidFill>
                <a:latin typeface="Consolas" pitchFamily="49" charset="0"/>
                <a:ea typeface="楷体" pitchFamily="49" charset="-122"/>
                <a:cs typeface="Consolas" pitchFamily="49" charset="0"/>
              </a:rPr>
              <a:t>在前（</a:t>
            </a:r>
            <a:r>
              <a:rPr lang="en-US" altLang="zh-CN" sz="2000" smtClean="0">
                <a:solidFill>
                  <a:srgbClr val="C00000"/>
                </a:solidFill>
                <a:latin typeface="Consolas" pitchFamily="49" charset="0"/>
                <a:ea typeface="楷体" pitchFamily="49" charset="-122"/>
                <a:cs typeface="Consolas" pitchFamily="49" charset="0"/>
              </a:rPr>
              <a:t>a</a:t>
            </a:r>
            <a:r>
              <a:rPr lang="en-US" altLang="zh-CN" sz="2000" baseline="-25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a:t>
            </a:r>
            <a:r>
              <a:rPr lang="en-US" altLang="zh-CN" sz="2000" baseline="-25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）在后执行</a:t>
            </a:r>
            <a:r>
              <a:rPr lang="zh-CN" altLang="zh-CN" sz="2000" smtClean="0">
                <a:solidFill>
                  <a:srgbClr val="0000FF"/>
                </a:solidFill>
                <a:latin typeface="Consolas" pitchFamily="49" charset="0"/>
                <a:ea typeface="楷体" pitchFamily="49" charset="-122"/>
                <a:cs typeface="Consolas" pitchFamily="49" charset="0"/>
              </a:rPr>
              <a:t>，可以求出最少时间</a:t>
            </a:r>
            <a:endParaRPr lang="en-US" altLang="zh-CN" sz="2000" smtClean="0">
              <a:solidFill>
                <a:srgbClr val="0000FF"/>
              </a:solidFill>
              <a:latin typeface="Consolas" pitchFamily="49" charset="0"/>
              <a:ea typeface="楷体" pitchFamily="49" charset="-122"/>
              <a:cs typeface="Consolas" pitchFamily="49" charset="0"/>
            </a:endParaRPr>
          </a:p>
          <a:p>
            <a:pPr>
              <a:lnSpc>
                <a:spcPts val="2800"/>
              </a:lnSpc>
            </a:pPr>
            <a:r>
              <a:rPr lang="en-US" altLang="zh-CN" sz="2000" smtClean="0">
                <a:solidFill>
                  <a:srgbClr val="0000FF"/>
                </a:solidFill>
                <a:latin typeface="Consolas" pitchFamily="49" charset="0"/>
                <a:ea typeface="楷体" pitchFamily="49" charset="-122"/>
                <a:cs typeface="Consolas" pitchFamily="49" charset="0"/>
              </a:rPr>
              <a:t>        T</a:t>
            </a:r>
            <a:r>
              <a:rPr lang="en-US" altLang="zh-CN" sz="2000" baseline="-25000" smtClean="0">
                <a:solidFill>
                  <a:srgbClr val="0000FF"/>
                </a:solidFill>
                <a:latin typeface="Consolas" pitchFamily="49" charset="0"/>
                <a:ea typeface="楷体" pitchFamily="49" charset="-122"/>
                <a:cs typeface="Consolas" pitchFamily="49" charset="0"/>
              </a:rPr>
              <a:t>min</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-min(b</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endParaRPr lang="zh-CN" altLang="zh-CN" sz="2000" smtClean="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642910" y="2214554"/>
            <a:ext cx="7286676" cy="1730043"/>
            <a:chOff x="642910" y="2214554"/>
            <a:chExt cx="7286676" cy="1730043"/>
          </a:xfrm>
        </p:grpSpPr>
        <p:sp>
          <p:nvSpPr>
            <p:cNvPr id="3" name="TextBox 2"/>
            <p:cNvSpPr txBox="1"/>
            <p:nvPr/>
          </p:nvSpPr>
          <p:spPr>
            <a:xfrm>
              <a:off x="642910" y="2928934"/>
              <a:ext cx="7286676" cy="1015663"/>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将两种执行顺序合并起来有：</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FF0000"/>
                  </a:solidFill>
                  <a:latin typeface="Consolas" pitchFamily="49" charset="0"/>
                  <a:ea typeface="楷体" pitchFamily="49" charset="-122"/>
                  <a:cs typeface="Consolas" pitchFamily="49" charset="0"/>
                </a:rPr>
                <a:t>      T</a:t>
              </a:r>
              <a:r>
                <a:rPr lang="en-US" altLang="zh-CN" sz="2000" baseline="-25000" smtClean="0">
                  <a:solidFill>
                    <a:srgbClr val="FF0000"/>
                  </a:solidFill>
                  <a:latin typeface="Consolas" pitchFamily="49" charset="0"/>
                  <a:ea typeface="楷体" pitchFamily="49" charset="-122"/>
                  <a:cs typeface="Consolas" pitchFamily="49" charset="0"/>
                </a:rPr>
                <a:t>min</a:t>
              </a:r>
              <a:r>
                <a:rPr lang="en-US" altLang="zh-CN" sz="2000"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-max(min(a</a:t>
              </a:r>
              <a:r>
                <a:rPr lang="en-US" altLang="zh-CN" sz="2000" baseline="-25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min(a</a:t>
              </a:r>
              <a:r>
                <a:rPr lang="en-US" altLang="zh-CN" sz="2000" baseline="-25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en-US" altLang="zh-CN" sz="2000" smtClean="0">
                  <a:solidFill>
                    <a:srgbClr val="FF0000"/>
                  </a:solidFill>
                  <a:latin typeface="Consolas" pitchFamily="49" charset="0"/>
                  <a:ea typeface="楷体" pitchFamily="49" charset="-122"/>
                  <a:cs typeface="Consolas" pitchFamily="49" charset="0"/>
                </a:rPr>
                <a:t>b</a:t>
              </a:r>
              <a:r>
                <a:rPr lang="en-US" altLang="zh-CN" sz="2000" baseline="-25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a:t>
              </a:r>
              <a:endParaRPr lang="zh-CN" altLang="zh-CN" sz="2000" smtClean="0">
                <a:solidFill>
                  <a:srgbClr val="FF0000"/>
                </a:solidFill>
                <a:latin typeface="Consolas" pitchFamily="49" charset="0"/>
                <a:ea typeface="楷体" pitchFamily="49" charset="-122"/>
                <a:cs typeface="Consolas" pitchFamily="49" charset="0"/>
              </a:endParaRPr>
            </a:p>
          </p:txBody>
        </p:sp>
        <p:sp>
          <p:nvSpPr>
            <p:cNvPr id="4" name="下箭头 3"/>
            <p:cNvSpPr/>
            <p:nvPr/>
          </p:nvSpPr>
          <p:spPr>
            <a:xfrm>
              <a:off x="3428992" y="2214554"/>
              <a:ext cx="214314"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1000108"/>
            <a:ext cx="7500990" cy="1846659"/>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由此可以得到一个</a:t>
            </a:r>
            <a:r>
              <a:rPr lang="zh-CN" altLang="zh-CN" sz="2000" smtClean="0">
                <a:solidFill>
                  <a:srgbClr val="C00000"/>
                </a:solidFill>
                <a:latin typeface="Consolas" pitchFamily="49" charset="0"/>
                <a:ea typeface="楷体" pitchFamily="49" charset="-122"/>
                <a:cs typeface="Consolas" pitchFamily="49" charset="0"/>
              </a:rPr>
              <a:t>贪心的性质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中的元素</a:t>
            </a:r>
            <a:endParaRPr lang="en-US" altLang="zh-CN" sz="2000" smtClean="0">
              <a:solidFill>
                <a:srgbClr val="0000FF"/>
              </a:solidFill>
              <a:latin typeface="Consolas" pitchFamily="49" charset="0"/>
              <a:ea typeface="楷体" pitchFamily="49" charset="-122"/>
              <a:cs typeface="Consolas" pitchFamily="49" charset="0"/>
            </a:endParaRPr>
          </a:p>
          <a:p>
            <a:pPr marL="342900" indent="-342900">
              <a:lnSpc>
                <a:spcPct val="150000"/>
              </a:lnSpc>
              <a:buBlip>
                <a:blip r:embed="rId2"/>
              </a:buBlip>
            </a:pPr>
            <a:r>
              <a:rPr lang="zh-CN" altLang="zh-CN" sz="1800" smtClean="0">
                <a:solidFill>
                  <a:srgbClr val="0000FF"/>
                </a:solidFill>
                <a:latin typeface="Consolas" pitchFamily="49" charset="0"/>
                <a:ea typeface="楷体" pitchFamily="49" charset="-122"/>
                <a:cs typeface="Consolas" pitchFamily="49" charset="0"/>
              </a:rPr>
              <a:t>若</a:t>
            </a:r>
            <a:r>
              <a:rPr lang="en-US" altLang="zh-CN" sz="1800" smtClean="0">
                <a:solidFill>
                  <a:srgbClr val="0000FF"/>
                </a:solidFill>
                <a:latin typeface="Consolas" pitchFamily="49" charset="0"/>
                <a:ea typeface="楷体" pitchFamily="49" charset="-122"/>
                <a:cs typeface="Consolas" pitchFamily="49" charset="0"/>
              </a:rPr>
              <a:t>min(a</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min(a</a:t>
            </a:r>
            <a:r>
              <a:rPr lang="en-US" altLang="zh-CN" sz="1800" baseline="-250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，则</a:t>
            </a:r>
            <a:r>
              <a:rPr lang="en-US" altLang="zh-CN" sz="1800" smtClean="0">
                <a:solidFill>
                  <a:srgbClr val="FF0000"/>
                </a:solidFill>
                <a:latin typeface="Consolas" pitchFamily="49" charset="0"/>
                <a:ea typeface="楷体" pitchFamily="49" charset="-122"/>
                <a:cs typeface="Consolas" pitchFamily="49" charset="0"/>
              </a:rPr>
              <a:t>(a</a:t>
            </a:r>
            <a:r>
              <a:rPr lang="en-US" altLang="zh-CN" sz="1800" baseline="-250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b</a:t>
            </a:r>
            <a:r>
              <a:rPr lang="en-US" altLang="zh-CN" sz="1800" baseline="-25000" smtClean="0">
                <a:solidFill>
                  <a:srgbClr val="FF0000"/>
                </a:solidFill>
                <a:latin typeface="Consolas" pitchFamily="49" charset="0"/>
                <a:ea typeface="楷体" pitchFamily="49" charset="-122"/>
                <a:cs typeface="Consolas" pitchFamily="49" charset="0"/>
              </a:rPr>
              <a:t>1</a:t>
            </a: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放在</a:t>
            </a:r>
            <a:r>
              <a:rPr lang="en-US" altLang="zh-CN" sz="1800" smtClean="0">
                <a:solidFill>
                  <a:srgbClr val="FF0000"/>
                </a:solidFill>
                <a:latin typeface="Consolas" pitchFamily="49" charset="0"/>
                <a:ea typeface="楷体" pitchFamily="49" charset="-122"/>
                <a:cs typeface="Consolas" pitchFamily="49" charset="0"/>
              </a:rPr>
              <a:t>(a</a:t>
            </a:r>
            <a:r>
              <a:rPr lang="en-US" altLang="zh-CN" sz="1800" baseline="-250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b</a:t>
            </a:r>
            <a:r>
              <a:rPr lang="en-US" altLang="zh-CN" sz="1800" baseline="-25000" smtClean="0">
                <a:solidFill>
                  <a:srgbClr val="FF0000"/>
                </a:solidFill>
                <a:latin typeface="Consolas" pitchFamily="49" charset="0"/>
                <a:ea typeface="楷体" pitchFamily="49" charset="-122"/>
                <a:cs typeface="Consolas" pitchFamily="49" charset="0"/>
              </a:rPr>
              <a:t>2</a:t>
            </a: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前面</a:t>
            </a:r>
            <a:r>
              <a:rPr lang="zh-CN" altLang="zh-CN"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ct val="150000"/>
              </a:lnSpc>
              <a:buBlip>
                <a:blip r:embed="rId2"/>
              </a:buBlip>
            </a:pPr>
            <a:r>
              <a:rPr lang="zh-CN" altLang="zh-CN" sz="1800" smtClean="0">
                <a:solidFill>
                  <a:srgbClr val="0000FF"/>
                </a:solidFill>
                <a:latin typeface="Consolas" pitchFamily="49" charset="0"/>
                <a:ea typeface="楷体" pitchFamily="49" charset="-122"/>
                <a:cs typeface="Consolas" pitchFamily="49" charset="0"/>
              </a:rPr>
              <a:t>反之，若</a:t>
            </a:r>
            <a:r>
              <a:rPr lang="en-US" altLang="zh-CN" sz="1800" smtClean="0">
                <a:solidFill>
                  <a:srgbClr val="0000FF"/>
                </a:solidFill>
                <a:latin typeface="Consolas" pitchFamily="49" charset="0"/>
                <a:ea typeface="楷体" pitchFamily="49" charset="-122"/>
                <a:cs typeface="Consolas" pitchFamily="49" charset="0"/>
              </a:rPr>
              <a:t>min(a</a:t>
            </a:r>
            <a:r>
              <a:rPr lang="en-US" altLang="zh-CN" sz="1800" baseline="-250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宋体" pitchFamily="2" charset="-122"/>
                <a:ea typeface="宋体" pitchFamily="2"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min(a</a:t>
            </a:r>
            <a:r>
              <a:rPr lang="en-US" altLang="zh-CN" sz="1800" baseline="-250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(a</a:t>
            </a:r>
            <a:r>
              <a:rPr lang="en-US" altLang="zh-CN" sz="1800" baseline="-25000" smtClean="0">
                <a:solidFill>
                  <a:srgbClr val="FF0000"/>
                </a:solidFill>
                <a:latin typeface="Consolas" pitchFamily="49" charset="0"/>
                <a:ea typeface="楷体" pitchFamily="49" charset="-122"/>
                <a:cs typeface="Consolas" pitchFamily="49" charset="0"/>
              </a:rPr>
              <a:t>2</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b</a:t>
            </a:r>
            <a:r>
              <a:rPr lang="en-US" altLang="zh-CN" sz="1800" baseline="-25000" smtClean="0">
                <a:solidFill>
                  <a:srgbClr val="FF0000"/>
                </a:solidFill>
                <a:latin typeface="Consolas" pitchFamily="49" charset="0"/>
                <a:ea typeface="楷体" pitchFamily="49" charset="-122"/>
                <a:cs typeface="Consolas" pitchFamily="49" charset="0"/>
              </a:rPr>
              <a:t>2</a:t>
            </a: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放在</a:t>
            </a:r>
            <a:r>
              <a:rPr lang="en-US" altLang="zh-CN" sz="1800" smtClean="0">
                <a:solidFill>
                  <a:srgbClr val="FF0000"/>
                </a:solidFill>
                <a:latin typeface="Consolas" pitchFamily="49" charset="0"/>
                <a:ea typeface="楷体" pitchFamily="49" charset="-122"/>
                <a:cs typeface="Consolas" pitchFamily="49" charset="0"/>
              </a:rPr>
              <a:t>(a</a:t>
            </a:r>
            <a:r>
              <a:rPr lang="en-US" altLang="zh-CN" sz="1800" baseline="-25000" smtClean="0">
                <a:solidFill>
                  <a:srgbClr val="FF0000"/>
                </a:solidFill>
                <a:latin typeface="Consolas" pitchFamily="49" charset="0"/>
                <a:ea typeface="楷体" pitchFamily="49" charset="-122"/>
                <a:cs typeface="Consolas" pitchFamily="49" charset="0"/>
              </a:rPr>
              <a:t>1</a:t>
            </a:r>
            <a:r>
              <a:rPr lang="zh-CN" altLang="zh-CN" sz="1800" smtClean="0">
                <a:solidFill>
                  <a:srgbClr val="FF000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b</a:t>
            </a:r>
            <a:r>
              <a:rPr lang="en-US" altLang="zh-CN" sz="1800" baseline="-25000" smtClean="0">
                <a:solidFill>
                  <a:srgbClr val="FF0000"/>
                </a:solidFill>
                <a:latin typeface="Consolas" pitchFamily="49" charset="0"/>
                <a:ea typeface="楷体" pitchFamily="49" charset="-122"/>
                <a:cs typeface="Consolas" pitchFamily="49" charset="0"/>
              </a:rPr>
              <a:t>1</a:t>
            </a: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前面</a:t>
            </a:r>
            <a:r>
              <a:rPr lang="zh-CN" altLang="en-US"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714348" y="3857628"/>
            <a:ext cx="7143800" cy="827021"/>
          </a:xfrm>
          <a:prstGeom prst="rect">
            <a:avLst/>
          </a:prstGeom>
          <a:noFill/>
        </p:spPr>
        <p:txBody>
          <a:bodyPr wrap="square" rtlCol="0">
            <a:spAutoFit/>
          </a:bodyPr>
          <a:lstStyle/>
          <a:p>
            <a:pPr>
              <a:lnSpc>
                <a:spcPts val="3000"/>
              </a:lnSpc>
            </a:pPr>
            <a:r>
              <a:rPr lang="zh-CN" altLang="en-US" sz="2000" smtClean="0">
                <a:solidFill>
                  <a:srgbClr val="FF0000"/>
                </a:solidFill>
                <a:latin typeface="Consolas" pitchFamily="49" charset="0"/>
                <a:ea typeface="微软雅黑" pitchFamily="34" charset="-122"/>
                <a:cs typeface="Consolas" pitchFamily="49" charset="0"/>
              </a:rPr>
              <a:t>   让</a:t>
            </a:r>
            <a:r>
              <a:rPr lang="en-US" altLang="zh-CN" sz="2000" smtClean="0">
                <a:solidFill>
                  <a:srgbClr val="FF0000"/>
                </a:solidFill>
                <a:latin typeface="Consolas" pitchFamily="49" charset="0"/>
                <a:ea typeface="微软雅黑" pitchFamily="34" charset="-122"/>
                <a:cs typeface="Consolas" pitchFamily="49" charset="0"/>
              </a:rPr>
              <a:t>(a,b)</a:t>
            </a:r>
            <a:r>
              <a:rPr lang="zh-CN" altLang="en-US" sz="2000" smtClean="0">
                <a:solidFill>
                  <a:srgbClr val="FF0000"/>
                </a:solidFill>
                <a:latin typeface="Consolas" pitchFamily="49" charset="0"/>
                <a:ea typeface="微软雅黑" pitchFamily="34" charset="-122"/>
                <a:cs typeface="Consolas" pitchFamily="49" charset="0"/>
              </a:rPr>
              <a:t>中</a:t>
            </a:r>
            <a:r>
              <a:rPr lang="en-US" altLang="zh-CN" sz="2000" smtClean="0">
                <a:solidFill>
                  <a:srgbClr val="FF0000"/>
                </a:solidFill>
                <a:latin typeface="Consolas" pitchFamily="49" charset="0"/>
                <a:ea typeface="微软雅黑" pitchFamily="34" charset="-122"/>
                <a:cs typeface="Consolas" pitchFamily="49" charset="0"/>
              </a:rPr>
              <a:t>a</a:t>
            </a:r>
            <a:r>
              <a:rPr lang="zh-CN" altLang="en-US" sz="2000" smtClean="0">
                <a:solidFill>
                  <a:srgbClr val="FF0000"/>
                </a:solidFill>
                <a:latin typeface="Consolas" pitchFamily="49" charset="0"/>
                <a:ea typeface="微软雅黑" pitchFamily="34" charset="-122"/>
                <a:cs typeface="Consolas" pitchFamily="49" charset="0"/>
              </a:rPr>
              <a:t>比较小的尽可能先执行，</a:t>
            </a:r>
            <a:r>
              <a:rPr lang="en-US" altLang="zh-CN" sz="2000" smtClean="0">
                <a:solidFill>
                  <a:srgbClr val="FF0000"/>
                </a:solidFill>
                <a:latin typeface="Consolas" pitchFamily="49" charset="0"/>
                <a:ea typeface="微软雅黑" pitchFamily="34" charset="-122"/>
                <a:cs typeface="Consolas" pitchFamily="49" charset="0"/>
              </a:rPr>
              <a:t>(a,b)</a:t>
            </a:r>
            <a:r>
              <a:rPr lang="zh-CN" altLang="en-US" sz="2000" smtClean="0">
                <a:solidFill>
                  <a:srgbClr val="FF0000"/>
                </a:solidFill>
                <a:latin typeface="Consolas" pitchFamily="49" charset="0"/>
                <a:ea typeface="微软雅黑" pitchFamily="34" charset="-122"/>
                <a:cs typeface="Consolas" pitchFamily="49" charset="0"/>
              </a:rPr>
              <a:t>中</a:t>
            </a:r>
            <a:r>
              <a:rPr lang="en-US" altLang="zh-CN" sz="2000" smtClean="0">
                <a:solidFill>
                  <a:srgbClr val="FF0000"/>
                </a:solidFill>
                <a:latin typeface="Consolas" pitchFamily="49" charset="0"/>
                <a:ea typeface="微软雅黑" pitchFamily="34" charset="-122"/>
                <a:cs typeface="Consolas" pitchFamily="49" charset="0"/>
              </a:rPr>
              <a:t>b</a:t>
            </a:r>
            <a:r>
              <a:rPr lang="zh-CN" altLang="en-US" sz="2000" smtClean="0">
                <a:solidFill>
                  <a:srgbClr val="FF0000"/>
                </a:solidFill>
                <a:latin typeface="Consolas" pitchFamily="49" charset="0"/>
                <a:ea typeface="微软雅黑" pitchFamily="34" charset="-122"/>
                <a:cs typeface="Consolas" pitchFamily="49" charset="0"/>
              </a:rPr>
              <a:t>比较小的尽可能后执行！</a:t>
            </a:r>
            <a:endParaRPr lang="zh-CN" altLang="en-US" sz="2000">
              <a:solidFill>
                <a:srgbClr val="FF0000"/>
              </a:solidFill>
              <a:latin typeface="Consolas" pitchFamily="49" charset="0"/>
              <a:ea typeface="微软雅黑" pitchFamily="34" charset="-122"/>
              <a:cs typeface="Consolas" pitchFamily="49" charset="0"/>
            </a:endParaRPr>
          </a:p>
        </p:txBody>
      </p:sp>
      <p:sp>
        <p:nvSpPr>
          <p:cNvPr id="8" name="下箭头 7"/>
          <p:cNvSpPr/>
          <p:nvPr/>
        </p:nvSpPr>
        <p:spPr>
          <a:xfrm>
            <a:off x="3428992" y="3071810"/>
            <a:ext cx="285752" cy="57150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858180" cy="600164"/>
          </a:xfrm>
          <a:prstGeom prst="rect">
            <a:avLst/>
          </a:prstGeom>
          <a:solidFill>
            <a:schemeClr val="accent6">
              <a:lumMod val="20000"/>
              <a:lumOff val="80000"/>
            </a:schemeClr>
          </a:solid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Johnson</a:t>
            </a:r>
            <a:r>
              <a:rPr lang="zh-CN" altLang="zh-CN" sz="2200" smtClean="0">
                <a:solidFill>
                  <a:srgbClr val="0000FF"/>
                </a:solidFill>
                <a:latin typeface="Consolas" pitchFamily="49" charset="0"/>
                <a:ea typeface="楷体" pitchFamily="49" charset="-122"/>
                <a:cs typeface="Consolas" pitchFamily="49" charset="0"/>
              </a:rPr>
              <a:t>贪心算法。其步骤如下：</a:t>
            </a:r>
          </a:p>
        </p:txBody>
      </p:sp>
      <p:sp>
        <p:nvSpPr>
          <p:cNvPr id="3" name="TextBox 2"/>
          <p:cNvSpPr txBox="1"/>
          <p:nvPr/>
        </p:nvSpPr>
        <p:spPr>
          <a:xfrm>
            <a:off x="857224" y="1571612"/>
            <a:ext cx="7786742" cy="2599137"/>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）把所有作业按</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的时间分为两组，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递增排序，</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递减排序。</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）按顺序先执行</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的作业，再执行</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的作业，得到的就是耗时最少的最优调度方案。</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4" name="组合 3"/>
          <p:cNvGrpSpPr/>
          <p:nvPr/>
        </p:nvGrpSpPr>
        <p:grpSpPr>
          <a:xfrm>
            <a:off x="4643438" y="3000372"/>
            <a:ext cx="3857652" cy="2208085"/>
            <a:chOff x="4929190" y="3500437"/>
            <a:chExt cx="3857652" cy="2208085"/>
          </a:xfrm>
        </p:grpSpPr>
        <p:sp>
          <p:nvSpPr>
            <p:cNvPr id="5" name="TextBox 4"/>
            <p:cNvSpPr txBox="1"/>
            <p:nvPr/>
          </p:nvSpPr>
          <p:spPr>
            <a:xfrm>
              <a:off x="4929190" y="5000636"/>
              <a:ext cx="3857652" cy="707886"/>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实际上，</a:t>
              </a:r>
              <a:r>
                <a:rPr lang="en-US" altLang="zh-CN" sz="2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的作业</a:t>
              </a:r>
              <a:r>
                <a:rPr lang="zh-CN" altLang="en-US" sz="2000" smtClean="0">
                  <a:solidFill>
                    <a:srgbClr val="0000FF"/>
                  </a:solidFill>
                  <a:latin typeface="Consolas" pitchFamily="49" charset="0"/>
                  <a:ea typeface="仿宋" pitchFamily="49" charset="-122"/>
                  <a:cs typeface="Consolas" pitchFamily="49" charset="0"/>
                </a:rPr>
                <a:t>也</a:t>
              </a:r>
              <a:r>
                <a:rPr lang="zh-CN" altLang="zh-CN" sz="2000" smtClean="0">
                  <a:solidFill>
                    <a:srgbClr val="0000FF"/>
                  </a:solidFill>
                  <a:latin typeface="Consolas" pitchFamily="49" charset="0"/>
                  <a:ea typeface="仿宋" pitchFamily="49" charset="-122"/>
                  <a:cs typeface="Consolas" pitchFamily="49" charset="0"/>
                </a:rPr>
                <a:t>按</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递</a:t>
              </a:r>
              <a:r>
                <a:rPr lang="zh-CN" altLang="en-US" sz="2000" smtClean="0">
                  <a:solidFill>
                    <a:srgbClr val="0000FF"/>
                  </a:solidFill>
                  <a:latin typeface="Consolas" pitchFamily="49" charset="0"/>
                  <a:ea typeface="仿宋" pitchFamily="49" charset="-122"/>
                  <a:cs typeface="Consolas" pitchFamily="49" charset="0"/>
                </a:rPr>
                <a:t>增</a:t>
              </a:r>
              <a:r>
                <a:rPr lang="zh-CN" altLang="zh-CN" sz="2000" smtClean="0">
                  <a:solidFill>
                    <a:srgbClr val="0000FF"/>
                  </a:solidFill>
                  <a:latin typeface="Consolas" pitchFamily="49" charset="0"/>
                  <a:ea typeface="仿宋" pitchFamily="49" charset="-122"/>
                  <a:cs typeface="Consolas" pitchFamily="49" charset="0"/>
                </a:rPr>
                <a:t>排序</a:t>
              </a:r>
              <a:r>
                <a:rPr lang="zh-CN" altLang="en-US" sz="2000" smtClean="0">
                  <a:solidFill>
                    <a:srgbClr val="0000FF"/>
                  </a:solidFill>
                  <a:latin typeface="Consolas" pitchFamily="49" charset="0"/>
                  <a:ea typeface="仿宋" pitchFamily="49" charset="-122"/>
                  <a:cs typeface="Consolas" pitchFamily="49" charset="0"/>
                </a:rPr>
                <a:t>，从后面向前面顺序执行</a:t>
              </a:r>
              <a:endParaRPr lang="zh-CN" altLang="en-US" sz="2000">
                <a:solidFill>
                  <a:srgbClr val="0000FF"/>
                </a:solidFill>
                <a:latin typeface="Consolas" pitchFamily="49" charset="0"/>
                <a:ea typeface="仿宋" pitchFamily="49" charset="-122"/>
                <a:cs typeface="Consolas" pitchFamily="49" charset="0"/>
              </a:endParaRPr>
            </a:p>
          </p:txBody>
        </p:sp>
        <p:cxnSp>
          <p:nvCxnSpPr>
            <p:cNvPr id="6" name="直接箭头连接符 5"/>
            <p:cNvCxnSpPr/>
            <p:nvPr/>
          </p:nvCxnSpPr>
          <p:spPr>
            <a:xfrm rot="16200000" flipV="1">
              <a:off x="6107918" y="4250536"/>
              <a:ext cx="1500198" cy="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57158" y="1142984"/>
            <a:ext cx="8569325" cy="2908489"/>
          </a:xfrm>
          <a:prstGeom prst="rect">
            <a:avLst/>
          </a:prstGeom>
          <a:noFill/>
          <a:ln w="9525">
            <a:noFill/>
            <a:miter lim="800000"/>
            <a:headEnd/>
            <a:tailEnd/>
          </a:ln>
          <a:effectLst/>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【问题求解】</a:t>
            </a:r>
            <a:r>
              <a:rPr lang="zh-CN" altLang="zh-CN" sz="2000" smtClean="0">
                <a:solidFill>
                  <a:srgbClr val="0000FF"/>
                </a:solidFill>
                <a:latin typeface="Consolas" pitchFamily="49" charset="0"/>
                <a:ea typeface="楷体" pitchFamily="49" charset="-122"/>
                <a:cs typeface="Consolas" pitchFamily="49" charset="0"/>
              </a:rPr>
              <a:t>假设活动时间的参考原点为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。一个活动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）用一个区间</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表示，当活动按结束时间（右端点）递增排序后，两个活动</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兼容（满足</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）实际上就是指它们</a:t>
            </a:r>
            <a:r>
              <a:rPr lang="zh-CN" altLang="zh-CN" sz="2000" smtClean="0">
                <a:solidFill>
                  <a:srgbClr val="C00000"/>
                </a:solidFill>
                <a:latin typeface="Consolas" pitchFamily="49" charset="0"/>
                <a:ea typeface="楷体" pitchFamily="49" charset="-122"/>
                <a:cs typeface="Consolas" pitchFamily="49" charset="0"/>
              </a:rPr>
              <a:t>不相交</a:t>
            </a:r>
            <a:r>
              <a:rPr lang="zh-CN" altLang="zh-CN" sz="20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存放所有的活动，</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），存放活动起始时间，</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存放活动结束时间。</a:t>
            </a:r>
            <a:endParaRPr lang="zh-CN" altLang="zh-CN"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569221"/>
            <a:ext cx="164307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微软雅黑" pitchFamily="34" charset="-122"/>
                <a:cs typeface="Consolas" pitchFamily="49" charset="0"/>
              </a:rPr>
              <a:t>示例：</a:t>
            </a:r>
            <a:r>
              <a:rPr lang="en-US" altLang="zh-CN" sz="2200" i="1" smtClean="0">
                <a:solidFill>
                  <a:srgbClr val="0000FF"/>
                </a:solidFill>
                <a:latin typeface="Consolas" pitchFamily="49" charset="0"/>
                <a:ea typeface="微软雅黑" pitchFamily="34" charset="-122"/>
                <a:cs typeface="Consolas" pitchFamily="49" charset="0"/>
              </a:rPr>
              <a:t>n</a:t>
            </a:r>
            <a:r>
              <a:rPr lang="en-US" altLang="zh-CN" sz="2200" smtClean="0">
                <a:solidFill>
                  <a:srgbClr val="0000FF"/>
                </a:solidFill>
                <a:latin typeface="Consolas" pitchFamily="49" charset="0"/>
                <a:ea typeface="微软雅黑" pitchFamily="34" charset="-122"/>
                <a:cs typeface="Consolas" pitchFamily="49" charset="0"/>
              </a:rPr>
              <a:t>=4</a:t>
            </a:r>
            <a:endParaRPr lang="zh-CN" altLang="en-US" sz="2200">
              <a:solidFill>
                <a:srgbClr val="0000FF"/>
              </a:solidFill>
              <a:latin typeface="Consolas" pitchFamily="49" charset="0"/>
              <a:ea typeface="微软雅黑" pitchFamily="34" charset="-122"/>
              <a:cs typeface="Consolas" pitchFamily="49" charset="0"/>
            </a:endParaRPr>
          </a:p>
        </p:txBody>
      </p:sp>
      <p:graphicFrame>
        <p:nvGraphicFramePr>
          <p:cNvPr id="3" name="表格 2"/>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graphicFrame>
        <p:nvGraphicFramePr>
          <p:cNvPr id="4" name="表格 3"/>
          <p:cNvGraphicFramePr>
            <a:graphicFrameLocks noGrp="1"/>
          </p:cNvGraphicFramePr>
          <p:nvPr/>
        </p:nvGraphicFramePr>
        <p:xfrm>
          <a:off x="1047768" y="3429000"/>
          <a:ext cx="6096000" cy="82296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1</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1</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0</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5</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2</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4</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9900FF"/>
                          </a:solidFill>
                          <a:latin typeface="Consolas" pitchFamily="49" charset="0"/>
                          <a:ea typeface="楷体" pitchFamily="49" charset="-122"/>
                          <a:cs typeface="Consolas" pitchFamily="49" charset="0"/>
                        </a:rPr>
                        <a:t>7</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500034" y="2428868"/>
            <a:ext cx="7786742" cy="861774"/>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）把所有作业按</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的时间分为两组，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组</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429684" cy="1477328"/>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N1</a:t>
            </a:r>
            <a:r>
              <a:rPr lang="zh-CN" altLang="en-US" sz="2000" smtClean="0">
                <a:solidFill>
                  <a:srgbClr val="0000FF"/>
                </a:solidFill>
                <a:latin typeface="Consolas" pitchFamily="49" charset="0"/>
                <a:ea typeface="楷体" pitchFamily="49" charset="-122"/>
                <a:cs typeface="Consolas" pitchFamily="49" charset="0"/>
              </a:rPr>
              <a:t>（组号</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（用时间</a:t>
            </a:r>
            <a:r>
              <a:rPr lang="en-US" altLang="zh-CN" sz="2000" smtClean="0">
                <a:solidFill>
                  <a:srgbClr val="0000FF"/>
                </a:solidFill>
                <a:latin typeface="Consolas" pitchFamily="49" charset="0"/>
                <a:ea typeface="楷体" pitchFamily="49" charset="-122"/>
                <a:cs typeface="Consolas" pitchFamily="49" charset="0"/>
              </a:rPr>
              <a:t>time</a:t>
            </a:r>
            <a:r>
              <a:rPr lang="zh-CN" altLang="en-US" sz="2000" smtClean="0">
                <a:solidFill>
                  <a:srgbClr val="0000FF"/>
                </a:solidFill>
                <a:latin typeface="Consolas" pitchFamily="49" charset="0"/>
                <a:ea typeface="楷体" pitchFamily="49" charset="-122"/>
                <a:cs typeface="Consolas" pitchFamily="49" charset="0"/>
              </a:rPr>
              <a:t>存放）</a:t>
            </a:r>
            <a:r>
              <a:rPr lang="zh-CN" altLang="zh-CN" sz="2000" smtClean="0">
                <a:solidFill>
                  <a:srgbClr val="0000FF"/>
                </a:solidFill>
                <a:latin typeface="Consolas" pitchFamily="49" charset="0"/>
                <a:ea typeface="楷体" pitchFamily="49" charset="-122"/>
                <a:cs typeface="Consolas" pitchFamily="49" charset="0"/>
              </a:rPr>
              <a:t>递增排序，</a:t>
            </a:r>
            <a:r>
              <a:rPr lang="en-US" altLang="zh-CN" sz="2000" smtClean="0">
                <a:solidFill>
                  <a:srgbClr val="0000FF"/>
                </a:solidFill>
                <a:latin typeface="Consolas" pitchFamily="49" charset="0"/>
                <a:ea typeface="楷体" pitchFamily="49" charset="-122"/>
                <a:cs typeface="Consolas" pitchFamily="49" charset="0"/>
              </a:rPr>
              <a:t>N2</a:t>
            </a:r>
            <a:r>
              <a:rPr lang="zh-CN" altLang="en-US" sz="2000" smtClean="0">
                <a:solidFill>
                  <a:srgbClr val="0000FF"/>
                </a:solidFill>
                <a:latin typeface="Consolas" pitchFamily="49" charset="0"/>
                <a:ea typeface="楷体" pitchFamily="49" charset="-122"/>
                <a:cs typeface="Consolas" pitchFamily="49" charset="0"/>
              </a:rPr>
              <a:t> （组号</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 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]&gt;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的作业按</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 （用时间</a:t>
            </a:r>
            <a:r>
              <a:rPr lang="en-US" altLang="zh-CN" sz="2000" smtClean="0">
                <a:solidFill>
                  <a:srgbClr val="0000FF"/>
                </a:solidFill>
                <a:latin typeface="Consolas" pitchFamily="49" charset="0"/>
                <a:ea typeface="楷体" pitchFamily="49" charset="-122"/>
                <a:cs typeface="Consolas" pitchFamily="49" charset="0"/>
              </a:rPr>
              <a:t>time</a:t>
            </a:r>
            <a:r>
              <a:rPr lang="zh-CN" altLang="en-US" sz="2000" smtClean="0">
                <a:solidFill>
                  <a:srgbClr val="0000FF"/>
                </a:solidFill>
                <a:latin typeface="Consolas" pitchFamily="49" charset="0"/>
                <a:ea typeface="楷体" pitchFamily="49" charset="-122"/>
                <a:cs typeface="Consolas" pitchFamily="49" charset="0"/>
              </a:rPr>
              <a:t>存放）</a:t>
            </a:r>
            <a:r>
              <a:rPr lang="zh-CN" altLang="zh-CN" sz="2000" smtClean="0">
                <a:solidFill>
                  <a:srgbClr val="0000FF"/>
                </a:solidFill>
                <a:latin typeface="Consolas" pitchFamily="49" charset="0"/>
                <a:ea typeface="楷体" pitchFamily="49" charset="-122"/>
                <a:cs typeface="Consolas" pitchFamily="49" charset="0"/>
              </a:rPr>
              <a:t>递</a:t>
            </a:r>
            <a:r>
              <a:rPr lang="zh-CN" altLang="en-US" sz="2000" smtClean="0">
                <a:solidFill>
                  <a:srgbClr val="0000FF"/>
                </a:solidFill>
                <a:latin typeface="Consolas" pitchFamily="49" charset="0"/>
                <a:ea typeface="楷体" pitchFamily="49" charset="-122"/>
                <a:cs typeface="Consolas" pitchFamily="49" charset="0"/>
              </a:rPr>
              <a:t>增</a:t>
            </a:r>
            <a:r>
              <a:rPr lang="zh-CN" altLang="zh-CN" sz="2000" smtClean="0">
                <a:solidFill>
                  <a:srgbClr val="0000FF"/>
                </a:solidFill>
                <a:latin typeface="Consolas" pitchFamily="49" charset="0"/>
                <a:ea typeface="楷体" pitchFamily="49" charset="-122"/>
                <a:cs typeface="Consolas" pitchFamily="49" charset="0"/>
              </a:rPr>
              <a:t>排序。</a:t>
            </a:r>
          </a:p>
        </p:txBody>
      </p:sp>
      <p:graphicFrame>
        <p:nvGraphicFramePr>
          <p:cNvPr id="3" name="表格 2"/>
          <p:cNvGraphicFramePr>
            <a:graphicFrameLocks noGrp="1"/>
          </p:cNvGraphicFramePr>
          <p:nvPr/>
        </p:nvGraphicFramePr>
        <p:xfrm>
          <a:off x="1000100" y="1887852"/>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graphicFrame>
        <p:nvGraphicFramePr>
          <p:cNvPr id="5" name="表格 4"/>
          <p:cNvGraphicFramePr>
            <a:graphicFrameLocks noGrp="1"/>
          </p:cNvGraphicFramePr>
          <p:nvPr/>
        </p:nvGraphicFramePr>
        <p:xfrm>
          <a:off x="1047768" y="406528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428596" y="3500438"/>
            <a:ext cx="500066"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98759"/>
            <a:ext cx="8143932" cy="1015663"/>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）按顺序先执行</a:t>
            </a:r>
            <a:r>
              <a:rPr lang="en-US" altLang="zh-CN" sz="2000" smtClean="0">
                <a:solidFill>
                  <a:srgbClr val="0000FF"/>
                </a:solidFill>
                <a:latin typeface="Consolas" pitchFamily="49" charset="0"/>
                <a:ea typeface="楷体" pitchFamily="49" charset="-122"/>
                <a:cs typeface="Consolas" pitchFamily="49" charset="0"/>
              </a:rPr>
              <a:t>N1</a:t>
            </a:r>
            <a:r>
              <a:rPr lang="zh-CN" altLang="zh-CN" sz="2000" smtClean="0">
                <a:solidFill>
                  <a:srgbClr val="0000FF"/>
                </a:solidFill>
                <a:latin typeface="Consolas" pitchFamily="49" charset="0"/>
                <a:ea typeface="楷体" pitchFamily="49" charset="-122"/>
                <a:cs typeface="Consolas" pitchFamily="49" charset="0"/>
              </a:rPr>
              <a:t>的作业</a:t>
            </a:r>
            <a:r>
              <a:rPr lang="zh-CN" altLang="en-US" sz="2000" smtClean="0">
                <a:solidFill>
                  <a:srgbClr val="0000FF"/>
                </a:solidFill>
                <a:latin typeface="Consolas" pitchFamily="49" charset="0"/>
                <a:ea typeface="楷体" pitchFamily="49" charset="-122"/>
                <a:cs typeface="Consolas" pitchFamily="49" charset="0"/>
              </a:rPr>
              <a:t>（顺序）</a:t>
            </a:r>
            <a:r>
              <a:rPr lang="zh-CN" altLang="zh-CN" sz="2000" smtClean="0">
                <a:solidFill>
                  <a:srgbClr val="0000FF"/>
                </a:solidFill>
                <a:latin typeface="Consolas" pitchFamily="49" charset="0"/>
                <a:ea typeface="楷体" pitchFamily="49" charset="-122"/>
                <a:cs typeface="Consolas" pitchFamily="49" charset="0"/>
              </a:rPr>
              <a:t>，再执行</a:t>
            </a:r>
            <a:r>
              <a:rPr lang="en-US" altLang="zh-CN" sz="2000" smtClean="0">
                <a:solidFill>
                  <a:srgbClr val="0000FF"/>
                </a:solidFill>
                <a:latin typeface="Consolas" pitchFamily="49" charset="0"/>
                <a:ea typeface="楷体" pitchFamily="49" charset="-122"/>
                <a:cs typeface="Consolas" pitchFamily="49" charset="0"/>
              </a:rPr>
              <a:t>N2</a:t>
            </a:r>
            <a:r>
              <a:rPr lang="zh-CN" altLang="zh-CN" sz="2000" smtClean="0">
                <a:solidFill>
                  <a:srgbClr val="0000FF"/>
                </a:solidFill>
                <a:latin typeface="Consolas" pitchFamily="49" charset="0"/>
                <a:ea typeface="楷体" pitchFamily="49" charset="-122"/>
                <a:cs typeface="Consolas" pitchFamily="49" charset="0"/>
              </a:rPr>
              <a:t>的作业</a:t>
            </a:r>
            <a:r>
              <a:rPr lang="zh-CN" altLang="en-US" sz="2000" smtClean="0">
                <a:solidFill>
                  <a:srgbClr val="0000FF"/>
                </a:solidFill>
                <a:latin typeface="Consolas" pitchFamily="49" charset="0"/>
                <a:ea typeface="楷体" pitchFamily="49" charset="-122"/>
                <a:cs typeface="Consolas" pitchFamily="49" charset="0"/>
              </a:rPr>
              <a:t>（反序）</a:t>
            </a:r>
            <a:r>
              <a:rPr lang="zh-CN" altLang="zh-CN" sz="2000" smtClean="0">
                <a:solidFill>
                  <a:srgbClr val="0000FF"/>
                </a:solidFill>
                <a:latin typeface="Consolas" pitchFamily="49" charset="0"/>
                <a:ea typeface="楷体" pitchFamily="49" charset="-122"/>
                <a:cs typeface="Consolas" pitchFamily="49" charset="0"/>
              </a:rPr>
              <a:t>，得到的就是耗时最少的最优调度方案。</a:t>
            </a:r>
            <a:endParaRPr lang="zh-CN" altLang="en-US" sz="20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404958" y="3786190"/>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左弧形箭头 4"/>
          <p:cNvSpPr/>
          <p:nvPr/>
        </p:nvSpPr>
        <p:spPr>
          <a:xfrm>
            <a:off x="785786" y="3078464"/>
            <a:ext cx="428628" cy="107157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aphicFrame>
        <p:nvGraphicFramePr>
          <p:cNvPr id="6" name="表格 5"/>
          <p:cNvGraphicFramePr>
            <a:graphicFrameLocks noGrp="1"/>
          </p:cNvGraphicFramePr>
          <p:nvPr/>
        </p:nvGraphicFramePr>
        <p:xfrm>
          <a:off x="1404958" y="142873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7" name="TextBox 6"/>
          <p:cNvSpPr txBox="1"/>
          <p:nvPr/>
        </p:nvSpPr>
        <p:spPr>
          <a:xfrm>
            <a:off x="1285852" y="6000768"/>
            <a:ext cx="3500462" cy="400110"/>
          </a:xfrm>
          <a:prstGeom prst="rect">
            <a:avLst/>
          </a:prstGeom>
          <a:noFill/>
        </p:spPr>
        <p:txBody>
          <a:bodyPr wrap="square" rtlCol="0">
            <a:spAutoFit/>
          </a:bodyPr>
          <a:lstStyle/>
          <a:p>
            <a:r>
              <a:rPr lang="zh-CN" altLang="zh-CN" sz="2000" smtClean="0">
                <a:solidFill>
                  <a:srgbClr val="0000FF"/>
                </a:solidFill>
                <a:latin typeface="Consolas" pitchFamily="49" charset="0"/>
                <a:ea typeface="微软雅黑" pitchFamily="34" charset="-122"/>
                <a:cs typeface="Consolas" pitchFamily="49" charset="0"/>
              </a:rPr>
              <a:t>最优调度方案</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3 1 4 2</a:t>
            </a:r>
            <a:endParaRPr lang="zh-CN" altLang="en-US" sz="20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71414"/>
            <a:ext cx="8929718" cy="2015936"/>
          </a:xfrm>
          <a:prstGeom prst="rect">
            <a:avLst/>
          </a:prstGeom>
          <a:solidFill>
            <a:schemeClr val="accent6">
              <a:lumMod val="20000"/>
              <a:lumOff val="80000"/>
            </a:schemeClr>
          </a:solid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求在最优调度下总时间，用</a:t>
            </a:r>
            <a:r>
              <a:rPr lang="en-US" altLang="zh-CN" sz="2000" smtClean="0">
                <a:solidFill>
                  <a:srgbClr val="0000FF"/>
                </a:solidFill>
                <a:latin typeface="Consolas" pitchFamily="49" charset="0"/>
                <a:ea typeface="楷体" pitchFamily="49" charset="-122"/>
                <a:cs typeface="Consolas" pitchFamily="49" charset="0"/>
              </a:rPr>
              <a:t>f1</a:t>
            </a:r>
            <a:r>
              <a:rPr lang="zh-CN" altLang="zh-CN" sz="2000" smtClean="0">
                <a:solidFill>
                  <a:srgbClr val="0000FF"/>
                </a:solidFill>
                <a:latin typeface="Consolas" pitchFamily="49" charset="0"/>
                <a:ea typeface="楷体" pitchFamily="49" charset="-122"/>
                <a:cs typeface="Consolas" pitchFamily="49" charset="0"/>
              </a:rPr>
              <a:t>累计</a:t>
            </a:r>
            <a:r>
              <a:rPr lang="en-US" altLang="zh-CN" sz="2000" smtClean="0">
                <a:solidFill>
                  <a:srgbClr val="0000FF"/>
                </a:solidFill>
                <a:latin typeface="Consolas" pitchFamily="49" charset="0"/>
                <a:ea typeface="楷体" pitchFamily="49" charset="-122"/>
                <a:cs typeface="Consolas" pitchFamily="49" charset="0"/>
              </a:rPr>
              <a:t>M1</a:t>
            </a:r>
            <a:r>
              <a:rPr lang="zh-CN" altLang="zh-CN" sz="2000" smtClean="0">
                <a:solidFill>
                  <a:srgbClr val="0000FF"/>
                </a:solidFill>
                <a:latin typeface="Consolas" pitchFamily="49" charset="0"/>
                <a:ea typeface="楷体" pitchFamily="49" charset="-122"/>
                <a:cs typeface="Consolas" pitchFamily="49" charset="0"/>
              </a:rPr>
              <a:t>上的执行时间（初始时</a:t>
            </a:r>
            <a:r>
              <a:rPr lang="en-US" altLang="zh-CN" sz="2000" smtClean="0">
                <a:solidFill>
                  <a:srgbClr val="0000FF"/>
                </a:solidFill>
                <a:latin typeface="Consolas" pitchFamily="49" charset="0"/>
                <a:ea typeface="楷体" pitchFamily="49" charset="-122"/>
                <a:cs typeface="Consolas" pitchFamily="49" charset="0"/>
              </a:rPr>
              <a:t>f1=0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f2</a:t>
            </a:r>
            <a:r>
              <a:rPr lang="zh-CN" altLang="zh-CN" sz="2000" smtClean="0">
                <a:solidFill>
                  <a:srgbClr val="0000FF"/>
                </a:solidFill>
                <a:latin typeface="Consolas" pitchFamily="49" charset="0"/>
                <a:ea typeface="楷体" pitchFamily="49" charset="-122"/>
                <a:cs typeface="Consolas" pitchFamily="49" charset="0"/>
              </a:rPr>
              <a:t>累计</a:t>
            </a:r>
            <a:r>
              <a:rPr lang="en-US" altLang="zh-CN" sz="2000" smtClean="0">
                <a:solidFill>
                  <a:srgbClr val="0000FF"/>
                </a:solidFill>
                <a:latin typeface="Consolas" pitchFamily="49" charset="0"/>
                <a:ea typeface="楷体" pitchFamily="49" charset="-122"/>
                <a:cs typeface="Consolas" pitchFamily="49" charset="0"/>
              </a:rPr>
              <a:t>M2</a:t>
            </a:r>
            <a:r>
              <a:rPr lang="zh-CN" altLang="zh-CN" sz="2000" smtClean="0">
                <a:solidFill>
                  <a:srgbClr val="0000FF"/>
                </a:solidFill>
                <a:latin typeface="Consolas" pitchFamily="49" charset="0"/>
                <a:ea typeface="楷体" pitchFamily="49" charset="-122"/>
                <a:cs typeface="Consolas" pitchFamily="49" charset="0"/>
              </a:rPr>
              <a:t>上的执行时间（初始时</a:t>
            </a:r>
            <a:r>
              <a:rPr lang="en-US" altLang="zh-CN" sz="2000" smtClean="0">
                <a:solidFill>
                  <a:srgbClr val="0000FF"/>
                </a:solidFill>
                <a:latin typeface="Consolas" pitchFamily="49" charset="0"/>
                <a:ea typeface="楷体" pitchFamily="49" charset="-122"/>
                <a:cs typeface="Consolas" pitchFamily="49" charset="0"/>
              </a:rPr>
              <a:t>f2=0</a:t>
            </a:r>
            <a:r>
              <a:rPr lang="zh-CN" altLang="zh-CN" sz="2000" smtClean="0">
                <a:solidFill>
                  <a:srgbClr val="0000FF"/>
                </a:solidFill>
                <a:latin typeface="Consolas" pitchFamily="49" charset="0"/>
                <a:ea typeface="楷体" pitchFamily="49" charset="-122"/>
                <a:cs typeface="Consolas" pitchFamily="49" charset="0"/>
              </a:rPr>
              <a:t>），最终</a:t>
            </a:r>
            <a:r>
              <a:rPr lang="en-US" altLang="zh-CN" sz="2000" smtClean="0">
                <a:solidFill>
                  <a:srgbClr val="FF0000"/>
                </a:solidFill>
                <a:latin typeface="Consolas" pitchFamily="49" charset="0"/>
                <a:ea typeface="楷体" pitchFamily="49" charset="-122"/>
                <a:cs typeface="Consolas" pitchFamily="49" charset="0"/>
              </a:rPr>
              <a:t>f2</a:t>
            </a:r>
            <a:r>
              <a:rPr lang="zh-CN" altLang="zh-CN" sz="2000" smtClean="0">
                <a:solidFill>
                  <a:srgbClr val="FF0000"/>
                </a:solidFill>
                <a:latin typeface="Consolas" pitchFamily="49" charset="0"/>
                <a:ea typeface="楷体" pitchFamily="49" charset="-122"/>
                <a:cs typeface="Consolas" pitchFamily="49" charset="0"/>
              </a:rPr>
              <a:t>即为最优调度下的消耗总时间</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对于最优调度方案</a:t>
            </a:r>
            <a:r>
              <a:rPr lang="en-US" altLang="zh-CN" sz="2000" smtClean="0">
                <a:solidFill>
                  <a:srgbClr val="0000FF"/>
                </a:solidFill>
                <a:latin typeface="Consolas" pitchFamily="49" charset="0"/>
                <a:ea typeface="楷体" pitchFamily="49" charset="-122"/>
                <a:cs typeface="Consolas" pitchFamily="49" charset="0"/>
              </a:rPr>
              <a:t>best</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扫描</a:t>
            </a:r>
            <a:r>
              <a:rPr lang="en-US" altLang="zh-CN" sz="2000" smtClean="0">
                <a:solidFill>
                  <a:srgbClr val="0000FF"/>
                </a:solidFill>
                <a:latin typeface="Consolas" pitchFamily="49" charset="0"/>
                <a:ea typeface="楷体" pitchFamily="49" charset="-122"/>
                <a:cs typeface="Consolas" pitchFamily="49" charset="0"/>
              </a:rPr>
              <a:t>best</a:t>
            </a:r>
            <a:r>
              <a:rPr lang="zh-CN" altLang="zh-CN" sz="2000" smtClean="0">
                <a:solidFill>
                  <a:srgbClr val="0000FF"/>
                </a:solidFill>
                <a:latin typeface="Consolas" pitchFamily="49" charset="0"/>
                <a:ea typeface="楷体" pitchFamily="49" charset="-122"/>
                <a:cs typeface="Consolas" pitchFamily="49" charset="0"/>
              </a:rPr>
              <a:t>的元素，</a:t>
            </a:r>
            <a:r>
              <a:rPr lang="en-US" altLang="zh-CN" sz="2000" smtClean="0">
                <a:solidFill>
                  <a:srgbClr val="0000FF"/>
                </a:solidFill>
                <a:latin typeface="Consolas" pitchFamily="49" charset="0"/>
                <a:ea typeface="楷体" pitchFamily="49" charset="-122"/>
                <a:cs typeface="Consolas" pitchFamily="49" charset="0"/>
              </a:rPr>
              <a:t>f1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f2</a:t>
            </a:r>
            <a:r>
              <a:rPr lang="zh-CN" altLang="zh-CN" sz="2000" smtClean="0">
                <a:solidFill>
                  <a:srgbClr val="0000FF"/>
                </a:solidFill>
                <a:latin typeface="Consolas" pitchFamily="49" charset="0"/>
                <a:ea typeface="楷体" pitchFamily="49" charset="-122"/>
                <a:cs typeface="Consolas" pitchFamily="49" charset="0"/>
              </a:rPr>
              <a:t>的计算如下：</a:t>
            </a:r>
          </a:p>
          <a:p>
            <a:pPr>
              <a:lnSpc>
                <a:spcPts val="3000"/>
              </a:lnSpc>
            </a:pPr>
            <a:r>
              <a:rPr lang="en-US" altLang="zh-CN" sz="2000" smtClean="0">
                <a:solidFill>
                  <a:srgbClr val="C00000"/>
                </a:solidFill>
                <a:latin typeface="Consolas" pitchFamily="49" charset="0"/>
                <a:ea typeface="楷体" pitchFamily="49" charset="-122"/>
                <a:cs typeface="Consolas" pitchFamily="49" charset="0"/>
              </a:rPr>
              <a:t>       f1=f1+</a:t>
            </a:r>
            <a:r>
              <a:rPr lang="en-US" altLang="zh-CN" sz="2000" i="1" smtClean="0">
                <a:solidFill>
                  <a:srgbClr val="C00000"/>
                </a:solidFill>
                <a:latin typeface="Consolas" pitchFamily="49" charset="0"/>
                <a:ea typeface="楷体" pitchFamily="49" charset="-122"/>
                <a:cs typeface="Consolas" pitchFamily="49" charset="0"/>
              </a:rPr>
              <a:t>a</a:t>
            </a:r>
            <a:r>
              <a:rPr lang="en-US" altLang="zh-CN" sz="2000" smtClean="0">
                <a:solidFill>
                  <a:srgbClr val="C00000"/>
                </a:solidFill>
                <a:latin typeface="Consolas" pitchFamily="49" charset="0"/>
                <a:ea typeface="楷体" pitchFamily="49" charset="-122"/>
                <a:cs typeface="Consolas" pitchFamily="49" charset="0"/>
              </a:rPr>
              <a:t>[best[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a:p>
            <a:pPr>
              <a:lnSpc>
                <a:spcPts val="3000"/>
              </a:lnSpc>
            </a:pPr>
            <a:r>
              <a:rPr lang="en-US" altLang="zh-CN" sz="2000" smtClean="0">
                <a:solidFill>
                  <a:srgbClr val="C00000"/>
                </a:solidFill>
                <a:latin typeface="Consolas" pitchFamily="49" charset="0"/>
                <a:ea typeface="楷体" pitchFamily="49" charset="-122"/>
                <a:cs typeface="Consolas" pitchFamily="49" charset="0"/>
              </a:rPr>
              <a:t>       f2=max{f1</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f2}+</a:t>
            </a:r>
            <a:r>
              <a:rPr lang="en-US" altLang="zh-CN" sz="2000" i="1" smtClean="0">
                <a:solidFill>
                  <a:srgbClr val="C00000"/>
                </a:solidFill>
                <a:latin typeface="Consolas" pitchFamily="49" charset="0"/>
                <a:ea typeface="楷体" pitchFamily="49" charset="-122"/>
                <a:cs typeface="Consolas" pitchFamily="49" charset="0"/>
              </a:rPr>
              <a:t>b</a:t>
            </a:r>
            <a:r>
              <a:rPr lang="en-US" altLang="zh-CN" sz="2000" smtClean="0">
                <a:solidFill>
                  <a:srgbClr val="C00000"/>
                </a:solidFill>
                <a:latin typeface="Consolas" pitchFamily="49" charset="0"/>
                <a:ea typeface="楷体" pitchFamily="49" charset="-122"/>
                <a:cs typeface="Consolas" pitchFamily="49" charset="0"/>
              </a:rPr>
              <a:t>[best[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a:t>
            </a:r>
            <a:endParaRPr lang="zh-CN" altLang="zh-CN" sz="2000" smtClean="0">
              <a:solidFill>
                <a:srgbClr val="C00000"/>
              </a:solidFill>
              <a:latin typeface="Consolas" pitchFamily="49" charset="0"/>
              <a:ea typeface="楷体" pitchFamily="49" charset="-122"/>
              <a:cs typeface="Consolas" pitchFamily="49" charset="0"/>
            </a:endParaRPr>
          </a:p>
        </p:txBody>
      </p:sp>
      <p:sp>
        <p:nvSpPr>
          <p:cNvPr id="4" name="TextBox 3"/>
          <p:cNvSpPr txBox="1"/>
          <p:nvPr/>
        </p:nvSpPr>
        <p:spPr>
          <a:xfrm>
            <a:off x="1214414" y="4429132"/>
            <a:ext cx="6286544" cy="2015936"/>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微软雅黑" pitchFamily="34" charset="-122"/>
                <a:cs typeface="Consolas" pitchFamily="49" charset="0"/>
              </a:rPr>
              <a:t>f1=f2=0</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3</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f1=0+4=4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f2=max{4,0}+14=18</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1</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f1=4+5=9</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f2=max{9,18}+6=24</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4</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f1=9+8=17</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f2=max{17,24}+7=31</a:t>
            </a:r>
          </a:p>
          <a:p>
            <a:pPr>
              <a:lnSpc>
                <a:spcPts val="3000"/>
              </a:lnSpc>
            </a:pPr>
            <a:r>
              <a:rPr lang="zh-CN" altLang="en-US" sz="2000" smtClean="0">
                <a:solidFill>
                  <a:srgbClr val="9900FF"/>
                </a:solidFill>
                <a:latin typeface="Consolas" pitchFamily="49" charset="0"/>
                <a:ea typeface="微软雅黑" pitchFamily="34" charset="-122"/>
                <a:cs typeface="Consolas" pitchFamily="49" charset="0"/>
              </a:rPr>
              <a:t>作业</a:t>
            </a:r>
            <a:r>
              <a:rPr lang="en-US" altLang="zh-CN" sz="2000" smtClean="0">
                <a:solidFill>
                  <a:srgbClr val="9900FF"/>
                </a:solidFill>
                <a:latin typeface="Consolas" pitchFamily="49" charset="0"/>
                <a:ea typeface="微软雅黑" pitchFamily="34" charset="-122"/>
                <a:cs typeface="Consolas" pitchFamily="49" charset="0"/>
              </a:rPr>
              <a:t>2</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f1=17+12=29</a:t>
            </a:r>
            <a:r>
              <a:rPr lang="zh-CN" altLang="en-US" sz="2000" smtClean="0">
                <a:solidFill>
                  <a:srgbClr val="0000FF"/>
                </a:solidFill>
                <a:latin typeface="Consolas" pitchFamily="49" charset="0"/>
                <a:ea typeface="微软雅黑" pitchFamily="34" charset="-122"/>
                <a:cs typeface="Consolas" pitchFamily="49" charset="0"/>
              </a:rPr>
              <a:t>，</a:t>
            </a:r>
            <a:r>
              <a:rPr lang="en-US" altLang="zh-CN" sz="2000" smtClean="0">
                <a:solidFill>
                  <a:srgbClr val="0000FF"/>
                </a:solidFill>
                <a:latin typeface="Consolas" pitchFamily="49" charset="0"/>
                <a:ea typeface="微软雅黑" pitchFamily="34" charset="-122"/>
                <a:cs typeface="Consolas" pitchFamily="49" charset="0"/>
              </a:rPr>
              <a:t>f2=max{29,31}+2=</a:t>
            </a:r>
            <a:r>
              <a:rPr lang="en-US" altLang="zh-CN" sz="2000" smtClean="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rPr>
              <a:t>33</a:t>
            </a:r>
            <a:endParaRPr lang="zh-CN" altLang="en-US" sz="2000">
              <a:solidFill>
                <a:srgbClr val="FF0000"/>
              </a:solidFill>
              <a:effectLst>
                <a:outerShdw blurRad="38100" dist="38100" dir="2700000" algn="tl">
                  <a:srgbClr val="000000">
                    <a:alpha val="43137"/>
                  </a:srgbClr>
                </a:outerShdw>
              </a:effectLst>
              <a:latin typeface="Consolas" pitchFamily="49" charset="0"/>
              <a:ea typeface="微软雅黑" pitchFamily="34" charset="-122"/>
              <a:cs typeface="Consolas" pitchFamily="49" charset="0"/>
            </a:endParaRPr>
          </a:p>
        </p:txBody>
      </p:sp>
      <p:graphicFrame>
        <p:nvGraphicFramePr>
          <p:cNvPr id="5" name="表格 4"/>
          <p:cNvGraphicFramePr>
            <a:graphicFrameLocks noGrp="1"/>
          </p:cNvGraphicFramePr>
          <p:nvPr/>
        </p:nvGraphicFramePr>
        <p:xfrm>
          <a:off x="1357290" y="2279338"/>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5</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8</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12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14</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6</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7</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6" name="左弧形箭头 5"/>
          <p:cNvSpPr/>
          <p:nvPr/>
        </p:nvSpPr>
        <p:spPr>
          <a:xfrm>
            <a:off x="714348" y="3643314"/>
            <a:ext cx="428628" cy="114300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28604"/>
            <a:ext cx="5143536" cy="430887"/>
          </a:xfrm>
          <a:prstGeom prst="rect">
            <a:avLst/>
          </a:prstGeom>
          <a:noFill/>
        </p:spPr>
        <p:txBody>
          <a:bodyPr wrap="square" rtlCol="0">
            <a:spAutoFit/>
          </a:bodyPr>
          <a:lstStyle/>
          <a:p>
            <a:r>
              <a:rPr lang="zh-CN" altLang="zh-CN" sz="2200" smtClean="0">
                <a:solidFill>
                  <a:srgbClr val="0000FF"/>
                </a:solidFill>
                <a:ea typeface="楷体" pitchFamily="49" charset="-122"/>
                <a:cs typeface="Times New Roman" pitchFamily="18" charset="0"/>
              </a:rPr>
              <a:t>其实现采用如下结构体数组</a:t>
            </a:r>
            <a:r>
              <a:rPr lang="en-US" altLang="zh-CN" sz="2200" smtClean="0">
                <a:solidFill>
                  <a:srgbClr val="0000FF"/>
                </a:solidFill>
                <a:ea typeface="楷体" pitchFamily="49" charset="-122"/>
                <a:cs typeface="Times New Roman" pitchFamily="18" charset="0"/>
              </a:rPr>
              <a:t>c</a:t>
            </a:r>
            <a:r>
              <a:rPr lang="zh-CN" altLang="zh-CN" sz="2200" smtClean="0">
                <a:solidFill>
                  <a:srgbClr val="0000FF"/>
                </a:solidFill>
                <a:ea typeface="楷体" pitchFamily="49" charset="-122"/>
                <a:cs typeface="Times New Roman" pitchFamily="18" charset="0"/>
              </a:rPr>
              <a:t>：</a:t>
            </a:r>
          </a:p>
        </p:txBody>
      </p:sp>
      <p:sp>
        <p:nvSpPr>
          <p:cNvPr id="3" name="TextBox 2"/>
          <p:cNvSpPr txBox="1"/>
          <p:nvPr/>
        </p:nvSpPr>
        <p:spPr>
          <a:xfrm>
            <a:off x="714348" y="1180350"/>
            <a:ext cx="7643866" cy="2820154"/>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struct </a:t>
            </a:r>
            <a:r>
              <a:rPr lang="en-US" altLang="zh-CN" sz="1800" smtClean="0">
                <a:solidFill>
                  <a:srgbClr val="C00000"/>
                </a:solidFill>
                <a:latin typeface="Consolas" pitchFamily="49" charset="0"/>
                <a:ea typeface="楷体" pitchFamily="49" charset="-122"/>
                <a:cs typeface="Consolas" pitchFamily="49" charset="0"/>
              </a:rPr>
              <a:t>NodeType</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作业序号</a:t>
            </a:r>
          </a:p>
          <a:p>
            <a:r>
              <a:rPr lang="en-US" altLang="zh-CN" sz="1800" smtClean="0">
                <a:solidFill>
                  <a:srgbClr val="0000FF"/>
                </a:solidFill>
                <a:latin typeface="Consolas" pitchFamily="49" charset="0"/>
                <a:ea typeface="楷体" pitchFamily="49" charset="-122"/>
                <a:cs typeface="Consolas" pitchFamily="49" charset="0"/>
              </a:rPr>
              <a:t>   bool group;			</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代表第一组</a:t>
            </a:r>
            <a:r>
              <a:rPr lang="en-US" altLang="zh-CN" sz="1800" smtClean="0">
                <a:solidFill>
                  <a:srgbClr val="00B0F0"/>
                </a:solidFill>
                <a:latin typeface="Consolas" pitchFamily="49" charset="0"/>
                <a:ea typeface="楷体" pitchFamily="49" charset="-122"/>
                <a:cs typeface="Consolas" pitchFamily="49" charset="0"/>
              </a:rPr>
              <a:t>N1,0</a:t>
            </a:r>
            <a:r>
              <a:rPr lang="zh-CN" altLang="zh-CN" sz="1800" smtClean="0">
                <a:solidFill>
                  <a:srgbClr val="00B0F0"/>
                </a:solidFill>
                <a:latin typeface="Consolas" pitchFamily="49" charset="0"/>
                <a:ea typeface="楷体" pitchFamily="49" charset="-122"/>
                <a:cs typeface="Consolas" pitchFamily="49" charset="0"/>
              </a:rPr>
              <a:t>代表第二组</a:t>
            </a:r>
            <a:r>
              <a:rPr lang="en-US" altLang="zh-CN" sz="1800" smtClean="0">
                <a:solidFill>
                  <a:srgbClr val="00B0F0"/>
                </a:solidFill>
                <a:latin typeface="Consolas" pitchFamily="49" charset="0"/>
                <a:ea typeface="楷体" pitchFamily="49" charset="-122"/>
                <a:cs typeface="Consolas" pitchFamily="49" charset="0"/>
              </a:rPr>
              <a:t>N2</a:t>
            </a:r>
          </a:p>
          <a:p>
            <a:r>
              <a:rPr lang="en-US" altLang="zh-CN" sz="1800" smtClean="0">
                <a:solidFill>
                  <a:srgbClr val="0000FF"/>
                </a:solidFill>
                <a:latin typeface="Consolas" pitchFamily="49" charset="0"/>
                <a:ea typeface="楷体" pitchFamily="49" charset="-122"/>
                <a:cs typeface="Consolas" pitchFamily="49" charset="0"/>
              </a:rPr>
              <a:t>   int time;			</a:t>
            </a:r>
            <a:r>
              <a:rPr lang="en-US" altLang="zh-CN" sz="1800" smtClean="0">
                <a:solidFill>
                  <a:srgbClr val="00B0F0"/>
                </a:solidFill>
                <a:latin typeface="Consolas" pitchFamily="49" charset="0"/>
                <a:ea typeface="楷体" pitchFamily="49" charset="-122"/>
                <a:cs typeface="Consolas" pitchFamily="49" charset="0"/>
              </a:rPr>
              <a:t>//a,b</a:t>
            </a:r>
            <a:r>
              <a:rPr lang="zh-CN" altLang="zh-CN" sz="1800" smtClean="0">
                <a:solidFill>
                  <a:srgbClr val="00B0F0"/>
                </a:solidFill>
                <a:latin typeface="Consolas" pitchFamily="49" charset="0"/>
                <a:ea typeface="楷体" pitchFamily="49" charset="-122"/>
                <a:cs typeface="Consolas" pitchFamily="49" charset="0"/>
              </a:rPr>
              <a:t>的最小时间</a:t>
            </a:r>
          </a:p>
          <a:p>
            <a:r>
              <a:rPr lang="en-US" altLang="zh-CN" sz="1800" smtClean="0">
                <a:solidFill>
                  <a:srgbClr val="0000FF"/>
                </a:solidFill>
                <a:latin typeface="Consolas" pitchFamily="49" charset="0"/>
                <a:ea typeface="楷体" pitchFamily="49" charset="-122"/>
                <a:cs typeface="Consolas" pitchFamily="49" charset="0"/>
              </a:rPr>
              <a:t>   bool operator&lt;(const NodeType &amp;s)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time&lt;s.time;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用于按</a:t>
            </a:r>
            <a:r>
              <a:rPr lang="en-US" altLang="zh-CN" sz="1800" smtClean="0">
                <a:solidFill>
                  <a:srgbClr val="00B0F0"/>
                </a:solidFill>
                <a:latin typeface="Consolas" pitchFamily="49" charset="0"/>
                <a:ea typeface="楷体" pitchFamily="49" charset="-122"/>
                <a:cs typeface="Consolas" pitchFamily="49" charset="0"/>
              </a:rPr>
              <a:t>time</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119206" y="4286256"/>
          <a:ext cx="6096000" cy="193548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1</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2</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C00000"/>
                          </a:solidFill>
                          <a:latin typeface="Consolas" pitchFamily="49" charset="0"/>
                          <a:ea typeface="楷体" pitchFamily="49" charset="-122"/>
                          <a:cs typeface="Consolas" pitchFamily="49" charset="0"/>
                        </a:rPr>
                        <a:t>3</a:t>
                      </a:r>
                      <a:endParaRPr lang="zh-CN" altLang="en-US" b="1">
                        <a:solidFill>
                          <a:srgbClr val="C00000"/>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006600"/>
                          </a:solidFill>
                          <a:latin typeface="Consolas" pitchFamily="49" charset="0"/>
                          <a:ea typeface="楷体" pitchFamily="49" charset="-122"/>
                          <a:cs typeface="Consolas" pitchFamily="49" charset="0"/>
                        </a:rPr>
                        <a:t>4</a:t>
                      </a:r>
                      <a:endParaRPr lang="zh-CN" altLang="en-US" b="1">
                        <a:solidFill>
                          <a:srgbClr val="006600"/>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M1</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5</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12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8</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M2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6</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2</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14</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chemeClr val="bg1">
                              <a:lumMod val="50000"/>
                            </a:schemeClr>
                          </a:solidFill>
                          <a:latin typeface="Consolas" pitchFamily="49" charset="0"/>
                          <a:ea typeface="楷体" pitchFamily="49" charset="-122"/>
                          <a:cs typeface="Consolas" pitchFamily="49" charset="0"/>
                        </a:rPr>
                        <a:t>7</a:t>
                      </a:r>
                      <a:endParaRPr lang="zh-CN" altLang="en-US" b="1">
                        <a:solidFill>
                          <a:schemeClr val="bg1">
                            <a:lumMod val="50000"/>
                          </a:schemeClr>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组号</a:t>
                      </a: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0</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r h="370840">
                <a:tc>
                  <a:txBody>
                    <a:bodyPr/>
                    <a:lstStyle/>
                    <a:p>
                      <a:pPr indent="0" algn="ctr">
                        <a:lnSpc>
                          <a:spcPct val="150000"/>
                        </a:lnSpc>
                        <a:spcAft>
                          <a:spcPts val="0"/>
                        </a:spcAft>
                      </a:pPr>
                      <a:r>
                        <a:rPr lang="zh-CN" sz="1800" b="1" kern="100">
                          <a:solidFill>
                            <a:srgbClr val="9900FF"/>
                          </a:solidFill>
                          <a:latin typeface="Consolas" pitchFamily="49" charset="0"/>
                          <a:ea typeface="楷体" pitchFamily="49" charset="-122"/>
                          <a:cs typeface="Consolas" pitchFamily="49" charset="0"/>
                        </a:rPr>
                        <a:t>时间</a:t>
                      </a:r>
                      <a:r>
                        <a:rPr lang="en-US" sz="1800" b="1" kern="100">
                          <a:solidFill>
                            <a:srgbClr val="9900FF"/>
                          </a:solidFill>
                          <a:latin typeface="Consolas" pitchFamily="49" charset="0"/>
                          <a:ea typeface="楷体" pitchFamily="49" charset="-122"/>
                          <a:cs typeface="Consolas" pitchFamily="49" charset="0"/>
                        </a:rPr>
                        <a:t>time</a:t>
                      </a:r>
                      <a:endParaRPr lang="zh-CN" sz="1800" b="1" kern="100">
                        <a:solidFill>
                          <a:srgbClr val="9900FF"/>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5</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2</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c>
                  <a:txBody>
                    <a:bodyPr/>
                    <a:lstStyle/>
                    <a:p>
                      <a:pPr indent="0" algn="ctr">
                        <a:lnSpc>
                          <a:spcPct val="150000"/>
                        </a:lnSpc>
                        <a:spcAft>
                          <a:spcPts val="0"/>
                        </a:spcAft>
                      </a:pPr>
                      <a:r>
                        <a:rPr lang="en-US" sz="1800" b="1" kern="100">
                          <a:solidFill>
                            <a:srgbClr val="006600"/>
                          </a:solidFill>
                          <a:latin typeface="Consolas" pitchFamily="49" charset="0"/>
                          <a:ea typeface="楷体" pitchFamily="49" charset="-122"/>
                          <a:cs typeface="Consolas" pitchFamily="49" charset="0"/>
                        </a:rPr>
                        <a:t>7</a:t>
                      </a:r>
                      <a:endParaRPr lang="zh-CN" sz="1800" b="1" kern="100">
                        <a:solidFill>
                          <a:srgbClr val="006600"/>
                        </a:solidFill>
                        <a:latin typeface="Consolas" pitchFamily="49" charset="0"/>
                        <a:ea typeface="楷体" pitchFamily="49" charset="-122"/>
                        <a:cs typeface="Consolas" pitchFamily="49" charset="0"/>
                      </a:endParaRPr>
                    </a:p>
                  </a:txBody>
                  <a:tcPr marL="68580" marR="68580" marT="0" marB="0">
                    <a:solidFill>
                      <a:schemeClr val="bg1">
                        <a:lumMod val="85000"/>
                      </a:schemeClr>
                    </a:solidFill>
                  </a:tcPr>
                </a:tc>
              </a:tr>
            </a:tbl>
          </a:graphicData>
        </a:graphic>
      </p:graphicFrame>
      <p:sp>
        <p:nvSpPr>
          <p:cNvPr id="5" name="TextBox 4"/>
          <p:cNvSpPr txBox="1"/>
          <p:nvPr/>
        </p:nvSpPr>
        <p:spPr>
          <a:xfrm>
            <a:off x="428596" y="4357694"/>
            <a:ext cx="57150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如</a:t>
            </a:r>
            <a:endParaRPr lang="zh-CN" altLang="en-US" sz="200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715304" cy="47954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问题表示</a:t>
            </a:r>
          </a:p>
          <a:p>
            <a:r>
              <a:rPr lang="en-US" altLang="zh-CN" sz="1800" smtClean="0">
                <a:solidFill>
                  <a:srgbClr val="0000FF"/>
                </a:solidFill>
                <a:latin typeface="Consolas" pitchFamily="49" charset="0"/>
                <a:ea typeface="楷体" pitchFamily="49" charset="-122"/>
                <a:cs typeface="Consolas" pitchFamily="49" charset="0"/>
              </a:rPr>
              <a:t>int n=4;</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int a[N]={5,12,4,8};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对应</a:t>
            </a:r>
            <a:r>
              <a:rPr lang="en-US" altLang="zh-CN" sz="1800" smtClean="0">
                <a:solidFill>
                  <a:srgbClr val="00B0F0"/>
                </a:solidFill>
                <a:latin typeface="Consolas" pitchFamily="49" charset="0"/>
                <a:ea typeface="楷体" pitchFamily="49" charset="-122"/>
                <a:cs typeface="Consolas" pitchFamily="49" charset="0"/>
              </a:rPr>
              <a:t>M1</a:t>
            </a:r>
            <a:r>
              <a:rPr lang="zh-CN" altLang="zh-CN" sz="1800" smtClean="0">
                <a:solidFill>
                  <a:srgbClr val="00B0F0"/>
                </a:solidFill>
                <a:latin typeface="Consolas" pitchFamily="49" charset="0"/>
                <a:ea typeface="楷体" pitchFamily="49" charset="-122"/>
                <a:cs typeface="Consolas" pitchFamily="49" charset="0"/>
              </a:rPr>
              <a:t>的时间</a:t>
            </a:r>
          </a:p>
          <a:p>
            <a:r>
              <a:rPr lang="en-US" altLang="zh-CN" sz="1800" smtClean="0">
                <a:solidFill>
                  <a:srgbClr val="0000FF"/>
                </a:solidFill>
                <a:latin typeface="Consolas" pitchFamily="49" charset="0"/>
                <a:ea typeface="楷体" pitchFamily="49" charset="-122"/>
                <a:cs typeface="Consolas" pitchFamily="49" charset="0"/>
              </a:rPr>
              <a:t>int b[N]={6,2,14,7};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对应</a:t>
            </a:r>
            <a:r>
              <a:rPr lang="en-US" altLang="zh-CN" sz="1800" smtClean="0">
                <a:solidFill>
                  <a:srgbClr val="00B0F0"/>
                </a:solidFill>
                <a:latin typeface="Consolas" pitchFamily="49" charset="0"/>
                <a:ea typeface="楷体" pitchFamily="49" charset="-122"/>
                <a:cs typeface="Consolas" pitchFamily="49" charset="0"/>
              </a:rPr>
              <a:t>M2</a:t>
            </a:r>
            <a:r>
              <a:rPr lang="zh-CN" altLang="zh-CN" sz="1800" smtClean="0">
                <a:solidFill>
                  <a:srgbClr val="00B0F0"/>
                </a:solidFill>
                <a:latin typeface="Consolas" pitchFamily="49" charset="0"/>
                <a:ea typeface="楷体" pitchFamily="49" charset="-122"/>
                <a:cs typeface="Consolas" pitchFamily="49" charset="0"/>
              </a:rPr>
              <a:t>的时间</a:t>
            </a:r>
          </a:p>
          <a:p>
            <a:r>
              <a:rPr lang="en-US" altLang="zh-CN" sz="1800" smtClean="0">
                <a:solidFill>
                  <a:srgbClr val="0000FF"/>
                </a:solidFill>
                <a:latin typeface="Consolas" pitchFamily="49" charset="0"/>
                <a:ea typeface="楷体" pitchFamily="49" charset="-122"/>
                <a:cs typeface="Consolas" pitchFamily="49" charset="0"/>
              </a:rPr>
              <a:t>struct NodeType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no;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作业序号</a:t>
            </a:r>
          </a:p>
          <a:p>
            <a:r>
              <a:rPr lang="en-US" altLang="zh-CN" sz="1800" smtClean="0">
                <a:solidFill>
                  <a:srgbClr val="0000FF"/>
                </a:solidFill>
                <a:latin typeface="Consolas" pitchFamily="49" charset="0"/>
                <a:ea typeface="楷体" pitchFamily="49" charset="-122"/>
                <a:cs typeface="Consolas" pitchFamily="49" charset="0"/>
              </a:rPr>
              <a:t>   bool group;			</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代表第一组</a:t>
            </a:r>
            <a:r>
              <a:rPr lang="en-US" altLang="zh-CN" sz="1800" smtClean="0">
                <a:solidFill>
                  <a:srgbClr val="00B0F0"/>
                </a:solidFill>
                <a:latin typeface="Consolas" pitchFamily="49" charset="0"/>
                <a:ea typeface="楷体" pitchFamily="49" charset="-122"/>
                <a:cs typeface="Consolas" pitchFamily="49" charset="0"/>
              </a:rPr>
              <a:t>N1,0</a:t>
            </a:r>
            <a:r>
              <a:rPr lang="zh-CN" altLang="zh-CN" sz="1800" smtClean="0">
                <a:solidFill>
                  <a:srgbClr val="00B0F0"/>
                </a:solidFill>
                <a:latin typeface="Consolas" pitchFamily="49" charset="0"/>
                <a:ea typeface="楷体" pitchFamily="49" charset="-122"/>
                <a:cs typeface="Consolas" pitchFamily="49" charset="0"/>
              </a:rPr>
              <a:t>代表第二组</a:t>
            </a:r>
            <a:r>
              <a:rPr lang="en-US" altLang="zh-CN" sz="1800" smtClean="0">
                <a:solidFill>
                  <a:srgbClr val="00B0F0"/>
                </a:solidFill>
                <a:latin typeface="Consolas" pitchFamily="49" charset="0"/>
                <a:ea typeface="楷体" pitchFamily="49" charset="-122"/>
                <a:cs typeface="Consolas" pitchFamily="49" charset="0"/>
              </a:rPr>
              <a:t>N2</a:t>
            </a:r>
          </a:p>
          <a:p>
            <a:r>
              <a:rPr lang="en-US" altLang="zh-CN" sz="1800" smtClean="0">
                <a:solidFill>
                  <a:srgbClr val="0000FF"/>
                </a:solidFill>
                <a:latin typeface="Consolas" pitchFamily="49" charset="0"/>
                <a:ea typeface="楷体" pitchFamily="49" charset="-122"/>
                <a:cs typeface="Consolas" pitchFamily="49" charset="0"/>
              </a:rPr>
              <a:t>   int time;			</a:t>
            </a:r>
            <a:r>
              <a:rPr lang="en-US" altLang="zh-CN" sz="1800" smtClean="0">
                <a:solidFill>
                  <a:srgbClr val="00B0F0"/>
                </a:solidFill>
                <a:latin typeface="Consolas" pitchFamily="49" charset="0"/>
                <a:ea typeface="楷体" pitchFamily="49" charset="-122"/>
                <a:cs typeface="Consolas" pitchFamily="49" charset="0"/>
              </a:rPr>
              <a:t>//a,b</a:t>
            </a:r>
            <a:r>
              <a:rPr lang="zh-CN" altLang="zh-CN" sz="1800" smtClean="0">
                <a:solidFill>
                  <a:srgbClr val="00B0F0"/>
                </a:solidFill>
                <a:latin typeface="Consolas" pitchFamily="49" charset="0"/>
                <a:ea typeface="楷体" pitchFamily="49" charset="-122"/>
                <a:cs typeface="Consolas" pitchFamily="49" charset="0"/>
              </a:rPr>
              <a:t>的最小时间</a:t>
            </a:r>
          </a:p>
          <a:p>
            <a:r>
              <a:rPr lang="en-US" altLang="zh-CN" sz="1800" smtClean="0">
                <a:solidFill>
                  <a:srgbClr val="0000FF"/>
                </a:solidFill>
                <a:latin typeface="Consolas" pitchFamily="49" charset="0"/>
                <a:ea typeface="楷体" pitchFamily="49" charset="-122"/>
                <a:cs typeface="Consolas" pitchFamily="49" charset="0"/>
              </a:rPr>
              <a:t>   bool operator&lt;(const NodeType &amp;s) const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time&lt;s.time;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en-US" altLang="zh-CN" sz="1800" smtClean="0">
                <a:solidFill>
                  <a:srgbClr val="00B0F0"/>
                </a:solidFill>
                <a:latin typeface="Consolas" pitchFamily="49" charset="0"/>
                <a:ea typeface="楷体" pitchFamily="49" charset="-122"/>
                <a:cs typeface="Consolas" pitchFamily="49" charset="0"/>
              </a:rPr>
              <a:t>time</a:t>
            </a:r>
            <a:r>
              <a:rPr lang="zh-CN" altLang="zh-CN" sz="1800" smtClean="0">
                <a:solidFill>
                  <a:srgbClr val="00B0F0"/>
                </a:solidFill>
                <a:latin typeface="Consolas" pitchFamily="49" charset="0"/>
                <a:ea typeface="楷体" pitchFamily="49" charset="-122"/>
                <a:cs typeface="Consolas" pitchFamily="49" charset="0"/>
              </a:rPr>
              <a:t>递增排序</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FF0000"/>
                </a:solidFill>
                <a:latin typeface="Consolas" pitchFamily="49" charset="0"/>
                <a:ea typeface="楷体" pitchFamily="49" charset="-122"/>
                <a:cs typeface="Consolas" pitchFamily="49" charset="0"/>
              </a:rPr>
              <a:t>//</a:t>
            </a:r>
            <a:r>
              <a:rPr lang="zh-CN" altLang="zh-CN" sz="1800" smtClean="0">
                <a:solidFill>
                  <a:srgbClr val="FF0000"/>
                </a:solidFill>
                <a:latin typeface="Consolas" pitchFamily="49" charset="0"/>
                <a:ea typeface="楷体" pitchFamily="49" charset="-122"/>
                <a:cs typeface="Consolas" pitchFamily="49" charset="0"/>
              </a:rPr>
              <a:t>求解结果表示</a:t>
            </a:r>
          </a:p>
          <a:p>
            <a:r>
              <a:rPr lang="en-US" altLang="zh-CN" sz="1800" smtClean="0">
                <a:solidFill>
                  <a:srgbClr val="0000FF"/>
                </a:solidFill>
                <a:latin typeface="Consolas" pitchFamily="49" charset="0"/>
                <a:ea typeface="楷体" pitchFamily="49" charset="-122"/>
                <a:cs typeface="Consolas" pitchFamily="49" charset="0"/>
              </a:rPr>
              <a:t>int best[N];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最优调度序列</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354900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itchFamily="49" charset="0"/>
                <a:ea typeface="楷体" pitchFamily="49" charset="-122"/>
                <a:cs typeface="Consolas" pitchFamily="49" charset="0"/>
              </a:rPr>
              <a:t>int solve()		//</a:t>
            </a:r>
            <a:r>
              <a:rPr lang="zh-CN" altLang="zh-CN" sz="1800" smtClean="0">
                <a:solidFill>
                  <a:srgbClr val="FF0000"/>
                </a:solidFill>
                <a:latin typeface="Consolas" pitchFamily="49" charset="0"/>
                <a:ea typeface="楷体" pitchFamily="49" charset="-122"/>
                <a:cs typeface="Consolas" pitchFamily="49" charset="0"/>
              </a:rPr>
              <a:t>求解流水作业调度问题</a:t>
            </a:r>
          </a:p>
          <a:p>
            <a:r>
              <a:rPr lang="en-US" altLang="zh-CN" sz="1800" smtClean="0">
                <a:solidFill>
                  <a:srgbClr val="0000FF"/>
                </a:solidFill>
                <a:latin typeface="Consolas" pitchFamily="49" charset="0"/>
                <a:ea typeface="楷体" pitchFamily="49" charset="-122"/>
                <a:cs typeface="Consolas" pitchFamily="49" charset="0"/>
              </a:rPr>
              <a:t>{  int i,j,k;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C0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c[N];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for(i=0;i&lt;n;i++)	</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个作业中</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求出每个作业的最小加工时间</a:t>
            </a:r>
            <a:r>
              <a:rPr lang="zh-CN" altLang="zh-CN" sz="1800" smtClean="0">
                <a:solidFill>
                  <a:srgbClr val="0000FF"/>
                </a:solidFill>
                <a:latin typeface="Consolas" pitchFamily="49" charset="0"/>
                <a:ea typeface="楷体" pitchFamily="49" charset="-122"/>
                <a:cs typeface="Consolas" pitchFamily="49" charset="0"/>
              </a:rPr>
              <a:t> </a:t>
            </a:r>
          </a:p>
          <a:p>
            <a:r>
              <a:rPr lang="en-US" altLang="zh-CN" sz="1800" smtClean="0">
                <a:solidFill>
                  <a:srgbClr val="0000FF"/>
                </a:solidFill>
                <a:latin typeface="Consolas" pitchFamily="49" charset="0"/>
                <a:ea typeface="楷体" pitchFamily="49" charset="-122"/>
                <a:cs typeface="Consolas" pitchFamily="49" charset="0"/>
              </a:rPr>
              <a:t>   {  c[i].no=i;</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c[i].group=(a[i]&lt;=b[i]);</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//a[i]&lt;=b[i]</a:t>
            </a:r>
            <a:r>
              <a:rPr lang="zh-CN" altLang="zh-CN" sz="1800" smtClean="0">
                <a:solidFill>
                  <a:srgbClr val="00B0F0"/>
                </a:solidFill>
                <a:latin typeface="Consolas" pitchFamily="49" charset="0"/>
                <a:ea typeface="楷体" pitchFamily="49" charset="-122"/>
                <a:cs typeface="Consolas" pitchFamily="49" charset="0"/>
              </a:rPr>
              <a:t>对应第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组</a:t>
            </a:r>
            <a:r>
              <a:rPr lang="en-US" altLang="zh-CN" sz="1800" smtClean="0">
                <a:solidFill>
                  <a:srgbClr val="00B0F0"/>
                </a:solidFill>
                <a:latin typeface="Consolas" pitchFamily="49" charset="0"/>
                <a:ea typeface="楷体" pitchFamily="49" charset="-122"/>
                <a:cs typeface="Consolas" pitchFamily="49" charset="0"/>
              </a:rPr>
              <a:t>N1,a[i]&gt;b[i]</a:t>
            </a:r>
            <a:r>
              <a:rPr lang="zh-CN" altLang="zh-CN" sz="1800" smtClean="0">
                <a:solidFill>
                  <a:srgbClr val="00B0F0"/>
                </a:solidFill>
                <a:latin typeface="Consolas" pitchFamily="49" charset="0"/>
                <a:ea typeface="楷体" pitchFamily="49" charset="-122"/>
                <a:cs typeface="Consolas" pitchFamily="49" charset="0"/>
              </a:rPr>
              <a:t>对应第</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组</a:t>
            </a:r>
            <a:r>
              <a:rPr lang="en-US" altLang="zh-CN" sz="1800" smtClean="0">
                <a:solidFill>
                  <a:srgbClr val="00B0F0"/>
                </a:solidFill>
                <a:latin typeface="Consolas" pitchFamily="49" charset="0"/>
                <a:ea typeface="楷体" pitchFamily="49" charset="-122"/>
                <a:cs typeface="Consolas" pitchFamily="49" charset="0"/>
              </a:rPr>
              <a:t>N2</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c[i].time=a[i]&lt;=b[i]?a[i]:b[i];</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组存放</a:t>
            </a:r>
            <a:r>
              <a:rPr lang="en-US" altLang="zh-CN" sz="1800" smtClean="0">
                <a:solidFill>
                  <a:srgbClr val="00B0F0"/>
                </a:solidFill>
                <a:latin typeface="Consolas" pitchFamily="49" charset="0"/>
                <a:ea typeface="楷体" pitchFamily="49" charset="-122"/>
                <a:cs typeface="Consolas" pitchFamily="49" charset="0"/>
              </a:rPr>
              <a:t>a[i],</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组存放</a:t>
            </a:r>
            <a:r>
              <a:rPr lang="en-US" altLang="zh-CN" sz="1800" smtClean="0">
                <a:solidFill>
                  <a:srgbClr val="00B0F0"/>
                </a:solidFill>
                <a:latin typeface="Consolas" pitchFamily="49" charset="0"/>
                <a:ea typeface="楷体" pitchFamily="49" charset="-122"/>
                <a:cs typeface="Consolas" pitchFamily="49" charset="0"/>
              </a:rPr>
              <a:t>b[i]</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sort(c,c+n);	</a:t>
            </a:r>
            <a:r>
              <a:rPr lang="en-US" altLang="zh-CN" sz="1800" smtClean="0">
                <a:solidFill>
                  <a:srgbClr val="00B0F0"/>
                </a:solidFill>
                <a:latin typeface="Consolas" pitchFamily="49" charset="0"/>
                <a:ea typeface="楷体" pitchFamily="49" charset="-122"/>
                <a:cs typeface="Consolas" pitchFamily="49" charset="0"/>
              </a:rPr>
              <a:t>//c</a:t>
            </a:r>
            <a:r>
              <a:rPr lang="zh-CN" altLang="zh-CN" sz="1800" smtClean="0">
                <a:solidFill>
                  <a:srgbClr val="00B0F0"/>
                </a:solidFill>
                <a:latin typeface="Consolas" pitchFamily="49" charset="0"/>
                <a:ea typeface="楷体" pitchFamily="49" charset="-122"/>
                <a:cs typeface="Consolas" pitchFamily="49" charset="0"/>
              </a:rPr>
              <a:t>元素按</a:t>
            </a:r>
            <a:r>
              <a:rPr lang="en-US" altLang="zh-CN" sz="1800" smtClean="0">
                <a:solidFill>
                  <a:srgbClr val="00B0F0"/>
                </a:solidFill>
                <a:latin typeface="Consolas" pitchFamily="49" charset="0"/>
                <a:ea typeface="楷体" pitchFamily="49" charset="-122"/>
                <a:cs typeface="Consolas" pitchFamily="49" charset="0"/>
              </a:rPr>
              <a:t>time</a:t>
            </a:r>
            <a:r>
              <a:rPr lang="zh-CN" altLang="zh-CN" sz="1800" smtClean="0">
                <a:solidFill>
                  <a:srgbClr val="00B0F0"/>
                </a:solidFill>
                <a:latin typeface="Consolas" pitchFamily="49" charset="0"/>
                <a:ea typeface="楷体" pitchFamily="49" charset="-122"/>
                <a:cs typeface="Consolas" pitchFamily="49" charset="0"/>
              </a:rPr>
              <a:t>递增排序</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786874" cy="462064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44000" tIns="144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   j=0; k=n-1;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for(i=0;i&lt;n;i++)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扫描</a:t>
            </a:r>
            <a:r>
              <a:rPr lang="en-US" altLang="zh-CN" sz="1800" smtClean="0">
                <a:solidFill>
                  <a:srgbClr val="00B0F0"/>
                </a:solidFill>
                <a:latin typeface="Consolas" pitchFamily="49" charset="0"/>
                <a:ea typeface="楷体" pitchFamily="49" charset="-122"/>
                <a:cs typeface="Consolas" pitchFamily="49" charset="0"/>
              </a:rPr>
              <a:t>c</a:t>
            </a:r>
            <a:r>
              <a:rPr lang="zh-CN" altLang="zh-CN" sz="1800" smtClean="0">
                <a:solidFill>
                  <a:srgbClr val="00B0F0"/>
                </a:solidFill>
                <a:latin typeface="Consolas" pitchFamily="49" charset="0"/>
                <a:ea typeface="楷体" pitchFamily="49" charset="-122"/>
                <a:cs typeface="Consolas" pitchFamily="49" charset="0"/>
              </a:rPr>
              <a:t>所有元素</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产生最优调度方案</a:t>
            </a:r>
          </a:p>
          <a:p>
            <a:r>
              <a:rPr lang="en-US" altLang="zh-CN" sz="1800" smtClean="0">
                <a:solidFill>
                  <a:srgbClr val="0000FF"/>
                </a:solidFill>
                <a:latin typeface="Consolas" pitchFamily="49" charset="0"/>
                <a:ea typeface="楷体" pitchFamily="49" charset="-122"/>
                <a:cs typeface="Consolas" pitchFamily="49" charset="0"/>
              </a:rPr>
              <a:t>   {  if(c[i].group==1)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组</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en-US" altLang="zh-CN" sz="1800" smtClean="0">
                <a:solidFill>
                  <a:srgbClr val="00B0F0"/>
                </a:solidFill>
                <a:latin typeface="Consolas" pitchFamily="49" charset="0"/>
                <a:ea typeface="楷体" pitchFamily="49" charset="-122"/>
                <a:cs typeface="Consolas" pitchFamily="49" charset="0"/>
              </a:rPr>
              <a:t>time</a:t>
            </a:r>
            <a:r>
              <a:rPr lang="zh-CN" altLang="zh-CN" sz="1800" smtClean="0">
                <a:solidFill>
                  <a:srgbClr val="00B0F0"/>
                </a:solidFill>
                <a:latin typeface="Consolas" pitchFamily="49" charset="0"/>
                <a:ea typeface="楷体" pitchFamily="49" charset="-122"/>
                <a:cs typeface="Consolas" pitchFamily="49" charset="0"/>
              </a:rPr>
              <a:t>递增排列放在</a:t>
            </a:r>
            <a:r>
              <a:rPr lang="en-US" altLang="zh-CN" sz="1800" smtClean="0">
                <a:solidFill>
                  <a:srgbClr val="00B0F0"/>
                </a:solidFill>
                <a:latin typeface="Consolas" pitchFamily="49" charset="0"/>
                <a:ea typeface="楷体" pitchFamily="49" charset="-122"/>
                <a:cs typeface="Consolas" pitchFamily="49" charset="0"/>
              </a:rPr>
              <a:t>best</a:t>
            </a:r>
            <a:r>
              <a:rPr lang="zh-CN" altLang="zh-CN" sz="1800" smtClean="0">
                <a:solidFill>
                  <a:srgbClr val="00B0F0"/>
                </a:solidFill>
                <a:latin typeface="Consolas" pitchFamily="49" charset="0"/>
                <a:ea typeface="楷体" pitchFamily="49" charset="-122"/>
                <a:cs typeface="Consolas" pitchFamily="49" charset="0"/>
              </a:rPr>
              <a:t>的前面部分</a:t>
            </a:r>
          </a:p>
          <a:p>
            <a:r>
              <a:rPr lang="en-US" altLang="zh-CN" sz="1800" smtClean="0">
                <a:solidFill>
                  <a:srgbClr val="0000FF"/>
                </a:solidFill>
                <a:latin typeface="Consolas" pitchFamily="49" charset="0"/>
                <a:ea typeface="楷体" pitchFamily="49" charset="-122"/>
                <a:cs typeface="Consolas" pitchFamily="49" charset="0"/>
              </a:rPr>
              <a:t>         best[j++]=c[i].no;</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a:t>
            </a:r>
            <a:r>
              <a:rPr lang="en-US"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组</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按</a:t>
            </a:r>
            <a:r>
              <a:rPr lang="en-US" altLang="zh-CN" sz="1800" smtClean="0">
                <a:solidFill>
                  <a:srgbClr val="00B0F0"/>
                </a:solidFill>
                <a:latin typeface="Consolas" pitchFamily="49" charset="0"/>
                <a:ea typeface="楷体" pitchFamily="49" charset="-122"/>
                <a:cs typeface="Consolas" pitchFamily="49" charset="0"/>
              </a:rPr>
              <a:t>time</a:t>
            </a:r>
            <a:r>
              <a:rPr lang="zh-CN" altLang="zh-CN" sz="1800" smtClean="0">
                <a:solidFill>
                  <a:srgbClr val="00B0F0"/>
                </a:solidFill>
                <a:latin typeface="Consolas" pitchFamily="49" charset="0"/>
                <a:ea typeface="楷体" pitchFamily="49" charset="-122"/>
                <a:cs typeface="Consolas" pitchFamily="49" charset="0"/>
              </a:rPr>
              <a:t>递减排列放到</a:t>
            </a:r>
            <a:r>
              <a:rPr lang="en-US" altLang="zh-CN" sz="1800" smtClean="0">
                <a:solidFill>
                  <a:srgbClr val="00B0F0"/>
                </a:solidFill>
                <a:latin typeface="Consolas" pitchFamily="49" charset="0"/>
                <a:ea typeface="楷体" pitchFamily="49" charset="-122"/>
                <a:cs typeface="Consolas" pitchFamily="49" charset="0"/>
              </a:rPr>
              <a:t>best</a:t>
            </a:r>
            <a:r>
              <a:rPr lang="zh-CN" altLang="zh-CN" sz="1800" smtClean="0">
                <a:solidFill>
                  <a:srgbClr val="00B0F0"/>
                </a:solidFill>
                <a:latin typeface="Consolas" pitchFamily="49" charset="0"/>
                <a:ea typeface="楷体" pitchFamily="49" charset="-122"/>
                <a:cs typeface="Consolas" pitchFamily="49" charset="0"/>
              </a:rPr>
              <a:t>的后面部分</a:t>
            </a:r>
          </a:p>
          <a:p>
            <a:r>
              <a:rPr lang="en-US" altLang="zh-CN" sz="1800" smtClean="0">
                <a:solidFill>
                  <a:srgbClr val="0000FF"/>
                </a:solidFill>
                <a:latin typeface="Consolas" pitchFamily="49" charset="0"/>
                <a:ea typeface="楷体" pitchFamily="49" charset="-122"/>
                <a:cs typeface="Consolas" pitchFamily="49" charset="0"/>
              </a:rPr>
              <a:t>         best[k--]=c[i].no;</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int f1=0;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累计</a:t>
            </a:r>
            <a:r>
              <a:rPr lang="en-US" altLang="zh-CN" sz="1800" smtClean="0">
                <a:solidFill>
                  <a:srgbClr val="00B0F0"/>
                </a:solidFill>
                <a:latin typeface="Consolas" pitchFamily="49" charset="0"/>
                <a:ea typeface="楷体" pitchFamily="49" charset="-122"/>
                <a:cs typeface="Consolas" pitchFamily="49" charset="0"/>
              </a:rPr>
              <a:t>M1</a:t>
            </a:r>
            <a:r>
              <a:rPr lang="zh-CN" altLang="zh-CN" sz="1800" smtClean="0">
                <a:solidFill>
                  <a:srgbClr val="00B0F0"/>
                </a:solidFill>
                <a:latin typeface="Consolas" pitchFamily="49" charset="0"/>
                <a:ea typeface="楷体" pitchFamily="49" charset="-122"/>
                <a:cs typeface="Consolas" pitchFamily="49" charset="0"/>
              </a:rPr>
              <a:t>上的执行时间</a:t>
            </a:r>
          </a:p>
          <a:p>
            <a:r>
              <a:rPr lang="en-US" altLang="zh-CN" sz="1800" smtClean="0">
                <a:solidFill>
                  <a:srgbClr val="C00000"/>
                </a:solidFill>
                <a:latin typeface="Consolas" pitchFamily="49" charset="0"/>
                <a:ea typeface="楷体" pitchFamily="49" charset="-122"/>
                <a:cs typeface="Consolas" pitchFamily="49" charset="0"/>
              </a:rPr>
              <a:t>   int f2=0;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最优调度下的消耗总时间</a:t>
            </a:r>
          </a:p>
          <a:p>
            <a:r>
              <a:rPr lang="en-US" altLang="zh-CN" sz="1800" smtClean="0">
                <a:solidFill>
                  <a:srgbClr val="C00000"/>
                </a:solidFill>
                <a:latin typeface="Consolas" pitchFamily="49" charset="0"/>
                <a:ea typeface="楷体" pitchFamily="49" charset="-122"/>
                <a:cs typeface="Consolas" pitchFamily="49" charset="0"/>
              </a:rPr>
              <a:t>   for(i=0;i&lt;n;i++)</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  f1+=a[best[i]];</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f2=max(f2,f1)+b[best[i]];</a:t>
            </a:r>
          </a:p>
          <a:p>
            <a:r>
              <a:rPr lang="en-US" altLang="zh-CN" sz="1800" smtClean="0">
                <a:solidFill>
                  <a:srgbClr val="C00000"/>
                </a:solidFill>
                <a:latin typeface="Consolas" pitchFamily="49" charset="0"/>
                <a:ea typeface="楷体" pitchFamily="49" charset="-122"/>
                <a:cs typeface="Consolas" pitchFamily="49" charset="0"/>
              </a:rPr>
              <a:t>   }</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   return f2;</a:t>
            </a:r>
            <a:endParaRPr lang="zh-CN" altLang="zh-CN" sz="1800" smtClean="0">
              <a:solidFill>
                <a:srgbClr val="C0000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142984"/>
            <a:ext cx="7358114" cy="3643003"/>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void main()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a:t>
            </a:r>
            <a:r>
              <a:rPr lang="zh-CN" altLang="zh-CN" sz="1800" smtClean="0">
                <a:solidFill>
                  <a:srgbClr val="0000FF"/>
                </a:solidFill>
                <a:latin typeface="Consolas" pitchFamily="49" charset="0"/>
                <a:ea typeface="楷体" pitchFamily="49" charset="-122"/>
                <a:cs typeface="Consolas" pitchFamily="49" charset="0"/>
              </a:rPr>
              <a:t>求解结果</a:t>
            </a:r>
            <a:r>
              <a:rPr lang="en-US" altLang="zh-CN" sz="1800" smtClean="0">
                <a:solidFill>
                  <a:srgbClr val="0000FF"/>
                </a:solidFill>
                <a:latin typeface="Consolas" pitchFamily="49" charset="0"/>
                <a:ea typeface="楷体" pitchFamily="49" charset="-122"/>
                <a:cs typeface="Consolas" pitchFamily="49" charset="0"/>
              </a:rPr>
              <a:t>\n");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    </a:t>
            </a:r>
            <a:r>
              <a:rPr lang="zh-CN" altLang="zh-CN" sz="1800" smtClean="0">
                <a:solidFill>
                  <a:srgbClr val="0000FF"/>
                </a:solidFill>
                <a:latin typeface="Consolas" pitchFamily="49" charset="0"/>
                <a:ea typeface="楷体" pitchFamily="49" charset="-122"/>
                <a:cs typeface="Consolas" pitchFamily="49" charset="0"/>
              </a:rPr>
              <a:t>总时间</a:t>
            </a:r>
            <a:r>
              <a:rPr lang="en-US" altLang="zh-CN" sz="1800" smtClean="0">
                <a:solidFill>
                  <a:srgbClr val="0000FF"/>
                </a:solidFill>
                <a:latin typeface="Consolas" pitchFamily="49" charset="0"/>
                <a:ea typeface="楷体" pitchFamily="49" charset="-122"/>
                <a:cs typeface="Consolas" pitchFamily="49" charset="0"/>
              </a:rPr>
              <a:t>: %d\n",solve());</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    </a:t>
            </a:r>
            <a:r>
              <a:rPr lang="zh-CN" altLang="zh-CN" sz="1800" smtClean="0">
                <a:solidFill>
                  <a:srgbClr val="0000FF"/>
                </a:solidFill>
                <a:latin typeface="Consolas" pitchFamily="49" charset="0"/>
                <a:ea typeface="楷体" pitchFamily="49" charset="-122"/>
                <a:cs typeface="Consolas" pitchFamily="49" charset="0"/>
              </a:rPr>
              <a:t>调度方案</a:t>
            </a: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for(int i=0;i&lt;n;i++)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printf("%d ",best[i]+1);</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000100" y="1142984"/>
          <a:ext cx="6096000" cy="1112520"/>
        </p:xfrm>
        <a:graphic>
          <a:graphicData uri="http://schemas.openxmlformats.org/drawingml/2006/table">
            <a:tbl>
              <a:tblPr firstRow="1" bandRow="1">
                <a:tableStyleId>{E269D01E-BC32-4049-B463-5C60D7B0CCD2}</a:tableStyleId>
              </a:tblPr>
              <a:tblGrid>
                <a:gridCol w="1219200"/>
                <a:gridCol w="1219200"/>
                <a:gridCol w="1219200"/>
                <a:gridCol w="1219200"/>
                <a:gridCol w="1219200"/>
              </a:tblGrid>
              <a:tr h="370840">
                <a:tc>
                  <a:txBody>
                    <a:bodyPr/>
                    <a:lstStyle/>
                    <a:p>
                      <a:pPr algn="ctr"/>
                      <a:r>
                        <a:rPr lang="zh-CN" altLang="en-US" b="1" smtClean="0">
                          <a:solidFill>
                            <a:srgbClr val="9900FF"/>
                          </a:solidFill>
                          <a:latin typeface="Consolas" pitchFamily="49" charset="0"/>
                          <a:ea typeface="楷体" pitchFamily="49" charset="-122"/>
                          <a:cs typeface="Consolas" pitchFamily="49" charset="0"/>
                        </a:rPr>
                        <a:t>编号</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3</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M1</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5</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8</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r h="370840">
                <a:tc>
                  <a:txBody>
                    <a:bodyPr/>
                    <a:lstStyle/>
                    <a:p>
                      <a:pPr algn="ctr"/>
                      <a:r>
                        <a:rPr lang="en-US" altLang="zh-CN" b="1" smtClean="0">
                          <a:solidFill>
                            <a:srgbClr val="9900FF"/>
                          </a:solidFill>
                          <a:latin typeface="Consolas" pitchFamily="49" charset="0"/>
                          <a:ea typeface="楷体" pitchFamily="49" charset="-122"/>
                          <a:cs typeface="Consolas" pitchFamily="49" charset="0"/>
                        </a:rPr>
                        <a:t>M2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6</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2</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14</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c>
                  <a:txBody>
                    <a:bodyPr/>
                    <a:lstStyle/>
                    <a:p>
                      <a:pPr algn="ctr"/>
                      <a:r>
                        <a:rPr lang="en-US" altLang="zh-CN" b="1" smtClean="0">
                          <a:solidFill>
                            <a:srgbClr val="9900FF"/>
                          </a:solidFill>
                          <a:latin typeface="Consolas" pitchFamily="49" charset="0"/>
                          <a:ea typeface="楷体" pitchFamily="49" charset="-122"/>
                          <a:cs typeface="Consolas" pitchFamily="49" charset="0"/>
                        </a:rPr>
                        <a:t>7</a:t>
                      </a:r>
                      <a:endParaRPr lang="zh-CN" altLang="en-US" b="1">
                        <a:solidFill>
                          <a:srgbClr val="9900FF"/>
                        </a:solidFill>
                        <a:latin typeface="Consolas" pitchFamily="49" charset="0"/>
                        <a:ea typeface="楷体" pitchFamily="49" charset="-122"/>
                        <a:cs typeface="Consolas" pitchFamily="49" charset="0"/>
                      </a:endParaRPr>
                    </a:p>
                  </a:txBody>
                  <a:tcPr>
                    <a:solidFill>
                      <a:schemeClr val="bg1">
                        <a:lumMod val="85000"/>
                      </a:schemeClr>
                    </a:solidFill>
                  </a:tcPr>
                </a:tc>
              </a:tr>
            </a:tbl>
          </a:graphicData>
        </a:graphic>
      </p:graphicFrame>
      <p:sp>
        <p:nvSpPr>
          <p:cNvPr id="3" name="TextBox 2"/>
          <p:cNvSpPr txBox="1"/>
          <p:nvPr/>
        </p:nvSpPr>
        <p:spPr>
          <a:xfrm>
            <a:off x="2071670" y="3429000"/>
            <a:ext cx="3571900" cy="1477328"/>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50000"/>
              </a:lnSpc>
            </a:pPr>
            <a:r>
              <a:rPr lang="zh-CN" altLang="zh-CN" sz="2000" smtClean="0">
                <a:latin typeface="Consolas" pitchFamily="49" charset="0"/>
                <a:ea typeface="楷体" pitchFamily="49" charset="-122"/>
                <a:cs typeface="Consolas" pitchFamily="49" charset="0"/>
              </a:rPr>
              <a:t>求解结果</a:t>
            </a: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总时间</a:t>
            </a:r>
            <a:r>
              <a:rPr lang="en-US" altLang="zh-CN" sz="2000" smtClean="0">
                <a:latin typeface="Consolas" pitchFamily="49" charset="0"/>
                <a:ea typeface="楷体" pitchFamily="49" charset="-122"/>
                <a:cs typeface="Consolas" pitchFamily="49" charset="0"/>
              </a:rPr>
              <a:t>: 33</a:t>
            </a:r>
            <a:endParaRPr lang="zh-CN" altLang="zh-CN" sz="2000" smtClean="0">
              <a:latin typeface="Consolas" pitchFamily="49" charset="0"/>
              <a:ea typeface="楷体" pitchFamily="49" charset="-122"/>
              <a:cs typeface="Consolas" pitchFamily="49" charset="0"/>
            </a:endParaRPr>
          </a:p>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latin typeface="Consolas" pitchFamily="49" charset="0"/>
                <a:ea typeface="楷体" pitchFamily="49" charset="-122"/>
                <a:cs typeface="Consolas" pitchFamily="49" charset="0"/>
              </a:rPr>
              <a:t>调度方案</a:t>
            </a:r>
            <a:r>
              <a:rPr lang="en-US" altLang="zh-CN" sz="2000" smtClean="0">
                <a:latin typeface="Consolas" pitchFamily="49" charset="0"/>
                <a:ea typeface="楷体" pitchFamily="49" charset="-122"/>
                <a:cs typeface="Consolas" pitchFamily="49" charset="0"/>
              </a:rPr>
              <a:t>: 3 1 4 2</a:t>
            </a:r>
            <a:endParaRPr lang="zh-CN" altLang="zh-CN" sz="2000" smtClean="0">
              <a:latin typeface="Consolas" pitchFamily="49" charset="0"/>
              <a:ea typeface="楷体" pitchFamily="49" charset="-122"/>
              <a:cs typeface="Consolas" pitchFamily="49" charset="0"/>
            </a:endParaRPr>
          </a:p>
        </p:txBody>
      </p:sp>
      <p:sp>
        <p:nvSpPr>
          <p:cNvPr id="4" name="下箭头 3"/>
          <p:cNvSpPr/>
          <p:nvPr/>
        </p:nvSpPr>
        <p:spPr>
          <a:xfrm>
            <a:off x="3571868" y="2571744"/>
            <a:ext cx="357190"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1386</TotalTime>
  <Words>7484</Words>
  <Application>Microsoft Office PowerPoint</Application>
  <PresentationFormat>全屏显示(4:3)</PresentationFormat>
  <Paragraphs>1338</Paragraphs>
  <Slides>101</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101</vt:i4>
      </vt:variant>
    </vt:vector>
  </HeadingPairs>
  <TitlesOfParts>
    <vt:vector size="104"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515</cp:revision>
  <dcterms:created xsi:type="dcterms:W3CDTF">2012-11-28T00:02:12Z</dcterms:created>
  <dcterms:modified xsi:type="dcterms:W3CDTF">2019-11-08T02:46:19Z</dcterms:modified>
</cp:coreProperties>
</file>