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3"/>
  </p:notesMasterIdLst>
  <p:sldIdLst>
    <p:sldId id="257" r:id="rId2"/>
    <p:sldId id="258" r:id="rId3"/>
    <p:sldId id="337" r:id="rId4"/>
    <p:sldId id="338" r:id="rId5"/>
    <p:sldId id="339" r:id="rId6"/>
    <p:sldId id="342" r:id="rId7"/>
    <p:sldId id="343" r:id="rId8"/>
    <p:sldId id="344" r:id="rId9"/>
    <p:sldId id="345" r:id="rId10"/>
    <p:sldId id="346" r:id="rId11"/>
    <p:sldId id="358" r:id="rId12"/>
    <p:sldId id="347" r:id="rId13"/>
    <p:sldId id="348" r:id="rId14"/>
    <p:sldId id="349" r:id="rId15"/>
    <p:sldId id="350" r:id="rId16"/>
    <p:sldId id="359" r:id="rId17"/>
    <p:sldId id="360" r:id="rId18"/>
    <p:sldId id="351" r:id="rId19"/>
    <p:sldId id="352" r:id="rId20"/>
    <p:sldId id="361" r:id="rId21"/>
    <p:sldId id="362" r:id="rId22"/>
    <p:sldId id="363" r:id="rId23"/>
    <p:sldId id="353" r:id="rId24"/>
    <p:sldId id="429" r:id="rId25"/>
    <p:sldId id="430" r:id="rId26"/>
    <p:sldId id="284" r:id="rId27"/>
    <p:sldId id="285" r:id="rId28"/>
    <p:sldId id="286" r:id="rId29"/>
    <p:sldId id="288" r:id="rId30"/>
    <p:sldId id="289" r:id="rId31"/>
    <p:sldId id="425" r:id="rId32"/>
    <p:sldId id="426" r:id="rId33"/>
    <p:sldId id="431" r:id="rId34"/>
    <p:sldId id="427" r:id="rId35"/>
    <p:sldId id="292" r:id="rId36"/>
    <p:sldId id="366" r:id="rId37"/>
    <p:sldId id="423" r:id="rId38"/>
    <p:sldId id="432" r:id="rId39"/>
    <p:sldId id="422" r:id="rId40"/>
    <p:sldId id="428" r:id="rId41"/>
    <p:sldId id="367" r:id="rId42"/>
    <p:sldId id="368" r:id="rId43"/>
    <p:sldId id="461" r:id="rId44"/>
    <p:sldId id="369" r:id="rId45"/>
    <p:sldId id="370" r:id="rId46"/>
    <p:sldId id="434" r:id="rId47"/>
    <p:sldId id="371" r:id="rId48"/>
    <p:sldId id="372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381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395" r:id="rId84"/>
    <p:sldId id="396" r:id="rId85"/>
    <p:sldId id="397" r:id="rId86"/>
    <p:sldId id="398" r:id="rId87"/>
    <p:sldId id="301" r:id="rId88"/>
    <p:sldId id="302" r:id="rId89"/>
    <p:sldId id="304" r:id="rId90"/>
    <p:sldId id="305" r:id="rId91"/>
    <p:sldId id="306" r:id="rId92"/>
    <p:sldId id="307" r:id="rId93"/>
    <p:sldId id="308" r:id="rId94"/>
    <p:sldId id="312" r:id="rId95"/>
    <p:sldId id="313" r:id="rId96"/>
    <p:sldId id="399" r:id="rId97"/>
    <p:sldId id="317" r:id="rId98"/>
    <p:sldId id="318" r:id="rId99"/>
    <p:sldId id="400" r:id="rId100"/>
    <p:sldId id="319" r:id="rId101"/>
    <p:sldId id="320" r:id="rId102"/>
    <p:sldId id="321" r:id="rId103"/>
    <p:sldId id="322" r:id="rId104"/>
    <p:sldId id="323" r:id="rId105"/>
    <p:sldId id="328" r:id="rId106"/>
    <p:sldId id="329" r:id="rId107"/>
    <p:sldId id="330" r:id="rId108"/>
    <p:sldId id="331" r:id="rId109"/>
    <p:sldId id="332" r:id="rId110"/>
    <p:sldId id="401" r:id="rId111"/>
    <p:sldId id="402" r:id="rId112"/>
    <p:sldId id="403" r:id="rId113"/>
    <p:sldId id="407" r:id="rId114"/>
    <p:sldId id="410" r:id="rId115"/>
    <p:sldId id="409" r:id="rId116"/>
    <p:sldId id="408" r:id="rId117"/>
    <p:sldId id="411" r:id="rId118"/>
    <p:sldId id="412" r:id="rId119"/>
    <p:sldId id="413" r:id="rId120"/>
    <p:sldId id="404" r:id="rId121"/>
    <p:sldId id="405" r:id="rId122"/>
    <p:sldId id="414" r:id="rId123"/>
    <p:sldId id="421" r:id="rId124"/>
    <p:sldId id="415" r:id="rId125"/>
    <p:sldId id="416" r:id="rId126"/>
    <p:sldId id="406" r:id="rId127"/>
    <p:sldId id="417" r:id="rId128"/>
    <p:sldId id="418" r:id="rId129"/>
    <p:sldId id="419" r:id="rId130"/>
    <p:sldId id="420" r:id="rId131"/>
    <p:sldId id="424" r:id="rId1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B0F0"/>
    <a:srgbClr val="006600"/>
    <a:srgbClr val="9900FF"/>
    <a:srgbClr val="CC3300"/>
    <a:srgbClr val="3333FF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>
        <p:scale>
          <a:sx n="100" d="100"/>
          <a:sy n="1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4CD6E-A60E-4429-82AF-1A2124AC69E5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16D19-2DB2-4BC6-B7C7-DF3976A9C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16D19-2DB2-4BC6-B7C7-DF3976A9C71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95AA-2E2A-44B7-A9BC-07FA35C2646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章 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动态规划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389363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103744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850190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8.3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求解最大连续子序列和问题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60394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8.4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求解三角形最小路径问题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431832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03270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156" y="1389363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156" y="2103744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1156" y="2850190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1156" y="360394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156" y="431832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156" y="503270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8.12 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滚动数组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动态规划的相关概念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示例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边上的数字表示与其相连的两个地点之间所需修建的管道长度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使得所需修建的管道长度最短。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280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dp(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)[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fk(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dp(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最大价值总和为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25581" name="Group 301"/>
          <p:cNvGraphicFramePr>
            <a:graphicFrameLocks noGrp="1"/>
          </p:cNvGraphicFramePr>
          <p:nvPr/>
        </p:nvGraphicFramePr>
        <p:xfrm>
          <a:off x="539750" y="1928818"/>
          <a:ext cx="8208963" cy="2103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09638"/>
                <a:gridCol w="909637"/>
                <a:gridCol w="927091"/>
                <a:gridCol w="896947"/>
                <a:gridCol w="914400"/>
                <a:gridCol w="911225"/>
                <a:gridCol w="914400"/>
                <a:gridCol w="911225"/>
                <a:gridCol w="914400"/>
              </a:tblGrid>
              <a:tr h="571488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nb-N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9[3]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25582" name="Freeform 302"/>
          <p:cNvSpPr>
            <a:spLocks/>
          </p:cNvSpPr>
          <p:nvPr/>
        </p:nvSpPr>
        <p:spPr bwMode="auto">
          <a:xfrm>
            <a:off x="561974" y="1928802"/>
            <a:ext cx="938192" cy="6429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41"/>
              </a:cxn>
            </a:cxnLst>
            <a:rect l="0" t="0" r="r" b="b"/>
            <a:pathLst>
              <a:path w="576" h="441">
                <a:moveTo>
                  <a:pt x="0" y="0"/>
                </a:moveTo>
                <a:lnTo>
                  <a:pt x="576" y="441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357694"/>
            <a:ext cx="8286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nb-NO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回推过程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dp[3][7]=10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fk[3][7]=2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-2×2]=dp[2][3]=4,fk[2][3]=0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dp[1][3]=4,fk[1][3]=1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2" grpId="0" animBg="1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466726" y="476250"/>
            <a:ext cx="824867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n,W;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w[MAXN],v[MAXN];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dp[MAXN+1][MAXW+1],fk[MAXN+1][MAXW+1];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求解多重背包问题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(j=0;j&lt;=W;j++)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(k=0;k*w[i]&lt;=j;k++)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(dp[i][j]&lt;dp[i-1][j-k*w[i]]+k*v[i])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dp[i][j]=dp[i-1][j-k*w[i]]+k*v[i];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fk[i][j]=k;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nb-NO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dp[n][W]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714348" y="1071546"/>
            <a:ext cx="7675587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Traceback()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i=n,j=W;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",i,fk[i][j]);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j-=fk[i][j]*w[i];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剩余重量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71472" y="4286256"/>
            <a:ext cx="7920038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算法有三重循环，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的循环最坏可能从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nW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00034" y="1643050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算法改进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实际上，上述算法中不必使用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循环，可以修改为在挑选物品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时直接多次重复挑选。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因为计算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）个的情况与在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个的情况是相同的，所以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的递推中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部分的计算已经在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的计算中完成了。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372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solve1()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动态规划法求完全背包问题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(j=0;j&lt;=W;j++)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(j&lt;w[i])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dp[i][j]=dp[i-1][j];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dp[i][j]=max(dp[i-1][j],dp[i][j-w[i]]+v[i]);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dp[n][W];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返回总价值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71472" y="4643446"/>
            <a:ext cx="48958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资源分配问题是将数量一定的一种或若干种资源（原材料、资金、设备或劳动力等），合理地分配给若干使用者，使总收益最大。</a:t>
            </a: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例如，某公司有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，拟将新招聘的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名员工分配给这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个商店，各商店得到新员工后，每年的赢利情况如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表所示，求分配给各商店各多少员工才能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使公司的赢利最大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16251" name="Group 187"/>
          <p:cNvGraphicFramePr>
            <a:graphicFrameLocks noGrp="1"/>
          </p:cNvGraphicFramePr>
          <p:nvPr/>
        </p:nvGraphicFramePr>
        <p:xfrm>
          <a:off x="827088" y="4149725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6252" name="Line 188"/>
          <p:cNvSpPr>
            <a:spLocks noChangeShapeType="1"/>
          </p:cNvSpPr>
          <p:nvPr/>
        </p:nvSpPr>
        <p:spPr bwMode="auto">
          <a:xfrm>
            <a:off x="827088" y="4149725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642350" cy="34624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采用动态规划求解该问题。设置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的编号分别为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这里总员工数为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，商店个数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，假设从商店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开始决策起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另外设置二维数组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表示求出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时对应商店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的分配人数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572132" y="3214686"/>
            <a:ext cx="142876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0034" y="599998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57158" y="3100328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1285860"/>
            <a:ext cx="8358278" cy="161001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  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取最大值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107389" cy="247735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m=3,n=5;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v[MAXM][MAXN]={{0,0,0,0,0,0},{0,3,7,9,12,13},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{0,5,10,11,11,11},{0,4,6,11,12,12}};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dp[MAXM][MAXN];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pnum[MAXM][MAXN];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572864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Plan()			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求最优方案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maxf,maxj;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j=0;j&lt;=n;j++)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dp[m+1][j]=0;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i=m;i&gt;=1;i--)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从商店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进行处理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for (int s=1;s&lt;=n;s++)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maxf=0;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maxj=0;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for (j=0;j&lt;=s;j++)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找该商店最优情况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maxf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和分配人数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maxj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{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(v[i][j]+dp[i+1][s-j])&gt;=maxf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{  maxf=v[i][j]+dp[i+1][s-j];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maxj=j;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dp[i][s]=maxf;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pnum[i][s]=maxj;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将问题分为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阶段变量用于表示各阶段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这里阶段变量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阶段是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虚拟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的一个边界阶段。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陈老师是一个比赛队的主教练。有一天，他想与团队成员开会，应该为这次会议安排教室。教室非常缺乏，所以教室管理员必须接受订单和拒绝订单以优化教室的利用率。如果接受一个订单，该订单的开始时间和结束时间成为一个活动。每个时间段只能安排一个订单（即假设只有一个教室）。请你找出一个最大化的总活动时间的方法。你的任务是这样的：读入订单，计算所有活动（接受的订单）占用时间的最大值。</a:t>
            </a: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标准的输入将包含多个测试案例。对于每个测试案例，第一行是一个整数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），接着的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行中每一行包括两个整数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300000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是一个订单开始时间，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是的结束时间。</a:t>
            </a: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对于每个测试案例，输出一行包括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所有活动占用时间的最大值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8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728" y="121442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实例：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个订单（已按结束时间的递增排列）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8674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由于只有一个教室，两个订单不能相互重叠，两个时间不重叠的订单称为兼容订单。给定若干订单，安排的所有订单一定是兼容订单，拒接不兼容的订单。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存放所有的订单，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的起始时间，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的结束时间，订单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的持续时间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].length=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141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这里采用贪心法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动态规划的思路，先将订单数组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按结束时间递增排序，设计一维动态规划数组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的订单中所有兼容订单的最长时间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02" y="2357430"/>
            <a:ext cx="8358278" cy="161001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].length}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是结束时间早于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开始时间的最晚的订单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42913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就是满足要求的结果。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另外为了求出选中的哪些订单，设计一维数组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的前驱订单，这里有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7500990" cy="32234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没有前驱订单，置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pre[0]=-1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若不选择订单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时，该方案已经选中了订单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但不选中订单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pre[2]=-2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若选择订单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并且它前面最晚的前驱订单为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。例如，该方案已经选中了订单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，考虑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时，前面最晚的前驱订单订单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pre[5]=3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072074"/>
            <a:ext cx="8072494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由于所有订单是按结束时间递增排序的，所以可以采用二分查找方法在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的最后一个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143932" cy="524734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NodeType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b;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length;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订单的执行时间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operator &lt; (const NodeType t) const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用于排序的运算符重载函数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e&lt;t.e;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按结束时间递增排序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n=11;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订单个数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NodeType A[MAX]={ {1,4},{3,5},{0,6},{5,7},{3,8},{5,9},{6,10},{8,11},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{8,12},{2,13},{12,15} 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存放订单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动态规划数组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pre[MAX];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//pre[i]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存放前驱订单编号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8358246" cy="48682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memset(dp,0,sizeof(dp));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//dp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数组初始化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stable_sort(A,A+n);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采用稳定的排序算法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dp[0]=A[0].length;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pre[0]=-1;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i=1;i&lt;n;i++)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int low=0, high=i-1;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while(low&lt;=high)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A[0..i-1]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中查找结束时间早于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//A[i].b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的最晚订单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int mid=(low+high)/2;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if(A[mid].e&lt;=A[i].b)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low=mid+1;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high=mid-1;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143932" cy="63847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if (low==0)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特殊情况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	if(dp[i-1]&gt;=A[i].length)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{  dp[i]=dp[i-1];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pre[i]=-2;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{  dp[i]=A[i].length;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pre[i]=-1;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没有前驱订单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else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前面最晚有兼容订单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  if (dp[i-1]&gt;=dp[low-1]+A[i].length)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{  dp[i]=dp[i-1];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pre[i]=-2;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不选择订单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{  dp[i]=dp[low-1]+A[i].length;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pre[i]=low-1;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643314"/>
            <a:ext cx="5929354" cy="12308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选择的订单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:2[0,6] 6[6,10] 10[12,15]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兼容订单的总时间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785794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929058" y="2857496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286676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算法中，一共循环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次，二分查找的时间为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到终点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p:oleObj spid="_x0000_s283649" r:id="rId3" imgW="2133600" imgH="292100" progId="">
              <p:embed/>
            </p:oleObj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142976" y="4338895"/>
          <a:ext cx="1071570" cy="375989"/>
        </p:xfrm>
        <a:graphic>
          <a:graphicData uri="http://schemas.openxmlformats.org/presentationml/2006/ole">
            <p:oleObj spid="_x0000_s283651" r:id="rId4" imgW="545863" imgH="190417" progId="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  <a:endParaRPr lang="zh-CN" altLang="en-US" sz="2000" spc="60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75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8.12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滚动数组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3577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什么是滚动数组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314227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在动态规划算法中，常用动态规划数组存放子问题的解，由于一般是存放连续的解，有时可以对数组的下标进行特殊处理，使每一次操作仅保留若干有用信息，新的元素不断循环刷新，看上去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数组的空间被滚动地利用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，这样的数组称为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Scroll array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主要目的是压缩存储空间的作用。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001056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378619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只需要使用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dp[0]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dp[1]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dp[2] 3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个元素空间</a:t>
            </a:r>
            <a:endParaRPr lang="zh-CN" altLang="en-US" sz="18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6929486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Fib2(int n)		//Fib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dp[3];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dp[1]=1; 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% 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286116" y="3786190"/>
            <a:ext cx="21431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000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滚动数组求解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如果仅仅</a:t>
            </a:r>
            <a:r>
              <a:rPr lang="zh-CN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求装入背包的最大价值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（不需求解向量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-1][*]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有关，这种情况下保存更前面的数据已经毫无意义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所以可以利用滚动数组进行优化，将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dp[MAXN][MAXW]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dp[2][MAXW]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85860"/>
            <a:ext cx="535785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的状态转移方程如下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90" y="2000240"/>
            <a:ext cx="8215338" cy="28565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dp[0][0]=0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dp[1][0]=0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MAX{dp[1-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dp[1-c][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9997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i,r;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c=0;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(i=0;i&lt;=1;i++)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dp[0..1][0]=0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dp[0][r]=0;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c=1-c;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(r=1;r&lt;=W;r++)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if (r&lt;w[i])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][r]=max(dp[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][r],dp[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574353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rot="5400000" flipH="1" flipV="1">
            <a:off x="1878816" y="4764862"/>
            <a:ext cx="11715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574353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5400000" flipH="1" flipV="1">
            <a:off x="3843364" y="4872024"/>
            <a:ext cx="1171519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8581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8.4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一个楼梯有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个台阶，上楼可以一步上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个台阶，也可以一步上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个台阶，求上楼梯共有多少种不同的走法。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9296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个台阶的楼梯的走法数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个台阶、走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步，另外一种走法是一步上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个台阶）。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个台阶的楼梯：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86116" y="2714620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40617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。对应的求解算法如下：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11857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97873"/>
            <a:ext cx="7358114" cy="23752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81376"/>
            <a:ext cx="8072494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两个子问题解相关，共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个状态，所以采用滚动数组，将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，对应的完整程序如下：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7572428" cy="38987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52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solve1()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 i&lt;n; 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(n-1)%3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其他二维数组及高维数组也可以做这样的改进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!!!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）动态规划问题的逆序解法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pt-BR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表示路径上一个顶点的后继顶点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第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第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)=MIN(c(D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(E))=3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next(D</a:t>
            </a:r>
            <a:r>
              <a:rPr lang="en-US" altLang="zh-CN" sz="1800" baseline="-25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)=E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)=MIN(c(D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(E))=4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next(D</a:t>
            </a:r>
            <a:r>
              <a:rPr lang="en-US" altLang="zh-CN" sz="1800" baseline="-25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)=E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15074" y="264318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到终点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143380"/>
            <a:ext cx="5786478" cy="171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57488" y="4133855"/>
            <a:ext cx="2214578" cy="1366847"/>
            <a:chOff x="2857488" y="4133855"/>
            <a:chExt cx="2214578" cy="1366847"/>
          </a:xfrm>
        </p:grpSpPr>
        <p:sp>
          <p:nvSpPr>
            <p:cNvPr id="56" name="圆角矩形 55"/>
            <p:cNvSpPr/>
            <p:nvPr/>
          </p:nvSpPr>
          <p:spPr>
            <a:xfrm>
              <a:off x="2857488" y="4133855"/>
              <a:ext cx="2214578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857488" y="4957773"/>
              <a:ext cx="2214578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857488" y="5214950"/>
              <a:ext cx="2214578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857628"/>
            <a:ext cx="5286412" cy="240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369728"/>
            <a:chOff x="500034" y="2428868"/>
            <a:chExt cx="928694" cy="40717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28860" y="4143380"/>
            <a:ext cx="2124090" cy="1785950"/>
            <a:chOff x="2428860" y="4143380"/>
            <a:chExt cx="2124090" cy="1785950"/>
          </a:xfrm>
        </p:grpSpPr>
        <p:sp>
          <p:nvSpPr>
            <p:cNvPr id="57" name="圆角矩形 56"/>
            <p:cNvSpPr/>
            <p:nvPr/>
          </p:nvSpPr>
          <p:spPr>
            <a:xfrm>
              <a:off x="2428860" y="4143380"/>
              <a:ext cx="2071702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481248" y="4652971"/>
              <a:ext cx="2071702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428860" y="5643578"/>
              <a:ext cx="2071702" cy="2857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5857916" cy="98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366948" y="4595821"/>
            <a:ext cx="2205052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对应的的状态转移方程如下：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818443" y="1857364"/>
          <a:ext cx="867462" cy="357190"/>
        </p:xfrm>
        <a:graphic>
          <a:graphicData uri="http://schemas.openxmlformats.org/presentationml/2006/ole">
            <p:oleObj spid="_x0000_s279553" r:id="rId3" imgW="508000" imgH="190500" progId="">
              <p:embed/>
            </p:oleObj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p:oleObj spid="_x0000_s279555" r:id="rId4" imgW="1905000" imgH="279400" progId="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286380" y="157161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表示路径上一个顶点的前驱顶点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其求解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147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第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第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pre(B</a:t>
            </a:r>
            <a:r>
              <a:rPr lang="pt-BR" altLang="zh-CN" sz="1800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)=A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pre(B</a:t>
            </a:r>
            <a:r>
              <a:rPr lang="pt-BR" altLang="zh-CN" sz="1800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)=A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pt-BR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pre(B</a:t>
            </a:r>
            <a:r>
              <a:rPr lang="pt-BR" altLang="zh-CN" sz="1800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pt-BR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)=A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28728" y="171371"/>
            <a:ext cx="928694" cy="3198333"/>
            <a:chOff x="500034" y="2428869"/>
            <a:chExt cx="928694" cy="386465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929322" y="157161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动态规划概述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求解斐波那契数列的递归算法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count=1;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Fib(int n)	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printf("(%d)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Fib(%d)\n"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n==2)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x=Fib(n-1);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y=Fib(n-2);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Fib(%d)=Fib(%d)+Fib(%d)=%d\n"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n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n-2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x+y);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x+y;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643314"/>
            <a:ext cx="5429288" cy="26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圆角矩形 56"/>
          <p:cNvSpPr/>
          <p:nvPr/>
        </p:nvSpPr>
        <p:spPr>
          <a:xfrm>
            <a:off x="2528873" y="4000504"/>
            <a:ext cx="2071702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2571736" y="5072074"/>
            <a:ext cx="2071702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586024" y="5643578"/>
            <a:ext cx="2071702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9" y="3786190"/>
            <a:ext cx="5572164" cy="171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圆角矩形 56"/>
          <p:cNvSpPr/>
          <p:nvPr/>
        </p:nvSpPr>
        <p:spPr>
          <a:xfrm>
            <a:off x="2571736" y="3786190"/>
            <a:ext cx="2143140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2500298" y="4886335"/>
            <a:ext cx="2286016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643314"/>
            <a:ext cx="551721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(E)=12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求出的最短路径长度为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pre(E)=D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)=C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pre(C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pre(B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推出最短路径为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A→B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→C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→D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662224" y="4062417"/>
            <a:ext cx="2195528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动态规划求解的基本步骤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能采用动态规划求解的问题的一般要具有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个性质：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928802"/>
            <a:ext cx="8001056" cy="820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最优性原理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：如果问题的最优解所包含的子问题的解也是最优的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就称该问题具有最优子结构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即满足最优性原理。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28662" y="3143248"/>
            <a:ext cx="7072362" cy="2928958"/>
            <a:chOff x="785786" y="3571876"/>
            <a:chExt cx="7072362" cy="2928958"/>
          </a:xfrm>
        </p:grpSpPr>
        <p:graphicFrame>
          <p:nvGraphicFramePr>
            <p:cNvPr id="5" name="Object 1"/>
            <p:cNvGraphicFramePr>
              <a:graphicFrameLocks noChangeAspect="1"/>
            </p:cNvGraphicFramePr>
            <p:nvPr/>
          </p:nvGraphicFramePr>
          <p:xfrm>
            <a:off x="818443" y="3571876"/>
            <a:ext cx="867462" cy="357190"/>
          </p:xfrm>
          <a:graphic>
            <a:graphicData uri="http://schemas.openxmlformats.org/presentationml/2006/ole">
              <p:oleObj spid="_x0000_s342017" r:id="rId5" imgW="508000" imgH="190500" progId="">
                <p:embed/>
              </p:oleObj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785786" y="4000504"/>
            <a:ext cx="3941407" cy="571504"/>
          </p:xfrm>
          <a:graphic>
            <a:graphicData uri="http://schemas.openxmlformats.org/presentationml/2006/ole">
              <p:oleObj spid="_x0000_s342018" r:id="rId6" imgW="1905000" imgH="27940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000628" y="3786190"/>
              <a:ext cx="2857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</a:t>
              </a:r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状态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状态</a:t>
              </a:r>
              <a:r>
                <a:rPr lang="pt-BR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3250397" y="467916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85984" y="500063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子问题的解也是最优的</a:t>
              </a:r>
              <a:endParaRPr lang="zh-CN" altLang="en-US" sz="1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571736" y="5715016"/>
              <a:ext cx="341939" cy="418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16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15747" y="5715016"/>
              <a:ext cx="341939" cy="418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endParaRPr lang="zh-CN" altLang="en-US" sz="16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12" idx="2"/>
            </p:cNvCxnSpPr>
            <p:nvPr/>
          </p:nvCxnSpPr>
          <p:spPr>
            <a:xfrm>
              <a:off x="2913675" y="5924346"/>
              <a:ext cx="110207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0364" y="5572140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8860" y="6162280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7620" y="6162280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8001056" cy="820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无后效性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：即某阶段状态一旦确定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就不受这个状态以后决策的影响。也就是说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某状态以后的过程不会影响以前的状态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只与当前状态有关。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571472" y="1714488"/>
            <a:ext cx="6500858" cy="3008767"/>
            <a:chOff x="571472" y="2500306"/>
            <a:chExt cx="6500858" cy="3008767"/>
          </a:xfrm>
        </p:grpSpPr>
        <p:grpSp>
          <p:nvGrpSpPr>
            <p:cNvPr id="5" name="组合 4"/>
            <p:cNvGrpSpPr/>
            <p:nvPr/>
          </p:nvGrpSpPr>
          <p:grpSpPr>
            <a:xfrm>
              <a:off x="571472" y="2676673"/>
              <a:ext cx="4615609" cy="2412794"/>
              <a:chOff x="1000100" y="2786058"/>
              <a:chExt cx="6357982" cy="308893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00100" y="407194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428860" y="2857496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28860" y="4071942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428860" y="5286388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71934" y="2857496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71934" y="4071942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71934" y="5286388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572132" y="3500438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D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572132" y="4714884"/>
                <a:ext cx="428628" cy="500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D</a:t>
                </a:r>
                <a:r>
                  <a:rPr lang="en-US" altLang="zh-CN" sz="16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929454" y="4071942"/>
                <a:ext cx="428628" cy="50006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E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16" name="直接箭头连接符 15"/>
              <p:cNvCxnSpPr>
                <a:stCxn id="6" idx="7"/>
                <a:endCxn id="7" idx="2"/>
              </p:cNvCxnSpPr>
              <p:nvPr/>
            </p:nvCxnSpPr>
            <p:spPr>
              <a:xfrm rot="5400000" flipH="1" flipV="1">
                <a:off x="1378585" y="3094901"/>
                <a:ext cx="1037646" cy="10629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698561" y="3383492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>
                <a:stCxn id="6" idx="6"/>
                <a:endCxn id="8" idx="2"/>
              </p:cNvCxnSpPr>
              <p:nvPr/>
            </p:nvCxnSpPr>
            <p:spPr>
              <a:xfrm>
                <a:off x="1428728" y="4321975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6" idx="5"/>
                <a:endCxn id="9" idx="2"/>
              </p:cNvCxnSpPr>
              <p:nvPr/>
            </p:nvCxnSpPr>
            <p:spPr>
              <a:xfrm rot="16200000" flipH="1">
                <a:off x="1378585" y="4486146"/>
                <a:ext cx="1037646" cy="10629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7" idx="6"/>
                <a:endCxn id="10" idx="2"/>
              </p:cNvCxnSpPr>
              <p:nvPr/>
            </p:nvCxnSpPr>
            <p:spPr>
              <a:xfrm>
                <a:off x="2857488" y="3107529"/>
                <a:ext cx="1214446" cy="15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7" idx="5"/>
                <a:endCxn id="11" idx="1"/>
              </p:cNvCxnSpPr>
              <p:nvPr/>
            </p:nvCxnSpPr>
            <p:spPr>
              <a:xfrm rot="16200000" flipH="1">
                <a:off x="3034288" y="3044758"/>
                <a:ext cx="860846" cy="1339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8" idx="6"/>
                <a:endCxn id="11" idx="2"/>
              </p:cNvCxnSpPr>
              <p:nvPr/>
            </p:nvCxnSpPr>
            <p:spPr>
              <a:xfrm>
                <a:off x="2857488" y="4321975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8" idx="7"/>
                <a:endCxn id="10" idx="3"/>
              </p:cNvCxnSpPr>
              <p:nvPr/>
            </p:nvCxnSpPr>
            <p:spPr>
              <a:xfrm rot="5400000" flipH="1" flipV="1">
                <a:off x="3034288" y="3044758"/>
                <a:ext cx="860846" cy="133998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8" idx="5"/>
                <a:endCxn id="12" idx="1"/>
              </p:cNvCxnSpPr>
              <p:nvPr/>
            </p:nvCxnSpPr>
            <p:spPr>
              <a:xfrm rot="16200000" flipH="1">
                <a:off x="3034288" y="4259204"/>
                <a:ext cx="860846" cy="1339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endCxn id="11" idx="3"/>
              </p:cNvCxnSpPr>
              <p:nvPr/>
            </p:nvCxnSpPr>
            <p:spPr>
              <a:xfrm flipV="1">
                <a:off x="2794717" y="4498775"/>
                <a:ext cx="1339988" cy="9594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9" idx="6"/>
                <a:endCxn id="12" idx="2"/>
              </p:cNvCxnSpPr>
              <p:nvPr/>
            </p:nvCxnSpPr>
            <p:spPr>
              <a:xfrm>
                <a:off x="2857488" y="5536421"/>
                <a:ext cx="121444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0" idx="6"/>
                <a:endCxn id="13" idx="1"/>
              </p:cNvCxnSpPr>
              <p:nvPr/>
            </p:nvCxnSpPr>
            <p:spPr>
              <a:xfrm>
                <a:off x="4500562" y="3107529"/>
                <a:ext cx="1134341" cy="46614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0" idx="5"/>
                <a:endCxn id="14" idx="1"/>
              </p:cNvCxnSpPr>
              <p:nvPr/>
            </p:nvCxnSpPr>
            <p:spPr>
              <a:xfrm rot="16200000" flipH="1">
                <a:off x="4284453" y="3437667"/>
                <a:ext cx="1503788" cy="11971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11" idx="7"/>
                <a:endCxn id="13" idx="2"/>
              </p:cNvCxnSpPr>
              <p:nvPr/>
            </p:nvCxnSpPr>
            <p:spPr>
              <a:xfrm rot="5400000" flipH="1" flipV="1">
                <a:off x="4807609" y="3380653"/>
                <a:ext cx="394704" cy="11343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1" idx="5"/>
                <a:endCxn id="14" idx="2"/>
              </p:cNvCxnSpPr>
              <p:nvPr/>
            </p:nvCxnSpPr>
            <p:spPr>
              <a:xfrm rot="16200000" flipH="1">
                <a:off x="4771890" y="4164675"/>
                <a:ext cx="466142" cy="113434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2" idx="6"/>
                <a:endCxn id="14" idx="3"/>
              </p:cNvCxnSpPr>
              <p:nvPr/>
            </p:nvCxnSpPr>
            <p:spPr>
              <a:xfrm flipV="1">
                <a:off x="4500562" y="5141717"/>
                <a:ext cx="1134341" cy="39470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2" idx="7"/>
                <a:endCxn id="13" idx="3"/>
              </p:cNvCxnSpPr>
              <p:nvPr/>
            </p:nvCxnSpPr>
            <p:spPr>
              <a:xfrm rot="5400000" flipH="1" flipV="1">
                <a:off x="4320172" y="4044890"/>
                <a:ext cx="1432350" cy="11971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3" idx="6"/>
                <a:endCxn id="15" idx="1"/>
              </p:cNvCxnSpPr>
              <p:nvPr/>
            </p:nvCxnSpPr>
            <p:spPr>
              <a:xfrm>
                <a:off x="6000760" y="3750471"/>
                <a:ext cx="991465" cy="3947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4" idx="6"/>
                <a:endCxn id="15" idx="3"/>
              </p:cNvCxnSpPr>
              <p:nvPr/>
            </p:nvCxnSpPr>
            <p:spPr>
              <a:xfrm flipV="1">
                <a:off x="6000760" y="4498775"/>
                <a:ext cx="991465" cy="466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866880" y="4000504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28794" y="4786322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28926" y="2786058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7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54326" y="3139301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08288" y="3740152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00364" y="4038604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81109" y="4881220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6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97189" y="5580893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5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86314" y="2928934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14876" y="3332977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500562" y="3794943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6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72000" y="4286256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41824" y="4866513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60914" y="5454665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43636" y="4559308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15074" y="3500439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000364" y="4357694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52" name="直接箭头连接符 51"/>
              <p:cNvCxnSpPr>
                <a:stCxn id="9" idx="7"/>
                <a:endCxn id="10" idx="4"/>
              </p:cNvCxnSpPr>
              <p:nvPr/>
            </p:nvCxnSpPr>
            <p:spPr>
              <a:xfrm rot="5400000" flipH="1" flipV="1">
                <a:off x="2539453" y="3612827"/>
                <a:ext cx="2002059" cy="149153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149588" y="5214950"/>
                <a:ext cx="214315" cy="294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440871" y="2516683"/>
              <a:ext cx="845112" cy="2984019"/>
              <a:chOff x="598162" y="2428869"/>
              <a:chExt cx="928694" cy="3864653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598162" y="2428869"/>
                <a:ext cx="928694" cy="3418378"/>
              </a:xfrm>
              <a:prstGeom prst="roundRect">
                <a:avLst/>
              </a:prstGeom>
              <a:noFill/>
              <a:ln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05411" y="5847245"/>
                <a:ext cx="642943" cy="44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=2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471987" y="2634706"/>
              <a:ext cx="2600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pt-BR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pt-BR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pt-BR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</a:t>
              </a:r>
              <a:r>
                <a:rPr lang="zh-CN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状态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zh-CN" altLang="en-US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状态</a:t>
              </a:r>
              <a:r>
                <a:rPr lang="pt-BR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643174" y="2500306"/>
              <a:ext cx="845112" cy="263943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31770" y="5139741"/>
              <a:ext cx="58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2736" y="4143380"/>
            <a:ext cx="482584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上弧形箭头 62"/>
          <p:cNvSpPr/>
          <p:nvPr/>
        </p:nvSpPr>
        <p:spPr>
          <a:xfrm rot="1839705">
            <a:off x="5186119" y="3368605"/>
            <a:ext cx="1214446" cy="500066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8001056" cy="12055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有重叠子问题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：即子问题之间是不独立的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一个子问题在下一阶段决策中可能被多次使用到。（该性质并不是动态规划适用的必要条件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但是如果没有这条性质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动态规划算法同其他算法相比就不具备优势）。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235743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求斐波那契数列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928934"/>
            <a:ext cx="421484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(1)=1</a:t>
            </a: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(2)=1</a:t>
            </a: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-2)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96952" y="1257439"/>
            <a:ext cx="7561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实际应用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中简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化的步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骤：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69977" y="1905139"/>
            <a:ext cx="6961207" cy="19735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分析最优解的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质，并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刻画其结构特征。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递归的定义最优解。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以自底向上或自顶向下的记忆化方式计算出最优值。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根据计算最优值时得到的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息，构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造问题的最优解。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588963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动态规划与其他方法的比较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9902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动态规划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的基本思想与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分治法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似，也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是将待求解的问题分解为若干个子问题（阶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），按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顺序求解子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段，前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一子问题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解，为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后一子问题的求解提供了有用的信息。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在求解任一子问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时，列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出各种可能的局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解，通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过决策保留那些有可能达到最优的局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解，丢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弃其他局部解。依次解决各子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题，最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后一个子问题就是初始问题的解。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1390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动态规划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方法又和</a:t>
            </a:r>
            <a:r>
              <a:rPr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贪心法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有些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似，在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动态规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划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将一个问题的解决方案视为一系列决策的结果。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不同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贪心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中，每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采用一次贪心准则便做出一个不可回溯的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决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策，还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要考察每个最优决策序列中是否包含一个最优子序列。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求将正整数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无序拆分成最大数为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要求所有的拆分方案不重复。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71480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65265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065331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Fib(4)=Fib(3)+Fib(2)=3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Fib(5)=Fib(4)+Fib(3)=5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应的拆分方案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为了防止重复计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拆分数保持从大到小排序。正整数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573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5=5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5=4+1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5=3+2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5=3+1+1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5=2+2+1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⑥ 5=1+1+1+1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⑦ 5=1+1+1+1+1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527865"/>
            <a:ext cx="8424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采用动态规划求解整数拆分问题。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357158" y="1785926"/>
            <a:ext cx="8501122" cy="24410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其拆分方案有将正整数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无序拆分成最大数为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以及将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拆分成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后者仅仅一种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429684" cy="195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480" y="3131106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=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8992" y="398836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/>
          </a:p>
        </p:txBody>
      </p:sp>
      <p:sp>
        <p:nvSpPr>
          <p:cNvPr id="5" name="下箭头 4"/>
          <p:cNvSpPr/>
          <p:nvPr/>
        </p:nvSpPr>
        <p:spPr>
          <a:xfrm>
            <a:off x="4000496" y="3631172"/>
            <a:ext cx="214314" cy="35719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85794"/>
            <a:ext cx="8429684" cy="1073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450057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en-US" sz="1800"/>
          </a:p>
        </p:txBody>
      </p:sp>
      <p:grpSp>
        <p:nvGrpSpPr>
          <p:cNvPr id="9" name="组合 8"/>
          <p:cNvGrpSpPr/>
          <p:nvPr/>
        </p:nvGrpSpPr>
        <p:grpSpPr>
          <a:xfrm>
            <a:off x="2357422" y="2285992"/>
            <a:ext cx="3286148" cy="1857388"/>
            <a:chOff x="2500298" y="2071678"/>
            <a:chExt cx="3286148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2500298" y="2702478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=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4744" y="355973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  <a:endParaRPr lang="zh-CN" altLang="en-US" sz="1800"/>
            </a:p>
          </p:txBody>
        </p:sp>
        <p:sp>
          <p:nvSpPr>
            <p:cNvPr id="6" name="下箭头 5"/>
            <p:cNvSpPr/>
            <p:nvPr/>
          </p:nvSpPr>
          <p:spPr>
            <a:xfrm>
              <a:off x="4286248" y="3143248"/>
              <a:ext cx="214314" cy="35719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207167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最大数为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 rot="16200000">
              <a:off x="4250529" y="1678769"/>
              <a:ext cx="214314" cy="185738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1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 +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42873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状态转移方程：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显然，求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满足动态规划问题的最优性原理、无后效性和有重叠子问题性质。所以特别适合采用动态规划法求解。设置动态规划数组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。对应的完整程序如下：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Split(int n</a:t>
            </a:r>
            <a:r>
              <a:rPr lang="zh-CN" alt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j=1;j&lt;=k;j++)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(i==1 || j==1)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(i&lt;j)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(i==j)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dp[i][j]=dp[i][j-1]+dp[i-j][j];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Split()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算法计算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dp[2][2]=dp[2][1]+1=1+1=2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dp[2][3]=dp[2][2]=2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dp[3][2]=dp[3][1]+dp[1][2]=1+1=2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dp[5][2]=dp[5][1]+dp[3][2]=1+2=3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dp[5][3]=dp[5][2]+dp[2][3]=3+2=5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dp[5][4]=dp[5][3]+d[1][4]=5+1=6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dp[5][5]=dp[5][4]+1=6+1=7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6500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实际上，该问题本身是递归的，可以直接采用递归算法实现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1472" y="1071432"/>
            <a:ext cx="7380013" cy="1643188"/>
            <a:chOff x="642910" y="2143002"/>
            <a:chExt cx="7380013" cy="1785950"/>
          </a:xfrm>
        </p:grpSpPr>
        <p:grpSp>
          <p:nvGrpSpPr>
            <p:cNvPr id="3" name="Group 9"/>
            <p:cNvGrpSpPr>
              <a:grpSpLocks noChangeAspect="1"/>
            </p:cNvGrpSpPr>
            <p:nvPr/>
          </p:nvGrpSpPr>
          <p:grpSpPr bwMode="auto">
            <a:xfrm>
              <a:off x="642910" y="2143002"/>
              <a:ext cx="7380013" cy="1785950"/>
              <a:chOff x="3050" y="7610"/>
              <a:chExt cx="5154" cy="1248"/>
            </a:xfrm>
          </p:grpSpPr>
          <p:sp>
            <p:nvSpPr>
              <p:cNvPr id="4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3050" y="7610"/>
                <a:ext cx="5154" cy="12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12"/>
              <p:cNvSpPr>
                <a:spLocks noChangeArrowheads="1"/>
              </p:cNvSpPr>
              <p:nvPr/>
            </p:nvSpPr>
            <p:spPr bwMode="auto">
              <a:xfrm>
                <a:off x="4320" y="7660"/>
                <a:ext cx="3884" cy="1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				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当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=1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或者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=1</a:t>
                </a:r>
              </a:p>
              <a:p>
                <a:pPr marL="0"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(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				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当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&lt;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(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-1)+1			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当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=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(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-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 + 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(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-1)		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其他情况</a:t>
                </a:r>
              </a:p>
            </p:txBody>
          </p:sp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3399" y="8129"/>
                <a:ext cx="798" cy="2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(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kumimoji="0" lang="zh-CN" altLang="en-US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kumimoji="0" lang="en-US" altLang="zh-CN" sz="1600" i="1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k</a:t>
                </a: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)=</a:t>
                </a:r>
              </a:p>
            </p:txBody>
          </p:sp>
        </p:grpSp>
        <p:sp>
          <p:nvSpPr>
            <p:cNvPr id="7" name="左大括号 6"/>
            <p:cNvSpPr/>
            <p:nvPr/>
          </p:nvSpPr>
          <p:spPr>
            <a:xfrm>
              <a:off x="2090720" y="2417756"/>
              <a:ext cx="222252" cy="120650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85786" y="3214686"/>
            <a:ext cx="6929486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fun(int 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 || k==1)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(n,n-1)+1;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(n-k,k)+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(n,k-1);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357554" y="2786058"/>
            <a:ext cx="214314" cy="35719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但由于子问题重叠，存在重复的计算！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可以采用这样的方法避免重复计算：设置数组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，首先初始化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的所有元素为特殊值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时表示对应的子问题已经求解，直接返回结果。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2687484"/>
            <a:ext cx="8215370" cy="3670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dpf(int 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dp[n][k]!=0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dp[n][k]=1; return dp[n][k];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 return dp[n][k];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k-1)+1; return dp[n][k];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return dp[n][k];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采用自顶向下（备忘录方法）的动态规划法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5786" y="785794"/>
            <a:ext cx="6001125" cy="1220165"/>
            <a:chOff x="1071205" y="1137265"/>
            <a:chExt cx="6001125" cy="1220165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389985" y="1137265"/>
              <a:ext cx="4682345" cy="1220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			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			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-1)+1		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 +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	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071205" y="1640454"/>
              <a:ext cx="1142656" cy="288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2063732" y="1214422"/>
              <a:ext cx="222252" cy="111006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下箭头 18"/>
          <p:cNvSpPr/>
          <p:nvPr/>
        </p:nvSpPr>
        <p:spPr>
          <a:xfrm>
            <a:off x="3500430" y="2214554"/>
            <a:ext cx="214314" cy="35719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从中看出如下几点：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880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）递归调用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采用自顶向下的执行过程，从调用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开始到计算出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）计算过程中存在大量的重复计算，例如求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示，存在两次重复计算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值的情况。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072494" cy="27530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这种方法是一种递归算法，其执行过程也是自顶向下的，但当某个子问题解求出后，将其结果存放在一张表（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）中，而且相同的子问题只计算一次，在后面需要时只有简单查表，以避免大量的重复计算。这种方法称之为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备忘录方法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memorization method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备忘录方法是动态规划方法的变形，与动态规划算法不同的是，备忘录方法的递归方式是自顶向下的，而动态规划算法则是自底向上的。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55007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求解最大连续子序列和问题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14422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大连续子序列和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大连续子序列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14612" y="3214686"/>
            <a:ext cx="3429024" cy="810102"/>
            <a:chOff x="2071670" y="3190402"/>
            <a:chExt cx="3429024" cy="810102"/>
          </a:xfrm>
        </p:grpSpPr>
        <p:sp>
          <p:nvSpPr>
            <p:cNvPr id="4" name="TextBox 3"/>
            <p:cNvSpPr txBox="1"/>
            <p:nvPr/>
          </p:nvSpPr>
          <p:spPr>
            <a:xfrm>
              <a:off x="2071670" y="3600394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 -2 11 -4 13 -5 -2</a:t>
              </a:r>
              <a:endParaRPr lang="zh-CN" alt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43174" y="3190402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1  2   3   4   5   6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86050" y="415552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: -2 11  7  20  15 13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42886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大连续子序列和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5000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00232" y="1428736"/>
            <a:ext cx="3429024" cy="810102"/>
            <a:chOff x="2071670" y="3190402"/>
            <a:chExt cx="3429024" cy="810102"/>
          </a:xfrm>
        </p:grpSpPr>
        <p:sp>
          <p:nvSpPr>
            <p:cNvPr id="3" name="TextBox 2"/>
            <p:cNvSpPr txBox="1"/>
            <p:nvPr/>
          </p:nvSpPr>
          <p:spPr>
            <a:xfrm>
              <a:off x="2071670" y="3600394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 -2 11 -4 13 -5 -2</a:t>
              </a:r>
              <a:endParaRPr lang="zh-CN" altLang="en-US" sz="20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43174" y="3190402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1  2   3   4   5   6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71670" y="236957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: -2 11  7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15 13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大连续子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00232" y="2715414"/>
            <a:ext cx="2428892" cy="1928032"/>
            <a:chOff x="2000232" y="2715414"/>
            <a:chExt cx="2428892" cy="1928032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3714744" y="292893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43306" y="320254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maxj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976356" y="3505264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00232" y="427411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824150" y="1766876"/>
            <a:ext cx="1357322" cy="57150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放弃前面选取的元素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开始重新选起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。用一维动态规划数组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7290" y="2571744"/>
            <a:ext cx="6143668" cy="1230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16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dp[0]=0	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428625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则序列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的最大连续子序列和等于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）中的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最大者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n=6;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数组不用下标为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maxSubSum()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dp[0]=0;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dp[j]=max(dp[j-1]+a[j]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8286808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dispmaxSum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maxj=1;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j=2;j&lt;=n;j++)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dp[maxj]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(dp[j]&gt;dp[maxj]) 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maxj=j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=maxj;k&gt;=1;k--)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找前一个值小于等于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(dp[k]&lt;=0)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最大连续子序列和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%d\n",dp[maxj]);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所选子序列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;i&lt;=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00174"/>
            <a:ext cx="6643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求解三角形最小路径问题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20" y="1179041"/>
            <a:ext cx="8572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的一个整数三角形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从顶部到底部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最小路径和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只能向先移动相邻的结点。首先输入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第一行为最小路径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行为最小路径和。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图是一个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输出的路径是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2 3 5 3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428992" y="3643314"/>
            <a:ext cx="1928826" cy="1857388"/>
            <a:chOff x="3428992" y="3643314"/>
            <a:chExt cx="1928826" cy="1857388"/>
          </a:xfrm>
        </p:grpSpPr>
        <p:sp>
          <p:nvSpPr>
            <p:cNvPr id="16" name="TextBox 15"/>
            <p:cNvSpPr txBox="1"/>
            <p:nvPr/>
          </p:nvSpPr>
          <p:spPr>
            <a:xfrm>
              <a:off x="4286248" y="364331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14338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414338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6248" y="460052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86314" y="460052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4744" y="460052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992" y="510059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00496" y="510059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510059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2066" y="510059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4000496" y="3517900"/>
            <a:ext cx="546100" cy="2019300"/>
          </a:xfrm>
          <a:custGeom>
            <a:avLst/>
            <a:gdLst>
              <a:gd name="connsiteX0" fmla="*/ 546100 w 546100"/>
              <a:gd name="connsiteY0" fmla="*/ 0 h 2019300"/>
              <a:gd name="connsiteX1" fmla="*/ 139700 w 546100"/>
              <a:gd name="connsiteY1" fmla="*/ 863600 h 2019300"/>
              <a:gd name="connsiteX2" fmla="*/ 139700 w 546100"/>
              <a:gd name="connsiteY2" fmla="*/ 863600 h 2019300"/>
              <a:gd name="connsiteX3" fmla="*/ 406400 w 546100"/>
              <a:gd name="connsiteY3" fmla="*/ 1295400 h 2019300"/>
              <a:gd name="connsiteX4" fmla="*/ 0 w 5461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00" h="2019300">
                <a:moveTo>
                  <a:pt x="546100" y="0"/>
                </a:moveTo>
                <a:lnTo>
                  <a:pt x="139700" y="863600"/>
                </a:lnTo>
                <a:lnTo>
                  <a:pt x="139700" y="863600"/>
                </a:lnTo>
                <a:cubicBezTo>
                  <a:pt x="184150" y="935567"/>
                  <a:pt x="429683" y="1102783"/>
                  <a:pt x="406400" y="1295400"/>
                </a:cubicBezTo>
                <a:cubicBezTo>
                  <a:pt x="383117" y="1488017"/>
                  <a:pt x="191558" y="1753658"/>
                  <a:pt x="0" y="2019300"/>
                </a:cubicBezTo>
              </a:path>
            </a:pathLst>
          </a:cu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6920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将三角形采用二维数组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，前面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的三角形对应的二维数组如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214686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从顶部到底部查找最小路径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那么结点（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）的前驱结点只有（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43042" y="1142984"/>
            <a:ext cx="1928826" cy="1857388"/>
            <a:chOff x="1643042" y="1142984"/>
            <a:chExt cx="1928826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21"/>
          <p:cNvGrpSpPr/>
          <p:nvPr/>
        </p:nvGrpSpPr>
        <p:grpSpPr>
          <a:xfrm>
            <a:off x="2714612" y="4429132"/>
            <a:ext cx="2214578" cy="1428760"/>
            <a:chOff x="2714612" y="4429132"/>
            <a:chExt cx="2214578" cy="1428760"/>
          </a:xfrm>
        </p:grpSpPr>
        <p:sp>
          <p:nvSpPr>
            <p:cNvPr id="15" name="矩形 14"/>
            <p:cNvSpPr/>
            <p:nvPr/>
          </p:nvSpPr>
          <p:spPr>
            <a:xfrm>
              <a:off x="3929058" y="535782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9058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16" idx="2"/>
              <a:endCxn id="15" idx="0"/>
            </p:cNvCxnSpPr>
            <p:nvPr/>
          </p:nvCxnSpPr>
          <p:spPr>
            <a:xfrm rot="5400000">
              <a:off x="4214810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>
            <a:xfrm rot="16200000" flipH="1">
              <a:off x="3321835" y="4822041"/>
              <a:ext cx="42862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572560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为此避免重复设计，设计一个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的值，首先设置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，再让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循环以计算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的值，最后返回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）结点时的最小路径和。</a:t>
            </a:r>
          </a:p>
        </p:txBody>
      </p:sp>
      <p:grpSp>
        <p:nvGrpSpPr>
          <p:cNvPr id="3" name="组合 34"/>
          <p:cNvGrpSpPr/>
          <p:nvPr/>
        </p:nvGrpSpPr>
        <p:grpSpPr>
          <a:xfrm>
            <a:off x="2643174" y="1702346"/>
            <a:ext cx="3214710" cy="2441034"/>
            <a:chOff x="214282" y="2285992"/>
            <a:chExt cx="3214710" cy="2441034"/>
          </a:xfrm>
        </p:grpSpPr>
        <p:grpSp>
          <p:nvGrpSpPr>
            <p:cNvPr id="4" name="组合 21"/>
            <p:cNvGrpSpPr/>
            <p:nvPr/>
          </p:nvGrpSpPr>
          <p:grpSpPr>
            <a:xfrm>
              <a:off x="571472" y="2857496"/>
              <a:ext cx="2214578" cy="1428760"/>
              <a:chOff x="2714612" y="4429132"/>
              <a:chExt cx="2214578" cy="142876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29058" y="5357826"/>
                <a:ext cx="1000132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29058" y="4429132"/>
                <a:ext cx="1000132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14612" y="4429132"/>
                <a:ext cx="1000132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6" name="直接箭头连接符 25"/>
              <p:cNvCxnSpPr>
                <a:stCxn id="24" idx="2"/>
                <a:endCxn id="23" idx="0"/>
              </p:cNvCxnSpPr>
              <p:nvPr/>
            </p:nvCxnSpPr>
            <p:spPr>
              <a:xfrm rot="5400000">
                <a:off x="4214810" y="514351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5" idx="2"/>
              </p:cNvCxnSpPr>
              <p:nvPr/>
            </p:nvCxnSpPr>
            <p:spPr>
              <a:xfrm rot="16200000" flipH="1">
                <a:off x="3321835" y="4822041"/>
                <a:ext cx="428628" cy="6429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4282" y="22859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dp[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85918" y="22859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dp[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5918" y="435769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dp[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43042" y="4529088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2000"/>
          </a:p>
        </p:txBody>
      </p:sp>
      <p:sp>
        <p:nvSpPr>
          <p:cNvPr id="37" name="左弧形箭头 36"/>
          <p:cNvSpPr/>
          <p:nvPr/>
        </p:nvSpPr>
        <p:spPr>
          <a:xfrm>
            <a:off x="3071802" y="3214686"/>
            <a:ext cx="357190" cy="1143008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596" y="121442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一般情况：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）结点时的最小路径和。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786050" y="2928140"/>
            <a:ext cx="1928826" cy="1857388"/>
            <a:chOff x="1643042" y="1142984"/>
            <a:chExt cx="1928826" cy="1857388"/>
          </a:xfrm>
        </p:grpSpPr>
        <p:sp>
          <p:nvSpPr>
            <p:cNvPr id="6" name="TextBox 5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1357290" y="2857496"/>
            <a:ext cx="3786214" cy="2655348"/>
            <a:chOff x="1357290" y="2857496"/>
            <a:chExt cx="3786214" cy="2655348"/>
          </a:xfrm>
        </p:grpSpPr>
        <p:sp>
          <p:nvSpPr>
            <p:cNvPr id="21" name="圆角矩形 20"/>
            <p:cNvSpPr/>
            <p:nvPr/>
          </p:nvSpPr>
          <p:spPr>
            <a:xfrm>
              <a:off x="2786050" y="2857496"/>
              <a:ext cx="357190" cy="2143140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57290" y="5143512"/>
              <a:ext cx="37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][0]=dp[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-1][0]+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][0]</a:t>
              </a:r>
              <a:endParaRPr lang="zh-CN" altLang="en-US" sz="1800"/>
            </a:p>
          </p:txBody>
        </p:sp>
      </p:grpSp>
      <p:grpSp>
        <p:nvGrpSpPr>
          <p:cNvPr id="5" name="组合 36"/>
          <p:cNvGrpSpPr/>
          <p:nvPr/>
        </p:nvGrpSpPr>
        <p:grpSpPr>
          <a:xfrm>
            <a:off x="3528858" y="2389536"/>
            <a:ext cx="3329126" cy="2760091"/>
            <a:chOff x="3528858" y="2389536"/>
            <a:chExt cx="3329126" cy="2760091"/>
          </a:xfrm>
        </p:grpSpPr>
        <p:sp>
          <p:nvSpPr>
            <p:cNvPr id="31" name="圆角矩形 30"/>
            <p:cNvSpPr/>
            <p:nvPr/>
          </p:nvSpPr>
          <p:spPr>
            <a:xfrm rot="18912689">
              <a:off x="3528858" y="2389536"/>
              <a:ext cx="417220" cy="2760091"/>
            </a:xfrm>
            <a:prstGeom prst="roundRect">
              <a:avLst/>
            </a:prstGeom>
            <a:solidFill>
              <a:schemeClr val="accent1">
                <a:alpha val="19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86182" y="2996983"/>
              <a:ext cx="3071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dp[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5720" y="1214422"/>
            <a:ext cx="8072494" cy="86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特殊情况：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两个边界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列和对角线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达到它们中结点的路径只有一条而不是常规的两条。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285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8501122" cy="243252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252000" bIns="252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顶部边界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-1][0]+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的其他有两条达到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        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路径的结点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071942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最后求出的最小路径和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ans=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286808" cy="142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用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）结点时最小路径上的前驱结点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由于前驱结点只有两个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记录前驱结点的列号即可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4786322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反推求出反向路径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最后正向输出该路径。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785918" y="2143116"/>
            <a:ext cx="4643470" cy="2214578"/>
            <a:chOff x="1785918" y="2643182"/>
            <a:chExt cx="4643470" cy="2214578"/>
          </a:xfrm>
        </p:grpSpPr>
        <p:sp>
          <p:nvSpPr>
            <p:cNvPr id="9" name="矩形 8"/>
            <p:cNvSpPr/>
            <p:nvPr/>
          </p:nvSpPr>
          <p:spPr>
            <a:xfrm>
              <a:off x="4000496" y="3916924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00496" y="264318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6050" y="264318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10" idx="2"/>
              <a:endCxn id="9" idx="0"/>
            </p:cNvCxnSpPr>
            <p:nvPr/>
          </p:nvCxnSpPr>
          <p:spPr>
            <a:xfrm rot="5400000">
              <a:off x="4113724" y="3530086"/>
              <a:ext cx="7736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2"/>
            </p:cNvCxnSpPr>
            <p:nvPr/>
          </p:nvCxnSpPr>
          <p:spPr>
            <a:xfrm rot="16200000" flipH="1">
              <a:off x="3286116" y="3143248"/>
              <a:ext cx="785818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0496" y="4488428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35756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5918" y="342900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85860"/>
            <a:ext cx="7429552" cy="322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pre[MAXN][MAXN];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Search()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求最小和路径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dp[0][0]=a[0][0];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列的边界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dp[i][0]=dp[i-1][0]+a[i][0];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pre[i][0]=i-1;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考虑对角线的边界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dp[i][i]=a[i][i]+dp[i-1][i-1];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pre[i][i]=i-1;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52961"/>
            <a:ext cx="7786742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for(i=2;i&lt;n;i++)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考虑其他有两条达到路径的结点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for(j=1;j&lt;i;j++)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if(dp[i-1][j-1]&lt;dp[i-1][j])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pre[i][j]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=j-1;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dp[i][j]=a[i][j]+dp[i-1][j-1];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pre[i][j]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dp[i][j]=a[i][j]+dp[i-1][j];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43570" y="3345420"/>
            <a:ext cx="3429024" cy="2441034"/>
            <a:chOff x="-32" y="2285992"/>
            <a:chExt cx="3429024" cy="2441034"/>
          </a:xfrm>
        </p:grpSpPr>
        <p:grpSp>
          <p:nvGrpSpPr>
            <p:cNvPr id="4" name="组合 21"/>
            <p:cNvGrpSpPr/>
            <p:nvPr/>
          </p:nvGrpSpPr>
          <p:grpSpPr>
            <a:xfrm>
              <a:off x="571472" y="2857496"/>
              <a:ext cx="2214578" cy="1428760"/>
              <a:chOff x="2714612" y="4429132"/>
              <a:chExt cx="2214578" cy="142876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29058" y="5357826"/>
                <a:ext cx="1000132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4429132"/>
                <a:ext cx="1000132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14612" y="4429132"/>
                <a:ext cx="1000132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直接箭头连接符 10"/>
              <p:cNvCxnSpPr>
                <a:stCxn id="9" idx="2"/>
                <a:endCxn id="8" idx="0"/>
              </p:cNvCxnSpPr>
              <p:nvPr/>
            </p:nvCxnSpPr>
            <p:spPr>
              <a:xfrm rot="5400000">
                <a:off x="4214810" y="514351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10" idx="2"/>
              </p:cNvCxnSpPr>
              <p:nvPr/>
            </p:nvCxnSpPr>
            <p:spPr>
              <a:xfrm rot="16200000" flipH="1">
                <a:off x="3321835" y="4822041"/>
                <a:ext cx="428628" cy="6429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-32" y="228599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5918" y="228599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-1][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5918" y="4357694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pre[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0034" y="357166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求最小和路径上每个结点的前驱结点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71546"/>
            <a:ext cx="650085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ans=dp[n-1][0];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(j=1;j&lt;n;j++)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求出最小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和对应的列号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(ans&gt;dp[n-1][j])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ans=dp[n-1][j];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50004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返回最小和路径最后行的列号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72494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Disppath(int k)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输出最小和路径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path;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存放逆路径向量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(i&gt;=0)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n-1,k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）结点反推求出反向路径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path.push_back(a[i][k]);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k=pre[i][k];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最小路径在前一行中的列号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i--;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在前一行查找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vector&lt;int&gt;::reverse_iterator it;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定义反向迭代器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(it=path.rbegin();it!=path.rend();++it)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",*it);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反向输出构成正向路径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715304" cy="5720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memset(pre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sizeof(pre));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memset(dp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sizeof(dp));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&amp;n);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输入三角形的高度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i=0;i&lt;n;i++)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输入三角形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 (int j=0;j&lt;=i;j++)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&amp;a[i][j]);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k=Search();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Disppath(k);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输出正向路径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printf("%d\n"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时的输出结果如下：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Fib1(1)=1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Fib1(2)=1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Fib1(3)=2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Fib1(4)=3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Fib1(5)=5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Search()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容易求出时间复杂度为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393355"/>
            <a:ext cx="8501121" cy="24468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字符序列的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是指从给定字符序列中随意地（不一定连续）去掉若干个字符（可能一个也不去掉）后所形成的字符序列。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令给定的字符序列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的一个严格递增下标序列（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使得对所有的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575178" y="3306766"/>
          <a:ext cx="425450" cy="576262"/>
        </p:xfrm>
        <a:graphic>
          <a:graphicData uri="http://schemas.openxmlformats.org/presentationml/2006/ole">
            <p:oleObj spid="_x0000_s347138" name="公式" r:id="rId4" imgW="164885" imgH="21561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5918" y="357166"/>
            <a:ext cx="5072098" cy="648997"/>
          </a:xfrm>
          <a:prstGeom prst="rect">
            <a:avLst/>
          </a:prstGeom>
          <a:solidFill>
            <a:srgbClr val="00B0F0"/>
          </a:solid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8358245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的一个子序列。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58" y="3214686"/>
            <a:ext cx="8358245" cy="14773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给定两个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，如果字符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，又是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公共子序列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。该问题是求两序列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最长公共子序列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57161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857356" y="228599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739120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142348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51977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4745734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0" y="500042"/>
            <a:ext cx="8318530" cy="1523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为它们的最长公共子序列。不难证明有以下性质：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209752"/>
            <a:ext cx="8072494" cy="3133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的最长公共子序列的长度。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每考虑字符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348" y="2571744"/>
            <a:ext cx="5500726" cy="2214578"/>
            <a:chOff x="714348" y="2428868"/>
            <a:chExt cx="550072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情况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-1]=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（当前两个字符相同）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3"/>
          <p:cNvGrpSpPr/>
          <p:nvPr/>
        </p:nvGrpSpPr>
        <p:grpSpPr>
          <a:xfrm>
            <a:off x="3571868" y="3870328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1000100" y="5214950"/>
            <a:ext cx="3429024" cy="1000132"/>
            <a:chOff x="714348" y="5429264"/>
            <a:chExt cx="3429024" cy="1000132"/>
          </a:xfrm>
        </p:grpSpPr>
        <p:sp>
          <p:nvSpPr>
            <p:cNvPr id="11" name="TextBox 10"/>
            <p:cNvSpPr txBox="1"/>
            <p:nvPr/>
          </p:nvSpPr>
          <p:spPr>
            <a:xfrm>
              <a:off x="714348" y="564357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542926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 b  c  x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602928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b   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3287092" y="5966454"/>
              <a:ext cx="360000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571480"/>
            <a:ext cx="8643998" cy="827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57161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-1]≠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（当前两个字符不同）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3000364" y="4357694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845486"/>
              <a:ext cx="571504" cy="2736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8596" y="2457386"/>
            <a:ext cx="3571900" cy="1614556"/>
            <a:chOff x="214282" y="2569485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69485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282" y="3783931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3002745" y="3464719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214678" y="3378200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91868" y="2928934"/>
            <a:ext cx="5166016" cy="819156"/>
            <a:chOff x="691868" y="2928934"/>
            <a:chExt cx="5166016" cy="819156"/>
          </a:xfrm>
        </p:grpSpPr>
        <p:grpSp>
          <p:nvGrpSpPr>
            <p:cNvPr id="36" name="组合 35"/>
            <p:cNvGrpSpPr/>
            <p:nvPr/>
          </p:nvGrpSpPr>
          <p:grpSpPr>
            <a:xfrm>
              <a:off x="691868" y="2928934"/>
              <a:ext cx="2880000" cy="819156"/>
              <a:chOff x="548992" y="3000372"/>
              <a:chExt cx="2880000" cy="81915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rot="5400000">
                <a:off x="1250927" y="3393281"/>
                <a:ext cx="785818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71472" y="3819528"/>
                <a:ext cx="1928826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8992" y="3000372"/>
                <a:ext cx="2880000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357686" y="320254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endParaRPr lang="zh-CN" altLang="en-US" sz="18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306" y="2947984"/>
            <a:ext cx="5308892" cy="785818"/>
            <a:chOff x="763306" y="2947984"/>
            <a:chExt cx="5308892" cy="7858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63306" y="3733802"/>
              <a:ext cx="2880000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95310" y="294798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1535091" y="3340099"/>
              <a:ext cx="78581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57686" y="32146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428868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52149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dp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LCS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5786" y="1214422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285720" y="2285992"/>
            <a:ext cx="8143932" cy="2705855"/>
            <a:chOff x="285720" y="2285992"/>
            <a:chExt cx="8143932" cy="2705855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4929222" cy="170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（左边）并且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dp[i][j]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（上方）值时：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[i-1]=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[j-1]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LCS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左弧形箭头 4"/>
            <p:cNvSpPr/>
            <p:nvPr/>
          </p:nvSpPr>
          <p:spPr>
            <a:xfrm>
              <a:off x="285720" y="2285992"/>
              <a:ext cx="357190" cy="1143008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0" name="组合 8"/>
            <p:cNvGrpSpPr/>
            <p:nvPr/>
          </p:nvGrpSpPr>
          <p:grpSpPr>
            <a:xfrm>
              <a:off x="6286512" y="3214686"/>
              <a:ext cx="2143140" cy="1428760"/>
              <a:chOff x="6286512" y="3214686"/>
              <a:chExt cx="2143140" cy="142876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500958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0958" y="3214686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-1,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286512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0496" y="857232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50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143248"/>
            <a:ext cx="7715304" cy="1610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：与左边相等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：与上方相等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与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左边、上方都不相等：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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143372" y="2500306"/>
            <a:ext cx="28575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dp[6][9]=5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LCS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其执行过程改变为自底向上，即先求出子问题解，将计算结果存放在一张表中，而且相同的子问题只计算一次，在后面需要时只有简单查表，以避免大量的重复计算。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与上方相等，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LCS="acbdb"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51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序列中最多的字符个数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vector&lt;char&gt; subs;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642918"/>
            <a:ext cx="875033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LCSlength()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(i=0;i&lt;=m;i++)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(j=0;j&lt;=n;j++)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(i=1;i&lt;=m;i++)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(j=1;j&lt;=n;j++)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(a[i-1]==b[j-1])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dp[i][j]=dp[i-1][j-1]+1;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dp[i][j]=max(dp[i][j-1]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2863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78893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Buildsubs()		 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构造从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k=dp[m][n];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的最长公共子序列长度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(k&gt;0)	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中放入最长公共子序列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(dp[i][j]==dp[i-1][j])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(dp[i][j]==dp[i][j-1])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与上方、左边元素值均不相等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 subs.push_back(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//subs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 j--; k--;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LCSlength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算法中使用了两重循环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所以对于长度分别为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求其最长公共子序列的时间复杂度为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4292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71612"/>
            <a:ext cx="7358114" cy="193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给定一个无序的整数序列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求其中最长递增子序列的长度。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其最长递增子序列为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001056" cy="14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设计动态规划数组为一维数组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中以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结尾的最长递增子序列的长度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4348" y="3071810"/>
            <a:ext cx="8072494" cy="11945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]+1)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其中最大元素即为所求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286808" cy="59034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n=sizeof(a)/sizeof(a[0]);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solve(int a[]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for(i=0;i&lt;n;i++)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for(j=0;j&lt;i;j++)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 (a[i]&gt;a[j])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dp[i]=max(dp[i]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dp[j]+1);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for(i=1;i&lt;n;i++)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ans=max(ans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85926"/>
            <a:ext cx="7572428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上述求斐波那契数列的算法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属于动态规划法，其中数组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（表）称为动态规划数组。动态规划法也称为记录结果再利用的方法，其基本求解过程如下图所示。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</a:rPr>
              <a:t>原问题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原问的解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bg1"/>
                  </a:solidFill>
                </a:rPr>
                <a:t>填表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是两个字符串。现在要用最少的字符操作次数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。这里所说的字符操作共有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）将一个字符替换另一个字符。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sfdqxbw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gfdgw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80010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分别用字符串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）与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）的最优编辑距离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的最少操作次数）。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000240"/>
            <a:ext cx="7143800" cy="1976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要删除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中全部字符转换为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（删除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的全部字符转换为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（向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128586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两种特殊情况：</a:t>
            </a:r>
            <a:endParaRPr lang="zh-CN" altLang="en-US" sz="20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7249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这两个字符不需要任何操作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以下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种操作都可以达到目的：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528638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种操作的最小值。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973656"/>
            <a:ext cx="7429552" cy="280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（一次替换操作的次数计为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字符后面插入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（一次插入操作的次数计为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（一次删除操作的次数计为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35729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1974995"/>
            <a:ext cx="8215370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]+1)	    	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78619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最后得到的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39895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a="sfdqxbw";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b="gfdgw";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(i=1;i&lt;=a.length();i++)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个字符全部删除转换为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dp[0][j]=j;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的全部字符转换为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 i&lt;=a.length(); 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(a[i-1]==b[j-1])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dp[i][j]=dp[i-1][j-1];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dp[i][j]=min(min(dp[i-1][j]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dp[i][j-1])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dp[i-1][j-1])+1;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71612"/>
            <a:ext cx="8001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3960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7525" cy="254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题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描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述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们的价值分别为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从这些物品中选取一部分物品放入该背包的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个物品要么选中要么不</a:t>
            </a:r>
            <a:r>
              <a:rPr lang="zh-CN" altLang="pt-BR" sz="200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求选中的物品不仅能够放到背</a:t>
            </a:r>
            <a:r>
              <a:rPr lang="zh-CN" altLang="pt-BR" sz="200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有最大的价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280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对于可行的背包装载方案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背包中物品的总重量不能超过背包的容量。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最优方案是指所装入的物品价值最高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）取得最大值。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在该问题中需要确定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的值。假设按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的次序来确定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次决策即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42844" y="500042"/>
            <a:ext cx="87868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表示背包剩余容量为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已考虑物品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）时背包装入物品的最优价值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。显然对应的状态转移方程如下：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14349" y="5500702"/>
            <a:ext cx="628654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背包问题的最优解。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8596" y="2071678"/>
            <a:ext cx="8429684" cy="327200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动态规划的原理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动态规划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是一种解决</a:t>
            </a:r>
            <a:r>
              <a:rPr lang="zh-CN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决策问题的优化方法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把多阶段过程转化为一系列单阶段问题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利用各阶段之间的关系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逐个求解。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528560"/>
            <a:ext cx="8820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数组计算出来后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推导出解向量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的过程十分简单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累计总价值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maxv+=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递减剩余重量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放不下或者不放入物品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3429000"/>
            <a:ext cx="7715304" cy="17485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2643182"/>
            <a:ext cx="6143668" cy="1428760"/>
            <a:chOff x="428596" y="2643182"/>
            <a:chExt cx="6143668" cy="1428760"/>
          </a:xfrm>
        </p:grpSpPr>
        <p:sp>
          <p:nvSpPr>
            <p:cNvPr id="5" name="矩形 4"/>
            <p:cNvSpPr/>
            <p:nvPr/>
          </p:nvSpPr>
          <p:spPr>
            <a:xfrm>
              <a:off x="428596" y="3643314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071670" y="3143248"/>
              <a:ext cx="1000132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7800" y="1651000"/>
            <a:ext cx="6537340" cy="2933708"/>
            <a:chOff x="177800" y="1651000"/>
            <a:chExt cx="6537340" cy="2933708"/>
          </a:xfrm>
        </p:grpSpPr>
        <p:sp>
          <p:nvSpPr>
            <p:cNvPr id="8" name="矩形 7"/>
            <p:cNvSpPr/>
            <p:nvPr/>
          </p:nvSpPr>
          <p:spPr>
            <a:xfrm>
              <a:off x="571472" y="4156080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800" y="1651000"/>
              <a:ext cx="1447800" cy="2743200"/>
            </a:xfrm>
            <a:custGeom>
              <a:avLst/>
              <a:gdLst>
                <a:gd name="connsiteX0" fmla="*/ 1447800 w 1447800"/>
                <a:gd name="connsiteY0" fmla="*/ 0 h 2743200"/>
                <a:gd name="connsiteX1" fmla="*/ 977900 w 1447800"/>
                <a:gd name="connsiteY1" fmla="*/ 76200 h 2743200"/>
                <a:gd name="connsiteX2" fmla="*/ 508000 w 1447800"/>
                <a:gd name="connsiteY2" fmla="*/ 76200 h 2743200"/>
                <a:gd name="connsiteX3" fmla="*/ 114300 w 1447800"/>
                <a:gd name="connsiteY3" fmla="*/ 76200 h 2743200"/>
                <a:gd name="connsiteX4" fmla="*/ 25400 w 1447800"/>
                <a:gd name="connsiteY4" fmla="*/ 342900 h 2743200"/>
                <a:gd name="connsiteX5" fmla="*/ 12700 w 1447800"/>
                <a:gd name="connsiteY5" fmla="*/ 1219200 h 2743200"/>
                <a:gd name="connsiteX6" fmla="*/ 101600 w 1447800"/>
                <a:gd name="connsiteY6" fmla="*/ 2425700 h 2743200"/>
                <a:gd name="connsiteX7" fmla="*/ 419100 w 1447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2743200">
                  <a:moveTo>
                    <a:pt x="1447800" y="0"/>
                  </a:moveTo>
                  <a:cubicBezTo>
                    <a:pt x="1291166" y="31750"/>
                    <a:pt x="1134533" y="63500"/>
                    <a:pt x="977900" y="76200"/>
                  </a:cubicBezTo>
                  <a:cubicBezTo>
                    <a:pt x="821267" y="88900"/>
                    <a:pt x="508000" y="76200"/>
                    <a:pt x="508000" y="76200"/>
                  </a:cubicBezTo>
                  <a:cubicBezTo>
                    <a:pt x="364067" y="76200"/>
                    <a:pt x="194733" y="31750"/>
                    <a:pt x="114300" y="76200"/>
                  </a:cubicBezTo>
                  <a:cubicBezTo>
                    <a:pt x="33867" y="120650"/>
                    <a:pt x="42333" y="152400"/>
                    <a:pt x="25400" y="342900"/>
                  </a:cubicBezTo>
                  <a:cubicBezTo>
                    <a:pt x="8467" y="533400"/>
                    <a:pt x="0" y="872067"/>
                    <a:pt x="12700" y="1219200"/>
                  </a:cubicBezTo>
                  <a:cubicBezTo>
                    <a:pt x="25400" y="1566333"/>
                    <a:pt x="33867" y="2171700"/>
                    <a:pt x="101600" y="2425700"/>
                  </a:cubicBezTo>
                  <a:cubicBezTo>
                    <a:pt x="169333" y="2679700"/>
                    <a:pt x="294216" y="2711450"/>
                    <a:pt x="419100" y="27432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（下标从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224" y="157161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357290" y="1785926"/>
            <a:ext cx="6572296" cy="3714777"/>
            <a:chOff x="1357290" y="1785926"/>
            <a:chExt cx="6572296" cy="3714777"/>
          </a:xfrm>
        </p:grpSpPr>
        <p:sp>
          <p:nvSpPr>
            <p:cNvPr id="6" name="矩形 5"/>
            <p:cNvSpPr/>
            <p:nvPr/>
          </p:nvSpPr>
          <p:spPr>
            <a:xfrm>
              <a:off x="22145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3357563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4546" y="3786191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4546" y="4214819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14546" y="4643447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4546" y="507207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24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3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7173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7173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173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43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2892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2892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892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2892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2892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2892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162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8611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8611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8611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8611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8611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9881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330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330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30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330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4330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64330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600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049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49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00496" y="4643447"/>
              <a:ext cx="35719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049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319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5768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5768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768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5768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5768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5768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038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1487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71487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1487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1487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1487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1487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757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7206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7206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7206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476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925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42925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2925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2925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2925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2925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195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57356" y="29374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7356" y="339566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7356" y="37988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57356" y="42529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57356" y="466884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57356" y="513137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左大括号 106"/>
            <p:cNvSpPr/>
            <p:nvPr/>
          </p:nvSpPr>
          <p:spPr>
            <a:xfrm>
              <a:off x="1643042" y="3038473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57290" y="406712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左大括号 108"/>
            <p:cNvSpPr/>
            <p:nvPr/>
          </p:nvSpPr>
          <p:spPr>
            <a:xfrm rot="5400000">
              <a:off x="4071934" y="428604"/>
              <a:ext cx="214314" cy="378621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0496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864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8644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644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8644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8644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8644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48346" y="2534203"/>
              <a:ext cx="53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72264" y="292893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边界条件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0800000" flipV="1">
              <a:off x="6215074" y="3143248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9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17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17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17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217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17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17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87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6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936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936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936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936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36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06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655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655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655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655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655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655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925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6374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6374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374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6374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374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374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44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093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3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093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2093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0936" y="4143381"/>
            <a:ext cx="357190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2093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63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812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812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812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7812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7812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7812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082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531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531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31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3531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3531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31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801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9250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250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50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9250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9250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9250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20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4969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4969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4969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4969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4969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969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239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596" y="243736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596" y="289559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96" y="329882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7528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416878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463130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285720" y="2538407"/>
            <a:ext cx="214314" cy="2428892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2" y="356705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5400000">
            <a:off x="2592374" y="106338"/>
            <a:ext cx="214314" cy="378621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0298" y="14636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068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068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068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68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068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68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8786" y="2072237"/>
            <a:ext cx="5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0034" y="2120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回推求最优解的过程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3504" y="571480"/>
            <a:ext cx="35719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dp[5][10]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dp[4][10]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4348" y="814312"/>
            <a:ext cx="43577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dp[5][10]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4" name="下箭头 93"/>
          <p:cNvSpPr/>
          <p:nvPr/>
        </p:nvSpPr>
        <p:spPr>
          <a:xfrm>
            <a:off x="6749454" y="135729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3504" y="1785926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dp[4][6]=dp[3][6]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[4]=0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3504" y="3071810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dp[3][6]=dp[2][6]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3504" y="4357694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dp[2][6]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dp[1][6]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-w[2]=4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3504" y="5643578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dp[1][4]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dp[0][4]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-w[1]=2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6749454" y="2604934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6749454" y="389081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6749454" y="5214950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9894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8948" y="457200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8288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882888" y="3286124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82888" y="3714752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8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55808" y="242886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5580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71538" y="5429264"/>
            <a:ext cx="3571900" cy="1015663"/>
            <a:chOff x="1071538" y="5429264"/>
            <a:chExt cx="3571900" cy="1015663"/>
          </a:xfrm>
        </p:grpSpPr>
        <p:sp>
          <p:nvSpPr>
            <p:cNvPr id="113" name="左箭头 112"/>
            <p:cNvSpPr/>
            <p:nvPr/>
          </p:nvSpPr>
          <p:spPr>
            <a:xfrm>
              <a:off x="4143372" y="5715016"/>
              <a:ext cx="500066" cy="28575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1538" y="5429264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x=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装入物品总重量为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总价值为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8215370" cy="289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  <a:endParaRPr lang="en-US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//5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限制重量不超过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v[MAXN]={0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dp[MAXN][MAXW];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96300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dp[0][r]=0;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(r=1;r&lt;=W;r++)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(r&lt;w[i])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dp[i][r]=dp[i-1][r];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dp[i][r]=max(dp[i-1][r]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dp[i-1][r-w[i]]+v[i]);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93075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Buildx()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maxv=0;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判断每个物品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(dp[i][r]!=dp[i-1][r])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maxv+=v[i];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累计总价值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r=r-w[i];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x[i]=0;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Knap()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算法中含有两重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7993063" cy="14773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种重量和价值分别为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）的物品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从这些物品中挑选总重量不超过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求出挑选物品价值总和最大的挑选方案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每种物品可以挑选任意多件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820896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表示从前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个物品中选出重量不超过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的物品的最大总价值。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8143932" cy="239240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显然有边界条件：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函数一次性初始化为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另外设置二维数组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得到最大值时物品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挑选的件数。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858312" cy="161001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&lt;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842097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便是背包容量为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、考虑所有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个物品（同一物品允许多次选择）后得到的背包最大总价值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即问题的最优结果。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1609</TotalTime>
  <Words>10858</Words>
  <Application>Microsoft Office PowerPoint</Application>
  <PresentationFormat>全屏显示(4:3)</PresentationFormat>
  <Paragraphs>2094</Paragraphs>
  <Slides>131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33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581</cp:revision>
  <dcterms:created xsi:type="dcterms:W3CDTF">2012-11-28T00:02:12Z</dcterms:created>
  <dcterms:modified xsi:type="dcterms:W3CDTF">2019-11-22T00:06:12Z</dcterms:modified>
</cp:coreProperties>
</file>