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16" r:id="rId3"/>
    <p:sldId id="317" r:id="rId4"/>
    <p:sldId id="344" r:id="rId5"/>
    <p:sldId id="345" r:id="rId6"/>
    <p:sldId id="346" r:id="rId7"/>
    <p:sldId id="347" r:id="rId8"/>
    <p:sldId id="348" r:id="rId9"/>
    <p:sldId id="349" r:id="rId10"/>
    <p:sldId id="350" r:id="rId11"/>
    <p:sldId id="361" r:id="rId12"/>
    <p:sldId id="320" r:id="rId13"/>
    <p:sldId id="322" r:id="rId14"/>
    <p:sldId id="321" r:id="rId15"/>
    <p:sldId id="323" r:id="rId16"/>
    <p:sldId id="324" r:id="rId17"/>
    <p:sldId id="325" r:id="rId18"/>
    <p:sldId id="326" r:id="rId19"/>
    <p:sldId id="327" r:id="rId20"/>
    <p:sldId id="328" r:id="rId21"/>
    <p:sldId id="351" r:id="rId22"/>
    <p:sldId id="352" r:id="rId23"/>
    <p:sldId id="353" r:id="rId24"/>
    <p:sldId id="354" r:id="rId25"/>
    <p:sldId id="355" r:id="rId26"/>
    <p:sldId id="356" r:id="rId27"/>
    <p:sldId id="358" r:id="rId28"/>
    <p:sldId id="359" r:id="rId29"/>
    <p:sldId id="360" r:id="rId30"/>
    <p:sldId id="357" r:id="rId31"/>
    <p:sldId id="318" r:id="rId32"/>
    <p:sldId id="329" r:id="rId33"/>
    <p:sldId id="330" r:id="rId34"/>
    <p:sldId id="331" r:id="rId35"/>
    <p:sldId id="332" r:id="rId36"/>
    <p:sldId id="333" r:id="rId37"/>
    <p:sldId id="334" r:id="rId38"/>
    <p:sldId id="335" r:id="rId39"/>
    <p:sldId id="336" r:id="rId40"/>
    <p:sldId id="337" r:id="rId41"/>
    <p:sldId id="338" r:id="rId42"/>
    <p:sldId id="319" r:id="rId43"/>
    <p:sldId id="340" r:id="rId44"/>
    <p:sldId id="339" r:id="rId45"/>
    <p:sldId id="341" r:id="rId46"/>
    <p:sldId id="342" r:id="rId47"/>
    <p:sldId id="34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dgm:spPr/>
      <dgm:t>
        <a:bodyPr/>
        <a:lstStyle/>
        <a:p>
          <a:pPr algn="l"/>
          <a:r>
            <a:rPr lang="en-US" altLang="zh-CN" dirty="0" smtClean="0"/>
            <a:t>Windows</a:t>
          </a:r>
          <a:r>
            <a:rPr lang="zh-CN" altLang="en-US" dirty="0" smtClean="0"/>
            <a:t>编程工具</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en-US" altLang="zh-CN" dirty="0" smtClean="0"/>
            <a:t>VS</a:t>
          </a:r>
          <a:r>
            <a:rPr lang="zh-CN" altLang="en-US" dirty="0" smtClean="0"/>
            <a:t>中的</a:t>
          </a:r>
          <a:r>
            <a:rPr lang="en-US" altLang="zh-CN" dirty="0" smtClean="0"/>
            <a:t>Windows </a:t>
          </a:r>
          <a:r>
            <a:rPr lang="zh-CN" altLang="en-US" dirty="0" smtClean="0"/>
            <a:t>应用程序类型</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19643720-2B40-4681-B6AA-424E0E901AAB}">
      <dgm:prSet phldrT="[文本]"/>
      <dgm:spPr/>
      <dgm:t>
        <a:bodyPr/>
        <a:lstStyle/>
        <a:p>
          <a:pPr algn="l"/>
          <a:r>
            <a:rPr lang="zh-CN" altLang="en-US" dirty="0" smtClean="0"/>
            <a:t>实例</a:t>
          </a:r>
          <a:endParaRPr lang="zh-CN" altLang="en-US" dirty="0"/>
        </a:p>
      </dgm:t>
    </dgm:pt>
    <dgm:pt modelId="{06FC63D7-59F4-4FCF-BA3C-82CA82021EE0}" type="parTrans" cxnId="{33A53B55-5868-4CCC-85AD-17C7FB71C2FC}">
      <dgm:prSet/>
      <dgm:spPr/>
      <dgm:t>
        <a:bodyPr/>
        <a:lstStyle/>
        <a:p>
          <a:endParaRPr lang="zh-CN" altLang="en-US"/>
        </a:p>
      </dgm:t>
    </dgm:pt>
    <dgm:pt modelId="{1397822D-B5D6-4C7A-B9A1-9207CFE945C4}" type="sibTrans" cxnId="{33A53B55-5868-4CCC-85AD-17C7FB71C2FC}">
      <dgm:prSet/>
      <dgm:spPr/>
      <dgm:t>
        <a:bodyPr/>
        <a:lstStyle/>
        <a:p>
          <a:endParaRPr lang="zh-CN" altLang="en-US"/>
        </a:p>
      </dgm:t>
    </dgm:pt>
    <dgm:pt modelId="{0EB4CFA3-2877-4CD2-8638-6B78E74A3005}">
      <dgm:prSet phldrT="[文本]"/>
      <dgm:spPr/>
      <dgm:t>
        <a:bodyPr/>
        <a:lstStyle/>
        <a:p>
          <a:pPr algn="l"/>
          <a:r>
            <a:rPr lang="zh-CN" altLang="en-US" dirty="0" smtClean="0"/>
            <a:t>操作系统及</a:t>
          </a:r>
          <a:r>
            <a:rPr lang="en-US" altLang="zh-CN" dirty="0" smtClean="0"/>
            <a:t>Windows</a:t>
          </a:r>
          <a:r>
            <a:rPr lang="zh-CN" altLang="en-US" dirty="0" smtClean="0"/>
            <a:t>发展</a:t>
          </a:r>
          <a:endParaRPr lang="zh-CN" altLang="en-US" dirty="0"/>
        </a:p>
      </dgm:t>
    </dgm:pt>
    <dgm:pt modelId="{78E91C60-98EE-4736-9F1F-0A4515469F8E}" type="parTrans" cxnId="{57B5F7F3-A8A8-450D-BF33-D78E8B90296E}">
      <dgm:prSet/>
      <dgm:spPr/>
      <dgm:t>
        <a:bodyPr/>
        <a:lstStyle/>
        <a:p>
          <a:endParaRPr lang="zh-CN" altLang="en-US"/>
        </a:p>
      </dgm:t>
    </dgm:pt>
    <dgm:pt modelId="{063BDEB1-4B9A-40B2-B26D-744EA8FDC352}" type="sibTrans" cxnId="{57B5F7F3-A8A8-450D-BF33-D78E8B90296E}">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4"/>
      <dgm:spPr/>
    </dgm:pt>
    <dgm:pt modelId="{BDA9855D-7D78-437D-BD78-790FC97E081F}" type="pres">
      <dgm:prSet presAssocID="{0EB4CFA3-2877-4CD2-8638-6B78E74A3005}" presName="txShp" presStyleLbl="node1" presStyleIdx="0" presStyleCnt="4">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4"/>
      <dgm:spPr/>
    </dgm:pt>
    <dgm:pt modelId="{F907B27B-B246-4928-AC93-8A19B8E86AA6}" type="pres">
      <dgm:prSet presAssocID="{B39E45CA-4B90-4BA5-AC4B-EBDCA7F79487}" presName="txShp" presStyleLbl="node1" presStyleIdx="1" presStyleCnt="4">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4"/>
      <dgm:spPr/>
    </dgm:pt>
    <dgm:pt modelId="{34905F94-283E-4E2E-B949-4A5102C3F22E}" type="pres">
      <dgm:prSet presAssocID="{130D3908-710E-4E1A-B7D8-47B8EA36ED4A}" presName="txShp" presStyleLbl="node1" presStyleIdx="2" presStyleCnt="4">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4"/>
      <dgm:spPr/>
    </dgm:pt>
    <dgm:pt modelId="{4A90FFE2-DE88-4B0D-886D-0593F18265A5}" type="pres">
      <dgm:prSet presAssocID="{19643720-2B40-4681-B6AA-424E0E901AAB}" presName="txShp" presStyleLbl="node1" presStyleIdx="3" presStyleCnt="4">
        <dgm:presLayoutVars>
          <dgm:bulletEnabled val="1"/>
        </dgm:presLayoutVars>
      </dgm:prSet>
      <dgm:spPr/>
      <dgm:t>
        <a:bodyPr/>
        <a:lstStyle/>
        <a:p>
          <a:endParaRPr lang="zh-CN" altLang="en-US"/>
        </a:p>
      </dgm:t>
    </dgm:pt>
  </dgm:ptLst>
  <dgm:cxnLst>
    <dgm:cxn modelId="{B69EE3B7-6352-4D18-85A0-6F0541D9B5D3}" type="presOf" srcId="{130D3908-710E-4E1A-B7D8-47B8EA36ED4A}" destId="{34905F94-283E-4E2E-B949-4A5102C3F22E}"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851E7807-5DCB-450F-91CB-BC7CE976400B}" srcId="{C0DAA090-DC2F-4A5B-84CF-FE23997C0F8D}" destId="{130D3908-710E-4E1A-B7D8-47B8EA36ED4A}" srcOrd="2" destOrd="0" parTransId="{42EC6CF3-FF18-437E-8D44-AA882D54CEE0}" sibTransId="{9007DD70-9C54-4477-9E19-C04AF4AA79E1}"/>
    <dgm:cxn modelId="{33A53B55-5868-4CCC-85AD-17C7FB71C2FC}" srcId="{C0DAA090-DC2F-4A5B-84CF-FE23997C0F8D}" destId="{19643720-2B40-4681-B6AA-424E0E901AAB}" srcOrd="3" destOrd="0" parTransId="{06FC63D7-59F4-4FCF-BA3C-82CA82021EE0}" sibTransId="{1397822D-B5D6-4C7A-B9A1-9207CFE945C4}"/>
    <dgm:cxn modelId="{3BA407BA-CFDE-47B2-B9CA-A441C576491D}" type="presOf" srcId="{19643720-2B40-4681-B6AA-424E0E901AAB}" destId="{4A90FFE2-DE88-4B0D-886D-0593F18265A5}"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864E5C82-B3C8-474C-B1E4-42B78DDCD522}" type="presOf" srcId="{C0DAA090-DC2F-4A5B-84CF-FE23997C0F8D}" destId="{DDE2EFAC-FD0A-43B9-9885-8F584F8B2687}" srcOrd="0" destOrd="0" presId="urn:microsoft.com/office/officeart/2005/8/layout/vList3"/>
    <dgm:cxn modelId="{9FBF72B5-1C28-40F2-89C3-08AFB13D3E4E}" type="presOf" srcId="{0EB4CFA3-2877-4CD2-8638-6B78E74A3005}" destId="{BDA9855D-7D78-437D-BD78-790FC97E081F}"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53497" y="869"/>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t>操作系统及</a:t>
          </a:r>
          <a:r>
            <a:rPr lang="en-US" altLang="zh-CN" sz="2700" kern="1200" dirty="0" smtClean="0"/>
            <a:t>Windows</a:t>
          </a:r>
          <a:r>
            <a:rPr lang="zh-CN" altLang="en-US" sz="2700" kern="1200" dirty="0" smtClean="0"/>
            <a:t>发展</a:t>
          </a:r>
          <a:endParaRPr lang="zh-CN" altLang="en-US" sz="2700" kern="1200" dirty="0"/>
        </a:p>
      </dsp:txBody>
      <dsp:txXfrm rot="10800000">
        <a:off x="1820475" y="869"/>
        <a:ext cx="4840696" cy="1067911"/>
      </dsp:txXfrm>
    </dsp:sp>
    <dsp:sp modelId="{083CB889-864A-48B4-A20B-3444EFBE5EE6}">
      <dsp:nvSpPr>
        <dsp:cNvPr id="0" name=""/>
        <dsp:cNvSpPr/>
      </dsp:nvSpPr>
      <dsp:spPr>
        <a:xfrm>
          <a:off x="1019541" y="869"/>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53497" y="1387560"/>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en-US" altLang="zh-CN" sz="2700" kern="1200" dirty="0" smtClean="0"/>
            <a:t>Windows</a:t>
          </a:r>
          <a:r>
            <a:rPr lang="zh-CN" altLang="en-US" sz="2700" kern="1200" dirty="0" smtClean="0"/>
            <a:t>编程工具</a:t>
          </a:r>
          <a:endParaRPr lang="zh-CN" altLang="en-US" sz="2700" kern="1200" dirty="0"/>
        </a:p>
      </dsp:txBody>
      <dsp:txXfrm rot="10800000">
        <a:off x="1820475" y="1387560"/>
        <a:ext cx="4840696" cy="1067911"/>
      </dsp:txXfrm>
    </dsp:sp>
    <dsp:sp modelId="{BDA2664F-D760-4676-988D-9DECE8C71CCC}">
      <dsp:nvSpPr>
        <dsp:cNvPr id="0" name=""/>
        <dsp:cNvSpPr/>
      </dsp:nvSpPr>
      <dsp:spPr>
        <a:xfrm>
          <a:off x="1019541" y="1387560"/>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53497" y="2774252"/>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en-US" altLang="zh-CN" sz="2700" kern="1200" dirty="0" smtClean="0"/>
            <a:t>VS</a:t>
          </a:r>
          <a:r>
            <a:rPr lang="zh-CN" altLang="en-US" sz="2700" kern="1200" dirty="0" smtClean="0"/>
            <a:t>中的</a:t>
          </a:r>
          <a:r>
            <a:rPr lang="en-US" altLang="zh-CN" sz="2700" kern="1200" dirty="0" smtClean="0"/>
            <a:t>Windows </a:t>
          </a:r>
          <a:r>
            <a:rPr lang="zh-CN" altLang="en-US" sz="2700" kern="1200" dirty="0" smtClean="0"/>
            <a:t>应用程序类型</a:t>
          </a:r>
          <a:endParaRPr lang="zh-CN" altLang="en-US" sz="2700" kern="1200" dirty="0"/>
        </a:p>
      </dsp:txBody>
      <dsp:txXfrm rot="10800000">
        <a:off x="1820475" y="2774252"/>
        <a:ext cx="4840696" cy="1067911"/>
      </dsp:txXfrm>
    </dsp:sp>
    <dsp:sp modelId="{7FE62E54-E85F-4DBB-997F-689B5CDFD62D}">
      <dsp:nvSpPr>
        <dsp:cNvPr id="0" name=""/>
        <dsp:cNvSpPr/>
      </dsp:nvSpPr>
      <dsp:spPr>
        <a:xfrm>
          <a:off x="1019541" y="2774252"/>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53497" y="4160943"/>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t>实例</a:t>
          </a:r>
          <a:endParaRPr lang="zh-CN" altLang="en-US" sz="2700" kern="1200" dirty="0"/>
        </a:p>
      </dsp:txBody>
      <dsp:txXfrm rot="10800000">
        <a:off x="1820475" y="4160943"/>
        <a:ext cx="4840696" cy="1067911"/>
      </dsp:txXfrm>
    </dsp:sp>
    <dsp:sp modelId="{9D48952A-8DE3-45EB-8CB6-5152C3B3C507}">
      <dsp:nvSpPr>
        <dsp:cNvPr id="0" name=""/>
        <dsp:cNvSpPr/>
      </dsp:nvSpPr>
      <dsp:spPr>
        <a:xfrm>
          <a:off x="1019541" y="4160943"/>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3" name="副标题 2"/>
          <p:cNvSpPr>
            <a:spLocks noGrp="1"/>
          </p:cNvSpPr>
          <p:nvPr>
            <p:ph type="subTitle" idx="1"/>
          </p:nvPr>
        </p:nvSpPr>
        <p:spPr>
          <a:xfrm>
            <a:off x="4620620" y="4391997"/>
            <a:ext cx="5150397"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en-US" altLang="zh-CN" sz="2800" dirty="0" smtClean="0">
                <a:solidFill>
                  <a:schemeClr val="tx1"/>
                </a:solidFill>
              </a:rPr>
              <a:t>《Windows</a:t>
            </a:r>
            <a:r>
              <a:rPr lang="zh-CN" altLang="en-US" sz="2800" dirty="0" smtClean="0">
                <a:solidFill>
                  <a:schemeClr val="tx1"/>
                </a:solidFill>
              </a:rPr>
              <a:t>原理与</a:t>
            </a:r>
            <a:r>
              <a:rPr lang="zh-CN" altLang="en-US" sz="2800" dirty="0" smtClean="0">
                <a:solidFill>
                  <a:schemeClr val="tx1"/>
                </a:solidFill>
              </a:rPr>
              <a:t>应用</a:t>
            </a:r>
            <a:r>
              <a:rPr lang="en-US" altLang="zh-CN" sz="2800" dirty="0">
                <a:solidFill>
                  <a:schemeClr val="tx1"/>
                </a:solidFill>
              </a:rPr>
              <a:t>》</a:t>
            </a:r>
            <a:r>
              <a:rPr lang="zh-CN" altLang="en-US" sz="2800" dirty="0" smtClean="0">
                <a:solidFill>
                  <a:schemeClr val="tx1"/>
                </a:solidFill>
              </a:rPr>
              <a:t>课程</a:t>
            </a:r>
            <a:r>
              <a:rPr lang="zh-CN" altLang="en-US" sz="2800" dirty="0" smtClean="0">
                <a:solidFill>
                  <a:schemeClr val="tx1"/>
                </a:solidFill>
              </a:rPr>
              <a:t>组</a:t>
            </a:r>
            <a:endParaRPr lang="en-US" altLang="zh-CN" sz="2800" dirty="0" smtClean="0">
              <a:solidFill>
                <a:schemeClr val="tx1"/>
              </a:solidFill>
            </a:endParaRPr>
          </a:p>
        </p:txBody>
      </p:sp>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77437" y="3252651"/>
            <a:ext cx="6453051" cy="769441"/>
          </a:xfrm>
          <a:prstGeom prst="rect">
            <a:avLst/>
          </a:prstGeom>
          <a:noFill/>
        </p:spPr>
        <p:txBody>
          <a:bodyPr wrap="square" rtlCol="0">
            <a:spAutoFit/>
          </a:bodyPr>
          <a:lstStyle/>
          <a:p>
            <a:r>
              <a:rPr lang="en-US" altLang="zh-CN" sz="4400" dirty="0" smtClean="0">
                <a:solidFill>
                  <a:schemeClr val="accent1">
                    <a:lumMod val="75000"/>
                  </a:schemeClr>
                </a:solidFill>
              </a:rPr>
              <a:t>1.Windows</a:t>
            </a:r>
            <a:r>
              <a:rPr lang="zh-CN" altLang="en-US" sz="4400" dirty="0" smtClean="0">
                <a:solidFill>
                  <a:schemeClr val="accent1">
                    <a:lumMod val="75000"/>
                  </a:schemeClr>
                </a:solidFill>
              </a:rPr>
              <a:t>操作系统概述</a:t>
            </a:r>
            <a:endParaRPr lang="zh-CN" altLang="en-US" sz="4400" dirty="0"/>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59769" y="1389881"/>
            <a:ext cx="8597294" cy="4906416"/>
          </a:xfrm>
        </p:spPr>
        <p:txBody>
          <a:bodyPr>
            <a:normAutofit fontScale="70000" lnSpcReduction="20000"/>
          </a:bodyPr>
          <a:lstStyle/>
          <a:p>
            <a:r>
              <a:rPr lang="en-US" altLang="zh-CN" sz="2400" dirty="0" smtClean="0"/>
              <a:t>UNIX</a:t>
            </a:r>
          </a:p>
          <a:p>
            <a:pPr lvl="1">
              <a:lnSpc>
                <a:spcPct val="90000"/>
              </a:lnSpc>
            </a:pPr>
            <a:r>
              <a:rPr lang="en-US" altLang="zh-CN" sz="2400" dirty="0">
                <a:solidFill>
                  <a:srgbClr val="000000"/>
                </a:solidFill>
                <a:latin typeface="Arial" panose="020B0604020202020204" pitchFamily="34" charset="0"/>
              </a:rPr>
              <a:t>Sun Solaris </a:t>
            </a:r>
          </a:p>
          <a:p>
            <a:pPr lvl="1">
              <a:lnSpc>
                <a:spcPct val="90000"/>
              </a:lnSpc>
            </a:pPr>
            <a:r>
              <a:rPr lang="en-US" altLang="zh-CN" sz="2400" dirty="0">
                <a:solidFill>
                  <a:srgbClr val="000000"/>
                </a:solidFill>
                <a:latin typeface="Arial" panose="020B0604020202020204" pitchFamily="34" charset="0"/>
              </a:rPr>
              <a:t>HP-UX </a:t>
            </a:r>
          </a:p>
          <a:p>
            <a:pPr lvl="1">
              <a:lnSpc>
                <a:spcPct val="90000"/>
              </a:lnSpc>
            </a:pPr>
            <a:r>
              <a:rPr lang="en-US" altLang="zh-CN" sz="2400" dirty="0">
                <a:solidFill>
                  <a:srgbClr val="000000"/>
                </a:solidFill>
                <a:latin typeface="Arial" panose="020B0604020202020204" pitchFamily="34" charset="0"/>
              </a:rPr>
              <a:t>IBM AIX </a:t>
            </a:r>
          </a:p>
          <a:p>
            <a:pPr marL="457200" lvl="1" indent="0">
              <a:buNone/>
            </a:pPr>
            <a:endParaRPr lang="en-US" altLang="zh-CN" sz="2200" dirty="0"/>
          </a:p>
          <a:p>
            <a:r>
              <a:rPr lang="en-US" altLang="zh-CN" sz="2400" dirty="0" smtClean="0"/>
              <a:t>Linux</a:t>
            </a:r>
          </a:p>
          <a:p>
            <a:pPr lvl="1"/>
            <a:r>
              <a:rPr lang="en-US" altLang="zh-CN" sz="2200" dirty="0" err="1" smtClean="0"/>
              <a:t>Debian</a:t>
            </a:r>
            <a:endParaRPr lang="en-US" altLang="zh-CN" sz="2200" dirty="0" smtClean="0"/>
          </a:p>
          <a:p>
            <a:pPr lvl="1"/>
            <a:r>
              <a:rPr lang="en-US" altLang="zh-CN" sz="2200" dirty="0" err="1" smtClean="0"/>
              <a:t>Redhat</a:t>
            </a:r>
            <a:endParaRPr lang="en-US" altLang="zh-CN" sz="2200" dirty="0" smtClean="0"/>
          </a:p>
          <a:p>
            <a:pPr lvl="1"/>
            <a:r>
              <a:rPr lang="en-US" altLang="zh-CN" sz="2200" dirty="0" smtClean="0"/>
              <a:t>CentOS</a:t>
            </a:r>
          </a:p>
          <a:p>
            <a:pPr lvl="1"/>
            <a:r>
              <a:rPr lang="en-US" altLang="zh-CN" sz="2200" dirty="0" smtClean="0"/>
              <a:t>…</a:t>
            </a:r>
          </a:p>
          <a:p>
            <a:pPr lvl="1"/>
            <a:endParaRPr lang="en-US" altLang="zh-CN" sz="2200" dirty="0"/>
          </a:p>
          <a:p>
            <a:r>
              <a:rPr lang="en-US" altLang="zh-CN" sz="2400" dirty="0"/>
              <a:t>Windows NT / </a:t>
            </a:r>
            <a:r>
              <a:rPr lang="en-US" altLang="zh-CN" sz="2400" dirty="0" err="1" smtClean="0"/>
              <a:t>WindowsXP</a:t>
            </a:r>
            <a:r>
              <a:rPr lang="en-US" altLang="zh-CN" sz="2400" dirty="0" smtClean="0"/>
              <a:t> / Windows7 / Windows 8 / Windows 10</a:t>
            </a:r>
          </a:p>
          <a:p>
            <a:r>
              <a:rPr lang="en-US" altLang="zh-CN" sz="2400" dirty="0" smtClean="0"/>
              <a:t>Windows Server </a:t>
            </a:r>
            <a:r>
              <a:rPr lang="en-US" altLang="zh-CN" sz="2400" dirty="0"/>
              <a:t>2000 / Server </a:t>
            </a:r>
            <a:r>
              <a:rPr lang="en-US" altLang="zh-CN" sz="2400" dirty="0" smtClean="0"/>
              <a:t>2003 / Server2008 / Server 2012 / Server 2016…</a:t>
            </a:r>
            <a:endParaRPr lang="en-US" altLang="zh-CN" sz="2400" dirty="0"/>
          </a:p>
          <a:p>
            <a:endParaRPr lang="en-US" altLang="zh-CN" sz="2400" dirty="0" smtClean="0"/>
          </a:p>
          <a:p>
            <a:r>
              <a:rPr lang="en-US" altLang="zh-CN" sz="2400" dirty="0" smtClean="0"/>
              <a:t>Netware</a:t>
            </a:r>
            <a:endParaRPr lang="en-US" altLang="zh-CN" sz="2400" dirty="0"/>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1.4</a:t>
            </a:r>
            <a:r>
              <a:rPr lang="zh-CN" altLang="en-US" dirty="0" smtClean="0"/>
              <a:t>网络操作系统的分类</a:t>
            </a:r>
          </a:p>
        </p:txBody>
      </p:sp>
    </p:spTree>
    <p:extLst>
      <p:ext uri="{BB962C8B-B14F-4D97-AF65-F5344CB8AC3E}">
        <p14:creationId xmlns:p14="http://schemas.microsoft.com/office/powerpoint/2010/main" val="182135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4888676"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1.5Windows</a:t>
            </a:r>
            <a:r>
              <a:rPr lang="zh-CN" altLang="en-US" dirty="0" smtClean="0"/>
              <a:t>家族</a:t>
            </a:r>
            <a:endParaRPr lang="zh-CN" altLang="en-US"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43" y="888521"/>
            <a:ext cx="91440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34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12</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1.5Windows</a:t>
            </a:r>
            <a:r>
              <a:rPr lang="zh-CN" altLang="en-US" dirty="0" smtClean="0"/>
              <a:t>的发展</a:t>
            </a:r>
            <a:r>
              <a:rPr lang="en-US" altLang="zh-CN" dirty="0" smtClean="0"/>
              <a:t>(1)</a:t>
            </a:r>
            <a:endParaRPr lang="zh-CN" altLang="en-US" dirty="0" smtClean="0"/>
          </a:p>
        </p:txBody>
      </p:sp>
      <p:sp>
        <p:nvSpPr>
          <p:cNvPr id="2" name="内容占位符 1"/>
          <p:cNvSpPr>
            <a:spLocks noGrp="1"/>
          </p:cNvSpPr>
          <p:nvPr>
            <p:ph idx="1"/>
          </p:nvPr>
        </p:nvSpPr>
        <p:spPr>
          <a:xfrm>
            <a:off x="520580" y="1311503"/>
            <a:ext cx="8596668" cy="5094984"/>
          </a:xfrm>
        </p:spPr>
        <p:txBody>
          <a:bodyPr>
            <a:noAutofit/>
          </a:bodyPr>
          <a:lstStyle/>
          <a:p>
            <a:pPr>
              <a:buFont typeface="Wingdings" panose="05000000000000000000" pitchFamily="2" charset="2"/>
              <a:buChar char="Ø"/>
            </a:pPr>
            <a:r>
              <a:rPr lang="zh-CN" altLang="zh-CN" sz="2400" dirty="0"/>
              <a:t>早期的</a:t>
            </a:r>
            <a:r>
              <a:rPr lang="en-US" altLang="zh-CN" sz="2400" dirty="0"/>
              <a:t>Windows</a:t>
            </a:r>
            <a:r>
              <a:rPr lang="zh-CN" altLang="zh-CN" sz="2400" dirty="0"/>
              <a:t>并不是一个独立的操作系统，而只是</a:t>
            </a:r>
            <a:r>
              <a:rPr lang="en-US" altLang="zh-CN" sz="2400" dirty="0"/>
              <a:t>DOS</a:t>
            </a:r>
            <a:r>
              <a:rPr lang="zh-CN" altLang="zh-CN" sz="2400" dirty="0"/>
              <a:t>的一个补丁程序。</a:t>
            </a:r>
            <a:endParaRPr lang="en-US" altLang="zh-CN" sz="2400" dirty="0"/>
          </a:p>
          <a:p>
            <a:pPr>
              <a:buFont typeface="Wingdings" panose="05000000000000000000" pitchFamily="2" charset="2"/>
              <a:buChar char="Ø"/>
            </a:pPr>
            <a:r>
              <a:rPr lang="zh-CN" altLang="zh-CN" sz="2400" dirty="0"/>
              <a:t>最初的</a:t>
            </a:r>
            <a:r>
              <a:rPr lang="en-US" altLang="zh-CN" sz="2400" dirty="0"/>
              <a:t>Windows 1.0</a:t>
            </a:r>
            <a:r>
              <a:rPr lang="zh-CN" altLang="zh-CN" sz="2400" dirty="0"/>
              <a:t>（于</a:t>
            </a:r>
            <a:r>
              <a:rPr lang="en-US" altLang="zh-CN" sz="2400" dirty="0"/>
              <a:t>1985</a:t>
            </a:r>
            <a:r>
              <a:rPr lang="zh-CN" altLang="zh-CN" sz="2400" dirty="0"/>
              <a:t>年</a:t>
            </a:r>
            <a:r>
              <a:rPr lang="en-US" altLang="zh-CN" sz="2400" dirty="0"/>
              <a:t>11</a:t>
            </a:r>
            <a:r>
              <a:rPr lang="zh-CN" altLang="zh-CN" sz="2400" dirty="0"/>
              <a:t>月</a:t>
            </a:r>
            <a:r>
              <a:rPr lang="en-US" altLang="zh-CN" sz="2400" dirty="0"/>
              <a:t>20</a:t>
            </a:r>
            <a:r>
              <a:rPr lang="zh-CN" altLang="zh-CN" sz="2400" dirty="0"/>
              <a:t>日推出）和</a:t>
            </a:r>
            <a:r>
              <a:rPr lang="en-US" altLang="zh-CN" sz="2400" dirty="0"/>
              <a:t>2.0</a:t>
            </a:r>
            <a:r>
              <a:rPr lang="zh-CN" altLang="zh-CN" sz="2400" dirty="0"/>
              <a:t>，运行于</a:t>
            </a:r>
            <a:r>
              <a:rPr lang="en-US" altLang="zh-CN" sz="2400" dirty="0"/>
              <a:t>16</a:t>
            </a:r>
            <a:r>
              <a:rPr lang="zh-CN" altLang="zh-CN" sz="2400" dirty="0"/>
              <a:t>位的</a:t>
            </a:r>
            <a:r>
              <a:rPr lang="en-US" altLang="zh-CN" sz="2400" dirty="0"/>
              <a:t>286 PC</a:t>
            </a:r>
            <a:r>
              <a:rPr lang="zh-CN" altLang="zh-CN" sz="2400" dirty="0"/>
              <a:t>机上，又慢又差，被业界所唾弃。</a:t>
            </a:r>
            <a:endParaRPr lang="en-US" altLang="zh-CN" sz="2400" dirty="0"/>
          </a:p>
          <a:p>
            <a:pPr>
              <a:buFont typeface="Wingdings" panose="05000000000000000000" pitchFamily="2" charset="2"/>
              <a:buChar char="Ø"/>
            </a:pPr>
            <a:r>
              <a:rPr lang="zh-CN" altLang="zh-CN" sz="2400" dirty="0"/>
              <a:t>随着</a:t>
            </a:r>
            <a:r>
              <a:rPr lang="en-US" altLang="zh-CN" sz="2400" dirty="0"/>
              <a:t>386 CPU</a:t>
            </a:r>
            <a:r>
              <a:rPr lang="zh-CN" altLang="zh-CN" sz="2400" dirty="0"/>
              <a:t>的推出和微软公司的不断改进，</a:t>
            </a:r>
            <a:r>
              <a:rPr lang="en-US" altLang="zh-CN" sz="2400" dirty="0"/>
              <a:t>1990</a:t>
            </a:r>
            <a:r>
              <a:rPr lang="zh-CN" altLang="zh-CN" sz="2400" dirty="0"/>
              <a:t>年推出的（</a:t>
            </a:r>
            <a:r>
              <a:rPr lang="en-US" altLang="zh-CN" sz="2400" dirty="0"/>
              <a:t>16</a:t>
            </a:r>
            <a:r>
              <a:rPr lang="zh-CN" altLang="zh-CN" sz="2400" dirty="0"/>
              <a:t>位）</a:t>
            </a:r>
            <a:r>
              <a:rPr lang="en-US" altLang="zh-CN" sz="2400" dirty="0"/>
              <a:t>Windows 3.0</a:t>
            </a:r>
            <a:r>
              <a:rPr lang="zh-CN" altLang="zh-CN" sz="2400" dirty="0"/>
              <a:t>获得了巨大的成功，后来推出的带浏览器</a:t>
            </a:r>
            <a:r>
              <a:rPr lang="en-US" altLang="zh-CN" sz="2400" dirty="0"/>
              <a:t>IE</a:t>
            </a:r>
            <a:r>
              <a:rPr lang="zh-CN" altLang="zh-CN" sz="2400" dirty="0"/>
              <a:t>的（</a:t>
            </a:r>
            <a:r>
              <a:rPr lang="en-US" altLang="zh-CN" sz="2400" dirty="0"/>
              <a:t>32</a:t>
            </a:r>
            <a:r>
              <a:rPr lang="zh-CN" altLang="zh-CN" sz="2400" dirty="0"/>
              <a:t>位）</a:t>
            </a:r>
            <a:r>
              <a:rPr lang="en-US" altLang="zh-CN" sz="2400" dirty="0"/>
              <a:t>Windows 95/98</a:t>
            </a:r>
            <a:r>
              <a:rPr lang="zh-CN" altLang="zh-CN" sz="2400" dirty="0"/>
              <a:t>也得到广泛好评</a:t>
            </a:r>
            <a:r>
              <a:rPr lang="zh-CN" altLang="zh-CN" sz="2400" dirty="0" smtClean="0"/>
              <a:t>。</a:t>
            </a:r>
            <a:endParaRPr lang="en-US" altLang="zh-CN" sz="2400" dirty="0" smtClean="0"/>
          </a:p>
          <a:p>
            <a:pPr>
              <a:buFont typeface="Wingdings" panose="05000000000000000000" pitchFamily="2" charset="2"/>
              <a:buChar char="Ø"/>
            </a:pPr>
            <a:r>
              <a:rPr lang="en-US" altLang="zh-CN" sz="2400" dirty="0"/>
              <a:t>1993</a:t>
            </a:r>
            <a:r>
              <a:rPr lang="zh-CN" altLang="zh-CN" sz="2400" dirty="0"/>
              <a:t>年微软开发出基于微内核结构的</a:t>
            </a:r>
            <a:r>
              <a:rPr lang="en-US" altLang="zh-CN" sz="2400" dirty="0"/>
              <a:t>32</a:t>
            </a:r>
            <a:r>
              <a:rPr lang="zh-CN" altLang="zh-CN" sz="2400" dirty="0"/>
              <a:t>位独立操作系统</a:t>
            </a:r>
            <a:r>
              <a:rPr lang="en-US" altLang="zh-CN" sz="2400" dirty="0"/>
              <a:t>Windows NT</a:t>
            </a:r>
            <a:r>
              <a:rPr lang="zh-CN" altLang="zh-CN" sz="2400" dirty="0"/>
              <a:t>（</a:t>
            </a:r>
            <a:r>
              <a:rPr lang="en-US" altLang="zh-CN" sz="2400" dirty="0"/>
              <a:t>New Technology</a:t>
            </a:r>
            <a:r>
              <a:rPr lang="zh-CN" altLang="zh-CN" sz="2400" dirty="0"/>
              <a:t>，新技术），</a:t>
            </a:r>
            <a:r>
              <a:rPr lang="en-US" altLang="zh-CN" sz="2400" dirty="0"/>
              <a:t>2000</a:t>
            </a:r>
            <a:r>
              <a:rPr lang="zh-CN" altLang="zh-CN" sz="2400" dirty="0"/>
              <a:t>年和</a:t>
            </a:r>
            <a:r>
              <a:rPr lang="en-US" altLang="zh-CN" sz="2400" dirty="0"/>
              <a:t>2001</a:t>
            </a:r>
            <a:r>
              <a:rPr lang="zh-CN" altLang="zh-CN" sz="2400" dirty="0"/>
              <a:t>年分别推出基于</a:t>
            </a:r>
            <a:r>
              <a:rPr lang="en-US" altLang="zh-CN" sz="2400" dirty="0"/>
              <a:t>NT</a:t>
            </a:r>
            <a:r>
              <a:rPr lang="zh-CN" altLang="zh-CN" sz="2400" dirty="0"/>
              <a:t>的</a:t>
            </a:r>
            <a:r>
              <a:rPr lang="en-US" altLang="zh-CN" sz="2400" dirty="0"/>
              <a:t>Windows 2000</a:t>
            </a:r>
            <a:r>
              <a:rPr lang="zh-CN" altLang="zh-CN" sz="2400" dirty="0"/>
              <a:t>和</a:t>
            </a:r>
            <a:r>
              <a:rPr lang="en-US" altLang="zh-CN" sz="2400" dirty="0"/>
              <a:t>Windows XP</a:t>
            </a:r>
            <a:r>
              <a:rPr lang="zh-CN" altLang="zh-CN" sz="2400" dirty="0"/>
              <a:t>（</a:t>
            </a:r>
            <a:r>
              <a:rPr lang="en-US" altLang="zh-CN" sz="2400" dirty="0" err="1"/>
              <a:t>eXPerience</a:t>
            </a:r>
            <a:r>
              <a:rPr lang="zh-CN" altLang="zh-CN" sz="2400" dirty="0"/>
              <a:t>，体验），大受好评，被广泛</a:t>
            </a:r>
            <a:r>
              <a:rPr lang="zh-CN" altLang="zh-CN" sz="2400" dirty="0" smtClean="0"/>
              <a:t>使用</a:t>
            </a:r>
            <a:r>
              <a:rPr lang="zh-CN" altLang="en-US" sz="2400" dirty="0" smtClean="0"/>
              <a:t>。</a:t>
            </a:r>
            <a:endParaRPr lang="zh-CN" altLang="zh-CN" sz="2400" dirty="0"/>
          </a:p>
        </p:txBody>
      </p:sp>
    </p:spTree>
    <p:extLst>
      <p:ext uri="{BB962C8B-B14F-4D97-AF65-F5344CB8AC3E}">
        <p14:creationId xmlns:p14="http://schemas.microsoft.com/office/powerpoint/2010/main" val="3620541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13</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1.5Windows</a:t>
            </a:r>
            <a:r>
              <a:rPr lang="zh-CN" altLang="en-US" dirty="0" smtClean="0"/>
              <a:t>的发展</a:t>
            </a:r>
            <a:r>
              <a:rPr lang="en-US" altLang="zh-CN" dirty="0" smtClean="0"/>
              <a:t>(2)</a:t>
            </a:r>
            <a:endParaRPr lang="zh-CN" altLang="en-US" dirty="0" smtClean="0"/>
          </a:p>
        </p:txBody>
      </p:sp>
      <p:sp>
        <p:nvSpPr>
          <p:cNvPr id="2" name="内容占位符 1"/>
          <p:cNvSpPr>
            <a:spLocks noGrp="1"/>
          </p:cNvSpPr>
          <p:nvPr>
            <p:ph idx="1"/>
          </p:nvPr>
        </p:nvSpPr>
        <p:spPr>
          <a:xfrm>
            <a:off x="520580" y="1311503"/>
            <a:ext cx="8596668" cy="5094984"/>
          </a:xfrm>
        </p:spPr>
        <p:txBody>
          <a:bodyPr>
            <a:noAutofit/>
          </a:bodyPr>
          <a:lstStyle/>
          <a:p>
            <a:pPr>
              <a:buFont typeface="Wingdings" panose="05000000000000000000" pitchFamily="2" charset="2"/>
              <a:buChar char="Ø"/>
            </a:pPr>
            <a:r>
              <a:rPr lang="en-US" altLang="zh-CN" sz="2400" dirty="0"/>
              <a:t>2006</a:t>
            </a:r>
            <a:r>
              <a:rPr lang="zh-CN" altLang="zh-CN" sz="2400" dirty="0"/>
              <a:t>年底，微软推出（同样基于</a:t>
            </a:r>
            <a:r>
              <a:rPr lang="en-US" altLang="zh-CN" sz="2400" dirty="0"/>
              <a:t>NT</a:t>
            </a:r>
            <a:r>
              <a:rPr lang="zh-CN" altLang="zh-CN" sz="2400" dirty="0"/>
              <a:t>）的</a:t>
            </a:r>
            <a:r>
              <a:rPr lang="en-US" altLang="zh-CN" sz="2400" dirty="0"/>
              <a:t>Windows Vista</a:t>
            </a:r>
            <a:r>
              <a:rPr lang="zh-CN" altLang="zh-CN" sz="2400" dirty="0"/>
              <a:t>（远景</a:t>
            </a:r>
            <a:r>
              <a:rPr lang="en-US" altLang="zh-CN" sz="2400" dirty="0"/>
              <a:t>/</a:t>
            </a:r>
            <a:r>
              <a:rPr lang="zh-CN" altLang="zh-CN" sz="2400" dirty="0"/>
              <a:t>街景</a:t>
            </a:r>
            <a:r>
              <a:rPr lang="en-US" altLang="zh-CN" sz="2400" dirty="0"/>
              <a:t>/</a:t>
            </a:r>
            <a:r>
              <a:rPr lang="zh-CN" altLang="zh-CN" sz="2400" dirty="0"/>
              <a:t>展望）内含</a:t>
            </a:r>
            <a:r>
              <a:rPr lang="en-US" altLang="zh-CN" sz="2400" dirty="0"/>
              <a:t>.NET</a:t>
            </a:r>
            <a:r>
              <a:rPr lang="zh-CN" altLang="zh-CN" sz="2400" dirty="0"/>
              <a:t>框架和</a:t>
            </a:r>
            <a:r>
              <a:rPr lang="en-US" altLang="zh-CN" sz="2400" dirty="0"/>
              <a:t>DirectX</a:t>
            </a:r>
            <a:r>
              <a:rPr lang="zh-CN" altLang="zh-CN" sz="2400" dirty="0"/>
              <a:t>模块、还引入了全新的</a:t>
            </a:r>
            <a:r>
              <a:rPr lang="en-US" altLang="zh-CN" sz="2400" dirty="0"/>
              <a:t>WPF</a:t>
            </a:r>
            <a:r>
              <a:rPr lang="zh-CN" altLang="zh-CN" sz="2400" dirty="0"/>
              <a:t>图形子系统，具有华丽的</a:t>
            </a:r>
            <a:r>
              <a:rPr lang="en-US" altLang="zh-CN" sz="2400" dirty="0"/>
              <a:t>Aero</a:t>
            </a:r>
            <a:r>
              <a:rPr lang="zh-CN" altLang="zh-CN" sz="2400" dirty="0"/>
              <a:t>用户界面。</a:t>
            </a:r>
            <a:endParaRPr lang="en-US" altLang="zh-CN" sz="2400" dirty="0"/>
          </a:p>
          <a:p>
            <a:pPr>
              <a:buFont typeface="Wingdings" panose="05000000000000000000" pitchFamily="2" charset="2"/>
              <a:buChar char="Ø"/>
            </a:pPr>
            <a:r>
              <a:rPr lang="zh-CN" altLang="zh-CN" sz="2400" dirty="0"/>
              <a:t>但由于</a:t>
            </a:r>
            <a:r>
              <a:rPr lang="en-US" altLang="zh-CN" sz="2400" dirty="0"/>
              <a:t>Vista</a:t>
            </a:r>
            <a:r>
              <a:rPr lang="zh-CN" altLang="zh-CN" sz="2400" dirty="0"/>
              <a:t>对硬件要求高、兼容性差、且速度慢，惨招失败。微软痛定思痛，对</a:t>
            </a:r>
            <a:r>
              <a:rPr lang="en-US" altLang="zh-CN" sz="2400" dirty="0"/>
              <a:t>Vista</a:t>
            </a:r>
            <a:r>
              <a:rPr lang="zh-CN" altLang="zh-CN" sz="2400" dirty="0"/>
              <a:t>进行了大量的改进，于</a:t>
            </a:r>
            <a:r>
              <a:rPr lang="en-US" altLang="zh-CN" sz="2400" dirty="0"/>
              <a:t>2009</a:t>
            </a:r>
            <a:r>
              <a:rPr lang="zh-CN" altLang="zh-CN" sz="2400" dirty="0"/>
              <a:t>年秋推出了运行效率高、对硬件要求低、而且兼容性好的</a:t>
            </a:r>
            <a:r>
              <a:rPr lang="en-US" altLang="zh-CN" sz="2400" dirty="0"/>
              <a:t>Windows 7</a:t>
            </a:r>
            <a:r>
              <a:rPr lang="zh-CN" altLang="zh-CN" sz="2400" dirty="0"/>
              <a:t>，获得了一致好评</a:t>
            </a:r>
            <a:r>
              <a:rPr lang="zh-CN" altLang="zh-CN" sz="2400" dirty="0" smtClean="0"/>
              <a:t>。</a:t>
            </a:r>
            <a:endParaRPr lang="en-US" altLang="zh-CN" sz="2400" dirty="0" smtClean="0"/>
          </a:p>
          <a:p>
            <a:pPr>
              <a:buFont typeface="Wingdings" panose="05000000000000000000" pitchFamily="2" charset="2"/>
              <a:buChar char="Ø"/>
            </a:pPr>
            <a:r>
              <a:rPr lang="en-US" altLang="zh-CN" sz="2400" dirty="0"/>
              <a:t>2012</a:t>
            </a:r>
            <a:r>
              <a:rPr lang="zh-CN" altLang="zh-CN" sz="2400" dirty="0"/>
              <a:t>年推出</a:t>
            </a:r>
            <a:r>
              <a:rPr lang="en-US" altLang="zh-CN" sz="2400" dirty="0"/>
              <a:t>Windows 8</a:t>
            </a:r>
            <a:r>
              <a:rPr lang="zh-CN" altLang="zh-CN" sz="2400" dirty="0"/>
              <a:t>引入</a:t>
            </a:r>
            <a:r>
              <a:rPr lang="en-US" altLang="zh-CN" sz="2400" dirty="0"/>
              <a:t>Metro</a:t>
            </a:r>
            <a:r>
              <a:rPr lang="zh-CN" altLang="zh-CN" sz="2400" dirty="0"/>
              <a:t>（地铁）卡片界面，支持</a:t>
            </a:r>
            <a:r>
              <a:rPr lang="en-US" altLang="zh-CN" sz="2400" dirty="0"/>
              <a:t>ARM CPU</a:t>
            </a:r>
            <a:r>
              <a:rPr lang="zh-CN" altLang="zh-CN" sz="2400" dirty="0"/>
              <a:t>和多点触控，同时支持</a:t>
            </a:r>
            <a:r>
              <a:rPr lang="en-US" altLang="zh-CN" sz="2400" dirty="0"/>
              <a:t>PC</a:t>
            </a:r>
            <a:r>
              <a:rPr lang="zh-CN" altLang="zh-CN" sz="2400" dirty="0"/>
              <a:t>机、平版电脑和智能手机，意欲改变</a:t>
            </a:r>
            <a:r>
              <a:rPr lang="en-US" altLang="zh-CN" sz="2400" dirty="0"/>
              <a:t>Windows</a:t>
            </a:r>
            <a:r>
              <a:rPr lang="zh-CN" altLang="zh-CN" sz="2400" dirty="0"/>
              <a:t>操作系统在平版电脑和智能手机领域的落后状态。</a:t>
            </a:r>
          </a:p>
          <a:p>
            <a:pPr marL="0" indent="0">
              <a:buNone/>
            </a:pPr>
            <a:endParaRPr lang="zh-CN" altLang="zh-CN" sz="2400" dirty="0"/>
          </a:p>
        </p:txBody>
      </p:sp>
    </p:spTree>
    <p:extLst>
      <p:ext uri="{BB962C8B-B14F-4D97-AF65-F5344CB8AC3E}">
        <p14:creationId xmlns:p14="http://schemas.microsoft.com/office/powerpoint/2010/main" val="186933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14</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1.5Windows</a:t>
            </a:r>
            <a:r>
              <a:rPr lang="zh-CN" altLang="en-US" dirty="0" smtClean="0"/>
              <a:t>的发展</a:t>
            </a:r>
            <a:r>
              <a:rPr lang="en-US" altLang="zh-CN" dirty="0" smtClean="0"/>
              <a:t>(3)</a:t>
            </a:r>
            <a:endParaRPr lang="zh-CN" altLang="en-US" dirty="0" smtClean="0"/>
          </a:p>
        </p:txBody>
      </p:sp>
      <p:sp>
        <p:nvSpPr>
          <p:cNvPr id="2" name="内容占位符 1"/>
          <p:cNvSpPr>
            <a:spLocks noGrp="1"/>
          </p:cNvSpPr>
          <p:nvPr>
            <p:ph idx="1"/>
          </p:nvPr>
        </p:nvSpPr>
        <p:spPr/>
        <p:txBody>
          <a:bodyPr>
            <a:noAutofit/>
          </a:bodyPr>
          <a:lstStyle/>
          <a:p>
            <a:r>
              <a:rPr lang="zh-CN" altLang="en-US" sz="2400" dirty="0" smtClean="0"/>
              <a:t>继续推出</a:t>
            </a:r>
            <a:r>
              <a:rPr lang="en-US" altLang="zh-CN" sz="2400" dirty="0" smtClean="0"/>
              <a:t>Windows 8.1</a:t>
            </a:r>
            <a:r>
              <a:rPr lang="zh-CN" altLang="en-US" sz="2400" dirty="0" smtClean="0"/>
              <a:t>、</a:t>
            </a:r>
            <a:r>
              <a:rPr lang="en-US" altLang="zh-CN" sz="2400" dirty="0" smtClean="0"/>
              <a:t>Windows 10 </a:t>
            </a:r>
            <a:r>
              <a:rPr lang="zh-CN" altLang="en-US" sz="2400" dirty="0" smtClean="0"/>
              <a:t>和 </a:t>
            </a:r>
            <a:r>
              <a:rPr lang="en-US" altLang="zh-CN" sz="2400" dirty="0" smtClean="0"/>
              <a:t>Windows Server</a:t>
            </a:r>
            <a:r>
              <a:rPr lang="zh-CN" altLang="en-US" sz="2400" dirty="0" smtClean="0"/>
              <a:t>服务器企业级操作系统</a:t>
            </a:r>
            <a:endParaRPr lang="en-US" altLang="zh-CN" sz="2400" dirty="0" smtClean="0"/>
          </a:p>
          <a:p>
            <a:pPr marL="0" indent="0">
              <a:buNone/>
            </a:pPr>
            <a:endParaRPr lang="en-US" altLang="zh-CN" sz="2400" dirty="0"/>
          </a:p>
          <a:p>
            <a:r>
              <a:rPr lang="en-US" altLang="zh-CN" sz="2400" dirty="0" smtClean="0"/>
              <a:t>DOS-&gt;</a:t>
            </a:r>
            <a:r>
              <a:rPr lang="zh-CN" altLang="en-US" sz="2400" dirty="0" smtClean="0"/>
              <a:t>图形化</a:t>
            </a:r>
            <a:r>
              <a:rPr lang="en-US" altLang="zh-CN" sz="2400" dirty="0" smtClean="0"/>
              <a:t>GUI-&gt;</a:t>
            </a:r>
            <a:r>
              <a:rPr lang="zh-CN" altLang="en-US" sz="2400" dirty="0" smtClean="0"/>
              <a:t>图形化</a:t>
            </a:r>
            <a:r>
              <a:rPr lang="en-US" altLang="zh-CN" sz="2400" dirty="0" smtClean="0"/>
              <a:t>GDI+-&gt;WPF</a:t>
            </a:r>
          </a:p>
          <a:p>
            <a:r>
              <a:rPr lang="en-US" altLang="zh-CN" sz="2400" dirty="0" smtClean="0"/>
              <a:t>16</a:t>
            </a:r>
            <a:r>
              <a:rPr lang="zh-CN" altLang="en-US" sz="2400" dirty="0" smtClean="0"/>
              <a:t>位</a:t>
            </a:r>
            <a:r>
              <a:rPr lang="en-US" altLang="zh-CN" sz="2400" dirty="0" smtClean="0"/>
              <a:t>-&gt;32</a:t>
            </a:r>
            <a:r>
              <a:rPr lang="zh-CN" altLang="en-US" sz="2400" dirty="0" smtClean="0"/>
              <a:t>位</a:t>
            </a:r>
            <a:r>
              <a:rPr lang="en-US" altLang="zh-CN" sz="2400" dirty="0" smtClean="0"/>
              <a:t>-&gt;64</a:t>
            </a:r>
            <a:r>
              <a:rPr lang="zh-CN" altLang="en-US" sz="2400" dirty="0" smtClean="0"/>
              <a:t>位</a:t>
            </a:r>
            <a:endParaRPr lang="zh-CN" altLang="en-US" sz="2400" dirty="0"/>
          </a:p>
        </p:txBody>
      </p:sp>
    </p:spTree>
    <p:extLst>
      <p:ext uri="{BB962C8B-B14F-4D97-AF65-F5344CB8AC3E}">
        <p14:creationId xmlns:p14="http://schemas.microsoft.com/office/powerpoint/2010/main" val="2979254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15</a:t>
            </a:fld>
            <a:endParaRPr lang="en-US" altLang="zh-CN"/>
          </a:p>
        </p:txBody>
      </p:sp>
      <p:sp>
        <p:nvSpPr>
          <p:cNvPr id="18435" name="Rectangle 2"/>
          <p:cNvSpPr>
            <a:spLocks noGrp="1" noRot="1" noChangeArrowheads="1"/>
          </p:cNvSpPr>
          <p:nvPr>
            <p:ph type="title"/>
          </p:nvPr>
        </p:nvSpPr>
        <p:spPr>
          <a:xfrm>
            <a:off x="349530" y="195532"/>
            <a:ext cx="7239990"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(1)</a:t>
            </a:r>
            <a:endParaRPr lang="zh-CN" altLang="en-US" dirty="0" smtClean="0"/>
          </a:p>
        </p:txBody>
      </p:sp>
      <p:sp>
        <p:nvSpPr>
          <p:cNvPr id="2" name="内容占位符 1"/>
          <p:cNvSpPr>
            <a:spLocks noGrp="1"/>
          </p:cNvSpPr>
          <p:nvPr>
            <p:ph idx="1"/>
          </p:nvPr>
        </p:nvSpPr>
        <p:spPr>
          <a:xfrm>
            <a:off x="455266" y="1520511"/>
            <a:ext cx="8596668" cy="3880773"/>
          </a:xfrm>
        </p:spPr>
        <p:txBody>
          <a:bodyPr>
            <a:noAutofit/>
          </a:bodyPr>
          <a:lstStyle/>
          <a:p>
            <a:pPr>
              <a:buFont typeface="Wingdings" pitchFamily="2" charset="2"/>
              <a:buChar char="Ø"/>
              <a:defRPr/>
            </a:pPr>
            <a:r>
              <a:rPr lang="zh-CN" altLang="zh-CN" sz="2400" b="1" dirty="0"/>
              <a:t>面向对象</a:t>
            </a:r>
            <a:endParaRPr lang="en-US" altLang="zh-CN" sz="2400" b="1" dirty="0"/>
          </a:p>
          <a:p>
            <a:pPr marL="0" indent="0">
              <a:buNone/>
              <a:defRPr/>
            </a:pPr>
            <a:r>
              <a:rPr lang="en-US" altLang="zh-CN" sz="2400" dirty="0" smtClean="0"/>
              <a:t>    </a:t>
            </a:r>
            <a:r>
              <a:rPr lang="zh-CN" altLang="zh-CN" sz="2400" dirty="0" smtClean="0"/>
              <a:t>在</a:t>
            </a:r>
            <a:r>
              <a:rPr lang="en-US" altLang="zh-CN" sz="2400" dirty="0"/>
              <a:t>Windows</a:t>
            </a:r>
            <a:r>
              <a:rPr lang="zh-CN" altLang="zh-CN" sz="2400" dirty="0"/>
              <a:t>中，窗口、菜单、事件皆是对象，而对话框与各种控件只是一些特殊的窗口，所以对界面元素的操作和消息</a:t>
            </a:r>
            <a:r>
              <a:rPr lang="en-US" altLang="zh-CN" sz="2400" dirty="0"/>
              <a:t>/</a:t>
            </a:r>
            <a:r>
              <a:rPr lang="zh-CN" altLang="zh-CN" sz="2400" dirty="0"/>
              <a:t>事件的处理都涉及到对象。这些对象的属性和操作，由</a:t>
            </a:r>
            <a:r>
              <a:rPr lang="en-US" altLang="zh-CN" sz="2400" dirty="0"/>
              <a:t>API</a:t>
            </a:r>
            <a:r>
              <a:rPr lang="zh-CN" altLang="zh-CN" sz="2400" dirty="0"/>
              <a:t>的数据结构和函数（或由</a:t>
            </a:r>
            <a:r>
              <a:rPr lang="en-US" altLang="zh-CN" sz="2400" dirty="0"/>
              <a:t>MFC</a:t>
            </a:r>
            <a:r>
              <a:rPr lang="zh-CN" altLang="zh-CN" sz="2400" dirty="0"/>
              <a:t>和</a:t>
            </a:r>
            <a:r>
              <a:rPr lang="en-US" altLang="zh-CN" sz="2400" dirty="0"/>
              <a:t>.NET</a:t>
            </a:r>
            <a:r>
              <a:rPr lang="zh-CN" altLang="zh-CN" sz="2400" dirty="0"/>
              <a:t>框架中的类）提供。</a:t>
            </a:r>
          </a:p>
        </p:txBody>
      </p:sp>
    </p:spTree>
    <p:extLst>
      <p:ext uri="{BB962C8B-B14F-4D97-AF65-F5344CB8AC3E}">
        <p14:creationId xmlns:p14="http://schemas.microsoft.com/office/powerpoint/2010/main" val="1682456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16</a:t>
            </a:fld>
            <a:endParaRPr lang="en-US" altLang="zh-CN"/>
          </a:p>
        </p:txBody>
      </p:sp>
      <p:sp>
        <p:nvSpPr>
          <p:cNvPr id="18435" name="Rectangle 2"/>
          <p:cNvSpPr>
            <a:spLocks noGrp="1" noRot="1" noChangeArrowheads="1"/>
          </p:cNvSpPr>
          <p:nvPr>
            <p:ph type="title"/>
          </p:nvPr>
        </p:nvSpPr>
        <p:spPr>
          <a:xfrm>
            <a:off x="349530" y="195532"/>
            <a:ext cx="7618813"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(2)</a:t>
            </a:r>
            <a:endParaRPr lang="zh-CN" altLang="en-US" dirty="0" smtClean="0"/>
          </a:p>
        </p:txBody>
      </p:sp>
      <p:sp>
        <p:nvSpPr>
          <p:cNvPr id="2" name="内容占位符 1"/>
          <p:cNvSpPr>
            <a:spLocks noGrp="1"/>
          </p:cNvSpPr>
          <p:nvPr>
            <p:ph idx="1"/>
          </p:nvPr>
        </p:nvSpPr>
        <p:spPr>
          <a:xfrm>
            <a:off x="455266" y="1520511"/>
            <a:ext cx="8596668" cy="791615"/>
          </a:xfrm>
        </p:spPr>
        <p:txBody>
          <a:bodyPr>
            <a:noAutofit/>
          </a:bodyPr>
          <a:lstStyle/>
          <a:p>
            <a:pPr>
              <a:buFont typeface="Wingdings" panose="05000000000000000000" pitchFamily="2" charset="2"/>
              <a:buChar char="Ø"/>
            </a:pPr>
            <a:r>
              <a:rPr lang="zh-CN" altLang="zh-CN" sz="2400" b="1" dirty="0"/>
              <a:t>消息</a:t>
            </a:r>
            <a:r>
              <a:rPr lang="en-US" altLang="zh-CN" sz="2400" b="1" dirty="0"/>
              <a:t>/</a:t>
            </a:r>
            <a:r>
              <a:rPr lang="zh-CN" altLang="zh-CN" sz="2400" b="1" dirty="0" smtClean="0"/>
              <a:t>事件驱动</a:t>
            </a:r>
            <a:endParaRPr lang="en-US" altLang="zh-CN" sz="2400" b="1" dirty="0"/>
          </a:p>
        </p:txBody>
      </p:sp>
      <p:grpSp>
        <p:nvGrpSpPr>
          <p:cNvPr id="6" name="Group 1"/>
          <p:cNvGrpSpPr>
            <a:grpSpLocks noChangeAspect="1"/>
          </p:cNvGrpSpPr>
          <p:nvPr/>
        </p:nvGrpSpPr>
        <p:grpSpPr bwMode="auto">
          <a:xfrm>
            <a:off x="611188" y="2279607"/>
            <a:ext cx="7848600" cy="3673475"/>
            <a:chOff x="1980" y="10842"/>
            <a:chExt cx="7920" cy="2964"/>
          </a:xfrm>
        </p:grpSpPr>
        <p:sp>
          <p:nvSpPr>
            <p:cNvPr id="7"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b="1"/>
            </a:p>
          </p:txBody>
        </p:sp>
        <p:grpSp>
          <p:nvGrpSpPr>
            <p:cNvPr id="9" name="Group 2"/>
            <p:cNvGrpSpPr>
              <a:grpSpLocks/>
            </p:cNvGrpSpPr>
            <p:nvPr/>
          </p:nvGrpSpPr>
          <p:grpSpPr bwMode="auto">
            <a:xfrm>
              <a:off x="1980" y="10842"/>
              <a:ext cx="7920" cy="2964"/>
              <a:chOff x="1800" y="12360"/>
              <a:chExt cx="7920" cy="2964"/>
            </a:xfrm>
          </p:grpSpPr>
          <p:sp>
            <p:nvSpPr>
              <p:cNvPr id="10"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dirty="0"/>
                  <a:t>用户操作</a:t>
                </a:r>
              </a:p>
              <a:p>
                <a:pPr algn="ctr"/>
                <a:r>
                  <a:rPr lang="zh-CN" altLang="en-US" sz="1800" b="1" dirty="0"/>
                  <a:t>系统事件</a:t>
                </a:r>
              </a:p>
            </p:txBody>
          </p:sp>
          <p:sp>
            <p:nvSpPr>
              <p:cNvPr id="11"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系统消息队列</a:t>
                </a:r>
              </a:p>
            </p:txBody>
          </p:sp>
          <p:sp>
            <p:nvSpPr>
              <p:cNvPr id="12" name="Line 24"/>
              <p:cNvSpPr>
                <a:spLocks noChangeShapeType="1"/>
              </p:cNvSpPr>
              <p:nvPr/>
            </p:nvSpPr>
            <p:spPr bwMode="auto">
              <a:xfrm>
                <a:off x="3960" y="12984"/>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3"/>
              <p:cNvSpPr>
                <a:spLocks noChangeShapeType="1"/>
              </p:cNvSpPr>
              <p:nvPr/>
            </p:nvSpPr>
            <p:spPr bwMode="auto">
              <a:xfrm>
                <a:off x="3960" y="130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应用消息队列</a:t>
                </a:r>
              </a:p>
              <a:p>
                <a:endParaRPr lang="zh-CN" altLang="en-US" sz="1800" b="1"/>
              </a:p>
            </p:txBody>
          </p:sp>
          <p:sp>
            <p:nvSpPr>
              <p:cNvPr id="15" name="Line 21"/>
              <p:cNvSpPr>
                <a:spLocks noChangeShapeType="1"/>
              </p:cNvSpPr>
              <p:nvPr/>
            </p:nvSpPr>
            <p:spPr bwMode="auto">
              <a:xfrm>
                <a:off x="3960" y="1464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应用消息队列</a:t>
                </a:r>
              </a:p>
              <a:p>
                <a:endParaRPr lang="zh-CN" altLang="en-US" sz="1800" b="1"/>
              </a:p>
            </p:txBody>
          </p:sp>
          <p:sp>
            <p:nvSpPr>
              <p:cNvPr id="17" name="Line 19"/>
              <p:cNvSpPr>
                <a:spLocks noChangeShapeType="1"/>
              </p:cNvSpPr>
              <p:nvPr/>
            </p:nvSpPr>
            <p:spPr bwMode="auto">
              <a:xfrm>
                <a:off x="5220" y="13452"/>
                <a:ext cx="0" cy="78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2610" y="1314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3420" y="1383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应用程序</a:t>
                </a:r>
              </a:p>
              <a:p>
                <a:pPr algn="ctr"/>
                <a:r>
                  <a:rPr lang="zh-CN" altLang="en-US" sz="1800" b="1"/>
                  <a:t>消息处理</a:t>
                </a:r>
              </a:p>
              <a:p>
                <a:pPr algn="ctr"/>
                <a:r>
                  <a:rPr lang="zh-CN" altLang="en-US" sz="1800" b="1"/>
                  <a:t>函数</a:t>
                </a:r>
              </a:p>
            </p:txBody>
          </p:sp>
          <p:sp>
            <p:nvSpPr>
              <p:cNvPr id="21" name="Line 15"/>
              <p:cNvSpPr>
                <a:spLocks noChangeShapeType="1"/>
              </p:cNvSpPr>
              <p:nvPr/>
            </p:nvSpPr>
            <p:spPr bwMode="auto">
              <a:xfrm>
                <a:off x="6120" y="1306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1</a:t>
                </a:r>
              </a:p>
            </p:txBody>
          </p:sp>
          <p:sp>
            <p:nvSpPr>
              <p:cNvPr id="23"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n</a:t>
                </a:r>
              </a:p>
            </p:txBody>
          </p:sp>
          <p:sp>
            <p:nvSpPr>
              <p:cNvPr id="24" name="Line 12"/>
              <p:cNvSpPr>
                <a:spLocks noChangeShapeType="1"/>
              </p:cNvSpPr>
              <p:nvPr/>
            </p:nvSpPr>
            <p:spPr bwMode="auto">
              <a:xfrm>
                <a:off x="7740" y="1259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1"/>
              <p:cNvSpPr>
                <a:spLocks noChangeShapeType="1"/>
              </p:cNvSpPr>
              <p:nvPr/>
            </p:nvSpPr>
            <p:spPr bwMode="auto">
              <a:xfrm>
                <a:off x="7740" y="1352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
              <p:cNvSpPr>
                <a:spLocks noChangeShapeType="1"/>
              </p:cNvSpPr>
              <p:nvPr/>
            </p:nvSpPr>
            <p:spPr bwMode="auto">
              <a:xfrm>
                <a:off x="9000" y="12939"/>
                <a:ext cx="0" cy="312"/>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应用程序</a:t>
                </a:r>
              </a:p>
              <a:p>
                <a:pPr algn="ctr"/>
                <a:r>
                  <a:rPr lang="zh-CN" altLang="en-US" sz="1800" b="1"/>
                  <a:t>消息处理</a:t>
                </a:r>
              </a:p>
              <a:p>
                <a:pPr algn="ctr"/>
                <a:r>
                  <a:rPr lang="zh-CN" altLang="en-US" sz="1800" b="1"/>
                  <a:t>函数</a:t>
                </a:r>
              </a:p>
            </p:txBody>
          </p:sp>
          <p:sp>
            <p:nvSpPr>
              <p:cNvPr id="28" name="Line 8"/>
              <p:cNvSpPr>
                <a:spLocks noChangeShapeType="1"/>
              </p:cNvSpPr>
              <p:nvPr/>
            </p:nvSpPr>
            <p:spPr bwMode="auto">
              <a:xfrm>
                <a:off x="6120" y="1462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1</a:t>
                </a:r>
              </a:p>
            </p:txBody>
          </p:sp>
          <p:sp>
            <p:nvSpPr>
              <p:cNvPr id="30"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n</a:t>
                </a:r>
              </a:p>
            </p:txBody>
          </p:sp>
          <p:sp>
            <p:nvSpPr>
              <p:cNvPr id="31" name="Line 5"/>
              <p:cNvSpPr>
                <a:spLocks noChangeShapeType="1"/>
              </p:cNvSpPr>
              <p:nvPr/>
            </p:nvSpPr>
            <p:spPr bwMode="auto">
              <a:xfrm>
                <a:off x="7740" y="1415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4"/>
              <p:cNvSpPr>
                <a:spLocks noChangeShapeType="1"/>
              </p:cNvSpPr>
              <p:nvPr/>
            </p:nvSpPr>
            <p:spPr bwMode="auto">
              <a:xfrm>
                <a:off x="7740" y="1508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
              <p:cNvSpPr>
                <a:spLocks noChangeShapeType="1"/>
              </p:cNvSpPr>
              <p:nvPr/>
            </p:nvSpPr>
            <p:spPr bwMode="auto">
              <a:xfrm>
                <a:off x="9000" y="14499"/>
                <a:ext cx="0" cy="312"/>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521103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17</a:t>
            </a:fld>
            <a:endParaRPr lang="en-US" altLang="zh-CN"/>
          </a:p>
        </p:txBody>
      </p:sp>
      <p:sp>
        <p:nvSpPr>
          <p:cNvPr id="18435" name="Rectangle 2"/>
          <p:cNvSpPr>
            <a:spLocks noGrp="1" noRot="1" noChangeArrowheads="1"/>
          </p:cNvSpPr>
          <p:nvPr>
            <p:ph type="title"/>
          </p:nvPr>
        </p:nvSpPr>
        <p:spPr>
          <a:xfrm>
            <a:off x="349530" y="195532"/>
            <a:ext cx="7239990"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(3)</a:t>
            </a:r>
            <a:endParaRPr lang="zh-CN" altLang="en-US" dirty="0" smtClean="0"/>
          </a:p>
        </p:txBody>
      </p:sp>
      <p:sp>
        <p:nvSpPr>
          <p:cNvPr id="2" name="内容占位符 1"/>
          <p:cNvSpPr>
            <a:spLocks noGrp="1"/>
          </p:cNvSpPr>
          <p:nvPr>
            <p:ph idx="1"/>
          </p:nvPr>
        </p:nvSpPr>
        <p:spPr>
          <a:xfrm>
            <a:off x="455266" y="1520511"/>
            <a:ext cx="8596668" cy="3880773"/>
          </a:xfrm>
        </p:spPr>
        <p:txBody>
          <a:bodyPr>
            <a:noAutofit/>
          </a:bodyPr>
          <a:lstStyle/>
          <a:p>
            <a:pPr>
              <a:buFont typeface="Wingdings" pitchFamily="2" charset="2"/>
              <a:buChar char="Ø"/>
              <a:defRPr/>
            </a:pPr>
            <a:r>
              <a:rPr lang="zh-CN" altLang="zh-CN" sz="2400" b="1" dirty="0"/>
              <a:t>资源共享与数据交换</a:t>
            </a:r>
            <a:endParaRPr lang="en-US" altLang="zh-CN" sz="2400" b="1" dirty="0"/>
          </a:p>
          <a:p>
            <a:pPr marL="0" indent="0">
              <a:buNone/>
              <a:defRPr/>
            </a:pPr>
            <a:r>
              <a:rPr lang="en-US" altLang="zh-CN" sz="2400" dirty="0" smtClean="0"/>
              <a:t>    </a:t>
            </a:r>
          </a:p>
          <a:p>
            <a:pPr marL="0" indent="0">
              <a:buNone/>
              <a:defRPr/>
            </a:pPr>
            <a:r>
              <a:rPr lang="en-US" altLang="zh-CN" sz="2400" dirty="0"/>
              <a:t> </a:t>
            </a:r>
            <a:r>
              <a:rPr lang="en-US" altLang="zh-CN" sz="2400" dirty="0" smtClean="0"/>
              <a:t>   </a:t>
            </a:r>
            <a:r>
              <a:rPr lang="zh-CN" altLang="zh-CN" sz="2400" dirty="0" smtClean="0"/>
              <a:t>标准</a:t>
            </a:r>
            <a:r>
              <a:rPr lang="zh-CN" altLang="zh-CN" sz="2400" dirty="0"/>
              <a:t>的</a:t>
            </a:r>
            <a:r>
              <a:rPr lang="en-US" altLang="zh-CN" sz="2400" dirty="0"/>
              <a:t>MS-DOS</a:t>
            </a:r>
            <a:r>
              <a:rPr lang="zh-CN" altLang="zh-CN" sz="2400" dirty="0"/>
              <a:t>程序在运行时，可独占计算机的所有资源。但由于</a:t>
            </a:r>
            <a:r>
              <a:rPr lang="en-US" altLang="zh-CN" sz="2400" dirty="0"/>
              <a:t>Windows</a:t>
            </a:r>
            <a:r>
              <a:rPr lang="zh-CN" altLang="zh-CN" sz="2400" dirty="0"/>
              <a:t>是一种（抢先式）多任务操作系统，所以</a:t>
            </a:r>
            <a:r>
              <a:rPr lang="en-US" altLang="zh-CN" sz="2400" dirty="0"/>
              <a:t>Windows</a:t>
            </a:r>
            <a:r>
              <a:rPr lang="zh-CN" altLang="zh-CN" sz="2400" dirty="0"/>
              <a:t>应用程序必须和正在运行的其他程序共享这些资源。因此在进行</a:t>
            </a:r>
            <a:r>
              <a:rPr lang="en-US" altLang="zh-CN" sz="2400" dirty="0"/>
              <a:t>Windows</a:t>
            </a:r>
            <a:r>
              <a:rPr lang="zh-CN" altLang="zh-CN" sz="2400" dirty="0"/>
              <a:t>程序设计时，必须时刻记住资源共享这一多任务</a:t>
            </a:r>
            <a:r>
              <a:rPr lang="en-US" altLang="zh-CN" sz="2400" dirty="0"/>
              <a:t>OS</a:t>
            </a:r>
            <a:r>
              <a:rPr lang="zh-CN" altLang="zh-CN" sz="2400" dirty="0"/>
              <a:t>的特点，以避免耗尽资源而造成系统死机。</a:t>
            </a:r>
          </a:p>
        </p:txBody>
      </p:sp>
    </p:spTree>
    <p:extLst>
      <p:ext uri="{BB962C8B-B14F-4D97-AF65-F5344CB8AC3E}">
        <p14:creationId xmlns:p14="http://schemas.microsoft.com/office/powerpoint/2010/main" val="2433027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18</a:t>
            </a:fld>
            <a:endParaRPr lang="en-US" altLang="zh-CN"/>
          </a:p>
        </p:txBody>
      </p:sp>
      <p:sp>
        <p:nvSpPr>
          <p:cNvPr id="18435" name="Rectangle 2"/>
          <p:cNvSpPr>
            <a:spLocks noGrp="1" noRot="1" noChangeArrowheads="1"/>
          </p:cNvSpPr>
          <p:nvPr>
            <p:ph type="title"/>
          </p:nvPr>
        </p:nvSpPr>
        <p:spPr>
          <a:xfrm>
            <a:off x="349530" y="195532"/>
            <a:ext cx="7605750"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(4)</a:t>
            </a:r>
            <a:endParaRPr lang="zh-CN" altLang="en-US" dirty="0" smtClean="0"/>
          </a:p>
        </p:txBody>
      </p:sp>
      <p:sp>
        <p:nvSpPr>
          <p:cNvPr id="2" name="内容占位符 1"/>
          <p:cNvSpPr>
            <a:spLocks noGrp="1"/>
          </p:cNvSpPr>
          <p:nvPr>
            <p:ph idx="1"/>
          </p:nvPr>
        </p:nvSpPr>
        <p:spPr>
          <a:xfrm>
            <a:off x="455266" y="1520511"/>
            <a:ext cx="8596668" cy="3880773"/>
          </a:xfrm>
        </p:spPr>
        <p:txBody>
          <a:bodyPr>
            <a:noAutofit/>
          </a:bodyPr>
          <a:lstStyle/>
          <a:p>
            <a:pPr>
              <a:buFont typeface="Wingdings" panose="05000000000000000000" pitchFamily="2" charset="2"/>
              <a:buChar char="Ø"/>
            </a:pPr>
            <a:r>
              <a:rPr lang="zh-CN" altLang="zh-CN" sz="2400" b="1" dirty="0"/>
              <a:t>与设备无关的</a:t>
            </a:r>
            <a:r>
              <a:rPr lang="en-US" altLang="zh-CN" sz="2400" b="1" dirty="0"/>
              <a:t>GDI        </a:t>
            </a:r>
          </a:p>
          <a:p>
            <a:pPr marL="0" indent="0">
              <a:buNone/>
              <a:defRPr/>
            </a:pPr>
            <a:r>
              <a:rPr lang="en-US" altLang="zh-CN" sz="2400" dirty="0" smtClean="0"/>
              <a:t>    </a:t>
            </a:r>
          </a:p>
          <a:p>
            <a:pPr marL="0" indent="0">
              <a:buNone/>
              <a:defRPr/>
            </a:pPr>
            <a:r>
              <a:rPr lang="en-US" altLang="zh-CN" sz="2400" dirty="0"/>
              <a:t> </a:t>
            </a:r>
            <a:r>
              <a:rPr lang="en-US" altLang="zh-CN" sz="2400" dirty="0" smtClean="0"/>
              <a:t>   </a:t>
            </a:r>
            <a:r>
              <a:rPr lang="en-US" altLang="zh-CN" sz="2400" dirty="0"/>
              <a:t> Windows</a:t>
            </a:r>
            <a:r>
              <a:rPr lang="zh-CN" altLang="zh-CN" sz="2400" dirty="0"/>
              <a:t>为应用程序提供了丰富的与设备无关</a:t>
            </a:r>
            <a:r>
              <a:rPr lang="en-US" altLang="zh-CN" sz="2400" dirty="0"/>
              <a:t>API</a:t>
            </a:r>
            <a:r>
              <a:rPr lang="zh-CN" altLang="zh-CN" sz="2400" dirty="0"/>
              <a:t>，免去了为不同的</a:t>
            </a:r>
            <a:r>
              <a:rPr lang="en-US" altLang="zh-CN" sz="2400" dirty="0"/>
              <a:t>I/O</a:t>
            </a:r>
            <a:r>
              <a:rPr lang="zh-CN" altLang="zh-CN" sz="2400" dirty="0"/>
              <a:t>设备编写软件的不同版本之烦恼。如利用与设备无关的</a:t>
            </a:r>
            <a:r>
              <a:rPr lang="en-US" altLang="zh-CN" sz="2400" dirty="0"/>
              <a:t>GDI</a:t>
            </a:r>
            <a:r>
              <a:rPr lang="zh-CN" altLang="zh-CN" sz="2400" dirty="0"/>
              <a:t>，应用程序使用同一函数，可在不同的显卡、打印机和显示器上输出同一个图形。</a:t>
            </a:r>
          </a:p>
        </p:txBody>
      </p:sp>
    </p:spTree>
    <p:extLst>
      <p:ext uri="{BB962C8B-B14F-4D97-AF65-F5344CB8AC3E}">
        <p14:creationId xmlns:p14="http://schemas.microsoft.com/office/powerpoint/2010/main" val="3862807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19</a:t>
            </a:fld>
            <a:endParaRPr lang="en-US" altLang="zh-CN"/>
          </a:p>
        </p:txBody>
      </p:sp>
      <p:sp>
        <p:nvSpPr>
          <p:cNvPr id="18435" name="Rectangle 2"/>
          <p:cNvSpPr>
            <a:spLocks noGrp="1" noRot="1" noChangeArrowheads="1"/>
          </p:cNvSpPr>
          <p:nvPr>
            <p:ph type="title"/>
          </p:nvPr>
        </p:nvSpPr>
        <p:spPr>
          <a:xfrm>
            <a:off x="349530" y="195532"/>
            <a:ext cx="8241133" cy="692989"/>
          </a:xfrm>
        </p:spPr>
        <p:txBody>
          <a:bodyPr>
            <a:normAutofit/>
          </a:bodyPr>
          <a:lstStyle/>
          <a:p>
            <a:pPr eaLnBrk="1" hangingPunct="1"/>
            <a:r>
              <a:rPr lang="en-US" altLang="zh-CN" dirty="0" smtClean="0"/>
              <a:t>1.7Windows</a:t>
            </a:r>
            <a:r>
              <a:rPr lang="zh-CN" altLang="en-US" dirty="0" smtClean="0"/>
              <a:t>操作系统的构成</a:t>
            </a:r>
          </a:p>
        </p:txBody>
      </p:sp>
      <p:sp>
        <p:nvSpPr>
          <p:cNvPr id="3" name="内容占位符 2"/>
          <p:cNvSpPr>
            <a:spLocks noGrp="1"/>
          </p:cNvSpPr>
          <p:nvPr>
            <p:ph idx="1"/>
          </p:nvPr>
        </p:nvSpPr>
        <p:spPr/>
        <p:txBody>
          <a:bodyPr/>
          <a:lstStyle/>
          <a:p>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737" y="888521"/>
            <a:ext cx="6265862"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649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84552240"/>
              </p:ext>
            </p:extLst>
          </p:nvPr>
        </p:nvGraphicFramePr>
        <p:xfrm>
          <a:off x="74433" y="1041679"/>
          <a:ext cx="7680714"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20</a:t>
            </a:fld>
            <a:endParaRPr lang="en-US" altLang="zh-CN"/>
          </a:p>
        </p:txBody>
      </p:sp>
      <p:sp>
        <p:nvSpPr>
          <p:cNvPr id="18435" name="Rectangle 2"/>
          <p:cNvSpPr>
            <a:spLocks noGrp="1" noRot="1" noChangeArrowheads="1"/>
          </p:cNvSpPr>
          <p:nvPr>
            <p:ph type="title"/>
          </p:nvPr>
        </p:nvSpPr>
        <p:spPr>
          <a:xfrm>
            <a:off x="349530" y="195532"/>
            <a:ext cx="7566561" cy="692989"/>
          </a:xfrm>
        </p:spPr>
        <p:txBody>
          <a:bodyPr>
            <a:normAutofit/>
          </a:bodyPr>
          <a:lstStyle/>
          <a:p>
            <a:pPr eaLnBrk="1" hangingPunct="1"/>
            <a:r>
              <a:rPr lang="en-US" altLang="zh-CN" dirty="0" smtClean="0"/>
              <a:t>1.8Windows</a:t>
            </a:r>
            <a:r>
              <a:rPr lang="zh-CN" altLang="en-US" dirty="0" smtClean="0"/>
              <a:t>操作系统的图形子系统</a:t>
            </a:r>
          </a:p>
        </p:txBody>
      </p:sp>
      <p:sp>
        <p:nvSpPr>
          <p:cNvPr id="3" name="内容占位符 2"/>
          <p:cNvSpPr>
            <a:spLocks noGrp="1"/>
          </p:cNvSpPr>
          <p:nvPr>
            <p:ph idx="1"/>
          </p:nvPr>
        </p:nvSpPr>
        <p:spPr>
          <a:xfrm>
            <a:off x="349530" y="1502229"/>
            <a:ext cx="9369236" cy="5133702"/>
          </a:xfrm>
        </p:spPr>
        <p:txBody>
          <a:bodyPr>
            <a:normAutofit/>
          </a:bodyPr>
          <a:lstStyle/>
          <a:p>
            <a:pPr>
              <a:buFont typeface="Wingdings" pitchFamily="2" charset="2"/>
              <a:buChar char="Ø"/>
              <a:defRPr/>
            </a:pPr>
            <a:r>
              <a:rPr lang="en-US" altLang="zh-CN" sz="2000" dirty="0"/>
              <a:t>GDI</a:t>
            </a:r>
          </a:p>
          <a:p>
            <a:pPr marL="0" indent="0">
              <a:buNone/>
              <a:defRPr/>
            </a:pPr>
            <a:r>
              <a:rPr lang="en-US" altLang="zh-CN" sz="2000" dirty="0"/>
              <a:t> </a:t>
            </a:r>
            <a:r>
              <a:rPr lang="en-US" altLang="zh-CN" sz="2000" dirty="0" smtClean="0"/>
              <a:t>   </a:t>
            </a:r>
            <a:r>
              <a:rPr lang="zh-CN" altLang="zh-CN" sz="2000" dirty="0" smtClean="0"/>
              <a:t>传统</a:t>
            </a:r>
            <a:r>
              <a:rPr lang="zh-CN" altLang="zh-CN" sz="2000" dirty="0"/>
              <a:t>的</a:t>
            </a:r>
            <a:r>
              <a:rPr lang="en-US" altLang="zh-CN" sz="2000" dirty="0"/>
              <a:t>GDI</a:t>
            </a:r>
            <a:r>
              <a:rPr lang="zh-CN" altLang="zh-CN" sz="2000" dirty="0"/>
              <a:t>（</a:t>
            </a:r>
            <a:r>
              <a:rPr lang="en-US" altLang="zh-CN" sz="2000" dirty="0"/>
              <a:t>Graphics Device Interface</a:t>
            </a:r>
            <a:r>
              <a:rPr lang="zh-CN" altLang="zh-CN" sz="2000" dirty="0"/>
              <a:t>，图形设备接口）是微软随</a:t>
            </a:r>
            <a:r>
              <a:rPr lang="en-US" altLang="zh-CN" sz="2000" dirty="0"/>
              <a:t>Windows 1.0</a:t>
            </a:r>
            <a:r>
              <a:rPr lang="zh-CN" altLang="zh-CN" sz="2000" dirty="0"/>
              <a:t>（</a:t>
            </a:r>
            <a:r>
              <a:rPr lang="en-US" altLang="zh-CN" sz="2000" dirty="0"/>
              <a:t>1985</a:t>
            </a:r>
            <a:r>
              <a:rPr lang="zh-CN" altLang="zh-CN" sz="2000" dirty="0"/>
              <a:t>年</a:t>
            </a:r>
            <a:r>
              <a:rPr lang="en-US" altLang="zh-CN" sz="2000" dirty="0"/>
              <a:t>11</a:t>
            </a:r>
            <a:r>
              <a:rPr lang="zh-CN" altLang="zh-CN" sz="2000" dirty="0"/>
              <a:t>月）推出的</a:t>
            </a:r>
            <a:r>
              <a:rPr lang="en-US" altLang="zh-CN" sz="2000" dirty="0"/>
              <a:t>Windows</a:t>
            </a:r>
            <a:r>
              <a:rPr lang="zh-CN" altLang="zh-CN" sz="2000" dirty="0"/>
              <a:t>基本图形子系统，用于与显卡和显示设备无关的图形界面编程，支持</a:t>
            </a:r>
            <a:r>
              <a:rPr lang="en-US" altLang="zh-CN" sz="2000" dirty="0"/>
              <a:t>WYSIWYG</a:t>
            </a:r>
            <a:r>
              <a:rPr lang="zh-CN" altLang="zh-CN" sz="2000" dirty="0"/>
              <a:t>（</a:t>
            </a:r>
            <a:r>
              <a:rPr lang="en-US" altLang="zh-CN" sz="2000" dirty="0"/>
              <a:t>What You See Is What You Get</a:t>
            </a:r>
            <a:r>
              <a:rPr lang="zh-CN" altLang="zh-CN" sz="2000" dirty="0"/>
              <a:t>，所见即所得）</a:t>
            </a:r>
            <a:r>
              <a:rPr lang="zh-CN" altLang="zh-CN" sz="2000" dirty="0" smtClean="0"/>
              <a:t>。</a:t>
            </a:r>
            <a:endParaRPr lang="en-US" altLang="zh-CN" sz="2000" dirty="0" smtClean="0"/>
          </a:p>
          <a:p>
            <a:pPr>
              <a:buFont typeface="Wingdings" panose="05000000000000000000" pitchFamily="2" charset="2"/>
              <a:buChar char="Ø"/>
            </a:pPr>
            <a:r>
              <a:rPr lang="en-US" altLang="zh-CN" sz="2000" b="1" dirty="0"/>
              <a:t>GDI</a:t>
            </a:r>
            <a:r>
              <a:rPr lang="en-US" altLang="zh-CN" sz="2000" b="1" dirty="0" smtClean="0"/>
              <a:t>+</a:t>
            </a:r>
          </a:p>
          <a:p>
            <a:pPr marL="0" indent="0">
              <a:buNone/>
            </a:pPr>
            <a:r>
              <a:rPr lang="en-US" altLang="zh-CN" sz="2000" b="1" dirty="0" smtClean="0"/>
              <a:t>    </a:t>
            </a:r>
            <a:r>
              <a:rPr lang="zh-CN" altLang="zh-CN" sz="2000" dirty="0" smtClean="0"/>
              <a:t>新式</a:t>
            </a:r>
            <a:r>
              <a:rPr lang="zh-CN" altLang="zh-CN" sz="2000" dirty="0"/>
              <a:t>的</a:t>
            </a:r>
            <a:r>
              <a:rPr lang="en-US" altLang="zh-CN" sz="2000" dirty="0"/>
              <a:t>GDI+</a:t>
            </a:r>
            <a:r>
              <a:rPr lang="zh-CN" altLang="zh-CN" sz="2000" dirty="0"/>
              <a:t>是随</a:t>
            </a:r>
            <a:r>
              <a:rPr lang="en-US" altLang="zh-CN" sz="2000" dirty="0"/>
              <a:t>Windows XP</a:t>
            </a:r>
            <a:r>
              <a:rPr lang="zh-CN" altLang="zh-CN" sz="2000" dirty="0"/>
              <a:t>（</a:t>
            </a:r>
            <a:r>
              <a:rPr lang="en-US" altLang="zh-CN" sz="2000" dirty="0"/>
              <a:t>2001</a:t>
            </a:r>
            <a:r>
              <a:rPr lang="zh-CN" altLang="zh-CN" sz="2000" dirty="0"/>
              <a:t>年</a:t>
            </a:r>
            <a:r>
              <a:rPr lang="en-US" altLang="zh-CN" sz="2000" dirty="0"/>
              <a:t>10</a:t>
            </a:r>
            <a:r>
              <a:rPr lang="zh-CN" altLang="zh-CN" sz="2000" dirty="0"/>
              <a:t>月）推出的</a:t>
            </a:r>
            <a:r>
              <a:rPr lang="en-US" altLang="zh-CN" sz="2000" dirty="0"/>
              <a:t>GDI</a:t>
            </a:r>
            <a:r>
              <a:rPr lang="zh-CN" altLang="zh-CN" sz="2000" dirty="0"/>
              <a:t>的改进版，增加了α混色、渐变画刷、样条曲线、矩阵变换、图像处理、持久路径等新功能，</a:t>
            </a:r>
            <a:r>
              <a:rPr lang="en-US" altLang="zh-CN" sz="2000" dirty="0"/>
              <a:t>GDI+</a:t>
            </a:r>
            <a:r>
              <a:rPr lang="zh-CN" altLang="zh-CN" sz="2000" dirty="0"/>
              <a:t>也是</a:t>
            </a:r>
            <a:r>
              <a:rPr lang="en-US" altLang="zh-CN" sz="2000" dirty="0"/>
              <a:t>.NET</a:t>
            </a:r>
            <a:r>
              <a:rPr lang="zh-CN" altLang="zh-CN" sz="2000" dirty="0"/>
              <a:t>框架中</a:t>
            </a:r>
            <a:r>
              <a:rPr lang="en-US" altLang="zh-CN" sz="2000" dirty="0"/>
              <a:t>Windows</a:t>
            </a:r>
            <a:r>
              <a:rPr lang="zh-CN" altLang="zh-CN" sz="2000" dirty="0"/>
              <a:t>窗体使用的图形子系统</a:t>
            </a:r>
            <a:r>
              <a:rPr lang="zh-CN" altLang="zh-CN" sz="2000" dirty="0" smtClean="0"/>
              <a:t>。</a:t>
            </a:r>
            <a:endParaRPr lang="en-US" altLang="zh-CN" sz="2000" dirty="0" smtClean="0"/>
          </a:p>
          <a:p>
            <a:pPr>
              <a:buFont typeface="Wingdings" panose="05000000000000000000" pitchFamily="2" charset="2"/>
              <a:buChar char="Ø"/>
            </a:pPr>
            <a:r>
              <a:rPr lang="en-US" altLang="zh-CN" sz="2000" b="1" dirty="0"/>
              <a:t>WPF</a:t>
            </a:r>
            <a:endParaRPr lang="zh-CN" altLang="zh-CN" sz="2000" b="1" dirty="0"/>
          </a:p>
          <a:p>
            <a:pPr marL="0" indent="0">
              <a:buNone/>
            </a:pPr>
            <a:r>
              <a:rPr lang="en-US" altLang="zh-CN" sz="2000" dirty="0" smtClean="0"/>
              <a:t>    </a:t>
            </a:r>
            <a:r>
              <a:rPr lang="zh-CN" altLang="zh-CN" sz="2000" dirty="0" smtClean="0"/>
              <a:t>随</a:t>
            </a:r>
            <a:r>
              <a:rPr lang="en-US" altLang="zh-CN" sz="2000" dirty="0"/>
              <a:t>Windows Vista</a:t>
            </a:r>
            <a:r>
              <a:rPr lang="zh-CN" altLang="zh-CN" sz="2000" dirty="0"/>
              <a:t>和</a:t>
            </a:r>
            <a:r>
              <a:rPr lang="en-US" altLang="zh-CN" sz="2000" dirty="0"/>
              <a:t>.NET</a:t>
            </a:r>
            <a:r>
              <a:rPr lang="zh-CN" altLang="zh-CN" sz="2000" dirty="0"/>
              <a:t>框架</a:t>
            </a:r>
            <a:r>
              <a:rPr lang="en-US" altLang="zh-CN" sz="2000" dirty="0"/>
              <a:t>3.0</a:t>
            </a:r>
            <a:r>
              <a:rPr lang="zh-CN" altLang="zh-CN" sz="2000" dirty="0"/>
              <a:t>（</a:t>
            </a:r>
            <a:r>
              <a:rPr lang="en-US" altLang="zh-CN" sz="2000" dirty="0"/>
              <a:t>2006</a:t>
            </a:r>
            <a:r>
              <a:rPr lang="zh-CN" altLang="zh-CN" sz="2000" dirty="0"/>
              <a:t>年</a:t>
            </a:r>
            <a:r>
              <a:rPr lang="en-US" altLang="zh-CN" sz="2000" dirty="0"/>
              <a:t>11</a:t>
            </a:r>
            <a:r>
              <a:rPr lang="zh-CN" altLang="zh-CN" sz="2000" dirty="0"/>
              <a:t>月）微软又推出了全新的</a:t>
            </a:r>
            <a:r>
              <a:rPr lang="en-US" altLang="zh-CN" sz="2000" dirty="0"/>
              <a:t>Windows</a:t>
            </a:r>
            <a:r>
              <a:rPr lang="zh-CN" altLang="zh-CN" sz="2000" dirty="0"/>
              <a:t>图形子系统</a:t>
            </a:r>
            <a:r>
              <a:rPr lang="en-US" altLang="zh-CN" sz="2000" dirty="0"/>
              <a:t>WPF</a:t>
            </a:r>
            <a:r>
              <a:rPr lang="zh-CN" altLang="zh-CN" sz="2000" dirty="0"/>
              <a:t>（</a:t>
            </a:r>
            <a:r>
              <a:rPr lang="en-US" altLang="zh-CN" sz="2000" dirty="0"/>
              <a:t>Windows Presentation Foundation</a:t>
            </a:r>
            <a:r>
              <a:rPr lang="zh-CN" altLang="zh-CN" sz="2000" dirty="0"/>
              <a:t>，视窗展示基础），它统一了桌面和浏览器等客户端应用程序的图形界面，基于</a:t>
            </a:r>
            <a:r>
              <a:rPr lang="en-US" altLang="zh-CN" sz="2000" dirty="0"/>
              <a:t>DirectX</a:t>
            </a:r>
            <a:r>
              <a:rPr lang="zh-CN" altLang="zh-CN" sz="2000" dirty="0"/>
              <a:t>和</a:t>
            </a:r>
            <a:r>
              <a:rPr lang="en-US" altLang="zh-CN" sz="2000" dirty="0"/>
              <a:t>.NET</a:t>
            </a:r>
            <a:r>
              <a:rPr lang="zh-CN" altLang="zh-CN" sz="2000" dirty="0"/>
              <a:t>框架，采用声明式</a:t>
            </a:r>
            <a:r>
              <a:rPr lang="en-US" altLang="zh-CN" sz="2000" dirty="0"/>
              <a:t>XAML</a:t>
            </a:r>
            <a:r>
              <a:rPr lang="zh-CN" altLang="zh-CN" sz="2000" dirty="0"/>
              <a:t>进行界面设计，是</a:t>
            </a:r>
            <a:r>
              <a:rPr lang="en-US" altLang="zh-CN" sz="2000" dirty="0"/>
              <a:t>Windows</a:t>
            </a:r>
            <a:r>
              <a:rPr lang="zh-CN" altLang="zh-CN" sz="2000" dirty="0"/>
              <a:t>的下一代</a:t>
            </a:r>
            <a:r>
              <a:rPr lang="en-US" altLang="zh-CN" sz="2000" dirty="0"/>
              <a:t>GUI</a:t>
            </a:r>
            <a:r>
              <a:rPr lang="zh-CN" altLang="zh-CN" sz="2000" dirty="0"/>
              <a:t>显示系统。</a:t>
            </a:r>
          </a:p>
          <a:p>
            <a:pPr marL="0" indent="0">
              <a:buNone/>
            </a:pPr>
            <a:endParaRPr lang="zh-CN" altLang="zh-CN" dirty="0"/>
          </a:p>
          <a:p>
            <a:pPr marL="0" indent="0">
              <a:buNone/>
              <a:defRPr/>
            </a:pPr>
            <a:endParaRPr lang="zh-CN" altLang="zh-CN" dirty="0"/>
          </a:p>
          <a:p>
            <a:endParaRPr lang="zh-CN" altLang="en-US" dirty="0"/>
          </a:p>
        </p:txBody>
      </p:sp>
      <p:sp>
        <p:nvSpPr>
          <p:cNvPr id="2" name="文本框 1"/>
          <p:cNvSpPr txBox="1"/>
          <p:nvPr/>
        </p:nvSpPr>
        <p:spPr>
          <a:xfrm>
            <a:off x="1058091" y="1058088"/>
            <a:ext cx="6601551" cy="646331"/>
          </a:xfrm>
          <a:prstGeom prst="rect">
            <a:avLst/>
          </a:prstGeom>
          <a:noFill/>
        </p:spPr>
        <p:txBody>
          <a:bodyPr wrap="none" rtlCol="0">
            <a:spAutoFit/>
          </a:bodyPr>
          <a:lstStyle/>
          <a:p>
            <a:r>
              <a:rPr lang="en-US" altLang="zh-CN" dirty="0"/>
              <a:t>Windows</a:t>
            </a:r>
            <a:r>
              <a:rPr lang="zh-CN" altLang="zh-CN" dirty="0"/>
              <a:t>的图形子系统经历了</a:t>
            </a:r>
            <a:r>
              <a:rPr lang="en-US" altLang="zh-CN" dirty="0"/>
              <a:t>GDI</a:t>
            </a:r>
            <a:r>
              <a:rPr lang="zh-CN" altLang="zh-CN" dirty="0"/>
              <a:t>、</a:t>
            </a:r>
            <a:r>
              <a:rPr lang="en-US" altLang="zh-CN" dirty="0"/>
              <a:t>GDI+ </a:t>
            </a:r>
            <a:r>
              <a:rPr lang="zh-CN" altLang="zh-CN" dirty="0"/>
              <a:t>和</a:t>
            </a:r>
            <a:r>
              <a:rPr lang="en-US" altLang="zh-CN" dirty="0"/>
              <a:t>WPF</a:t>
            </a:r>
            <a:r>
              <a:rPr lang="zh-CN" altLang="zh-CN" dirty="0"/>
              <a:t>三个发展阶段。</a:t>
            </a:r>
            <a:endParaRPr lang="en-US" altLang="zh-CN" b="1" dirty="0"/>
          </a:p>
          <a:p>
            <a:endParaRPr lang="zh-CN" altLang="en-US" dirty="0"/>
          </a:p>
        </p:txBody>
      </p:sp>
    </p:spTree>
    <p:extLst>
      <p:ext uri="{BB962C8B-B14F-4D97-AF65-F5344CB8AC3E}">
        <p14:creationId xmlns:p14="http://schemas.microsoft.com/office/powerpoint/2010/main" val="2932928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33400" y="1262743"/>
            <a:ext cx="7848600" cy="4800600"/>
          </a:xfrm>
        </p:spPr>
        <p:txBody>
          <a:bodyPr>
            <a:normAutofit lnSpcReduction="10000"/>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资源工具包</a:t>
            </a:r>
            <a:r>
              <a:rPr lang="en-US" altLang="zh-CN" sz="2400" dirty="0">
                <a:latin typeface="宋体" panose="02010600030101010101" pitchFamily="2" charset="-122"/>
              </a:rPr>
              <a:t>Microsoft Windows </a:t>
            </a:r>
            <a:r>
              <a:rPr lang="en-US" altLang="zh-CN" sz="2400" dirty="0" err="1" smtClean="0">
                <a:latin typeface="宋体" panose="02010600030101010101" pitchFamily="2" charset="-122"/>
              </a:rPr>
              <a:t>Resouce</a:t>
            </a:r>
            <a:r>
              <a:rPr lang="en-US" altLang="zh-CN" sz="2400" dirty="0" smtClean="0">
                <a:latin typeface="宋体" panose="02010600030101010101" pitchFamily="2" charset="-122"/>
              </a:rPr>
              <a:t> </a:t>
            </a:r>
            <a:r>
              <a:rPr lang="en-US" altLang="zh-CN" sz="2400" dirty="0">
                <a:latin typeface="宋体" panose="02010600030101010101" pitchFamily="2" charset="-122"/>
              </a:rPr>
              <a:t>Kit</a:t>
            </a:r>
            <a:r>
              <a:rPr lang="zh-CN" altLang="en-US" sz="2400" dirty="0">
                <a:latin typeface="宋体" panose="02010600030101010101" pitchFamily="2" charset="-122"/>
              </a:rPr>
              <a:t>是</a:t>
            </a:r>
            <a:r>
              <a:rPr lang="en-US" altLang="zh-CN" sz="2400" dirty="0">
                <a:latin typeface="宋体" panose="02010600030101010101" pitchFamily="2" charset="-122"/>
              </a:rPr>
              <a:t>Windows </a:t>
            </a:r>
            <a:r>
              <a:rPr lang="zh-CN" altLang="en-US" sz="2400" dirty="0" smtClean="0">
                <a:latin typeface="宋体" panose="02010600030101010101" pitchFamily="2" charset="-122"/>
              </a:rPr>
              <a:t>的</a:t>
            </a:r>
            <a:r>
              <a:rPr lang="zh-CN" altLang="en-US" sz="2400" dirty="0">
                <a:latin typeface="宋体" panose="02010600030101010101" pitchFamily="2" charset="-122"/>
              </a:rPr>
              <a:t>附件。它包含丰富的操作系统扩展工具，使用这些工具可以用来管理和调整优化操作系统</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buNone/>
            </a:pPr>
            <a:endParaRPr lang="en-US" altLang="zh-CN" sz="2400" dirty="0">
              <a:latin typeface="宋体" panose="02010600030101010101" pitchFamily="2" charset="-122"/>
            </a:endParaRPr>
          </a:p>
          <a:p>
            <a:pPr marL="0" indent="0">
              <a:buNone/>
            </a:pPr>
            <a:r>
              <a:rPr lang="en-US" altLang="zh-CN" sz="2400" dirty="0" smtClean="0">
                <a:latin typeface="宋体" panose="02010600030101010101" pitchFamily="2" charset="-122"/>
              </a:rPr>
              <a:t>    Windows </a:t>
            </a:r>
            <a:r>
              <a:rPr lang="en-US" altLang="zh-CN" sz="2400" dirty="0" err="1" smtClean="0">
                <a:latin typeface="宋体" panose="02010600030101010101" pitchFamily="2" charset="-122"/>
              </a:rPr>
              <a:t>Resouce</a:t>
            </a:r>
            <a:r>
              <a:rPr lang="en-US" altLang="zh-CN" sz="2400" dirty="0" smtClean="0">
                <a:latin typeface="宋体" panose="02010600030101010101" pitchFamily="2" charset="-122"/>
              </a:rPr>
              <a:t> </a:t>
            </a:r>
            <a:r>
              <a:rPr lang="en-US" altLang="zh-CN" sz="2400" dirty="0">
                <a:latin typeface="宋体" panose="02010600030101010101" pitchFamily="2" charset="-122"/>
              </a:rPr>
              <a:t>Kit</a:t>
            </a:r>
            <a:r>
              <a:rPr lang="zh-CN" altLang="en-US" sz="2400" dirty="0">
                <a:latin typeface="宋体" panose="02010600030101010101" pitchFamily="2" charset="-122"/>
              </a:rPr>
              <a:t>提供了许多额外工具，它们可以完成多种调整任务。</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Resource Kit</a:t>
            </a:r>
            <a:r>
              <a:rPr lang="zh-CN" altLang="en-US" sz="2400" dirty="0">
                <a:latin typeface="宋体" panose="02010600030101010101" pitchFamily="2" charset="-122"/>
              </a:rPr>
              <a:t>实际上是</a:t>
            </a:r>
            <a:r>
              <a:rPr lang="en-US" altLang="zh-CN" sz="2400" dirty="0">
                <a:latin typeface="宋体" panose="02010600030101010101" pitchFamily="2" charset="-122"/>
              </a:rPr>
              <a:t>Microsoft</a:t>
            </a:r>
            <a:r>
              <a:rPr lang="zh-CN" altLang="en-US" sz="2400" dirty="0">
                <a:latin typeface="宋体" panose="02010600030101010101" pitchFamily="2" charset="-122"/>
              </a:rPr>
              <a:t>为管理员提供的一套额外的工具集，包括了超过</a:t>
            </a:r>
            <a:r>
              <a:rPr lang="en-US" altLang="zh-CN" sz="2400" dirty="0">
                <a:latin typeface="宋体" panose="02010600030101010101" pitchFamily="2" charset="-122"/>
              </a:rPr>
              <a:t>400</a:t>
            </a:r>
            <a:r>
              <a:rPr lang="zh-CN" altLang="en-US" sz="2400" dirty="0">
                <a:latin typeface="宋体" panose="02010600030101010101" pitchFamily="2" charset="-122"/>
              </a:rPr>
              <a:t>个各种工具、</a:t>
            </a:r>
            <a:r>
              <a:rPr lang="en-US" altLang="zh-CN" sz="2400" dirty="0" err="1">
                <a:latin typeface="宋体" panose="02010600030101010101" pitchFamily="2" charset="-122"/>
              </a:rPr>
              <a:t>vbs</a:t>
            </a:r>
            <a:r>
              <a:rPr lang="zh-CN" altLang="en-US" sz="2400" dirty="0">
                <a:latin typeface="宋体" panose="02010600030101010101" pitchFamily="2" charset="-122"/>
              </a:rPr>
              <a:t>、</a:t>
            </a:r>
            <a:r>
              <a:rPr lang="en-US" altLang="zh-CN" sz="2400" dirty="0" err="1">
                <a:latin typeface="宋体" panose="02010600030101010101" pitchFamily="2" charset="-122"/>
              </a:rPr>
              <a:t>dll</a:t>
            </a:r>
            <a:r>
              <a:rPr lang="zh-CN" altLang="en-US" sz="2400" dirty="0">
                <a:latin typeface="宋体" panose="02010600030101010101" pitchFamily="2" charset="-122"/>
              </a:rPr>
              <a:t>、</a:t>
            </a:r>
            <a:r>
              <a:rPr lang="en-US" altLang="zh-CN" sz="2400" dirty="0" err="1">
                <a:latin typeface="宋体" panose="02010600030101010101" pitchFamily="2" charset="-122"/>
              </a:rPr>
              <a:t>msc</a:t>
            </a:r>
            <a:r>
              <a:rPr lang="zh-CN" altLang="en-US" sz="2400" dirty="0">
                <a:latin typeface="宋体" panose="02010600030101010101" pitchFamily="2" charset="-122"/>
              </a:rPr>
              <a:t>，涵盖了管理</a:t>
            </a:r>
            <a:r>
              <a:rPr lang="en-US" altLang="zh-CN" sz="2400" dirty="0">
                <a:latin typeface="宋体" panose="02010600030101010101" pitchFamily="2" charset="-122"/>
              </a:rPr>
              <a:t>TCP/IP</a:t>
            </a:r>
            <a:r>
              <a:rPr lang="zh-CN" altLang="en-US" sz="2400" dirty="0">
                <a:latin typeface="宋体" panose="02010600030101010101" pitchFamily="2" charset="-122"/>
              </a:rPr>
              <a:t>、网络、注册表、安全、远程管理、配置、</a:t>
            </a:r>
            <a:r>
              <a:rPr lang="en-US" altLang="zh-CN" sz="2400" dirty="0">
                <a:latin typeface="宋体" panose="02010600030101010101" pitchFamily="2" charset="-122"/>
              </a:rPr>
              <a:t>Batch</a:t>
            </a:r>
            <a:r>
              <a:rPr lang="zh-CN" altLang="en-US" sz="2400" dirty="0">
                <a:latin typeface="宋体" panose="02010600030101010101" pitchFamily="2" charset="-122"/>
              </a:rPr>
              <a:t>文件、以及操作系统的其他方面。可以让管理员更容易的管理一个网络系统。这里我们介绍几个重要的管理工具。</a:t>
            </a:r>
          </a:p>
        </p:txBody>
      </p:sp>
      <p:sp>
        <p:nvSpPr>
          <p:cNvPr id="112644"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645"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646"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647"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Rectangle 2"/>
          <p:cNvSpPr txBox="1">
            <a:spLocks noRot="1" noChangeArrowheads="1"/>
          </p:cNvSpPr>
          <p:nvPr/>
        </p:nvSpPr>
        <p:spPr>
          <a:xfrm>
            <a:off x="349530" y="195532"/>
            <a:ext cx="7566561"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1.9Windows</a:t>
            </a:r>
            <a:r>
              <a:rPr lang="zh-CN" altLang="en-US" dirty="0" smtClean="0"/>
              <a:t>资源工具包</a:t>
            </a:r>
          </a:p>
        </p:txBody>
      </p:sp>
    </p:spTree>
    <p:extLst>
      <p:ext uri="{BB962C8B-B14F-4D97-AF65-F5344CB8AC3E}">
        <p14:creationId xmlns:p14="http://schemas.microsoft.com/office/powerpoint/2010/main" val="243607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Appsec.exe </a:t>
            </a:r>
            <a:r>
              <a:rPr lang="zh-CN" altLang="en-US" sz="2400" b="1" dirty="0">
                <a:latin typeface="宋体" panose="02010600030101010101" pitchFamily="2" charset="-122"/>
              </a:rPr>
              <a:t>（</a:t>
            </a:r>
            <a:r>
              <a:rPr lang="en-US" altLang="zh-CN" sz="2400" b="1" dirty="0">
                <a:latin typeface="宋体" panose="02010600030101010101" pitchFamily="2" charset="-122"/>
              </a:rPr>
              <a:t>Application Security</a:t>
            </a:r>
            <a:r>
              <a:rPr lang="zh-CN" altLang="en-US" sz="2400" b="1" dirty="0">
                <a:latin typeface="宋体" panose="02010600030101010101" pitchFamily="2" charset="-122"/>
              </a:rPr>
              <a:t>）</a:t>
            </a:r>
          </a:p>
        </p:txBody>
      </p:sp>
      <p:sp>
        <p:nvSpPr>
          <p:cNvPr id="113667" name="Rectangle 3"/>
          <p:cNvSpPr>
            <a:spLocks noGrp="1" noChangeArrowheads="1"/>
          </p:cNvSpPr>
          <p:nvPr>
            <p:ph type="body" idx="1"/>
          </p:nvPr>
        </p:nvSpPr>
        <p:spPr>
          <a:xfrm>
            <a:off x="914400" y="1667691"/>
            <a:ext cx="7848600" cy="4800600"/>
          </a:xfrm>
        </p:spPr>
        <p:txBody>
          <a:bodyPr/>
          <a:lstStyle/>
          <a:p>
            <a:pPr marL="0" indent="0">
              <a:buNone/>
            </a:pPr>
            <a:r>
              <a:rPr lang="en-US" altLang="zh-CN" sz="2400" dirty="0">
                <a:latin typeface="宋体" panose="02010600030101010101" pitchFamily="2" charset="-122"/>
              </a:rPr>
              <a:t>    Appsec.exe</a:t>
            </a:r>
            <a:r>
              <a:rPr lang="zh-CN" altLang="en-US" sz="2400" dirty="0">
                <a:latin typeface="宋体" panose="02010600030101010101" pitchFamily="2" charset="-122"/>
              </a:rPr>
              <a:t>是一个基于</a:t>
            </a:r>
            <a:r>
              <a:rPr lang="en-US" altLang="zh-CN" sz="2400" dirty="0">
                <a:latin typeface="宋体" panose="02010600030101010101" pitchFamily="2" charset="-122"/>
              </a:rPr>
              <a:t>GUI</a:t>
            </a:r>
            <a:r>
              <a:rPr lang="zh-CN" altLang="en-US" sz="2400" dirty="0">
                <a:latin typeface="宋体" panose="02010600030101010101" pitchFamily="2" charset="-122"/>
              </a:rPr>
              <a:t>的应用程序，它允许管理员在一个多用户环境下限制普通用户访问一组网络上经预订的应用程序。启用这种应用程序安全性，将会导致系统拒绝普通用户执行或使用一个未经许可的应用程序。</a:t>
            </a:r>
          </a:p>
        </p:txBody>
      </p:sp>
      <p:sp>
        <p:nvSpPr>
          <p:cNvPr id="113668"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69"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0"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1"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30605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81200" y="685800"/>
            <a:ext cx="8153400" cy="533400"/>
          </a:xfrm>
        </p:spPr>
        <p:txBody>
          <a:bodyPr>
            <a:normAutofit/>
          </a:bodyPr>
          <a:lstStyle/>
          <a:p>
            <a:r>
              <a:rPr lang="en-US" altLang="zh-CN" sz="2400" b="1" dirty="0" smtClean="0">
                <a:latin typeface="宋体" panose="02010600030101010101" pitchFamily="2" charset="-122"/>
              </a:rPr>
              <a:t>Delprof.exe </a:t>
            </a:r>
            <a:r>
              <a:rPr lang="zh-CN" altLang="en-US" sz="2400" b="1" dirty="0" smtClean="0">
                <a:latin typeface="宋体" panose="02010600030101010101" pitchFamily="2" charset="-122"/>
              </a:rPr>
              <a:t>（</a:t>
            </a:r>
            <a:r>
              <a:rPr lang="en-US" altLang="zh-CN" sz="2400" b="1" dirty="0">
                <a:latin typeface="宋体" panose="02010600030101010101" pitchFamily="2" charset="-122"/>
              </a:rPr>
              <a:t>User Profile Deletion Utility</a:t>
            </a:r>
            <a:r>
              <a:rPr lang="zh-CN" altLang="en-US" sz="2400" b="1" dirty="0">
                <a:latin typeface="宋体" panose="02010600030101010101" pitchFamily="2" charset="-122"/>
              </a:rPr>
              <a:t>）</a:t>
            </a:r>
          </a:p>
        </p:txBody>
      </p:sp>
      <p:sp>
        <p:nvSpPr>
          <p:cNvPr id="114691" name="Rectangle 3"/>
          <p:cNvSpPr>
            <a:spLocks noGrp="1" noChangeArrowheads="1"/>
          </p:cNvSpPr>
          <p:nvPr>
            <p:ph type="body" idx="1"/>
          </p:nvPr>
        </p:nvSpPr>
        <p:spPr>
          <a:xfrm>
            <a:off x="819150" y="1524000"/>
            <a:ext cx="7848600" cy="4800600"/>
          </a:xfrm>
        </p:spPr>
        <p:txBody>
          <a:bodyPr/>
          <a:lstStyle/>
          <a:p>
            <a:pPr marL="0" indent="0">
              <a:lnSpc>
                <a:spcPct val="90000"/>
              </a:lnSpc>
              <a:buNone/>
            </a:pPr>
            <a:r>
              <a:rPr lang="en-US" altLang="zh-CN" sz="2400" dirty="0">
                <a:latin typeface="宋体" panose="02010600030101010101" pitchFamily="2" charset="-122"/>
              </a:rPr>
              <a:t>    </a:t>
            </a:r>
            <a:r>
              <a:rPr lang="zh-CN" altLang="en-US" sz="2400" dirty="0">
                <a:latin typeface="宋体" panose="02010600030101010101" pitchFamily="2" charset="-122"/>
              </a:rPr>
              <a:t>删除用户的</a:t>
            </a:r>
            <a:r>
              <a:rPr lang="en-US" altLang="zh-CN" sz="2400" dirty="0">
                <a:latin typeface="宋体" panose="02010600030101010101" pitchFamily="2" charset="-122"/>
              </a:rPr>
              <a:t>Profile</a:t>
            </a:r>
            <a:r>
              <a:rPr lang="zh-CN" altLang="en-US" sz="2400" dirty="0">
                <a:latin typeface="宋体" panose="02010600030101010101" pitchFamily="2" charset="-122"/>
              </a:rPr>
              <a:t>工具，当然相同操作可以在</a:t>
            </a:r>
            <a:r>
              <a:rPr lang="en-US" altLang="zh-CN" sz="2400" dirty="0">
                <a:latin typeface="宋体" panose="02010600030101010101" pitchFamily="2" charset="-122"/>
              </a:rPr>
              <a:t>System Properties</a:t>
            </a:r>
            <a:r>
              <a:rPr lang="zh-CN" altLang="en-US" sz="2400" dirty="0">
                <a:latin typeface="宋体" panose="02010600030101010101" pitchFamily="2" charset="-122"/>
              </a:rPr>
              <a:t>里面完成。而这个工具可以在本地或是远程运行，且可以指定多长时间不使用就删除，在处理比较多的用户的时候十分方便。</a:t>
            </a:r>
          </a:p>
          <a:p>
            <a:pPr marL="0" indent="0">
              <a:lnSpc>
                <a:spcPct val="90000"/>
              </a:lnSpc>
              <a:buNone/>
            </a:pPr>
            <a:r>
              <a:rPr lang="zh-CN" altLang="en-US" sz="2400" dirty="0">
                <a:latin typeface="宋体" panose="02010600030101010101" pitchFamily="2" charset="-122"/>
              </a:rPr>
              <a:t>其命令格式：</a:t>
            </a:r>
          </a:p>
          <a:p>
            <a:pPr marL="0" indent="0">
              <a:lnSpc>
                <a:spcPct val="90000"/>
              </a:lnSpc>
              <a:buNone/>
            </a:pPr>
            <a:r>
              <a:rPr lang="en-US" altLang="zh-CN" sz="2400" dirty="0" err="1"/>
              <a:t>delprof</a:t>
            </a:r>
            <a:r>
              <a:rPr lang="en-US" altLang="zh-CN" sz="2400" dirty="0"/>
              <a:t> /q /</a:t>
            </a:r>
            <a:r>
              <a:rPr lang="en-US" altLang="zh-CN" sz="2400" dirty="0" err="1"/>
              <a:t>i</a:t>
            </a:r>
            <a:r>
              <a:rPr lang="en-US" altLang="zh-CN" sz="2400" dirty="0"/>
              <a:t> /p /c:\\</a:t>
            </a:r>
            <a:r>
              <a:rPr lang="en-US" altLang="zh-CN" sz="2400" dirty="0" err="1"/>
              <a:t>computername</a:t>
            </a:r>
            <a:r>
              <a:rPr lang="en-US" altLang="zh-CN" sz="2400" dirty="0"/>
              <a:t> /days /?</a:t>
            </a:r>
          </a:p>
          <a:p>
            <a:pPr marL="0" indent="0">
              <a:lnSpc>
                <a:spcPct val="90000"/>
              </a:lnSpc>
              <a:buNone/>
            </a:pPr>
            <a:r>
              <a:rPr lang="zh-CN" altLang="en-US" sz="2400" dirty="0">
                <a:latin typeface="宋体" panose="02010600030101010101" pitchFamily="2" charset="-122"/>
              </a:rPr>
              <a:t>其中：</a:t>
            </a:r>
          </a:p>
          <a:p>
            <a:pPr marL="0" indent="0">
              <a:lnSpc>
                <a:spcPct val="90000"/>
              </a:lnSpc>
              <a:buNone/>
            </a:pPr>
            <a:r>
              <a:rPr lang="en-US" altLang="zh-CN" sz="2400" dirty="0">
                <a:latin typeface="宋体" panose="02010600030101010101" pitchFamily="2" charset="-122"/>
              </a:rPr>
              <a:t>/q</a:t>
            </a:r>
            <a:r>
              <a:rPr lang="zh-CN" altLang="en-US" sz="2400" dirty="0">
                <a:latin typeface="宋体" panose="02010600030101010101" pitchFamily="2" charset="-122"/>
              </a:rPr>
              <a:t>：指后台执行，不用确认。</a:t>
            </a:r>
          </a:p>
          <a:p>
            <a:pPr marL="0" indent="0">
              <a:lnSpc>
                <a:spcPct val="90000"/>
              </a:lnSpc>
              <a:buNone/>
            </a:pPr>
            <a:r>
              <a:rPr lang="en-US" altLang="zh-CN" sz="2400" dirty="0">
                <a:latin typeface="宋体" panose="02010600030101010101" pitchFamily="2" charset="-122"/>
              </a:rPr>
              <a:t>/</a:t>
            </a:r>
            <a:r>
              <a:rPr lang="en-US" altLang="zh-CN" sz="2400" dirty="0" err="1">
                <a:latin typeface="宋体" panose="02010600030101010101" pitchFamily="2" charset="-122"/>
              </a:rPr>
              <a:t>i</a:t>
            </a:r>
            <a:r>
              <a:rPr lang="zh-CN" altLang="en-US" sz="2400" dirty="0">
                <a:latin typeface="宋体" panose="02010600030101010101" pitchFamily="2" charset="-122"/>
              </a:rPr>
              <a:t>： 忽略错误继续删除。</a:t>
            </a:r>
          </a:p>
          <a:p>
            <a:pPr marL="0" indent="0">
              <a:lnSpc>
                <a:spcPct val="90000"/>
              </a:lnSpc>
              <a:buNone/>
            </a:pPr>
            <a:r>
              <a:rPr lang="en-US" altLang="zh-CN" sz="2400" dirty="0">
                <a:latin typeface="宋体" panose="02010600030101010101" pitchFamily="2" charset="-122"/>
              </a:rPr>
              <a:t>/p</a:t>
            </a:r>
            <a:r>
              <a:rPr lang="zh-CN" altLang="en-US" sz="2400" dirty="0">
                <a:latin typeface="宋体" panose="02010600030101010101" pitchFamily="2" charset="-122"/>
              </a:rPr>
              <a:t>：在删除前提示确认。</a:t>
            </a:r>
          </a:p>
          <a:p>
            <a:pPr marL="0" indent="0">
              <a:lnSpc>
                <a:spcPct val="90000"/>
              </a:lnSpc>
              <a:buNone/>
            </a:pPr>
            <a:r>
              <a:rPr lang="en-US" altLang="zh-CN" sz="2400" dirty="0">
                <a:latin typeface="宋体" panose="02010600030101010101" pitchFamily="2" charset="-122"/>
              </a:rPr>
              <a:t>/days</a:t>
            </a:r>
            <a:r>
              <a:rPr lang="zh-CN" altLang="en-US" sz="2400" dirty="0">
                <a:latin typeface="宋体" panose="02010600030101010101" pitchFamily="2" charset="-122"/>
              </a:rPr>
              <a:t>：指定多少天不使用的</a:t>
            </a:r>
            <a:r>
              <a:rPr lang="en-US" altLang="zh-CN" sz="2400" dirty="0">
                <a:latin typeface="宋体" panose="02010600030101010101" pitchFamily="2" charset="-122"/>
              </a:rPr>
              <a:t>Profile</a:t>
            </a:r>
            <a:r>
              <a:rPr lang="zh-CN" altLang="en-US" sz="2400" dirty="0">
                <a:latin typeface="宋体" panose="02010600030101010101" pitchFamily="2" charset="-122"/>
              </a:rPr>
              <a:t>就删除，</a:t>
            </a:r>
            <a:r>
              <a:rPr lang="en-US" altLang="zh-CN" sz="2400" dirty="0">
                <a:latin typeface="宋体" panose="02010600030101010101" pitchFamily="2" charset="-122"/>
              </a:rPr>
              <a:t>days</a:t>
            </a:r>
            <a:r>
              <a:rPr lang="zh-CN" altLang="en-US" sz="2400" dirty="0">
                <a:latin typeface="宋体" panose="02010600030101010101" pitchFamily="2" charset="-122"/>
              </a:rPr>
              <a:t>用整数。</a:t>
            </a:r>
          </a:p>
        </p:txBody>
      </p:sp>
      <p:sp>
        <p:nvSpPr>
          <p:cNvPr id="114692"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693"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694"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695"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17648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Instsrv.exe </a:t>
            </a:r>
            <a:r>
              <a:rPr lang="zh-CN" altLang="en-US" sz="2400" b="1" dirty="0">
                <a:latin typeface="宋体" panose="02010600030101010101" pitchFamily="2" charset="-122"/>
              </a:rPr>
              <a:t>（</a:t>
            </a:r>
            <a:r>
              <a:rPr lang="en-US" altLang="zh-CN" sz="2400" b="1" dirty="0">
                <a:latin typeface="宋体" panose="02010600030101010101" pitchFamily="2" charset="-122"/>
              </a:rPr>
              <a:t>Service Installer</a:t>
            </a:r>
            <a:r>
              <a:rPr lang="zh-CN" altLang="en-US" sz="2400" b="1" dirty="0">
                <a:latin typeface="宋体" panose="02010600030101010101" pitchFamily="2" charset="-122"/>
              </a:rPr>
              <a:t>）</a:t>
            </a:r>
          </a:p>
        </p:txBody>
      </p:sp>
      <p:sp>
        <p:nvSpPr>
          <p:cNvPr id="115715" name="Rectangle 3"/>
          <p:cNvSpPr>
            <a:spLocks noGrp="1" noChangeArrowheads="1"/>
          </p:cNvSpPr>
          <p:nvPr>
            <p:ph type="body" idx="1"/>
          </p:nvPr>
        </p:nvSpPr>
        <p:spPr>
          <a:xfrm>
            <a:off x="733424" y="1436914"/>
            <a:ext cx="9233535" cy="5029200"/>
          </a:xfrm>
        </p:spPr>
        <p:txBody>
          <a:bodyPr>
            <a:noAutofit/>
          </a:bodyPr>
          <a:lstStyle/>
          <a:p>
            <a:pPr marL="0" indent="0">
              <a:lnSpc>
                <a:spcPct val="90000"/>
              </a:lnSpc>
              <a:buNone/>
            </a:pPr>
            <a:r>
              <a:rPr lang="en-US" altLang="zh-CN" sz="2400" dirty="0">
                <a:latin typeface="宋体" panose="02010600030101010101" pitchFamily="2" charset="-122"/>
              </a:rPr>
              <a:t>    Instsrv.exe</a:t>
            </a:r>
            <a:r>
              <a:rPr lang="zh-CN" altLang="en-US" sz="2400" dirty="0">
                <a:latin typeface="宋体" panose="02010600030101010101" pitchFamily="2" charset="-122"/>
              </a:rPr>
              <a:t>一个可以用来安装或者是删除可执行服务（</a:t>
            </a:r>
            <a:r>
              <a:rPr lang="en-US" altLang="zh-CN" sz="2400" dirty="0">
                <a:latin typeface="宋体" panose="02010600030101010101" pitchFamily="2" charset="-122"/>
              </a:rPr>
              <a:t>.exe</a:t>
            </a:r>
            <a:r>
              <a:rPr lang="zh-CN" altLang="en-US" sz="2400" dirty="0">
                <a:latin typeface="宋体" panose="02010600030101010101" pitchFamily="2" charset="-122"/>
              </a:rPr>
              <a:t>）命令行工具，当然也可以给服务分配名字，其语法如下： </a:t>
            </a:r>
          </a:p>
          <a:p>
            <a:pPr marL="0" indent="0">
              <a:lnSpc>
                <a:spcPct val="90000"/>
              </a:lnSpc>
              <a:buNone/>
            </a:pPr>
            <a:r>
              <a:rPr lang="en-US" altLang="zh-CN" sz="2400" dirty="0" err="1">
                <a:latin typeface="宋体" panose="02010600030101010101" pitchFamily="2" charset="-122"/>
              </a:rPr>
              <a:t>instsrv</a:t>
            </a:r>
            <a:r>
              <a:rPr lang="en-US" altLang="zh-CN" sz="2400" dirty="0">
                <a:latin typeface="宋体" panose="02010600030101010101" pitchFamily="2" charset="-122"/>
              </a:rPr>
              <a:t> </a:t>
            </a:r>
            <a:r>
              <a:rPr lang="en-US" altLang="zh-CN" sz="2400" dirty="0" err="1">
                <a:latin typeface="宋体" panose="02010600030101010101" pitchFamily="2" charset="-122"/>
              </a:rPr>
              <a:t>ServiceName</a:t>
            </a:r>
            <a:r>
              <a:rPr lang="en-US" altLang="zh-CN" sz="2400" dirty="0">
                <a:latin typeface="宋体" panose="02010600030101010101" pitchFamily="2" charset="-122"/>
              </a:rPr>
              <a:t> </a:t>
            </a:r>
            <a:r>
              <a:rPr lang="en-US" altLang="zh-CN" sz="2400" dirty="0" err="1">
                <a:latin typeface="宋体" panose="02010600030101010101" pitchFamily="2" charset="-122"/>
              </a:rPr>
              <a:t>PathToExecuteable</a:t>
            </a:r>
            <a:r>
              <a:rPr lang="en-US" altLang="zh-CN" sz="2400" dirty="0">
                <a:latin typeface="宋体" panose="02010600030101010101" pitchFamily="2" charset="-122"/>
              </a:rPr>
              <a:t> -a </a:t>
            </a:r>
            <a:r>
              <a:rPr lang="en-US" altLang="zh-CN" sz="2400" dirty="0" err="1">
                <a:latin typeface="宋体" panose="02010600030101010101" pitchFamily="2" charset="-122"/>
              </a:rPr>
              <a:t>accountname</a:t>
            </a:r>
            <a:r>
              <a:rPr lang="en-US" altLang="zh-CN" sz="2400" dirty="0">
                <a:latin typeface="宋体" panose="02010600030101010101" pitchFamily="2" charset="-122"/>
              </a:rPr>
              <a:t> -p </a:t>
            </a:r>
            <a:r>
              <a:rPr lang="en-US" altLang="zh-CN" sz="2400" dirty="0" err="1">
                <a:latin typeface="宋体" panose="02010600030101010101" pitchFamily="2" charset="-122"/>
              </a:rPr>
              <a:t>accountpassword</a:t>
            </a:r>
            <a:endParaRPr lang="en-US" altLang="zh-CN" sz="2400" dirty="0">
              <a:latin typeface="宋体" panose="02010600030101010101" pitchFamily="2" charset="-122"/>
            </a:endParaRPr>
          </a:p>
          <a:p>
            <a:pPr marL="0" indent="0">
              <a:lnSpc>
                <a:spcPct val="90000"/>
              </a:lnSpc>
              <a:buNone/>
            </a:pPr>
            <a:r>
              <a:rPr lang="zh-CN" altLang="en-US" sz="2400" dirty="0">
                <a:latin typeface="宋体" panose="02010600030101010101" pitchFamily="2" charset="-122"/>
              </a:rPr>
              <a:t>或者  </a:t>
            </a:r>
            <a:r>
              <a:rPr lang="en-US" altLang="zh-CN" sz="2400" dirty="0" err="1">
                <a:latin typeface="宋体" panose="02010600030101010101" pitchFamily="2" charset="-122"/>
              </a:rPr>
              <a:t>instsrv</a:t>
            </a:r>
            <a:r>
              <a:rPr lang="en-US" altLang="zh-CN" sz="2400" dirty="0">
                <a:latin typeface="宋体" panose="02010600030101010101" pitchFamily="2" charset="-122"/>
              </a:rPr>
              <a:t> </a:t>
            </a:r>
            <a:r>
              <a:rPr lang="en-US" altLang="zh-CN" sz="2400" dirty="0" err="1">
                <a:latin typeface="宋体" panose="02010600030101010101" pitchFamily="2" charset="-122"/>
              </a:rPr>
              <a:t>Servicename</a:t>
            </a:r>
            <a:r>
              <a:rPr lang="en-US" altLang="zh-CN" sz="2400" dirty="0">
                <a:latin typeface="宋体" panose="02010600030101010101" pitchFamily="2" charset="-122"/>
              </a:rPr>
              <a:t> remove </a:t>
            </a:r>
          </a:p>
          <a:p>
            <a:pPr marL="0" indent="0">
              <a:lnSpc>
                <a:spcPct val="90000"/>
              </a:lnSpc>
              <a:buNone/>
            </a:pPr>
            <a:endParaRPr lang="en-US" altLang="zh-CN" sz="2400" dirty="0">
              <a:latin typeface="宋体" panose="02010600030101010101" pitchFamily="2" charset="-122"/>
            </a:endParaRPr>
          </a:p>
          <a:p>
            <a:pPr marL="0" indent="0">
              <a:lnSpc>
                <a:spcPct val="90000"/>
              </a:lnSpc>
              <a:buNone/>
            </a:pPr>
            <a:r>
              <a:rPr lang="en-US" altLang="zh-CN" sz="2400" dirty="0" err="1">
                <a:latin typeface="宋体" panose="02010600030101010101" pitchFamily="2" charset="-122"/>
              </a:rPr>
              <a:t>ServiceName</a:t>
            </a:r>
            <a:r>
              <a:rPr lang="zh-CN" altLang="en-US" sz="2400" dirty="0">
                <a:latin typeface="宋体" panose="02010600030101010101" pitchFamily="2" charset="-122"/>
              </a:rPr>
              <a:t>：用来显示的服务名字。 </a:t>
            </a:r>
          </a:p>
          <a:p>
            <a:pPr marL="0" indent="0">
              <a:lnSpc>
                <a:spcPct val="90000"/>
              </a:lnSpc>
              <a:buNone/>
            </a:pPr>
            <a:r>
              <a:rPr lang="en-US" altLang="zh-CN" sz="2400" dirty="0" err="1">
                <a:latin typeface="宋体" panose="02010600030101010101" pitchFamily="2" charset="-122"/>
              </a:rPr>
              <a:t>PathToExecuteable</a:t>
            </a:r>
            <a:r>
              <a:rPr lang="zh-CN" altLang="en-US" sz="2400" dirty="0">
                <a:latin typeface="宋体" panose="02010600030101010101" pitchFamily="2" charset="-122"/>
              </a:rPr>
              <a:t>：要安装服务文件的全路径，包括盘符在内。 </a:t>
            </a:r>
          </a:p>
          <a:p>
            <a:pPr marL="0" indent="0">
              <a:lnSpc>
                <a:spcPct val="90000"/>
              </a:lnSpc>
              <a:buNone/>
            </a:pPr>
            <a:r>
              <a:rPr lang="en-US" altLang="zh-CN" sz="2400" dirty="0">
                <a:latin typeface="宋体" panose="02010600030101010101" pitchFamily="2" charset="-122"/>
              </a:rPr>
              <a:t>-a </a:t>
            </a:r>
            <a:r>
              <a:rPr lang="en-US" altLang="zh-CN" sz="2400" dirty="0" err="1">
                <a:latin typeface="宋体" panose="02010600030101010101" pitchFamily="2" charset="-122"/>
              </a:rPr>
              <a:t>accountname</a:t>
            </a:r>
            <a:r>
              <a:rPr lang="zh-CN" altLang="en-US" sz="2400" dirty="0">
                <a:latin typeface="宋体" panose="02010600030101010101" pitchFamily="2" charset="-122"/>
              </a:rPr>
              <a:t>：指定服务运行的帐户。 </a:t>
            </a:r>
          </a:p>
          <a:p>
            <a:pPr marL="0" indent="0">
              <a:lnSpc>
                <a:spcPct val="90000"/>
              </a:lnSpc>
              <a:buNone/>
            </a:pPr>
            <a:r>
              <a:rPr lang="en-US" altLang="zh-CN" sz="2400" dirty="0">
                <a:latin typeface="宋体" panose="02010600030101010101" pitchFamily="2" charset="-122"/>
              </a:rPr>
              <a:t>-p </a:t>
            </a:r>
            <a:r>
              <a:rPr lang="en-US" altLang="zh-CN" sz="2400" dirty="0" err="1">
                <a:latin typeface="宋体" panose="02010600030101010101" pitchFamily="2" charset="-122"/>
              </a:rPr>
              <a:t>accountpassword</a:t>
            </a:r>
            <a:r>
              <a:rPr lang="zh-CN" altLang="en-US" sz="2400" dirty="0">
                <a:latin typeface="宋体" panose="02010600030101010101" pitchFamily="2" charset="-122"/>
              </a:rPr>
              <a:t>：帐户的密码。 </a:t>
            </a:r>
          </a:p>
          <a:p>
            <a:pPr marL="0" indent="0">
              <a:lnSpc>
                <a:spcPct val="90000"/>
              </a:lnSpc>
              <a:buNone/>
            </a:pPr>
            <a:r>
              <a:rPr lang="en-US" altLang="zh-CN" sz="2400" dirty="0" err="1">
                <a:latin typeface="宋体" panose="02010600030101010101" pitchFamily="2" charset="-122"/>
              </a:rPr>
              <a:t>servicename</a:t>
            </a:r>
            <a:r>
              <a:rPr lang="en-US" altLang="zh-CN" sz="2400" dirty="0">
                <a:latin typeface="宋体" panose="02010600030101010101" pitchFamily="2" charset="-122"/>
              </a:rPr>
              <a:t> remove</a:t>
            </a:r>
            <a:r>
              <a:rPr lang="zh-CN" altLang="en-US" sz="2400" dirty="0">
                <a:latin typeface="宋体" panose="02010600030101010101" pitchFamily="2" charset="-122"/>
              </a:rPr>
              <a:t>：指定想移出的服务。</a:t>
            </a:r>
          </a:p>
        </p:txBody>
      </p:sp>
      <p:sp>
        <p:nvSpPr>
          <p:cNvPr id="115716"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17"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18"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19"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249559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981200" y="685800"/>
            <a:ext cx="8153400" cy="533400"/>
          </a:xfrm>
        </p:spPr>
        <p:txBody>
          <a:bodyPr>
            <a:normAutofit fontScale="90000"/>
          </a:bodyPr>
          <a:lstStyle/>
          <a:p>
            <a:r>
              <a:rPr lang="en-US" altLang="zh-CN" sz="2400" b="1" dirty="0" smtClean="0">
                <a:latin typeface="宋体" panose="02010600030101010101" pitchFamily="2" charset="-122"/>
              </a:rPr>
              <a:t>Inuse.exe </a:t>
            </a:r>
            <a:r>
              <a:rPr lang="zh-CN" altLang="en-US" sz="2400" b="1" dirty="0">
                <a:latin typeface="宋体" panose="02010600030101010101" pitchFamily="2" charset="-122"/>
              </a:rPr>
              <a:t>（</a:t>
            </a:r>
            <a:r>
              <a:rPr lang="en-US" altLang="zh-CN" sz="2400" b="1" dirty="0">
                <a:latin typeface="宋体" panose="02010600030101010101" pitchFamily="2" charset="-122"/>
              </a:rPr>
              <a:t>File-In-Use Replace Utility</a:t>
            </a:r>
            <a:r>
              <a:rPr lang="zh-CN" altLang="en-US" sz="2400" b="1" dirty="0">
                <a:latin typeface="宋体" panose="02010600030101010101" pitchFamily="2" charset="-122"/>
              </a:rPr>
              <a:t>）</a:t>
            </a:r>
            <a:r>
              <a:rPr lang="en-US" altLang="zh-CN" sz="2400" b="1" dirty="0">
                <a:latin typeface="宋体" panose="02010600030101010101" pitchFamily="2" charset="-122"/>
              </a:rPr>
              <a:t/>
            </a:r>
            <a:br>
              <a:rPr lang="en-US" altLang="zh-CN" sz="2400" b="1" dirty="0">
                <a:latin typeface="宋体" panose="02010600030101010101" pitchFamily="2" charset="-122"/>
              </a:rPr>
            </a:br>
            <a:endParaRPr lang="zh-CN" altLang="en-US" sz="2400" b="1" dirty="0">
              <a:latin typeface="宋体" panose="02010600030101010101" pitchFamily="2" charset="-122"/>
            </a:endParaRPr>
          </a:p>
        </p:txBody>
      </p:sp>
      <p:sp>
        <p:nvSpPr>
          <p:cNvPr id="116739" name="Rectangle 3"/>
          <p:cNvSpPr>
            <a:spLocks noGrp="1" noChangeArrowheads="1"/>
          </p:cNvSpPr>
          <p:nvPr>
            <p:ph type="body" idx="1"/>
          </p:nvPr>
        </p:nvSpPr>
        <p:spPr>
          <a:xfrm>
            <a:off x="1138238" y="1787435"/>
            <a:ext cx="7848600" cy="4419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一个用来替换被锁定的操作系统文件命令行工具，比如一些重要的</a:t>
            </a:r>
            <a:r>
              <a:rPr lang="en-US" altLang="zh-CN" sz="2400" dirty="0">
                <a:latin typeface="宋体" panose="02010600030101010101" pitchFamily="2" charset="-122"/>
              </a:rPr>
              <a:t>DLL</a:t>
            </a:r>
            <a:r>
              <a:rPr lang="zh-CN" altLang="en-US" sz="2400" dirty="0">
                <a:latin typeface="宋体" panose="02010600030101010101" pitchFamily="2" charset="-122"/>
              </a:rPr>
              <a:t>文件。这些文件会在下一次启动的时候被替换，这种替换会在下一次启动的</a:t>
            </a:r>
            <a:r>
              <a:rPr lang="en-US" altLang="zh-CN" sz="2400" dirty="0" err="1">
                <a:latin typeface="宋体" panose="02010600030101010101" pitchFamily="2" charset="-122"/>
              </a:rPr>
              <a:t>Autochk</a:t>
            </a:r>
            <a:r>
              <a:rPr lang="zh-CN" altLang="en-US" sz="2400" dirty="0">
                <a:latin typeface="宋体" panose="02010600030101010101" pitchFamily="2" charset="-122"/>
              </a:rPr>
              <a:t>完成之后，创建</a:t>
            </a:r>
            <a:r>
              <a:rPr lang="en-US" altLang="zh-CN" sz="2400" dirty="0">
                <a:latin typeface="宋体" panose="02010600030101010101" pitchFamily="2" charset="-122"/>
              </a:rPr>
              <a:t>Paging Files</a:t>
            </a:r>
            <a:r>
              <a:rPr lang="zh-CN" altLang="en-US" sz="2400" dirty="0">
                <a:latin typeface="宋体" panose="02010600030101010101" pitchFamily="2" charset="-122"/>
              </a:rPr>
              <a:t>之前。</a:t>
            </a:r>
          </a:p>
          <a:p>
            <a:pPr marL="0" indent="0">
              <a:buNone/>
            </a:pPr>
            <a:r>
              <a:rPr lang="zh-CN" altLang="en-US" sz="2400" dirty="0">
                <a:latin typeface="宋体" panose="02010600030101010101" pitchFamily="2" charset="-122"/>
              </a:rPr>
              <a:t>    语法： </a:t>
            </a:r>
            <a:r>
              <a:rPr lang="en-US" altLang="zh-CN" sz="2400" dirty="0" err="1">
                <a:latin typeface="宋体" panose="02010600030101010101" pitchFamily="2" charset="-122"/>
              </a:rPr>
              <a:t>insuse</a:t>
            </a:r>
            <a:r>
              <a:rPr lang="en-US" altLang="zh-CN" sz="2400" dirty="0">
                <a:latin typeface="宋体" panose="02010600030101010101" pitchFamily="2" charset="-122"/>
              </a:rPr>
              <a:t> -? source </a:t>
            </a:r>
            <a:r>
              <a:rPr lang="en-US" altLang="zh-CN" sz="2400" dirty="0" err="1">
                <a:latin typeface="宋体" panose="02010600030101010101" pitchFamily="2" charset="-122"/>
              </a:rPr>
              <a:t>destinaion</a:t>
            </a:r>
            <a:r>
              <a:rPr lang="en-US" altLang="zh-CN" sz="2400" dirty="0">
                <a:latin typeface="宋体" panose="02010600030101010101" pitchFamily="2" charset="-122"/>
              </a:rPr>
              <a:t> /y </a:t>
            </a:r>
          </a:p>
          <a:p>
            <a:pPr marL="0" indent="0">
              <a:buNone/>
            </a:pPr>
            <a:r>
              <a:rPr lang="en-US" altLang="zh-CN" sz="2400" dirty="0">
                <a:latin typeface="宋体" panose="02010600030101010101" pitchFamily="2" charset="-122"/>
              </a:rPr>
              <a:t>    source</a:t>
            </a:r>
            <a:r>
              <a:rPr lang="zh-CN" altLang="en-US" sz="2400" dirty="0">
                <a:latin typeface="宋体" panose="02010600030101010101" pitchFamily="2" charset="-122"/>
              </a:rPr>
              <a:t>：指明想用来替换的文件，可以使用完整的物理路径或者是</a:t>
            </a:r>
            <a:r>
              <a:rPr lang="en-US" altLang="zh-CN" sz="2400" dirty="0">
                <a:latin typeface="宋体" panose="02010600030101010101" pitchFamily="2" charset="-122"/>
              </a:rPr>
              <a:t>UNC</a:t>
            </a:r>
            <a:r>
              <a:rPr lang="zh-CN" altLang="en-US" sz="2400" dirty="0">
                <a:latin typeface="宋体" panose="02010600030101010101" pitchFamily="2" charset="-122"/>
              </a:rPr>
              <a:t>路径。 </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Destination</a:t>
            </a:r>
            <a:r>
              <a:rPr lang="zh-CN" altLang="en-US" sz="2400" dirty="0">
                <a:latin typeface="宋体" panose="02010600030101010101" pitchFamily="2" charset="-122"/>
              </a:rPr>
              <a:t>：指明被替换的文件。</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/y</a:t>
            </a:r>
            <a:r>
              <a:rPr lang="zh-CN" altLang="en-US" sz="2400" dirty="0">
                <a:latin typeface="宋体" panose="02010600030101010101" pitchFamily="2" charset="-122"/>
              </a:rPr>
              <a:t>：表示确定。 </a:t>
            </a:r>
          </a:p>
          <a:p>
            <a:pPr marL="0" indent="0">
              <a:buNone/>
            </a:pPr>
            <a:endParaRPr lang="en-US" altLang="zh-CN" sz="2400" dirty="0">
              <a:latin typeface="宋体" panose="02010600030101010101" pitchFamily="2" charset="-122"/>
            </a:endParaRPr>
          </a:p>
        </p:txBody>
      </p:sp>
      <p:sp>
        <p:nvSpPr>
          <p:cNvPr id="116740"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1"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2"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3"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37713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981200" y="685800"/>
            <a:ext cx="8153400" cy="533400"/>
          </a:xfrm>
        </p:spPr>
        <p:txBody>
          <a:bodyPr>
            <a:normAutofit fontScale="90000"/>
          </a:bodyPr>
          <a:lstStyle/>
          <a:p>
            <a:r>
              <a:rPr lang="en-US" altLang="zh-CN" sz="2400" b="1" dirty="0" smtClean="0">
                <a:latin typeface="宋体" panose="02010600030101010101" pitchFamily="2" charset="-122"/>
              </a:rPr>
              <a:t>Netsvc.exe</a:t>
            </a:r>
            <a:r>
              <a:rPr lang="zh-CN" altLang="en-US" sz="2400" b="1" dirty="0" smtClean="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Command-line Service Controller</a:t>
            </a:r>
            <a:r>
              <a:rPr lang="zh-CN" altLang="en-US" sz="2400" b="1" dirty="0">
                <a:latin typeface="宋体" panose="02010600030101010101" pitchFamily="2" charset="-122"/>
              </a:rPr>
              <a:t>）</a:t>
            </a:r>
            <a:r>
              <a:rPr lang="en-US" altLang="zh-CN" sz="2400" b="1" dirty="0">
                <a:latin typeface="宋体" panose="02010600030101010101" pitchFamily="2" charset="-122"/>
              </a:rPr>
              <a:t/>
            </a:r>
            <a:br>
              <a:rPr lang="en-US" altLang="zh-CN" sz="2400" b="1" dirty="0">
                <a:latin typeface="宋体" panose="02010600030101010101" pitchFamily="2" charset="-122"/>
              </a:rPr>
            </a:br>
            <a:endParaRPr lang="zh-CN" altLang="en-US" sz="2400" b="1" dirty="0">
              <a:latin typeface="宋体" panose="02010600030101010101" pitchFamily="2" charset="-122"/>
            </a:endParaRPr>
          </a:p>
        </p:txBody>
      </p:sp>
      <p:sp>
        <p:nvSpPr>
          <p:cNvPr id="117763" name="Rectangle 3"/>
          <p:cNvSpPr>
            <a:spLocks noGrp="1" noChangeArrowheads="1"/>
          </p:cNvSpPr>
          <p:nvPr>
            <p:ph type="body" idx="1"/>
          </p:nvPr>
        </p:nvSpPr>
        <p:spPr>
          <a:xfrm>
            <a:off x="1138238" y="1576252"/>
            <a:ext cx="7848600" cy="4800600"/>
          </a:xfrm>
        </p:spPr>
        <p:txBody>
          <a:bodyPr>
            <a:normAutofit lnSpcReduction="10000"/>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一个用来控制服务的命令行工具。用这个工具可以进行远程启动、停止、暂停、继续服务或者查询一个服务的状态。</a:t>
            </a:r>
          </a:p>
          <a:p>
            <a:pPr marL="0" indent="0">
              <a:buNone/>
            </a:pPr>
            <a:r>
              <a:rPr lang="zh-CN" altLang="en-US" sz="2400" dirty="0">
                <a:latin typeface="宋体" panose="02010600030101010101" pitchFamily="2" charset="-122"/>
              </a:rPr>
              <a:t>    该命令语法：  </a:t>
            </a:r>
          </a:p>
          <a:p>
            <a:pPr marL="0" indent="0">
              <a:buNone/>
            </a:pPr>
            <a:r>
              <a:rPr lang="zh-CN" altLang="en-US" sz="2400" dirty="0">
                <a:latin typeface="宋体" panose="02010600030101010101" pitchFamily="2" charset="-122"/>
              </a:rPr>
              <a:t>  </a:t>
            </a:r>
            <a:r>
              <a:rPr lang="en-US" altLang="zh-CN" sz="2000" dirty="0" err="1">
                <a:latin typeface="宋体" panose="02010600030101010101" pitchFamily="2" charset="-122"/>
              </a:rPr>
              <a:t>netsvc</a:t>
            </a:r>
            <a:r>
              <a:rPr lang="en-US" altLang="zh-CN" sz="2000" dirty="0">
                <a:latin typeface="宋体" panose="02010600030101010101" pitchFamily="2" charset="-122"/>
              </a:rPr>
              <a:t> command </a:t>
            </a:r>
            <a:r>
              <a:rPr lang="en-US" altLang="zh-CN" sz="2000" dirty="0" err="1">
                <a:latin typeface="宋体" panose="02010600030101010101" pitchFamily="2" charset="-122"/>
              </a:rPr>
              <a:t>servicename</a:t>
            </a:r>
            <a:r>
              <a:rPr lang="en-US" altLang="zh-CN" sz="2000" dirty="0">
                <a:latin typeface="宋体" panose="02010600030101010101" pitchFamily="2" charset="-122"/>
              </a:rPr>
              <a:t> \\computername /?│/help</a:t>
            </a:r>
            <a:r>
              <a:rPr lang="en-US" altLang="zh-CN" sz="2400" dirty="0">
                <a:latin typeface="宋体" panose="02010600030101010101" pitchFamily="2" charset="-122"/>
              </a:rPr>
              <a:t> </a:t>
            </a:r>
          </a:p>
          <a:p>
            <a:pPr marL="0" indent="0">
              <a:buNone/>
            </a:pPr>
            <a:r>
              <a:rPr lang="en-US" altLang="zh-CN" sz="2400" dirty="0">
                <a:latin typeface="宋体" panose="02010600030101010101" pitchFamily="2" charset="-122"/>
              </a:rPr>
              <a:t>    command</a:t>
            </a:r>
            <a:r>
              <a:rPr lang="zh-CN" altLang="en-US" sz="2400" dirty="0">
                <a:latin typeface="宋体" panose="02010600030101010101" pitchFamily="2" charset="-122"/>
              </a:rPr>
              <a:t>：可以是以下几个命令： </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/list</a:t>
            </a:r>
            <a:r>
              <a:rPr lang="zh-CN" altLang="en-US" sz="2400" dirty="0">
                <a:latin typeface="宋体" panose="02010600030101010101" pitchFamily="2" charset="-122"/>
              </a:rPr>
              <a:t>：列出已经安装的服务，这个时候不使用</a:t>
            </a:r>
            <a:r>
              <a:rPr lang="en-US" altLang="zh-CN" sz="2400" dirty="0" err="1">
                <a:latin typeface="宋体" panose="02010600030101010101" pitchFamily="2" charset="-122"/>
              </a:rPr>
              <a:t>servicename</a:t>
            </a:r>
            <a:r>
              <a:rPr lang="zh-CN" altLang="en-US" sz="2400" dirty="0">
                <a:latin typeface="宋体" panose="02010600030101010101" pitchFamily="2" charset="-122"/>
              </a:rPr>
              <a:t>。 </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/query</a:t>
            </a:r>
            <a:r>
              <a:rPr lang="zh-CN" altLang="en-US" sz="2400" dirty="0">
                <a:latin typeface="宋体" panose="02010600030101010101" pitchFamily="2" charset="-122"/>
              </a:rPr>
              <a:t>：查询一个服务的状态。</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/start, /stop, /pause,/continue </a:t>
            </a:r>
            <a:r>
              <a:rPr lang="zh-CN" altLang="en-US" sz="2400" dirty="0">
                <a:latin typeface="宋体" panose="02010600030101010101" pitchFamily="2" charset="-122"/>
              </a:rPr>
              <a:t>：启动、停止、暂停、继续。</a:t>
            </a:r>
          </a:p>
          <a:p>
            <a:pPr marL="0" indent="0">
              <a:buNone/>
            </a:pPr>
            <a:endParaRPr lang="en-US" altLang="zh-CN" sz="2400" dirty="0">
              <a:latin typeface="宋体" panose="02010600030101010101" pitchFamily="2" charset="-122"/>
            </a:endParaRPr>
          </a:p>
        </p:txBody>
      </p:sp>
      <p:sp>
        <p:nvSpPr>
          <p:cNvPr id="117764"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5"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6"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7"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257939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Regback.exe </a:t>
            </a:r>
            <a:r>
              <a:rPr lang="zh-CN" altLang="en-US" sz="2400" b="1" dirty="0">
                <a:latin typeface="宋体" panose="02010600030101010101" pitchFamily="2" charset="-122"/>
              </a:rPr>
              <a:t>（</a:t>
            </a:r>
            <a:r>
              <a:rPr lang="en-US" altLang="zh-CN" sz="2400" b="1" dirty="0">
                <a:latin typeface="宋体" panose="02010600030101010101" pitchFamily="2" charset="-122"/>
              </a:rPr>
              <a:t>Registry Backup</a:t>
            </a:r>
            <a:r>
              <a:rPr lang="zh-CN" altLang="en-US" sz="2400" b="1" dirty="0">
                <a:latin typeface="宋体" panose="02010600030101010101" pitchFamily="2" charset="-122"/>
              </a:rPr>
              <a:t>）</a:t>
            </a:r>
          </a:p>
        </p:txBody>
      </p:sp>
      <p:sp>
        <p:nvSpPr>
          <p:cNvPr id="119811" name="Rectangle 3"/>
          <p:cNvSpPr>
            <a:spLocks noGrp="1" noChangeArrowheads="1"/>
          </p:cNvSpPr>
          <p:nvPr>
            <p:ph type="body" idx="1"/>
          </p:nvPr>
        </p:nvSpPr>
        <p:spPr>
          <a:xfrm>
            <a:off x="1314926" y="1524000"/>
            <a:ext cx="7848600" cy="4800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注册表备份工具，允许用户在系统运行期间对注册表进行备份。</a:t>
            </a:r>
          </a:p>
          <a:p>
            <a:pPr marL="0" indent="0">
              <a:buNone/>
            </a:pPr>
            <a:r>
              <a:rPr lang="zh-CN" altLang="en-US" sz="2400" dirty="0">
                <a:latin typeface="宋体" panose="02010600030101010101" pitchFamily="2" charset="-122"/>
              </a:rPr>
              <a:t>语法：</a:t>
            </a:r>
          </a:p>
          <a:p>
            <a:pPr marL="0" indent="0">
              <a:buNone/>
            </a:pPr>
            <a:r>
              <a:rPr lang="en-US" altLang="zh-CN" sz="2000" dirty="0" err="1">
                <a:latin typeface="宋体" panose="02010600030101010101" pitchFamily="2" charset="-122"/>
              </a:rPr>
              <a:t>regback</a:t>
            </a:r>
            <a:r>
              <a:rPr lang="en-US" altLang="zh-CN" sz="2000" dirty="0">
                <a:latin typeface="宋体" panose="02010600030101010101" pitchFamily="2" charset="-122"/>
              </a:rPr>
              <a:t> </a:t>
            </a:r>
            <a:r>
              <a:rPr lang="en-US" altLang="zh-CN" sz="2000" dirty="0" err="1">
                <a:latin typeface="宋体" panose="02010600030101010101" pitchFamily="2" charset="-122"/>
              </a:rPr>
              <a:t>destination_dir</a:t>
            </a:r>
            <a:r>
              <a:rPr lang="en-US" altLang="zh-CN" sz="2000" dirty="0">
                <a:latin typeface="宋体" panose="02010600030101010101" pitchFamily="2" charset="-122"/>
              </a:rPr>
              <a:t> filename </a:t>
            </a:r>
            <a:r>
              <a:rPr lang="en-US" altLang="zh-CN" sz="2000" dirty="0" err="1">
                <a:latin typeface="宋体" panose="02010600030101010101" pitchFamily="2" charset="-122"/>
              </a:rPr>
              <a:t>hivetype</a:t>
            </a:r>
            <a:r>
              <a:rPr lang="en-US" altLang="zh-CN" sz="2000" dirty="0">
                <a:latin typeface="宋体" panose="02010600030101010101" pitchFamily="2" charset="-122"/>
              </a:rPr>
              <a:t> </a:t>
            </a:r>
            <a:r>
              <a:rPr lang="en-US" altLang="zh-CN" sz="2000" dirty="0" err="1">
                <a:latin typeface="宋体" panose="02010600030101010101" pitchFamily="2" charset="-122"/>
              </a:rPr>
              <a:t>hivename</a:t>
            </a:r>
            <a:r>
              <a:rPr lang="en-US" altLang="zh-CN" sz="2000" dirty="0">
                <a:latin typeface="宋体" panose="02010600030101010101" pitchFamily="2" charset="-122"/>
              </a:rPr>
              <a:t> more│/? </a:t>
            </a:r>
          </a:p>
          <a:p>
            <a:pPr marL="0" indent="0">
              <a:buNone/>
            </a:pPr>
            <a:r>
              <a:rPr lang="en-US" altLang="zh-CN" sz="2400" dirty="0" err="1">
                <a:latin typeface="宋体" panose="02010600030101010101" pitchFamily="2" charset="-122"/>
              </a:rPr>
              <a:t>destination_dir</a:t>
            </a:r>
            <a:r>
              <a:rPr lang="zh-CN" altLang="en-US" sz="2400" dirty="0">
                <a:latin typeface="宋体" panose="02010600030101010101" pitchFamily="2" charset="-122"/>
              </a:rPr>
              <a:t>：备份文件的位置 。</a:t>
            </a:r>
          </a:p>
          <a:p>
            <a:pPr marL="0" indent="0">
              <a:buNone/>
            </a:pPr>
            <a:r>
              <a:rPr lang="en-US" altLang="zh-CN" sz="2400" dirty="0">
                <a:latin typeface="宋体" panose="02010600030101010101" pitchFamily="2" charset="-122"/>
              </a:rPr>
              <a:t>filename</a:t>
            </a:r>
            <a:r>
              <a:rPr lang="zh-CN" altLang="en-US" sz="2400" dirty="0">
                <a:latin typeface="宋体" panose="02010600030101010101" pitchFamily="2" charset="-122"/>
              </a:rPr>
              <a:t>：要创立的文件 。</a:t>
            </a:r>
          </a:p>
          <a:p>
            <a:pPr marL="0" indent="0">
              <a:buNone/>
            </a:pPr>
            <a:r>
              <a:rPr lang="en-US" altLang="zh-CN" sz="2400" dirty="0" err="1">
                <a:latin typeface="宋体" panose="02010600030101010101" pitchFamily="2" charset="-122"/>
              </a:rPr>
              <a:t>hivetype</a:t>
            </a:r>
            <a:r>
              <a:rPr lang="zh-CN" altLang="en-US" sz="2400" dirty="0">
                <a:latin typeface="宋体" panose="02010600030101010101" pitchFamily="2" charset="-122"/>
              </a:rPr>
              <a:t>：</a:t>
            </a:r>
            <a:r>
              <a:rPr lang="en-US" altLang="zh-CN" sz="2400" dirty="0">
                <a:latin typeface="宋体" panose="02010600030101010101" pitchFamily="2" charset="-122"/>
              </a:rPr>
              <a:t>machine</a:t>
            </a:r>
            <a:r>
              <a:rPr lang="zh-CN" altLang="en-US" sz="2400" dirty="0">
                <a:latin typeface="宋体" panose="02010600030101010101" pitchFamily="2" charset="-122"/>
              </a:rPr>
              <a:t>或者是</a:t>
            </a:r>
            <a:r>
              <a:rPr lang="en-US" altLang="zh-CN" sz="2400" dirty="0">
                <a:latin typeface="宋体" panose="02010600030101010101" pitchFamily="2" charset="-122"/>
              </a:rPr>
              <a:t>users </a:t>
            </a:r>
            <a:r>
              <a:rPr lang="zh-CN" altLang="en-US" sz="2400" dirty="0">
                <a:latin typeface="宋体" panose="02010600030101010101" pitchFamily="2" charset="-122"/>
              </a:rPr>
              <a:t>。</a:t>
            </a:r>
          </a:p>
          <a:p>
            <a:pPr marL="0" indent="0">
              <a:buNone/>
            </a:pPr>
            <a:r>
              <a:rPr lang="en-US" altLang="zh-CN" sz="2400" dirty="0" err="1">
                <a:latin typeface="宋体" panose="02010600030101010101" pitchFamily="2" charset="-122"/>
              </a:rPr>
              <a:t>hivename</a:t>
            </a:r>
            <a:r>
              <a:rPr lang="zh-CN" altLang="en-US" sz="2400" dirty="0">
                <a:latin typeface="宋体" panose="02010600030101010101" pitchFamily="2" charset="-122"/>
              </a:rPr>
              <a:t>：</a:t>
            </a:r>
            <a:r>
              <a:rPr lang="en-US" altLang="zh-CN" sz="2400" dirty="0">
                <a:latin typeface="宋体" panose="02010600030101010101" pitchFamily="2" charset="-122"/>
              </a:rPr>
              <a:t>HKLM</a:t>
            </a:r>
            <a:r>
              <a:rPr lang="zh-CN" altLang="en-US" sz="2400" dirty="0">
                <a:latin typeface="宋体" panose="02010600030101010101" pitchFamily="2" charset="-122"/>
              </a:rPr>
              <a:t>或者</a:t>
            </a:r>
            <a:r>
              <a:rPr lang="en-US" altLang="zh-CN" sz="2400" dirty="0">
                <a:latin typeface="宋体" panose="02010600030101010101" pitchFamily="2" charset="-122"/>
              </a:rPr>
              <a:t>HKLU </a:t>
            </a:r>
            <a:r>
              <a:rPr lang="zh-CN" altLang="en-US" sz="2400" dirty="0">
                <a:latin typeface="宋体" panose="02010600030101010101" pitchFamily="2" charset="-122"/>
              </a:rPr>
              <a:t>。</a:t>
            </a:r>
          </a:p>
          <a:p>
            <a:pPr marL="0" indent="0">
              <a:buNone/>
            </a:pPr>
            <a:endParaRPr lang="en-US" altLang="zh-CN" sz="2400" dirty="0">
              <a:latin typeface="宋体" panose="02010600030101010101" pitchFamily="2" charset="-122"/>
            </a:endParaRPr>
          </a:p>
        </p:txBody>
      </p:sp>
      <p:sp>
        <p:nvSpPr>
          <p:cNvPr id="119812"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3"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4"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5"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480280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81200" y="685800"/>
            <a:ext cx="8153400" cy="533400"/>
          </a:xfrm>
        </p:spPr>
        <p:txBody>
          <a:bodyPr>
            <a:normAutofit fontScale="90000"/>
          </a:bodyPr>
          <a:lstStyle/>
          <a:p>
            <a:r>
              <a:rPr lang="en-US" altLang="zh-CN" sz="2400" b="1" dirty="0" smtClean="0">
                <a:latin typeface="宋体" panose="02010600030101010101" pitchFamily="2" charset="-122"/>
              </a:rPr>
              <a:t>Srvany.exe </a:t>
            </a:r>
            <a:r>
              <a:rPr lang="zh-CN" altLang="en-US" sz="2400" b="1" dirty="0">
                <a:latin typeface="宋体" panose="02010600030101010101" pitchFamily="2" charset="-122"/>
              </a:rPr>
              <a:t>（</a:t>
            </a:r>
            <a:r>
              <a:rPr lang="en-US" altLang="zh-CN" sz="2400" b="1" dirty="0">
                <a:latin typeface="宋体" panose="02010600030101010101" pitchFamily="2" charset="-122"/>
              </a:rPr>
              <a:t>Applications as Services Utility</a:t>
            </a:r>
            <a:r>
              <a:rPr lang="zh-CN" altLang="en-US" sz="2400" b="1" dirty="0">
                <a:latin typeface="宋体" panose="02010600030101010101" pitchFamily="2" charset="-122"/>
              </a:rPr>
              <a:t>）</a:t>
            </a:r>
            <a:r>
              <a:rPr lang="en-US" altLang="zh-CN" sz="2400" b="1" dirty="0">
                <a:latin typeface="宋体" panose="02010600030101010101" pitchFamily="2" charset="-122"/>
              </a:rPr>
              <a:t/>
            </a:r>
            <a:br>
              <a:rPr lang="en-US" altLang="zh-CN" sz="2400" b="1" dirty="0">
                <a:latin typeface="宋体" panose="02010600030101010101" pitchFamily="2" charset="-122"/>
              </a:rPr>
            </a:br>
            <a:endParaRPr lang="zh-CN" altLang="en-US" sz="2400" b="1" dirty="0">
              <a:latin typeface="宋体" panose="02010600030101010101" pitchFamily="2" charset="-122"/>
            </a:endParaRPr>
          </a:p>
        </p:txBody>
      </p:sp>
      <p:sp>
        <p:nvSpPr>
          <p:cNvPr id="120835" name="Rectangle 3"/>
          <p:cNvSpPr>
            <a:spLocks noGrp="1" noChangeArrowheads="1"/>
          </p:cNvSpPr>
          <p:nvPr>
            <p:ph type="body" idx="1"/>
          </p:nvPr>
        </p:nvSpPr>
        <p:spPr>
          <a:xfrm>
            <a:off x="1345406" y="1589314"/>
            <a:ext cx="7848600" cy="4800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可以让</a:t>
            </a:r>
            <a:r>
              <a:rPr lang="en-US" altLang="zh-CN" sz="2400" dirty="0">
                <a:latin typeface="宋体" panose="02010600030101010101" pitchFamily="2" charset="-122"/>
              </a:rPr>
              <a:t>Windows</a:t>
            </a:r>
            <a:r>
              <a:rPr lang="zh-CN" altLang="en-US" sz="2400" dirty="0">
                <a:latin typeface="宋体" panose="02010600030101010101" pitchFamily="2" charset="-122"/>
              </a:rPr>
              <a:t>应用程序像一个服务那样运行。</a:t>
            </a:r>
          </a:p>
          <a:p>
            <a:pPr marL="0" indent="0">
              <a:buNone/>
            </a:pPr>
            <a:r>
              <a:rPr lang="zh-CN" altLang="en-US" sz="2400" dirty="0">
                <a:latin typeface="宋体" panose="02010600030101010101" pitchFamily="2" charset="-122"/>
              </a:rPr>
              <a:t>需要对注册表进行如下操作：</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）在</a:t>
            </a:r>
            <a:r>
              <a:rPr lang="en-US" altLang="zh-CN" sz="2400" dirty="0">
                <a:latin typeface="宋体" panose="02010600030101010101" pitchFamily="2" charset="-122"/>
              </a:rPr>
              <a:t>HKEY_LOCAL_MACHINE\SYSTEM\</a:t>
            </a:r>
            <a:r>
              <a:rPr lang="en-US" altLang="zh-CN" sz="2400" dirty="0" err="1">
                <a:latin typeface="宋体" panose="02010600030101010101" pitchFamily="2" charset="-122"/>
              </a:rPr>
              <a:t>CurrentControlSet</a:t>
            </a:r>
            <a:r>
              <a:rPr lang="en-US" altLang="zh-CN" sz="2400" dirty="0">
                <a:latin typeface="宋体" panose="02010600030101010101" pitchFamily="2" charset="-122"/>
              </a:rPr>
              <a:t>\Services\</a:t>
            </a:r>
            <a:r>
              <a:rPr lang="en-US" altLang="zh-CN" sz="2400" dirty="0" err="1">
                <a:latin typeface="宋体" panose="02010600030101010101" pitchFamily="2" charset="-122"/>
              </a:rPr>
              <a:t>MyService</a:t>
            </a:r>
            <a:r>
              <a:rPr lang="en-US" altLang="zh-CN" sz="2400" dirty="0">
                <a:latin typeface="宋体" panose="02010600030101010101" pitchFamily="2" charset="-122"/>
              </a:rPr>
              <a:t>\</a:t>
            </a:r>
            <a:r>
              <a:rPr lang="zh-CN" altLang="en-US" sz="2400" dirty="0">
                <a:latin typeface="宋体" panose="02010600030101010101" pitchFamily="2" charset="-122"/>
              </a:rPr>
              <a:t>下 添加一个</a:t>
            </a:r>
            <a:r>
              <a:rPr lang="en-US" altLang="zh-CN" sz="2400" dirty="0">
                <a:latin typeface="宋体" panose="02010600030101010101" pitchFamily="2" charset="-122"/>
              </a:rPr>
              <a:t>Parameters</a:t>
            </a:r>
            <a:r>
              <a:rPr lang="zh-CN" altLang="en-US" sz="2400" dirty="0">
                <a:latin typeface="宋体" panose="02010600030101010101" pitchFamily="2" charset="-122"/>
              </a:rPr>
              <a:t>子键，这里的</a:t>
            </a:r>
            <a:r>
              <a:rPr lang="en-US" altLang="zh-CN" sz="2400" dirty="0" err="1">
                <a:latin typeface="宋体" panose="02010600030101010101" pitchFamily="2" charset="-122"/>
              </a:rPr>
              <a:t>MyService</a:t>
            </a:r>
            <a:r>
              <a:rPr lang="zh-CN" altLang="en-US" sz="2400" dirty="0">
                <a:latin typeface="宋体" panose="02010600030101010101" pitchFamily="2" charset="-122"/>
              </a:rPr>
              <a:t>是刚刚指定的</a:t>
            </a:r>
            <a:r>
              <a:rPr lang="en-US" altLang="zh-CN" sz="2400" dirty="0" err="1">
                <a:latin typeface="宋体" panose="02010600030101010101" pitchFamily="2" charset="-122"/>
              </a:rPr>
              <a:t>Srvany</a:t>
            </a:r>
            <a:r>
              <a:rPr lang="zh-CN" altLang="en-US" sz="2400" dirty="0">
                <a:latin typeface="宋体" panose="02010600030101010101" pitchFamily="2" charset="-122"/>
              </a:rPr>
              <a:t>的服务名字。 </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）在这个</a:t>
            </a:r>
            <a:r>
              <a:rPr lang="en-US" altLang="zh-CN" sz="2400" dirty="0" err="1">
                <a:latin typeface="宋体" panose="02010600030101010101" pitchFamily="2" charset="-122"/>
              </a:rPr>
              <a:t>subkey</a:t>
            </a:r>
            <a:r>
              <a:rPr lang="zh-CN" altLang="en-US" sz="2400" dirty="0">
                <a:latin typeface="宋体" panose="02010600030101010101" pitchFamily="2" charset="-122"/>
              </a:rPr>
              <a:t>底下建立一个应用程序入口，使用</a:t>
            </a:r>
            <a:r>
              <a:rPr lang="en-US" altLang="zh-CN" sz="2400" dirty="0">
                <a:latin typeface="宋体" panose="02010600030101010101" pitchFamily="2" charset="-122"/>
              </a:rPr>
              <a:t>REG_SZ</a:t>
            </a:r>
            <a:r>
              <a:rPr lang="zh-CN" altLang="en-US" sz="2400" dirty="0">
                <a:latin typeface="宋体" panose="02010600030101010101" pitchFamily="2" charset="-122"/>
              </a:rPr>
              <a:t>类型。</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）指定程序的全路径，包括扩展名，比如</a:t>
            </a:r>
            <a:r>
              <a:rPr lang="en-US" altLang="zh-CN" sz="2400" dirty="0">
                <a:latin typeface="宋体" panose="02010600030101010101" pitchFamily="2" charset="-122"/>
              </a:rPr>
              <a:t>Application: REG_SZ: C:\Tools\srv.exe</a:t>
            </a:r>
            <a:r>
              <a:rPr lang="zh-CN" altLang="en-US" sz="2400" dirty="0">
                <a:latin typeface="宋体" panose="02010600030101010101" pitchFamily="2" charset="-122"/>
              </a:rPr>
              <a:t>。</a:t>
            </a:r>
          </a:p>
        </p:txBody>
      </p:sp>
      <p:sp>
        <p:nvSpPr>
          <p:cNvPr id="120836"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0837"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0838"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0839"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38784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681038" y="1458686"/>
            <a:ext cx="8382000" cy="5105400"/>
          </a:xfrm>
        </p:spPr>
        <p:txBody>
          <a:bodyPr/>
          <a:lstStyle/>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4</a:t>
            </a:r>
            <a:r>
              <a:rPr lang="zh-CN" altLang="en-US" sz="2400" dirty="0">
                <a:latin typeface="宋体" panose="02010600030101010101" pitchFamily="2" charset="-122"/>
              </a:rPr>
              <a:t>）指定相应的启动参数。 在</a:t>
            </a:r>
            <a:r>
              <a:rPr lang="en-US" altLang="zh-CN" sz="2400" dirty="0">
                <a:latin typeface="宋体" panose="02010600030101010101" pitchFamily="2" charset="-122"/>
              </a:rPr>
              <a:t>Parameters</a:t>
            </a:r>
            <a:r>
              <a:rPr lang="zh-CN" altLang="en-US" sz="2400" dirty="0">
                <a:latin typeface="宋体" panose="02010600030101010101" pitchFamily="2" charset="-122"/>
              </a:rPr>
              <a:t>底下接着创建一个</a:t>
            </a:r>
            <a:r>
              <a:rPr lang="en-US" altLang="zh-CN" sz="2400" dirty="0" err="1">
                <a:latin typeface="宋体" panose="02010600030101010101" pitchFamily="2" charset="-122"/>
              </a:rPr>
              <a:t>AppParameters</a:t>
            </a:r>
            <a:r>
              <a:rPr lang="zh-CN" altLang="en-US" sz="2400" dirty="0">
                <a:latin typeface="宋体" panose="02010600030101010101" pitchFamily="2" charset="-122"/>
              </a:rPr>
              <a:t>条目，也是</a:t>
            </a:r>
            <a:r>
              <a:rPr lang="en-US" altLang="zh-CN" sz="2400" dirty="0">
                <a:latin typeface="宋体" panose="02010600030101010101" pitchFamily="2" charset="-122"/>
              </a:rPr>
              <a:t>REG_SZ</a:t>
            </a:r>
            <a:r>
              <a:rPr lang="zh-CN" altLang="en-US" sz="2400" dirty="0">
                <a:latin typeface="宋体" panose="02010600030101010101" pitchFamily="2" charset="-122"/>
              </a:rPr>
              <a:t>类型。 比如：</a:t>
            </a:r>
            <a:r>
              <a:rPr lang="en-US" altLang="zh-CN" sz="2400" dirty="0" err="1">
                <a:latin typeface="宋体" panose="02010600030101010101" pitchFamily="2" charset="-122"/>
              </a:rPr>
              <a:t>AppParameters</a:t>
            </a:r>
            <a:r>
              <a:rPr lang="en-US" altLang="zh-CN" sz="2400" dirty="0">
                <a:latin typeface="宋体" panose="02010600030101010101" pitchFamily="2" charset="-122"/>
              </a:rPr>
              <a:t>: REG_SZ: C:\tmp\example</a:t>
            </a:r>
            <a:r>
              <a:rPr lang="zh-CN" altLang="en-US" sz="2400" dirty="0">
                <a:latin typeface="宋体" panose="02010600030101010101" pitchFamily="2" charset="-122"/>
              </a:rPr>
              <a:t>，当然因为</a:t>
            </a:r>
            <a:r>
              <a:rPr lang="en-US" altLang="zh-CN" sz="2400" dirty="0" err="1">
                <a:latin typeface="宋体" panose="02010600030101010101" pitchFamily="2" charset="-122"/>
              </a:rPr>
              <a:t>srvany</a:t>
            </a:r>
            <a:r>
              <a:rPr lang="zh-CN" altLang="en-US" sz="2400" dirty="0">
                <a:latin typeface="宋体" panose="02010600030101010101" pitchFamily="2" charset="-122"/>
              </a:rPr>
              <a:t>已经被安装为一个服务了，用户也可以在</a:t>
            </a:r>
            <a:r>
              <a:rPr lang="en-US" altLang="zh-CN" sz="2400" dirty="0">
                <a:latin typeface="宋体" panose="02010600030101010101" pitchFamily="2" charset="-122"/>
              </a:rPr>
              <a:t>Services</a:t>
            </a:r>
            <a:r>
              <a:rPr lang="zh-CN" altLang="en-US" sz="2400" dirty="0">
                <a:latin typeface="宋体" panose="02010600030101010101" pitchFamily="2" charset="-122"/>
              </a:rPr>
              <a:t>面板里指定。</a:t>
            </a:r>
            <a:r>
              <a:rPr lang="en-US" altLang="zh-CN" sz="2400" dirty="0">
                <a:latin typeface="宋体" panose="02010600030101010101" pitchFamily="2" charset="-122"/>
              </a:rPr>
              <a:t>C:\Tools\srv.exe C:\\temp\example</a:t>
            </a:r>
            <a:r>
              <a:rPr lang="zh-CN" altLang="en-US" sz="2400" dirty="0">
                <a:latin typeface="宋体" panose="02010600030101010101" pitchFamily="2" charset="-122"/>
              </a:rPr>
              <a:t>。注意，这里使用</a:t>
            </a:r>
            <a:r>
              <a:rPr lang="en-US" altLang="zh-CN" sz="2400" dirty="0">
                <a:latin typeface="宋体" panose="02010600030101010101" pitchFamily="2" charset="-122"/>
              </a:rPr>
              <a:t>\\</a:t>
            </a:r>
            <a:r>
              <a:rPr lang="zh-CN" altLang="en-US" sz="2400" dirty="0">
                <a:latin typeface="宋体" panose="02010600030101010101" pitchFamily="2" charset="-122"/>
              </a:rPr>
              <a:t>来表示一个</a:t>
            </a:r>
            <a:r>
              <a:rPr lang="en-US" altLang="zh-CN" sz="2400" dirty="0">
                <a:latin typeface="宋体" panose="02010600030101010101" pitchFamily="2" charset="-122"/>
              </a:rPr>
              <a:t>\</a:t>
            </a:r>
            <a:r>
              <a:rPr lang="zh-CN" altLang="en-US" sz="2400" dirty="0">
                <a:latin typeface="宋体" panose="02010600030101010101" pitchFamily="2" charset="-122"/>
              </a:rPr>
              <a:t>。</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5</a:t>
            </a:r>
            <a:r>
              <a:rPr lang="zh-CN" altLang="en-US" sz="2400" dirty="0">
                <a:latin typeface="宋体" panose="02010600030101010101" pitchFamily="2" charset="-122"/>
              </a:rPr>
              <a:t>）指定环境变量。 添加一个</a:t>
            </a:r>
            <a:r>
              <a:rPr lang="en-US" altLang="zh-CN" sz="2400" dirty="0" err="1">
                <a:latin typeface="宋体" panose="02010600030101010101" pitchFamily="2" charset="-122"/>
              </a:rPr>
              <a:t>AppEnvironment</a:t>
            </a:r>
            <a:r>
              <a:rPr lang="zh-CN" altLang="en-US" sz="2400" dirty="0">
                <a:latin typeface="宋体" panose="02010600030101010101" pitchFamily="2" charset="-122"/>
              </a:rPr>
              <a:t>，</a:t>
            </a:r>
            <a:r>
              <a:rPr lang="en-US" altLang="zh-CN" sz="2400" dirty="0">
                <a:latin typeface="宋体" panose="02010600030101010101" pitchFamily="2" charset="-122"/>
              </a:rPr>
              <a:t>REG_MULTI_SZ</a:t>
            </a:r>
            <a:r>
              <a:rPr lang="zh-CN" altLang="en-US" sz="2400" dirty="0">
                <a:latin typeface="宋体" panose="02010600030101010101" pitchFamily="2" charset="-122"/>
              </a:rPr>
              <a:t>类型，它是</a:t>
            </a:r>
            <a:r>
              <a:rPr lang="en-US" altLang="zh-CN" sz="2400" dirty="0">
                <a:latin typeface="宋体" panose="02010600030101010101" pitchFamily="2" charset="-122"/>
              </a:rPr>
              <a:t>Services</a:t>
            </a:r>
            <a:r>
              <a:rPr lang="zh-CN" altLang="en-US" sz="2400" dirty="0">
                <a:latin typeface="宋体" panose="02010600030101010101" pitchFamily="2" charset="-122"/>
              </a:rPr>
              <a:t>面板里面的</a:t>
            </a:r>
            <a:r>
              <a:rPr lang="en-US" altLang="zh-CN" sz="2400" dirty="0">
                <a:latin typeface="宋体" panose="02010600030101010101" pitchFamily="2" charset="-122"/>
              </a:rPr>
              <a:t>Dependencies</a:t>
            </a:r>
            <a:r>
              <a:rPr lang="zh-CN" altLang="en-US" sz="2400" dirty="0">
                <a:latin typeface="宋体" panose="02010600030101010101" pitchFamily="2" charset="-122"/>
              </a:rPr>
              <a:t>项。 可以根据需要指定，没有就不需要添加。</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6</a:t>
            </a:r>
            <a:r>
              <a:rPr lang="zh-CN" altLang="en-US" sz="2400" dirty="0">
                <a:latin typeface="宋体" panose="02010600030101010101" pitchFamily="2" charset="-122"/>
              </a:rPr>
              <a:t>）指定</a:t>
            </a:r>
            <a:r>
              <a:rPr lang="en-US" altLang="zh-CN" sz="2400" dirty="0">
                <a:latin typeface="宋体" panose="02010600030101010101" pitchFamily="2" charset="-122"/>
              </a:rPr>
              <a:t>Working Directory</a:t>
            </a:r>
            <a:r>
              <a:rPr lang="zh-CN" altLang="en-US" sz="2400" dirty="0">
                <a:latin typeface="宋体" panose="02010600030101010101" pitchFamily="2" charset="-122"/>
              </a:rPr>
              <a:t>。 也是在</a:t>
            </a:r>
            <a:r>
              <a:rPr lang="en-US" altLang="zh-CN" sz="2400" dirty="0">
                <a:latin typeface="宋体" panose="02010600030101010101" pitchFamily="2" charset="-122"/>
              </a:rPr>
              <a:t>Parameters</a:t>
            </a:r>
            <a:r>
              <a:rPr lang="zh-CN" altLang="en-US" sz="2400" dirty="0">
                <a:latin typeface="宋体" panose="02010600030101010101" pitchFamily="2" charset="-122"/>
              </a:rPr>
              <a:t>里面建立一个</a:t>
            </a:r>
            <a:r>
              <a:rPr lang="en-US" altLang="zh-CN" sz="2400" dirty="0" err="1">
                <a:latin typeface="宋体" panose="02010600030101010101" pitchFamily="2" charset="-122"/>
              </a:rPr>
              <a:t>AppDirectory</a:t>
            </a:r>
            <a:r>
              <a:rPr lang="zh-CN" altLang="en-US" sz="2400" dirty="0">
                <a:latin typeface="宋体" panose="02010600030101010101" pitchFamily="2" charset="-122"/>
              </a:rPr>
              <a:t>使用</a:t>
            </a:r>
            <a:r>
              <a:rPr lang="en-US" altLang="zh-CN" sz="2400" dirty="0">
                <a:latin typeface="宋体" panose="02010600030101010101" pitchFamily="2" charset="-122"/>
              </a:rPr>
              <a:t>REG_SZ</a:t>
            </a:r>
            <a:r>
              <a:rPr lang="zh-CN" altLang="en-US" sz="2400" dirty="0">
                <a:latin typeface="宋体" panose="02010600030101010101" pitchFamily="2" charset="-122"/>
              </a:rPr>
              <a:t>类型。比如：</a:t>
            </a:r>
            <a:r>
              <a:rPr lang="en-US" altLang="zh-CN" sz="2400" dirty="0" err="1">
                <a:latin typeface="宋体" panose="02010600030101010101" pitchFamily="2" charset="-122"/>
              </a:rPr>
              <a:t>AppDirectory</a:t>
            </a:r>
            <a:r>
              <a:rPr lang="en-US" altLang="zh-CN" sz="2400" dirty="0">
                <a:latin typeface="宋体" panose="02010600030101010101" pitchFamily="2" charset="-122"/>
              </a:rPr>
              <a:t>: REG_SZ: C:\Tmp </a:t>
            </a:r>
            <a:r>
              <a:rPr lang="zh-CN" altLang="en-US" sz="2400" dirty="0">
                <a:latin typeface="宋体" panose="02010600030101010101" pitchFamily="2" charset="-122"/>
              </a:rPr>
              <a:t>当然也可以在</a:t>
            </a:r>
            <a:r>
              <a:rPr lang="en-US" altLang="zh-CN" sz="2400" dirty="0">
                <a:latin typeface="宋体" panose="02010600030101010101" pitchFamily="2" charset="-122"/>
              </a:rPr>
              <a:t>Services</a:t>
            </a:r>
            <a:r>
              <a:rPr lang="zh-CN" altLang="en-US" sz="2400" dirty="0">
                <a:latin typeface="宋体" panose="02010600030101010101" pitchFamily="2" charset="-122"/>
              </a:rPr>
              <a:t>里面 </a:t>
            </a:r>
            <a:r>
              <a:rPr lang="en-US" altLang="zh-CN" sz="2400" dirty="0">
                <a:latin typeface="宋体" panose="02010600030101010101" pitchFamily="2" charset="-122"/>
              </a:rPr>
              <a:t>/D c:\\tmp D:\\Tools\\Vi.exe c:\\tmp\\example</a:t>
            </a:r>
            <a:r>
              <a:rPr lang="zh-CN" altLang="en-US" sz="2400" dirty="0">
                <a:latin typeface="宋体" panose="02010600030101010101" pitchFamily="2" charset="-122"/>
              </a:rPr>
              <a:t>。</a:t>
            </a:r>
          </a:p>
        </p:txBody>
      </p:sp>
      <p:sp>
        <p:nvSpPr>
          <p:cNvPr id="121860"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1"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2"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3"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Rectangle 2"/>
          <p:cNvSpPr txBox="1">
            <a:spLocks noChangeArrowheads="1"/>
          </p:cNvSpPr>
          <p:nvPr/>
        </p:nvSpPr>
        <p:spPr>
          <a:xfrm>
            <a:off x="1981200" y="685800"/>
            <a:ext cx="8153400" cy="53340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b="1" dirty="0" smtClean="0">
                <a:latin typeface="宋体" panose="02010600030101010101" pitchFamily="2" charset="-122"/>
              </a:rPr>
              <a:t>Srvany.exe </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Applications as Services Utility</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
            </a:r>
            <a:br>
              <a:rPr lang="en-US" altLang="zh-CN" sz="2400" b="1" dirty="0" smtClean="0">
                <a:latin typeface="宋体" panose="02010600030101010101" pitchFamily="2" charset="-122"/>
              </a:rPr>
            </a:br>
            <a:endParaRPr lang="zh-CN" altLang="en-US" sz="2400" b="1" dirty="0">
              <a:latin typeface="宋体" panose="02010600030101010101" pitchFamily="2" charset="-122"/>
            </a:endParaRPr>
          </a:p>
        </p:txBody>
      </p:sp>
    </p:spTree>
    <p:extLst>
      <p:ext uri="{BB962C8B-B14F-4D97-AF65-F5344CB8AC3E}">
        <p14:creationId xmlns:p14="http://schemas.microsoft.com/office/powerpoint/2010/main" val="159053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1.1</a:t>
            </a:r>
            <a:r>
              <a:rPr lang="zh-CN" altLang="en-US" dirty="0" smtClean="0"/>
              <a:t>操作系统的发展</a:t>
            </a:r>
          </a:p>
        </p:txBody>
      </p:sp>
      <p:sp>
        <p:nvSpPr>
          <p:cNvPr id="8" name="Rectangle 3"/>
          <p:cNvSpPr txBox="1">
            <a:spLocks noChangeArrowheads="1"/>
          </p:cNvSpPr>
          <p:nvPr/>
        </p:nvSpPr>
        <p:spPr>
          <a:xfrm>
            <a:off x="468313" y="1557339"/>
            <a:ext cx="9394144" cy="21875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zh-CN" sz="2400" dirty="0" smtClean="0"/>
              <a:t>     </a:t>
            </a:r>
            <a:r>
              <a:rPr lang="zh-CN" altLang="zh-CN" sz="2400" dirty="0" smtClean="0"/>
              <a:t>操作系统的用户界面（</a:t>
            </a:r>
            <a:r>
              <a:rPr lang="en-US" altLang="zh-CN" sz="2400" dirty="0" smtClean="0"/>
              <a:t>User Interface</a:t>
            </a:r>
            <a:r>
              <a:rPr lang="zh-CN" altLang="zh-CN" sz="2400" dirty="0" smtClean="0"/>
              <a:t>，</a:t>
            </a:r>
            <a:r>
              <a:rPr lang="en-US" altLang="zh-CN" sz="2400" dirty="0" smtClean="0"/>
              <a:t>UI</a:t>
            </a:r>
            <a:r>
              <a:rPr lang="zh-CN" altLang="zh-CN" sz="2400" dirty="0" smtClean="0"/>
              <a:t>），从简单原始的字符界面，发展到直观易用的图形界面，再到人性化的多媒体界面，目前正向智能感知、无处不在的普适计算（</a:t>
            </a:r>
            <a:r>
              <a:rPr lang="en-US" altLang="zh-CN" sz="2400" dirty="0" smtClean="0"/>
              <a:t>Pervasive Computing</a:t>
            </a:r>
            <a:r>
              <a:rPr lang="zh-CN" altLang="zh-CN" sz="2400" dirty="0" smtClean="0"/>
              <a:t>）的方向发展</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3744913"/>
            <a:ext cx="8510587"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418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	Ptree.exe</a:t>
            </a:r>
            <a:r>
              <a:rPr lang="zh-CN" altLang="en-US" sz="2400" b="1" dirty="0">
                <a:latin typeface="宋体" panose="02010600030101010101" pitchFamily="2" charset="-122"/>
              </a:rPr>
              <a:t>（</a:t>
            </a:r>
            <a:r>
              <a:rPr lang="en-US" altLang="zh-CN" sz="2400" b="1" dirty="0">
                <a:latin typeface="宋体" panose="02010600030101010101" pitchFamily="2" charset="-122"/>
              </a:rPr>
              <a:t>Process Tree</a:t>
            </a:r>
            <a:r>
              <a:rPr lang="zh-CN" altLang="en-US" sz="2400" b="1" dirty="0">
                <a:latin typeface="宋体" panose="02010600030101010101" pitchFamily="2" charset="-122"/>
              </a:rPr>
              <a:t>）</a:t>
            </a:r>
          </a:p>
        </p:txBody>
      </p:sp>
      <p:sp>
        <p:nvSpPr>
          <p:cNvPr id="118787" name="Rectangle 3"/>
          <p:cNvSpPr>
            <a:spLocks noGrp="1" noChangeArrowheads="1"/>
          </p:cNvSpPr>
          <p:nvPr>
            <p:ph type="body" idx="1"/>
          </p:nvPr>
        </p:nvSpPr>
        <p:spPr>
          <a:xfrm>
            <a:off x="966651" y="1576251"/>
            <a:ext cx="7848600" cy="4800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允许用户在本地或者是远程查询进程树。</a:t>
            </a:r>
          </a:p>
          <a:p>
            <a:pPr marL="0" indent="0">
              <a:buNone/>
            </a:pPr>
            <a:endParaRPr lang="zh-CN" altLang="en-US" sz="2400" dirty="0">
              <a:latin typeface="宋体" panose="02010600030101010101" pitchFamily="2" charset="-122"/>
            </a:endParaRPr>
          </a:p>
          <a:p>
            <a:pPr marL="0" indent="0">
              <a:buNone/>
            </a:pPr>
            <a:r>
              <a:rPr lang="zh-CN" altLang="en-US" sz="2400" dirty="0">
                <a:latin typeface="宋体" panose="02010600030101010101" pitchFamily="2" charset="-122"/>
              </a:rPr>
              <a:t>    其命令行格式为：</a:t>
            </a:r>
          </a:p>
          <a:p>
            <a:pPr marL="0" indent="0">
              <a:buNone/>
            </a:pPr>
            <a:r>
              <a:rPr lang="zh-CN" altLang="en-US" sz="2400" dirty="0">
                <a:latin typeface="宋体" panose="02010600030101010101" pitchFamily="2" charset="-122"/>
              </a:rPr>
              <a:t>    </a:t>
            </a:r>
            <a:r>
              <a:rPr lang="en-US" altLang="zh-CN" sz="2400" dirty="0" err="1">
                <a:latin typeface="宋体" panose="02010600030101010101" pitchFamily="2" charset="-122"/>
              </a:rPr>
              <a:t>ptree</a:t>
            </a:r>
            <a:r>
              <a:rPr lang="en-US" altLang="zh-CN" sz="2400" dirty="0">
                <a:latin typeface="宋体" panose="02010600030101010101" pitchFamily="2" charset="-122"/>
              </a:rPr>
              <a:t> -c computer -k│-</a:t>
            </a:r>
            <a:r>
              <a:rPr lang="en-US" altLang="zh-CN" sz="2400" dirty="0" err="1">
                <a:latin typeface="宋体" panose="02010600030101010101" pitchFamily="2" charset="-122"/>
              </a:rPr>
              <a:t>kt</a:t>
            </a:r>
            <a:r>
              <a:rPr lang="en-US" altLang="zh-CN" sz="2400" dirty="0">
                <a:latin typeface="宋体" panose="02010600030101010101" pitchFamily="2" charset="-122"/>
              </a:rPr>
              <a:t> process -?│/? </a:t>
            </a:r>
          </a:p>
          <a:p>
            <a:pPr marL="0" indent="0">
              <a:buNone/>
            </a:pPr>
            <a:r>
              <a:rPr lang="en-US" altLang="zh-CN" sz="2400" dirty="0">
                <a:latin typeface="宋体" panose="02010600030101010101" pitchFamily="2" charset="-122"/>
              </a:rPr>
              <a:t>    -c computer</a:t>
            </a:r>
            <a:r>
              <a:rPr lang="zh-CN" altLang="en-US" sz="2400" dirty="0">
                <a:latin typeface="宋体" panose="02010600030101010101" pitchFamily="2" charset="-122"/>
              </a:rPr>
              <a:t>：管理远程主机的时侯才需要用的这个参数，如果是本机，直接</a:t>
            </a:r>
            <a:r>
              <a:rPr lang="en-US" altLang="zh-CN" sz="2400" dirty="0" err="1">
                <a:latin typeface="宋体" panose="02010600030101010101" pitchFamily="2" charset="-122"/>
              </a:rPr>
              <a:t>ptree</a:t>
            </a:r>
            <a:r>
              <a:rPr lang="zh-CN" altLang="en-US" sz="2400" dirty="0">
                <a:latin typeface="宋体" panose="02010600030101010101" pitchFamily="2" charset="-122"/>
              </a:rPr>
              <a:t>命令即可。</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-k process</a:t>
            </a:r>
            <a:r>
              <a:rPr lang="zh-CN" altLang="en-US" sz="2400" dirty="0">
                <a:latin typeface="宋体" panose="02010600030101010101" pitchFamily="2" charset="-122"/>
              </a:rPr>
              <a:t>：停止后面指定的进程，这里的</a:t>
            </a:r>
            <a:r>
              <a:rPr lang="en-US" altLang="zh-CN" sz="2400" dirty="0">
                <a:latin typeface="宋体" panose="02010600030101010101" pitchFamily="2" charset="-122"/>
              </a:rPr>
              <a:t>process</a:t>
            </a:r>
            <a:r>
              <a:rPr lang="zh-CN" altLang="en-US" sz="2400" dirty="0">
                <a:latin typeface="宋体" panose="02010600030101010101" pitchFamily="2" charset="-122"/>
              </a:rPr>
              <a:t>可以是进程的名字也可以是进程的</a:t>
            </a:r>
            <a:r>
              <a:rPr lang="en-US" altLang="zh-CN" sz="2400" dirty="0">
                <a:latin typeface="宋体" panose="02010600030101010101" pitchFamily="2" charset="-122"/>
              </a:rPr>
              <a:t>PID</a:t>
            </a:r>
            <a:r>
              <a:rPr lang="zh-CN" altLang="en-US" sz="2400" dirty="0">
                <a:latin typeface="宋体" panose="02010600030101010101" pitchFamily="2" charset="-122"/>
              </a:rPr>
              <a:t>。</a:t>
            </a:r>
          </a:p>
          <a:p>
            <a:pPr marL="0" indent="0">
              <a:buNone/>
            </a:pPr>
            <a:endParaRPr lang="en-US" altLang="zh-CN" sz="2400" dirty="0">
              <a:latin typeface="宋体" panose="02010600030101010101" pitchFamily="2" charset="-122"/>
            </a:endParaRPr>
          </a:p>
        </p:txBody>
      </p:sp>
      <p:sp>
        <p:nvSpPr>
          <p:cNvPr id="118788"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89"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90"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22292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31</a:t>
            </a:fld>
            <a:endParaRPr lang="en-US" altLang="zh-CN"/>
          </a:p>
        </p:txBody>
      </p:sp>
      <p:sp>
        <p:nvSpPr>
          <p:cNvPr id="18435" name="Rectangle 2"/>
          <p:cNvSpPr>
            <a:spLocks noGrp="1" noRot="1" noChangeArrowheads="1"/>
          </p:cNvSpPr>
          <p:nvPr>
            <p:ph type="title"/>
          </p:nvPr>
        </p:nvSpPr>
        <p:spPr>
          <a:xfrm>
            <a:off x="349530" y="195532"/>
            <a:ext cx="5489567" cy="692989"/>
          </a:xfrm>
        </p:spPr>
        <p:txBody>
          <a:bodyPr>
            <a:normAutofit/>
          </a:bodyPr>
          <a:lstStyle/>
          <a:p>
            <a:pPr lvl="0"/>
            <a:r>
              <a:rPr lang="en-US" altLang="zh-CN" dirty="0" smtClean="0"/>
              <a:t>1.10Windows</a:t>
            </a:r>
            <a:r>
              <a:rPr lang="zh-CN" altLang="en-US" dirty="0" smtClean="0"/>
              <a:t>编程工具</a:t>
            </a:r>
            <a:r>
              <a:rPr lang="en-US" altLang="zh-CN" dirty="0" smtClean="0"/>
              <a:t>(1)</a:t>
            </a:r>
            <a:endParaRPr lang="zh-CN" altLang="en-US" dirty="0"/>
          </a:p>
        </p:txBody>
      </p:sp>
      <p:sp>
        <p:nvSpPr>
          <p:cNvPr id="2" name="内容占位符 1"/>
          <p:cNvSpPr>
            <a:spLocks noGrp="1"/>
          </p:cNvSpPr>
          <p:nvPr>
            <p:ph idx="1"/>
          </p:nvPr>
        </p:nvSpPr>
        <p:spPr/>
        <p:txBody>
          <a:bodyPr/>
          <a:lstStyle/>
          <a:p>
            <a:pPr>
              <a:buFont typeface="Wingdings" panose="05000000000000000000" pitchFamily="2" charset="2"/>
              <a:buChar char="Ø"/>
            </a:pPr>
            <a:r>
              <a:rPr lang="zh-CN" altLang="zh-CN" sz="2400" dirty="0" smtClean="0"/>
              <a:t>早期</a:t>
            </a:r>
            <a:r>
              <a:rPr lang="zh-CN" altLang="zh-CN" sz="2400" dirty="0"/>
              <a:t>的语言工具的主体基于命令行的编译器（如</a:t>
            </a:r>
            <a:r>
              <a:rPr lang="en-US" altLang="zh-CN" sz="2400" dirty="0"/>
              <a:t>MS C</a:t>
            </a:r>
            <a:r>
              <a:rPr lang="zh-CN" altLang="zh-CN" sz="2400" dirty="0"/>
              <a:t>），后来才出现直观易用的集成开发环境（如</a:t>
            </a:r>
            <a:r>
              <a:rPr lang="en-US" altLang="zh-CN" sz="2400" dirty="0"/>
              <a:t>Turbo Pascal</a:t>
            </a:r>
            <a:r>
              <a:rPr lang="zh-CN" altLang="zh-CN" sz="2400" dirty="0"/>
              <a:t>）和基于软件模块拖放组合的可视编程工具（如</a:t>
            </a:r>
            <a:r>
              <a:rPr lang="en-US" altLang="zh-CN" sz="2400" dirty="0"/>
              <a:t>Visual Basic</a:t>
            </a:r>
            <a:r>
              <a:rPr lang="zh-CN" altLang="zh-CN" sz="2400" dirty="0"/>
              <a:t>和</a:t>
            </a:r>
            <a:r>
              <a:rPr lang="en-US" altLang="zh-CN" sz="2400" dirty="0"/>
              <a:t>Delphi</a:t>
            </a:r>
            <a:r>
              <a:rPr lang="zh-CN" altLang="zh-CN" sz="2400" dirty="0"/>
              <a:t>）</a:t>
            </a:r>
            <a:r>
              <a:rPr lang="zh-CN" altLang="zh-CN" sz="2400" dirty="0" smtClean="0"/>
              <a:t>。</a:t>
            </a:r>
            <a:endParaRPr lang="en-US" altLang="zh-CN" sz="2400" dirty="0" smtClean="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zh-CN" sz="2400" dirty="0"/>
              <a:t>常用的高级编程语言（如</a:t>
            </a:r>
            <a:r>
              <a:rPr lang="en-US" altLang="zh-CN" sz="2400" dirty="0"/>
              <a:t>Fortran</a:t>
            </a:r>
            <a:r>
              <a:rPr lang="zh-CN" altLang="zh-CN" sz="2400" dirty="0"/>
              <a:t>、</a:t>
            </a:r>
            <a:r>
              <a:rPr lang="en-US" altLang="zh-CN" sz="2400" dirty="0"/>
              <a:t>Basic</a:t>
            </a:r>
            <a:r>
              <a:rPr lang="zh-CN" altLang="zh-CN" sz="2400" dirty="0"/>
              <a:t>、</a:t>
            </a:r>
            <a:r>
              <a:rPr lang="en-US" altLang="zh-CN" sz="2400" dirty="0"/>
              <a:t>Pascal</a:t>
            </a:r>
            <a:r>
              <a:rPr lang="zh-CN" altLang="zh-CN" sz="2400" dirty="0"/>
              <a:t>、</a:t>
            </a:r>
            <a:r>
              <a:rPr lang="en-US" altLang="zh-CN" sz="2400" dirty="0"/>
              <a:t>C</a:t>
            </a:r>
            <a:r>
              <a:rPr lang="zh-CN" altLang="zh-CN" sz="2400" dirty="0"/>
              <a:t>），其中主流的是</a:t>
            </a:r>
            <a:r>
              <a:rPr lang="en-US" altLang="zh-CN" sz="2400" dirty="0"/>
              <a:t>OOP</a:t>
            </a:r>
            <a:r>
              <a:rPr lang="zh-CN" altLang="zh-CN" sz="2400" dirty="0"/>
              <a:t>语言（如</a:t>
            </a:r>
            <a:r>
              <a:rPr lang="en-US" altLang="zh-CN" sz="2400" dirty="0"/>
              <a:t>C++</a:t>
            </a:r>
            <a:r>
              <a:rPr lang="zh-CN" altLang="zh-CN" sz="2400" dirty="0"/>
              <a:t>、</a:t>
            </a:r>
            <a:r>
              <a:rPr lang="en-US" altLang="zh-CN" sz="2400" dirty="0"/>
              <a:t>Java</a:t>
            </a:r>
            <a:r>
              <a:rPr lang="zh-CN" altLang="zh-CN" sz="2400" dirty="0"/>
              <a:t>、</a:t>
            </a:r>
            <a:r>
              <a:rPr lang="en-US" altLang="zh-CN" sz="2400" dirty="0"/>
              <a:t>C# </a:t>
            </a:r>
            <a:r>
              <a:rPr lang="zh-CN" altLang="zh-CN" sz="2400" dirty="0"/>
              <a:t>等）。随着</a:t>
            </a:r>
            <a:r>
              <a:rPr lang="en-US" altLang="zh-CN" sz="2400" dirty="0"/>
              <a:t>Web</a:t>
            </a:r>
            <a:r>
              <a:rPr lang="zh-CN" altLang="zh-CN" sz="2400" dirty="0"/>
              <a:t>网络的兴起和普及，多种简单实用的脚本语言（如</a:t>
            </a:r>
            <a:r>
              <a:rPr lang="en-US" altLang="zh-CN" sz="2400" dirty="0"/>
              <a:t>JavaScript</a:t>
            </a:r>
            <a:r>
              <a:rPr lang="zh-CN" altLang="zh-CN" sz="2400" dirty="0"/>
              <a:t>、</a:t>
            </a:r>
            <a:r>
              <a:rPr lang="en-US" altLang="zh-CN" sz="2400" dirty="0"/>
              <a:t>PHP</a:t>
            </a:r>
            <a:r>
              <a:rPr lang="zh-CN" altLang="zh-CN" sz="2400" dirty="0"/>
              <a:t>、</a:t>
            </a:r>
            <a:r>
              <a:rPr lang="en-US" altLang="zh-CN" sz="2400" dirty="0"/>
              <a:t>Perl</a:t>
            </a:r>
            <a:r>
              <a:rPr lang="zh-CN" altLang="zh-CN" sz="2400" dirty="0"/>
              <a:t>、</a:t>
            </a:r>
            <a:r>
              <a:rPr lang="en-US" altLang="zh-CN" sz="2400" dirty="0"/>
              <a:t>Ruby</a:t>
            </a:r>
            <a:r>
              <a:rPr lang="zh-CN" altLang="zh-CN" sz="2400" dirty="0"/>
              <a:t>等）也开始流行起来。</a:t>
            </a:r>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3385498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32</a:t>
            </a:fld>
            <a:endParaRPr lang="en-US" altLang="zh-CN"/>
          </a:p>
        </p:txBody>
      </p:sp>
      <p:sp>
        <p:nvSpPr>
          <p:cNvPr id="18435" name="Rectangle 2"/>
          <p:cNvSpPr>
            <a:spLocks noGrp="1" noRot="1" noChangeArrowheads="1"/>
          </p:cNvSpPr>
          <p:nvPr>
            <p:ph type="title"/>
          </p:nvPr>
        </p:nvSpPr>
        <p:spPr>
          <a:xfrm>
            <a:off x="349530" y="195532"/>
            <a:ext cx="5685510" cy="692989"/>
          </a:xfrm>
        </p:spPr>
        <p:txBody>
          <a:bodyPr>
            <a:normAutofit/>
          </a:bodyPr>
          <a:lstStyle/>
          <a:p>
            <a:pPr lvl="0"/>
            <a:r>
              <a:rPr lang="en-US" altLang="zh-CN" dirty="0"/>
              <a:t>1.10Windows</a:t>
            </a:r>
            <a:r>
              <a:rPr lang="zh-CN" altLang="en-US" dirty="0" smtClean="0"/>
              <a:t>编程工具</a:t>
            </a:r>
            <a:r>
              <a:rPr lang="en-US" altLang="zh-CN" dirty="0" smtClean="0"/>
              <a:t>(2)</a:t>
            </a:r>
            <a:endParaRPr lang="zh-CN" altLang="en-US" dirty="0"/>
          </a:p>
        </p:txBody>
      </p:sp>
      <p:sp>
        <p:nvSpPr>
          <p:cNvPr id="2" name="内容占位符 1"/>
          <p:cNvSpPr>
            <a:spLocks noGrp="1"/>
          </p:cNvSpPr>
          <p:nvPr>
            <p:ph idx="1"/>
          </p:nvPr>
        </p:nvSpPr>
        <p:spPr/>
        <p:txBody>
          <a:bodyPr/>
          <a:lstStyle/>
          <a:p>
            <a:pPr>
              <a:buFont typeface="Wingdings" pitchFamily="2" charset="2"/>
              <a:buChar char="Ø"/>
              <a:defRPr/>
            </a:pPr>
            <a:r>
              <a:rPr lang="zh-CN" altLang="zh-CN" sz="2400" dirty="0"/>
              <a:t>最早的</a:t>
            </a:r>
            <a:r>
              <a:rPr lang="en-US" altLang="zh-CN" sz="2400" dirty="0"/>
              <a:t>Windows</a:t>
            </a:r>
            <a:r>
              <a:rPr lang="zh-CN" altLang="zh-CN" sz="2400" dirty="0"/>
              <a:t>系统是用汇编、</a:t>
            </a:r>
            <a:r>
              <a:rPr lang="en-US" altLang="zh-CN" sz="2400" dirty="0"/>
              <a:t>C</a:t>
            </a:r>
            <a:r>
              <a:rPr lang="zh-CN" altLang="zh-CN" sz="2400" dirty="0"/>
              <a:t>和</a:t>
            </a:r>
            <a:r>
              <a:rPr lang="en-US" altLang="zh-CN" sz="2400" dirty="0"/>
              <a:t>Pascal</a:t>
            </a:r>
            <a:r>
              <a:rPr lang="zh-CN" altLang="zh-CN" sz="2400" dirty="0"/>
              <a:t>语言编写的（现在则主要用</a:t>
            </a:r>
            <a:r>
              <a:rPr lang="en-US" altLang="zh-CN" sz="2400" dirty="0"/>
              <a:t>C++</a:t>
            </a:r>
            <a:r>
              <a:rPr lang="zh-CN" altLang="zh-CN" sz="2400" dirty="0"/>
              <a:t>）</a:t>
            </a:r>
            <a:r>
              <a:rPr lang="zh-CN" altLang="en-US" sz="2400" dirty="0"/>
              <a:t>，</a:t>
            </a:r>
            <a:r>
              <a:rPr lang="en-US" altLang="zh-CN" sz="2400" dirty="0"/>
              <a:t>Windows</a:t>
            </a:r>
            <a:r>
              <a:rPr lang="zh-CN" altLang="zh-CN" sz="2400" dirty="0"/>
              <a:t>程序员最初都是用</a:t>
            </a:r>
            <a:r>
              <a:rPr lang="en-US" altLang="zh-CN" sz="2400" dirty="0"/>
              <a:t>C</a:t>
            </a:r>
            <a:r>
              <a:rPr lang="zh-CN" altLang="zh-CN" sz="2400" dirty="0"/>
              <a:t>语言（主要是微软无</a:t>
            </a:r>
            <a:r>
              <a:rPr lang="en-US" altLang="zh-CN" sz="2400" dirty="0"/>
              <a:t>IDE</a:t>
            </a:r>
            <a:r>
              <a:rPr lang="zh-CN" altLang="zh-CN" sz="2400" dirty="0"/>
              <a:t>的</a:t>
            </a:r>
            <a:r>
              <a:rPr lang="en-US" altLang="zh-CN" sz="2400" dirty="0"/>
              <a:t>MS C</a:t>
            </a:r>
            <a:r>
              <a:rPr lang="zh-CN" altLang="zh-CN" sz="2400" dirty="0"/>
              <a:t>，）直接调用</a:t>
            </a:r>
            <a:r>
              <a:rPr lang="en-US" altLang="zh-CN" sz="2400" dirty="0">
                <a:solidFill>
                  <a:srgbClr val="FF0000"/>
                </a:solidFill>
              </a:rPr>
              <a:t>Windows SDK</a:t>
            </a:r>
            <a:r>
              <a:rPr lang="zh-CN" altLang="zh-CN" sz="2400" dirty="0"/>
              <a:t>（</a:t>
            </a:r>
            <a:r>
              <a:rPr lang="en-US" altLang="zh-CN" sz="2400" dirty="0"/>
              <a:t>Software Development Kit</a:t>
            </a:r>
            <a:r>
              <a:rPr lang="zh-CN" altLang="zh-CN" sz="2400" dirty="0"/>
              <a:t>，软件开发工具包）中的</a:t>
            </a:r>
            <a:r>
              <a:rPr lang="en-US" altLang="zh-CN" sz="2400" dirty="0">
                <a:solidFill>
                  <a:srgbClr val="FF0000"/>
                </a:solidFill>
              </a:rPr>
              <a:t>Windows API</a:t>
            </a:r>
            <a:r>
              <a:rPr lang="zh-CN" altLang="zh-CN" sz="2400" dirty="0"/>
              <a:t>（</a:t>
            </a:r>
            <a:r>
              <a:rPr lang="en-US" altLang="zh-CN" sz="2400" dirty="0"/>
              <a:t>Application Program Interface</a:t>
            </a:r>
            <a:r>
              <a:rPr lang="zh-CN" altLang="zh-CN" sz="2400" dirty="0"/>
              <a:t>，应用程序接口）来编写</a:t>
            </a:r>
            <a:r>
              <a:rPr lang="en-US" altLang="zh-CN" sz="2400" dirty="0"/>
              <a:t>Windows</a:t>
            </a:r>
            <a:r>
              <a:rPr lang="zh-CN" altLang="zh-CN" sz="2400" dirty="0"/>
              <a:t>应用程序</a:t>
            </a:r>
            <a:r>
              <a:rPr lang="zh-CN" altLang="en-US" sz="2400" dirty="0"/>
              <a:t>。</a:t>
            </a:r>
            <a:endParaRPr lang="zh-CN" altLang="zh-CN" sz="2400" dirty="0"/>
          </a:p>
          <a:p>
            <a:pPr>
              <a:buFont typeface="Wingdings" panose="05000000000000000000" pitchFamily="2" charset="2"/>
              <a:buChar char="Ø"/>
            </a:pPr>
            <a:r>
              <a:rPr lang="en-US" altLang="zh-CN" sz="2400" dirty="0"/>
              <a:t>1991</a:t>
            </a:r>
            <a:r>
              <a:rPr lang="zh-CN" altLang="zh-CN" sz="2400" dirty="0"/>
              <a:t>年</a:t>
            </a:r>
            <a:r>
              <a:rPr lang="en-US" altLang="zh-CN" sz="2400" dirty="0"/>
              <a:t>5</a:t>
            </a:r>
            <a:r>
              <a:rPr lang="zh-CN" altLang="zh-CN" sz="2400" dirty="0"/>
              <a:t>月，</a:t>
            </a:r>
            <a:r>
              <a:rPr lang="en-US" altLang="zh-CN" sz="2400" dirty="0"/>
              <a:t>Tripod</a:t>
            </a:r>
            <a:r>
              <a:rPr lang="zh-CN" altLang="zh-CN" sz="2400" dirty="0"/>
              <a:t>（三脚架）公司的</a:t>
            </a:r>
            <a:r>
              <a:rPr lang="en-US" altLang="zh-CN" sz="2400" dirty="0"/>
              <a:t>Alan Cooper</a:t>
            </a:r>
            <a:r>
              <a:rPr lang="zh-CN" altLang="zh-CN" sz="2400" dirty="0"/>
              <a:t>按微软公司的要求，将</a:t>
            </a:r>
            <a:r>
              <a:rPr lang="en-US" altLang="zh-CN" sz="2400" dirty="0"/>
              <a:t>Basic</a:t>
            </a:r>
            <a:r>
              <a:rPr lang="zh-CN" altLang="zh-CN" sz="2400" dirty="0"/>
              <a:t>语言嵌入他自己开发的可视编程环境“</a:t>
            </a:r>
            <a:r>
              <a:rPr lang="en-US" altLang="zh-CN" sz="2400" dirty="0"/>
              <a:t>Ruby</a:t>
            </a:r>
            <a:r>
              <a:rPr lang="zh-CN" altLang="zh-CN" sz="2400" dirty="0"/>
              <a:t>”中，为</a:t>
            </a:r>
            <a:r>
              <a:rPr lang="en-US" altLang="zh-CN" sz="2400" dirty="0"/>
              <a:t>Windows 3.0</a:t>
            </a:r>
            <a:r>
              <a:rPr lang="zh-CN" altLang="zh-CN" sz="2400" dirty="0"/>
              <a:t>推出了了世界上第一个流行的可视编程软件</a:t>
            </a:r>
            <a:r>
              <a:rPr lang="en-US" altLang="zh-CN" sz="2400" dirty="0"/>
              <a:t>Visual Basic for Windows 1.0</a:t>
            </a:r>
            <a:r>
              <a:rPr lang="zh-CN" altLang="zh-CN" sz="2400" dirty="0"/>
              <a:t>。</a:t>
            </a:r>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33</a:t>
            </a:fld>
            <a:endParaRPr lang="en-US" altLang="zh-CN"/>
          </a:p>
        </p:txBody>
      </p:sp>
      <p:sp>
        <p:nvSpPr>
          <p:cNvPr id="18435" name="Rectangle 2"/>
          <p:cNvSpPr>
            <a:spLocks noGrp="1" noRot="1" noChangeArrowheads="1"/>
          </p:cNvSpPr>
          <p:nvPr>
            <p:ph type="title"/>
          </p:nvPr>
        </p:nvSpPr>
        <p:spPr>
          <a:xfrm>
            <a:off x="349530" y="195532"/>
            <a:ext cx="5855327" cy="692989"/>
          </a:xfrm>
        </p:spPr>
        <p:txBody>
          <a:bodyPr>
            <a:normAutofit/>
          </a:bodyPr>
          <a:lstStyle/>
          <a:p>
            <a:pPr lvl="0"/>
            <a:r>
              <a:rPr lang="en-US" altLang="zh-CN" dirty="0"/>
              <a:t>1.10Windows</a:t>
            </a:r>
            <a:r>
              <a:rPr lang="zh-CN" altLang="en-US" dirty="0" smtClean="0"/>
              <a:t>编程工具</a:t>
            </a:r>
            <a:r>
              <a:rPr lang="en-US" altLang="zh-CN" dirty="0" smtClean="0"/>
              <a:t>(3)</a:t>
            </a:r>
            <a:endParaRPr lang="zh-CN" altLang="en-US" dirty="0"/>
          </a:p>
        </p:txBody>
      </p:sp>
      <p:sp>
        <p:nvSpPr>
          <p:cNvPr id="2" name="内容占位符 1"/>
          <p:cNvSpPr>
            <a:spLocks noGrp="1"/>
          </p:cNvSpPr>
          <p:nvPr>
            <p:ph idx="1"/>
          </p:nvPr>
        </p:nvSpPr>
        <p:spPr/>
        <p:txBody>
          <a:bodyPr>
            <a:normAutofit fontScale="92500"/>
          </a:bodyPr>
          <a:lstStyle/>
          <a:p>
            <a:pPr>
              <a:buFont typeface="Wingdings" pitchFamily="2" charset="2"/>
              <a:buChar char="Ø"/>
              <a:defRPr/>
            </a:pPr>
            <a:r>
              <a:rPr lang="en-US" altLang="zh-CN" sz="2400" dirty="0"/>
              <a:t>Borland</a:t>
            </a:r>
            <a:r>
              <a:rPr lang="zh-CN" altLang="zh-CN" sz="2400" dirty="0"/>
              <a:t>公司将买下</a:t>
            </a:r>
            <a:r>
              <a:rPr lang="en-US" altLang="zh-CN" sz="2400" dirty="0"/>
              <a:t>White Water</a:t>
            </a:r>
            <a:r>
              <a:rPr lang="zh-CN" altLang="zh-CN" sz="2400" dirty="0"/>
              <a:t>的</a:t>
            </a:r>
            <a:r>
              <a:rPr lang="en-US" altLang="zh-CN" sz="2400" dirty="0"/>
              <a:t> C++ Framework</a:t>
            </a:r>
            <a:r>
              <a:rPr lang="zh-CN" altLang="zh-CN" sz="2400" dirty="0"/>
              <a:t>（框架）改名为</a:t>
            </a:r>
            <a:r>
              <a:rPr lang="en-US" altLang="zh-CN" sz="2400" dirty="0"/>
              <a:t>OWL</a:t>
            </a:r>
            <a:r>
              <a:rPr lang="zh-CN" altLang="zh-CN" sz="2400" dirty="0"/>
              <a:t>（</a:t>
            </a:r>
            <a:r>
              <a:rPr lang="en-US" altLang="zh-CN" sz="2400" dirty="0"/>
              <a:t>Object Windows Library</a:t>
            </a:r>
            <a:r>
              <a:rPr lang="zh-CN" altLang="zh-CN" sz="2400" dirty="0"/>
              <a:t>，对象视窗库，一种</a:t>
            </a:r>
            <a:r>
              <a:rPr lang="en-US" altLang="zh-CN" sz="2400" dirty="0"/>
              <a:t>Windows API</a:t>
            </a:r>
            <a:r>
              <a:rPr lang="zh-CN" altLang="zh-CN" sz="2400" dirty="0"/>
              <a:t>的</a:t>
            </a:r>
            <a:r>
              <a:rPr lang="en-US" altLang="zh-CN" sz="2400" dirty="0"/>
              <a:t>C++</a:t>
            </a:r>
            <a:r>
              <a:rPr lang="zh-CN" altLang="zh-CN" sz="2400" dirty="0"/>
              <a:t>类库），于</a:t>
            </a:r>
            <a:r>
              <a:rPr lang="en-US" altLang="zh-CN" sz="2400" dirty="0"/>
              <a:t>1992</a:t>
            </a:r>
            <a:r>
              <a:rPr lang="zh-CN" altLang="zh-CN" sz="2400" dirty="0"/>
              <a:t>年</a:t>
            </a:r>
            <a:r>
              <a:rPr lang="en-US" altLang="zh-CN" sz="2400" dirty="0"/>
              <a:t>6</a:t>
            </a:r>
            <a:r>
              <a:rPr lang="zh-CN" altLang="zh-CN" sz="2400" dirty="0"/>
              <a:t>月推出了以</a:t>
            </a:r>
            <a:r>
              <a:rPr lang="en-US" altLang="zh-CN" sz="2400" dirty="0"/>
              <a:t>OWL</a:t>
            </a:r>
            <a:r>
              <a:rPr lang="zh-CN" altLang="zh-CN" sz="2400" dirty="0"/>
              <a:t>为核心的</a:t>
            </a:r>
            <a:r>
              <a:rPr lang="en-US" altLang="zh-CN" sz="2400" dirty="0"/>
              <a:t>Borland C++ 3.1</a:t>
            </a:r>
            <a:r>
              <a:rPr lang="zh-CN" altLang="zh-CN" sz="2400" dirty="0"/>
              <a:t>，支持</a:t>
            </a:r>
            <a:r>
              <a:rPr lang="en-US" altLang="zh-CN" sz="2400" dirty="0"/>
              <a:t>Windows</a:t>
            </a:r>
            <a:r>
              <a:rPr lang="zh-CN" altLang="zh-CN" sz="2400" dirty="0"/>
              <a:t>的</a:t>
            </a:r>
            <a:r>
              <a:rPr lang="en-US" altLang="zh-CN" sz="2400" dirty="0"/>
              <a:t>OOP</a:t>
            </a:r>
            <a:r>
              <a:rPr lang="zh-CN" altLang="zh-CN" sz="2400" dirty="0"/>
              <a:t>编程，且并带有直观易用的</a:t>
            </a:r>
            <a:r>
              <a:rPr lang="en-US" altLang="zh-CN" sz="2400" dirty="0"/>
              <a:t>IDE</a:t>
            </a:r>
            <a:r>
              <a:rPr lang="zh-CN" altLang="zh-CN" sz="2400" dirty="0"/>
              <a:t>，受到</a:t>
            </a:r>
            <a:r>
              <a:rPr lang="en-US" altLang="zh-CN" sz="2400" dirty="0"/>
              <a:t>Windows</a:t>
            </a:r>
            <a:r>
              <a:rPr lang="zh-CN" altLang="zh-CN" sz="2400" dirty="0"/>
              <a:t>程序员的热情追捧</a:t>
            </a:r>
            <a:r>
              <a:rPr lang="zh-CN" altLang="zh-CN" sz="2400" dirty="0" smtClean="0"/>
              <a:t>。</a:t>
            </a:r>
            <a:endParaRPr lang="en-US" altLang="zh-CN" sz="2400" dirty="0" smtClean="0"/>
          </a:p>
          <a:p>
            <a:pPr>
              <a:buFont typeface="Wingdings" pitchFamily="2" charset="2"/>
              <a:buChar char="Ø"/>
              <a:defRPr/>
            </a:pPr>
            <a:endParaRPr lang="zh-CN" altLang="zh-CN" sz="2400" dirty="0"/>
          </a:p>
          <a:p>
            <a:pPr>
              <a:buFont typeface="Wingdings" panose="05000000000000000000" pitchFamily="2" charset="2"/>
              <a:buChar char="Ø"/>
            </a:pPr>
            <a:r>
              <a:rPr lang="zh-CN" altLang="zh-CN" sz="2400" dirty="0"/>
              <a:t>由于微软公司利用自己在</a:t>
            </a:r>
            <a:r>
              <a:rPr lang="en-US" altLang="zh-CN" sz="2400" dirty="0"/>
              <a:t>PC</a:t>
            </a:r>
            <a:r>
              <a:rPr lang="zh-CN" altLang="zh-CN" sz="2400" dirty="0"/>
              <a:t>机操作系统上的垄断优势，将它的新推出的</a:t>
            </a:r>
            <a:r>
              <a:rPr lang="en-US" altLang="zh-CN" sz="2400" dirty="0"/>
              <a:t>OLE</a:t>
            </a:r>
            <a:r>
              <a:rPr lang="zh-CN" altLang="zh-CN" sz="2400" dirty="0"/>
              <a:t>和</a:t>
            </a:r>
            <a:r>
              <a:rPr lang="en-US" altLang="zh-CN" sz="2400" dirty="0"/>
              <a:t>COM</a:t>
            </a:r>
            <a:r>
              <a:rPr lang="zh-CN" altLang="zh-CN" sz="2400" dirty="0"/>
              <a:t>等组件技术，集成到它自己的开发工具中，而对</a:t>
            </a:r>
            <a:r>
              <a:rPr lang="en-US" altLang="zh-CN" sz="2400" dirty="0" err="1"/>
              <a:t>Borlan</a:t>
            </a:r>
            <a:r>
              <a:rPr lang="zh-CN" altLang="zh-CN" sz="2400" dirty="0"/>
              <a:t>等其他公司保密。因此，</a:t>
            </a:r>
            <a:r>
              <a:rPr lang="en-US" altLang="zh-CN" sz="2400" dirty="0"/>
              <a:t>Visual C++</a:t>
            </a:r>
            <a:r>
              <a:rPr lang="zh-CN" altLang="zh-CN" sz="2400" dirty="0"/>
              <a:t>和</a:t>
            </a:r>
            <a:r>
              <a:rPr lang="en-US" altLang="zh-CN" sz="2400" dirty="0"/>
              <a:t>Visual Basic</a:t>
            </a:r>
            <a:r>
              <a:rPr lang="zh-CN" altLang="zh-CN" sz="2400" dirty="0"/>
              <a:t>才得以取代</a:t>
            </a:r>
            <a:r>
              <a:rPr lang="en-US" altLang="zh-CN" sz="2400" dirty="0"/>
              <a:t>Borland C++</a:t>
            </a:r>
            <a:r>
              <a:rPr lang="zh-CN" altLang="zh-CN" sz="2400" dirty="0"/>
              <a:t>在</a:t>
            </a:r>
            <a:r>
              <a:rPr lang="en-US" altLang="zh-CN" sz="2400" dirty="0"/>
              <a:t>Windows</a:t>
            </a:r>
            <a:r>
              <a:rPr lang="zh-CN" altLang="zh-CN" sz="2400" dirty="0"/>
              <a:t>编程中的霸主地位</a:t>
            </a:r>
            <a:r>
              <a:rPr lang="zh-CN" altLang="en-US" sz="2400" dirty="0"/>
              <a:t>。</a:t>
            </a:r>
            <a:endParaRPr lang="zh-CN" altLang="zh-CN" sz="2400" dirty="0"/>
          </a:p>
          <a:p>
            <a:pPr marL="0" indent="0">
              <a:buNone/>
            </a:pPr>
            <a:endParaRPr lang="zh-CN" altLang="zh-CN" sz="2400" dirty="0"/>
          </a:p>
          <a:p>
            <a:endParaRPr lang="zh-CN" altLang="en-US" dirty="0"/>
          </a:p>
        </p:txBody>
      </p:sp>
    </p:spTree>
    <p:extLst>
      <p:ext uri="{BB962C8B-B14F-4D97-AF65-F5344CB8AC3E}">
        <p14:creationId xmlns:p14="http://schemas.microsoft.com/office/powerpoint/2010/main" val="3289616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34</a:t>
            </a:fld>
            <a:endParaRPr lang="en-US" altLang="zh-CN"/>
          </a:p>
        </p:txBody>
      </p:sp>
      <p:sp>
        <p:nvSpPr>
          <p:cNvPr id="18435" name="Rectangle 2"/>
          <p:cNvSpPr>
            <a:spLocks noGrp="1" noRot="1" noChangeArrowheads="1"/>
          </p:cNvSpPr>
          <p:nvPr>
            <p:ph type="title"/>
          </p:nvPr>
        </p:nvSpPr>
        <p:spPr>
          <a:xfrm>
            <a:off x="349530" y="195532"/>
            <a:ext cx="6430093" cy="692989"/>
          </a:xfrm>
        </p:spPr>
        <p:txBody>
          <a:bodyPr>
            <a:normAutofit/>
          </a:bodyPr>
          <a:lstStyle/>
          <a:p>
            <a:pPr lvl="0"/>
            <a:r>
              <a:rPr lang="en-US" altLang="zh-CN" dirty="0"/>
              <a:t>1.10Windows</a:t>
            </a:r>
            <a:r>
              <a:rPr lang="zh-CN" altLang="en-US" dirty="0" smtClean="0"/>
              <a:t>编程工具</a:t>
            </a:r>
            <a:r>
              <a:rPr lang="en-US" altLang="zh-CN" dirty="0" smtClean="0"/>
              <a:t>(4)</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en-US" altLang="zh-CN" sz="2400" dirty="0"/>
              <a:t>Borland</a:t>
            </a:r>
            <a:r>
              <a:rPr lang="zh-CN" altLang="zh-CN" sz="2400" dirty="0"/>
              <a:t>公司并不甘心，</a:t>
            </a:r>
            <a:r>
              <a:rPr lang="en-US" altLang="zh-CN" sz="2400" dirty="0"/>
              <a:t>Anders Hejlsberg</a:t>
            </a:r>
            <a:r>
              <a:rPr lang="zh-CN" altLang="zh-CN" sz="2400" dirty="0"/>
              <a:t>于</a:t>
            </a:r>
            <a:r>
              <a:rPr lang="en-US" altLang="zh-CN" sz="2400" dirty="0"/>
              <a:t>1995</a:t>
            </a:r>
            <a:r>
              <a:rPr lang="zh-CN" altLang="zh-CN" sz="2400" dirty="0"/>
              <a:t>年开发出了嵌入</a:t>
            </a:r>
            <a:r>
              <a:rPr lang="en-US" altLang="zh-CN" sz="2400" dirty="0"/>
              <a:t>Pascal</a:t>
            </a:r>
            <a:r>
              <a:rPr lang="zh-CN" altLang="zh-CN" sz="2400" dirty="0"/>
              <a:t>语言、基于组件的可视编程工具</a:t>
            </a:r>
            <a:r>
              <a:rPr lang="en-US" altLang="zh-CN" sz="2400" dirty="0"/>
              <a:t>Delphi</a:t>
            </a:r>
            <a:r>
              <a:rPr lang="zh-CN" altLang="zh-CN" sz="2400" dirty="0"/>
              <a:t>，它比</a:t>
            </a:r>
            <a:r>
              <a:rPr lang="en-US" altLang="zh-CN" sz="2400" dirty="0"/>
              <a:t>VC</a:t>
            </a:r>
            <a:r>
              <a:rPr lang="zh-CN" altLang="zh-CN" sz="2400" dirty="0"/>
              <a:t>更好用、比</a:t>
            </a:r>
            <a:r>
              <a:rPr lang="en-US" altLang="zh-CN" sz="2400" dirty="0"/>
              <a:t>VB</a:t>
            </a:r>
            <a:r>
              <a:rPr lang="zh-CN" altLang="zh-CN" sz="2400" dirty="0"/>
              <a:t>的功能更强大、长于数据库连接，受到了</a:t>
            </a:r>
            <a:r>
              <a:rPr lang="en-US" altLang="zh-CN" sz="2400" dirty="0"/>
              <a:t>Windows</a:t>
            </a:r>
            <a:r>
              <a:rPr lang="zh-CN" altLang="zh-CN" sz="2400" dirty="0"/>
              <a:t>程序员的热烈欢迎，可与微软的</a:t>
            </a:r>
            <a:r>
              <a:rPr lang="en-US" altLang="zh-CN" sz="2400" dirty="0"/>
              <a:t>VB</a:t>
            </a:r>
            <a:r>
              <a:rPr lang="zh-CN" altLang="zh-CN" sz="2400" dirty="0"/>
              <a:t>和</a:t>
            </a:r>
            <a:r>
              <a:rPr lang="en-US" altLang="zh-CN" sz="2400" dirty="0"/>
              <a:t>VC</a:t>
            </a:r>
            <a:r>
              <a:rPr lang="zh-CN" altLang="zh-CN" sz="2400" dirty="0"/>
              <a:t>分庭抗礼</a:t>
            </a:r>
            <a:r>
              <a:rPr lang="zh-CN" altLang="zh-CN" sz="2400" dirty="0" smtClean="0"/>
              <a:t>。</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a:t>1995</a:t>
            </a:r>
            <a:r>
              <a:rPr lang="zh-CN" altLang="zh-CN" sz="2400" dirty="0"/>
              <a:t>年</a:t>
            </a:r>
            <a:r>
              <a:rPr lang="en-US" altLang="zh-CN" sz="2400" dirty="0"/>
              <a:t>5</a:t>
            </a:r>
            <a:r>
              <a:rPr lang="zh-CN" altLang="zh-CN" sz="2400" dirty="0"/>
              <a:t>月</a:t>
            </a:r>
            <a:r>
              <a:rPr lang="en-US" altLang="zh-CN" sz="2400" dirty="0"/>
              <a:t>Sun</a:t>
            </a:r>
            <a:r>
              <a:rPr lang="zh-CN" altLang="zh-CN" sz="2400" dirty="0"/>
              <a:t>公司推出了由</a:t>
            </a:r>
            <a:r>
              <a:rPr lang="en-US" altLang="zh-CN" sz="2400" dirty="0"/>
              <a:t>James Gosling</a:t>
            </a:r>
            <a:r>
              <a:rPr lang="zh-CN" altLang="zh-CN" sz="2400" dirty="0"/>
              <a:t>等人开发的一种跨平台、面向对象、适应网络环境的全新编程语言</a:t>
            </a:r>
            <a:r>
              <a:rPr lang="en-US" altLang="zh-CN" sz="2400" dirty="0"/>
              <a:t>Java</a:t>
            </a:r>
            <a:r>
              <a:rPr lang="zh-CN" altLang="zh-CN" sz="2400" dirty="0"/>
              <a:t>，彻底改变了</a:t>
            </a:r>
            <a:r>
              <a:rPr lang="en-US" altLang="zh-CN" sz="2400" dirty="0"/>
              <a:t>Windows</a:t>
            </a:r>
            <a:r>
              <a:rPr lang="zh-CN" altLang="zh-CN" sz="2400" dirty="0"/>
              <a:t>开发工具的格局</a:t>
            </a:r>
          </a:p>
          <a:p>
            <a:endParaRPr lang="zh-CN" altLang="en-US" dirty="0"/>
          </a:p>
        </p:txBody>
      </p:sp>
    </p:spTree>
    <p:extLst>
      <p:ext uri="{BB962C8B-B14F-4D97-AF65-F5344CB8AC3E}">
        <p14:creationId xmlns:p14="http://schemas.microsoft.com/office/powerpoint/2010/main" val="1518642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35</a:t>
            </a:fld>
            <a:endParaRPr lang="en-US" altLang="zh-CN"/>
          </a:p>
        </p:txBody>
      </p:sp>
      <p:sp>
        <p:nvSpPr>
          <p:cNvPr id="18435" name="Rectangle 2"/>
          <p:cNvSpPr>
            <a:spLocks noGrp="1" noRot="1" noChangeArrowheads="1"/>
          </p:cNvSpPr>
          <p:nvPr>
            <p:ph type="title"/>
          </p:nvPr>
        </p:nvSpPr>
        <p:spPr>
          <a:xfrm>
            <a:off x="349530" y="195532"/>
            <a:ext cx="5594070" cy="692989"/>
          </a:xfrm>
        </p:spPr>
        <p:txBody>
          <a:bodyPr>
            <a:normAutofit/>
          </a:bodyPr>
          <a:lstStyle/>
          <a:p>
            <a:pPr lvl="0"/>
            <a:r>
              <a:rPr lang="en-US" altLang="zh-CN" dirty="0"/>
              <a:t>1.10Windows</a:t>
            </a:r>
            <a:r>
              <a:rPr lang="zh-CN" altLang="en-US" dirty="0" smtClean="0"/>
              <a:t>编程工具</a:t>
            </a:r>
            <a:r>
              <a:rPr lang="en-US" altLang="zh-CN" dirty="0" smtClean="0"/>
              <a:t>(5)</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en-US" altLang="zh-CN" sz="2400" dirty="0"/>
              <a:t>Borland</a:t>
            </a:r>
            <a:r>
              <a:rPr lang="zh-CN" altLang="zh-CN" sz="2400" dirty="0"/>
              <a:t>公司并不甘心，</a:t>
            </a:r>
            <a:r>
              <a:rPr lang="en-US" altLang="zh-CN" sz="2400" dirty="0"/>
              <a:t>Anders Hejlsberg</a:t>
            </a:r>
            <a:r>
              <a:rPr lang="zh-CN" altLang="zh-CN" sz="2400" dirty="0"/>
              <a:t>于</a:t>
            </a:r>
            <a:r>
              <a:rPr lang="en-US" altLang="zh-CN" sz="2400" dirty="0"/>
              <a:t>1995</a:t>
            </a:r>
            <a:r>
              <a:rPr lang="zh-CN" altLang="zh-CN" sz="2400" dirty="0"/>
              <a:t>年开发出了嵌入</a:t>
            </a:r>
            <a:r>
              <a:rPr lang="en-US" altLang="zh-CN" sz="2400" dirty="0"/>
              <a:t>Pascal</a:t>
            </a:r>
            <a:r>
              <a:rPr lang="zh-CN" altLang="zh-CN" sz="2400" dirty="0"/>
              <a:t>语言、基于组件的可视编程工具</a:t>
            </a:r>
            <a:r>
              <a:rPr lang="en-US" altLang="zh-CN" sz="2400" dirty="0"/>
              <a:t>Delphi</a:t>
            </a:r>
            <a:r>
              <a:rPr lang="zh-CN" altLang="zh-CN" sz="2400" dirty="0"/>
              <a:t>，它比</a:t>
            </a:r>
            <a:r>
              <a:rPr lang="en-US" altLang="zh-CN" sz="2400" dirty="0"/>
              <a:t>VC</a:t>
            </a:r>
            <a:r>
              <a:rPr lang="zh-CN" altLang="zh-CN" sz="2400" dirty="0"/>
              <a:t>更好用、比</a:t>
            </a:r>
            <a:r>
              <a:rPr lang="en-US" altLang="zh-CN" sz="2400" dirty="0"/>
              <a:t>VB</a:t>
            </a:r>
            <a:r>
              <a:rPr lang="zh-CN" altLang="zh-CN" sz="2400" dirty="0"/>
              <a:t>的功能更强大、长于数据库连接，受到了</a:t>
            </a:r>
            <a:r>
              <a:rPr lang="en-US" altLang="zh-CN" sz="2400" dirty="0"/>
              <a:t>Windows</a:t>
            </a:r>
            <a:r>
              <a:rPr lang="zh-CN" altLang="zh-CN" sz="2400" dirty="0"/>
              <a:t>程序员的热烈欢迎，可与微软的</a:t>
            </a:r>
            <a:r>
              <a:rPr lang="en-US" altLang="zh-CN" sz="2400" dirty="0"/>
              <a:t>VB</a:t>
            </a:r>
            <a:r>
              <a:rPr lang="zh-CN" altLang="zh-CN" sz="2400" dirty="0"/>
              <a:t>和</a:t>
            </a:r>
            <a:r>
              <a:rPr lang="en-US" altLang="zh-CN" sz="2400" dirty="0"/>
              <a:t>VC</a:t>
            </a:r>
            <a:r>
              <a:rPr lang="zh-CN" altLang="zh-CN" sz="2400" dirty="0"/>
              <a:t>分庭抗礼</a:t>
            </a:r>
            <a:r>
              <a:rPr lang="zh-CN" altLang="zh-CN" sz="2400" dirty="0" smtClean="0"/>
              <a:t>。</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a:t>1995</a:t>
            </a:r>
            <a:r>
              <a:rPr lang="zh-CN" altLang="zh-CN" sz="2400" dirty="0"/>
              <a:t>年</a:t>
            </a:r>
            <a:r>
              <a:rPr lang="en-US" altLang="zh-CN" sz="2400" dirty="0"/>
              <a:t>5</a:t>
            </a:r>
            <a:r>
              <a:rPr lang="zh-CN" altLang="zh-CN" sz="2400" dirty="0"/>
              <a:t>月</a:t>
            </a:r>
            <a:r>
              <a:rPr lang="en-US" altLang="zh-CN" sz="2400" dirty="0"/>
              <a:t>Sun</a:t>
            </a:r>
            <a:r>
              <a:rPr lang="zh-CN" altLang="zh-CN" sz="2400" dirty="0"/>
              <a:t>公司推出了由</a:t>
            </a:r>
            <a:r>
              <a:rPr lang="en-US" altLang="zh-CN" sz="2400" dirty="0"/>
              <a:t>James Gosling</a:t>
            </a:r>
            <a:r>
              <a:rPr lang="zh-CN" altLang="zh-CN" sz="2400" dirty="0"/>
              <a:t>等人开发的一种跨平台、面向对象、适应网络环境的全新编程语言</a:t>
            </a:r>
            <a:r>
              <a:rPr lang="en-US" altLang="zh-CN" sz="2400" dirty="0"/>
              <a:t>Java</a:t>
            </a:r>
            <a:r>
              <a:rPr lang="zh-CN" altLang="zh-CN" sz="2400" dirty="0"/>
              <a:t>，彻底改变了</a:t>
            </a:r>
            <a:r>
              <a:rPr lang="en-US" altLang="zh-CN" sz="2400" dirty="0"/>
              <a:t>Windows</a:t>
            </a:r>
            <a:r>
              <a:rPr lang="zh-CN" altLang="zh-CN" sz="2400" dirty="0"/>
              <a:t>开发工具的格局</a:t>
            </a:r>
          </a:p>
          <a:p>
            <a:endParaRPr lang="zh-CN" altLang="en-US" dirty="0"/>
          </a:p>
        </p:txBody>
      </p:sp>
    </p:spTree>
    <p:extLst>
      <p:ext uri="{BB962C8B-B14F-4D97-AF65-F5344CB8AC3E}">
        <p14:creationId xmlns:p14="http://schemas.microsoft.com/office/powerpoint/2010/main" val="2731326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36</a:t>
            </a:fld>
            <a:endParaRPr lang="en-US" altLang="zh-CN"/>
          </a:p>
        </p:txBody>
      </p:sp>
      <p:sp>
        <p:nvSpPr>
          <p:cNvPr id="18435" name="Rectangle 2"/>
          <p:cNvSpPr>
            <a:spLocks noGrp="1" noRot="1" noChangeArrowheads="1"/>
          </p:cNvSpPr>
          <p:nvPr>
            <p:ph type="title"/>
          </p:nvPr>
        </p:nvSpPr>
        <p:spPr>
          <a:xfrm>
            <a:off x="349530" y="195532"/>
            <a:ext cx="7109361" cy="692989"/>
          </a:xfrm>
        </p:spPr>
        <p:txBody>
          <a:bodyPr>
            <a:normAutofit/>
          </a:bodyPr>
          <a:lstStyle/>
          <a:p>
            <a:pPr lvl="0"/>
            <a:r>
              <a:rPr lang="en-US" altLang="zh-CN" dirty="0"/>
              <a:t>1.10Windows</a:t>
            </a:r>
            <a:r>
              <a:rPr lang="zh-CN" altLang="en-US" dirty="0" smtClean="0"/>
              <a:t>编程工具</a:t>
            </a:r>
            <a:r>
              <a:rPr lang="en-US" altLang="zh-CN" dirty="0" smtClean="0"/>
              <a:t>(6)</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zh-CN" altLang="zh-CN" sz="2400" dirty="0"/>
              <a:t>为了安全和跨平台，</a:t>
            </a:r>
            <a:r>
              <a:rPr lang="en-US" altLang="zh-CN" sz="2400" dirty="0"/>
              <a:t>Java</a:t>
            </a:r>
            <a:r>
              <a:rPr lang="zh-CN" altLang="zh-CN" sz="2400" dirty="0"/>
              <a:t>采用了字节码和虚拟机，程序须经过解释才能执行，大大降低了</a:t>
            </a:r>
            <a:r>
              <a:rPr lang="en-US" altLang="zh-CN" sz="2400" dirty="0"/>
              <a:t>Java</a:t>
            </a:r>
            <a:r>
              <a:rPr lang="zh-CN" altLang="zh-CN" sz="2400" dirty="0"/>
              <a:t>程序的运行</a:t>
            </a:r>
            <a:r>
              <a:rPr lang="zh-CN" altLang="zh-CN" sz="2400" dirty="0" smtClean="0"/>
              <a:t>效率</a:t>
            </a:r>
            <a:r>
              <a:rPr lang="zh-CN" altLang="en-US" sz="2400" dirty="0" smtClean="0"/>
              <a:t>。</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a:t>2002</a:t>
            </a:r>
            <a:r>
              <a:rPr lang="zh-CN" altLang="zh-CN" sz="2400" dirty="0"/>
              <a:t>年</a:t>
            </a:r>
            <a:r>
              <a:rPr lang="en-US" altLang="zh-CN" sz="2400" dirty="0"/>
              <a:t>2</a:t>
            </a:r>
            <a:r>
              <a:rPr lang="zh-CN" altLang="zh-CN" sz="2400" dirty="0"/>
              <a:t>月，微软公司推出了由</a:t>
            </a:r>
            <a:r>
              <a:rPr lang="en-US" altLang="zh-CN" sz="2400" dirty="0"/>
              <a:t>Anders Hejlsberg</a:t>
            </a:r>
            <a:r>
              <a:rPr lang="zh-CN" altLang="zh-CN" sz="2400" dirty="0"/>
              <a:t>领导开发的跨语言、跨平台、面向组件的运行环境——</a:t>
            </a:r>
            <a:r>
              <a:rPr lang="en-US" altLang="zh-CN" sz="2400" dirty="0"/>
              <a:t>.NET</a:t>
            </a:r>
            <a:r>
              <a:rPr lang="zh-CN" altLang="zh-CN" sz="2400" dirty="0"/>
              <a:t>框架和简单现代、面向对象、类型安全、运行高效的编程语言——</a:t>
            </a:r>
            <a:r>
              <a:rPr lang="en-US" altLang="zh-CN" sz="2400" dirty="0"/>
              <a:t>C#</a:t>
            </a:r>
            <a:r>
              <a:rPr lang="zh-CN" altLang="zh-CN" sz="2400" dirty="0"/>
              <a:t>。</a:t>
            </a:r>
            <a:endParaRPr lang="en-US" altLang="zh-CN" sz="2400" dirty="0"/>
          </a:p>
          <a:p>
            <a:pPr>
              <a:buFont typeface="Wingdings" pitchFamily="2" charset="2"/>
              <a:buChar char="Ø"/>
              <a:defRPr/>
            </a:pPr>
            <a:r>
              <a:rPr lang="zh-CN" altLang="zh-CN" sz="2400" dirty="0"/>
              <a:t>到此，</a:t>
            </a:r>
            <a:r>
              <a:rPr lang="en-US" altLang="zh-CN" sz="2400" dirty="0"/>
              <a:t>Anders Hejlsberg</a:t>
            </a:r>
            <a:r>
              <a:rPr lang="zh-CN" altLang="zh-CN" sz="2400" dirty="0"/>
              <a:t>才真正实现了他的设计和梦想，微软公司的开发平台和编程工具也因此发展到了一个全新的</a:t>
            </a:r>
            <a:r>
              <a:rPr lang="zh-CN" altLang="zh-CN" sz="2400" dirty="0" smtClean="0"/>
              <a:t>阶段</a:t>
            </a:r>
            <a:r>
              <a:rPr lang="zh-CN" altLang="en-US" sz="2400" dirty="0" smtClean="0"/>
              <a:t>。</a:t>
            </a:r>
            <a:endParaRPr lang="zh-CN" altLang="en-US" dirty="0"/>
          </a:p>
        </p:txBody>
      </p:sp>
    </p:spTree>
    <p:extLst>
      <p:ext uri="{BB962C8B-B14F-4D97-AF65-F5344CB8AC3E}">
        <p14:creationId xmlns:p14="http://schemas.microsoft.com/office/powerpoint/2010/main" val="2617500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37</a:t>
            </a:fld>
            <a:endParaRPr lang="en-US" altLang="zh-CN"/>
          </a:p>
        </p:txBody>
      </p:sp>
      <p:sp>
        <p:nvSpPr>
          <p:cNvPr id="18435" name="Rectangle 2"/>
          <p:cNvSpPr>
            <a:spLocks noGrp="1" noRot="1" noChangeArrowheads="1"/>
          </p:cNvSpPr>
          <p:nvPr>
            <p:ph type="title"/>
          </p:nvPr>
        </p:nvSpPr>
        <p:spPr>
          <a:xfrm>
            <a:off x="349530" y="195532"/>
            <a:ext cx="7344493" cy="692989"/>
          </a:xfrm>
        </p:spPr>
        <p:txBody>
          <a:bodyPr>
            <a:normAutofit/>
          </a:bodyPr>
          <a:lstStyle/>
          <a:p>
            <a:pPr lvl="0"/>
            <a:r>
              <a:rPr lang="en-US" altLang="zh-CN" dirty="0" smtClean="0"/>
              <a:t>1.11Windows</a:t>
            </a:r>
            <a:r>
              <a:rPr lang="zh-CN" altLang="en-US" dirty="0" smtClean="0"/>
              <a:t>编程工具</a:t>
            </a:r>
            <a:r>
              <a:rPr lang="en-US" altLang="zh-CN" dirty="0" smtClean="0"/>
              <a:t>-.NET</a:t>
            </a:r>
            <a:r>
              <a:rPr lang="zh-CN" altLang="en-US" dirty="0" smtClean="0"/>
              <a:t>框架</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en-US" altLang="zh-CN" sz="2400" dirty="0"/>
              <a:t>.NET</a:t>
            </a:r>
            <a:r>
              <a:rPr lang="zh-CN" altLang="zh-CN" sz="2400" dirty="0"/>
              <a:t>框架（</a:t>
            </a:r>
            <a:r>
              <a:rPr lang="en-US" altLang="zh-CN" sz="2400" dirty="0"/>
              <a:t>.NET Framework</a:t>
            </a:r>
            <a:r>
              <a:rPr lang="zh-CN" altLang="zh-CN" sz="2400" dirty="0"/>
              <a:t>）是微软公司为了与</a:t>
            </a:r>
            <a:r>
              <a:rPr lang="en-US" altLang="zh-CN" sz="2400" dirty="0"/>
              <a:t>Sun/Oracle</a:t>
            </a:r>
            <a:r>
              <a:rPr lang="zh-CN" altLang="zh-CN" sz="2400" dirty="0"/>
              <a:t>公司的</a:t>
            </a:r>
            <a:r>
              <a:rPr lang="en-US" altLang="zh-CN" sz="2400" dirty="0"/>
              <a:t>Java</a:t>
            </a:r>
            <a:r>
              <a:rPr lang="zh-CN" altLang="zh-CN" sz="2400" dirty="0"/>
              <a:t>（</a:t>
            </a:r>
            <a:r>
              <a:rPr lang="en-US" altLang="zh-CN" sz="2400" dirty="0"/>
              <a:t>EE</a:t>
            </a:r>
            <a:r>
              <a:rPr lang="zh-CN" altLang="zh-CN" sz="2400" dirty="0"/>
              <a:t>）竞争，于</a:t>
            </a:r>
            <a:r>
              <a:rPr lang="en-US" altLang="zh-CN" sz="2400" dirty="0"/>
              <a:t>2000</a:t>
            </a:r>
            <a:r>
              <a:rPr lang="zh-CN" altLang="zh-CN" sz="2400" dirty="0"/>
              <a:t>年</a:t>
            </a:r>
            <a:r>
              <a:rPr lang="en-US" altLang="zh-CN" sz="2400" dirty="0"/>
              <a:t>6</a:t>
            </a:r>
            <a:r>
              <a:rPr lang="zh-CN" altLang="zh-CN" sz="2400" dirty="0"/>
              <a:t>月提出来的一种新的跨语言、跨平台、面向组件的操作系统环境，适用于</a:t>
            </a:r>
            <a:r>
              <a:rPr lang="en-US" altLang="zh-CN" sz="2400" dirty="0"/>
              <a:t>Web</a:t>
            </a:r>
            <a:r>
              <a:rPr lang="zh-CN" altLang="zh-CN" sz="2400" dirty="0"/>
              <a:t>服务（</a:t>
            </a:r>
            <a:r>
              <a:rPr lang="en-US" altLang="zh-CN" sz="2400" dirty="0"/>
              <a:t>Web services</a:t>
            </a:r>
            <a:r>
              <a:rPr lang="zh-CN" altLang="zh-CN" sz="2400" dirty="0"/>
              <a:t>）和因特网（</a:t>
            </a:r>
            <a:r>
              <a:rPr lang="en-US" altLang="zh-CN" sz="2400" dirty="0"/>
              <a:t>Internet</a:t>
            </a:r>
            <a:r>
              <a:rPr lang="zh-CN" altLang="zh-CN" sz="2400" dirty="0"/>
              <a:t>）分布式应用程序的生成、部署和运行。</a:t>
            </a:r>
            <a:r>
              <a:rPr lang="en-US" altLang="zh-CN" sz="2400" dirty="0"/>
              <a:t>.NET</a:t>
            </a:r>
            <a:r>
              <a:rPr lang="zh-CN" altLang="zh-CN" sz="2400" dirty="0"/>
              <a:t>框架也是</a:t>
            </a:r>
            <a:r>
              <a:rPr lang="en-US" altLang="zh-CN" sz="2400" dirty="0"/>
              <a:t>Windows Vista</a:t>
            </a:r>
            <a:r>
              <a:rPr lang="zh-CN" altLang="zh-CN" sz="2400" dirty="0"/>
              <a:t>、</a:t>
            </a:r>
            <a:r>
              <a:rPr lang="en-US" altLang="zh-CN" sz="2400" dirty="0"/>
              <a:t>Windows 7</a:t>
            </a:r>
            <a:r>
              <a:rPr lang="zh-CN" altLang="zh-CN" sz="2400" dirty="0"/>
              <a:t>和</a:t>
            </a:r>
            <a:r>
              <a:rPr lang="en-US" altLang="zh-CN" sz="2400" dirty="0"/>
              <a:t>Windows 8</a:t>
            </a:r>
            <a:r>
              <a:rPr lang="zh-CN" altLang="zh-CN" sz="2400" dirty="0"/>
              <a:t>等新版</a:t>
            </a:r>
            <a:r>
              <a:rPr lang="en-US" altLang="zh-CN" sz="2400" dirty="0"/>
              <a:t>Windows</a:t>
            </a:r>
            <a:r>
              <a:rPr lang="zh-CN" altLang="zh-CN" sz="2400" dirty="0"/>
              <a:t>操作系统的核心</a:t>
            </a:r>
            <a:r>
              <a:rPr lang="zh-CN" altLang="zh-CN" sz="2400" dirty="0" smtClean="0"/>
              <a:t>部件</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smtClean="0"/>
              <a:t>.NET Framework4.5/4.6…</a:t>
            </a:r>
            <a:endParaRPr lang="zh-CN" altLang="zh-CN" sz="2400" dirty="0"/>
          </a:p>
        </p:txBody>
      </p:sp>
    </p:spTree>
    <p:extLst>
      <p:ext uri="{BB962C8B-B14F-4D97-AF65-F5344CB8AC3E}">
        <p14:creationId xmlns:p14="http://schemas.microsoft.com/office/powerpoint/2010/main" val="1050555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38</a:t>
            </a:fld>
            <a:endParaRPr lang="en-US" altLang="zh-CN"/>
          </a:p>
        </p:txBody>
      </p:sp>
      <p:sp>
        <p:nvSpPr>
          <p:cNvPr id="18435" name="Rectangle 2"/>
          <p:cNvSpPr>
            <a:spLocks noGrp="1" noRot="1" noChangeArrowheads="1"/>
          </p:cNvSpPr>
          <p:nvPr>
            <p:ph type="title"/>
          </p:nvPr>
        </p:nvSpPr>
        <p:spPr>
          <a:xfrm>
            <a:off x="349530" y="195532"/>
            <a:ext cx="8794470" cy="692989"/>
          </a:xfrm>
        </p:spPr>
        <p:txBody>
          <a:bodyPr>
            <a:normAutofit/>
          </a:bodyPr>
          <a:lstStyle/>
          <a:p>
            <a:pPr lvl="0"/>
            <a:r>
              <a:rPr lang="en-US" altLang="zh-CN" dirty="0" smtClean="0"/>
              <a:t>1.11Windows</a:t>
            </a:r>
            <a:r>
              <a:rPr lang="zh-CN" altLang="en-US" dirty="0" smtClean="0"/>
              <a:t>编程工具</a:t>
            </a:r>
            <a:r>
              <a:rPr lang="en-US" altLang="zh-CN" dirty="0" smtClean="0"/>
              <a:t>-Visual Studio</a:t>
            </a:r>
            <a:endParaRPr lang="zh-CN" altLang="en-US" dirty="0"/>
          </a:p>
        </p:txBody>
      </p:sp>
      <p:sp>
        <p:nvSpPr>
          <p:cNvPr id="2" name="内容占位符 1"/>
          <p:cNvSpPr>
            <a:spLocks noGrp="1"/>
          </p:cNvSpPr>
          <p:nvPr>
            <p:ph idx="1"/>
          </p:nvPr>
        </p:nvSpPr>
        <p:spPr>
          <a:xfrm>
            <a:off x="-67252" y="1737363"/>
            <a:ext cx="5984723" cy="4800391"/>
          </a:xfrm>
        </p:spPr>
        <p:txBody>
          <a:bodyPr>
            <a:normAutofit fontScale="85000" lnSpcReduction="20000"/>
          </a:bodyPr>
          <a:lstStyle/>
          <a:p>
            <a:pPr>
              <a:defRPr/>
            </a:pPr>
            <a:r>
              <a:rPr lang="en-US" altLang="zh-CN" sz="2400" dirty="0" smtClean="0"/>
              <a:t>1993</a:t>
            </a:r>
            <a:r>
              <a:rPr lang="zh-CN" altLang="zh-CN" sz="2400" dirty="0"/>
              <a:t>年</a:t>
            </a:r>
            <a:r>
              <a:rPr lang="en-US" altLang="zh-CN" sz="2400" dirty="0"/>
              <a:t>2</a:t>
            </a:r>
            <a:r>
              <a:rPr lang="zh-CN" altLang="zh-CN" sz="2400" dirty="0"/>
              <a:t>月</a:t>
            </a:r>
            <a:r>
              <a:rPr lang="en-US" altLang="zh-CN" sz="2400" dirty="0"/>
              <a:t>Visual Workbench</a:t>
            </a:r>
            <a:r>
              <a:rPr lang="zh-CN" altLang="zh-CN" sz="2400" dirty="0"/>
              <a:t>（可视工作台</a:t>
            </a:r>
            <a:r>
              <a:rPr lang="zh-CN" altLang="zh-CN" sz="2400" dirty="0" smtClean="0"/>
              <a:t>）</a:t>
            </a:r>
            <a:r>
              <a:rPr lang="en-US" altLang="zh-CN" sz="2400" dirty="0" smtClean="0"/>
              <a:t>1.0</a:t>
            </a:r>
            <a:r>
              <a:rPr lang="zh-CN" altLang="zh-CN" sz="2400" dirty="0"/>
              <a:t>。</a:t>
            </a:r>
          </a:p>
          <a:p>
            <a:pPr>
              <a:defRPr/>
            </a:pPr>
            <a:r>
              <a:rPr lang="en-US" altLang="zh-CN" sz="2400" dirty="0"/>
              <a:t>1993</a:t>
            </a:r>
            <a:r>
              <a:rPr lang="zh-CN" altLang="zh-CN" sz="2400" dirty="0"/>
              <a:t>年</a:t>
            </a:r>
            <a:r>
              <a:rPr lang="en-US" altLang="zh-CN" sz="2400" dirty="0"/>
              <a:t>12</a:t>
            </a:r>
            <a:r>
              <a:rPr lang="zh-CN" altLang="zh-CN" sz="2400" dirty="0"/>
              <a:t>月</a:t>
            </a:r>
            <a:r>
              <a:rPr lang="en-US" altLang="zh-CN" sz="2400" dirty="0"/>
              <a:t>Visual Workbench 1.5</a:t>
            </a:r>
            <a:r>
              <a:rPr lang="zh-CN" altLang="zh-CN" sz="2400" dirty="0"/>
              <a:t>。</a:t>
            </a:r>
          </a:p>
          <a:p>
            <a:pPr>
              <a:defRPr/>
            </a:pPr>
            <a:r>
              <a:rPr lang="en-US" altLang="zh-CN" sz="2400" dirty="0"/>
              <a:t>1994</a:t>
            </a:r>
            <a:r>
              <a:rPr lang="zh-CN" altLang="zh-CN" sz="2400" dirty="0"/>
              <a:t>年</a:t>
            </a:r>
            <a:r>
              <a:rPr lang="en-US" altLang="zh-CN" sz="2400" dirty="0"/>
              <a:t>9</a:t>
            </a:r>
            <a:r>
              <a:rPr lang="zh-CN" altLang="zh-CN" sz="2400" dirty="0"/>
              <a:t>月</a:t>
            </a:r>
            <a:r>
              <a:rPr lang="en-US" altLang="zh-CN" sz="2400" dirty="0"/>
              <a:t>Visual Workbench 2.0</a:t>
            </a:r>
            <a:r>
              <a:rPr lang="zh-CN" altLang="zh-CN" sz="2400" dirty="0"/>
              <a:t>。</a:t>
            </a:r>
          </a:p>
          <a:p>
            <a:pPr>
              <a:defRPr/>
            </a:pPr>
            <a:r>
              <a:rPr lang="en-US" altLang="zh-CN" sz="2400" dirty="0"/>
              <a:t>1995</a:t>
            </a:r>
            <a:r>
              <a:rPr lang="zh-CN" altLang="zh-CN" sz="2400" dirty="0"/>
              <a:t>年</a:t>
            </a:r>
            <a:r>
              <a:rPr lang="en-US" altLang="zh-CN" sz="2400" dirty="0"/>
              <a:t>7</a:t>
            </a:r>
            <a:r>
              <a:rPr lang="zh-CN" altLang="zh-CN" sz="2400" dirty="0"/>
              <a:t>月</a:t>
            </a:r>
            <a:r>
              <a:rPr lang="en-US" altLang="zh-CN" sz="2400" dirty="0"/>
              <a:t>Developer Studio</a:t>
            </a:r>
            <a:r>
              <a:rPr lang="zh-CN" altLang="zh-CN" sz="2400" dirty="0"/>
              <a:t>（开发者工作室）</a:t>
            </a:r>
            <a:r>
              <a:rPr lang="en-US" altLang="zh-CN" sz="2400" dirty="0"/>
              <a:t> 4.0</a:t>
            </a:r>
            <a:r>
              <a:rPr lang="zh-CN" altLang="zh-CN" sz="2400" dirty="0"/>
              <a:t>。</a:t>
            </a:r>
            <a:endParaRPr lang="en-US" altLang="zh-CN" sz="2400" dirty="0"/>
          </a:p>
          <a:p>
            <a:pPr>
              <a:defRPr/>
            </a:pPr>
            <a:r>
              <a:rPr lang="en-US" altLang="zh-CN" sz="2400" dirty="0"/>
              <a:t>1997</a:t>
            </a:r>
            <a:r>
              <a:rPr lang="zh-CN" altLang="zh-CN" sz="2400" dirty="0"/>
              <a:t>年</a:t>
            </a:r>
            <a:r>
              <a:rPr lang="en-US" altLang="zh-CN" sz="2400" dirty="0"/>
              <a:t>1</a:t>
            </a:r>
            <a:r>
              <a:rPr lang="zh-CN" altLang="zh-CN" sz="2400" dirty="0"/>
              <a:t>月</a:t>
            </a:r>
            <a:r>
              <a:rPr lang="en-US" altLang="zh-CN" sz="2400" dirty="0"/>
              <a:t>Visual Studio</a:t>
            </a:r>
            <a:r>
              <a:rPr lang="zh-CN" altLang="zh-CN" sz="2400" dirty="0"/>
              <a:t>（可视工作室）</a:t>
            </a:r>
            <a:r>
              <a:rPr lang="en-US" altLang="zh-CN" sz="2400" dirty="0"/>
              <a:t> 5.0 </a:t>
            </a:r>
            <a:r>
              <a:rPr lang="zh-CN" altLang="zh-CN" sz="2400" dirty="0"/>
              <a:t>（</a:t>
            </a:r>
            <a:r>
              <a:rPr lang="en-US" altLang="zh-CN" sz="2400" dirty="0"/>
              <a:t>97</a:t>
            </a:r>
            <a:r>
              <a:rPr lang="zh-CN" altLang="zh-CN" sz="2400" dirty="0"/>
              <a:t>）。</a:t>
            </a:r>
          </a:p>
          <a:p>
            <a:pPr>
              <a:defRPr/>
            </a:pPr>
            <a:r>
              <a:rPr lang="en-US" altLang="zh-CN" sz="2400" dirty="0"/>
              <a:t>1998</a:t>
            </a:r>
            <a:r>
              <a:rPr lang="zh-CN" altLang="zh-CN" sz="2400" dirty="0"/>
              <a:t>年</a:t>
            </a:r>
            <a:r>
              <a:rPr lang="en-US" altLang="zh-CN" sz="2400" dirty="0"/>
              <a:t>6</a:t>
            </a:r>
            <a:r>
              <a:rPr lang="zh-CN" altLang="zh-CN" sz="2400" dirty="0"/>
              <a:t>月</a:t>
            </a:r>
            <a:r>
              <a:rPr lang="en-US" altLang="zh-CN" sz="2400" dirty="0">
                <a:solidFill>
                  <a:srgbClr val="FF0000"/>
                </a:solidFill>
              </a:rPr>
              <a:t>Visual Studio 6.0 </a:t>
            </a:r>
            <a:r>
              <a:rPr lang="zh-CN" altLang="zh-CN" sz="2400" dirty="0"/>
              <a:t>（</a:t>
            </a:r>
            <a:r>
              <a:rPr lang="en-US" altLang="zh-CN" sz="2400" dirty="0"/>
              <a:t>98</a:t>
            </a:r>
            <a:r>
              <a:rPr lang="zh-CN" altLang="zh-CN" sz="2400" dirty="0"/>
              <a:t>）</a:t>
            </a:r>
            <a:r>
              <a:rPr lang="zh-CN" altLang="zh-CN" sz="2400" dirty="0" smtClean="0"/>
              <a:t>。</a:t>
            </a:r>
            <a:endParaRPr lang="en-US" altLang="zh-CN" sz="2400" dirty="0" smtClean="0"/>
          </a:p>
          <a:p>
            <a:pPr>
              <a:defRPr/>
            </a:pPr>
            <a:r>
              <a:rPr lang="en-US" altLang="zh-CN" sz="2400" dirty="0"/>
              <a:t>2002</a:t>
            </a:r>
            <a:r>
              <a:rPr lang="zh-CN" altLang="zh-CN" sz="2400" dirty="0"/>
              <a:t>年</a:t>
            </a:r>
            <a:r>
              <a:rPr lang="en-US" altLang="zh-CN" sz="2400" dirty="0"/>
              <a:t>1</a:t>
            </a:r>
            <a:r>
              <a:rPr lang="zh-CN" altLang="zh-CN" sz="2400" dirty="0"/>
              <a:t>月</a:t>
            </a:r>
            <a:r>
              <a:rPr lang="en-US" altLang="zh-CN" sz="2400" dirty="0"/>
              <a:t>Visual Studio.NET </a:t>
            </a:r>
            <a:r>
              <a:rPr lang="zh-CN" altLang="zh-CN" sz="2400" dirty="0"/>
              <a:t>（</a:t>
            </a:r>
            <a:r>
              <a:rPr lang="en-US" altLang="zh-CN" sz="2400" dirty="0"/>
              <a:t>7.0</a:t>
            </a:r>
            <a:r>
              <a:rPr lang="zh-CN" altLang="zh-CN" sz="2400" dirty="0"/>
              <a:t>）。</a:t>
            </a:r>
          </a:p>
          <a:p>
            <a:pPr>
              <a:defRPr/>
            </a:pPr>
            <a:r>
              <a:rPr lang="en-US" altLang="zh-CN" sz="2400" dirty="0"/>
              <a:t>2003</a:t>
            </a:r>
            <a:r>
              <a:rPr lang="zh-CN" altLang="zh-CN" sz="2400" dirty="0"/>
              <a:t>年</a:t>
            </a:r>
            <a:r>
              <a:rPr lang="en-US" altLang="zh-CN" sz="2400" dirty="0"/>
              <a:t>5</a:t>
            </a:r>
            <a:r>
              <a:rPr lang="zh-CN" altLang="zh-CN" sz="2400" dirty="0"/>
              <a:t>月</a:t>
            </a:r>
            <a:r>
              <a:rPr lang="en-US" altLang="zh-CN" sz="2400" dirty="0"/>
              <a:t>20</a:t>
            </a:r>
            <a:r>
              <a:rPr lang="zh-CN" altLang="zh-CN" sz="2400" dirty="0"/>
              <a:t>日</a:t>
            </a:r>
            <a:r>
              <a:rPr lang="en-US" altLang="zh-CN" sz="2400" dirty="0"/>
              <a:t>Visual Studio.NET 2003 </a:t>
            </a:r>
            <a:r>
              <a:rPr lang="zh-CN" altLang="zh-CN" sz="2400" dirty="0"/>
              <a:t>（</a:t>
            </a:r>
            <a:r>
              <a:rPr lang="en-US" altLang="zh-CN" sz="2400" dirty="0"/>
              <a:t>7.1</a:t>
            </a:r>
            <a:r>
              <a:rPr lang="zh-CN" altLang="zh-CN" sz="2400" dirty="0"/>
              <a:t>）。</a:t>
            </a:r>
          </a:p>
          <a:p>
            <a:pPr>
              <a:defRPr/>
            </a:pPr>
            <a:r>
              <a:rPr lang="en-US" altLang="zh-CN" sz="2400" dirty="0"/>
              <a:t>2005</a:t>
            </a:r>
            <a:r>
              <a:rPr lang="zh-CN" altLang="zh-CN" sz="2400" dirty="0"/>
              <a:t>年</a:t>
            </a:r>
            <a:r>
              <a:rPr lang="en-US" altLang="zh-CN" sz="2400" dirty="0"/>
              <a:t>11</a:t>
            </a:r>
            <a:r>
              <a:rPr lang="zh-CN" altLang="zh-CN" sz="2400" dirty="0"/>
              <a:t>月</a:t>
            </a:r>
            <a:r>
              <a:rPr lang="en-US" altLang="zh-CN" sz="2400" dirty="0"/>
              <a:t>7</a:t>
            </a:r>
            <a:r>
              <a:rPr lang="zh-CN" altLang="zh-CN" sz="2400" dirty="0"/>
              <a:t>日</a:t>
            </a:r>
            <a:r>
              <a:rPr lang="en-US" altLang="zh-CN" sz="2400" dirty="0"/>
              <a:t>Visual Studio 2005 </a:t>
            </a:r>
            <a:r>
              <a:rPr lang="zh-CN" altLang="zh-CN" sz="2400" dirty="0"/>
              <a:t>（</a:t>
            </a:r>
            <a:r>
              <a:rPr lang="en-US" altLang="zh-CN" sz="2400" dirty="0"/>
              <a:t>8.0</a:t>
            </a:r>
            <a:r>
              <a:rPr lang="zh-CN" altLang="zh-CN" sz="2400" dirty="0"/>
              <a:t>）。</a:t>
            </a:r>
          </a:p>
          <a:p>
            <a:pPr>
              <a:defRPr/>
            </a:pPr>
            <a:r>
              <a:rPr lang="en-US" altLang="zh-CN" sz="2400" dirty="0"/>
              <a:t>2007</a:t>
            </a:r>
            <a:r>
              <a:rPr lang="zh-CN" altLang="zh-CN" sz="2400" dirty="0"/>
              <a:t>年</a:t>
            </a:r>
            <a:r>
              <a:rPr lang="en-US" altLang="zh-CN" sz="2400" dirty="0"/>
              <a:t>11</a:t>
            </a:r>
            <a:r>
              <a:rPr lang="zh-CN" altLang="zh-CN" sz="2400" dirty="0"/>
              <a:t>月</a:t>
            </a:r>
            <a:r>
              <a:rPr lang="en-US" altLang="zh-CN" sz="2400" dirty="0"/>
              <a:t>16</a:t>
            </a:r>
            <a:r>
              <a:rPr lang="zh-CN" altLang="zh-CN" sz="2400" dirty="0"/>
              <a:t>日</a:t>
            </a:r>
            <a:r>
              <a:rPr lang="en-US" altLang="zh-CN" sz="2400" dirty="0"/>
              <a:t>Visual Studio 2008 </a:t>
            </a:r>
            <a:r>
              <a:rPr lang="zh-CN" altLang="zh-CN" sz="2400" dirty="0"/>
              <a:t>（</a:t>
            </a:r>
            <a:r>
              <a:rPr lang="en-US" altLang="zh-CN" sz="2400" dirty="0"/>
              <a:t>9.0</a:t>
            </a:r>
            <a:r>
              <a:rPr lang="zh-CN" altLang="zh-CN" sz="2400" dirty="0"/>
              <a:t>）。</a:t>
            </a:r>
          </a:p>
          <a:p>
            <a:pPr>
              <a:defRPr/>
            </a:pPr>
            <a:r>
              <a:rPr lang="en-US" altLang="zh-CN" sz="2400" dirty="0"/>
              <a:t>2008</a:t>
            </a:r>
            <a:r>
              <a:rPr lang="zh-CN" altLang="zh-CN" sz="2400" dirty="0"/>
              <a:t>年</a:t>
            </a:r>
            <a:r>
              <a:rPr lang="en-US" altLang="zh-CN" sz="2400" dirty="0"/>
              <a:t>8</a:t>
            </a:r>
            <a:r>
              <a:rPr lang="zh-CN" altLang="zh-CN" sz="2400" dirty="0"/>
              <a:t>月</a:t>
            </a:r>
            <a:r>
              <a:rPr lang="en-US" altLang="zh-CN" sz="2400" dirty="0"/>
              <a:t>11</a:t>
            </a:r>
            <a:r>
              <a:rPr lang="zh-CN" altLang="zh-CN" sz="2400" dirty="0"/>
              <a:t>日</a:t>
            </a:r>
            <a:r>
              <a:rPr lang="en-US" altLang="zh-CN" sz="2400" dirty="0"/>
              <a:t>Visual Studio 2008 SP1 </a:t>
            </a:r>
            <a:r>
              <a:rPr lang="zh-CN" altLang="zh-CN" sz="2400" dirty="0"/>
              <a:t>（</a:t>
            </a:r>
            <a:r>
              <a:rPr lang="en-US" altLang="zh-CN" sz="2400" dirty="0"/>
              <a:t>9.0 SP</a:t>
            </a:r>
            <a:r>
              <a:rPr lang="zh-CN" altLang="zh-CN" sz="2400" dirty="0"/>
              <a:t>）。</a:t>
            </a:r>
          </a:p>
          <a:p>
            <a:pPr>
              <a:defRPr/>
            </a:pPr>
            <a:endParaRPr lang="en-US" altLang="zh-CN" sz="2400" dirty="0" smtClean="0"/>
          </a:p>
          <a:p>
            <a:pPr>
              <a:defRPr/>
            </a:pPr>
            <a:endParaRPr lang="zh-CN" altLang="zh-CN" sz="2400" dirty="0"/>
          </a:p>
          <a:p>
            <a:pPr marL="0" indent="0">
              <a:buNone/>
              <a:defRPr/>
            </a:pPr>
            <a:endParaRPr lang="en-US" altLang="zh-CN" sz="2400" dirty="0" smtClean="0"/>
          </a:p>
          <a:p>
            <a:pPr>
              <a:defRPr/>
            </a:pPr>
            <a:endParaRPr lang="zh-CN" altLang="zh-CN" sz="2400" dirty="0"/>
          </a:p>
        </p:txBody>
      </p:sp>
      <p:sp>
        <p:nvSpPr>
          <p:cNvPr id="3" name="文本框 2"/>
          <p:cNvSpPr txBox="1"/>
          <p:nvPr/>
        </p:nvSpPr>
        <p:spPr>
          <a:xfrm>
            <a:off x="1058091" y="888521"/>
            <a:ext cx="9889887" cy="923330"/>
          </a:xfrm>
          <a:prstGeom prst="rect">
            <a:avLst/>
          </a:prstGeom>
          <a:noFill/>
        </p:spPr>
        <p:txBody>
          <a:bodyPr wrap="none" rtlCol="0">
            <a:spAutoFit/>
          </a:bodyPr>
          <a:lstStyle/>
          <a:p>
            <a:r>
              <a:rPr lang="en-US" altLang="zh-CN" dirty="0"/>
              <a:t>Visual Studio</a:t>
            </a:r>
            <a:r>
              <a:rPr lang="zh-CN" altLang="zh-CN" dirty="0"/>
              <a:t>（</a:t>
            </a:r>
            <a:r>
              <a:rPr lang="en-US" altLang="zh-CN" dirty="0"/>
              <a:t>VS</a:t>
            </a:r>
            <a:r>
              <a:rPr lang="zh-CN" altLang="zh-CN" dirty="0"/>
              <a:t>，可视工作室）是基于</a:t>
            </a:r>
            <a:r>
              <a:rPr lang="en-US" altLang="zh-CN" dirty="0"/>
              <a:t>.NET</a:t>
            </a:r>
            <a:r>
              <a:rPr lang="zh-CN" altLang="zh-CN" dirty="0"/>
              <a:t>框架软件的开发平台，也是</a:t>
            </a:r>
            <a:r>
              <a:rPr lang="en-US" altLang="zh-CN" dirty="0"/>
              <a:t>.NET</a:t>
            </a:r>
            <a:r>
              <a:rPr lang="zh-CN" altLang="zh-CN" dirty="0"/>
              <a:t>的主要组成部分</a:t>
            </a:r>
            <a:r>
              <a:rPr lang="zh-CN" altLang="zh-CN" dirty="0" smtClean="0"/>
              <a:t>。</a:t>
            </a:r>
            <a:endParaRPr lang="en-US" altLang="zh-CN" dirty="0" smtClean="0"/>
          </a:p>
          <a:p>
            <a:r>
              <a:rPr lang="en-US" altLang="zh-CN" dirty="0" smtClean="0"/>
              <a:t>Visual </a:t>
            </a:r>
            <a:r>
              <a:rPr lang="en-US" altLang="zh-CN" dirty="0"/>
              <a:t>Studio</a:t>
            </a:r>
            <a:r>
              <a:rPr lang="zh-CN" altLang="zh-CN" dirty="0"/>
              <a:t>采用了支持可视编程的集成开发环境。</a:t>
            </a:r>
            <a:endParaRPr lang="en-US" altLang="zh-CN" dirty="0"/>
          </a:p>
          <a:p>
            <a:endParaRPr lang="zh-CN" altLang="en-US" dirty="0"/>
          </a:p>
        </p:txBody>
      </p:sp>
      <p:sp>
        <p:nvSpPr>
          <p:cNvPr id="5" name="文本框 4"/>
          <p:cNvSpPr txBox="1"/>
          <p:nvPr/>
        </p:nvSpPr>
        <p:spPr>
          <a:xfrm>
            <a:off x="5704630" y="2597971"/>
            <a:ext cx="5644690" cy="4154984"/>
          </a:xfrm>
          <a:prstGeom prst="rect">
            <a:avLst/>
          </a:prstGeom>
          <a:noFill/>
        </p:spPr>
        <p:txBody>
          <a:bodyPr wrap="square" rtlCol="0">
            <a:spAutoFit/>
          </a:bodyPr>
          <a:lstStyle/>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2010</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4</a:t>
            </a:r>
            <a:r>
              <a:rPr lang="zh-CN" altLang="zh-CN" sz="2000" dirty="0">
                <a:solidFill>
                  <a:schemeClr val="tx1">
                    <a:lumMod val="75000"/>
                    <a:lumOff val="25000"/>
                  </a:schemeClr>
                </a:solidFill>
              </a:rPr>
              <a:t>月</a:t>
            </a:r>
            <a:r>
              <a:rPr lang="en-US" altLang="zh-CN" sz="2000" dirty="0">
                <a:solidFill>
                  <a:schemeClr val="tx1">
                    <a:lumMod val="75000"/>
                    <a:lumOff val="25000"/>
                  </a:schemeClr>
                </a:solidFill>
              </a:rPr>
              <a:t>12</a:t>
            </a:r>
            <a:r>
              <a:rPr lang="zh-CN" altLang="zh-CN" sz="2000" dirty="0">
                <a:solidFill>
                  <a:schemeClr val="tx1">
                    <a:lumMod val="75000"/>
                    <a:lumOff val="25000"/>
                  </a:schemeClr>
                </a:solidFill>
              </a:rPr>
              <a:t>日</a:t>
            </a:r>
            <a:r>
              <a:rPr lang="en-US" altLang="zh-CN" sz="2000" dirty="0">
                <a:solidFill>
                  <a:schemeClr val="tx1">
                    <a:lumMod val="75000"/>
                    <a:lumOff val="25000"/>
                  </a:schemeClr>
                </a:solidFill>
              </a:rPr>
              <a:t>Visual Studio 2010</a:t>
            </a:r>
            <a:r>
              <a:rPr lang="zh-CN" altLang="zh-CN" sz="2000" dirty="0">
                <a:solidFill>
                  <a:schemeClr val="tx1">
                    <a:lumMod val="75000"/>
                    <a:lumOff val="25000"/>
                  </a:schemeClr>
                </a:solidFill>
              </a:rPr>
              <a:t>（</a:t>
            </a:r>
            <a:r>
              <a:rPr lang="en-US" altLang="zh-CN" sz="2000" dirty="0">
                <a:solidFill>
                  <a:schemeClr val="tx1">
                    <a:lumMod val="75000"/>
                    <a:lumOff val="25000"/>
                  </a:schemeClr>
                </a:solidFill>
              </a:rPr>
              <a:t>10.0</a:t>
            </a:r>
            <a:r>
              <a:rPr lang="zh-CN"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r>
              <a:rPr lang="zh-CN" altLang="zh-CN" sz="2000" dirty="0">
                <a:solidFill>
                  <a:schemeClr val="tx1">
                    <a:lumMod val="75000"/>
                    <a:lumOff val="25000"/>
                  </a:schemeClr>
                </a:solidFill>
              </a:rPr>
              <a:t>中文版于</a:t>
            </a:r>
            <a:r>
              <a:rPr lang="en-US" altLang="zh-CN" sz="2000" dirty="0">
                <a:solidFill>
                  <a:schemeClr val="tx1">
                    <a:lumMod val="75000"/>
                    <a:lumOff val="25000"/>
                  </a:schemeClr>
                </a:solidFill>
              </a:rPr>
              <a:t>2010</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6</a:t>
            </a:r>
            <a:r>
              <a:rPr lang="zh-CN" altLang="zh-CN" sz="2000" dirty="0">
                <a:solidFill>
                  <a:schemeClr val="tx1">
                    <a:lumMod val="75000"/>
                    <a:lumOff val="25000"/>
                  </a:schemeClr>
                </a:solidFill>
              </a:rPr>
              <a:t>月</a:t>
            </a:r>
            <a:r>
              <a:rPr lang="en-US" altLang="zh-CN" sz="2000" dirty="0">
                <a:solidFill>
                  <a:schemeClr val="tx1">
                    <a:lumMod val="75000"/>
                    <a:lumOff val="25000"/>
                  </a:schemeClr>
                </a:solidFill>
              </a:rPr>
              <a:t>1</a:t>
            </a:r>
            <a:r>
              <a:rPr lang="zh-CN" altLang="zh-CN" sz="2000" dirty="0">
                <a:solidFill>
                  <a:schemeClr val="tx1">
                    <a:lumMod val="75000"/>
                    <a:lumOff val="25000"/>
                  </a:schemeClr>
                </a:solidFill>
              </a:rPr>
              <a:t>日推出。</a:t>
            </a: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2011</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3</a:t>
            </a:r>
            <a:r>
              <a:rPr lang="zh-CN" altLang="zh-CN" sz="2000" dirty="0">
                <a:solidFill>
                  <a:schemeClr val="tx1">
                    <a:lumMod val="75000"/>
                    <a:lumOff val="25000"/>
                  </a:schemeClr>
                </a:solidFill>
              </a:rPr>
              <a:t>月</a:t>
            </a:r>
            <a:r>
              <a:rPr lang="en-US" altLang="zh-CN" sz="2000" dirty="0">
                <a:solidFill>
                  <a:schemeClr val="tx1">
                    <a:lumMod val="75000"/>
                    <a:lumOff val="25000"/>
                  </a:schemeClr>
                </a:solidFill>
              </a:rPr>
              <a:t>3</a:t>
            </a:r>
            <a:r>
              <a:rPr lang="zh-CN" altLang="zh-CN" sz="2000" dirty="0">
                <a:solidFill>
                  <a:schemeClr val="tx1">
                    <a:lumMod val="75000"/>
                    <a:lumOff val="25000"/>
                  </a:schemeClr>
                </a:solidFill>
              </a:rPr>
              <a:t>日</a:t>
            </a:r>
            <a:r>
              <a:rPr lang="en-US" altLang="zh-CN" sz="2000" dirty="0">
                <a:solidFill>
                  <a:schemeClr val="tx1">
                    <a:lumMod val="75000"/>
                    <a:lumOff val="25000"/>
                  </a:schemeClr>
                </a:solidFill>
              </a:rPr>
              <a:t>Visual Studio 2010 SP1</a:t>
            </a:r>
            <a:r>
              <a:rPr lang="zh-CN" altLang="zh-CN" sz="2000" dirty="0">
                <a:solidFill>
                  <a:schemeClr val="tx1">
                    <a:lumMod val="75000"/>
                    <a:lumOff val="25000"/>
                  </a:schemeClr>
                </a:solidFill>
              </a:rPr>
              <a:t>（</a:t>
            </a:r>
            <a:r>
              <a:rPr lang="en-US" altLang="zh-CN" sz="2000" dirty="0">
                <a:solidFill>
                  <a:schemeClr val="tx1">
                    <a:lumMod val="75000"/>
                    <a:lumOff val="25000"/>
                  </a:schemeClr>
                </a:solidFill>
              </a:rPr>
              <a:t>10.0 SP</a:t>
            </a:r>
            <a:r>
              <a:rPr lang="zh-CN" altLang="zh-CN" sz="2000" dirty="0">
                <a:solidFill>
                  <a:schemeClr val="tx1">
                    <a:lumMod val="75000"/>
                    <a:lumOff val="25000"/>
                  </a:schemeClr>
                </a:solidFill>
              </a:rPr>
              <a:t>）</a:t>
            </a: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2012</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9</a:t>
            </a:r>
            <a:r>
              <a:rPr lang="zh-CN" altLang="en-US" sz="2000" dirty="0">
                <a:solidFill>
                  <a:schemeClr val="tx1">
                    <a:lumMod val="75000"/>
                    <a:lumOff val="25000"/>
                  </a:schemeClr>
                </a:solidFill>
              </a:rPr>
              <a:t>月</a:t>
            </a:r>
            <a:r>
              <a:rPr lang="en-US" altLang="zh-CN" sz="2000" dirty="0">
                <a:solidFill>
                  <a:schemeClr val="tx1">
                    <a:lumMod val="75000"/>
                    <a:lumOff val="25000"/>
                  </a:schemeClr>
                </a:solidFill>
              </a:rPr>
              <a:t>12</a:t>
            </a:r>
            <a:r>
              <a:rPr lang="zh-CN" altLang="en-US" sz="2000" dirty="0">
                <a:solidFill>
                  <a:schemeClr val="tx1">
                    <a:lumMod val="75000"/>
                    <a:lumOff val="25000"/>
                  </a:schemeClr>
                </a:solidFill>
              </a:rPr>
              <a:t>日</a:t>
            </a:r>
            <a:r>
              <a:rPr lang="en-US" altLang="zh-CN" sz="2000" dirty="0">
                <a:solidFill>
                  <a:schemeClr val="tx1">
                    <a:lumMod val="75000"/>
                    <a:lumOff val="25000"/>
                  </a:schemeClr>
                </a:solidFill>
              </a:rPr>
              <a:t>Visual Studio 2012</a:t>
            </a:r>
            <a:r>
              <a:rPr lang="zh-CN" altLang="zh-CN" sz="2000" dirty="0">
                <a:solidFill>
                  <a:schemeClr val="tx1">
                    <a:lumMod val="75000"/>
                    <a:lumOff val="25000"/>
                  </a:schemeClr>
                </a:solidFill>
              </a:rPr>
              <a:t>（</a:t>
            </a:r>
            <a:r>
              <a:rPr lang="en-US" altLang="zh-CN" sz="2000" dirty="0">
                <a:solidFill>
                  <a:schemeClr val="tx1">
                    <a:lumMod val="75000"/>
                    <a:lumOff val="25000"/>
                  </a:schemeClr>
                </a:solidFill>
              </a:rPr>
              <a:t>11.0</a:t>
            </a:r>
            <a:r>
              <a:rPr lang="zh-CN" altLang="zh-CN" sz="2000" dirty="0">
                <a:solidFill>
                  <a:schemeClr val="tx1">
                    <a:lumMod val="75000"/>
                    <a:lumOff val="25000"/>
                  </a:schemeClr>
                </a:solidFill>
              </a:rPr>
              <a:t>支持</a:t>
            </a:r>
            <a:r>
              <a:rPr lang="en-US" altLang="zh-CN" sz="2000" dirty="0">
                <a:solidFill>
                  <a:schemeClr val="tx1">
                    <a:lumMod val="75000"/>
                    <a:lumOff val="25000"/>
                  </a:schemeClr>
                </a:solidFill>
              </a:rPr>
              <a:t>Metro</a:t>
            </a:r>
            <a:r>
              <a:rPr lang="zh-CN" altLang="zh-CN" sz="2000" dirty="0">
                <a:solidFill>
                  <a:schemeClr val="tx1">
                    <a:lumMod val="75000"/>
                    <a:lumOff val="25000"/>
                  </a:schemeClr>
                </a:solidFill>
              </a:rPr>
              <a:t>界面编程）</a:t>
            </a:r>
            <a:endParaRPr lang="en-US" altLang="zh-CN" sz="2000" dirty="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2013</a:t>
            </a:r>
            <a:r>
              <a:rPr lang="zh-CN" altLang="en-US" sz="2000" dirty="0">
                <a:solidFill>
                  <a:schemeClr val="tx1">
                    <a:lumMod val="75000"/>
                    <a:lumOff val="25000"/>
                  </a:schemeClr>
                </a:solidFill>
              </a:rPr>
              <a:t>年</a:t>
            </a:r>
            <a:r>
              <a:rPr lang="en-US" altLang="zh-CN" sz="2000" dirty="0">
                <a:solidFill>
                  <a:schemeClr val="tx1">
                    <a:lumMod val="75000"/>
                    <a:lumOff val="25000"/>
                  </a:schemeClr>
                </a:solidFill>
              </a:rPr>
              <a:t>11</a:t>
            </a:r>
            <a:r>
              <a:rPr lang="zh-CN" altLang="en-US" sz="2000" dirty="0">
                <a:solidFill>
                  <a:schemeClr val="tx1">
                    <a:lumMod val="75000"/>
                    <a:lumOff val="25000"/>
                  </a:schemeClr>
                </a:solidFill>
              </a:rPr>
              <a:t>月</a:t>
            </a:r>
            <a:r>
              <a:rPr lang="en-US" altLang="zh-CN" sz="2000" dirty="0">
                <a:solidFill>
                  <a:schemeClr val="tx1">
                    <a:lumMod val="75000"/>
                    <a:lumOff val="25000"/>
                  </a:schemeClr>
                </a:solidFill>
              </a:rPr>
              <a:t>13</a:t>
            </a:r>
            <a:r>
              <a:rPr lang="zh-CN" altLang="en-US" sz="2000" dirty="0">
                <a:solidFill>
                  <a:schemeClr val="tx1">
                    <a:lumMod val="75000"/>
                    <a:lumOff val="25000"/>
                  </a:schemeClr>
                </a:solidFill>
              </a:rPr>
              <a:t>日，微软发布 </a:t>
            </a:r>
            <a:r>
              <a:rPr lang="en-US" altLang="zh-CN" sz="2000" dirty="0">
                <a:solidFill>
                  <a:schemeClr val="tx1">
                    <a:lumMod val="75000"/>
                    <a:lumOff val="25000"/>
                  </a:schemeClr>
                </a:solidFill>
              </a:rPr>
              <a:t>Visual Studio 2013</a:t>
            </a:r>
            <a:r>
              <a:rPr lang="zh-CN" altLang="en-US" sz="2000" dirty="0">
                <a:solidFill>
                  <a:schemeClr val="tx1">
                    <a:lumMod val="75000"/>
                    <a:lumOff val="25000"/>
                  </a:schemeClr>
                </a:solidFill>
              </a:rPr>
              <a:t>。</a:t>
            </a: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2014</a:t>
            </a:r>
            <a:r>
              <a:rPr lang="zh-CN" altLang="en-US" sz="2000" dirty="0">
                <a:solidFill>
                  <a:schemeClr val="tx1">
                    <a:lumMod val="75000"/>
                    <a:lumOff val="25000"/>
                  </a:schemeClr>
                </a:solidFill>
              </a:rPr>
              <a:t>年</a:t>
            </a:r>
            <a:r>
              <a:rPr lang="en-US" altLang="zh-CN" sz="2000" dirty="0">
                <a:solidFill>
                  <a:schemeClr val="tx1">
                    <a:lumMod val="75000"/>
                    <a:lumOff val="25000"/>
                  </a:schemeClr>
                </a:solidFill>
              </a:rPr>
              <a:t>11</a:t>
            </a:r>
            <a:r>
              <a:rPr lang="zh-CN" altLang="en-US" sz="2000" dirty="0">
                <a:solidFill>
                  <a:schemeClr val="tx1">
                    <a:lumMod val="75000"/>
                    <a:lumOff val="25000"/>
                  </a:schemeClr>
                </a:solidFill>
              </a:rPr>
              <a:t>月，微软发布 </a:t>
            </a:r>
            <a:r>
              <a:rPr lang="en-US" altLang="zh-CN" sz="2000" dirty="0">
                <a:solidFill>
                  <a:schemeClr val="tx1">
                    <a:lumMod val="75000"/>
                    <a:lumOff val="25000"/>
                  </a:schemeClr>
                </a:solidFill>
              </a:rPr>
              <a:t>Visual Studio 2015 </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2017</a:t>
            </a:r>
            <a:r>
              <a:rPr lang="zh-CN" altLang="en-US" sz="2000" dirty="0" smtClean="0">
                <a:solidFill>
                  <a:schemeClr val="tx1">
                    <a:lumMod val="75000"/>
                    <a:lumOff val="25000"/>
                  </a:schemeClr>
                </a:solidFill>
              </a:rPr>
              <a:t>年</a:t>
            </a:r>
            <a:r>
              <a:rPr lang="en-US" altLang="zh-CN" sz="2000" dirty="0" smtClean="0">
                <a:solidFill>
                  <a:schemeClr val="tx1">
                    <a:lumMod val="75000"/>
                    <a:lumOff val="25000"/>
                  </a:schemeClr>
                </a:solidFill>
              </a:rPr>
              <a:t>3</a:t>
            </a:r>
            <a:r>
              <a:rPr lang="zh-CN" altLang="en-US" sz="2000" dirty="0" smtClean="0">
                <a:solidFill>
                  <a:schemeClr val="tx1">
                    <a:lumMod val="75000"/>
                    <a:lumOff val="25000"/>
                  </a:schemeClr>
                </a:solidFill>
              </a:rPr>
              <a:t>月，</a:t>
            </a:r>
            <a:r>
              <a:rPr lang="zh-CN" altLang="en-US" sz="2000" dirty="0">
                <a:solidFill>
                  <a:schemeClr val="tx1">
                    <a:lumMod val="75000"/>
                    <a:lumOff val="25000"/>
                  </a:schemeClr>
                </a:solidFill>
              </a:rPr>
              <a:t>微软发布</a:t>
            </a:r>
            <a:r>
              <a:rPr lang="en-US" altLang="zh-CN" sz="2000" dirty="0">
                <a:solidFill>
                  <a:schemeClr val="tx1">
                    <a:lumMod val="75000"/>
                    <a:lumOff val="25000"/>
                  </a:schemeClr>
                </a:solidFill>
              </a:rPr>
              <a:t>Visual Studio 2017.</a:t>
            </a: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869032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39</a:t>
            </a:fld>
            <a:endParaRPr lang="en-US" altLang="zh-CN"/>
          </a:p>
        </p:txBody>
      </p:sp>
      <p:sp>
        <p:nvSpPr>
          <p:cNvPr id="18435" name="Rectangle 2"/>
          <p:cNvSpPr>
            <a:spLocks noGrp="1" noRot="1" noChangeArrowheads="1"/>
          </p:cNvSpPr>
          <p:nvPr>
            <p:ph type="title"/>
          </p:nvPr>
        </p:nvSpPr>
        <p:spPr>
          <a:xfrm>
            <a:off x="349530" y="195532"/>
            <a:ext cx="8924472" cy="692989"/>
          </a:xfrm>
        </p:spPr>
        <p:txBody>
          <a:bodyPr>
            <a:normAutofit/>
          </a:bodyPr>
          <a:lstStyle/>
          <a:p>
            <a:pPr lvl="0"/>
            <a:r>
              <a:rPr lang="en-US" altLang="zh-CN" dirty="0" smtClean="0"/>
              <a:t>1.12Windows</a:t>
            </a:r>
            <a:r>
              <a:rPr lang="zh-CN" altLang="en-US" dirty="0" smtClean="0"/>
              <a:t>编程工具的选择（仅供参考）</a:t>
            </a:r>
            <a:endParaRPr lang="zh-CN" altLang="en-US" dirty="0"/>
          </a:p>
        </p:txBody>
      </p:sp>
      <p:sp>
        <p:nvSpPr>
          <p:cNvPr id="2" name="内容占位符 1"/>
          <p:cNvSpPr>
            <a:spLocks noGrp="1"/>
          </p:cNvSpPr>
          <p:nvPr>
            <p:ph idx="1"/>
          </p:nvPr>
        </p:nvSpPr>
        <p:spPr/>
        <p:txBody>
          <a:bodyPr>
            <a:normAutofit/>
          </a:bodyPr>
          <a:lstStyle/>
          <a:p>
            <a:pPr>
              <a:buFont typeface="Arial" pitchFamily="34" charset="0"/>
              <a:buChar char="•"/>
              <a:defRPr/>
            </a:pPr>
            <a:r>
              <a:rPr lang="zh-CN" altLang="zh-CN" sz="2400" dirty="0"/>
              <a:t>小型应用软件：</a:t>
            </a:r>
            <a:r>
              <a:rPr lang="en-US" altLang="zh-CN" sz="2400" dirty="0"/>
              <a:t>Visual Basic</a:t>
            </a:r>
            <a:r>
              <a:rPr lang="zh-CN" altLang="zh-CN" sz="2400" dirty="0"/>
              <a:t>。</a:t>
            </a:r>
          </a:p>
          <a:p>
            <a:pPr>
              <a:buFont typeface="Arial" pitchFamily="34" charset="0"/>
              <a:buChar char="•"/>
              <a:defRPr/>
            </a:pPr>
            <a:r>
              <a:rPr lang="zh-CN" altLang="zh-CN" sz="2400" dirty="0"/>
              <a:t>大型</a:t>
            </a:r>
            <a:r>
              <a:rPr lang="en-US" altLang="zh-CN" sz="2400" dirty="0"/>
              <a:t>/</a:t>
            </a:r>
            <a:r>
              <a:rPr lang="zh-CN" altLang="zh-CN" sz="2400" dirty="0"/>
              <a:t>系统软件：</a:t>
            </a:r>
            <a:r>
              <a:rPr lang="en-US" altLang="zh-CN" sz="2400" dirty="0"/>
              <a:t>Visual C++</a:t>
            </a:r>
            <a:r>
              <a:rPr lang="zh-CN" altLang="zh-CN" sz="2400" dirty="0"/>
              <a:t>。</a:t>
            </a:r>
          </a:p>
          <a:p>
            <a:pPr>
              <a:buFont typeface="Arial" pitchFamily="34" charset="0"/>
              <a:buChar char="•"/>
              <a:defRPr/>
            </a:pPr>
            <a:r>
              <a:rPr lang="en-US" altLang="zh-CN" sz="2400" dirty="0"/>
              <a:t>.NET</a:t>
            </a:r>
            <a:r>
              <a:rPr lang="zh-CN" altLang="zh-CN" sz="2400" dirty="0"/>
              <a:t>软件：</a:t>
            </a:r>
            <a:r>
              <a:rPr lang="en-US" altLang="zh-CN" sz="2400" dirty="0"/>
              <a:t>Visual C#</a:t>
            </a:r>
            <a:r>
              <a:rPr lang="zh-CN" altLang="zh-CN" sz="2400" dirty="0"/>
              <a:t>。</a:t>
            </a:r>
          </a:p>
          <a:p>
            <a:pPr>
              <a:buFont typeface="Arial" pitchFamily="34" charset="0"/>
              <a:buChar char="•"/>
              <a:defRPr/>
            </a:pPr>
            <a:r>
              <a:rPr lang="zh-CN" altLang="zh-CN" sz="2400" dirty="0"/>
              <a:t>网络</a:t>
            </a:r>
            <a:r>
              <a:rPr lang="en-US" altLang="zh-CN" sz="2400" dirty="0"/>
              <a:t>/</a:t>
            </a:r>
            <a:r>
              <a:rPr lang="zh-CN" altLang="zh-CN" sz="2400" dirty="0"/>
              <a:t>安全软件：</a:t>
            </a:r>
            <a:r>
              <a:rPr lang="en-US" altLang="zh-CN" sz="2400" dirty="0"/>
              <a:t>Java</a:t>
            </a:r>
            <a:r>
              <a:rPr lang="zh-CN" altLang="zh-CN" sz="2400" dirty="0"/>
              <a:t>。</a:t>
            </a:r>
          </a:p>
          <a:p>
            <a:pPr>
              <a:buFont typeface="Arial" pitchFamily="34" charset="0"/>
              <a:buChar char="•"/>
              <a:defRPr/>
            </a:pPr>
            <a:r>
              <a:rPr lang="en-US" altLang="zh-CN" sz="2400" dirty="0"/>
              <a:t>Web/XML</a:t>
            </a:r>
            <a:r>
              <a:rPr lang="zh-CN" altLang="zh-CN" sz="2400" dirty="0"/>
              <a:t>软件：</a:t>
            </a:r>
            <a:r>
              <a:rPr lang="en-US" altLang="zh-CN" sz="2400" dirty="0"/>
              <a:t>Java / Visual C#</a:t>
            </a:r>
            <a:r>
              <a:rPr lang="zh-CN" altLang="zh-CN" sz="2400" dirty="0"/>
              <a:t>。</a:t>
            </a:r>
          </a:p>
          <a:p>
            <a:pPr>
              <a:buFont typeface="Arial" pitchFamily="34" charset="0"/>
              <a:buChar char="•"/>
              <a:defRPr/>
            </a:pPr>
            <a:r>
              <a:rPr lang="zh-CN" altLang="zh-CN" sz="2400" dirty="0"/>
              <a:t>数据库通用软件：</a:t>
            </a:r>
            <a:r>
              <a:rPr lang="en-US" altLang="zh-CN" sz="2400" dirty="0"/>
              <a:t>Delphi / PowerBuilder</a:t>
            </a:r>
            <a:r>
              <a:rPr lang="zh-CN" altLang="zh-CN" sz="2400" dirty="0"/>
              <a:t>。</a:t>
            </a:r>
          </a:p>
        </p:txBody>
      </p:sp>
    </p:spTree>
    <p:extLst>
      <p:ext uri="{BB962C8B-B14F-4D97-AF65-F5344CB8AC3E}">
        <p14:creationId xmlns:p14="http://schemas.microsoft.com/office/powerpoint/2010/main" val="257077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202" y="1585823"/>
            <a:ext cx="8596668" cy="3880773"/>
          </a:xfrm>
        </p:spPr>
        <p:txBody>
          <a:bodyPr>
            <a:normAutofit/>
          </a:bodyPr>
          <a:lstStyle/>
          <a:p>
            <a:pPr>
              <a:buFontTx/>
              <a:buNone/>
            </a:pPr>
            <a:r>
              <a:rPr lang="zh-CN" altLang="en-US" sz="2400" dirty="0">
                <a:latin typeface="宋体" panose="02010600030101010101" pitchFamily="2" charset="-122"/>
              </a:rPr>
              <a:t>在计算机网络上配置网络操作系统</a:t>
            </a:r>
            <a:r>
              <a:rPr lang="en-US" altLang="zh-CN" sz="2400" dirty="0"/>
              <a:t>NOS</a:t>
            </a:r>
            <a:r>
              <a:rPr lang="zh-CN" altLang="en-US" sz="2400" dirty="0">
                <a:latin typeface="宋体" panose="02010600030101010101" pitchFamily="2" charset="-122"/>
              </a:rPr>
              <a:t>（</a:t>
            </a:r>
            <a:r>
              <a:rPr lang="en-US" altLang="zh-CN" sz="2400" dirty="0"/>
              <a:t>Network Operating System</a:t>
            </a:r>
            <a:r>
              <a:rPr lang="zh-CN" altLang="en-US" sz="2400" dirty="0">
                <a:latin typeface="宋体" panose="02010600030101010101" pitchFamily="2" charset="-122"/>
              </a:rPr>
              <a:t>），是为了管理网络中的共享资源，实现用户通信以及方便用户使用网络，因而网络操作系统是作为网络用户与网络系统之间的接口</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a:buFontTx/>
              <a:buNone/>
            </a:pPr>
            <a:endParaRPr lang="en-US" altLang="zh-CN" sz="2400" dirty="0">
              <a:latin typeface="宋体" panose="02010600030101010101" pitchFamily="2" charset="-122"/>
            </a:endParaRPr>
          </a:p>
          <a:p>
            <a:pPr>
              <a:buFontTx/>
              <a:buNone/>
            </a:pPr>
            <a:r>
              <a:rPr lang="zh-CN" altLang="en-US" sz="2400" dirty="0" smtClean="0"/>
              <a:t>以</a:t>
            </a:r>
            <a:r>
              <a:rPr lang="zh-CN" altLang="en-US" sz="2400" dirty="0"/>
              <a:t>推出的时间来说，</a:t>
            </a:r>
            <a:r>
              <a:rPr lang="en-US" altLang="zh-CN" sz="2400" dirty="0"/>
              <a:t>UNIX</a:t>
            </a:r>
            <a:r>
              <a:rPr lang="zh-CN" altLang="en-US" sz="2400" dirty="0"/>
              <a:t>为最早，</a:t>
            </a:r>
            <a:r>
              <a:rPr lang="en-US" altLang="zh-CN" sz="2400" dirty="0"/>
              <a:t>Netware</a:t>
            </a:r>
            <a:r>
              <a:rPr lang="zh-CN" altLang="en-US" sz="2400" dirty="0"/>
              <a:t>为第二，</a:t>
            </a:r>
            <a:r>
              <a:rPr lang="en-US" altLang="zh-CN" sz="2400" dirty="0"/>
              <a:t>Windows NT</a:t>
            </a:r>
            <a:r>
              <a:rPr lang="zh-CN" altLang="en-US" sz="2400" dirty="0"/>
              <a:t>最晚。 </a:t>
            </a:r>
          </a:p>
          <a:p>
            <a:endParaRPr lang="zh-CN" altLang="en-US" sz="2400" dirty="0"/>
          </a:p>
        </p:txBody>
      </p:sp>
      <p:sp>
        <p:nvSpPr>
          <p:cNvPr id="4" name="Rectangle 2"/>
          <p:cNvSpPr txBox="1">
            <a:spLocks noRot="1" noChangeArrowheads="1"/>
          </p:cNvSpPr>
          <p:nvPr/>
        </p:nvSpPr>
        <p:spPr>
          <a:xfrm>
            <a:off x="349530" y="195532"/>
            <a:ext cx="4888676" cy="692989"/>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1.2</a:t>
            </a:r>
            <a:r>
              <a:rPr lang="zh-CN" altLang="en-US" dirty="0" smtClean="0"/>
              <a:t>网络操作系统的发展</a:t>
            </a:r>
          </a:p>
        </p:txBody>
      </p:sp>
    </p:spTree>
    <p:extLst>
      <p:ext uri="{BB962C8B-B14F-4D97-AF65-F5344CB8AC3E}">
        <p14:creationId xmlns:p14="http://schemas.microsoft.com/office/powerpoint/2010/main" val="906825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40</a:t>
            </a:fld>
            <a:endParaRPr lang="en-US" altLang="zh-CN"/>
          </a:p>
        </p:txBody>
      </p:sp>
      <p:sp>
        <p:nvSpPr>
          <p:cNvPr id="18435" name="Rectangle 2"/>
          <p:cNvSpPr>
            <a:spLocks noGrp="1" noRot="1" noChangeArrowheads="1"/>
          </p:cNvSpPr>
          <p:nvPr>
            <p:ph type="title"/>
          </p:nvPr>
        </p:nvSpPr>
        <p:spPr>
          <a:xfrm>
            <a:off x="349530" y="195532"/>
            <a:ext cx="8924472" cy="692989"/>
          </a:xfrm>
        </p:spPr>
        <p:txBody>
          <a:bodyPr>
            <a:normAutofit/>
          </a:bodyPr>
          <a:lstStyle/>
          <a:p>
            <a:pPr lvl="0"/>
            <a:r>
              <a:rPr lang="en-US" altLang="zh-CN" dirty="0" smtClean="0"/>
              <a:t>Windows</a:t>
            </a:r>
            <a:r>
              <a:rPr lang="zh-CN" altLang="en-US" dirty="0" smtClean="0"/>
              <a:t>编程工具的选择（仅供参考）</a:t>
            </a:r>
            <a:endParaRPr lang="zh-CN" altLang="en-US" dirty="0"/>
          </a:p>
        </p:txBody>
      </p:sp>
      <p:sp>
        <p:nvSpPr>
          <p:cNvPr id="2" name="内容占位符 1"/>
          <p:cNvSpPr>
            <a:spLocks noGrp="1"/>
          </p:cNvSpPr>
          <p:nvPr>
            <p:ph idx="1"/>
          </p:nvPr>
        </p:nvSpPr>
        <p:spPr>
          <a:xfrm>
            <a:off x="513432" y="1050246"/>
            <a:ext cx="8596668" cy="2372223"/>
          </a:xfrm>
        </p:spPr>
        <p:txBody>
          <a:bodyPr>
            <a:normAutofit lnSpcReduction="10000"/>
          </a:bodyPr>
          <a:lstStyle/>
          <a:p>
            <a:r>
              <a:rPr lang="zh-CN" altLang="zh-CN" sz="2400" dirty="0"/>
              <a:t>在</a:t>
            </a:r>
            <a:r>
              <a:rPr lang="en-US" altLang="zh-CN" sz="2400" dirty="0"/>
              <a:t>Visual Studio</a:t>
            </a:r>
            <a:r>
              <a:rPr lang="zh-CN" altLang="zh-CN" sz="2400" dirty="0"/>
              <a:t>提供的各种语言工具中，只有用</a:t>
            </a:r>
            <a:r>
              <a:rPr lang="en-US" altLang="zh-CN" sz="2400" dirty="0"/>
              <a:t>Visual C++</a:t>
            </a:r>
            <a:r>
              <a:rPr lang="zh-CN" altLang="zh-CN" sz="2400" dirty="0"/>
              <a:t>才能编写传统的</a:t>
            </a:r>
            <a:r>
              <a:rPr lang="en-US" altLang="zh-CN" sz="2400" dirty="0"/>
              <a:t>Windows</a:t>
            </a:r>
            <a:r>
              <a:rPr lang="zh-CN" altLang="zh-CN" sz="2400" dirty="0"/>
              <a:t>应用程序。另外，</a:t>
            </a:r>
            <a:r>
              <a:rPr lang="en-US" altLang="zh-CN" sz="2400" dirty="0"/>
              <a:t>VC</a:t>
            </a:r>
            <a:r>
              <a:rPr lang="zh-CN" altLang="zh-CN" sz="2400" dirty="0"/>
              <a:t>也是</a:t>
            </a:r>
            <a:r>
              <a:rPr lang="en-US" altLang="zh-CN" sz="2400" dirty="0"/>
              <a:t>VS</a:t>
            </a:r>
            <a:r>
              <a:rPr lang="zh-CN" altLang="zh-CN" sz="2400" dirty="0"/>
              <a:t>中唯一的一种可以同时</a:t>
            </a:r>
            <a:r>
              <a:rPr lang="en-US" altLang="zh-CN" sz="2400" dirty="0"/>
              <a:t>[</a:t>
            </a:r>
            <a:r>
              <a:rPr lang="zh-CN" altLang="zh-CN" sz="2400" dirty="0"/>
              <a:t>混合</a:t>
            </a:r>
            <a:r>
              <a:rPr lang="en-US" altLang="zh-CN" sz="2400" dirty="0"/>
              <a:t>]</a:t>
            </a:r>
            <a:r>
              <a:rPr lang="zh-CN" altLang="zh-CN" sz="2400" dirty="0"/>
              <a:t>编写非托管（</a:t>
            </a:r>
            <a:r>
              <a:rPr lang="en-US" altLang="zh-CN" sz="2400" dirty="0"/>
              <a:t>API</a:t>
            </a:r>
            <a:r>
              <a:rPr lang="zh-CN" altLang="zh-CN" sz="2400" dirty="0"/>
              <a:t>与</a:t>
            </a:r>
            <a:r>
              <a:rPr lang="en-US" altLang="zh-CN" sz="2400" dirty="0"/>
              <a:t>MFC/ATL</a:t>
            </a:r>
            <a:r>
              <a:rPr lang="zh-CN" altLang="zh-CN" sz="2400" dirty="0"/>
              <a:t>）程序和托管（</a:t>
            </a:r>
            <a:r>
              <a:rPr lang="en-US" altLang="zh-CN" sz="2400" dirty="0"/>
              <a:t>.NET</a:t>
            </a:r>
            <a:r>
              <a:rPr lang="zh-CN" altLang="zh-CN" sz="2400" dirty="0"/>
              <a:t>）程序的工具</a:t>
            </a:r>
            <a:r>
              <a:rPr lang="zh-CN" altLang="zh-CN" sz="2400" dirty="0" smtClean="0"/>
              <a:t>，</a:t>
            </a:r>
            <a:endParaRPr lang="en-US" altLang="zh-CN" sz="2400" dirty="0" smtClean="0"/>
          </a:p>
          <a:p>
            <a:r>
              <a:rPr lang="en-US" altLang="zh-CN" sz="2400" dirty="0" smtClean="0"/>
              <a:t>VS</a:t>
            </a:r>
            <a:r>
              <a:rPr lang="zh-CN" altLang="zh-CN" sz="2400" dirty="0"/>
              <a:t>中的其他语言工具（如</a:t>
            </a:r>
            <a:r>
              <a:rPr lang="en-US" altLang="zh-CN" sz="2400" dirty="0"/>
              <a:t>C#</a:t>
            </a:r>
            <a:r>
              <a:rPr lang="zh-CN" altLang="zh-CN" sz="2400" dirty="0"/>
              <a:t>、</a:t>
            </a:r>
            <a:r>
              <a:rPr lang="en-US" altLang="zh-CN" sz="2400" dirty="0"/>
              <a:t>VB</a:t>
            </a:r>
            <a:r>
              <a:rPr lang="zh-CN" altLang="zh-CN" sz="2400" dirty="0"/>
              <a:t>和</a:t>
            </a:r>
            <a:r>
              <a:rPr lang="en-US" altLang="zh-CN" sz="2400" dirty="0"/>
              <a:t>F# </a:t>
            </a:r>
            <a:r>
              <a:rPr lang="zh-CN" altLang="zh-CN" sz="2400" dirty="0"/>
              <a:t>等）则只能编写</a:t>
            </a:r>
            <a:r>
              <a:rPr lang="en-US" altLang="zh-CN" sz="2400" dirty="0"/>
              <a:t>.NET</a:t>
            </a:r>
            <a:r>
              <a:rPr lang="zh-CN" altLang="zh-CN" sz="2400" dirty="0"/>
              <a:t>环境下的托管程序</a:t>
            </a:r>
          </a:p>
        </p:txBody>
      </p:sp>
    </p:spTree>
    <p:extLst>
      <p:ext uri="{BB962C8B-B14F-4D97-AF65-F5344CB8AC3E}">
        <p14:creationId xmlns:p14="http://schemas.microsoft.com/office/powerpoint/2010/main" val="1512839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41</a:t>
            </a:fld>
            <a:endParaRPr lang="en-US" altLang="zh-CN"/>
          </a:p>
        </p:txBody>
      </p:sp>
      <p:sp>
        <p:nvSpPr>
          <p:cNvPr id="18435" name="Rectangle 2"/>
          <p:cNvSpPr>
            <a:spLocks noGrp="1" noRot="1" noChangeArrowheads="1"/>
          </p:cNvSpPr>
          <p:nvPr>
            <p:ph type="title"/>
          </p:nvPr>
        </p:nvSpPr>
        <p:spPr>
          <a:xfrm>
            <a:off x="349530" y="195532"/>
            <a:ext cx="8924472" cy="692989"/>
          </a:xfrm>
        </p:spPr>
        <p:txBody>
          <a:bodyPr>
            <a:normAutofit/>
          </a:bodyPr>
          <a:lstStyle/>
          <a:p>
            <a:pPr lvl="0"/>
            <a:r>
              <a:rPr lang="en-US" altLang="zh-CN" dirty="0" smtClean="0"/>
              <a:t>Windows</a:t>
            </a:r>
            <a:r>
              <a:rPr lang="zh-CN" altLang="en-US" dirty="0" smtClean="0"/>
              <a:t>编程工具的选择（仅供参考）</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284602143"/>
              </p:ext>
            </p:extLst>
          </p:nvPr>
        </p:nvGraphicFramePr>
        <p:xfrm>
          <a:off x="378823" y="1557338"/>
          <a:ext cx="9392192" cy="4813300"/>
        </p:xfrm>
        <a:graphic>
          <a:graphicData uri="http://schemas.openxmlformats.org/drawingml/2006/table">
            <a:tbl>
              <a:tblPr firstRow="1" firstCol="1" lastRow="1" lastCol="1" bandRow="1" bandCol="1"/>
              <a:tblGrid>
                <a:gridCol w="1562125">
                  <a:extLst>
                    <a:ext uri="{9D8B030D-6E8A-4147-A177-3AD203B41FA5}">
                      <a16:colId xmlns:a16="http://schemas.microsoft.com/office/drawing/2014/main" val="20000"/>
                    </a:ext>
                  </a:extLst>
                </a:gridCol>
                <a:gridCol w="481301">
                  <a:extLst>
                    <a:ext uri="{9D8B030D-6E8A-4147-A177-3AD203B41FA5}">
                      <a16:colId xmlns:a16="http://schemas.microsoft.com/office/drawing/2014/main" val="20001"/>
                    </a:ext>
                  </a:extLst>
                </a:gridCol>
                <a:gridCol w="1184627">
                  <a:extLst>
                    <a:ext uri="{9D8B030D-6E8A-4147-A177-3AD203B41FA5}">
                      <a16:colId xmlns:a16="http://schemas.microsoft.com/office/drawing/2014/main" val="20002"/>
                    </a:ext>
                  </a:extLst>
                </a:gridCol>
                <a:gridCol w="1376763">
                  <a:extLst>
                    <a:ext uri="{9D8B030D-6E8A-4147-A177-3AD203B41FA5}">
                      <a16:colId xmlns:a16="http://schemas.microsoft.com/office/drawing/2014/main" val="20003"/>
                    </a:ext>
                  </a:extLst>
                </a:gridCol>
                <a:gridCol w="3015977">
                  <a:extLst>
                    <a:ext uri="{9D8B030D-6E8A-4147-A177-3AD203B41FA5}">
                      <a16:colId xmlns:a16="http://schemas.microsoft.com/office/drawing/2014/main" val="20004"/>
                    </a:ext>
                  </a:extLst>
                </a:gridCol>
                <a:gridCol w="1771399">
                  <a:extLst>
                    <a:ext uri="{9D8B030D-6E8A-4147-A177-3AD203B41FA5}">
                      <a16:colId xmlns:a16="http://schemas.microsoft.com/office/drawing/2014/main" val="20005"/>
                    </a:ext>
                  </a:extLst>
                </a:gridCol>
              </a:tblGrid>
              <a:tr h="609598">
                <a:tc gridSpan="3">
                  <a:txBody>
                    <a:bodyPr/>
                    <a:lstStyle/>
                    <a:p>
                      <a:pPr algn="ctr">
                        <a:spcAft>
                          <a:spcPts val="0"/>
                        </a:spcAft>
                      </a:pPr>
                      <a:r>
                        <a:rPr lang="zh-CN" sz="2000" b="1" kern="100" dirty="0">
                          <a:effectLst/>
                          <a:latin typeface="Times New Roman"/>
                          <a:ea typeface="宋体"/>
                        </a:rPr>
                        <a:t>传统应用程序</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zh-CN" sz="2000" b="1" kern="100" dirty="0">
                          <a:effectLst/>
                          <a:latin typeface="Times New Roman"/>
                          <a:ea typeface="宋体"/>
                        </a:rPr>
                        <a:t>托管应用程序</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b="1" kern="100" dirty="0">
                          <a:effectLst/>
                          <a:latin typeface="Times New Roman"/>
                          <a:ea typeface="宋体"/>
                        </a:rPr>
                        <a:t>Java</a:t>
                      </a:r>
                      <a:r>
                        <a:rPr lang="zh-CN" sz="2000" b="1" kern="100" dirty="0">
                          <a:effectLst/>
                          <a:latin typeface="Times New Roman"/>
                          <a:ea typeface="宋体"/>
                        </a:rPr>
                        <a:t>应用程序</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71596">
                <a:tc rowSpan="3">
                  <a:txBody>
                    <a:bodyPr/>
                    <a:lstStyle/>
                    <a:p>
                      <a:pPr algn="ctr">
                        <a:spcAft>
                          <a:spcPts val="0"/>
                        </a:spcAft>
                      </a:pPr>
                      <a:r>
                        <a:rPr lang="en-US" sz="1800" b="1" kern="100" dirty="0">
                          <a:effectLst/>
                          <a:latin typeface="Times New Roman"/>
                          <a:ea typeface="宋体"/>
                        </a:rPr>
                        <a:t>Delphi</a:t>
                      </a:r>
                      <a:r>
                        <a:rPr lang="zh-CN" sz="1800" b="1" kern="100" dirty="0">
                          <a:effectLst/>
                          <a:latin typeface="Times New Roman"/>
                          <a:ea typeface="宋体"/>
                        </a:rPr>
                        <a:t>、</a:t>
                      </a:r>
                      <a:r>
                        <a:rPr lang="en-US" sz="1800" b="1" kern="100" dirty="0">
                          <a:effectLst/>
                          <a:latin typeface="Times New Roman"/>
                          <a:ea typeface="宋体"/>
                        </a:rPr>
                        <a:t>C++</a:t>
                      </a:r>
                      <a:r>
                        <a:rPr lang="en-US" sz="1800" b="1" kern="100" dirty="0" smtClean="0">
                          <a:effectLst/>
                          <a:latin typeface="Times New Roman"/>
                          <a:ea typeface="宋体"/>
                        </a:rPr>
                        <a:t>Bu</a:t>
                      </a:r>
                      <a:r>
                        <a:rPr lang="en-US" altLang="zh-CN" sz="1800" b="1" kern="100" dirty="0" smtClean="0">
                          <a:effectLst/>
                          <a:latin typeface="Times New Roman"/>
                          <a:ea typeface="宋体"/>
                        </a:rPr>
                        <a:t>i</a:t>
                      </a:r>
                      <a:r>
                        <a:rPr lang="en-US" sz="1800" b="1" kern="100" dirty="0" smtClean="0">
                          <a:effectLst/>
                          <a:latin typeface="Times New Roman"/>
                          <a:ea typeface="宋体"/>
                        </a:rPr>
                        <a:t>lder</a:t>
                      </a:r>
                      <a:r>
                        <a:rPr lang="zh-CN" altLang="en-US" sz="1800" b="1" kern="100" dirty="0" smtClean="0">
                          <a:effectLst/>
                          <a:latin typeface="Times New Roman"/>
                          <a:ea typeface="宋体"/>
                        </a:rPr>
                        <a:t>、</a:t>
                      </a:r>
                      <a:endParaRPr lang="en-US" sz="1800" b="1" kern="100" dirty="0" smtClean="0">
                        <a:effectLst/>
                        <a:latin typeface="Times New Roman"/>
                        <a:ea typeface="宋体"/>
                      </a:endParaRPr>
                    </a:p>
                    <a:p>
                      <a:pPr algn="ctr">
                        <a:spcAft>
                          <a:spcPts val="0"/>
                        </a:spcAft>
                      </a:pPr>
                      <a:r>
                        <a:rPr lang="en-US" altLang="zh-CN" sz="1800" b="1" kern="100" dirty="0" err="1" smtClean="0">
                          <a:effectLst/>
                          <a:latin typeface="Times New Roman"/>
                          <a:ea typeface="宋体"/>
                        </a:rPr>
                        <a:t>Powerbuilder</a:t>
                      </a:r>
                      <a:r>
                        <a:rPr lang="zh-CN" altLang="en-US" sz="1800" b="1" kern="100" dirty="0" smtClean="0">
                          <a:effectLst/>
                          <a:latin typeface="Times New Roman"/>
                          <a:ea typeface="宋体"/>
                        </a:rPr>
                        <a:t>、</a:t>
                      </a:r>
                      <a:r>
                        <a:rPr lang="en-US" altLang="zh-CN" sz="1800" b="1" kern="100" dirty="0" smtClean="0">
                          <a:effectLst/>
                          <a:latin typeface="Times New Roman"/>
                          <a:ea typeface="宋体"/>
                        </a:rPr>
                        <a:t>…</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800" b="1" kern="100" dirty="0">
                          <a:solidFill>
                            <a:srgbClr val="FF0000"/>
                          </a:solidFill>
                          <a:effectLst/>
                          <a:latin typeface="Times New Roman"/>
                          <a:ea typeface="宋体"/>
                        </a:rPr>
                        <a:t>Visual C++</a:t>
                      </a:r>
                      <a:endParaRPr lang="zh-CN" sz="1800" b="1" kern="100" dirty="0">
                        <a:solidFill>
                          <a:srgbClr val="FF0000"/>
                        </a:solidFill>
                        <a:effectLst/>
                        <a:latin typeface="Times New Roman"/>
                        <a:ea typeface="宋体"/>
                      </a:endParaRPr>
                    </a:p>
                    <a:p>
                      <a:pPr algn="ctr">
                        <a:spcAft>
                          <a:spcPts val="0"/>
                        </a:spcAft>
                      </a:pPr>
                      <a:r>
                        <a:rPr lang="zh-CN" sz="1800" b="1" kern="100" dirty="0">
                          <a:solidFill>
                            <a:srgbClr val="FF0000"/>
                          </a:solidFill>
                          <a:effectLst/>
                          <a:latin typeface="Times New Roman"/>
                          <a:ea typeface="宋体"/>
                        </a:rPr>
                        <a:t>（含</a:t>
                      </a:r>
                      <a:r>
                        <a:rPr lang="en-US" sz="1800" b="1" kern="100" dirty="0">
                          <a:solidFill>
                            <a:srgbClr val="FF0000"/>
                          </a:solidFill>
                          <a:effectLst/>
                          <a:latin typeface="Times New Roman"/>
                          <a:ea typeface="宋体"/>
                        </a:rPr>
                        <a:t>MC++</a:t>
                      </a:r>
                      <a:r>
                        <a:rPr lang="zh-CN" sz="1800" b="1" kern="100" dirty="0">
                          <a:solidFill>
                            <a:srgbClr val="FF0000"/>
                          </a:solidFill>
                          <a:effectLst/>
                          <a:latin typeface="Times New Roman"/>
                          <a:ea typeface="宋体"/>
                        </a:rPr>
                        <a:t>或</a:t>
                      </a:r>
                      <a:r>
                        <a:rPr lang="en-US" sz="1800" b="1" kern="100" dirty="0">
                          <a:solidFill>
                            <a:srgbClr val="FF0000"/>
                          </a:solidFill>
                          <a:effectLst/>
                          <a:latin typeface="Times New Roman"/>
                          <a:ea typeface="宋体"/>
                        </a:rPr>
                        <a:t>C++/CLI</a:t>
                      </a:r>
                      <a:r>
                        <a:rPr lang="zh-CN" sz="1800" b="1" kern="100" dirty="0">
                          <a:solidFill>
                            <a:srgbClr val="FF0000"/>
                          </a:solidFill>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kern="100" dirty="0">
                          <a:solidFill>
                            <a:srgbClr val="FF0000"/>
                          </a:solidFill>
                          <a:effectLst/>
                          <a:latin typeface="Times New Roman"/>
                          <a:ea typeface="宋体"/>
                        </a:rPr>
                        <a:t>Visual C#</a:t>
                      </a:r>
                      <a:r>
                        <a:rPr lang="zh-CN" sz="1800" b="1" kern="100" dirty="0">
                          <a:solidFill>
                            <a:srgbClr val="FF0000"/>
                          </a:solidFill>
                          <a:effectLst/>
                          <a:latin typeface="Times New Roman"/>
                          <a:ea typeface="宋体"/>
                        </a:rPr>
                        <a:t>、</a:t>
                      </a:r>
                      <a:r>
                        <a:rPr lang="en-US" sz="1800" b="1" kern="100" dirty="0">
                          <a:solidFill>
                            <a:srgbClr val="FF0000"/>
                          </a:solidFill>
                          <a:effectLst/>
                          <a:latin typeface="Times New Roman"/>
                          <a:ea typeface="宋体"/>
                        </a:rPr>
                        <a:t>Visual Basic</a:t>
                      </a:r>
                      <a:r>
                        <a:rPr lang="zh-CN" sz="1800" b="1" kern="100" dirty="0">
                          <a:solidFill>
                            <a:srgbClr val="FF0000"/>
                          </a:solidFill>
                          <a:effectLst/>
                          <a:latin typeface="Times New Roman"/>
                          <a:ea typeface="宋体"/>
                        </a:rPr>
                        <a:t>、</a:t>
                      </a:r>
                    </a:p>
                    <a:p>
                      <a:pPr algn="ctr">
                        <a:spcAft>
                          <a:spcPts val="0"/>
                        </a:spcAft>
                      </a:pPr>
                      <a:r>
                        <a:rPr lang="en-US" sz="1800" b="1" kern="100" dirty="0" smtClean="0">
                          <a:solidFill>
                            <a:srgbClr val="FF0000"/>
                          </a:solidFill>
                          <a:effectLst/>
                          <a:latin typeface="Times New Roman"/>
                          <a:ea typeface="宋体"/>
                        </a:rPr>
                        <a:t>Visu</a:t>
                      </a:r>
                      <a:r>
                        <a:rPr lang="en-US" altLang="zh-CN" sz="1800" b="1" kern="100" dirty="0" smtClean="0">
                          <a:solidFill>
                            <a:srgbClr val="FF0000"/>
                          </a:solidFill>
                          <a:effectLst/>
                          <a:latin typeface="Times New Roman"/>
                          <a:ea typeface="宋体"/>
                        </a:rPr>
                        <a:t>a</a:t>
                      </a:r>
                      <a:r>
                        <a:rPr lang="en-US" sz="1800" b="1" kern="100" dirty="0" smtClean="0">
                          <a:solidFill>
                            <a:srgbClr val="FF0000"/>
                          </a:solidFill>
                          <a:effectLst/>
                          <a:latin typeface="Times New Roman"/>
                          <a:ea typeface="宋体"/>
                        </a:rPr>
                        <a:t>l </a:t>
                      </a:r>
                      <a:r>
                        <a:rPr lang="en-US" sz="1800" b="1" kern="100" dirty="0">
                          <a:solidFill>
                            <a:srgbClr val="FF0000"/>
                          </a:solidFill>
                          <a:effectLst/>
                          <a:latin typeface="Times New Roman"/>
                          <a:ea typeface="宋体"/>
                        </a:rPr>
                        <a:t>F#</a:t>
                      </a:r>
                      <a:r>
                        <a:rPr lang="zh-CN" sz="1800" b="1" kern="100" dirty="0">
                          <a:solidFill>
                            <a:srgbClr val="FF0000"/>
                          </a:solidFill>
                          <a:effectLst/>
                          <a:latin typeface="Times New Roman"/>
                          <a:ea typeface="宋体"/>
                        </a:rPr>
                        <a:t>、</a:t>
                      </a:r>
                      <a:r>
                        <a:rPr lang="en-US" sz="1800" b="1" kern="100" dirty="0" err="1">
                          <a:solidFill>
                            <a:srgbClr val="FF0000"/>
                          </a:solidFill>
                          <a:effectLst/>
                          <a:latin typeface="Times New Roman"/>
                          <a:ea typeface="宋体"/>
                        </a:rPr>
                        <a:t>JScript</a:t>
                      </a:r>
                      <a:r>
                        <a:rPr lang="zh-CN" sz="1800" b="1" kern="100" dirty="0">
                          <a:effectLst/>
                          <a:latin typeface="Times New Roman"/>
                          <a:ea typeface="宋体"/>
                        </a:rPr>
                        <a:t>、</a:t>
                      </a:r>
                    </a:p>
                    <a:p>
                      <a:pPr algn="ctr">
                        <a:spcAft>
                          <a:spcPts val="0"/>
                        </a:spcAft>
                      </a:pPr>
                      <a:r>
                        <a:rPr lang="en-US" sz="1800" b="1" kern="100" dirty="0" err="1">
                          <a:effectLst/>
                          <a:latin typeface="Times New Roman"/>
                          <a:ea typeface="宋体"/>
                        </a:rPr>
                        <a:t>IronPython</a:t>
                      </a:r>
                      <a:r>
                        <a:rPr lang="zh-CN" sz="1800" b="1" kern="100" dirty="0">
                          <a:effectLst/>
                          <a:latin typeface="Times New Roman"/>
                          <a:ea typeface="宋体"/>
                        </a:rPr>
                        <a:t>、</a:t>
                      </a:r>
                      <a:r>
                        <a:rPr lang="en-US" sz="1800" b="1" kern="100" dirty="0" err="1">
                          <a:effectLst/>
                          <a:latin typeface="Times New Roman"/>
                          <a:ea typeface="宋体"/>
                        </a:rPr>
                        <a:t>IronRuby</a:t>
                      </a:r>
                      <a:r>
                        <a:rPr lang="zh-CN" sz="1800" b="1" kern="100" dirty="0">
                          <a:effectLst/>
                          <a:latin typeface="Times New Roman"/>
                          <a:ea typeface="宋体"/>
                        </a:rPr>
                        <a:t>、</a:t>
                      </a:r>
                    </a:p>
                    <a:p>
                      <a:pPr algn="ctr">
                        <a:spcAft>
                          <a:spcPts val="0"/>
                        </a:spcAft>
                      </a:pPr>
                      <a:r>
                        <a:rPr lang="en-US" sz="1800" b="1" kern="100" dirty="0">
                          <a:effectLst/>
                          <a:latin typeface="Times New Roman"/>
                          <a:ea typeface="宋体"/>
                        </a:rPr>
                        <a:t>C# Builder</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effectLst/>
                          <a:latin typeface="Times New Roman"/>
                          <a:ea typeface="宋体"/>
                        </a:rPr>
                        <a:t>Java</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7998">
                <a:tc vMerge="1">
                  <a:txBody>
                    <a:bodyPr/>
                    <a:lstStyle/>
                    <a:p>
                      <a:endParaRPr lang="zh-CN" altLang="en-US"/>
                    </a:p>
                  </a:txBody>
                  <a:tcPr/>
                </a:tc>
                <a:tc rowSpan="2">
                  <a:txBody>
                    <a:bodyPr/>
                    <a:lstStyle/>
                    <a:p>
                      <a:pPr algn="ctr">
                        <a:spcAft>
                          <a:spcPts val="0"/>
                        </a:spcAft>
                      </a:pPr>
                      <a:r>
                        <a:rPr lang="en-US" sz="1800" b="1" kern="100" dirty="0">
                          <a:effectLst/>
                          <a:latin typeface="Times New Roman"/>
                          <a:ea typeface="宋体"/>
                        </a:rPr>
                        <a:t> </a:t>
                      </a:r>
                      <a:endParaRPr lang="zh-CN" sz="1800" b="1" kern="100" dirty="0">
                        <a:effectLst/>
                        <a:latin typeface="Times New Roman"/>
                        <a:ea typeface="宋体"/>
                      </a:endParaRPr>
                    </a:p>
                  </a:txBody>
                  <a:tcPr marL="68577" marR="68577"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b="1" kern="100" dirty="0">
                          <a:solidFill>
                            <a:srgbClr val="FF0000"/>
                          </a:solidFill>
                          <a:effectLst/>
                          <a:latin typeface="Times New Roman"/>
                          <a:ea typeface="宋体"/>
                        </a:rPr>
                        <a:t>C++</a:t>
                      </a:r>
                      <a:r>
                        <a:rPr lang="zh-CN" sz="1800" b="1" kern="100" dirty="0">
                          <a:solidFill>
                            <a:srgbClr val="FF0000"/>
                          </a:solidFill>
                          <a:effectLst/>
                          <a:latin typeface="Times New Roman"/>
                          <a:ea typeface="宋体"/>
                        </a:rPr>
                        <a:t>类库</a:t>
                      </a:r>
                    </a:p>
                    <a:p>
                      <a:pPr algn="ctr">
                        <a:spcAft>
                          <a:spcPts val="0"/>
                        </a:spcAft>
                      </a:pPr>
                      <a:r>
                        <a:rPr lang="zh-CN" sz="1800" b="1" kern="100" dirty="0">
                          <a:solidFill>
                            <a:srgbClr val="FF0000"/>
                          </a:solidFill>
                          <a:effectLst/>
                          <a:latin typeface="Times New Roman"/>
                          <a:ea typeface="宋体"/>
                        </a:rPr>
                        <a:t>（</a:t>
                      </a:r>
                      <a:r>
                        <a:rPr lang="en-US" sz="1800" b="1" kern="100" dirty="0">
                          <a:solidFill>
                            <a:srgbClr val="FF0000"/>
                          </a:solidFill>
                          <a:effectLst/>
                          <a:latin typeface="Times New Roman"/>
                          <a:ea typeface="宋体"/>
                        </a:rPr>
                        <a:t>MFC/ATL</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800" b="1" i="1" kern="100" dirty="0">
                          <a:solidFill>
                            <a:schemeClr val="accent1">
                              <a:lumMod val="50000"/>
                            </a:schemeClr>
                          </a:solidFill>
                          <a:effectLst/>
                          <a:latin typeface="Times New Roman"/>
                          <a:ea typeface="宋体"/>
                        </a:rPr>
                        <a:t>.NET</a:t>
                      </a:r>
                      <a:r>
                        <a:rPr lang="zh-CN" sz="1800" b="1" i="1" kern="100" dirty="0">
                          <a:solidFill>
                            <a:schemeClr val="accent1">
                              <a:lumMod val="50000"/>
                            </a:schemeClr>
                          </a:solidFill>
                          <a:effectLst/>
                          <a:latin typeface="Times New Roman"/>
                          <a:ea typeface="宋体"/>
                        </a:rPr>
                        <a:t>框架类库（</a:t>
                      </a:r>
                      <a:r>
                        <a:rPr lang="en-US" sz="1800" b="1" i="1" kern="100" dirty="0">
                          <a:solidFill>
                            <a:schemeClr val="accent1">
                              <a:lumMod val="50000"/>
                            </a:schemeClr>
                          </a:solidFill>
                          <a:effectLst/>
                          <a:latin typeface="Times New Roman"/>
                          <a:ea typeface="宋体"/>
                        </a:rPr>
                        <a:t>FCL</a:t>
                      </a:r>
                      <a:r>
                        <a:rPr lang="zh-CN" sz="1800" b="1" i="1" kern="100" dirty="0">
                          <a:solidFill>
                            <a:schemeClr val="accent1">
                              <a:lumMod val="50000"/>
                            </a:schemeClr>
                          </a:solidFill>
                          <a:effectLst/>
                          <a:latin typeface="Times New Roman"/>
                          <a:ea typeface="宋体"/>
                        </a:rPr>
                        <a:t>）</a:t>
                      </a:r>
                      <a:endParaRPr lang="zh-CN" sz="1800" b="1" kern="100" dirty="0">
                        <a:solidFill>
                          <a:schemeClr val="accent1">
                            <a:lumMod val="50000"/>
                          </a:schemeClr>
                        </a:solidFill>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b="1" kern="100" dirty="0">
                          <a:effectLst/>
                          <a:latin typeface="Times New Roman"/>
                          <a:ea typeface="宋体"/>
                        </a:rPr>
                        <a:t>JFC/EJB</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737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2">
                  <a:txBody>
                    <a:bodyPr/>
                    <a:lstStyle/>
                    <a:p>
                      <a:pPr algn="ctr">
                        <a:spcAft>
                          <a:spcPts val="0"/>
                        </a:spcAft>
                      </a:pPr>
                      <a:r>
                        <a:rPr lang="en-US" sz="1800" b="1" i="1" kern="100" dirty="0">
                          <a:solidFill>
                            <a:schemeClr val="accent1">
                              <a:lumMod val="50000"/>
                            </a:schemeClr>
                          </a:solidFill>
                          <a:effectLst/>
                          <a:latin typeface="Times New Roman"/>
                          <a:ea typeface="宋体"/>
                        </a:rPr>
                        <a:t>.NET</a:t>
                      </a:r>
                      <a:r>
                        <a:rPr lang="zh-CN" sz="1800" b="1" i="1" kern="100" dirty="0">
                          <a:solidFill>
                            <a:schemeClr val="accent1">
                              <a:lumMod val="50000"/>
                            </a:schemeClr>
                          </a:solidFill>
                          <a:effectLst/>
                          <a:latin typeface="Times New Roman"/>
                          <a:ea typeface="宋体"/>
                        </a:rPr>
                        <a:t>运行环境（</a:t>
                      </a:r>
                      <a:r>
                        <a:rPr lang="en-US" sz="1800" b="1" i="1" kern="100" dirty="0">
                          <a:solidFill>
                            <a:schemeClr val="accent1">
                              <a:lumMod val="50000"/>
                            </a:schemeClr>
                          </a:solidFill>
                          <a:effectLst/>
                          <a:latin typeface="Times New Roman"/>
                          <a:ea typeface="宋体"/>
                        </a:rPr>
                        <a:t>CLR</a:t>
                      </a:r>
                      <a:r>
                        <a:rPr lang="zh-CN" sz="1800" b="1" i="1" kern="100" dirty="0">
                          <a:solidFill>
                            <a:schemeClr val="accent1">
                              <a:lumMod val="50000"/>
                            </a:schemeClr>
                          </a:solidFill>
                          <a:effectLst/>
                          <a:latin typeface="Times New Roman"/>
                          <a:ea typeface="宋体"/>
                        </a:rPr>
                        <a:t>）</a:t>
                      </a:r>
                      <a:endParaRPr lang="zh-CN" sz="1800" b="1" kern="100" dirty="0">
                        <a:solidFill>
                          <a:schemeClr val="accent1">
                            <a:lumMod val="50000"/>
                          </a:schemeClr>
                        </a:solidFill>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b="1" kern="100" dirty="0">
                          <a:effectLst/>
                          <a:latin typeface="Times New Roman"/>
                          <a:ea typeface="宋体"/>
                        </a:rPr>
                        <a:t>JVM</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20">
                <a:tc gridSpan="6">
                  <a:txBody>
                    <a:bodyPr/>
                    <a:lstStyle/>
                    <a:p>
                      <a:pPr algn="ctr">
                        <a:spcAft>
                          <a:spcPts val="0"/>
                        </a:spcAft>
                      </a:pPr>
                      <a:r>
                        <a:rPr lang="zh-CN" sz="1800" b="1" kern="100" dirty="0">
                          <a:effectLst/>
                          <a:latin typeface="Times New Roman"/>
                          <a:ea typeface="宋体"/>
                        </a:rPr>
                        <a:t>应用程序接口（</a:t>
                      </a:r>
                      <a:r>
                        <a:rPr lang="en-US" sz="1800" b="1" kern="100" dirty="0">
                          <a:effectLst/>
                          <a:latin typeface="Times New Roman"/>
                          <a:ea typeface="宋体"/>
                        </a:rPr>
                        <a:t>Win32/64 API</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32020">
                <a:tc gridSpan="6">
                  <a:txBody>
                    <a:bodyPr/>
                    <a:lstStyle/>
                    <a:p>
                      <a:pPr algn="ctr">
                        <a:spcAft>
                          <a:spcPts val="0"/>
                        </a:spcAft>
                      </a:pPr>
                      <a:r>
                        <a:rPr lang="zh-CN" sz="1800" b="1" kern="100" dirty="0">
                          <a:effectLst/>
                          <a:latin typeface="Times New Roman"/>
                          <a:ea typeface="宋体"/>
                        </a:rPr>
                        <a:t>操作系统（</a:t>
                      </a:r>
                      <a:r>
                        <a:rPr lang="en-US" sz="1800" b="1" kern="100" dirty="0">
                          <a:effectLst/>
                          <a:latin typeface="Times New Roman"/>
                          <a:ea typeface="宋体"/>
                        </a:rPr>
                        <a:t>Windows</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466339">
                <a:tc gridSpan="6">
                  <a:txBody>
                    <a:bodyPr/>
                    <a:lstStyle/>
                    <a:p>
                      <a:pPr algn="ctr">
                        <a:spcAft>
                          <a:spcPts val="0"/>
                        </a:spcAft>
                      </a:pPr>
                      <a:r>
                        <a:rPr lang="zh-CN" sz="1800" b="1" kern="100" dirty="0">
                          <a:effectLst/>
                          <a:latin typeface="Times New Roman"/>
                          <a:ea typeface="宋体"/>
                        </a:rPr>
                        <a:t>计算机硬件（</a:t>
                      </a:r>
                      <a:r>
                        <a:rPr lang="en-US" sz="1800" b="1" kern="100" dirty="0">
                          <a:effectLst/>
                          <a:latin typeface="Times New Roman"/>
                          <a:ea typeface="宋体"/>
                        </a:rPr>
                        <a:t>PC</a:t>
                      </a:r>
                      <a:r>
                        <a:rPr lang="zh-CN" sz="1800" b="1" kern="100" dirty="0">
                          <a:effectLst/>
                          <a:latin typeface="Times New Roman"/>
                          <a:ea typeface="宋体"/>
                        </a:rPr>
                        <a:t>机）</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4865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42</a:t>
            </a:fld>
            <a:endParaRPr lang="en-US" altLang="zh-CN"/>
          </a:p>
        </p:txBody>
      </p:sp>
      <p:sp>
        <p:nvSpPr>
          <p:cNvPr id="18435" name="Rectangle 2"/>
          <p:cNvSpPr>
            <a:spLocks noGrp="1" noRot="1" noChangeArrowheads="1"/>
          </p:cNvSpPr>
          <p:nvPr>
            <p:ph type="title"/>
          </p:nvPr>
        </p:nvSpPr>
        <p:spPr>
          <a:xfrm>
            <a:off x="349530" y="195532"/>
            <a:ext cx="7710253" cy="692989"/>
          </a:xfrm>
        </p:spPr>
        <p:txBody>
          <a:bodyPr>
            <a:normAutofit fontScale="90000"/>
          </a:bodyPr>
          <a:lstStyle/>
          <a:p>
            <a:pPr lvl="0"/>
            <a:r>
              <a:rPr lang="en-US" altLang="zh-CN" dirty="0" smtClean="0"/>
              <a:t>Visual Studio</a:t>
            </a:r>
            <a:r>
              <a:rPr lang="zh-CN" altLang="en-US" dirty="0" smtClean="0"/>
              <a:t>中</a:t>
            </a:r>
            <a:r>
              <a:rPr lang="zh-CN" altLang="en-US" dirty="0"/>
              <a:t>的</a:t>
            </a:r>
            <a:r>
              <a:rPr lang="en-US" altLang="zh-CN" dirty="0"/>
              <a:t>Windows </a:t>
            </a:r>
            <a:r>
              <a:rPr lang="zh-CN" altLang="en-US" dirty="0"/>
              <a:t>应用程序类型</a:t>
            </a:r>
          </a:p>
        </p:txBody>
      </p:sp>
      <p:sp>
        <p:nvSpPr>
          <p:cNvPr id="2" name="内容占位符 1"/>
          <p:cNvSpPr>
            <a:spLocks noGrp="1"/>
          </p:cNvSpPr>
          <p:nvPr>
            <p:ph idx="1"/>
          </p:nvPr>
        </p:nvSpPr>
        <p:spPr>
          <a:xfrm>
            <a:off x="457200" y="2160589"/>
            <a:ext cx="4095792" cy="3880773"/>
          </a:xfrm>
        </p:spPr>
        <p:txBody>
          <a:bodyPr>
            <a:noAutofit/>
          </a:bodyPr>
          <a:lstStyle/>
          <a:p>
            <a:r>
              <a:rPr lang="en-US" altLang="zh-CN" sz="2400" dirty="0" smtClean="0"/>
              <a:t>VC++</a:t>
            </a:r>
          </a:p>
          <a:p>
            <a:pPr lvl="1"/>
            <a:r>
              <a:rPr lang="zh-CN" altLang="en-US" sz="2400" dirty="0" smtClean="0"/>
              <a:t>基于控制台的应用程序</a:t>
            </a:r>
            <a:endParaRPr lang="en-US" altLang="zh-CN" sz="2400" dirty="0" smtClean="0"/>
          </a:p>
          <a:p>
            <a:pPr lvl="1"/>
            <a:r>
              <a:rPr lang="zh-CN" altLang="en-US" sz="2400" dirty="0" smtClean="0"/>
              <a:t>基于对话框的应用程序</a:t>
            </a:r>
            <a:endParaRPr lang="en-US" altLang="zh-CN" sz="2400" dirty="0" smtClean="0"/>
          </a:p>
          <a:p>
            <a:pPr lvl="1"/>
            <a:r>
              <a:rPr lang="zh-CN" altLang="en-US" sz="2400" dirty="0"/>
              <a:t>单</a:t>
            </a:r>
            <a:r>
              <a:rPr lang="zh-CN" altLang="en-US" sz="2400" dirty="0" smtClean="0"/>
              <a:t>文档应用程序</a:t>
            </a:r>
            <a:endParaRPr lang="en-US" altLang="zh-CN" sz="2400" dirty="0" smtClean="0"/>
          </a:p>
          <a:p>
            <a:pPr lvl="1"/>
            <a:r>
              <a:rPr lang="zh-CN" altLang="en-US" sz="2400" dirty="0" smtClean="0"/>
              <a:t>多文档应用程序</a:t>
            </a:r>
            <a:endParaRPr lang="en-US" altLang="zh-CN" sz="2400" dirty="0" smtClean="0"/>
          </a:p>
          <a:p>
            <a:pPr lvl="1"/>
            <a:r>
              <a:rPr lang="zh-CN" altLang="en-US" sz="2400" dirty="0" smtClean="0"/>
              <a:t>基于</a:t>
            </a:r>
            <a:r>
              <a:rPr lang="en-US" altLang="zh-CN" sz="2400" dirty="0" smtClean="0"/>
              <a:t>html</a:t>
            </a:r>
            <a:r>
              <a:rPr lang="zh-CN" altLang="en-US" sz="2400" dirty="0" smtClean="0"/>
              <a:t>的应用程序</a:t>
            </a:r>
            <a:endParaRPr lang="en-US" altLang="zh-CN" sz="2400" dirty="0" smtClean="0"/>
          </a:p>
          <a:p>
            <a:pPr lvl="1"/>
            <a:endParaRPr lang="zh-CN" altLang="en-US" sz="2400" dirty="0"/>
          </a:p>
        </p:txBody>
      </p:sp>
      <p:sp>
        <p:nvSpPr>
          <p:cNvPr id="3" name="文本框 2"/>
          <p:cNvSpPr txBox="1"/>
          <p:nvPr/>
        </p:nvSpPr>
        <p:spPr>
          <a:xfrm>
            <a:off x="1698171" y="1339889"/>
            <a:ext cx="4108817" cy="369332"/>
          </a:xfrm>
          <a:prstGeom prst="rect">
            <a:avLst/>
          </a:prstGeom>
          <a:noFill/>
        </p:spPr>
        <p:txBody>
          <a:bodyPr wrap="none" rtlCol="0">
            <a:spAutoFit/>
          </a:bodyPr>
          <a:lstStyle/>
          <a:p>
            <a:r>
              <a:rPr lang="zh-CN" altLang="en-US" dirty="0" smtClean="0"/>
              <a:t>应用程序类型与开发语言有一定的关系</a:t>
            </a:r>
            <a:endParaRPr lang="zh-CN" altLang="en-US" dirty="0"/>
          </a:p>
        </p:txBody>
      </p:sp>
      <p:sp>
        <p:nvSpPr>
          <p:cNvPr id="6" name="内容占位符 1"/>
          <p:cNvSpPr txBox="1">
            <a:spLocks/>
          </p:cNvSpPr>
          <p:nvPr/>
        </p:nvSpPr>
        <p:spPr>
          <a:xfrm>
            <a:off x="4892283" y="2160588"/>
            <a:ext cx="406883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t>C#</a:t>
            </a:r>
          </a:p>
          <a:p>
            <a:pPr lvl="1"/>
            <a:r>
              <a:rPr lang="zh-CN" altLang="en-US" sz="2400" dirty="0" smtClean="0"/>
              <a:t>控制台应用程序</a:t>
            </a:r>
            <a:endParaRPr lang="en-US" altLang="zh-CN" sz="2400" dirty="0" smtClean="0"/>
          </a:p>
          <a:p>
            <a:pPr lvl="1"/>
            <a:r>
              <a:rPr lang="en-US" altLang="zh-CN" sz="2400" dirty="0" smtClean="0"/>
              <a:t>Windows</a:t>
            </a:r>
            <a:r>
              <a:rPr lang="zh-CN" altLang="en-US" sz="2400" dirty="0" smtClean="0"/>
              <a:t>窗体应用程序</a:t>
            </a:r>
            <a:endParaRPr lang="en-US" altLang="zh-CN" sz="2400" dirty="0" smtClean="0"/>
          </a:p>
          <a:p>
            <a:pPr lvl="1"/>
            <a:r>
              <a:rPr lang="en-US" altLang="zh-CN" sz="2400" dirty="0" smtClean="0"/>
              <a:t>WPF</a:t>
            </a:r>
            <a:r>
              <a:rPr lang="zh-CN" altLang="en-US" sz="2400" dirty="0" smtClean="0"/>
              <a:t>应用程序</a:t>
            </a:r>
            <a:endParaRPr lang="en-US" altLang="zh-CN" sz="2400" dirty="0" smtClean="0"/>
          </a:p>
          <a:p>
            <a:pPr lvl="1"/>
            <a:r>
              <a:rPr lang="en-US" altLang="zh-CN" sz="2400" dirty="0" smtClean="0"/>
              <a:t>ASP.NET Web</a:t>
            </a:r>
            <a:r>
              <a:rPr lang="zh-CN" altLang="en-US" sz="2400" dirty="0" smtClean="0"/>
              <a:t>应用程序</a:t>
            </a:r>
            <a:endParaRPr lang="en-US" altLang="zh-CN" sz="2400" dirty="0" smtClean="0"/>
          </a:p>
          <a:p>
            <a:pPr lvl="1"/>
            <a:r>
              <a:rPr lang="en-US" altLang="zh-CN" sz="2400" dirty="0" smtClean="0"/>
              <a:t>WCF</a:t>
            </a:r>
            <a:r>
              <a:rPr lang="zh-CN" altLang="en-US" sz="2400" dirty="0" smtClean="0"/>
              <a:t>服务应用程序</a:t>
            </a:r>
            <a:endParaRPr lang="en-US" altLang="zh-CN" sz="2400" dirty="0" smtClean="0"/>
          </a:p>
          <a:p>
            <a:pPr lvl="1"/>
            <a:r>
              <a:rPr lang="en-US" altLang="zh-CN" sz="2400" dirty="0" smtClean="0"/>
              <a:t>……</a:t>
            </a:r>
          </a:p>
          <a:p>
            <a:pPr lvl="1"/>
            <a:endParaRPr lang="zh-CN" altLang="en-US" sz="2400" dirty="0"/>
          </a:p>
        </p:txBody>
      </p:sp>
    </p:spTree>
    <p:extLst>
      <p:ext uri="{BB962C8B-B14F-4D97-AF65-F5344CB8AC3E}">
        <p14:creationId xmlns:p14="http://schemas.microsoft.com/office/powerpoint/2010/main" val="2211049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43</a:t>
            </a:fld>
            <a:endParaRPr lang="en-US" altLang="zh-CN"/>
          </a:p>
        </p:txBody>
      </p:sp>
      <p:sp>
        <p:nvSpPr>
          <p:cNvPr id="18435" name="Rectangle 2"/>
          <p:cNvSpPr>
            <a:spLocks noGrp="1" noRot="1" noChangeArrowheads="1"/>
          </p:cNvSpPr>
          <p:nvPr>
            <p:ph type="title"/>
          </p:nvPr>
        </p:nvSpPr>
        <p:spPr>
          <a:xfrm>
            <a:off x="349530" y="195532"/>
            <a:ext cx="7710253" cy="692989"/>
          </a:xfrm>
        </p:spPr>
        <p:txBody>
          <a:bodyPr>
            <a:normAutofit/>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81" y="1295869"/>
            <a:ext cx="7437024" cy="5110618"/>
          </a:xfrm>
          <a:prstGeom prst="rect">
            <a:avLst/>
          </a:prstGeom>
        </p:spPr>
      </p:pic>
    </p:spTree>
    <p:extLst>
      <p:ext uri="{BB962C8B-B14F-4D97-AF65-F5344CB8AC3E}">
        <p14:creationId xmlns:p14="http://schemas.microsoft.com/office/powerpoint/2010/main" val="5182846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243" y="1674767"/>
            <a:ext cx="7562850" cy="4895850"/>
          </a:xfrm>
          <a:prstGeom prst="rect">
            <a:avLst/>
          </a:prstGeom>
        </p:spPr>
      </p:pic>
    </p:spTree>
    <p:extLst>
      <p:ext uri="{BB962C8B-B14F-4D97-AF65-F5344CB8AC3E}">
        <p14:creationId xmlns:p14="http://schemas.microsoft.com/office/powerpoint/2010/main" val="3716825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45</a:t>
            </a:fld>
            <a:endParaRPr lang="en-US" altLang="zh-CN"/>
          </a:p>
        </p:txBody>
      </p:sp>
      <p:sp>
        <p:nvSpPr>
          <p:cNvPr id="18435" name="Rectangle 2"/>
          <p:cNvSpPr>
            <a:spLocks noGrp="1" noRot="1" noChangeArrowheads="1"/>
          </p:cNvSpPr>
          <p:nvPr>
            <p:ph type="title"/>
          </p:nvPr>
        </p:nvSpPr>
        <p:spPr>
          <a:xfrm>
            <a:off x="349530" y="195532"/>
            <a:ext cx="7710253" cy="692989"/>
          </a:xfrm>
        </p:spPr>
        <p:txBody>
          <a:bodyPr>
            <a:normAutofit/>
          </a:bodyPr>
          <a:lstStyle/>
          <a:p>
            <a:pPr lvl="0"/>
            <a:r>
              <a:rPr lang="en-US" altLang="zh-CN" dirty="0" smtClean="0"/>
              <a:t>WPF</a:t>
            </a:r>
            <a:r>
              <a:rPr lang="zh-CN" altLang="en-US" dirty="0" smtClean="0"/>
              <a:t>应用程序</a:t>
            </a:r>
            <a:endParaRPr lang="zh-CN" altLang="en-US" dirty="0"/>
          </a:p>
        </p:txBody>
      </p:sp>
      <p:sp>
        <p:nvSpPr>
          <p:cNvPr id="2" name="文本框 1"/>
          <p:cNvSpPr txBox="1"/>
          <p:nvPr/>
        </p:nvSpPr>
        <p:spPr>
          <a:xfrm>
            <a:off x="718457" y="1175657"/>
            <a:ext cx="8164286" cy="369332"/>
          </a:xfrm>
          <a:prstGeom prst="rect">
            <a:avLst/>
          </a:prstGeom>
          <a:noFill/>
        </p:spPr>
        <p:txBody>
          <a:bodyPr wrap="square" rtlCol="0">
            <a:spAutoFit/>
          </a:bodyPr>
          <a:lstStyle/>
          <a:p>
            <a:pPr latinLnBrk="1"/>
            <a:r>
              <a:rPr lang="zh-CN" altLang="en-US" dirty="0"/>
              <a:t>程序界面</a:t>
            </a:r>
            <a:r>
              <a:rPr lang="zh-CN" altLang="en-US" dirty="0" smtClean="0"/>
              <a:t>：基于</a:t>
            </a:r>
            <a:r>
              <a:rPr lang="en-US" altLang="zh-CN" dirty="0" smtClean="0"/>
              <a:t>XML</a:t>
            </a:r>
            <a:r>
              <a:rPr lang="zh-CN" altLang="en-US" dirty="0" smtClean="0"/>
              <a:t>的</a:t>
            </a:r>
            <a:r>
              <a:rPr lang="en-US" altLang="zh-CN" dirty="0" smtClean="0"/>
              <a:t>XAML</a:t>
            </a:r>
            <a:r>
              <a:rPr lang="zh-CN" altLang="en-US" dirty="0"/>
              <a:t>语言</a:t>
            </a:r>
            <a:r>
              <a:rPr lang="zh-CN" altLang="en-US" dirty="0" smtClean="0"/>
              <a:t>定制；         程序逻辑</a:t>
            </a:r>
            <a:r>
              <a:rPr lang="zh-CN" altLang="en-US" dirty="0"/>
              <a:t>：</a:t>
            </a:r>
            <a:r>
              <a:rPr lang="en-US" altLang="zh-CN" dirty="0"/>
              <a:t>C#</a:t>
            </a:r>
            <a:r>
              <a:rPr lang="zh-CN" altLang="en-US" dirty="0"/>
              <a:t>语言</a:t>
            </a:r>
            <a:r>
              <a:rPr lang="zh-CN" altLang="en-US" dirty="0" smtClean="0"/>
              <a:t>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410" y="1544989"/>
            <a:ext cx="7710253" cy="5326642"/>
          </a:xfrm>
          <a:prstGeom prst="rect">
            <a:avLst/>
          </a:prstGeom>
        </p:spPr>
      </p:pic>
    </p:spTree>
    <p:extLst>
      <p:ext uri="{BB962C8B-B14F-4D97-AF65-F5344CB8AC3E}">
        <p14:creationId xmlns:p14="http://schemas.microsoft.com/office/powerpoint/2010/main" val="33151652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9451" y="1546633"/>
            <a:ext cx="9389244" cy="5010921"/>
          </a:xfrm>
        </p:spPr>
      </p:pic>
    </p:spTree>
    <p:extLst>
      <p:ext uri="{BB962C8B-B14F-4D97-AF65-F5344CB8AC3E}">
        <p14:creationId xmlns:p14="http://schemas.microsoft.com/office/powerpoint/2010/main" val="16920155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上机练习作业</a:t>
            </a:r>
            <a:endParaRPr lang="zh-CN" altLang="en-US" dirty="0"/>
          </a:p>
        </p:txBody>
      </p:sp>
      <p:sp>
        <p:nvSpPr>
          <p:cNvPr id="3" name="内容占位符 2"/>
          <p:cNvSpPr>
            <a:spLocks noGrp="1"/>
          </p:cNvSpPr>
          <p:nvPr>
            <p:ph idx="1"/>
          </p:nvPr>
        </p:nvSpPr>
        <p:spPr/>
        <p:txBody>
          <a:bodyPr/>
          <a:lstStyle/>
          <a:p>
            <a:r>
              <a:rPr lang="zh-CN" altLang="en-US" dirty="0" smtClean="0"/>
              <a:t>熟悉</a:t>
            </a:r>
            <a:r>
              <a:rPr lang="en-US" altLang="zh-CN" dirty="0" err="1" smtClean="0"/>
              <a:t>Winform</a:t>
            </a:r>
            <a:r>
              <a:rPr lang="zh-CN" altLang="en-US" dirty="0" smtClean="0"/>
              <a:t>窗体应用程序创建流程</a:t>
            </a:r>
            <a:endParaRPr lang="en-US" altLang="zh-CN" dirty="0" smtClean="0"/>
          </a:p>
          <a:p>
            <a:pPr lvl="1"/>
            <a:r>
              <a:rPr lang="zh-CN" altLang="en-US" dirty="0" smtClean="0"/>
              <a:t>掌握基本控件如</a:t>
            </a:r>
            <a:r>
              <a:rPr lang="en-US" altLang="zh-CN" dirty="0"/>
              <a:t>button</a:t>
            </a:r>
            <a:r>
              <a:rPr lang="zh-CN" altLang="en-US" dirty="0"/>
              <a:t>，</a:t>
            </a:r>
            <a:r>
              <a:rPr lang="en-US" altLang="zh-CN" dirty="0" err="1" smtClean="0"/>
              <a:t>label,textbox</a:t>
            </a:r>
            <a:r>
              <a:rPr lang="zh-CN" altLang="en-US" dirty="0" smtClean="0"/>
              <a:t>，</a:t>
            </a:r>
            <a:r>
              <a:rPr lang="en-US" altLang="zh-CN" dirty="0" err="1" smtClean="0"/>
              <a:t>listbox,dataGridView</a:t>
            </a:r>
            <a:r>
              <a:rPr lang="zh-CN" altLang="en-US" dirty="0" smtClean="0"/>
              <a:t>，</a:t>
            </a:r>
            <a:r>
              <a:rPr lang="en-US" altLang="zh-CN" dirty="0" err="1" smtClean="0"/>
              <a:t>combox</a:t>
            </a:r>
            <a:r>
              <a:rPr lang="zh-CN" altLang="en-US" dirty="0" smtClean="0"/>
              <a:t>的用法</a:t>
            </a:r>
            <a:endParaRPr lang="en-US" altLang="zh-CN" dirty="0" smtClean="0"/>
          </a:p>
          <a:p>
            <a:pPr lvl="1"/>
            <a:endParaRPr lang="en-US" altLang="zh-CN" dirty="0"/>
          </a:p>
          <a:p>
            <a:r>
              <a:rPr lang="zh-CN" altLang="en-US" dirty="0"/>
              <a:t>熟悉</a:t>
            </a:r>
            <a:r>
              <a:rPr lang="en-US" altLang="zh-CN" dirty="0" smtClean="0"/>
              <a:t>WPF</a:t>
            </a:r>
            <a:r>
              <a:rPr lang="zh-CN" altLang="en-US" dirty="0" smtClean="0"/>
              <a:t>窗体</a:t>
            </a:r>
            <a:r>
              <a:rPr lang="zh-CN" altLang="en-US" dirty="0"/>
              <a:t>应用程序创建流程</a:t>
            </a:r>
            <a:endParaRPr lang="en-US" altLang="zh-CN" dirty="0"/>
          </a:p>
          <a:p>
            <a:pPr lvl="1"/>
            <a:r>
              <a:rPr lang="zh-CN" altLang="en-US" dirty="0"/>
              <a:t>掌握基本控件</a:t>
            </a:r>
            <a:r>
              <a:rPr lang="zh-CN" altLang="en-US" dirty="0" smtClean="0"/>
              <a:t>如</a:t>
            </a:r>
            <a:r>
              <a:rPr lang="en-US" altLang="zh-CN" dirty="0"/>
              <a:t>button</a:t>
            </a:r>
            <a:r>
              <a:rPr lang="zh-CN" altLang="en-US" dirty="0"/>
              <a:t>，</a:t>
            </a:r>
            <a:r>
              <a:rPr lang="en-US" altLang="zh-CN" dirty="0" err="1"/>
              <a:t>label,textbox</a:t>
            </a:r>
            <a:r>
              <a:rPr lang="zh-CN" altLang="en-US" dirty="0"/>
              <a:t>，</a:t>
            </a:r>
            <a:r>
              <a:rPr lang="en-US" altLang="zh-CN" dirty="0" err="1"/>
              <a:t>listbox,dataGrid</a:t>
            </a:r>
            <a:r>
              <a:rPr lang="zh-CN" altLang="en-US" dirty="0"/>
              <a:t>，</a:t>
            </a:r>
            <a:r>
              <a:rPr lang="en-US" altLang="zh-CN" dirty="0" err="1"/>
              <a:t>combox</a:t>
            </a:r>
            <a:r>
              <a:rPr lang="zh-CN" altLang="en-US" dirty="0"/>
              <a:t>的用法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9736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10332720" cy="4876800"/>
          </a:xfrm>
        </p:spPr>
        <p:txBody>
          <a:bodyPr>
            <a:noAutofit/>
          </a:bodyPr>
          <a:lstStyle/>
          <a:p>
            <a:pPr eaLnBrk="0" hangingPunct="0">
              <a:spcBef>
                <a:spcPct val="0"/>
              </a:spcBef>
              <a:buFont typeface="Wingdings" panose="05000000000000000000" pitchFamily="2" charset="2"/>
              <a:buChar char="p"/>
            </a:pPr>
            <a:r>
              <a:rPr lang="zh-CN" altLang="en-US" sz="2400" dirty="0">
                <a:latin typeface="宋体" panose="02010600030101010101" pitchFamily="2" charset="-122"/>
              </a:rPr>
              <a:t>客户</a:t>
            </a:r>
            <a:r>
              <a:rPr lang="en-US" altLang="zh-CN" sz="2400" dirty="0"/>
              <a:t>/</a:t>
            </a:r>
            <a:r>
              <a:rPr lang="zh-CN" altLang="en-US" sz="2400" dirty="0">
                <a:latin typeface="宋体" panose="02010600030101010101" pitchFamily="2" charset="-122"/>
              </a:rPr>
              <a:t>服务器模式</a:t>
            </a:r>
          </a:p>
          <a:p>
            <a:pPr lvl="1"/>
            <a:r>
              <a:rPr lang="zh-CN" altLang="en-US" sz="2400" dirty="0">
                <a:latin typeface="宋体" panose="02010600030101010101" pitchFamily="2" charset="-122"/>
              </a:rPr>
              <a:t>客户</a:t>
            </a:r>
            <a:r>
              <a:rPr lang="en-US" altLang="zh-CN" sz="2400" dirty="0">
                <a:latin typeface="宋体" panose="02010600030101010101" pitchFamily="2" charset="-122"/>
              </a:rPr>
              <a:t>/</a:t>
            </a:r>
            <a:r>
              <a:rPr lang="zh-CN" altLang="en-US" sz="2400" dirty="0">
                <a:latin typeface="宋体" panose="02010600030101010101" pitchFamily="2" charset="-122"/>
              </a:rPr>
              <a:t>服务器（</a:t>
            </a:r>
            <a:r>
              <a:rPr lang="en-US" altLang="zh-CN" sz="2400" dirty="0">
                <a:latin typeface="宋体" panose="02010600030101010101" pitchFamily="2" charset="-122"/>
              </a:rPr>
              <a:t>Client/Server</a:t>
            </a:r>
            <a:r>
              <a:rPr lang="zh-CN" altLang="en-US" sz="2400" dirty="0">
                <a:latin typeface="宋体" panose="02010600030101010101" pitchFamily="2" charset="-122"/>
              </a:rPr>
              <a:t>）模式是近年来流行的应用模式，它把应用划分为客户端和服务器端，客户端把服务请求提交给服务器，服务器负责处理请求，并把处理的结果返回至客户端</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en-US" altLang="zh-CN" sz="2400" dirty="0"/>
              <a:t>32</a:t>
            </a:r>
            <a:r>
              <a:rPr lang="zh-CN" altLang="en-US" sz="2400" dirty="0" smtClean="0">
                <a:latin typeface="宋体" panose="02010600030101010101" pitchFamily="2" charset="-122"/>
              </a:rPr>
              <a:t>位</a:t>
            </a:r>
            <a:r>
              <a:rPr lang="en-US" altLang="zh-CN" sz="2400" dirty="0" smtClean="0">
                <a:latin typeface="宋体" panose="02010600030101010101" pitchFamily="2" charset="-122"/>
              </a:rPr>
              <a:t>/64</a:t>
            </a:r>
            <a:r>
              <a:rPr lang="zh-CN" altLang="en-US" sz="2400" dirty="0" smtClean="0">
                <a:latin typeface="宋体" panose="02010600030101010101" pitchFamily="2" charset="-122"/>
              </a:rPr>
              <a:t>位操作系统</a:t>
            </a:r>
            <a:endParaRPr lang="zh-CN" altLang="en-US" sz="2400" dirty="0">
              <a:latin typeface="宋体" panose="02010600030101010101" pitchFamily="2" charset="-122"/>
            </a:endParaRPr>
          </a:p>
          <a:p>
            <a:pPr lvl="1" eaLnBrk="0" hangingPunct="0">
              <a:spcBef>
                <a:spcPct val="0"/>
              </a:spcBef>
            </a:pPr>
            <a:r>
              <a:rPr lang="zh-CN" altLang="en-US" sz="2400" dirty="0">
                <a:latin typeface="宋体" panose="02010600030101010101" pitchFamily="2" charset="-122"/>
              </a:rPr>
              <a:t>采用</a:t>
            </a:r>
            <a:r>
              <a:rPr lang="en-US" altLang="zh-CN" sz="2400" dirty="0"/>
              <a:t>32</a:t>
            </a:r>
            <a:r>
              <a:rPr lang="zh-CN" altLang="en-US" sz="2400" dirty="0" smtClean="0">
                <a:latin typeface="宋体" panose="02010600030101010101" pitchFamily="2" charset="-122"/>
              </a:rPr>
              <a:t>位</a:t>
            </a:r>
            <a:r>
              <a:rPr lang="en-US" altLang="zh-CN" sz="2400" dirty="0" smtClean="0">
                <a:latin typeface="宋体" panose="02010600030101010101" pitchFamily="2" charset="-122"/>
              </a:rPr>
              <a:t>/64</a:t>
            </a:r>
            <a:r>
              <a:rPr lang="zh-CN" altLang="en-US" sz="2400" dirty="0" smtClean="0">
                <a:latin typeface="宋体" panose="02010600030101010101" pitchFamily="2" charset="-122"/>
              </a:rPr>
              <a:t>位内核</a:t>
            </a:r>
            <a:r>
              <a:rPr lang="zh-CN" altLang="en-US" sz="2400" dirty="0">
                <a:latin typeface="宋体" panose="02010600030101010101" pitchFamily="2" charset="-122"/>
              </a:rPr>
              <a:t>进行系统调度和内存管理，支持</a:t>
            </a:r>
            <a:r>
              <a:rPr lang="en-US" altLang="zh-CN" sz="2400" dirty="0"/>
              <a:t>32</a:t>
            </a:r>
            <a:r>
              <a:rPr lang="zh-CN" altLang="en-US" sz="2400" dirty="0" smtClean="0">
                <a:latin typeface="宋体" panose="02010600030101010101" pitchFamily="2" charset="-122"/>
              </a:rPr>
              <a:t>位</a:t>
            </a:r>
            <a:r>
              <a:rPr lang="en-US" altLang="zh-CN" sz="2400" dirty="0" smtClean="0">
                <a:latin typeface="宋体" panose="02010600030101010101" pitchFamily="2" charset="-122"/>
              </a:rPr>
              <a:t>/64</a:t>
            </a:r>
            <a:r>
              <a:rPr lang="zh-CN" altLang="en-US" sz="2400" dirty="0" smtClean="0">
                <a:latin typeface="宋体" panose="02010600030101010101" pitchFamily="2" charset="-122"/>
              </a:rPr>
              <a:t>位设备驱动器</a:t>
            </a:r>
            <a:r>
              <a:rPr lang="zh-CN" altLang="en-US" sz="2400" dirty="0">
                <a:latin typeface="宋体" panose="02010600030101010101" pitchFamily="2" charset="-122"/>
              </a:rPr>
              <a:t>，使得操作系统和设备间的通信更为迅速</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eaLnBrk="0" hangingPunct="0">
              <a:spcBef>
                <a:spcPct val="0"/>
              </a:spcBef>
            </a:pP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抢先式多任务</a:t>
            </a:r>
          </a:p>
          <a:p>
            <a:pPr lvl="1" eaLnBrk="0" hangingPunct="0">
              <a:spcBef>
                <a:spcPct val="0"/>
              </a:spcBef>
            </a:pPr>
            <a:r>
              <a:rPr lang="zh-CN" altLang="en-US" sz="2400" dirty="0">
                <a:latin typeface="宋体" panose="02010600030101010101" pitchFamily="2" charset="-122"/>
              </a:rPr>
              <a:t>网络操作系统一般采用微内核类型结构设计，微内核始终保持对系统的控制，并给应用程序分配时间段使其运行，在指定的时间结束时，微内核抢先运行进程并将控制移交给下一个进程。  </a:t>
            </a:r>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网络操作系统的特性</a:t>
            </a:r>
            <a:r>
              <a:rPr lang="en-US" altLang="zh-CN" dirty="0" smtClean="0"/>
              <a:t>(1)</a:t>
            </a:r>
            <a:endParaRPr lang="zh-CN" altLang="en-US" dirty="0" smtClean="0"/>
          </a:p>
        </p:txBody>
      </p:sp>
    </p:spTree>
    <p:extLst>
      <p:ext uri="{BB962C8B-B14F-4D97-AF65-F5344CB8AC3E}">
        <p14:creationId xmlns:p14="http://schemas.microsoft.com/office/powerpoint/2010/main" val="105146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88521"/>
            <a:ext cx="12318274" cy="5181600"/>
          </a:xfrm>
        </p:spPr>
        <p:txBody>
          <a:bodyPr>
            <a:noAutofit/>
          </a:bodyPr>
          <a:lstStyle/>
          <a:p>
            <a:pPr eaLnBrk="0" hangingPunct="0">
              <a:spcBef>
                <a:spcPct val="0"/>
              </a:spcBef>
              <a:buFont typeface="Wingdings" panose="05000000000000000000" pitchFamily="2" charset="2"/>
              <a:buChar char="p"/>
            </a:pPr>
            <a:r>
              <a:rPr lang="zh-CN" altLang="en-US" sz="2400" dirty="0">
                <a:latin typeface="宋体" panose="02010600030101010101" pitchFamily="2" charset="-122"/>
              </a:rPr>
              <a:t>支持多种文件系统</a:t>
            </a:r>
          </a:p>
          <a:p>
            <a:pPr lvl="1"/>
            <a:r>
              <a:rPr lang="zh-CN" altLang="en-US" sz="2400" dirty="0">
                <a:latin typeface="宋体" panose="02010600030101010101" pitchFamily="2" charset="-122"/>
              </a:rPr>
              <a:t>有些网络操作系统还支持多文件系统，以实现对系统升级的平滑过度和良好的兼容性。 </a:t>
            </a:r>
            <a:endParaRPr lang="en-US" altLang="zh-CN" sz="2400" dirty="0" smtClean="0">
              <a:latin typeface="宋体" panose="02010600030101010101" pitchFamily="2" charset="-122"/>
            </a:endParaRPr>
          </a:p>
          <a:p>
            <a:pPr lvl="1"/>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高可靠性</a:t>
            </a:r>
          </a:p>
          <a:p>
            <a:pPr lvl="1" eaLnBrk="0" hangingPunct="0">
              <a:spcBef>
                <a:spcPct val="0"/>
              </a:spcBef>
            </a:pPr>
            <a:r>
              <a:rPr lang="zh-CN" altLang="en-US" sz="2400" dirty="0">
                <a:latin typeface="宋体" panose="02010600030101010101" pitchFamily="2" charset="-122"/>
              </a:rPr>
              <a:t>网络操作系统是运行在网络核心设备（如服务器）上的指挥管理网络的软件，它必须具有高可靠性，保证系统可以</a:t>
            </a:r>
            <a:r>
              <a:rPr lang="en-US" altLang="zh-CN" sz="2400" dirty="0">
                <a:latin typeface="宋体" panose="02010600030101010101" pitchFamily="2" charset="-122"/>
              </a:rPr>
              <a:t>365</a:t>
            </a:r>
            <a:r>
              <a:rPr lang="zh-CN" altLang="en-US" sz="2400" dirty="0">
                <a:latin typeface="宋体" panose="02010600030101010101" pitchFamily="2" charset="-122"/>
              </a:rPr>
              <a:t>天</a:t>
            </a:r>
            <a:r>
              <a:rPr lang="en-US" altLang="zh-CN" sz="2400" dirty="0">
                <a:latin typeface="宋体" panose="02010600030101010101" pitchFamily="2" charset="-122"/>
              </a:rPr>
              <a:t>24</a:t>
            </a:r>
            <a:r>
              <a:rPr lang="zh-CN" altLang="en-US" sz="2400" dirty="0">
                <a:latin typeface="宋体" panose="02010600030101010101" pitchFamily="2" charset="-122"/>
              </a:rPr>
              <a:t>小时不间断工作，并提供完整的</a:t>
            </a:r>
            <a:r>
              <a:rPr lang="zh-CN" altLang="en-US" sz="2400" dirty="0" smtClean="0">
                <a:latin typeface="宋体" panose="02010600030101010101" pitchFamily="2" charset="-122"/>
              </a:rPr>
              <a:t>服务。 </a:t>
            </a: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endParaRPr lang="en-US" altLang="zh-CN" sz="2400" dirty="0" smtClean="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smtClean="0">
                <a:latin typeface="宋体" panose="02010600030101010101" pitchFamily="2" charset="-122"/>
              </a:rPr>
              <a:t>安全性</a:t>
            </a:r>
            <a:endParaRPr lang="zh-CN" altLang="en-US" sz="2400" dirty="0">
              <a:latin typeface="宋体" panose="02010600030101010101" pitchFamily="2" charset="-122"/>
            </a:endParaRPr>
          </a:p>
          <a:p>
            <a:pPr lvl="1" eaLnBrk="0" hangingPunct="0">
              <a:spcBef>
                <a:spcPct val="0"/>
              </a:spcBef>
            </a:pPr>
            <a:r>
              <a:rPr lang="zh-CN" altLang="en-US" sz="2400" dirty="0">
                <a:latin typeface="宋体" panose="02010600030101010101" pitchFamily="2" charset="-122"/>
              </a:rPr>
              <a:t>为了保证系统、系统资源的安全性、可用性，网络操作系统往往集成用户权限管理、资源管理等功能，定义各种用户对某个资源存取权限，且使用用户标识</a:t>
            </a:r>
            <a:r>
              <a:rPr lang="en-US" altLang="zh-CN" sz="2400" dirty="0">
                <a:latin typeface="宋体" panose="02010600030101010101" pitchFamily="2" charset="-122"/>
              </a:rPr>
              <a:t>SID</a:t>
            </a:r>
            <a:r>
              <a:rPr lang="zh-CN" altLang="en-US" sz="2400" dirty="0">
                <a:latin typeface="宋体" panose="02010600030101010101" pitchFamily="2" charset="-122"/>
              </a:rPr>
              <a:t>唯一区别用户。</a:t>
            </a:r>
          </a:p>
          <a:p>
            <a:pPr eaLnBrk="0" hangingPunct="0">
              <a:spcBef>
                <a:spcPct val="0"/>
              </a:spcBef>
              <a:buFont typeface="Wingdings" panose="05000000000000000000" pitchFamily="2" charset="2"/>
              <a:buChar char="p"/>
            </a:pPr>
            <a:endParaRPr lang="en-US" altLang="zh-CN" sz="2400" dirty="0" smtClean="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smtClean="0">
                <a:latin typeface="宋体" panose="02010600030101010101" pitchFamily="2" charset="-122"/>
              </a:rPr>
              <a:t>容错性</a:t>
            </a:r>
            <a:endParaRPr lang="zh-CN" altLang="en-US" sz="2400" dirty="0">
              <a:latin typeface="宋体" panose="02010600030101010101" pitchFamily="2" charset="-122"/>
            </a:endParaRPr>
          </a:p>
          <a:p>
            <a:pPr lvl="1" eaLnBrk="0" hangingPunct="0">
              <a:spcBef>
                <a:spcPct val="0"/>
              </a:spcBef>
            </a:pPr>
            <a:r>
              <a:rPr lang="zh-CN" altLang="en-US" sz="2400" dirty="0">
                <a:latin typeface="宋体" panose="02010600030101010101" pitchFamily="2" charset="-122"/>
              </a:rPr>
              <a:t>网络操作系统应能提供多级系统容错能力，包括日志式的容错特征列表、可恢复文件系统、磁盘镜像、磁盘扇区备用以及对不间断电源（</a:t>
            </a:r>
            <a:r>
              <a:rPr lang="en-US" altLang="zh-CN" sz="2400" dirty="0">
                <a:latin typeface="宋体" panose="02010600030101010101" pitchFamily="2" charset="-122"/>
              </a:rPr>
              <a:t>UPS</a:t>
            </a:r>
            <a:r>
              <a:rPr lang="zh-CN" altLang="en-US" sz="2400" dirty="0">
                <a:latin typeface="宋体" panose="02010600030101010101" pitchFamily="2" charset="-122"/>
              </a:rPr>
              <a:t>）的支持。 </a:t>
            </a: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网络操作系统的特性</a:t>
            </a:r>
            <a:r>
              <a:rPr lang="en-US" altLang="zh-CN" dirty="0" smtClean="0"/>
              <a:t>(2)</a:t>
            </a:r>
            <a:endParaRPr lang="zh-CN" altLang="en-US" dirty="0" smtClean="0"/>
          </a:p>
        </p:txBody>
      </p:sp>
    </p:spTree>
    <p:extLst>
      <p:ext uri="{BB962C8B-B14F-4D97-AF65-F5344CB8AC3E}">
        <p14:creationId xmlns:p14="http://schemas.microsoft.com/office/powerpoint/2010/main" val="293407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0" y="1023256"/>
            <a:ext cx="12192000" cy="5717178"/>
          </a:xfrm>
        </p:spPr>
        <p:txBody>
          <a:bodyPr>
            <a:noAutofit/>
          </a:bodyPr>
          <a:lstStyle/>
          <a:p>
            <a:pPr eaLnBrk="0" hangingPunct="0">
              <a:spcBef>
                <a:spcPct val="0"/>
              </a:spcBef>
              <a:buFont typeface="Wingdings" panose="05000000000000000000" pitchFamily="2" charset="2"/>
              <a:buChar char="p"/>
            </a:pPr>
            <a:r>
              <a:rPr lang="zh-CN" altLang="en-US" sz="2400" dirty="0">
                <a:latin typeface="宋体" panose="02010600030101010101" pitchFamily="2" charset="-122"/>
              </a:rPr>
              <a:t>开放性</a:t>
            </a:r>
          </a:p>
          <a:p>
            <a:pPr lvl="1"/>
            <a:r>
              <a:rPr lang="zh-CN" altLang="en-US" sz="2400" dirty="0">
                <a:latin typeface="宋体" panose="02010600030101010101" pitchFamily="2" charset="-122"/>
              </a:rPr>
              <a:t>网络操作系统必须支持标准化的通信协议（如</a:t>
            </a:r>
            <a:r>
              <a:rPr lang="en-US" altLang="zh-CN" sz="2400" dirty="0">
                <a:latin typeface="宋体" panose="02010600030101010101" pitchFamily="2" charset="-122"/>
              </a:rPr>
              <a:t>TCP/IP</a:t>
            </a:r>
            <a:r>
              <a:rPr lang="zh-CN" altLang="en-US" sz="2400" dirty="0">
                <a:latin typeface="宋体" panose="02010600030101010101" pitchFamily="2" charset="-122"/>
              </a:rPr>
              <a:t>、</a:t>
            </a:r>
            <a:r>
              <a:rPr lang="en-US" altLang="zh-CN" sz="2400" dirty="0">
                <a:latin typeface="宋体" panose="02010600030101010101" pitchFamily="2" charset="-122"/>
              </a:rPr>
              <a:t>NetBEUI</a:t>
            </a:r>
            <a:r>
              <a:rPr lang="zh-CN" altLang="en-US" sz="2400" dirty="0">
                <a:latin typeface="宋体" panose="02010600030101010101" pitchFamily="2" charset="-122"/>
              </a:rPr>
              <a:t>等）和应用协议（如</a:t>
            </a:r>
            <a:r>
              <a:rPr lang="en-US" altLang="zh-CN" sz="2400" dirty="0">
                <a:latin typeface="宋体" panose="02010600030101010101" pitchFamily="2" charset="-122"/>
              </a:rPr>
              <a:t>HTTP</a:t>
            </a:r>
            <a:r>
              <a:rPr lang="zh-CN" altLang="en-US" sz="2400" dirty="0">
                <a:latin typeface="宋体" panose="02010600030101010101" pitchFamily="2" charset="-122"/>
              </a:rPr>
              <a:t>、</a:t>
            </a:r>
            <a:r>
              <a:rPr lang="en-US" altLang="zh-CN" sz="2400" dirty="0">
                <a:latin typeface="宋体" panose="02010600030101010101" pitchFamily="2" charset="-122"/>
              </a:rPr>
              <a:t>SMTP</a:t>
            </a:r>
            <a:r>
              <a:rPr lang="zh-CN" altLang="en-US" sz="2400" dirty="0">
                <a:latin typeface="宋体" panose="02010600030101010101" pitchFamily="2" charset="-122"/>
              </a:rPr>
              <a:t>、</a:t>
            </a:r>
            <a:r>
              <a:rPr lang="en-US" altLang="zh-CN" sz="2400" dirty="0">
                <a:latin typeface="宋体" panose="02010600030101010101" pitchFamily="2" charset="-122"/>
              </a:rPr>
              <a:t>SNMP</a:t>
            </a:r>
            <a:r>
              <a:rPr lang="zh-CN" altLang="en-US" sz="2400" dirty="0">
                <a:latin typeface="宋体" panose="02010600030101010101" pitchFamily="2" charset="-122"/>
              </a:rPr>
              <a:t>等），支持与多种客户端操作系统平台的连接</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可移植性</a:t>
            </a:r>
          </a:p>
          <a:p>
            <a:pPr lvl="1" eaLnBrk="0" hangingPunct="0">
              <a:spcBef>
                <a:spcPct val="0"/>
              </a:spcBef>
            </a:pPr>
            <a:r>
              <a:rPr lang="zh-CN" altLang="en-US" sz="2400" dirty="0">
                <a:latin typeface="宋体" panose="02010600030101010101" pitchFamily="2" charset="-122"/>
              </a:rPr>
              <a:t>网络操作系统一般都支持广泛的硬件产品，往往还支持多处理机技术。这样使得系统就有了很好的伸缩性。 </a:t>
            </a:r>
            <a:endParaRPr lang="en-US" altLang="zh-CN" sz="2400" dirty="0" smtClean="0">
              <a:latin typeface="宋体" panose="02010600030101010101" pitchFamily="2" charset="-122"/>
            </a:endParaRPr>
          </a:p>
          <a:p>
            <a:pPr lvl="1" eaLnBrk="0" hangingPunct="0">
              <a:spcBef>
                <a:spcPct val="0"/>
              </a:spcBef>
            </a:pP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图形化界面</a:t>
            </a:r>
            <a:r>
              <a:rPr lang="en-US" altLang="zh-CN" sz="2400" dirty="0">
                <a:latin typeface="宋体" panose="02010600030101010101" pitchFamily="2" charset="-122"/>
              </a:rPr>
              <a:t>(GUI) </a:t>
            </a:r>
          </a:p>
          <a:p>
            <a:pPr lvl="1" eaLnBrk="0" hangingPunct="0">
              <a:spcBef>
                <a:spcPct val="0"/>
              </a:spcBef>
            </a:pPr>
            <a:r>
              <a:rPr lang="zh-CN" altLang="en-US" sz="2400" dirty="0">
                <a:latin typeface="宋体" panose="02010600030101010101" pitchFamily="2" charset="-122"/>
              </a:rPr>
              <a:t>网络操作系统良好的图形界面可以简化用户的管理，为用户提供直观、美观、便捷的操作接口。 </a:t>
            </a:r>
            <a:endParaRPr lang="en-US" altLang="zh-CN" sz="2400" dirty="0" smtClean="0">
              <a:latin typeface="宋体" panose="02010600030101010101" pitchFamily="2" charset="-122"/>
            </a:endParaRPr>
          </a:p>
          <a:p>
            <a:pPr lvl="1" eaLnBrk="0" hangingPunct="0">
              <a:spcBef>
                <a:spcPct val="0"/>
              </a:spcBef>
            </a:pP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en-US" altLang="zh-CN" sz="2400" dirty="0">
                <a:latin typeface="宋体" panose="02010600030101010101" pitchFamily="2" charset="-122"/>
              </a:rPr>
              <a:t>Internet</a:t>
            </a:r>
            <a:r>
              <a:rPr lang="zh-CN" altLang="en-US" sz="2400" dirty="0">
                <a:latin typeface="宋体" panose="02010600030101010101" pitchFamily="2" charset="-122"/>
              </a:rPr>
              <a:t>支持</a:t>
            </a:r>
          </a:p>
          <a:p>
            <a:pPr lvl="1" eaLnBrk="0" hangingPunct="0">
              <a:spcBef>
                <a:spcPct val="0"/>
              </a:spcBef>
            </a:pPr>
            <a:r>
              <a:rPr lang="zh-CN" altLang="en-US" sz="2400" dirty="0">
                <a:latin typeface="宋体" panose="02010600030101010101" pitchFamily="2" charset="-122"/>
              </a:rPr>
              <a:t>各品牌网络操作系统都集成了许多标准化应用，例如</a:t>
            </a:r>
            <a:r>
              <a:rPr lang="en-US" altLang="zh-CN" sz="2400" dirty="0">
                <a:latin typeface="宋体" panose="02010600030101010101" pitchFamily="2" charset="-122"/>
              </a:rPr>
              <a:t>Web</a:t>
            </a:r>
            <a:r>
              <a:rPr lang="zh-CN" altLang="en-US" sz="2400" dirty="0">
                <a:latin typeface="宋体" panose="02010600030101010101" pitchFamily="2" charset="-122"/>
              </a:rPr>
              <a:t>服务、</a:t>
            </a:r>
            <a:r>
              <a:rPr lang="en-US" altLang="zh-CN" sz="2400" dirty="0">
                <a:latin typeface="宋体" panose="02010600030101010101" pitchFamily="2" charset="-122"/>
              </a:rPr>
              <a:t>FTP</a:t>
            </a:r>
            <a:r>
              <a:rPr lang="zh-CN" altLang="en-US" sz="2400" dirty="0">
                <a:latin typeface="宋体" panose="02010600030101010101" pitchFamily="2" charset="-122"/>
              </a:rPr>
              <a:t>服务、网络管理服务等等的支持，甚至</a:t>
            </a:r>
            <a:r>
              <a:rPr lang="en-US" altLang="zh-CN" sz="2400" dirty="0">
                <a:latin typeface="宋体" panose="02010600030101010101" pitchFamily="2" charset="-122"/>
              </a:rPr>
              <a:t>E-mail</a:t>
            </a:r>
            <a:r>
              <a:rPr lang="zh-CN" altLang="en-US" sz="2400" dirty="0">
                <a:latin typeface="宋体" panose="02010600030101010101" pitchFamily="2" charset="-122"/>
              </a:rPr>
              <a:t>（如</a:t>
            </a:r>
            <a:r>
              <a:rPr lang="en-US" altLang="zh-CN" sz="2400" dirty="0">
                <a:latin typeface="宋体" panose="02010600030101010101" pitchFamily="2" charset="-122"/>
              </a:rPr>
              <a:t>Linux</a:t>
            </a:r>
            <a:r>
              <a:rPr lang="zh-CN" altLang="en-US" sz="2400" dirty="0">
                <a:latin typeface="宋体" panose="02010600030101010101" pitchFamily="2" charset="-122"/>
              </a:rPr>
              <a:t>的</a:t>
            </a:r>
            <a:r>
              <a:rPr lang="en-US" altLang="zh-CN" sz="2400" dirty="0" err="1">
                <a:latin typeface="宋体" panose="02010600030101010101" pitchFamily="2" charset="-122"/>
              </a:rPr>
              <a:t>Sendmail</a:t>
            </a:r>
            <a:r>
              <a:rPr lang="zh-CN" altLang="en-US" sz="2400" dirty="0">
                <a:latin typeface="宋体" panose="02010600030101010101" pitchFamily="2" charset="-122"/>
              </a:rPr>
              <a:t>）也集成在操作系统中。</a:t>
            </a: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网络操作系统的特性</a:t>
            </a:r>
            <a:r>
              <a:rPr lang="en-US" altLang="zh-CN" dirty="0" smtClean="0"/>
              <a:t>(3)</a:t>
            </a:r>
            <a:endParaRPr lang="zh-CN" altLang="en-US" dirty="0" smtClean="0"/>
          </a:p>
        </p:txBody>
      </p:sp>
    </p:spTree>
    <p:extLst>
      <p:ext uri="{BB962C8B-B14F-4D97-AF65-F5344CB8AC3E}">
        <p14:creationId xmlns:p14="http://schemas.microsoft.com/office/powerpoint/2010/main" val="311458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550818" y="1323703"/>
            <a:ext cx="7696200" cy="4876800"/>
          </a:xfrm>
        </p:spPr>
        <p:txBody>
          <a:bodyPr/>
          <a:lstStyle/>
          <a:p>
            <a:pPr marL="0" indent="609600" eaLnBrk="0" hangingPunct="0">
              <a:spcBef>
                <a:spcPct val="0"/>
              </a:spcBef>
              <a:buNone/>
            </a:pPr>
            <a:r>
              <a:rPr lang="zh-CN" altLang="en-US" sz="2400" dirty="0">
                <a:latin typeface="宋体" panose="02010600030101010101" pitchFamily="2" charset="-122"/>
              </a:rPr>
              <a:t>网络操作系统功能通常包括：处理机管理、存储器管理、设备管理、文件系统管理以及为了方便用户使用操作系统向用户提供的用户接口，网络环境下的通信、网络资源管理、网络应用等特定功能 。此外还有</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609600" eaLnBrk="0" hangingPunct="0">
              <a:spcBef>
                <a:spcPct val="0"/>
              </a:spcBef>
              <a:buNone/>
            </a:pPr>
            <a:endParaRPr lang="zh-CN" altLang="en-US" sz="2400" dirty="0">
              <a:latin typeface="宋体" panose="02010600030101010101" pitchFamily="2" charset="-122"/>
            </a:endParaRPr>
          </a:p>
          <a:p>
            <a:pPr marL="0" indent="609600" eaLnBrk="0" hangingPunct="0">
              <a:spcBef>
                <a:spcPct val="0"/>
              </a:spcBef>
              <a:buNone/>
            </a:pPr>
            <a:r>
              <a:rPr lang="en-US" altLang="zh-CN" sz="2400" dirty="0">
                <a:latin typeface="宋体" panose="02010600030101010101" pitchFamily="2" charset="-122"/>
              </a:rPr>
              <a:t>1. </a:t>
            </a:r>
            <a:r>
              <a:rPr lang="zh-CN" altLang="en-US" sz="2400" dirty="0">
                <a:latin typeface="宋体" panose="02010600030101010101" pitchFamily="2" charset="-122"/>
              </a:rPr>
              <a:t>网络通信 </a:t>
            </a:r>
          </a:p>
          <a:p>
            <a:pPr marL="0" indent="609600" eaLnBrk="0" hangingPunct="0">
              <a:spcBef>
                <a:spcPct val="0"/>
              </a:spcBef>
              <a:buNone/>
            </a:pPr>
            <a:r>
              <a:rPr lang="zh-CN" altLang="en-US" sz="2400" dirty="0">
                <a:latin typeface="宋体" panose="02010600030101010101" pitchFamily="2" charset="-122"/>
              </a:rPr>
              <a:t>这是网络最基本的功能，其任务是在源主机和目标主机之间，实现无差错的数据传输</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609600" eaLnBrk="0" hangingPunct="0">
              <a:spcBef>
                <a:spcPct val="0"/>
              </a:spcBef>
              <a:buNone/>
            </a:pPr>
            <a:endParaRPr lang="zh-CN" altLang="en-US" sz="2400" dirty="0">
              <a:latin typeface="宋体" panose="02010600030101010101" pitchFamily="2" charset="-122"/>
            </a:endParaRPr>
          </a:p>
          <a:p>
            <a:pPr marL="0" indent="609600" eaLnBrk="0" hangingPunct="0">
              <a:spcBef>
                <a:spcPct val="0"/>
              </a:spcBef>
              <a:buNone/>
            </a:pPr>
            <a:r>
              <a:rPr lang="en-US" altLang="zh-CN" sz="2400" dirty="0">
                <a:latin typeface="宋体" panose="02010600030101010101" pitchFamily="2" charset="-122"/>
              </a:rPr>
              <a:t>2. </a:t>
            </a:r>
            <a:r>
              <a:rPr lang="zh-CN" altLang="en-US" sz="2400" dirty="0">
                <a:latin typeface="宋体" panose="02010600030101010101" pitchFamily="2" charset="-122"/>
              </a:rPr>
              <a:t>资源管理 </a:t>
            </a:r>
          </a:p>
          <a:p>
            <a:pPr marL="0" indent="609600" eaLnBrk="0" hangingPunct="0">
              <a:spcBef>
                <a:spcPct val="0"/>
              </a:spcBef>
              <a:buNone/>
            </a:pPr>
            <a:r>
              <a:rPr lang="zh-CN" altLang="en-US" sz="2400" dirty="0">
                <a:latin typeface="宋体" panose="02010600030101010101" pitchFamily="2" charset="-122"/>
              </a:rPr>
              <a:t>对网络中的共享资源（硬件和软件）实施有效的管理、协调诸用户对共享资源的使用、保证数据的安全性和一致性。</a:t>
            </a:r>
          </a:p>
          <a:p>
            <a:pPr marL="0" indent="609600" eaLnBrk="0" hangingPunct="0">
              <a:spcBef>
                <a:spcPct val="0"/>
              </a:spcBef>
              <a:buNone/>
            </a:pPr>
            <a:endParaRPr lang="en-US" altLang="zh-CN" sz="2400" dirty="0">
              <a:latin typeface="宋体" panose="02010600030101010101" pitchFamily="2" charset="-122"/>
            </a:endParaRP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a:t>
            </a:r>
            <a:r>
              <a:rPr lang="zh-CN" altLang="en-US" dirty="0"/>
              <a:t>功能</a:t>
            </a:r>
            <a:r>
              <a:rPr lang="en-US" altLang="zh-CN" dirty="0" smtClean="0"/>
              <a:t>(1)</a:t>
            </a:r>
            <a:endParaRPr lang="zh-CN" altLang="en-US" dirty="0" smtClean="0"/>
          </a:p>
        </p:txBody>
      </p:sp>
    </p:spTree>
    <p:extLst>
      <p:ext uri="{BB962C8B-B14F-4D97-AF65-F5344CB8AC3E}">
        <p14:creationId xmlns:p14="http://schemas.microsoft.com/office/powerpoint/2010/main" val="116459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67094" y="1177834"/>
            <a:ext cx="9565179" cy="5105400"/>
          </a:xfrm>
        </p:spPr>
        <p:txBody>
          <a:bodyPr>
            <a:normAutofit lnSpcReduction="10000"/>
          </a:bodyPr>
          <a:lstStyle/>
          <a:p>
            <a:pPr marL="0" indent="609600" eaLnBrk="0" hangingPunct="0">
              <a:lnSpc>
                <a:spcPct val="90000"/>
              </a:lnSpc>
              <a:spcBef>
                <a:spcPct val="0"/>
              </a:spcBef>
              <a:buNone/>
            </a:pPr>
            <a:r>
              <a:rPr lang="en-US" altLang="zh-CN" sz="2400" dirty="0">
                <a:latin typeface="宋体" panose="02010600030101010101" pitchFamily="2" charset="-122"/>
              </a:rPr>
              <a:t>3. </a:t>
            </a:r>
            <a:r>
              <a:rPr lang="zh-CN" altLang="en-US" sz="2400" dirty="0">
                <a:latin typeface="宋体" panose="02010600030101010101" pitchFamily="2" charset="-122"/>
              </a:rPr>
              <a:t>网络服务</a:t>
            </a:r>
          </a:p>
          <a:p>
            <a:pPr marL="0" indent="609600" eaLnBrk="0" hangingPunct="0">
              <a:lnSpc>
                <a:spcPct val="90000"/>
              </a:lnSpc>
              <a:spcBef>
                <a:spcPct val="0"/>
              </a:spcBef>
              <a:buNone/>
            </a:pPr>
            <a:r>
              <a:rPr lang="zh-CN" altLang="en-US" sz="2400" dirty="0">
                <a:latin typeface="宋体" panose="02010600030101010101" pitchFamily="2" charset="-122"/>
              </a:rPr>
              <a:t>电子邮件服务 </a:t>
            </a:r>
          </a:p>
          <a:p>
            <a:pPr marL="0" indent="609600" eaLnBrk="0" hangingPunct="0">
              <a:lnSpc>
                <a:spcPct val="90000"/>
              </a:lnSpc>
              <a:spcBef>
                <a:spcPct val="0"/>
              </a:spcBef>
              <a:buNone/>
            </a:pPr>
            <a:r>
              <a:rPr lang="zh-CN" altLang="en-US" sz="2400" dirty="0">
                <a:latin typeface="宋体" panose="02010600030101010101" pitchFamily="2" charset="-122"/>
              </a:rPr>
              <a:t>文件传输</a:t>
            </a:r>
          </a:p>
          <a:p>
            <a:pPr marL="0" indent="609600" eaLnBrk="0" hangingPunct="0">
              <a:lnSpc>
                <a:spcPct val="90000"/>
              </a:lnSpc>
              <a:spcBef>
                <a:spcPct val="0"/>
              </a:spcBef>
              <a:buNone/>
            </a:pPr>
            <a:r>
              <a:rPr lang="zh-CN" altLang="en-US" sz="2400" dirty="0">
                <a:latin typeface="宋体" panose="02010600030101010101" pitchFamily="2" charset="-122"/>
              </a:rPr>
              <a:t>存取和管理服务</a:t>
            </a:r>
          </a:p>
          <a:p>
            <a:pPr marL="0" indent="609600" eaLnBrk="0" hangingPunct="0">
              <a:lnSpc>
                <a:spcPct val="90000"/>
              </a:lnSpc>
              <a:spcBef>
                <a:spcPct val="0"/>
              </a:spcBef>
              <a:buNone/>
            </a:pPr>
            <a:r>
              <a:rPr lang="zh-CN" altLang="en-US" sz="2400" dirty="0">
                <a:latin typeface="宋体" panose="02010600030101010101" pitchFamily="2" charset="-122"/>
              </a:rPr>
              <a:t>共享硬盘服务</a:t>
            </a:r>
          </a:p>
          <a:p>
            <a:pPr marL="0" indent="609600" eaLnBrk="0" hangingPunct="0">
              <a:lnSpc>
                <a:spcPct val="90000"/>
              </a:lnSpc>
              <a:spcBef>
                <a:spcPct val="0"/>
              </a:spcBef>
              <a:buNone/>
            </a:pPr>
            <a:r>
              <a:rPr lang="zh-CN" altLang="en-US" sz="2400" dirty="0">
                <a:latin typeface="宋体" panose="02010600030101010101" pitchFamily="2" charset="-122"/>
              </a:rPr>
              <a:t>共享打印</a:t>
            </a:r>
            <a:r>
              <a:rPr lang="zh-CN" altLang="en-US" sz="2400" dirty="0" smtClean="0">
                <a:latin typeface="宋体" panose="02010600030101010101" pitchFamily="2" charset="-122"/>
              </a:rPr>
              <a:t>服务</a:t>
            </a:r>
            <a:endParaRPr lang="en-US" altLang="zh-CN" sz="2400" dirty="0" smtClean="0">
              <a:latin typeface="宋体" panose="02010600030101010101" pitchFamily="2" charset="-122"/>
            </a:endParaRPr>
          </a:p>
          <a:p>
            <a:pPr marL="0" indent="609600" eaLnBrk="0" hangingPunct="0">
              <a:lnSpc>
                <a:spcPct val="90000"/>
              </a:lnSpc>
              <a:spcBef>
                <a:spcPct val="0"/>
              </a:spcBef>
              <a:buNone/>
            </a:pPr>
            <a:endParaRPr lang="zh-CN" altLang="en-US" sz="2400" dirty="0">
              <a:latin typeface="宋体" panose="02010600030101010101" pitchFamily="2" charset="-122"/>
            </a:endParaRPr>
          </a:p>
          <a:p>
            <a:pPr marL="0" indent="609600" eaLnBrk="0" hangingPunct="0">
              <a:lnSpc>
                <a:spcPct val="90000"/>
              </a:lnSpc>
              <a:spcBef>
                <a:spcPct val="0"/>
              </a:spcBef>
              <a:buNone/>
            </a:pPr>
            <a:r>
              <a:rPr lang="en-US" altLang="zh-CN" sz="2400" dirty="0">
                <a:latin typeface="宋体" panose="02010600030101010101" pitchFamily="2" charset="-122"/>
              </a:rPr>
              <a:t>4. </a:t>
            </a:r>
            <a:r>
              <a:rPr lang="zh-CN" altLang="en-US" sz="2400" dirty="0">
                <a:latin typeface="宋体" panose="02010600030101010101" pitchFamily="2" charset="-122"/>
              </a:rPr>
              <a:t>网络管理</a:t>
            </a:r>
          </a:p>
          <a:p>
            <a:pPr marL="0" indent="609600" eaLnBrk="0" hangingPunct="0">
              <a:lnSpc>
                <a:spcPct val="90000"/>
              </a:lnSpc>
              <a:spcBef>
                <a:spcPct val="0"/>
              </a:spcBef>
              <a:buNone/>
            </a:pPr>
            <a:r>
              <a:rPr lang="zh-CN" altLang="en-US" sz="2400" dirty="0">
                <a:latin typeface="宋体" panose="02010600030101010101" pitchFamily="2" charset="-122"/>
              </a:rPr>
              <a:t>网络管理最主要的任务是安全管理，一般这是通过</a:t>
            </a:r>
            <a:r>
              <a:rPr lang="zh-CN" altLang="en-US" sz="2400" dirty="0"/>
              <a:t>“</a:t>
            </a:r>
            <a:r>
              <a:rPr lang="zh-CN" altLang="en-US" sz="2400" dirty="0">
                <a:latin typeface="宋体" panose="02010600030101010101" pitchFamily="2" charset="-122"/>
              </a:rPr>
              <a:t>存取控制</a:t>
            </a:r>
            <a:r>
              <a:rPr lang="zh-CN" altLang="en-US" sz="2400" dirty="0"/>
              <a:t>”</a:t>
            </a:r>
            <a:r>
              <a:rPr lang="zh-CN" altLang="en-US" sz="2400" dirty="0">
                <a:latin typeface="宋体" panose="02010600030101010101" pitchFamily="2" charset="-122"/>
              </a:rPr>
              <a:t>来确保存取数据的安全性；以及通过</a:t>
            </a:r>
            <a:r>
              <a:rPr lang="zh-CN" altLang="en-US" sz="2400" dirty="0"/>
              <a:t>“</a:t>
            </a:r>
            <a:r>
              <a:rPr lang="zh-CN" altLang="en-US" sz="2400" dirty="0">
                <a:latin typeface="宋体" panose="02010600030101010101" pitchFamily="2" charset="-122"/>
              </a:rPr>
              <a:t>容错技术</a:t>
            </a:r>
            <a:r>
              <a:rPr lang="zh-CN" altLang="en-US" sz="2400" dirty="0"/>
              <a:t>”</a:t>
            </a:r>
            <a:r>
              <a:rPr lang="zh-CN" altLang="en-US" sz="2400" dirty="0">
                <a:latin typeface="宋体" panose="02010600030101010101" pitchFamily="2" charset="-122"/>
              </a:rPr>
              <a:t>来保证系统故障时数据的安全性</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609600" eaLnBrk="0" hangingPunct="0">
              <a:lnSpc>
                <a:spcPct val="90000"/>
              </a:lnSpc>
              <a:spcBef>
                <a:spcPct val="0"/>
              </a:spcBef>
              <a:buNone/>
            </a:pPr>
            <a:endParaRPr lang="zh-CN" altLang="en-US" sz="2400" dirty="0">
              <a:latin typeface="宋体" panose="02010600030101010101" pitchFamily="2" charset="-122"/>
            </a:endParaRPr>
          </a:p>
          <a:p>
            <a:pPr marL="0" indent="609600" eaLnBrk="0" hangingPunct="0">
              <a:lnSpc>
                <a:spcPct val="90000"/>
              </a:lnSpc>
              <a:spcBef>
                <a:spcPct val="0"/>
              </a:spcBef>
              <a:buNone/>
            </a:pPr>
            <a:r>
              <a:rPr lang="en-US" altLang="zh-CN" sz="2400" dirty="0">
                <a:latin typeface="宋体" panose="02010600030101010101" pitchFamily="2" charset="-122"/>
              </a:rPr>
              <a:t>5.</a:t>
            </a:r>
            <a:r>
              <a:rPr lang="zh-CN" altLang="en-US" sz="2400" dirty="0">
                <a:latin typeface="宋体" panose="02010600030101010101" pitchFamily="2" charset="-122"/>
              </a:rPr>
              <a:t>互操作能力</a:t>
            </a:r>
          </a:p>
          <a:p>
            <a:pPr marL="0" indent="609600" eaLnBrk="0" hangingPunct="0">
              <a:lnSpc>
                <a:spcPct val="90000"/>
              </a:lnSpc>
              <a:spcBef>
                <a:spcPct val="0"/>
              </a:spcBef>
              <a:buNone/>
            </a:pPr>
            <a:r>
              <a:rPr lang="zh-CN" altLang="en-US" sz="2400" dirty="0">
                <a:latin typeface="宋体" panose="02010600030101010101" pitchFamily="2" charset="-122"/>
              </a:rPr>
              <a:t>所谓互操作，在客户</a:t>
            </a:r>
            <a:r>
              <a:rPr lang="en-US" altLang="zh-CN" sz="2400" dirty="0">
                <a:latin typeface="宋体" panose="02010600030101010101" pitchFamily="2" charset="-122"/>
              </a:rPr>
              <a:t>/</a:t>
            </a:r>
            <a:r>
              <a:rPr lang="zh-CN" altLang="en-US" sz="2400" dirty="0">
                <a:latin typeface="宋体" panose="02010600030101010101" pitchFamily="2" charset="-122"/>
              </a:rPr>
              <a:t>服务器模式的</a:t>
            </a:r>
            <a:r>
              <a:rPr lang="en-US" altLang="zh-CN" sz="2400" dirty="0">
                <a:latin typeface="宋体" panose="02010600030101010101" pitchFamily="2" charset="-122"/>
              </a:rPr>
              <a:t>LAN</a:t>
            </a:r>
            <a:r>
              <a:rPr lang="zh-CN" altLang="en-US" sz="2400" dirty="0">
                <a:latin typeface="宋体" panose="02010600030101010101" pitchFamily="2" charset="-122"/>
              </a:rPr>
              <a:t>环境下，是指连接在服务器上的多种客户机和主机，不仅能与服务器通信，而且还能以透明的方式访问服务器上的文件系统 。 </a:t>
            </a: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a:t>
            </a:r>
            <a:r>
              <a:rPr lang="zh-CN" altLang="en-US" dirty="0"/>
              <a:t>功能</a:t>
            </a:r>
            <a:r>
              <a:rPr lang="en-US" altLang="zh-CN" dirty="0" smtClean="0"/>
              <a:t>(2)</a:t>
            </a:r>
            <a:endParaRPr lang="zh-CN" altLang="en-US" dirty="0" smtClean="0"/>
          </a:p>
        </p:txBody>
      </p:sp>
    </p:spTree>
    <p:extLst>
      <p:ext uri="{BB962C8B-B14F-4D97-AF65-F5344CB8AC3E}">
        <p14:creationId xmlns:p14="http://schemas.microsoft.com/office/powerpoint/2010/main" val="148648511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2172</TotalTime>
  <Words>4182</Words>
  <Application>Microsoft Office PowerPoint</Application>
  <PresentationFormat>宽屏</PresentationFormat>
  <Paragraphs>336</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方正姚体</vt:lpstr>
      <vt:lpstr>华文新魏</vt:lpstr>
      <vt:lpstr>宋体</vt:lpstr>
      <vt:lpstr>Arial</vt:lpstr>
      <vt:lpstr>Calibri</vt:lpstr>
      <vt:lpstr>Times New Roman</vt:lpstr>
      <vt:lpstr>Trebuchet MS</vt:lpstr>
      <vt:lpstr>Wingdings</vt:lpstr>
      <vt:lpstr>Wingdings 3</vt:lpstr>
      <vt:lpstr>平面</vt:lpstr>
      <vt:lpstr>Windows原理与应用</vt:lpstr>
      <vt:lpstr>内容提要</vt:lpstr>
      <vt:lpstr>1.1操作系统的发展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1.5Windows的发展(1)</vt:lpstr>
      <vt:lpstr>1.5Windows的发展(2)</vt:lpstr>
      <vt:lpstr>1.5Windows的发展(3)</vt:lpstr>
      <vt:lpstr>1.6Windows操作系统的主要特点(1)</vt:lpstr>
      <vt:lpstr>1.6Windows操作系统的主要特点(2)</vt:lpstr>
      <vt:lpstr>1.6Windows操作系统的主要特点(3)</vt:lpstr>
      <vt:lpstr>1.6Windows操作系统的主要特点(4)</vt:lpstr>
      <vt:lpstr>1.7Windows操作系统的构成</vt:lpstr>
      <vt:lpstr>1.8Windows操作系统的图形子系统</vt:lpstr>
      <vt:lpstr>PowerPoint 演示文稿</vt:lpstr>
      <vt:lpstr>Appsec.exe （Application Security）</vt:lpstr>
      <vt:lpstr>Delprof.exe （User Profile Deletion Utility）</vt:lpstr>
      <vt:lpstr>Instsrv.exe （Service Installer）</vt:lpstr>
      <vt:lpstr>Inuse.exe （File-In-Use Replace Utility） </vt:lpstr>
      <vt:lpstr>Netsvc.exe （Command-line Service Controller） </vt:lpstr>
      <vt:lpstr>Regback.exe （Registry Backup）</vt:lpstr>
      <vt:lpstr>Srvany.exe （Applications as Services Utility） </vt:lpstr>
      <vt:lpstr>PowerPoint 演示文稿</vt:lpstr>
      <vt:lpstr> Ptree.exe（Process Tree）</vt:lpstr>
      <vt:lpstr>1.10Windows编程工具(1)</vt:lpstr>
      <vt:lpstr>1.10Windows编程工具(2)</vt:lpstr>
      <vt:lpstr>1.10Windows编程工具(3)</vt:lpstr>
      <vt:lpstr>1.10Windows编程工具(4)</vt:lpstr>
      <vt:lpstr>1.10Windows编程工具(5)</vt:lpstr>
      <vt:lpstr>1.10Windows编程工具(6)</vt:lpstr>
      <vt:lpstr>1.11Windows编程工具-.NET框架</vt:lpstr>
      <vt:lpstr>1.11Windows编程工具-Visual Studio</vt:lpstr>
      <vt:lpstr>1.12Windows编程工具的选择（仅供参考）</vt:lpstr>
      <vt:lpstr>Windows编程工具的选择（仅供参考）</vt:lpstr>
      <vt:lpstr>Windows编程工具的选择（仅供参考）</vt:lpstr>
      <vt:lpstr>Visual Studio中的Windows 应用程序类型</vt:lpstr>
      <vt:lpstr>Windows窗体应用程序</vt:lpstr>
      <vt:lpstr>PowerPoint 演示文稿</vt:lpstr>
      <vt:lpstr>WPF应用程序</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hwenliu</cp:lastModifiedBy>
  <cp:revision>179</cp:revision>
  <dcterms:created xsi:type="dcterms:W3CDTF">2014-12-05T07:09:50Z</dcterms:created>
  <dcterms:modified xsi:type="dcterms:W3CDTF">2020-08-20T10:08:28Z</dcterms:modified>
</cp:coreProperties>
</file>