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79" r:id="rId3"/>
    <p:sldId id="302" r:id="rId4"/>
    <p:sldId id="303" r:id="rId5"/>
    <p:sldId id="304" r:id="rId6"/>
    <p:sldId id="326" r:id="rId7"/>
    <p:sldId id="305" r:id="rId8"/>
    <p:sldId id="306" r:id="rId9"/>
    <p:sldId id="307" r:id="rId10"/>
    <p:sldId id="317" r:id="rId11"/>
    <p:sldId id="316" r:id="rId12"/>
    <p:sldId id="283" r:id="rId13"/>
    <p:sldId id="308" r:id="rId14"/>
    <p:sldId id="309" r:id="rId15"/>
    <p:sldId id="329" r:id="rId16"/>
    <p:sldId id="343" r:id="rId17"/>
    <p:sldId id="344" r:id="rId18"/>
    <p:sldId id="345" r:id="rId19"/>
    <p:sldId id="346" r:id="rId20"/>
    <p:sldId id="347" r:id="rId21"/>
    <p:sldId id="348" r:id="rId22"/>
    <p:sldId id="349" r:id="rId23"/>
    <p:sldId id="315" r:id="rId24"/>
    <p:sldId id="350" r:id="rId25"/>
    <p:sldId id="351" r:id="rId26"/>
    <p:sldId id="352" r:id="rId27"/>
    <p:sldId id="353" r:id="rId28"/>
    <p:sldId id="286" r:id="rId29"/>
    <p:sldId id="287" r:id="rId30"/>
    <p:sldId id="288" r:id="rId31"/>
    <p:sldId id="289" r:id="rId32"/>
    <p:sldId id="290" r:id="rId33"/>
    <p:sldId id="291" r:id="rId34"/>
    <p:sldId id="292" r:id="rId35"/>
    <p:sldId id="295" r:id="rId36"/>
    <p:sldId id="296" r:id="rId37"/>
    <p:sldId id="297" r:id="rId38"/>
    <p:sldId id="298" r:id="rId39"/>
    <p:sldId id="299" r:id="rId40"/>
    <p:sldId id="320" r:id="rId41"/>
    <p:sldId id="300" r:id="rId42"/>
    <p:sldId id="354" r:id="rId43"/>
    <p:sldId id="366" r:id="rId44"/>
    <p:sldId id="367" r:id="rId45"/>
    <p:sldId id="368" r:id="rId46"/>
    <p:sldId id="369" r:id="rId47"/>
    <p:sldId id="301"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1" autoAdjust="0"/>
    <p:restoredTop sz="94660"/>
  </p:normalViewPr>
  <p:slideViewPr>
    <p:cSldViewPr snapToGrid="0">
      <p:cViewPr varScale="1">
        <p:scale>
          <a:sx n="99" d="100"/>
          <a:sy n="99" d="100"/>
        </p:scale>
        <p:origin x="7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zh-CN" altLang="en-US" dirty="0" smtClean="0"/>
            <a:t>程序与进程</a:t>
          </a:r>
          <a:endParaRPr lang="zh-CN" altLang="en-US" dirty="0"/>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dirty="0" smtClean="0"/>
            <a:t>进程间通信机制简介</a:t>
          </a:r>
          <a:endParaRPr lang="zh-CN" altLang="en-US" dirty="0"/>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B39E45CA-4B90-4BA5-AC4B-EBDCA7F79487}">
      <dgm:prSet phldrT="[文本]"/>
      <dgm:spPr/>
      <dgm:t>
        <a:bodyPr/>
        <a:lstStyle/>
        <a:p>
          <a:pPr algn="l"/>
          <a:r>
            <a:rPr lang="zh-CN" altLang="en-US" dirty="0" smtClean="0"/>
            <a:t>进程间通信</a:t>
          </a:r>
          <a:r>
            <a:rPr lang="en-US" altLang="zh-CN" dirty="0" smtClean="0"/>
            <a:t>-</a:t>
          </a:r>
          <a:r>
            <a:rPr lang="zh-CN" altLang="en-US" dirty="0" smtClean="0"/>
            <a:t>消息机制</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t>进程间通信</a:t>
          </a:r>
          <a:r>
            <a:rPr lang="en-US" altLang="zh-CN" dirty="0" smtClean="0"/>
            <a:t>-</a:t>
          </a:r>
          <a:r>
            <a:rPr lang="zh-CN" altLang="en-US" dirty="0" smtClean="0"/>
            <a:t>重定向机制</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ACC86E6B-7717-4E5B-942E-1EDF94221894}">
      <dgm:prSet phldrT="[文本]"/>
      <dgm:spPr/>
      <dgm:t>
        <a:bodyPr/>
        <a:lstStyle/>
        <a:p>
          <a:pPr algn="l"/>
          <a:r>
            <a:rPr lang="zh-CN" altLang="en-US" dirty="0" smtClean="0"/>
            <a:t>进程间通信</a:t>
          </a:r>
          <a:r>
            <a:rPr lang="en-US" altLang="zh-CN" dirty="0" smtClean="0"/>
            <a:t>-</a:t>
          </a:r>
          <a:r>
            <a:rPr lang="zh-CN" altLang="en-US" dirty="0" smtClean="0"/>
            <a:t>管道</a:t>
          </a:r>
          <a:endParaRPr lang="zh-CN" altLang="en-US" dirty="0"/>
        </a:p>
      </dgm:t>
    </dgm:pt>
    <dgm:pt modelId="{A84CC19D-2756-404A-961E-4B47D4962DBF}" type="parTrans" cxnId="{213D7338-FF9D-4CAC-8FD7-BC87BB46F1DE}">
      <dgm:prSet/>
      <dgm:spPr/>
      <dgm:t>
        <a:bodyPr/>
        <a:lstStyle/>
        <a:p>
          <a:endParaRPr lang="zh-CN" altLang="en-US"/>
        </a:p>
      </dgm:t>
    </dgm:pt>
    <dgm:pt modelId="{3CC87A46-38B5-42D3-BDDD-FF8AA3F680E4}" type="sibTrans" cxnId="{213D7338-FF9D-4CAC-8FD7-BC87BB46F1DE}">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dgm:spPr/>
    </dgm:pt>
    <dgm:pt modelId="{5BD8D945-0727-4AEE-910D-850B92E65FD4}" type="pres">
      <dgm:prSet presAssocID="{FCE9FD83-274E-4FE1-BF58-FAB216BAFAD7}" presName="txShp" presStyleLbl="node1" presStyleIdx="0" presStyleCnt="5">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dgm:spPr/>
    </dgm:pt>
    <dgm:pt modelId="{972E2A53-3A6A-4B79-B52E-D3360EE0419E}" type="pres">
      <dgm:prSet presAssocID="{89F8C6A7-2A30-4740-AE99-B481F068F472}" presName="txShp" presStyleLbl="node1" presStyleIdx="1" presStyleCnt="5" custLinFactNeighborX="584" custLinFactNeighborY="1507">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2" presStyleCnt="5"/>
      <dgm:spPr/>
    </dgm:pt>
    <dgm:pt modelId="{F907B27B-B246-4928-AC93-8A19B8E86AA6}" type="pres">
      <dgm:prSet presAssocID="{B39E45CA-4B90-4BA5-AC4B-EBDCA7F79487}" presName="txShp" presStyleLbl="node1" presStyleIdx="2"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3" presStyleCnt="5"/>
      <dgm:spPr/>
    </dgm:pt>
    <dgm:pt modelId="{34905F94-283E-4E2E-B949-4A5102C3F22E}" type="pres">
      <dgm:prSet presAssocID="{130D3908-710E-4E1A-B7D8-47B8EA36ED4A}" presName="txShp" presStyleLbl="node1" presStyleIdx="3" presStyleCnt="5">
        <dgm:presLayoutVars>
          <dgm:bulletEnabled val="1"/>
        </dgm:presLayoutVars>
      </dgm:prSet>
      <dgm:spPr/>
      <dgm:t>
        <a:bodyPr/>
        <a:lstStyle/>
        <a:p>
          <a:endParaRPr lang="zh-CN" altLang="en-US"/>
        </a:p>
      </dgm:t>
    </dgm:pt>
    <dgm:pt modelId="{F601BCA4-2C96-4B96-BBFE-9E470687D5A6}" type="pres">
      <dgm:prSet presAssocID="{9007DD70-9C54-4477-9E19-C04AF4AA79E1}" presName="spacing" presStyleCnt="0"/>
      <dgm:spPr/>
    </dgm:pt>
    <dgm:pt modelId="{D126B795-5719-48E9-A4D1-7268139E159E}" type="pres">
      <dgm:prSet presAssocID="{ACC86E6B-7717-4E5B-942E-1EDF94221894}" presName="composite" presStyleCnt="0"/>
      <dgm:spPr/>
    </dgm:pt>
    <dgm:pt modelId="{88D6C3E3-2CB6-4644-BD12-34A0F9AD8FCB}" type="pres">
      <dgm:prSet presAssocID="{ACC86E6B-7717-4E5B-942E-1EDF94221894}" presName="imgShp" presStyleLbl="fgImgPlace1" presStyleIdx="4" presStyleCnt="5"/>
      <dgm:spPr/>
    </dgm:pt>
    <dgm:pt modelId="{D7B43044-2622-4CEC-A744-9E4882FA5949}" type="pres">
      <dgm:prSet presAssocID="{ACC86E6B-7717-4E5B-942E-1EDF94221894}" presName="txShp" presStyleLbl="node1" presStyleIdx="4" presStyleCnt="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6E103369-BAD2-4BC9-AFDC-1170F6BF1220}" type="presOf" srcId="{89F8C6A7-2A30-4740-AE99-B481F068F472}" destId="{972E2A53-3A6A-4B79-B52E-D3360EE0419E}" srcOrd="0" destOrd="0" presId="urn:microsoft.com/office/officeart/2005/8/layout/vList3"/>
    <dgm:cxn modelId="{5F0D581C-2F25-43F5-9C01-941FC5055FFF}" type="presOf" srcId="{B39E45CA-4B90-4BA5-AC4B-EBDCA7F79487}" destId="{F907B27B-B246-4928-AC93-8A19B8E86AA6}"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11FCDF6A-8CC4-4139-9469-F11762B3C12D}" type="presOf" srcId="{ACC86E6B-7717-4E5B-942E-1EDF94221894}" destId="{D7B43044-2622-4CEC-A744-9E4882FA5949}" srcOrd="0" destOrd="0" presId="urn:microsoft.com/office/officeart/2005/8/layout/vList3"/>
    <dgm:cxn modelId="{86628A9E-22D6-4C60-8249-0BFE480BFF5A}" srcId="{C0DAA090-DC2F-4A5B-84CF-FE23997C0F8D}" destId="{B39E45CA-4B90-4BA5-AC4B-EBDCA7F79487}" srcOrd="2" destOrd="0" parTransId="{AF02B0CB-D4D3-4689-AF3F-63B0CF0E9DB7}" sibTransId="{E62A0279-F5C6-468D-A5C5-4AC2E078B623}"/>
    <dgm:cxn modelId="{213D7338-FF9D-4CAC-8FD7-BC87BB46F1DE}" srcId="{C0DAA090-DC2F-4A5B-84CF-FE23997C0F8D}" destId="{ACC86E6B-7717-4E5B-942E-1EDF94221894}" srcOrd="4" destOrd="0" parTransId="{A84CC19D-2756-404A-961E-4B47D4962DBF}" sibTransId="{3CC87A46-38B5-42D3-BDDD-FF8AA3F680E4}"/>
    <dgm:cxn modelId="{A9A35016-3004-4908-9D5A-EBEA9CC3DABB}" type="presOf" srcId="{C0DAA090-DC2F-4A5B-84CF-FE23997C0F8D}" destId="{DDE2EFAC-FD0A-43B9-9885-8F584F8B2687}" srcOrd="0" destOrd="0" presId="urn:microsoft.com/office/officeart/2005/8/layout/vList3"/>
    <dgm:cxn modelId="{851E7807-5DCB-450F-91CB-BC7CE976400B}" srcId="{C0DAA090-DC2F-4A5B-84CF-FE23997C0F8D}" destId="{130D3908-710E-4E1A-B7D8-47B8EA36ED4A}" srcOrd="3" destOrd="0" parTransId="{42EC6CF3-FF18-437E-8D44-AA882D54CEE0}" sibTransId="{9007DD70-9C54-4477-9E19-C04AF4AA79E1}"/>
    <dgm:cxn modelId="{C7D2E521-9955-4C75-B1C7-758B73CC14A5}" srcId="{C0DAA090-DC2F-4A5B-84CF-FE23997C0F8D}" destId="{FCE9FD83-274E-4FE1-BF58-FAB216BAFAD7}" srcOrd="0" destOrd="0" parTransId="{F9449AD9-D99C-4A49-90FE-2D501A18088C}" sibTransId="{D1687F4D-3C19-402B-BE60-771AAEC1BCD5}"/>
    <dgm:cxn modelId="{FD24E8C0-85F3-4B3A-84B8-384BB606DBF0}" type="presOf" srcId="{130D3908-710E-4E1A-B7D8-47B8EA36ED4A}" destId="{34905F94-283E-4E2E-B949-4A5102C3F22E}" srcOrd="0" destOrd="0" presId="urn:microsoft.com/office/officeart/2005/8/layout/vList3"/>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E988434B-D4CC-4E38-AE00-BE6D7AB8D2DC}" type="presParOf" srcId="{DDE2EFAC-FD0A-43B9-9885-8F584F8B2687}" destId="{72D7FA7A-9AAC-4652-BF9F-9F4608217DE2}" srcOrd="3" destOrd="0" presId="urn:microsoft.com/office/officeart/2005/8/layout/vList3"/>
    <dgm:cxn modelId="{7F8DF7C7-35F8-4F13-9E1F-DE831D826AC7}" type="presParOf" srcId="{DDE2EFAC-FD0A-43B9-9885-8F584F8B2687}" destId="{F86355EA-7315-4404-8DB2-95216AEB3B8A}" srcOrd="4" destOrd="0" presId="urn:microsoft.com/office/officeart/2005/8/layout/vList3"/>
    <dgm:cxn modelId="{D675331F-A2CB-48E0-AE82-8DA7001FFACC}" type="presParOf" srcId="{F86355EA-7315-4404-8DB2-95216AEB3B8A}" destId="{BDA2664F-D760-4676-988D-9DECE8C71CCC}" srcOrd="0" destOrd="0" presId="urn:microsoft.com/office/officeart/2005/8/layout/vList3"/>
    <dgm:cxn modelId="{FC019A51-BFB3-4B28-A794-D1C7664972EF}" type="presParOf" srcId="{F86355EA-7315-4404-8DB2-95216AEB3B8A}" destId="{F907B27B-B246-4928-AC93-8A19B8E86AA6}" srcOrd="1" destOrd="0" presId="urn:microsoft.com/office/officeart/2005/8/layout/vList3"/>
    <dgm:cxn modelId="{5F548C91-E088-4D47-8ED6-8F81FAF9D54F}" type="presParOf" srcId="{DDE2EFAC-FD0A-43B9-9885-8F584F8B2687}" destId="{11472BDA-002C-4AC8-8CC0-396DCF3ABB3B}" srcOrd="5" destOrd="0" presId="urn:microsoft.com/office/officeart/2005/8/layout/vList3"/>
    <dgm:cxn modelId="{42FB263A-A6E0-4059-8314-45932C71AC9F}" type="presParOf" srcId="{DDE2EFAC-FD0A-43B9-9885-8F584F8B2687}" destId="{586EC0CC-8B1E-4061-BBE3-BE2792702B83}" srcOrd="6" destOrd="0" presId="urn:microsoft.com/office/officeart/2005/8/layout/vList3"/>
    <dgm:cxn modelId="{2B5B5C4A-FDC3-4963-9D7F-4CA1FD79828B}" type="presParOf" srcId="{586EC0CC-8B1E-4061-BBE3-BE2792702B83}" destId="{7FE62E54-E85F-4DBB-997F-689B5CDFD62D}" srcOrd="0" destOrd="0" presId="urn:microsoft.com/office/officeart/2005/8/layout/vList3"/>
    <dgm:cxn modelId="{D79EA038-1398-4529-BA3F-C993A75CAD53}" type="presParOf" srcId="{586EC0CC-8B1E-4061-BBE3-BE2792702B83}" destId="{34905F94-283E-4E2E-B949-4A5102C3F22E}" srcOrd="1" destOrd="0" presId="urn:microsoft.com/office/officeart/2005/8/layout/vList3"/>
    <dgm:cxn modelId="{2E3E2F95-3C3B-4BE4-B41E-C5AB9223378C}" type="presParOf" srcId="{DDE2EFAC-FD0A-43B9-9885-8F584F8B2687}" destId="{F601BCA4-2C96-4B96-BBFE-9E470687D5A6}" srcOrd="7" destOrd="0" presId="urn:microsoft.com/office/officeart/2005/8/layout/vList3"/>
    <dgm:cxn modelId="{03AC91D3-45CB-4B51-BAC7-970D26E99AF4}" type="presParOf" srcId="{DDE2EFAC-FD0A-43B9-9885-8F584F8B2687}" destId="{D126B795-5719-48E9-A4D1-7268139E159E}" srcOrd="8" destOrd="0" presId="urn:microsoft.com/office/officeart/2005/8/layout/vList3"/>
    <dgm:cxn modelId="{B265DBAB-EDA0-42FF-82F8-33A4F9AC88DA}" type="presParOf" srcId="{D126B795-5719-48E9-A4D1-7268139E159E}" destId="{88D6C3E3-2CB6-4644-BD12-34A0F9AD8FCB}" srcOrd="0" destOrd="0" presId="urn:microsoft.com/office/officeart/2005/8/layout/vList3"/>
    <dgm:cxn modelId="{648FA668-EBD1-4234-8A42-ECCD81A3E456}" type="presParOf" srcId="{D126B795-5719-48E9-A4D1-7268139E159E}" destId="{D7B43044-2622-4CEC-A744-9E4882FA594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1636602" y="689"/>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程序与进程</a:t>
          </a:r>
          <a:endParaRPr lang="zh-CN" altLang="en-US" sz="2500" kern="1200" dirty="0"/>
        </a:p>
      </dsp:txBody>
      <dsp:txXfrm rot="10800000">
        <a:off x="1785681" y="689"/>
        <a:ext cx="5756609" cy="596316"/>
      </dsp:txXfrm>
    </dsp:sp>
    <dsp:sp modelId="{2B887BC6-55C2-4279-8C72-93BBB484D70B}">
      <dsp:nvSpPr>
        <dsp:cNvPr id="0" name=""/>
        <dsp:cNvSpPr/>
      </dsp:nvSpPr>
      <dsp:spPr>
        <a:xfrm>
          <a:off x="1338443" y="689"/>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1671091" y="783997"/>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进程间通信机制简介</a:t>
          </a:r>
          <a:endParaRPr lang="zh-CN" altLang="en-US" sz="2500" kern="1200" dirty="0"/>
        </a:p>
      </dsp:txBody>
      <dsp:txXfrm rot="10800000">
        <a:off x="1820170" y="783997"/>
        <a:ext cx="5756609" cy="596316"/>
      </dsp:txXfrm>
    </dsp:sp>
    <dsp:sp modelId="{EF82252F-DAC4-41BC-90B7-F66D33A0071B}">
      <dsp:nvSpPr>
        <dsp:cNvPr id="0" name=""/>
        <dsp:cNvSpPr/>
      </dsp:nvSpPr>
      <dsp:spPr>
        <a:xfrm>
          <a:off x="1338443" y="775010"/>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36602" y="1549332"/>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a:t>
          </a:r>
          <a:r>
            <a:rPr lang="en-US" altLang="zh-CN" sz="2500" kern="1200" dirty="0" smtClean="0"/>
            <a:t>-</a:t>
          </a:r>
          <a:r>
            <a:rPr lang="zh-CN" altLang="en-US" sz="2500" kern="1200" dirty="0" smtClean="0"/>
            <a:t>消息机制</a:t>
          </a:r>
          <a:endParaRPr lang="zh-CN" altLang="en-US" sz="2500" kern="1200" dirty="0"/>
        </a:p>
      </dsp:txBody>
      <dsp:txXfrm rot="10800000">
        <a:off x="1785681" y="1549332"/>
        <a:ext cx="5756609" cy="596316"/>
      </dsp:txXfrm>
    </dsp:sp>
    <dsp:sp modelId="{BDA2664F-D760-4676-988D-9DECE8C71CCC}">
      <dsp:nvSpPr>
        <dsp:cNvPr id="0" name=""/>
        <dsp:cNvSpPr/>
      </dsp:nvSpPr>
      <dsp:spPr>
        <a:xfrm>
          <a:off x="1338443" y="1549332"/>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36602" y="2323653"/>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a:t>
          </a:r>
          <a:r>
            <a:rPr lang="en-US" altLang="zh-CN" sz="2500" kern="1200" dirty="0" smtClean="0"/>
            <a:t>-</a:t>
          </a:r>
          <a:r>
            <a:rPr lang="zh-CN" altLang="en-US" sz="2500" kern="1200" dirty="0" smtClean="0"/>
            <a:t>重定向机制</a:t>
          </a:r>
          <a:endParaRPr lang="zh-CN" altLang="en-US" sz="2500" kern="1200" dirty="0"/>
        </a:p>
      </dsp:txBody>
      <dsp:txXfrm rot="10800000">
        <a:off x="1785681" y="2323653"/>
        <a:ext cx="5756609" cy="596316"/>
      </dsp:txXfrm>
    </dsp:sp>
    <dsp:sp modelId="{7FE62E54-E85F-4DBB-997F-689B5CDFD62D}">
      <dsp:nvSpPr>
        <dsp:cNvPr id="0" name=""/>
        <dsp:cNvSpPr/>
      </dsp:nvSpPr>
      <dsp:spPr>
        <a:xfrm>
          <a:off x="1338443" y="2323653"/>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43044-2622-4CEC-A744-9E4882FA5949}">
      <dsp:nvSpPr>
        <dsp:cNvPr id="0" name=""/>
        <dsp:cNvSpPr/>
      </dsp:nvSpPr>
      <dsp:spPr>
        <a:xfrm rot="10800000">
          <a:off x="1636602" y="3097975"/>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95250" rIns="177800" bIns="95250" numCol="1" spcCol="1270" anchor="ctr" anchorCtr="0">
          <a:noAutofit/>
        </a:bodyPr>
        <a:lstStyle/>
        <a:p>
          <a:pPr lvl="0" algn="l" defTabSz="1111250">
            <a:lnSpc>
              <a:spcPct val="90000"/>
            </a:lnSpc>
            <a:spcBef>
              <a:spcPct val="0"/>
            </a:spcBef>
            <a:spcAft>
              <a:spcPct val="35000"/>
            </a:spcAft>
          </a:pPr>
          <a:r>
            <a:rPr lang="zh-CN" altLang="en-US" sz="2500" kern="1200" dirty="0" smtClean="0"/>
            <a:t>进程间通信</a:t>
          </a:r>
          <a:r>
            <a:rPr lang="en-US" altLang="zh-CN" sz="2500" kern="1200" dirty="0" smtClean="0"/>
            <a:t>-</a:t>
          </a:r>
          <a:r>
            <a:rPr lang="zh-CN" altLang="en-US" sz="2500" kern="1200" dirty="0" smtClean="0"/>
            <a:t>管道</a:t>
          </a:r>
          <a:endParaRPr lang="zh-CN" altLang="en-US" sz="2500" kern="1200" dirty="0"/>
        </a:p>
      </dsp:txBody>
      <dsp:txXfrm rot="10800000">
        <a:off x="1785681" y="3097975"/>
        <a:ext cx="5756609" cy="596316"/>
      </dsp:txXfrm>
    </dsp:sp>
    <dsp:sp modelId="{88D6C3E3-2CB6-4644-BD12-34A0F9AD8FCB}">
      <dsp:nvSpPr>
        <dsp:cNvPr id="0" name=""/>
        <dsp:cNvSpPr/>
      </dsp:nvSpPr>
      <dsp:spPr>
        <a:xfrm>
          <a:off x="1338443" y="3097975"/>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g.csdn.net/feiren127/article/details/545982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whu/"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whu/"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844590" y="1094972"/>
            <a:ext cx="9502567" cy="1543726"/>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6" name="文本框 5"/>
          <p:cNvSpPr txBox="1"/>
          <p:nvPr/>
        </p:nvSpPr>
        <p:spPr>
          <a:xfrm>
            <a:off x="1867989" y="3252651"/>
            <a:ext cx="6962499" cy="769441"/>
          </a:xfrm>
          <a:prstGeom prst="rect">
            <a:avLst/>
          </a:prstGeom>
          <a:noFill/>
        </p:spPr>
        <p:txBody>
          <a:bodyPr wrap="square" rtlCol="0">
            <a:spAutoFit/>
          </a:bodyPr>
          <a:lstStyle/>
          <a:p>
            <a:r>
              <a:rPr lang="en-US" altLang="zh-CN" sz="4400" smtClean="0">
                <a:solidFill>
                  <a:schemeClr val="accent1">
                    <a:lumMod val="75000"/>
                  </a:schemeClr>
                </a:solidFill>
              </a:rPr>
              <a:t>2.</a:t>
            </a:r>
            <a:r>
              <a:rPr lang="zh-CN" altLang="en-US" sz="4400" dirty="0" smtClean="0">
                <a:solidFill>
                  <a:schemeClr val="accent1">
                    <a:lumMod val="75000"/>
                  </a:schemeClr>
                </a:solidFill>
              </a:rPr>
              <a:t>程序进程与进程间通信</a:t>
            </a:r>
            <a:endParaRPr lang="zh-CN" altLang="en-US" sz="4400" dirty="0"/>
          </a:p>
        </p:txBody>
      </p:sp>
      <p:sp>
        <p:nvSpPr>
          <p:cNvPr id="8" name="副标题 2"/>
          <p:cNvSpPr txBox="1">
            <a:spLocks/>
          </p:cNvSpPr>
          <p:nvPr/>
        </p:nvSpPr>
        <p:spPr>
          <a:xfrm>
            <a:off x="4620620" y="4391997"/>
            <a:ext cx="5150397" cy="17166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CN" altLang="en-US" sz="2800" smtClean="0">
                <a:solidFill>
                  <a:schemeClr val="tx1"/>
                </a:solidFill>
              </a:rPr>
              <a:t>计算机学院</a:t>
            </a:r>
            <a:endParaRPr lang="en-US" altLang="zh-CN" sz="2800" smtClean="0">
              <a:solidFill>
                <a:schemeClr val="tx1"/>
              </a:solidFill>
            </a:endParaRPr>
          </a:p>
          <a:p>
            <a:r>
              <a:rPr lang="en-US" altLang="zh-CN" sz="2800" smtClean="0">
                <a:solidFill>
                  <a:schemeClr val="tx1"/>
                </a:solidFill>
              </a:rPr>
              <a:t>《Windows</a:t>
            </a:r>
            <a:r>
              <a:rPr lang="zh-CN" altLang="en-US" sz="2800" smtClean="0">
                <a:solidFill>
                  <a:schemeClr val="tx1"/>
                </a:solidFill>
              </a:rPr>
              <a:t>原理与应用</a:t>
            </a:r>
            <a:r>
              <a:rPr lang="en-US" altLang="zh-CN" sz="2800" smtClean="0">
                <a:solidFill>
                  <a:schemeClr val="tx1"/>
                </a:solidFill>
              </a:rPr>
              <a:t>》</a:t>
            </a:r>
            <a:r>
              <a:rPr lang="zh-CN" altLang="en-US" sz="2800" smtClean="0">
                <a:solidFill>
                  <a:schemeClr val="tx1"/>
                </a:solidFill>
              </a:rPr>
              <a:t>课程组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p:nvPr>
        </p:nvSpPr>
        <p:spPr>
          <a:xfrm>
            <a:off x="107989" y="112744"/>
            <a:ext cx="5988011" cy="1113766"/>
          </a:xfrm>
        </p:spPr>
        <p:txBody>
          <a:bodyPr>
            <a:normAutofit fontScale="90000"/>
          </a:bodyPr>
          <a:lstStyle/>
          <a:p>
            <a:pPr eaLnBrk="1" hangingPunct="1"/>
            <a:r>
              <a:rPr lang="zh-CN" altLang="en-US" sz="6000" smtClean="0"/>
              <a:t>进程对象数据结构</a:t>
            </a:r>
            <a:endParaRPr lang="zh-CN" altLang="en-US" sz="6000"/>
          </a:p>
        </p:txBody>
      </p:sp>
      <p:pic>
        <p:nvPicPr>
          <p:cNvPr id="2" name="图片 1"/>
          <p:cNvPicPr>
            <a:picLocks noChangeAspect="1"/>
          </p:cNvPicPr>
          <p:nvPr/>
        </p:nvPicPr>
        <p:blipFill>
          <a:blip r:embed="rId2"/>
          <a:stretch>
            <a:fillRect/>
          </a:stretch>
        </p:blipFill>
        <p:spPr>
          <a:xfrm>
            <a:off x="1931987" y="1068387"/>
            <a:ext cx="6981825" cy="5457825"/>
          </a:xfrm>
          <a:prstGeom prst="rect">
            <a:avLst/>
          </a:prstGeom>
        </p:spPr>
      </p:pic>
    </p:spTree>
    <p:extLst>
      <p:ext uri="{BB962C8B-B14F-4D97-AF65-F5344CB8AC3E}">
        <p14:creationId xmlns:p14="http://schemas.microsoft.com/office/powerpoint/2010/main" val="2499892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p:nvPr>
        </p:nvSpPr>
        <p:spPr>
          <a:xfrm>
            <a:off x="485675" y="49606"/>
            <a:ext cx="5991325" cy="1113766"/>
          </a:xfrm>
        </p:spPr>
        <p:txBody>
          <a:bodyPr>
            <a:normAutofit fontScale="90000"/>
          </a:bodyPr>
          <a:lstStyle/>
          <a:p>
            <a:pPr eaLnBrk="1" hangingPunct="1"/>
            <a:r>
              <a:rPr lang="zh-CN" altLang="en-US" sz="6000" smtClean="0"/>
              <a:t>线程对象数据结构</a:t>
            </a:r>
            <a:endParaRPr lang="zh-CN" altLang="en-US" sz="6000"/>
          </a:p>
        </p:txBody>
      </p:sp>
      <p:pic>
        <p:nvPicPr>
          <p:cNvPr id="2" name="图片 1"/>
          <p:cNvPicPr>
            <a:picLocks noChangeAspect="1"/>
          </p:cNvPicPr>
          <p:nvPr/>
        </p:nvPicPr>
        <p:blipFill>
          <a:blip r:embed="rId2"/>
          <a:stretch>
            <a:fillRect/>
          </a:stretch>
        </p:blipFill>
        <p:spPr>
          <a:xfrm>
            <a:off x="2016125" y="957262"/>
            <a:ext cx="7296150" cy="5324475"/>
          </a:xfrm>
          <a:prstGeom prst="rect">
            <a:avLst/>
          </a:prstGeom>
        </p:spPr>
      </p:pic>
    </p:spTree>
    <p:extLst>
      <p:ext uri="{BB962C8B-B14F-4D97-AF65-F5344CB8AC3E}">
        <p14:creationId xmlns:p14="http://schemas.microsoft.com/office/powerpoint/2010/main" val="1529389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003303" y="482671"/>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p:nvPr>
        </p:nvSpPr>
        <p:spPr>
          <a:xfrm>
            <a:off x="5006462" y="6083640"/>
            <a:ext cx="2426689" cy="589790"/>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258584" y="2611140"/>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3385131" y="2611141"/>
            <a:ext cx="926559" cy="192995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4587305" y="2611142"/>
            <a:ext cx="961566" cy="192995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167164" y="482672"/>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283229" y="66720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282206" y="114948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282206" y="1638964"/>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452406" y="2114989"/>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2414854" y="2100695"/>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3630714" y="2990101"/>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7832638" y="446010"/>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217133" y="667203"/>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049175" y="4955354"/>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2559119" y="918267"/>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3721217" y="1283215"/>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4942300" y="1419512"/>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5511468" y="651729"/>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2315660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94253" y="126521"/>
            <a:ext cx="3742479" cy="692989"/>
          </a:xfrm>
        </p:spPr>
        <p:txBody>
          <a:bodyPr>
            <a:normAutofit/>
          </a:bodyPr>
          <a:lstStyle/>
          <a:p>
            <a:pPr eaLnBrk="1" hangingPunct="1"/>
            <a:r>
              <a:rPr lang="en-US" altLang="zh-CN" dirty="0" smtClean="0"/>
              <a:t>2.3</a:t>
            </a:r>
            <a:r>
              <a:rPr lang="zh-CN" altLang="en-US" dirty="0" smtClean="0"/>
              <a:t>创建进程过程</a:t>
            </a:r>
          </a:p>
        </p:txBody>
      </p:sp>
      <p:sp>
        <p:nvSpPr>
          <p:cNvPr id="10244" name="Rectangle 3"/>
          <p:cNvSpPr>
            <a:spLocks noGrp="1" noChangeArrowheads="1"/>
          </p:cNvSpPr>
          <p:nvPr>
            <p:ph type="body" idx="1"/>
          </p:nvPr>
        </p:nvSpPr>
        <p:spPr>
          <a:xfrm>
            <a:off x="677334" y="913532"/>
            <a:ext cx="8128000" cy="4114800"/>
          </a:xfrm>
        </p:spPr>
        <p:txBody>
          <a:bodyPr>
            <a:normAutofit/>
          </a:bodyPr>
          <a:lstStyle/>
          <a:p>
            <a:pPr eaLnBrk="1" hangingPunct="1"/>
            <a:r>
              <a:rPr lang="en-US" altLang="zh-CN" sz="2800" smtClean="0">
                <a:latin typeface="微软雅黑" panose="020B0503020204020204" pitchFamily="34" charset="-122"/>
                <a:ea typeface="微软雅黑" panose="020B0503020204020204" pitchFamily="34" charset="-122"/>
              </a:rPr>
              <a:t>1. </a:t>
            </a:r>
            <a:r>
              <a:rPr lang="zh-CN" altLang="en-US" sz="2800" smtClean="0">
                <a:latin typeface="微软雅黑" panose="020B0503020204020204" pitchFamily="34" charset="-122"/>
                <a:ea typeface="微软雅黑" panose="020B0503020204020204" pitchFamily="34" charset="-122"/>
              </a:rPr>
              <a:t>打开文件映像（</a:t>
            </a:r>
            <a:r>
              <a:rPr lang="en-US" altLang="zh-CN" sz="2800" smtClean="0">
                <a:latin typeface="微软雅黑" panose="020B0503020204020204" pitchFamily="34" charset="-122"/>
                <a:ea typeface="微软雅黑" panose="020B0503020204020204" pitchFamily="34" charset="-122"/>
              </a:rPr>
              <a:t>.exe</a:t>
            </a:r>
            <a:r>
              <a:rPr lang="zh-CN" altLang="en-US" sz="2800" smtClean="0">
                <a:latin typeface="微软雅黑" panose="020B0503020204020204" pitchFamily="34" charset="-122"/>
                <a:ea typeface="微软雅黑" panose="020B0503020204020204" pitchFamily="34" charset="-122"/>
              </a:rPr>
              <a:t>）。</a:t>
            </a:r>
          </a:p>
          <a:p>
            <a:pPr eaLnBrk="1" hangingPunct="1"/>
            <a:r>
              <a:rPr lang="en-US" altLang="zh-CN" sz="2800" smtClean="0">
                <a:latin typeface="微软雅黑" panose="020B0503020204020204" pitchFamily="34" charset="-122"/>
                <a:ea typeface="微软雅黑" panose="020B0503020204020204" pitchFamily="34" charset="-122"/>
              </a:rPr>
              <a:t>2. </a:t>
            </a:r>
            <a:r>
              <a:rPr lang="zh-CN" altLang="en-US" sz="2800" smtClean="0">
                <a:latin typeface="微软雅黑" panose="020B0503020204020204" pitchFamily="34" charset="-122"/>
                <a:ea typeface="微软雅黑" panose="020B0503020204020204" pitchFamily="34" charset="-122"/>
              </a:rPr>
              <a:t>创建</a:t>
            </a: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进程对象。</a:t>
            </a:r>
          </a:p>
          <a:p>
            <a:pPr eaLnBrk="1" hangingPunct="1"/>
            <a:r>
              <a:rPr lang="en-US" altLang="zh-CN" sz="2800" smtClean="0">
                <a:latin typeface="微软雅黑" panose="020B0503020204020204" pitchFamily="34" charset="-122"/>
                <a:ea typeface="微软雅黑" panose="020B0503020204020204" pitchFamily="34" charset="-122"/>
              </a:rPr>
              <a:t>3. </a:t>
            </a:r>
            <a:r>
              <a:rPr lang="zh-CN" altLang="en-US" sz="2800" smtClean="0">
                <a:latin typeface="微软雅黑" panose="020B0503020204020204" pitchFamily="34" charset="-122"/>
                <a:ea typeface="微软雅黑" panose="020B0503020204020204" pitchFamily="34" charset="-122"/>
              </a:rPr>
              <a:t>创建初始线程对象，包括上下文，堆栈。</a:t>
            </a:r>
          </a:p>
          <a:p>
            <a:pPr eaLnBrk="1" hangingPunct="1"/>
            <a:r>
              <a:rPr lang="en-US" altLang="zh-CN" sz="2800" smtClean="0">
                <a:latin typeface="微软雅黑" panose="020B0503020204020204" pitchFamily="34" charset="-122"/>
                <a:ea typeface="微软雅黑" panose="020B0503020204020204" pitchFamily="34" charset="-122"/>
              </a:rPr>
              <a:t>4. </a:t>
            </a:r>
            <a:r>
              <a:rPr lang="zh-CN" altLang="en-US" sz="2800" smtClean="0">
                <a:latin typeface="微软雅黑" panose="020B0503020204020204" pitchFamily="34" charset="-122"/>
                <a:ea typeface="微软雅黑" panose="020B0503020204020204" pitchFamily="34" charset="-122"/>
              </a:rPr>
              <a:t>通知内核系统为进程运行作准备。</a:t>
            </a:r>
          </a:p>
          <a:p>
            <a:pPr eaLnBrk="1" hangingPunct="1"/>
            <a:r>
              <a:rPr lang="en-US" altLang="zh-CN" sz="2800" smtClean="0">
                <a:latin typeface="微软雅黑" panose="020B0503020204020204" pitchFamily="34" charset="-122"/>
                <a:ea typeface="微软雅黑" panose="020B0503020204020204" pitchFamily="34" charset="-122"/>
              </a:rPr>
              <a:t>5. </a:t>
            </a:r>
            <a:r>
              <a:rPr lang="zh-CN" altLang="en-US" sz="2800" smtClean="0">
                <a:latin typeface="微软雅黑" panose="020B0503020204020204" pitchFamily="34" charset="-122"/>
                <a:ea typeface="微软雅黑" panose="020B0503020204020204" pitchFamily="34" charset="-122"/>
              </a:rPr>
              <a:t>执行初始线程。</a:t>
            </a:r>
          </a:p>
          <a:p>
            <a:pPr eaLnBrk="1" hangingPunct="1"/>
            <a:r>
              <a:rPr lang="en-US" altLang="zh-CN" sz="2800" smtClean="0">
                <a:latin typeface="微软雅黑" panose="020B0503020204020204" pitchFamily="34" charset="-122"/>
                <a:ea typeface="微软雅黑" panose="020B0503020204020204" pitchFamily="34" charset="-122"/>
              </a:rPr>
              <a:t>6. </a:t>
            </a:r>
            <a:r>
              <a:rPr lang="zh-CN" altLang="en-US" sz="2800" smtClean="0">
                <a:latin typeface="微软雅黑" panose="020B0503020204020204" pitchFamily="34" charset="-122"/>
                <a:ea typeface="微软雅黑" panose="020B0503020204020204" pitchFamily="34" charset="-122"/>
              </a:rPr>
              <a:t>导入需要的</a:t>
            </a:r>
            <a:r>
              <a:rPr lang="en-US" altLang="zh-CN" sz="2800" smtClean="0">
                <a:latin typeface="微软雅黑" panose="020B0503020204020204" pitchFamily="34" charset="-122"/>
                <a:ea typeface="微软雅黑" panose="020B0503020204020204" pitchFamily="34" charset="-122"/>
              </a:rPr>
              <a:t>DLL</a:t>
            </a:r>
            <a:r>
              <a:rPr lang="zh-CN" altLang="en-US" sz="2800" smtClean="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289632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3" y="352211"/>
            <a:ext cx="5305209" cy="674332"/>
          </a:xfrm>
        </p:spPr>
        <p:txBody>
          <a:bodyPr>
            <a:normAutofit fontScale="90000"/>
          </a:bodyPr>
          <a:lstStyle/>
          <a:p>
            <a:pPr eaLnBrk="1" hangingPunct="1"/>
            <a:r>
              <a:rPr lang="zh-CN" altLang="en-US" dirty="0" smtClean="0"/>
              <a:t>进程的创建与启动代码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1"/>
          </p:nvPr>
        </p:nvSpPr>
        <p:spPr>
          <a:xfrm>
            <a:off x="777853" y="1343804"/>
            <a:ext cx="8631560" cy="1817407"/>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C#</a:t>
            </a:r>
            <a:r>
              <a:rPr lang="zh-CN" altLang="en-US" sz="2800" dirty="0" smtClean="0">
                <a:latin typeface="微软雅黑" panose="020B0503020204020204" pitchFamily="34" charset="-122"/>
                <a:ea typeface="微软雅黑" panose="020B0503020204020204" pitchFamily="34" charset="-122"/>
              </a:rPr>
              <a:t>的</a:t>
            </a:r>
            <a:r>
              <a:rPr lang="en-US" altLang="zh-CN" sz="2800" dirty="0" err="1" smtClean="0">
                <a:latin typeface="微软雅黑" panose="020B0503020204020204" pitchFamily="34" charset="-122"/>
                <a:ea typeface="微软雅黑" panose="020B0503020204020204" pitchFamily="34" charset="-122"/>
              </a:rPr>
              <a:t>System.Diagnostics</a:t>
            </a:r>
            <a:r>
              <a:rPr lang="zh-CN" altLang="en-US" sz="2800" dirty="0" smtClean="0">
                <a:latin typeface="微软雅黑" panose="020B0503020204020204" pitchFamily="34" charset="-122"/>
                <a:ea typeface="微软雅黑" panose="020B0503020204020204" pitchFamily="34" charset="-122"/>
              </a:rPr>
              <a:t>命名空间下的</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类，就可以启动一个独立进程。</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567542" y="3122406"/>
            <a:ext cx="6622869" cy="2031325"/>
          </a:xfrm>
          <a:prstGeom prst="rect">
            <a:avLst/>
          </a:prstGeom>
        </p:spPr>
        <p:txBody>
          <a:bodyPr wrap="square">
            <a:spAutoFit/>
          </a:bodyPr>
          <a:lstStyle/>
          <a:p>
            <a:r>
              <a:rPr lang="en-US" altLang="zh-CN" dirty="0" smtClean="0">
                <a:solidFill>
                  <a:srgbClr val="000000"/>
                </a:solidFill>
                <a:latin typeface="新宋体" panose="02010609030101010101" pitchFamily="49" charset="-122"/>
                <a:ea typeface="新宋体" panose="02010609030101010101" pitchFamily="49" charset="-122"/>
              </a:rPr>
              <a:t>Process </a:t>
            </a:r>
            <a:r>
              <a:rPr lang="en-US" altLang="zh-CN" dirty="0" err="1" smtClean="0">
                <a:solidFill>
                  <a:srgbClr val="000000"/>
                </a:solidFill>
                <a:latin typeface="新宋体" panose="02010609030101010101" pitchFamily="49" charset="-122"/>
                <a:ea typeface="新宋体" panose="02010609030101010101" pitchFamily="49" charset="-122"/>
              </a:rPr>
              <a:t>cmdP</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cmdP.StartInfo.FileName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"cmd.exe"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cmdP.StartInfo.CreateNoWindow</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cmdP.StartInfo.UseShellExecute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cmdP.StartInfo.RedirectStandardOutput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smtClean="0">
                <a:solidFill>
                  <a:srgbClr val="000000"/>
                </a:solidFill>
                <a:latin typeface="新宋体" panose="02010609030101010101" pitchFamily="49" charset="-122"/>
                <a:ea typeface="新宋体" panose="02010609030101010101" pitchFamily="49" charset="-122"/>
              </a:rPr>
              <a:t>cmdP.StartInfo.RedirectStandardInput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 name="Rectangle 3"/>
          <p:cNvSpPr txBox="1">
            <a:spLocks noChangeArrowheads="1"/>
          </p:cNvSpPr>
          <p:nvPr/>
        </p:nvSpPr>
        <p:spPr>
          <a:xfrm>
            <a:off x="799623" y="5193004"/>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smtClean="0">
                <a:latin typeface="微软雅黑" panose="020B0503020204020204" pitchFamily="34" charset="-122"/>
                <a:ea typeface="微软雅黑" panose="020B0503020204020204" pitchFamily="34" charset="-122"/>
              </a:rPr>
              <a:t>ProcessStartInfo</a:t>
            </a:r>
            <a:r>
              <a:rPr lang="zh-CN" altLang="en-US" sz="2800" dirty="0" smtClean="0">
                <a:latin typeface="微软雅黑" panose="020B0503020204020204" pitchFamily="34" charset="-122"/>
                <a:ea typeface="微软雅黑" panose="020B0503020204020204" pitchFamily="34" charset="-122"/>
              </a:rPr>
              <a:t>类，则可以为</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定制启动参数</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pPr>
            <a:r>
              <a:rPr lang="zh-CN" altLang="en-US" sz="2400" dirty="0" smtClean="0"/>
              <a:t>比如</a:t>
            </a:r>
            <a:r>
              <a:rPr lang="en-US" altLang="zh-CN" sz="2400" dirty="0" err="1" smtClean="0"/>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7579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4" y="352211"/>
            <a:ext cx="3920546" cy="674332"/>
          </a:xfrm>
        </p:spPr>
        <p:txBody>
          <a:bodyPr>
            <a:normAutofit fontScale="90000"/>
          </a:bodyPr>
          <a:lstStyle/>
          <a:p>
            <a:pPr eaLnBrk="1" hangingPunct="1"/>
            <a:r>
              <a:rPr lang="zh-CN" altLang="en-US" dirty="0" smtClean="0"/>
              <a:t>进程的其它操作</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1"/>
          </p:nvPr>
        </p:nvSpPr>
        <p:spPr>
          <a:xfrm>
            <a:off x="777853" y="1343805"/>
            <a:ext cx="3180193" cy="1125076"/>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打开应用程序</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4572000" y="1567543"/>
            <a:ext cx="5718232" cy="1200329"/>
          </a:xfrm>
          <a:prstGeom prst="rect">
            <a:avLst/>
          </a:prstGeom>
          <a:noFill/>
        </p:spPr>
        <p:txBody>
          <a:bodyPr wrap="none" rtlCol="0">
            <a:spAutoFit/>
          </a:bodyPr>
          <a:lstStyle/>
          <a:p>
            <a:r>
              <a:rPr lang="en-US" altLang="zh-CN" dirty="0"/>
              <a:t> </a:t>
            </a:r>
            <a:r>
              <a:rPr lang="en-US" altLang="zh-CN" dirty="0" err="1"/>
              <a:t>Process.Start</a:t>
            </a:r>
            <a:r>
              <a:rPr lang="en-US" altLang="zh-CN" dirty="0"/>
              <a:t>("</a:t>
            </a:r>
            <a:r>
              <a:rPr lang="en-US" altLang="zh-CN" dirty="0" err="1"/>
              <a:t>calc</a:t>
            </a:r>
            <a:r>
              <a:rPr lang="en-US" altLang="zh-CN" dirty="0"/>
              <a:t>"); //</a:t>
            </a:r>
            <a:r>
              <a:rPr lang="zh-CN" altLang="en-US" dirty="0"/>
              <a:t>计算器</a:t>
            </a:r>
          </a:p>
          <a:p>
            <a:r>
              <a:rPr lang="zh-CN" altLang="en-US" dirty="0"/>
              <a:t> </a:t>
            </a:r>
            <a:r>
              <a:rPr lang="en-US" altLang="zh-CN" dirty="0" err="1" smtClean="0"/>
              <a:t>Process.Start</a:t>
            </a:r>
            <a:r>
              <a:rPr lang="en-US" altLang="zh-CN" dirty="0"/>
              <a:t>("</a:t>
            </a:r>
            <a:r>
              <a:rPr lang="en-US" altLang="zh-CN" dirty="0" err="1"/>
              <a:t>mspaint</a:t>
            </a:r>
            <a:r>
              <a:rPr lang="en-US" altLang="zh-CN" dirty="0"/>
              <a:t>"); // </a:t>
            </a:r>
            <a:r>
              <a:rPr lang="zh-CN" altLang="en-US" dirty="0"/>
              <a:t>画图</a:t>
            </a:r>
            <a:r>
              <a:rPr lang="zh-CN" altLang="en-US" dirty="0" smtClean="0"/>
              <a:t>工具</a:t>
            </a:r>
            <a:endParaRPr lang="en-US" altLang="zh-CN" dirty="0" smtClean="0"/>
          </a:p>
          <a:p>
            <a:r>
              <a:rPr lang="en-US" altLang="zh-CN" dirty="0"/>
              <a:t> </a:t>
            </a:r>
            <a:r>
              <a:rPr lang="en-US" altLang="zh-CN" dirty="0" err="1" smtClean="0"/>
              <a:t>Process.Start</a:t>
            </a:r>
            <a:r>
              <a:rPr lang="en-US" altLang="zh-CN" dirty="0"/>
              <a:t>("notepad");// </a:t>
            </a:r>
            <a:r>
              <a:rPr lang="zh-CN" altLang="en-US" dirty="0"/>
              <a:t>记事本</a:t>
            </a:r>
          </a:p>
          <a:p>
            <a:r>
              <a:rPr lang="zh-CN" altLang="en-US" dirty="0"/>
              <a:t> </a:t>
            </a:r>
            <a:r>
              <a:rPr lang="en-US" altLang="zh-CN" dirty="0" err="1" smtClean="0"/>
              <a:t>Process.Start</a:t>
            </a:r>
            <a:r>
              <a:rPr lang="en-US" altLang="zh-CN" dirty="0"/>
              <a:t>("</a:t>
            </a:r>
            <a:r>
              <a:rPr lang="en-US" altLang="zh-CN" dirty="0" err="1"/>
              <a:t>iexplore</a:t>
            </a:r>
            <a:r>
              <a:rPr lang="en-US" altLang="zh-CN" dirty="0"/>
              <a:t>","http://www.baidu.com");</a:t>
            </a:r>
            <a:endParaRPr lang="zh-CN" altLang="en-US" dirty="0"/>
          </a:p>
        </p:txBody>
      </p:sp>
      <p:sp>
        <p:nvSpPr>
          <p:cNvPr id="5" name="Rectangle 3"/>
          <p:cNvSpPr txBox="1">
            <a:spLocks noChangeArrowheads="1"/>
          </p:cNvSpPr>
          <p:nvPr/>
        </p:nvSpPr>
        <p:spPr>
          <a:xfrm>
            <a:off x="777852" y="2864520"/>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zh-CN" altLang="en-US" sz="2800" dirty="0" smtClean="0">
                <a:latin typeface="微软雅黑" panose="020B0503020204020204" pitchFamily="34" charset="-122"/>
                <a:ea typeface="微软雅黑" panose="020B0503020204020204" pitchFamily="34" charset="-122"/>
              </a:rPr>
              <a:t>关闭应用程序</a:t>
            </a:r>
          </a:p>
          <a:p>
            <a:pPr>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4693023" y="3219610"/>
            <a:ext cx="4424160" cy="2031325"/>
          </a:xfrm>
          <a:prstGeom prst="rect">
            <a:avLst/>
          </a:prstGeom>
          <a:noFill/>
        </p:spPr>
        <p:txBody>
          <a:bodyPr wrap="none" rtlCol="0">
            <a:spAutoFit/>
          </a:bodyPr>
          <a:lstStyle/>
          <a:p>
            <a:r>
              <a:rPr lang="en-US" altLang="zh-CN" dirty="0"/>
              <a:t>// </a:t>
            </a:r>
            <a:r>
              <a:rPr lang="zh-CN" altLang="en-US" dirty="0"/>
              <a:t>得到程序中所有正在运行的进程</a:t>
            </a:r>
          </a:p>
          <a:p>
            <a:r>
              <a:rPr lang="en-US" altLang="zh-CN" dirty="0" smtClean="0"/>
              <a:t>Process</a:t>
            </a:r>
            <a:r>
              <a:rPr lang="en-US" altLang="zh-CN" dirty="0"/>
              <a:t>[] </a:t>
            </a:r>
            <a:r>
              <a:rPr lang="en-US" altLang="zh-CN" dirty="0" err="1"/>
              <a:t>preo</a:t>
            </a:r>
            <a:r>
              <a:rPr lang="en-US" altLang="zh-CN" dirty="0"/>
              <a:t> = </a:t>
            </a:r>
            <a:r>
              <a:rPr lang="en-US" altLang="zh-CN" dirty="0" err="1"/>
              <a:t>Process.GetProcesses</a:t>
            </a:r>
            <a:r>
              <a:rPr lang="en-US" altLang="zh-CN" dirty="0"/>
              <a:t>(); </a:t>
            </a:r>
            <a:endParaRPr lang="zh-CN" altLang="en-US" dirty="0"/>
          </a:p>
          <a:p>
            <a:r>
              <a:rPr lang="en-US" altLang="zh-CN" dirty="0" err="1" smtClean="0"/>
              <a:t>foreach</a:t>
            </a:r>
            <a:r>
              <a:rPr lang="en-US" altLang="zh-CN" dirty="0" smtClean="0"/>
              <a:t> </a:t>
            </a:r>
            <a:r>
              <a:rPr lang="en-US" altLang="zh-CN" dirty="0"/>
              <a:t>(</a:t>
            </a:r>
            <a:r>
              <a:rPr lang="en-US" altLang="zh-CN" dirty="0" err="1"/>
              <a:t>var</a:t>
            </a:r>
            <a:r>
              <a:rPr lang="en-US" altLang="zh-CN" dirty="0"/>
              <a:t> item in </a:t>
            </a:r>
            <a:r>
              <a:rPr lang="en-US" altLang="zh-CN" dirty="0" err="1"/>
              <a:t>preo</a:t>
            </a:r>
            <a:r>
              <a:rPr lang="en-US" altLang="zh-CN" dirty="0"/>
              <a:t>){</a:t>
            </a:r>
          </a:p>
          <a:p>
            <a:r>
              <a:rPr lang="en-US" altLang="zh-CN" dirty="0"/>
              <a:t>                </a:t>
            </a:r>
            <a:r>
              <a:rPr lang="en-US" altLang="zh-CN" dirty="0" err="1"/>
              <a:t>Console.WriteLine</a:t>
            </a:r>
            <a:r>
              <a:rPr lang="en-US" altLang="zh-CN" dirty="0"/>
              <a:t>(item);</a:t>
            </a:r>
          </a:p>
          <a:p>
            <a:r>
              <a:rPr lang="en-US" altLang="zh-CN" dirty="0"/>
              <a:t>                </a:t>
            </a:r>
            <a:r>
              <a:rPr lang="en-US" altLang="zh-CN" dirty="0" err="1"/>
              <a:t>item.Kill</a:t>
            </a:r>
            <a:r>
              <a:rPr lang="en-US" altLang="zh-CN" dirty="0"/>
              <a:t>(); //</a:t>
            </a:r>
            <a:r>
              <a:rPr lang="zh-CN" altLang="en-US" dirty="0"/>
              <a:t>杀死进程 </a:t>
            </a:r>
          </a:p>
          <a:p>
            <a:r>
              <a:rPr lang="en-US" altLang="zh-CN" dirty="0" smtClean="0"/>
              <a:t>}</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453668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63265" y="161027"/>
            <a:ext cx="5432141" cy="762000"/>
          </a:xfrm>
        </p:spPr>
        <p:txBody>
          <a:bodyPr>
            <a:normAutofit fontScale="90000"/>
          </a:bodyPr>
          <a:lstStyle/>
          <a:p>
            <a:r>
              <a:rPr lang="en-US" altLang="zh-CN" dirty="0" smtClean="0">
                <a:latin typeface="微软雅黑" panose="020B0503020204020204" pitchFamily="34" charset="-122"/>
                <a:ea typeface="微软雅黑" panose="020B0503020204020204" pitchFamily="34" charset="-122"/>
              </a:rPr>
              <a:t>2.4</a:t>
            </a:r>
            <a:r>
              <a:rPr lang="zh-CN" altLang="en-US" dirty="0" smtClean="0">
                <a:latin typeface="微软雅黑" panose="020B0503020204020204" pitchFamily="34" charset="-122"/>
                <a:ea typeface="微软雅黑" panose="020B0503020204020204" pitchFamily="34" charset="-122"/>
              </a:rPr>
              <a:t>进程间通信机制简介</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t/>
            </a:r>
            <a:br>
              <a:rPr lang="zh-CN" altLang="en-US" dirty="0"/>
            </a:br>
            <a:endParaRPr lang="zh-CN" altLang="en-US" dirty="0" smtClean="0"/>
          </a:p>
        </p:txBody>
      </p:sp>
      <p:sp>
        <p:nvSpPr>
          <p:cNvPr id="18436" name="Rectangle 3"/>
          <p:cNvSpPr>
            <a:spLocks noGrp="1" noChangeArrowheads="1"/>
          </p:cNvSpPr>
          <p:nvPr>
            <p:ph type="body" idx="1"/>
          </p:nvPr>
        </p:nvSpPr>
        <p:spPr>
          <a:xfrm>
            <a:off x="366532" y="1120566"/>
            <a:ext cx="8742961" cy="2614672"/>
          </a:xfrm>
        </p:spPr>
        <p:txBody>
          <a:bodyPr>
            <a:normAutofit/>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自计算程序诞生起，进程在运行的时候就有与其它进程通信的需求，</a:t>
            </a:r>
            <a:r>
              <a:rPr lang="en-US" altLang="zh-CN" sz="2800" dirty="0" smtClean="0">
                <a:latin typeface="微软雅黑" panose="020B0503020204020204" pitchFamily="34" charset="-122"/>
                <a:ea typeface="微软雅黑" panose="020B0503020204020204" pitchFamily="34" charset="-122"/>
              </a:rPr>
              <a:t>windows </a:t>
            </a:r>
            <a:r>
              <a:rPr lang="zh-CN" altLang="en-US" sz="2800" dirty="0" smtClean="0">
                <a:latin typeface="微软雅黑" panose="020B0503020204020204" pitchFamily="34" charset="-122"/>
                <a:ea typeface="微软雅黑" panose="020B0503020204020204" pitchFamily="34" charset="-122"/>
              </a:rPr>
              <a:t>操作系统提供进程间数据共享和通信的机制，称为 </a:t>
            </a:r>
            <a:r>
              <a:rPr lang="en-US" altLang="zh-CN" sz="2800" dirty="0" err="1" smtClean="0">
                <a:latin typeface="微软雅黑" panose="020B0503020204020204" pitchFamily="34" charset="-122"/>
                <a:ea typeface="微软雅黑" panose="020B0503020204020204" pitchFamily="34" charset="-122"/>
              </a:rPr>
              <a:t>interprocess</a:t>
            </a:r>
            <a:r>
              <a:rPr lang="en-US" altLang="zh-CN" sz="2800" dirty="0" smtClean="0">
                <a:latin typeface="微软雅黑" panose="020B0503020204020204" pitchFamily="34" charset="-122"/>
                <a:ea typeface="微软雅黑" panose="020B0503020204020204" pitchFamily="34" charset="-122"/>
              </a:rPr>
              <a:t> communications (IPC)</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IPC</a:t>
            </a:r>
            <a:r>
              <a:rPr lang="zh-CN" altLang="en-US" sz="2800" dirty="0" smtClean="0">
                <a:latin typeface="微软雅黑" panose="020B0503020204020204" pitchFamily="34" charset="-122"/>
                <a:ea typeface="微软雅黑" panose="020B0503020204020204" pitchFamily="34" charset="-122"/>
              </a:rPr>
              <a:t>经常使用</a:t>
            </a:r>
            <a:r>
              <a:rPr lang="en-US" altLang="zh-CN" sz="2800" dirty="0" smtClean="0">
                <a:latin typeface="微软雅黑" panose="020B0503020204020204" pitchFamily="34" charset="-122"/>
                <a:ea typeface="微软雅黑" panose="020B0503020204020204" pitchFamily="34" charset="-122"/>
              </a:rPr>
              <a:t>C/S</a:t>
            </a:r>
            <a:r>
              <a:rPr lang="zh-CN" altLang="en-US" sz="2800" dirty="0" smtClean="0">
                <a:latin typeface="微软雅黑" panose="020B0503020204020204" pitchFamily="34" charset="-122"/>
                <a:ea typeface="微软雅黑" panose="020B0503020204020204" pitchFamily="34" charset="-122"/>
              </a:rPr>
              <a:t>模式。</a:t>
            </a:r>
          </a:p>
        </p:txBody>
      </p:sp>
    </p:spTree>
    <p:extLst>
      <p:ext uri="{BB962C8B-B14F-4D97-AF65-F5344CB8AC3E}">
        <p14:creationId xmlns:p14="http://schemas.microsoft.com/office/powerpoint/2010/main" val="1965985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25242" y="126521"/>
            <a:ext cx="6169679" cy="796506"/>
          </a:xfrm>
        </p:spPr>
        <p:txBody>
          <a:bodyPr>
            <a:normAutofit fontScale="90000"/>
          </a:bodyPr>
          <a:lstStyle/>
          <a:p>
            <a:r>
              <a:rPr lang="en-US" altLang="zh-CN" dirty="0" smtClean="0">
                <a:latin typeface="微软雅黑" panose="020B0503020204020204" pitchFamily="34" charset="-122"/>
                <a:ea typeface="微软雅黑" panose="020B0503020204020204" pitchFamily="34" charset="-122"/>
              </a:rPr>
              <a:t>2.4.1</a:t>
            </a:r>
            <a:r>
              <a:rPr lang="zh-CN" altLang="en-US" dirty="0" smtClean="0">
                <a:latin typeface="微软雅黑" panose="020B0503020204020204" pitchFamily="34" charset="-122"/>
                <a:ea typeface="微软雅黑" panose="020B0503020204020204" pitchFamily="34" charset="-122"/>
              </a:rPr>
              <a:t>通信</a:t>
            </a:r>
            <a:r>
              <a:rPr lang="zh-CN" altLang="en-US" dirty="0">
                <a:latin typeface="微软雅黑" panose="020B0503020204020204" pitchFamily="34" charset="-122"/>
                <a:ea typeface="微软雅黑" panose="020B0503020204020204" pitchFamily="34" charset="-122"/>
              </a:rPr>
              <a:t>目的及数据传输量</a:t>
            </a:r>
            <a:r>
              <a:rPr lang="zh-CN" altLang="en-US" dirty="0" smtClean="0">
                <a:latin typeface="微软雅黑" panose="020B0503020204020204" pitchFamily="34" charset="-122"/>
                <a:ea typeface="微软雅黑" panose="020B0503020204020204" pitchFamily="34" charset="-122"/>
              </a:rPr>
              <a:t>考虑</a:t>
            </a:r>
            <a:endParaRPr lang="zh-CN" altLang="en-US" dirty="0" smtClean="0"/>
          </a:p>
        </p:txBody>
      </p:sp>
      <p:sp>
        <p:nvSpPr>
          <p:cNvPr id="20484" name="Rectangle 3"/>
          <p:cNvSpPr>
            <a:spLocks noGrp="1" noChangeArrowheads="1"/>
          </p:cNvSpPr>
          <p:nvPr>
            <p:ph type="body" idx="1"/>
          </p:nvPr>
        </p:nvSpPr>
        <p:spPr>
          <a:xfrm>
            <a:off x="519206" y="988175"/>
            <a:ext cx="8775576" cy="2599087"/>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高级通信（</a:t>
            </a:r>
            <a:r>
              <a:rPr lang="en-US" altLang="zh-CN" sz="2800" smtClean="0">
                <a:latin typeface="微软雅黑" panose="020B0503020204020204" pitchFamily="34" charset="-122"/>
                <a:ea typeface="微软雅黑" panose="020B0503020204020204" pitchFamily="34" charset="-122"/>
              </a:rPr>
              <a:t>IPC</a:t>
            </a:r>
            <a:r>
              <a:rPr lang="zh-CN" altLang="en-US" sz="2800" smtClean="0">
                <a:latin typeface="微软雅黑" panose="020B0503020204020204" pitchFamily="34" charset="-122"/>
                <a:ea typeface="微软雅黑" panose="020B0503020204020204" pitchFamily="34" charset="-122"/>
              </a:rPr>
              <a:t>）</a:t>
            </a:r>
            <a:endParaRPr lang="en-US" altLang="zh-CN" sz="280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smtClean="0">
                <a:latin typeface="微软雅黑" panose="020B0503020204020204" pitchFamily="34" charset="-122"/>
                <a:ea typeface="微软雅黑" panose="020B0503020204020204" pitchFamily="34" charset="-122"/>
              </a:rPr>
              <a:t>传输的数据量大，超过几十个字节</a:t>
            </a:r>
            <a:endParaRPr lang="en-US" altLang="zh-CN" sz="260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低级通信（同步控制）</a:t>
            </a:r>
            <a:endParaRPr lang="en-US" altLang="zh-CN" sz="280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smtClean="0">
                <a:latin typeface="微软雅黑" panose="020B0503020204020204" pitchFamily="34" charset="-122"/>
                <a:ea typeface="微软雅黑" panose="020B0503020204020204" pitchFamily="34" charset="-122"/>
              </a:rPr>
              <a:t>传输的数据量小，少于数个字节，或仅是位单位</a:t>
            </a:r>
            <a:endParaRPr lang="zh-CN" altLang="en-US"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5106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489325" y="1081963"/>
            <a:ext cx="8223601" cy="4865910"/>
          </a:xfrm>
        </p:spPr>
        <p:txBody>
          <a:bodyPr>
            <a:normAutofit/>
          </a:bodyPr>
          <a:lstStyle/>
          <a:p>
            <a:pPr eaLnBrk="1" hangingPunct="1"/>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共享内存（剪贴板、</a:t>
            </a:r>
            <a:r>
              <a:rPr lang="en-US" altLang="zh-CN" sz="2800" dirty="0" smtClean="0">
                <a:latin typeface="微软雅黑" panose="020B0503020204020204" pitchFamily="34" charset="-122"/>
                <a:ea typeface="微软雅黑" panose="020B0503020204020204" pitchFamily="34" charset="-122"/>
              </a:rPr>
              <a:t>COM</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DDE</a:t>
            </a:r>
            <a:r>
              <a:rPr lang="zh-CN" altLang="en-US" sz="2800" dirty="0" smtClean="0">
                <a:latin typeface="微软雅黑" panose="020B0503020204020204" pitchFamily="34" charset="-122"/>
                <a:ea typeface="微软雅黑" panose="020B0503020204020204" pitchFamily="34" charset="-122"/>
              </a:rPr>
              <a:t>、文件映射）</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消息</a:t>
            </a:r>
            <a:r>
              <a:rPr lang="en-US" altLang="zh-CN" sz="2800" dirty="0">
                <a:latin typeface="微软雅黑" panose="020B0503020204020204" pitchFamily="34" charset="-122"/>
                <a:ea typeface="微软雅黑" panose="020B0503020204020204" pitchFamily="34" charset="-122"/>
              </a:rPr>
              <a:t>WM_COPYDATA</a:t>
            </a:r>
          </a:p>
          <a:p>
            <a:pPr eaLnBrk="1" hangingPunct="1"/>
            <a:r>
              <a:rPr lang="en-US" altLang="zh-CN" sz="2800" dirty="0" smtClean="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eaLnBrk="1" hangingPunct="1"/>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管道，分有名管道与无名</a:t>
            </a:r>
            <a:r>
              <a:rPr lang="zh-CN" altLang="en-US" sz="2800" dirty="0" smtClean="0">
                <a:latin typeface="微软雅黑" panose="020B0503020204020204" pitchFamily="34" charset="-122"/>
                <a:ea typeface="微软雅黑" panose="020B0503020204020204" pitchFamily="34" charset="-122"/>
              </a:rPr>
              <a:t>管道、进程重定向</a:t>
            </a:r>
            <a:endParaRPr lang="zh-CN" altLang="en-US"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套接字</a:t>
            </a:r>
          </a:p>
          <a:p>
            <a:pPr eaLnBrk="1" hangingPunct="1"/>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 NetBIOS</a:t>
            </a:r>
            <a:r>
              <a:rPr lang="zh-CN" altLang="en-US" sz="2800" dirty="0" smtClean="0">
                <a:latin typeface="微软雅黑" panose="020B0503020204020204" pitchFamily="34" charset="-122"/>
                <a:ea typeface="微软雅黑" panose="020B0503020204020204" pitchFamily="34" charset="-122"/>
              </a:rPr>
              <a:t>特殊的网络应用</a:t>
            </a:r>
            <a:endParaRPr lang="en-US" altLang="zh-CN" sz="2800" dirty="0" smtClean="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2414908" y="2634916"/>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广播长度不超</a:t>
            </a:r>
            <a:r>
              <a:rPr lang="en-US" altLang="zh-CN" dirty="0" smtClean="0"/>
              <a:t>400</a:t>
            </a:r>
            <a:r>
              <a:rPr lang="zh-CN" altLang="en-US" dirty="0" smtClean="0"/>
              <a:t>字节，数据报会丢失</a:t>
            </a:r>
            <a:endParaRPr lang="zh-CN" altLang="en-US" dirty="0"/>
          </a:p>
        </p:txBody>
      </p:sp>
      <p:sp>
        <p:nvSpPr>
          <p:cNvPr id="7" name="圆角矩形标注 6"/>
          <p:cNvSpPr/>
          <p:nvPr/>
        </p:nvSpPr>
        <p:spPr>
          <a:xfrm>
            <a:off x="5082526" y="4334293"/>
            <a:ext cx="4092489" cy="418743"/>
          </a:xfrm>
          <a:prstGeom prst="wedgeRoundRectCallout">
            <a:avLst>
              <a:gd name="adj1" fmla="val -31670"/>
              <a:gd name="adj2" fmla="val -103479"/>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相对简单的接口，但不宜多进程通信</a:t>
            </a:r>
            <a:endParaRPr lang="zh-CN" altLang="en-US" dirty="0"/>
          </a:p>
        </p:txBody>
      </p:sp>
      <p:sp>
        <p:nvSpPr>
          <p:cNvPr id="6" name="Rectangle 2"/>
          <p:cNvSpPr txBox="1">
            <a:spLocks noChangeArrowheads="1"/>
          </p:cNvSpPr>
          <p:nvPr/>
        </p:nvSpPr>
        <p:spPr>
          <a:xfrm>
            <a:off x="125242" y="126521"/>
            <a:ext cx="6169679" cy="796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latin typeface="微软雅黑" panose="020B0503020204020204" pitchFamily="34" charset="-122"/>
                <a:ea typeface="微软雅黑" panose="020B0503020204020204" pitchFamily="34" charset="-122"/>
              </a:rPr>
              <a:t>2.4.2</a:t>
            </a:r>
            <a:r>
              <a:rPr lang="zh-CN" altLang="en-US" dirty="0" smtClean="0"/>
              <a:t>进程间通信</a:t>
            </a:r>
            <a:r>
              <a:rPr lang="zh-CN" altLang="en-US" dirty="0"/>
              <a:t>方法分类</a:t>
            </a:r>
            <a:endParaRPr lang="zh-CN" altLang="en-US" dirty="0" smtClean="0"/>
          </a:p>
        </p:txBody>
      </p:sp>
    </p:spTree>
    <p:extLst>
      <p:ext uri="{BB962C8B-B14F-4D97-AF65-F5344CB8AC3E}">
        <p14:creationId xmlns:p14="http://schemas.microsoft.com/office/powerpoint/2010/main" val="2542239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25243" y="126521"/>
            <a:ext cx="3722138" cy="796506"/>
          </a:xfrm>
        </p:spPr>
        <p:txBody>
          <a:bodyPr/>
          <a:lstStyle/>
          <a:p>
            <a:pPr eaLnBrk="1" hangingPunct="1"/>
            <a:r>
              <a:rPr lang="en-US" altLang="zh-CN" smtClean="0"/>
              <a:t>IPC</a:t>
            </a:r>
            <a:r>
              <a:rPr lang="zh-CN" altLang="en-US" smtClean="0"/>
              <a:t>需要考虑内容</a:t>
            </a:r>
          </a:p>
        </p:txBody>
      </p:sp>
      <p:sp>
        <p:nvSpPr>
          <p:cNvPr id="20484" name="Rectangle 3"/>
          <p:cNvSpPr>
            <a:spLocks noGrp="1" noChangeArrowheads="1"/>
          </p:cNvSpPr>
          <p:nvPr>
            <p:ph type="body" idx="1"/>
          </p:nvPr>
        </p:nvSpPr>
        <p:spPr>
          <a:xfrm>
            <a:off x="519206" y="988175"/>
            <a:ext cx="8775576" cy="4874240"/>
          </a:xfrm>
        </p:spPr>
        <p:txBody>
          <a:bodyPr>
            <a:normAutofit/>
          </a:bodyPr>
          <a:lstStyle/>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UNIX</a:t>
            </a:r>
            <a:r>
              <a:rPr lang="zh-CN" altLang="en-US" sz="2800" dirty="0" smtClean="0">
                <a:latin typeface="微软雅黑" panose="020B0503020204020204" pitchFamily="34" charset="-122"/>
                <a:ea typeface="微软雅黑" panose="020B0503020204020204" pitchFamily="34" charset="-122"/>
              </a:rPr>
              <a:t>平台；</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通信目的是用于同步控制还是数据的传送</a:t>
            </a:r>
            <a:r>
              <a:rPr lang="en-US" altLang="zh-CN" sz="2800" dirty="0" smtClean="0">
                <a:latin typeface="微软雅黑" panose="020B0503020204020204" pitchFamily="34" charset="-122"/>
                <a:ea typeface="微软雅黑" panose="020B0503020204020204" pitchFamily="34" charset="-122"/>
              </a:rPr>
              <a:t>;</a:t>
            </a:r>
          </a:p>
          <a:p>
            <a:pPr eaLnBrk="1" hangingPunct="1">
              <a:lnSpc>
                <a:spcPct val="125000"/>
              </a:lnSpc>
              <a:spcBef>
                <a:spcPts val="600"/>
              </a:spcBef>
            </a:pP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数据传输量考虑</a:t>
            </a:r>
            <a:r>
              <a:rPr lang="zh-CN" altLang="en-US" sz="2800" dirty="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0761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91465778"/>
              </p:ext>
            </p:extLst>
          </p:nvPr>
        </p:nvGraphicFramePr>
        <p:xfrm>
          <a:off x="74433" y="1041679"/>
          <a:ext cx="8880734" cy="36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solidFill>
                  <a:schemeClr val="accent1">
                    <a:lumMod val="75000"/>
                  </a:schemeClr>
                </a:solidFill>
              </a:rPr>
              <a:t>内容提要</a:t>
            </a:r>
            <a:endParaRPr lang="zh-CN" altLang="en-US" dirty="0"/>
          </a:p>
        </p:txBody>
      </p:sp>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91119" y="81508"/>
            <a:ext cx="3722138" cy="796506"/>
          </a:xfrm>
        </p:spPr>
        <p:txBody>
          <a:bodyPr/>
          <a:lstStyle/>
          <a:p>
            <a:pPr eaLnBrk="1" hangingPunct="1"/>
            <a:r>
              <a:rPr lang="en-US" altLang="zh-CN" smtClean="0"/>
              <a:t>IPC</a:t>
            </a:r>
            <a:r>
              <a:rPr lang="zh-CN" altLang="en-US" smtClean="0"/>
              <a:t>是否需要网络</a:t>
            </a:r>
          </a:p>
        </p:txBody>
      </p:sp>
      <p:sp>
        <p:nvSpPr>
          <p:cNvPr id="5" name="圆角矩形 4"/>
          <p:cNvSpPr/>
          <p:nvPr/>
        </p:nvSpPr>
        <p:spPr>
          <a:xfrm>
            <a:off x="783771" y="108664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082319" y="162243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6467" y="1133742"/>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8" name="圆角矩形 7"/>
          <p:cNvSpPr/>
          <p:nvPr/>
        </p:nvSpPr>
        <p:spPr>
          <a:xfrm>
            <a:off x="1082319" y="209587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剪切板</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3649225" y="108664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913257" y="1622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邮槽</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3701921" y="1133741"/>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采用网络连接</a:t>
            </a:r>
            <a:endParaRPr lang="zh-CN" altLang="en-US" sz="2400">
              <a:latin typeface="微软雅黑" panose="020B0503020204020204" pitchFamily="34" charset="-122"/>
              <a:ea typeface="微软雅黑" panose="020B0503020204020204" pitchFamily="34" charset="-122"/>
            </a:endParaRPr>
          </a:p>
        </p:txBody>
      </p:sp>
      <p:sp>
        <p:nvSpPr>
          <p:cNvPr id="13" name="圆角矩形 12"/>
          <p:cNvSpPr/>
          <p:nvPr/>
        </p:nvSpPr>
        <p:spPr>
          <a:xfrm>
            <a:off x="3913257" y="207134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套接字</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1082319" y="25484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无名管道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3913257" y="254840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有名管道</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3921426" y="30254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1082319" y="301885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事件对象</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1117152" y="35500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队列</a:t>
            </a:r>
          </a:p>
        </p:txBody>
      </p:sp>
      <p:sp>
        <p:nvSpPr>
          <p:cNvPr id="19" name="圆角矩形 18"/>
          <p:cNvSpPr/>
          <p:nvPr/>
        </p:nvSpPr>
        <p:spPr>
          <a:xfrm>
            <a:off x="1117152" y="405342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进程重定向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9141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91118" y="81508"/>
            <a:ext cx="5815045" cy="796506"/>
          </a:xfrm>
        </p:spPr>
        <p:txBody>
          <a:bodyPr>
            <a:normAutofit/>
          </a:bodyPr>
          <a:lstStyle/>
          <a:p>
            <a:pPr eaLnBrk="1" hangingPunct="1"/>
            <a:r>
              <a:rPr lang="en-US" altLang="zh-CN" dirty="0" smtClean="0"/>
              <a:t>2.4.3</a:t>
            </a:r>
            <a:r>
              <a:rPr lang="zh-CN" altLang="en-US" dirty="0" smtClean="0"/>
              <a:t>消息机制实现进程通讯</a:t>
            </a:r>
          </a:p>
        </p:txBody>
      </p:sp>
      <p:sp>
        <p:nvSpPr>
          <p:cNvPr id="2" name="矩形 1"/>
          <p:cNvSpPr/>
          <p:nvPr/>
        </p:nvSpPr>
        <p:spPr>
          <a:xfrm>
            <a:off x="0" y="1067057"/>
            <a:ext cx="8421188" cy="3139321"/>
          </a:xfrm>
          <a:prstGeom prst="rect">
            <a:avLst/>
          </a:prstGeom>
        </p:spPr>
        <p:txBody>
          <a:bodyPr wrap="square">
            <a:spAutoFit/>
          </a:bodyPr>
          <a:lstStyle/>
          <a:p>
            <a:r>
              <a:rPr lang="en-US" altLang="zh-CN" dirty="0"/>
              <a:t>[</a:t>
            </a:r>
            <a:r>
              <a:rPr lang="en-US" altLang="zh-CN" dirty="0" err="1"/>
              <a:t>DllImport</a:t>
            </a:r>
            <a:r>
              <a:rPr lang="en-US" altLang="zh-CN" dirty="0"/>
              <a:t>("User32.dll", </a:t>
            </a:r>
            <a:r>
              <a:rPr lang="en-US" altLang="zh-CN" dirty="0" err="1"/>
              <a:t>EntryPoint</a:t>
            </a:r>
            <a:r>
              <a:rPr lang="en-US" altLang="zh-CN" dirty="0"/>
              <a:t> = "</a:t>
            </a:r>
            <a:r>
              <a:rPr lang="en-US" altLang="zh-CN" dirty="0" err="1"/>
              <a:t>SendMessage</a:t>
            </a:r>
            <a:r>
              <a:rPr lang="en-US" altLang="zh-CN" dirty="0"/>
              <a:t>")]</a:t>
            </a:r>
            <a:br>
              <a:rPr lang="en-US" altLang="zh-CN" dirty="0"/>
            </a:br>
            <a:r>
              <a:rPr lang="en-US" altLang="zh-CN" dirty="0"/>
              <a:t>private static extern </a:t>
            </a:r>
            <a:r>
              <a:rPr lang="en-US" altLang="zh-CN" dirty="0" err="1"/>
              <a:t>int</a:t>
            </a:r>
            <a:r>
              <a:rPr lang="en-US" altLang="zh-CN" dirty="0"/>
              <a:t> </a:t>
            </a:r>
            <a:r>
              <a:rPr lang="en-US" altLang="zh-CN" dirty="0" err="1"/>
              <a:t>SendMessage</a:t>
            </a:r>
            <a:r>
              <a:rPr lang="en-US" altLang="zh-CN" dirty="0"/>
              <a:t>(</a:t>
            </a:r>
            <a:r>
              <a:rPr lang="en-US" altLang="zh-CN" dirty="0" err="1"/>
              <a:t>IntPtr</a:t>
            </a:r>
            <a:r>
              <a:rPr lang="en-US" altLang="zh-CN" dirty="0"/>
              <a:t> </a:t>
            </a:r>
            <a:r>
              <a:rPr lang="en-US" altLang="zh-CN" dirty="0" err="1"/>
              <a:t>wnd,int</a:t>
            </a:r>
            <a:r>
              <a:rPr lang="en-US" altLang="zh-CN" dirty="0"/>
              <a:t> </a:t>
            </a:r>
            <a:r>
              <a:rPr lang="en-US" altLang="zh-CN" dirty="0" err="1"/>
              <a:t>msg,IntPtr</a:t>
            </a:r>
            <a:r>
              <a:rPr lang="en-US" altLang="zh-CN" dirty="0"/>
              <a:t> </a:t>
            </a:r>
            <a:r>
              <a:rPr lang="en-US" altLang="zh-CN" dirty="0" err="1"/>
              <a:t>wP,IntPtr</a:t>
            </a:r>
            <a:r>
              <a:rPr lang="en-US" altLang="zh-CN" dirty="0"/>
              <a:t> </a:t>
            </a:r>
            <a:r>
              <a:rPr lang="en-US" altLang="zh-CN" dirty="0" err="1"/>
              <a:t>lP</a:t>
            </a:r>
            <a:r>
              <a:rPr lang="en-US" altLang="zh-CN" dirty="0" smtClean="0"/>
              <a:t>);</a:t>
            </a:r>
          </a:p>
          <a:p>
            <a:endParaRPr lang="en-US" altLang="zh-CN" dirty="0"/>
          </a:p>
          <a:p>
            <a:r>
              <a:rPr lang="zh-CN" altLang="en-US" dirty="0" smtClean="0"/>
              <a:t>或</a:t>
            </a:r>
            <a:endParaRPr lang="en-US" altLang="zh-CN" dirty="0" smtClean="0"/>
          </a:p>
          <a:p>
            <a:r>
              <a:rPr lang="en-US" altLang="zh-CN" dirty="0"/>
              <a:t>[</a:t>
            </a:r>
            <a:r>
              <a:rPr lang="en-US" altLang="zh-CN" dirty="0" err="1"/>
              <a:t>DllImport</a:t>
            </a:r>
            <a:r>
              <a:rPr lang="en-US" altLang="zh-CN" dirty="0"/>
              <a:t>("User32.dll", </a:t>
            </a:r>
            <a:r>
              <a:rPr lang="en-US" altLang="zh-CN" dirty="0" err="1"/>
              <a:t>EntryPoint</a:t>
            </a:r>
            <a:r>
              <a:rPr lang="en-US" altLang="zh-CN" dirty="0"/>
              <a:t> = "</a:t>
            </a:r>
            <a:r>
              <a:rPr lang="en-US" altLang="zh-CN" dirty="0" err="1"/>
              <a:t>SendMessage</a:t>
            </a:r>
            <a:r>
              <a:rPr lang="en-US" altLang="zh-CN" dirty="0"/>
              <a:t>")]</a:t>
            </a:r>
            <a:br>
              <a:rPr lang="en-US" altLang="zh-CN" dirty="0"/>
            </a:br>
            <a:r>
              <a:rPr lang="en-US" altLang="zh-CN" dirty="0"/>
              <a:t>private static extern </a:t>
            </a:r>
            <a:r>
              <a:rPr lang="en-US" altLang="zh-CN" dirty="0" err="1"/>
              <a:t>int</a:t>
            </a:r>
            <a:r>
              <a:rPr lang="en-US" altLang="zh-CN" dirty="0"/>
              <a:t> </a:t>
            </a:r>
            <a:r>
              <a:rPr lang="en-US" altLang="zh-CN" dirty="0" err="1"/>
              <a:t>SendMessage</a:t>
            </a:r>
            <a:r>
              <a:rPr lang="en-US" altLang="zh-CN" dirty="0"/>
              <a:t>(</a:t>
            </a:r>
            <a:r>
              <a:rPr lang="en-US" altLang="zh-CN" dirty="0" err="1"/>
              <a:t>IntPtr</a:t>
            </a:r>
            <a:r>
              <a:rPr lang="en-US" altLang="zh-CN" dirty="0"/>
              <a:t> </a:t>
            </a:r>
            <a:r>
              <a:rPr lang="en-US" altLang="zh-CN" dirty="0" err="1"/>
              <a:t>wnd,int</a:t>
            </a:r>
            <a:r>
              <a:rPr lang="en-US" altLang="zh-CN" dirty="0"/>
              <a:t> </a:t>
            </a:r>
            <a:r>
              <a:rPr lang="en-US" altLang="zh-CN" dirty="0" err="1" smtClean="0"/>
              <a:t>msg,IntPtr</a:t>
            </a:r>
            <a:r>
              <a:rPr lang="en-US" altLang="zh-CN" dirty="0" smtClean="0"/>
              <a:t> </a:t>
            </a:r>
            <a:r>
              <a:rPr lang="en-US" altLang="zh-CN" dirty="0" err="1" smtClean="0"/>
              <a:t>wP</a:t>
            </a:r>
            <a:r>
              <a:rPr lang="en-US" altLang="zh-CN" dirty="0" smtClean="0"/>
              <a:t>,</a:t>
            </a:r>
            <a:r>
              <a:rPr lang="en-US" altLang="zh-CN" dirty="0"/>
              <a:t> ref COPYDATASTRUCT </a:t>
            </a:r>
            <a:r>
              <a:rPr lang="en-US" altLang="zh-CN" dirty="0" err="1"/>
              <a:t>lParam</a:t>
            </a:r>
            <a:r>
              <a:rPr lang="en-US" altLang="zh-CN" dirty="0" smtClean="0"/>
              <a:t>);</a:t>
            </a:r>
          </a:p>
          <a:p>
            <a:endParaRPr lang="en-US" altLang="zh-CN" dirty="0"/>
          </a:p>
          <a:p>
            <a:r>
              <a:rPr lang="en-US" altLang="zh-CN" dirty="0"/>
              <a:t>[</a:t>
            </a:r>
            <a:r>
              <a:rPr lang="en-US" altLang="zh-CN" dirty="0" err="1"/>
              <a:t>DllImport</a:t>
            </a:r>
            <a:r>
              <a:rPr lang="en-US" altLang="zh-CN" dirty="0"/>
              <a:t>("User32.dll", </a:t>
            </a:r>
            <a:r>
              <a:rPr lang="en-US" altLang="zh-CN" dirty="0" err="1"/>
              <a:t>EntryPoint</a:t>
            </a:r>
            <a:r>
              <a:rPr lang="en-US" altLang="zh-CN" dirty="0"/>
              <a:t> = </a:t>
            </a:r>
            <a:r>
              <a:rPr lang="en-US" altLang="zh-CN" dirty="0" smtClean="0"/>
              <a:t>“</a:t>
            </a:r>
            <a:r>
              <a:rPr lang="en-US" altLang="zh-CN" dirty="0" err="1" smtClean="0"/>
              <a:t>PostMessage</a:t>
            </a:r>
            <a:r>
              <a:rPr lang="en-US" altLang="zh-CN" dirty="0"/>
              <a:t>")]</a:t>
            </a:r>
            <a:br>
              <a:rPr lang="en-US" altLang="zh-CN" dirty="0"/>
            </a:br>
            <a:r>
              <a:rPr lang="en-US" altLang="zh-CN" dirty="0"/>
              <a:t>private static extern </a:t>
            </a:r>
            <a:r>
              <a:rPr lang="en-US" altLang="zh-CN" dirty="0" err="1"/>
              <a:t>int</a:t>
            </a:r>
            <a:r>
              <a:rPr lang="en-US" altLang="zh-CN" dirty="0"/>
              <a:t> </a:t>
            </a:r>
            <a:r>
              <a:rPr lang="en-US" altLang="zh-CN" dirty="0" err="1" smtClean="0"/>
              <a:t>PostMessage</a:t>
            </a:r>
            <a:r>
              <a:rPr lang="en-US" altLang="zh-CN" dirty="0" smtClean="0"/>
              <a:t>(</a:t>
            </a:r>
            <a:r>
              <a:rPr lang="en-US" altLang="zh-CN" dirty="0" err="1" smtClean="0"/>
              <a:t>IntPtr</a:t>
            </a:r>
            <a:r>
              <a:rPr lang="en-US" altLang="zh-CN" dirty="0" smtClean="0"/>
              <a:t> </a:t>
            </a:r>
            <a:r>
              <a:rPr lang="en-US" altLang="zh-CN" dirty="0" err="1"/>
              <a:t>wnd,int</a:t>
            </a:r>
            <a:r>
              <a:rPr lang="en-US" altLang="zh-CN" dirty="0"/>
              <a:t> </a:t>
            </a:r>
            <a:r>
              <a:rPr lang="en-US" altLang="zh-CN" dirty="0" err="1"/>
              <a:t>msg,IntPtr</a:t>
            </a:r>
            <a:r>
              <a:rPr lang="en-US" altLang="zh-CN" dirty="0"/>
              <a:t> </a:t>
            </a:r>
            <a:r>
              <a:rPr lang="en-US" altLang="zh-CN" dirty="0" err="1"/>
              <a:t>wP</a:t>
            </a:r>
            <a:r>
              <a:rPr lang="en-US" altLang="zh-CN" dirty="0"/>
              <a:t>, ref COPYDATASTRUCT </a:t>
            </a:r>
            <a:r>
              <a:rPr lang="en-US" altLang="zh-CN" dirty="0" err="1"/>
              <a:t>lParam</a:t>
            </a:r>
            <a:r>
              <a:rPr lang="en-US" altLang="zh-CN" dirty="0" smtClean="0"/>
              <a:t>);</a:t>
            </a:r>
            <a:endParaRPr lang="en-US" altLang="zh-CN" dirty="0"/>
          </a:p>
        </p:txBody>
      </p:sp>
      <p:sp>
        <p:nvSpPr>
          <p:cNvPr id="3" name="矩形 2"/>
          <p:cNvSpPr/>
          <p:nvPr/>
        </p:nvSpPr>
        <p:spPr>
          <a:xfrm>
            <a:off x="8299271" y="1067057"/>
            <a:ext cx="4097383" cy="2862322"/>
          </a:xfrm>
          <a:prstGeom prst="rect">
            <a:avLst/>
          </a:prstGeom>
        </p:spPr>
        <p:txBody>
          <a:bodyPr wrap="square">
            <a:spAutoFit/>
          </a:bodyPr>
          <a:lstStyle/>
          <a:p>
            <a:r>
              <a:rPr lang="en-US" altLang="zh-CN" dirty="0">
                <a:solidFill>
                  <a:srgbClr val="808080"/>
                </a:solidFill>
                <a:latin typeface="新宋体" panose="02010609030101010101" pitchFamily="49" charset="-122"/>
                <a:ea typeface="新宋体" panose="02010609030101010101" pitchFamily="49" charset="-122"/>
              </a:rPr>
              <a:t>#region</a:t>
            </a:r>
            <a:r>
              <a:rPr lang="en-US" altLang="zh-CN" dirty="0">
                <a:solidFill>
                  <a:srgbClr val="000000"/>
                </a:solidFill>
                <a:latin typeface="新宋体" panose="02010609030101010101" pitchFamily="49" charset="-122"/>
                <a:ea typeface="新宋体" panose="02010609030101010101" pitchFamily="49" charset="-122"/>
              </a:rPr>
              <a:t> </a:t>
            </a:r>
            <a:r>
              <a:rPr lang="zh-CN" altLang="en-US" dirty="0">
                <a:solidFill>
                  <a:srgbClr val="000000"/>
                </a:solidFill>
                <a:latin typeface="新宋体" panose="02010609030101010101" pitchFamily="49" charset="-122"/>
                <a:ea typeface="新宋体" panose="02010609030101010101" pitchFamily="49" charset="-122"/>
              </a:rPr>
              <a:t>定义结构体</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public</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dwData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cbData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MarshalAs</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UnmanagedType</a:t>
            </a:r>
            <a:r>
              <a:rPr lang="en-US" altLang="zh-CN" dirty="0" err="1">
                <a:solidFill>
                  <a:srgbClr val="000000"/>
                </a:solidFill>
                <a:latin typeface="新宋体" panose="02010609030101010101" pitchFamily="49" charset="-122"/>
                <a:ea typeface="新宋体" panose="02010609030101010101" pitchFamily="49" charset="-122"/>
              </a:rPr>
              <a:t>.LPStr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lpData</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808080"/>
                </a:solidFill>
                <a:latin typeface="新宋体" panose="02010609030101010101" pitchFamily="49" charset="-122"/>
                <a:ea typeface="新宋体" panose="02010609030101010101" pitchFamily="49" charset="-122"/>
              </a:rPr>
              <a:t>#</a:t>
            </a:r>
            <a:r>
              <a:rPr lang="en-US" altLang="zh-CN" dirty="0" err="1">
                <a:solidFill>
                  <a:srgbClr val="808080"/>
                </a:solidFill>
                <a:latin typeface="新宋体" panose="02010609030101010101" pitchFamily="49" charset="-122"/>
                <a:ea typeface="新宋体" panose="02010609030101010101" pitchFamily="49" charset="-122"/>
              </a:rPr>
              <a:t>endregion</a:t>
            </a:r>
            <a:endParaRPr lang="zh-CN" altLang="en-US" dirty="0"/>
          </a:p>
        </p:txBody>
      </p:sp>
    </p:spTree>
    <p:extLst>
      <p:ext uri="{BB962C8B-B14F-4D97-AF65-F5344CB8AC3E}">
        <p14:creationId xmlns:p14="http://schemas.microsoft.com/office/powerpoint/2010/main" val="441190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1119" y="81508"/>
            <a:ext cx="9828092" cy="796506"/>
          </a:xfrm>
        </p:spPr>
        <p:txBody>
          <a:bodyPr>
            <a:normAutofit fontScale="90000"/>
          </a:bodyPr>
          <a:lstStyle/>
          <a:p>
            <a:pPr eaLnBrk="1" hangingPunct="1"/>
            <a:r>
              <a:rPr lang="zh-CN" altLang="en-US" dirty="0" smtClean="0"/>
              <a:t>发送消息实现进程通讯：</a:t>
            </a:r>
            <a:r>
              <a:rPr lang="en-US" altLang="zh-CN" dirty="0" err="1" smtClean="0"/>
              <a:t>SendMessage</a:t>
            </a:r>
            <a:r>
              <a:rPr lang="zh-CN" altLang="en-US" dirty="0" smtClean="0"/>
              <a:t>？</a:t>
            </a:r>
            <a:r>
              <a:rPr lang="en-US" altLang="zh-CN" dirty="0" err="1" smtClean="0"/>
              <a:t>PostMessage</a:t>
            </a:r>
            <a:endParaRPr lang="zh-CN" altLang="en-US" dirty="0" smtClean="0"/>
          </a:p>
        </p:txBody>
      </p:sp>
      <p:sp>
        <p:nvSpPr>
          <p:cNvPr id="5" name="文本框 4"/>
          <p:cNvSpPr txBox="1"/>
          <p:nvPr/>
        </p:nvSpPr>
        <p:spPr>
          <a:xfrm>
            <a:off x="191119" y="1287844"/>
            <a:ext cx="9692469" cy="2308324"/>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t>SendMessage</a:t>
            </a:r>
            <a:r>
              <a:rPr lang="zh-CN" altLang="en-US" dirty="0"/>
              <a:t>和</a:t>
            </a:r>
            <a:r>
              <a:rPr lang="en-US" altLang="zh-CN" dirty="0" err="1"/>
              <a:t>PostMessage</a:t>
            </a:r>
            <a:r>
              <a:rPr lang="zh-CN" altLang="en-US" dirty="0"/>
              <a:t>，这两个函数虽然功能非常相似，都是负责向指定的窗口发送消息，</a:t>
            </a:r>
            <a:endParaRPr lang="en-US" altLang="zh-CN" dirty="0"/>
          </a:p>
          <a:p>
            <a:pPr marL="285750" indent="-285750">
              <a:buFont typeface="Wingdings" panose="05000000000000000000" pitchFamily="2" charset="2"/>
              <a:buChar char="p"/>
            </a:pPr>
            <a:r>
              <a:rPr lang="zh-CN" altLang="en-US" dirty="0"/>
              <a:t>但是</a:t>
            </a:r>
            <a:r>
              <a:rPr lang="en-US" altLang="zh-CN" dirty="0" err="1"/>
              <a:t>SendMessage</a:t>
            </a:r>
            <a:r>
              <a:rPr lang="en-US" altLang="zh-CN" dirty="0"/>
              <a:t>() </a:t>
            </a:r>
            <a:r>
              <a:rPr lang="zh-CN" altLang="en-US" dirty="0"/>
              <a:t>函数发出消息后一直等到接收方的消息响应函数处理完之后才能返回，并能够得到返回值，在此期间发送方程序将被阻塞，</a:t>
            </a:r>
            <a:r>
              <a:rPr lang="en-US" altLang="zh-CN" b="1" dirty="0" err="1">
                <a:solidFill>
                  <a:srgbClr val="FF0000"/>
                </a:solidFill>
              </a:rPr>
              <a:t>SendMessage</a:t>
            </a:r>
            <a:r>
              <a:rPr lang="en-US" altLang="zh-CN" b="1" dirty="0">
                <a:solidFill>
                  <a:srgbClr val="FF0000"/>
                </a:solidFill>
              </a:rPr>
              <a:t>() </a:t>
            </a:r>
            <a:r>
              <a:rPr lang="zh-CN" altLang="en-US" b="1" dirty="0">
                <a:solidFill>
                  <a:srgbClr val="FF0000"/>
                </a:solidFill>
              </a:rPr>
              <a:t>后面的语句不能被继续执行，即是说此方法是同步的</a:t>
            </a:r>
            <a:r>
              <a:rPr lang="zh-CN" altLang="en-US" dirty="0"/>
              <a:t>。</a:t>
            </a:r>
            <a:endParaRPr lang="en-US" altLang="zh-CN" dirty="0"/>
          </a:p>
          <a:p>
            <a:pPr marL="285750" indent="-285750">
              <a:buFont typeface="Wingdings" panose="05000000000000000000" pitchFamily="2" charset="2"/>
              <a:buChar char="p"/>
            </a:pPr>
            <a:r>
              <a:rPr lang="zh-CN" altLang="en-US" dirty="0"/>
              <a:t>而</a:t>
            </a:r>
            <a:r>
              <a:rPr lang="en-US" altLang="zh-CN" dirty="0" err="1"/>
              <a:t>PostMessage</a:t>
            </a:r>
            <a:r>
              <a:rPr lang="en-US" altLang="zh-CN" dirty="0"/>
              <a:t>() </a:t>
            </a:r>
            <a:r>
              <a:rPr lang="zh-CN" altLang="en-US" dirty="0"/>
              <a:t>函数在发出消息后马上返回，其后语句能够被立即执行，但是无法获取接收方的消息处理返回值，</a:t>
            </a:r>
            <a:r>
              <a:rPr lang="zh-CN" altLang="en-US" b="1" dirty="0">
                <a:solidFill>
                  <a:srgbClr val="FF0000"/>
                </a:solidFill>
              </a:rPr>
              <a:t>即是说此方法是异步的</a:t>
            </a:r>
          </a:p>
          <a:p>
            <a:endParaRPr lang="zh-CN" altLang="en-US" dirty="0"/>
          </a:p>
        </p:txBody>
      </p:sp>
      <p:sp>
        <p:nvSpPr>
          <p:cNvPr id="6" name="矩形 5"/>
          <p:cNvSpPr/>
          <p:nvPr/>
        </p:nvSpPr>
        <p:spPr>
          <a:xfrm>
            <a:off x="2368732" y="3596168"/>
            <a:ext cx="6096000" cy="3139321"/>
          </a:xfrm>
          <a:prstGeom prst="rect">
            <a:avLst/>
          </a:prstGeom>
        </p:spPr>
        <p:txBody>
          <a:bodyPr>
            <a:spAutoFit/>
          </a:bodyPr>
          <a:lstStyle/>
          <a:p>
            <a:pPr algn="just" latinLnBrk="1"/>
            <a:r>
              <a:rPr lang="zh-CN" altLang="en-US" b="1" dirty="0">
                <a:solidFill>
                  <a:srgbClr val="FF0000"/>
                </a:solidFill>
                <a:latin typeface="-apple-system"/>
              </a:rPr>
              <a:t>只能由</a:t>
            </a:r>
            <a:r>
              <a:rPr lang="en-US" altLang="zh-CN" b="1" dirty="0" err="1">
                <a:solidFill>
                  <a:srgbClr val="FF0000"/>
                </a:solidFill>
                <a:latin typeface="-apple-system"/>
              </a:rPr>
              <a:t>SendMessage</a:t>
            </a:r>
            <a:r>
              <a:rPr lang="en-US" altLang="zh-CN" b="1" dirty="0">
                <a:solidFill>
                  <a:srgbClr val="FF0000"/>
                </a:solidFill>
                <a:latin typeface="-apple-system"/>
              </a:rPr>
              <a:t>()</a:t>
            </a:r>
            <a:r>
              <a:rPr lang="zh-CN" altLang="en-US" b="1" dirty="0">
                <a:solidFill>
                  <a:srgbClr val="FF0000"/>
                </a:solidFill>
                <a:latin typeface="-apple-system"/>
              </a:rPr>
              <a:t>来发送，而不能使用</a:t>
            </a:r>
            <a:r>
              <a:rPr lang="en-US" altLang="zh-CN" b="1" dirty="0" err="1">
                <a:solidFill>
                  <a:srgbClr val="FF0000"/>
                </a:solidFill>
                <a:latin typeface="-apple-system"/>
              </a:rPr>
              <a:t>PostMessage</a:t>
            </a:r>
            <a:r>
              <a:rPr lang="en-US" altLang="zh-CN" b="1" dirty="0">
                <a:solidFill>
                  <a:srgbClr val="FF0000"/>
                </a:solidFill>
                <a:latin typeface="-apple-system"/>
              </a:rPr>
              <a:t>()</a:t>
            </a:r>
            <a:r>
              <a:rPr lang="zh-CN" altLang="en-US" dirty="0" smtClean="0">
                <a:solidFill>
                  <a:srgbClr val="4F4F4F"/>
                </a:solidFill>
                <a:latin typeface="-apple-system"/>
              </a:rPr>
              <a:t>。</a:t>
            </a:r>
            <a:endParaRPr lang="en-US" altLang="zh-CN" dirty="0" smtClean="0">
              <a:solidFill>
                <a:srgbClr val="4F4F4F"/>
              </a:solidFill>
              <a:latin typeface="-apple-system"/>
            </a:endParaRPr>
          </a:p>
          <a:p>
            <a:pPr algn="just" latinLnBrk="1"/>
            <a:endParaRPr lang="en-US" altLang="zh-CN" dirty="0">
              <a:solidFill>
                <a:srgbClr val="4F4F4F"/>
              </a:solidFill>
              <a:latin typeface="-apple-system"/>
            </a:endParaRPr>
          </a:p>
          <a:p>
            <a:pPr algn="just" latinLnBrk="1"/>
            <a:r>
              <a:rPr lang="zh-CN" altLang="en-US" dirty="0" smtClean="0">
                <a:solidFill>
                  <a:srgbClr val="4F4F4F"/>
                </a:solidFill>
                <a:latin typeface="-apple-system"/>
              </a:rPr>
              <a:t>因为</a:t>
            </a:r>
            <a:r>
              <a:rPr lang="zh-CN" altLang="en-US" dirty="0">
                <a:solidFill>
                  <a:srgbClr val="4F4F4F"/>
                </a:solidFill>
                <a:latin typeface="-apple-system"/>
              </a:rPr>
              <a:t>系统必须管理用以传递数据的缓冲区的生命期，如果使用了</a:t>
            </a:r>
            <a:r>
              <a:rPr lang="en-US" altLang="zh-CN" dirty="0" err="1">
                <a:solidFill>
                  <a:srgbClr val="4F4F4F"/>
                </a:solidFill>
                <a:latin typeface="-apple-system"/>
              </a:rPr>
              <a:t>PostMessage</a:t>
            </a:r>
            <a:r>
              <a:rPr lang="en-US" altLang="zh-CN" dirty="0">
                <a:solidFill>
                  <a:srgbClr val="4F4F4F"/>
                </a:solidFill>
                <a:latin typeface="-apple-system"/>
              </a:rPr>
              <a:t>()</a:t>
            </a:r>
            <a:r>
              <a:rPr lang="zh-CN" altLang="en-US" dirty="0">
                <a:solidFill>
                  <a:srgbClr val="4F4F4F"/>
                </a:solidFill>
                <a:latin typeface="-apple-system"/>
              </a:rPr>
              <a:t>，数据缓冲区会在接收方（线程）有机会处理该数据之前，就被系统清除和回收。此外如果</a:t>
            </a:r>
            <a:r>
              <a:rPr lang="en-US" altLang="zh-CN" dirty="0" err="1">
                <a:solidFill>
                  <a:srgbClr val="4F4F4F"/>
                </a:solidFill>
                <a:latin typeface="-apple-system"/>
              </a:rPr>
              <a:t>lpData</a:t>
            </a:r>
            <a:r>
              <a:rPr lang="zh-CN" altLang="en-US" dirty="0">
                <a:solidFill>
                  <a:srgbClr val="4F4F4F"/>
                </a:solidFill>
                <a:latin typeface="-apple-system"/>
              </a:rPr>
              <a:t>指向一个带有指针或某一拥有虚函数的对象时，也要小心处理。</a:t>
            </a:r>
          </a:p>
          <a:p>
            <a:pPr algn="just" latinLnBrk="1"/>
            <a:r>
              <a:rPr lang="zh-CN" altLang="en-US" dirty="0">
                <a:solidFill>
                  <a:srgbClr val="4F4F4F"/>
                </a:solidFill>
                <a:latin typeface="-apple-system"/>
              </a:rPr>
              <a:t> </a:t>
            </a:r>
          </a:p>
          <a:p>
            <a:pPr algn="just" latinLnBrk="1"/>
            <a:r>
              <a:rPr lang="zh-CN" altLang="en-US" b="1" dirty="0">
                <a:solidFill>
                  <a:srgbClr val="FF0000"/>
                </a:solidFill>
                <a:latin typeface="-apple-system"/>
              </a:rPr>
              <a:t>如果传入的句柄不是一个有效的窗口或当接收方进程意外终止时，</a:t>
            </a:r>
            <a:r>
              <a:rPr lang="en-US" altLang="zh-CN" b="1" dirty="0" err="1">
                <a:solidFill>
                  <a:srgbClr val="FF0000"/>
                </a:solidFill>
                <a:latin typeface="-apple-system"/>
              </a:rPr>
              <a:t>SendMessage</a:t>
            </a:r>
            <a:r>
              <a:rPr lang="en-US" altLang="zh-CN" b="1" dirty="0">
                <a:solidFill>
                  <a:srgbClr val="FF0000"/>
                </a:solidFill>
                <a:latin typeface="-apple-system"/>
              </a:rPr>
              <a:t>()</a:t>
            </a:r>
            <a:r>
              <a:rPr lang="zh-CN" altLang="en-US" b="1" dirty="0">
                <a:solidFill>
                  <a:srgbClr val="FF0000"/>
                </a:solidFill>
                <a:latin typeface="-apple-system"/>
              </a:rPr>
              <a:t>会立即返回</a:t>
            </a:r>
            <a:r>
              <a:rPr lang="zh-CN" altLang="en-US" dirty="0">
                <a:solidFill>
                  <a:srgbClr val="4F4F4F"/>
                </a:solidFill>
                <a:latin typeface="-apple-system"/>
              </a:rPr>
              <a:t>，因此发送方在这种情况下不会陷入一个无穷的等待状态中</a:t>
            </a:r>
            <a:endParaRPr lang="zh-CN" altLang="en-US" b="0" i="0" dirty="0">
              <a:solidFill>
                <a:srgbClr val="4F4F4F"/>
              </a:solidFill>
              <a:effectLst/>
              <a:latin typeface="-apple-system"/>
            </a:endParaRPr>
          </a:p>
        </p:txBody>
      </p:sp>
    </p:spTree>
    <p:extLst>
      <p:ext uri="{BB962C8B-B14F-4D97-AF65-F5344CB8AC3E}">
        <p14:creationId xmlns:p14="http://schemas.microsoft.com/office/powerpoint/2010/main" val="200399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63266" y="195533"/>
            <a:ext cx="5654455" cy="831011"/>
          </a:xfrm>
        </p:spPr>
        <p:txBody>
          <a:bodyPr/>
          <a:lstStyle/>
          <a:p>
            <a:pPr eaLnBrk="1" hangingPunct="1"/>
            <a:r>
              <a:rPr lang="zh-CN" altLang="en-US" dirty="0" smtClean="0"/>
              <a:t>使用</a:t>
            </a:r>
            <a:r>
              <a:rPr lang="en-US" altLang="zh-CN" dirty="0" smtClean="0"/>
              <a:t>spy+</a:t>
            </a:r>
            <a:r>
              <a:rPr lang="zh-CN" altLang="en-US" dirty="0" smtClean="0"/>
              <a:t>查看窗体和进程</a:t>
            </a:r>
          </a:p>
        </p:txBody>
      </p:sp>
      <p:pic>
        <p:nvPicPr>
          <p:cNvPr id="17412" name="Picture 4" descr="s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045" y="1197155"/>
            <a:ext cx="546735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356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消息机制实现进程通信实例</a:t>
            </a:r>
            <a:r>
              <a:rPr lang="en-US" altLang="zh-CN" dirty="0" smtClean="0"/>
              <a:t>-</a:t>
            </a:r>
            <a:r>
              <a:rPr lang="en-US" altLang="zh-CN" dirty="0" err="1" smtClean="0"/>
              <a:t>winform</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err="1" smtClean="0"/>
              <a:t>winform</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中，通过重载函数</a:t>
            </a:r>
            <a:r>
              <a:rPr lang="en-US" altLang="zh-CN" dirty="0" err="1" smtClean="0"/>
              <a:t>DefWndProc</a:t>
            </a:r>
            <a:r>
              <a:rPr lang="zh-CN" altLang="en-US" dirty="0" smtClean="0"/>
              <a:t>实现对消息的接收和处理</a:t>
            </a:r>
            <a:endParaRPr lang="en-US" altLang="zh-CN" dirty="0" smtClean="0"/>
          </a:p>
          <a:p>
            <a:pPr lvl="1"/>
            <a:r>
              <a:rPr lang="zh-CN" altLang="en-US" dirty="0" smtClean="0"/>
              <a:t>参考</a:t>
            </a:r>
            <a:r>
              <a:rPr lang="en-US" altLang="zh-CN" dirty="0" smtClean="0"/>
              <a:t>1 </a:t>
            </a:r>
            <a:r>
              <a:rPr lang="en-US" altLang="zh-CN" dirty="0" smtClean="0">
                <a:hlinkClick r:id="rId2"/>
              </a:rPr>
              <a:t>https</a:t>
            </a:r>
            <a:r>
              <a:rPr lang="en-US" altLang="zh-CN" dirty="0">
                <a:hlinkClick r:id="rId2"/>
              </a:rPr>
              <a:t>://</a:t>
            </a:r>
            <a:r>
              <a:rPr lang="en-US" altLang="zh-CN" dirty="0" smtClean="0">
                <a:hlinkClick r:id="rId2"/>
              </a:rPr>
              <a:t>blog.csdn.net/feiren127/article/details/5459827</a:t>
            </a:r>
            <a:endParaRPr lang="en-US" altLang="zh-CN" dirty="0" smtClean="0"/>
          </a:p>
          <a:p>
            <a:pPr lvl="1"/>
            <a:r>
              <a:rPr lang="zh-CN" altLang="en-US" dirty="0" smtClean="0"/>
              <a:t>参考</a:t>
            </a:r>
            <a:r>
              <a:rPr lang="en-US" altLang="zh-CN" dirty="0" smtClean="0"/>
              <a:t>2 https</a:t>
            </a:r>
            <a:r>
              <a:rPr lang="en-US" altLang="zh-CN" dirty="0"/>
              <a:t>://</a:t>
            </a:r>
            <a:r>
              <a:rPr lang="en-US" altLang="zh-CN" dirty="0" smtClean="0"/>
              <a:t>www.cnblogs.com/MRRAOBX/articles/6626264.html</a:t>
            </a:r>
            <a:endParaRPr lang="en-US" altLang="zh-CN" dirty="0"/>
          </a:p>
          <a:p>
            <a:pPr lvl="1"/>
            <a:endParaRPr lang="zh-CN" altLang="en-US" dirty="0"/>
          </a:p>
        </p:txBody>
      </p:sp>
    </p:spTree>
    <p:extLst>
      <p:ext uri="{BB962C8B-B14F-4D97-AF65-F5344CB8AC3E}">
        <p14:creationId xmlns:p14="http://schemas.microsoft.com/office/powerpoint/2010/main" val="39726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5692" y="1840920"/>
            <a:ext cx="8630194" cy="4247317"/>
          </a:xfrm>
          <a:prstGeom prst="rect">
            <a:avLst/>
          </a:prstGeom>
        </p:spPr>
        <p:txBody>
          <a:bodyPr wrap="square">
            <a:spAutoFit/>
          </a:bodyPr>
          <a:lstStyle/>
          <a:p>
            <a:r>
              <a:rPr lang="en-US" altLang="zh-CN" dirty="0">
                <a:solidFill>
                  <a:srgbClr val="4F4F4F"/>
                </a:solidFill>
                <a:latin typeface="-apple-system"/>
              </a:rPr>
              <a:t>protected override void </a:t>
            </a:r>
            <a:r>
              <a:rPr lang="en-US" altLang="zh-CN" dirty="0" err="1">
                <a:solidFill>
                  <a:srgbClr val="4F4F4F"/>
                </a:solidFill>
                <a:latin typeface="-apple-system"/>
              </a:rPr>
              <a:t>DefWndProc</a:t>
            </a:r>
            <a:r>
              <a:rPr lang="en-US" altLang="zh-CN" dirty="0">
                <a:solidFill>
                  <a:srgbClr val="4F4F4F"/>
                </a:solidFill>
                <a:latin typeface="-apple-system"/>
              </a:rPr>
              <a:t>(ref </a:t>
            </a:r>
            <a:r>
              <a:rPr lang="en-US" altLang="zh-CN" dirty="0" err="1">
                <a:solidFill>
                  <a:srgbClr val="4F4F4F"/>
                </a:solidFill>
                <a:latin typeface="-apple-system"/>
              </a:rPr>
              <a:t>System.Windows.Forms.Message</a:t>
            </a:r>
            <a:r>
              <a:rPr lang="en-US" altLang="zh-CN" dirty="0">
                <a:solidFill>
                  <a:srgbClr val="4F4F4F"/>
                </a:solidFill>
                <a:latin typeface="-apple-system"/>
              </a:rPr>
              <a:t> m)</a:t>
            </a:r>
            <a:r>
              <a:rPr lang="en-US" altLang="zh-CN" dirty="0"/>
              <a:t/>
            </a:r>
            <a:br>
              <a:rPr lang="en-US" altLang="zh-CN" dirty="0"/>
            </a:br>
            <a:r>
              <a:rPr lang="en-US" altLang="zh-CN" dirty="0">
                <a:solidFill>
                  <a:srgbClr val="4F4F4F"/>
                </a:solidFill>
                <a:latin typeface="-apple-system"/>
              </a:rPr>
              <a:t>{</a:t>
            </a:r>
            <a:r>
              <a:rPr lang="en-US" altLang="zh-CN" dirty="0"/>
              <a:t/>
            </a:r>
            <a:br>
              <a:rPr lang="en-US" altLang="zh-CN" dirty="0"/>
            </a:br>
            <a:r>
              <a:rPr lang="en-US" altLang="zh-CN" dirty="0" smtClean="0"/>
              <a:t>     </a:t>
            </a:r>
            <a:r>
              <a:rPr lang="en-US" altLang="zh-CN" dirty="0" smtClean="0">
                <a:solidFill>
                  <a:srgbClr val="4F4F4F"/>
                </a:solidFill>
                <a:latin typeface="-apple-system"/>
              </a:rPr>
              <a:t>switch(</a:t>
            </a:r>
            <a:r>
              <a:rPr lang="en-US" altLang="zh-CN" dirty="0" err="1" smtClean="0">
                <a:solidFill>
                  <a:srgbClr val="4F4F4F"/>
                </a:solidFill>
                <a:latin typeface="-apple-system"/>
              </a:rPr>
              <a:t>m.Msg</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case WM_COPYDATA:</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COPYDATASTRUCT </a:t>
            </a:r>
            <a:r>
              <a:rPr lang="en-US" altLang="zh-CN" dirty="0" err="1" smtClean="0">
                <a:solidFill>
                  <a:srgbClr val="4F4F4F"/>
                </a:solidFill>
                <a:latin typeface="-apple-system"/>
              </a:rPr>
              <a:t>mystr</a:t>
            </a:r>
            <a:r>
              <a:rPr lang="en-US" altLang="zh-CN" dirty="0" smtClean="0">
                <a:solidFill>
                  <a:srgbClr val="4F4F4F"/>
                </a:solidFill>
                <a:latin typeface="-apple-system"/>
              </a:rPr>
              <a:t> = new COPYDATASTRUCT();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Type </a:t>
            </a:r>
            <a:r>
              <a:rPr lang="en-US" altLang="zh-CN" dirty="0" err="1" smtClean="0">
                <a:solidFill>
                  <a:srgbClr val="4F4F4F"/>
                </a:solidFill>
                <a:latin typeface="-apple-system"/>
              </a:rPr>
              <a:t>mytype</a:t>
            </a:r>
            <a:r>
              <a:rPr lang="en-US" altLang="zh-CN" dirty="0" smtClean="0">
                <a:solidFill>
                  <a:srgbClr val="4F4F4F"/>
                </a:solidFill>
                <a:latin typeface="-apple-system"/>
              </a:rPr>
              <a:t> = </a:t>
            </a:r>
            <a:r>
              <a:rPr lang="en-US" altLang="zh-CN" dirty="0" err="1" smtClean="0">
                <a:solidFill>
                  <a:srgbClr val="4F4F4F"/>
                </a:solidFill>
                <a:latin typeface="-apple-system"/>
              </a:rPr>
              <a:t>mystr.GetType</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err="1" smtClean="0">
                <a:solidFill>
                  <a:srgbClr val="4F4F4F"/>
                </a:solidFill>
                <a:latin typeface="-apple-system"/>
              </a:rPr>
              <a:t>mystr</a:t>
            </a:r>
            <a:r>
              <a:rPr lang="en-US" altLang="zh-CN" dirty="0" smtClean="0">
                <a:solidFill>
                  <a:srgbClr val="4F4F4F"/>
                </a:solidFill>
                <a:latin typeface="-apple-system"/>
              </a:rPr>
              <a:t> =(COPYDATASTRUCT)</a:t>
            </a:r>
            <a:r>
              <a:rPr lang="en-US" altLang="zh-CN" dirty="0" err="1" smtClean="0">
                <a:solidFill>
                  <a:srgbClr val="4F4F4F"/>
                </a:solidFill>
                <a:latin typeface="-apple-system"/>
              </a:rPr>
              <a:t>m.GetLParam</a:t>
            </a:r>
            <a:r>
              <a:rPr lang="en-US" altLang="zh-CN" dirty="0" smtClean="0">
                <a:solidFill>
                  <a:srgbClr val="4F4F4F"/>
                </a:solidFill>
                <a:latin typeface="-apple-system"/>
              </a:rPr>
              <a:t>(</a:t>
            </a:r>
            <a:r>
              <a:rPr lang="en-US" altLang="zh-CN" dirty="0" err="1" smtClean="0">
                <a:solidFill>
                  <a:srgbClr val="4F4F4F"/>
                </a:solidFill>
                <a:latin typeface="-apple-system"/>
              </a:rPr>
              <a:t>mytype</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this.textBox1.Text =</a:t>
            </a:r>
            <a:r>
              <a:rPr lang="en-US" altLang="zh-CN" dirty="0" err="1" smtClean="0">
                <a:solidFill>
                  <a:srgbClr val="4F4F4F"/>
                </a:solidFill>
                <a:latin typeface="-apple-system"/>
              </a:rPr>
              <a:t>mystr.lpData</a:t>
            </a:r>
            <a:r>
              <a:rPr lang="en-US" altLang="zh-CN" dirty="0" smtClean="0">
                <a:solidFill>
                  <a:srgbClr val="4F4F4F"/>
                </a:solidFill>
                <a:latin typeface="-apple-system"/>
              </a:rPr>
              <a:t>;</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break;</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default:</a:t>
            </a:r>
            <a:r>
              <a:rPr lang="en-US" altLang="zh-CN" dirty="0" smtClean="0"/>
              <a:t/>
            </a:r>
            <a:br>
              <a:rPr lang="en-US" altLang="zh-CN" dirty="0" smtClean="0"/>
            </a:br>
            <a:r>
              <a:rPr lang="en-US" altLang="zh-CN" dirty="0" smtClean="0"/>
              <a:t>               </a:t>
            </a:r>
            <a:r>
              <a:rPr lang="en-US" altLang="zh-CN" dirty="0" err="1" smtClean="0">
                <a:solidFill>
                  <a:srgbClr val="4F4F4F"/>
                </a:solidFill>
                <a:latin typeface="-apple-system"/>
              </a:rPr>
              <a:t>base.DefWndProc</a:t>
            </a:r>
            <a:r>
              <a:rPr lang="en-US" altLang="zh-CN" dirty="0" smtClean="0">
                <a:solidFill>
                  <a:srgbClr val="4F4F4F"/>
                </a:solidFill>
                <a:latin typeface="-apple-system"/>
              </a:rPr>
              <a:t>(ref m);</a:t>
            </a:r>
            <a:r>
              <a:rPr lang="en-US" altLang="zh-CN" dirty="0" smtClean="0"/>
              <a:t/>
            </a:r>
            <a:br>
              <a:rPr lang="en-US" altLang="zh-CN" dirty="0" smtClean="0"/>
            </a:br>
            <a:r>
              <a:rPr lang="en-US" altLang="zh-CN" dirty="0" smtClean="0"/>
              <a:t>          </a:t>
            </a:r>
            <a:r>
              <a:rPr lang="en-US" altLang="zh-CN" dirty="0" smtClean="0">
                <a:solidFill>
                  <a:srgbClr val="4F4F4F"/>
                </a:solidFill>
                <a:latin typeface="-apple-system"/>
              </a:rPr>
              <a:t>break;</a:t>
            </a:r>
            <a:r>
              <a:rPr lang="en-US" altLang="zh-CN" dirty="0"/>
              <a:t/>
            </a:r>
            <a:br>
              <a:rPr lang="en-US" altLang="zh-CN" dirty="0"/>
            </a:br>
            <a:r>
              <a:rPr lang="en-US" altLang="zh-CN" dirty="0" smtClean="0"/>
              <a:t>    </a:t>
            </a:r>
            <a:r>
              <a:rPr lang="en-US" altLang="zh-CN" dirty="0" smtClean="0">
                <a:solidFill>
                  <a:srgbClr val="4F4F4F"/>
                </a:solidFill>
                <a:latin typeface="-apple-system"/>
              </a:rPr>
              <a:t>}</a:t>
            </a:r>
          </a:p>
          <a:p>
            <a:r>
              <a:rPr lang="en-US" altLang="zh-CN" dirty="0">
                <a:solidFill>
                  <a:srgbClr val="4F4F4F"/>
                </a:solidFill>
                <a:latin typeface="-apple-system"/>
              </a:rPr>
              <a:t>}</a:t>
            </a:r>
            <a:endParaRPr lang="zh-CN" altLang="en-US" dirty="0"/>
          </a:p>
        </p:txBody>
      </p:sp>
    </p:spTree>
    <p:extLst>
      <p:ext uri="{BB962C8B-B14F-4D97-AF65-F5344CB8AC3E}">
        <p14:creationId xmlns:p14="http://schemas.microsoft.com/office/powerpoint/2010/main" val="1678875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消息机制实现进程通信实例</a:t>
            </a:r>
            <a:r>
              <a:rPr lang="en-US" altLang="zh-CN" dirty="0" smtClean="0"/>
              <a:t>-</a:t>
            </a:r>
            <a:r>
              <a:rPr lang="en-US" altLang="zh-CN" dirty="0" err="1" smtClean="0"/>
              <a:t>wpf</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err="1" smtClean="0"/>
              <a:t>wpf</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中，通过自定义窗体钩子程序截获消息，并进行处理</a:t>
            </a:r>
            <a:endParaRPr lang="zh-CN" altLang="en-US" dirty="0"/>
          </a:p>
        </p:txBody>
      </p:sp>
    </p:spTree>
    <p:extLst>
      <p:ext uri="{BB962C8B-B14F-4D97-AF65-F5344CB8AC3E}">
        <p14:creationId xmlns:p14="http://schemas.microsoft.com/office/powerpoint/2010/main" val="404984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7017306"/>
          </a:xfrm>
          <a:prstGeom prst="rect">
            <a:avLst/>
          </a:prstGeom>
        </p:spPr>
        <p:txBody>
          <a:bodyPr wrap="square">
            <a:spAutoFit/>
          </a:bodyPr>
          <a:lstStyle/>
          <a:p>
            <a:r>
              <a:rPr lang="en-US" altLang="zh-CN" dirty="0" smtClean="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页面加载时，添加消息处理钩子函数</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private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ChildPage_Loaded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object</a:t>
            </a:r>
            <a:r>
              <a:rPr lang="en-US" altLang="zh-CN" dirty="0">
                <a:solidFill>
                  <a:srgbClr val="000000"/>
                </a:solidFill>
                <a:latin typeface="新宋体" panose="02010609030101010101" pitchFamily="49" charset="-122"/>
                <a:ea typeface="新宋体" panose="02010609030101010101" pitchFamily="49" charset="-122"/>
              </a:rPr>
              <a:t> sender, </a:t>
            </a:r>
            <a:r>
              <a:rPr lang="en-US" altLang="zh-CN" dirty="0" err="1">
                <a:solidFill>
                  <a:srgbClr val="2B91AF"/>
                </a:solidFill>
                <a:latin typeface="新宋体" panose="02010609030101010101" pitchFamily="49" charset="-122"/>
                <a:ea typeface="新宋体" panose="02010609030101010101" pitchFamily="49" charset="-122"/>
              </a:rPr>
              <a:t>RoutedEventArgs</a:t>
            </a:r>
            <a:r>
              <a:rPr lang="en-US" altLang="zh-CN" dirty="0">
                <a:solidFill>
                  <a:srgbClr val="000000"/>
                </a:solidFill>
                <a:latin typeface="新宋体" panose="02010609030101010101" pitchFamily="49" charset="-122"/>
                <a:ea typeface="新宋体" panose="02010609030101010101" pitchFamily="49" charset="-122"/>
              </a:rPr>
              <a:t> e)</a:t>
            </a:r>
          </a:p>
          <a:p>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HwndSource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hWndSource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WindowInteropHelper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wih</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WindowInteropHelper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this</a:t>
            </a:r>
            <a:r>
              <a:rPr lang="en-US" altLang="zh-CN" dirty="0" err="1">
                <a:solidFill>
                  <a:srgbClr val="000000"/>
                </a:solidFill>
                <a:latin typeface="新宋体" panose="02010609030101010101" pitchFamily="49" charset="-122"/>
                <a:ea typeface="新宋体" panose="02010609030101010101" pitchFamily="49" charset="-122"/>
              </a:rPr>
              <a:t>.parentWindow</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hWndSource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HwndSource</a:t>
            </a:r>
            <a:r>
              <a:rPr lang="en-US" altLang="zh-CN" dirty="0" err="1">
                <a:solidFill>
                  <a:srgbClr val="000000"/>
                </a:solidFill>
                <a:latin typeface="新宋体" panose="02010609030101010101" pitchFamily="49" charset="-122"/>
                <a:ea typeface="新宋体" panose="02010609030101010101" pitchFamily="49" charset="-122"/>
              </a:rPr>
              <a:t>.FromHwnd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wih.Handle</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添加处理程序 </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hWndSource.AddHook</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MainWindowProc</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钩子函数，处理所收到的消息</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private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MainWindowProc</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msg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wParam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lParam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srgbClr val="000000"/>
                </a:solidFill>
                <a:latin typeface="新宋体" panose="02010609030101010101" pitchFamily="49" charset="-122"/>
                <a:ea typeface="新宋体" panose="02010609030101010101" pitchFamily="49" charset="-122"/>
              </a:rPr>
              <a:t> handled)</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switch</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msg</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zh-CN" altLang="en-US"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case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WM_COPYDATA:</a:t>
            </a:r>
          </a:p>
          <a:p>
            <a:r>
              <a:rPr lang="en-US" altLang="zh-CN" dirty="0" smtClean="0">
                <a:solidFill>
                  <a:srgbClr val="2B91AF"/>
                </a:solidFill>
                <a:latin typeface="新宋体" panose="02010609030101010101" pitchFamily="49" charset="-122"/>
                <a:ea typeface="新宋体" panose="02010609030101010101" pitchFamily="49" charset="-122"/>
              </a:rPr>
              <a:t>                        COPYDATASTRUCT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Type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mytype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mystr.GetType</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MyKeyboardHookStruct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Marshal</a:t>
            </a:r>
            <a:r>
              <a:rPr lang="en-US" altLang="zh-CN" dirty="0" err="1">
                <a:solidFill>
                  <a:srgbClr val="000000"/>
                </a:solidFill>
                <a:latin typeface="新宋体" panose="02010609030101010101" pitchFamily="49" charset="-122"/>
                <a:ea typeface="新宋体" panose="02010609030101010101" pitchFamily="49" charset="-122"/>
              </a:rPr>
              <a:t>.PtrToStructure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lParam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typeof</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showComment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MyKeyboardHookStruct.lpData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break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default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break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hwnd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4091543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677334" y="1418718"/>
            <a:ext cx="8596668" cy="3880773"/>
          </a:xfrm>
        </p:spPr>
        <p:txBody>
          <a:bodyPr/>
          <a:lstStyle/>
          <a:p>
            <a:pPr marL="609600" indent="-609600"/>
            <a:r>
              <a:rPr lang="zh-CN" altLang="en-US" sz="4000" dirty="0"/>
              <a:t>概述</a:t>
            </a:r>
          </a:p>
          <a:p>
            <a:pPr marL="609600" indent="-609600"/>
            <a:r>
              <a:rPr lang="zh-CN" altLang="en-US" sz="4000" dirty="0"/>
              <a:t>进程重定向意义</a:t>
            </a:r>
          </a:p>
          <a:p>
            <a:pPr marL="609600" indent="-609600"/>
            <a:r>
              <a:rPr lang="zh-CN" altLang="en-US" sz="4000" dirty="0" smtClean="0"/>
              <a:t>重定向</a:t>
            </a:r>
            <a:r>
              <a:rPr lang="zh-CN" altLang="en-US" sz="4000" dirty="0"/>
              <a:t>回调函数</a:t>
            </a:r>
          </a:p>
          <a:p>
            <a:pPr marL="609600" indent="-609600"/>
            <a:r>
              <a:rPr lang="zh-CN" altLang="en-US" sz="4000" dirty="0"/>
              <a:t>一个重定向例子</a:t>
            </a:r>
          </a:p>
          <a:p>
            <a:pPr marL="609600" indent="-609600"/>
            <a:endParaRPr lang="en-US" altLang="zh-CN" dirty="0"/>
          </a:p>
        </p:txBody>
      </p:sp>
      <p:sp>
        <p:nvSpPr>
          <p:cNvPr id="5" name="Rectangle 2"/>
          <p:cNvSpPr txBox="1">
            <a:spLocks noChangeArrowheads="1"/>
          </p:cNvSpPr>
          <p:nvPr/>
        </p:nvSpPr>
        <p:spPr>
          <a:xfrm>
            <a:off x="191119" y="81508"/>
            <a:ext cx="5125464" cy="796506"/>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2.4.4</a:t>
            </a:r>
            <a:r>
              <a:rPr lang="zh-CN" altLang="en-US" dirty="0" smtClean="0"/>
              <a:t>进程</a:t>
            </a:r>
            <a:r>
              <a:rPr lang="zh-CN" altLang="en-US" dirty="0"/>
              <a:t>重定向实现进程通讯</a:t>
            </a:r>
            <a:endParaRPr lang="zh-CN" altLang="en-US" dirty="0" smtClean="0"/>
          </a:p>
        </p:txBody>
      </p:sp>
    </p:spTree>
    <p:extLst>
      <p:ext uri="{BB962C8B-B14F-4D97-AF65-F5344CB8AC3E}">
        <p14:creationId xmlns:p14="http://schemas.microsoft.com/office/powerpoint/2010/main" val="2462657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90738" y="340389"/>
            <a:ext cx="3584115" cy="794674"/>
          </a:xfrm>
        </p:spPr>
        <p:txBody>
          <a:bodyPr/>
          <a:lstStyle/>
          <a:p>
            <a:r>
              <a:rPr lang="zh-CN" altLang="en-US"/>
              <a:t>进程重定向概述</a:t>
            </a:r>
          </a:p>
        </p:txBody>
      </p:sp>
      <p:sp>
        <p:nvSpPr>
          <p:cNvPr id="431107" name="Rectangle 3"/>
          <p:cNvSpPr>
            <a:spLocks noGrp="1" noChangeArrowheads="1"/>
          </p:cNvSpPr>
          <p:nvPr>
            <p:ph type="body" idx="1"/>
          </p:nvPr>
        </p:nvSpPr>
        <p:spPr>
          <a:xfrm>
            <a:off x="852032" y="1135063"/>
            <a:ext cx="7350125" cy="2888327"/>
          </a:xfrm>
        </p:spPr>
        <p:txBody>
          <a:bodyPr>
            <a:noAutofit/>
          </a:bodyPr>
          <a:lstStyle/>
          <a:p>
            <a:pPr marL="609600" indent="-609600"/>
            <a:r>
              <a:rPr lang="zh-CN" altLang="en-US" sz="3600"/>
              <a:t>控制台进程文件描述符</a:t>
            </a:r>
          </a:p>
          <a:p>
            <a:pPr marL="990600" lvl="1" indent="-533400"/>
            <a:r>
              <a:rPr lang="zh-CN" altLang="en-US" sz="3600"/>
              <a:t>标准输入</a:t>
            </a:r>
          </a:p>
          <a:p>
            <a:pPr marL="990600" lvl="1" indent="-533400"/>
            <a:r>
              <a:rPr lang="zh-CN" altLang="en-US" sz="3600"/>
              <a:t>标准输出</a:t>
            </a:r>
          </a:p>
          <a:p>
            <a:pPr marL="990600" lvl="1" indent="-533400"/>
            <a:r>
              <a:rPr lang="zh-CN" altLang="en-US" sz="360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77334" y="609600"/>
            <a:ext cx="6580114" cy="814041"/>
          </a:xfrm>
        </p:spPr>
        <p:txBody>
          <a:bodyPr/>
          <a:lstStyle/>
          <a:p>
            <a:pPr eaLnBrk="1" hangingPunct="1"/>
            <a:r>
              <a:rPr lang="en-US" altLang="zh-CN" dirty="0" smtClean="0"/>
              <a:t>2.1</a:t>
            </a:r>
            <a:r>
              <a:rPr lang="zh-CN" altLang="en-US" dirty="0" smtClean="0"/>
              <a:t>进程与程序</a:t>
            </a:r>
          </a:p>
        </p:txBody>
      </p:sp>
      <p:sp>
        <p:nvSpPr>
          <p:cNvPr id="6148" name="Text Box 4"/>
          <p:cNvSpPr txBox="1">
            <a:spLocks noChangeArrowheads="1"/>
          </p:cNvSpPr>
          <p:nvPr/>
        </p:nvSpPr>
        <p:spPr bwMode="auto">
          <a:xfrm>
            <a:off x="345646" y="1423641"/>
            <a:ext cx="9260044"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pPr>
            <a:r>
              <a:rPr lang="en-US" altLang="zh-CN" sz="2400" dirty="0"/>
              <a:t> </a:t>
            </a:r>
            <a:r>
              <a:rPr lang="en-US" altLang="zh-CN" sz="2400" dirty="0" smtClean="0"/>
              <a:t>    </a:t>
            </a:r>
            <a:r>
              <a:rPr lang="zh-CN" altLang="en-US" sz="2800" dirty="0" smtClean="0">
                <a:latin typeface="微软雅黑" panose="020B0503020204020204" pitchFamily="34" charset="-122"/>
                <a:ea typeface="微软雅黑" panose="020B0503020204020204" pitchFamily="34" charset="-122"/>
              </a:rPr>
              <a:t>进程</a:t>
            </a:r>
            <a:r>
              <a:rPr lang="zh-CN" altLang="en-US" sz="2800" dirty="0">
                <a:latin typeface="微软雅黑" panose="020B0503020204020204" pitchFamily="34" charset="-122"/>
                <a:ea typeface="微软雅黑" panose="020B0503020204020204" pitchFamily="34" charset="-122"/>
              </a:rPr>
              <a:t>与程序不同，它是程序执行时的标志，不仅是程序</a:t>
            </a:r>
            <a:r>
              <a:rPr lang="zh-CN" altLang="en-US" sz="2800" dirty="0" smtClean="0">
                <a:latin typeface="微软雅黑" panose="020B0503020204020204" pitchFamily="34" charset="-122"/>
                <a:ea typeface="微软雅黑" panose="020B0503020204020204" pitchFamily="34" charset="-122"/>
              </a:rPr>
              <a:t>的静态</a:t>
            </a:r>
            <a:r>
              <a:rPr lang="zh-CN" altLang="en-US" sz="2800" dirty="0">
                <a:latin typeface="微软雅黑" panose="020B0503020204020204" pitchFamily="34" charset="-122"/>
                <a:ea typeface="微软雅黑" panose="020B0503020204020204" pitchFamily="34" charset="-122"/>
              </a:rPr>
              <a:t>版本</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用户</a:t>
            </a:r>
            <a:r>
              <a:rPr lang="zh-CN" altLang="en-US" sz="2800" dirty="0">
                <a:latin typeface="微软雅黑" panose="020B0503020204020204" pitchFamily="34" charset="-122"/>
                <a:ea typeface="微软雅黑" panose="020B0503020204020204" pitchFamily="34" charset="-122"/>
              </a:rPr>
              <a:t>创建一个进程后，操作系统就将程序的一</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个副本装入计算机中，然后启动一个线程执行该程序。</a:t>
            </a:r>
          </a:p>
        </p:txBody>
      </p:sp>
    </p:spTree>
    <p:extLst>
      <p:ext uri="{BB962C8B-B14F-4D97-AF65-F5344CB8AC3E}">
        <p14:creationId xmlns:p14="http://schemas.microsoft.com/office/powerpoint/2010/main" val="1706352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5951538" y="4365626"/>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024563" y="3860801"/>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224339" y="3573464"/>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432175" y="4076700"/>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64" y="3933826"/>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3213100"/>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4437063"/>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855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en-US"/>
              <a:t>进程重定向概述</a:t>
            </a:r>
          </a:p>
        </p:txBody>
      </p:sp>
      <p:sp>
        <p:nvSpPr>
          <p:cNvPr id="432131" name="Rectangle 3"/>
          <p:cNvSpPr>
            <a:spLocks noGrp="1" noChangeArrowheads="1"/>
          </p:cNvSpPr>
          <p:nvPr>
            <p:ph type="body" idx="1"/>
          </p:nvPr>
        </p:nvSpPr>
        <p:spPr>
          <a:xfrm>
            <a:off x="2706688" y="2017714"/>
            <a:ext cx="7637462" cy="835025"/>
          </a:xfrm>
        </p:spPr>
        <p:txBody>
          <a:bodyPr/>
          <a:lstStyle/>
          <a:p>
            <a:pPr marL="609600" indent="-609600"/>
            <a:r>
              <a:rPr lang="zh-CN" altLang="en-US" sz="280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2852739"/>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91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a:t>进程重定向概述</a:t>
            </a:r>
          </a:p>
        </p:txBody>
      </p:sp>
      <p:sp>
        <p:nvSpPr>
          <p:cNvPr id="429059" name="Rectangle 3"/>
          <p:cNvSpPr>
            <a:spLocks noGrp="1" noChangeArrowheads="1"/>
          </p:cNvSpPr>
          <p:nvPr>
            <p:ph type="body" idx="1"/>
          </p:nvPr>
        </p:nvSpPr>
        <p:spPr>
          <a:xfrm>
            <a:off x="547689" y="1542183"/>
            <a:ext cx="8396113" cy="858117"/>
          </a:xfrm>
        </p:spPr>
        <p:txBody>
          <a:bodyPr>
            <a:normAutofit/>
          </a:bodyPr>
          <a:lstStyle/>
          <a:p>
            <a:pPr marL="609600" indent="-609600"/>
            <a:r>
              <a:rPr lang="zh-CN" altLang="en-US" sz="320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4" y="2661010"/>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444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a:t>进程重定向概述</a:t>
            </a:r>
          </a:p>
        </p:txBody>
      </p:sp>
      <p:sp>
        <p:nvSpPr>
          <p:cNvPr id="424963" name="Rectangle 3"/>
          <p:cNvSpPr>
            <a:spLocks noGrp="1" noChangeArrowheads="1"/>
          </p:cNvSpPr>
          <p:nvPr>
            <p:ph type="body" idx="1"/>
          </p:nvPr>
        </p:nvSpPr>
        <p:spPr>
          <a:xfrm>
            <a:off x="1157019" y="1501022"/>
            <a:ext cx="8596668" cy="3880773"/>
          </a:xfrm>
        </p:spPr>
        <p:txBody>
          <a:bodyPr>
            <a:normAutofit/>
          </a:bodyPr>
          <a:lstStyle/>
          <a:p>
            <a:pPr marL="609600" indent="-609600"/>
            <a:r>
              <a:rPr lang="zh-CN" altLang="en-US" sz="4400"/>
              <a:t>使用重定向符方法</a:t>
            </a:r>
          </a:p>
          <a:p>
            <a:pPr marL="609600" indent="-609600"/>
            <a:r>
              <a:rPr lang="en-US" altLang="zh-CN" sz="4400"/>
              <a:t>dir &gt; list.txt </a:t>
            </a:r>
          </a:p>
          <a:p>
            <a:pPr marL="609600" indent="-609600"/>
            <a:r>
              <a:rPr lang="en-US" altLang="zh-CN" sz="4400"/>
              <a:t>cmd &gt;&gt; file</a:t>
            </a:r>
          </a:p>
          <a:p>
            <a:pPr marL="609600" indent="-609600"/>
            <a:r>
              <a:rPr lang="en-US" altLang="zh-CN" sz="4400"/>
              <a:t>cmd &lt; file</a:t>
            </a:r>
          </a:p>
        </p:txBody>
      </p:sp>
    </p:spTree>
    <p:extLst>
      <p:ext uri="{BB962C8B-B14F-4D97-AF65-F5344CB8AC3E}">
        <p14:creationId xmlns:p14="http://schemas.microsoft.com/office/powerpoint/2010/main" val="3069395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137688" y="129915"/>
            <a:ext cx="4434312" cy="799475"/>
          </a:xfrm>
        </p:spPr>
        <p:txBody>
          <a:bodyPr/>
          <a:lstStyle/>
          <a:p>
            <a:r>
              <a:rPr lang="zh-CN" altLang="en-US"/>
              <a:t>进程重定向意义</a:t>
            </a:r>
          </a:p>
        </p:txBody>
      </p:sp>
      <p:sp>
        <p:nvSpPr>
          <p:cNvPr id="420867" name="Rectangle 3"/>
          <p:cNvSpPr>
            <a:spLocks noGrp="1" noChangeArrowheads="1"/>
          </p:cNvSpPr>
          <p:nvPr>
            <p:ph type="body" idx="1"/>
          </p:nvPr>
        </p:nvSpPr>
        <p:spPr>
          <a:xfrm>
            <a:off x="857216" y="1141258"/>
            <a:ext cx="8596668" cy="3880773"/>
          </a:xfrm>
        </p:spPr>
        <p:txBody>
          <a:bodyPr>
            <a:normAutofit/>
          </a:bodyPr>
          <a:lstStyle/>
          <a:p>
            <a:pPr marL="609600" indent="-609600"/>
            <a:r>
              <a:rPr lang="zh-CN" altLang="en-US" sz="4000" dirty="0"/>
              <a:t>调用控制台进程</a:t>
            </a:r>
          </a:p>
          <a:p>
            <a:pPr marL="990600" lvl="1" indent="-533400"/>
            <a:r>
              <a:rPr lang="en-US" altLang="zh-CN" sz="4000" dirty="0" smtClean="0"/>
              <a:t>Ping</a:t>
            </a:r>
            <a:r>
              <a:rPr lang="zh-CN" altLang="en-US" sz="4000" dirty="0" smtClean="0"/>
              <a:t>远程主机</a:t>
            </a:r>
            <a:endParaRPr lang="en-US" altLang="zh-CN" sz="4000" dirty="0" smtClean="0"/>
          </a:p>
          <a:p>
            <a:pPr marL="990600" lvl="1" indent="-533400"/>
            <a:r>
              <a:rPr lang="zh-CN" altLang="en-US" sz="4000" dirty="0" smtClean="0"/>
              <a:t>获取</a:t>
            </a:r>
            <a:r>
              <a:rPr lang="en-US" altLang="zh-CN" sz="4000" dirty="0"/>
              <a:t>MAC</a:t>
            </a:r>
            <a:r>
              <a:rPr lang="zh-CN" altLang="en-US" sz="4000" dirty="0"/>
              <a:t>地址</a:t>
            </a:r>
            <a:r>
              <a:rPr lang="en-US" altLang="zh-CN" sz="4000" dirty="0"/>
              <a:t>getmac</a:t>
            </a:r>
          </a:p>
          <a:p>
            <a:pPr marL="990600" lvl="1" indent="-533400"/>
            <a:r>
              <a:rPr lang="zh-CN" altLang="en-US" sz="4000" dirty="0"/>
              <a:t>关机</a:t>
            </a:r>
            <a:r>
              <a:rPr lang="en-US" altLang="zh-CN" sz="4000" dirty="0"/>
              <a:t>shutdown</a:t>
            </a:r>
          </a:p>
          <a:p>
            <a:pPr marL="990600" lvl="1" indent="-533400"/>
            <a:r>
              <a:rPr lang="zh-CN" altLang="en-US" sz="4000" dirty="0"/>
              <a:t>服务管理</a:t>
            </a:r>
          </a:p>
        </p:txBody>
      </p:sp>
    </p:spTree>
    <p:extLst>
      <p:ext uri="{BB962C8B-B14F-4D97-AF65-F5344CB8AC3E}">
        <p14:creationId xmlns:p14="http://schemas.microsoft.com/office/powerpoint/2010/main" val="1875936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a:t>重定向应用程序示例</a:t>
            </a:r>
          </a:p>
        </p:txBody>
      </p:sp>
      <p:sp>
        <p:nvSpPr>
          <p:cNvPr id="400441" name="Rectangle 57"/>
          <p:cNvSpPr>
            <a:spLocks noGrp="1" noChangeArrowheads="1"/>
          </p:cNvSpPr>
          <p:nvPr>
            <p:ph type="body" idx="1"/>
          </p:nvPr>
        </p:nvSpPr>
        <p:spPr>
          <a:xfrm>
            <a:off x="1336901" y="1680904"/>
            <a:ext cx="5933328" cy="2951057"/>
          </a:xfrm>
        </p:spPr>
        <p:txBody>
          <a:bodyPr>
            <a:noAutofit/>
          </a:bodyPr>
          <a:lstStyle/>
          <a:p>
            <a:r>
              <a:rPr lang="zh-CN" altLang="en-US" sz="4000"/>
              <a:t>界面设计</a:t>
            </a:r>
          </a:p>
          <a:p>
            <a:r>
              <a:rPr lang="zh-CN" altLang="en-US" sz="4000"/>
              <a:t>两种方式</a:t>
            </a:r>
          </a:p>
          <a:p>
            <a:r>
              <a:rPr lang="zh-CN" altLang="en-US" sz="4000"/>
              <a:t>内核函数使用</a:t>
            </a:r>
          </a:p>
        </p:txBody>
      </p:sp>
    </p:spTree>
    <p:extLst>
      <p:ext uri="{BB962C8B-B14F-4D97-AF65-F5344CB8AC3E}">
        <p14:creationId xmlns:p14="http://schemas.microsoft.com/office/powerpoint/2010/main" val="1535038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304801" y="177800"/>
            <a:ext cx="3213099" cy="768350"/>
          </a:xfrm>
        </p:spPr>
        <p:txBody>
          <a:bodyPr/>
          <a:lstStyle/>
          <a:p>
            <a:r>
              <a:rPr lang="zh-CN" altLang="en-US" smtClean="0"/>
              <a:t>程序界面</a:t>
            </a:r>
            <a:r>
              <a:rPr lang="zh-CN" altLang="en-US"/>
              <a:t>设计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020"/>
            <a:ext cx="11887199" cy="6301964"/>
          </a:xfrm>
          <a:prstGeom prst="rect">
            <a:avLst/>
          </a:prstGeom>
        </p:spPr>
      </p:pic>
    </p:spTree>
    <p:extLst>
      <p:ext uri="{BB962C8B-B14F-4D97-AF65-F5344CB8AC3E}">
        <p14:creationId xmlns:p14="http://schemas.microsoft.com/office/powerpoint/2010/main" val="3200020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a:t>重定向的两种方式</a:t>
            </a:r>
          </a:p>
        </p:txBody>
      </p:sp>
      <p:sp>
        <p:nvSpPr>
          <p:cNvPr id="425987" name="Rectangle 3"/>
          <p:cNvSpPr>
            <a:spLocks noGrp="1" noChangeArrowheads="1"/>
          </p:cNvSpPr>
          <p:nvPr>
            <p:ph type="body" idx="1"/>
          </p:nvPr>
        </p:nvSpPr>
        <p:spPr>
          <a:xfrm>
            <a:off x="1056895" y="1435970"/>
            <a:ext cx="2376417" cy="1238219"/>
          </a:xfrm>
        </p:spPr>
        <p:txBody>
          <a:bodyPr>
            <a:noAutofit/>
          </a:bodyPr>
          <a:lstStyle/>
          <a:p>
            <a:r>
              <a:rPr lang="zh-CN" altLang="en-US" sz="2800">
                <a:latin typeface="微软雅黑" panose="020B0503020204020204" pitchFamily="34" charset="-122"/>
                <a:ea typeface="微软雅黑" panose="020B0503020204020204" pitchFamily="34" charset="-122"/>
              </a:rPr>
              <a:t>同步 </a:t>
            </a:r>
          </a:p>
          <a:p>
            <a:r>
              <a:rPr lang="zh-CN" altLang="en-US" sz="2800">
                <a:latin typeface="微软雅黑" panose="020B0503020204020204" pitchFamily="34" charset="-122"/>
                <a:ea typeface="微软雅黑" panose="020B0503020204020204" pitchFamily="34" charset="-122"/>
              </a:rPr>
              <a:t>异步方式</a:t>
            </a:r>
          </a:p>
        </p:txBody>
      </p:sp>
    </p:spTree>
    <p:extLst>
      <p:ext uri="{BB962C8B-B14F-4D97-AF65-F5344CB8AC3E}">
        <p14:creationId xmlns:p14="http://schemas.microsoft.com/office/powerpoint/2010/main" val="4144378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523336" y="88541"/>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132" y="1"/>
            <a:ext cx="6140868" cy="3840479"/>
          </a:xfrm>
          <a:prstGeom prst="rect">
            <a:avLst/>
          </a:prstGeom>
        </p:spPr>
      </p:pic>
      <p:sp>
        <p:nvSpPr>
          <p:cNvPr id="428037" name="Text Box 5"/>
          <p:cNvSpPr txBox="1">
            <a:spLocks noChangeArrowheads="1"/>
          </p:cNvSpPr>
          <p:nvPr/>
        </p:nvSpPr>
        <p:spPr bwMode="auto">
          <a:xfrm>
            <a:off x="1104371" y="825261"/>
            <a:ext cx="5870575"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a:t>
            </a:r>
            <a:r>
              <a:rPr lang="en-US" altLang="zh-CN" noProof="1" smtClean="0"/>
              <a:t>"ping </a:t>
            </a:r>
            <a:r>
              <a:rPr lang="en-US" altLang="zh-CN" noProof="1" smtClean="0">
                <a:hlinkClick r:id="rId3"/>
              </a:rPr>
              <a:t>www.whu</a:t>
            </a:r>
            <a:r>
              <a:rPr lang="en-US" altLang="zh-CN" noProof="1" smtClean="0"/>
              <a:t>.edu.cn </a:t>
            </a:r>
            <a:r>
              <a:rPr lang="en-US" altLang="zh-CN" noProof="1"/>
              <a:t>-n  9";</a:t>
            </a:r>
          </a:p>
          <a:p>
            <a:r>
              <a:rPr lang="en-US" altLang="zh-CN" noProof="1"/>
              <a:t>process.Start();</a:t>
            </a:r>
          </a:p>
          <a:p>
            <a:r>
              <a:rPr lang="en-US" altLang="zh-CN" noProof="1"/>
              <a:t>process.StandardInput.WriteLine(strCmd);</a:t>
            </a:r>
          </a:p>
          <a:p>
            <a:r>
              <a:rPr lang="en-US" altLang="zh-CN" noProof="1"/>
              <a:t>process.StandardInput.WriteLine("exit");</a:t>
            </a:r>
          </a:p>
          <a:p>
            <a:r>
              <a:rPr lang="en-US" altLang="zh-CN" noProof="1"/>
              <a:t>// </a:t>
            </a:r>
            <a:r>
              <a:rPr lang="zh-CN" altLang="en-US" noProof="1"/>
              <a:t>获取输出信息   </a:t>
            </a:r>
          </a:p>
          <a:p>
            <a:r>
              <a:rPr lang="en-US" altLang="zh-CN" noProof="1"/>
              <a:t>textBox2.Text = process.StandardOutput.ReadToEnd(); </a:t>
            </a:r>
          </a:p>
          <a:p>
            <a:r>
              <a:rPr lang="en-US" altLang="zh-CN" noProof="1"/>
              <a:t>process.WaitForExit();  </a:t>
            </a:r>
          </a:p>
          <a:p>
            <a:r>
              <a:rPr lang="en-US" altLang="zh-CN" noProof="1"/>
              <a:t>process.Close(); </a:t>
            </a:r>
            <a:endParaRPr lang="en-US" altLang="zh-CN" dirty="0"/>
          </a:p>
        </p:txBody>
      </p:sp>
    </p:spTree>
    <p:extLst>
      <p:ext uri="{BB962C8B-B14F-4D97-AF65-F5344CB8AC3E}">
        <p14:creationId xmlns:p14="http://schemas.microsoft.com/office/powerpoint/2010/main" val="3063182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677334" y="609600"/>
            <a:ext cx="4555066" cy="670792"/>
          </a:xfrm>
        </p:spPr>
        <p:txBody>
          <a:bodyPr/>
          <a:lstStyle/>
          <a:p>
            <a:r>
              <a:rPr lang="zh-CN" altLang="en-US"/>
              <a:t>重定向同步读写方式</a:t>
            </a:r>
          </a:p>
        </p:txBody>
      </p:sp>
      <p:sp>
        <p:nvSpPr>
          <p:cNvPr id="434179" name="Rectangle 3"/>
          <p:cNvSpPr>
            <a:spLocks noGrp="1" noChangeArrowheads="1"/>
          </p:cNvSpPr>
          <p:nvPr>
            <p:ph type="body" idx="1"/>
          </p:nvPr>
        </p:nvSpPr>
        <p:spPr>
          <a:xfrm>
            <a:off x="987884" y="1504982"/>
            <a:ext cx="5120815" cy="548105"/>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987884" y="2277677"/>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987884" y="3050372"/>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
        <p:nvSpPr>
          <p:cNvPr id="3" name="圆角矩形标注 2"/>
          <p:cNvSpPr/>
          <p:nvPr/>
        </p:nvSpPr>
        <p:spPr>
          <a:xfrm>
            <a:off x="1371600" y="4445000"/>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smtClean="0">
                <a:latin typeface="微软雅黑" panose="020B0503020204020204" pitchFamily="34" charset="-122"/>
                <a:ea typeface="微软雅黑" panose="020B0503020204020204" pitchFamily="34" charset="-122"/>
              </a:rPr>
              <a:t>控件</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18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27710" y="273423"/>
            <a:ext cx="4324972" cy="735106"/>
          </a:xfrm>
        </p:spPr>
        <p:txBody>
          <a:bodyPr/>
          <a:lstStyle/>
          <a:p>
            <a:pPr eaLnBrk="1" hangingPunct="1"/>
            <a:r>
              <a:rPr lang="zh-CN" altLang="en-US" smtClean="0"/>
              <a:t>操作系统中的进程</a:t>
            </a:r>
          </a:p>
        </p:txBody>
      </p:sp>
      <p:sp>
        <p:nvSpPr>
          <p:cNvPr id="7172" name="Rectangle 3"/>
          <p:cNvSpPr>
            <a:spLocks noGrp="1" noChangeArrowheads="1"/>
          </p:cNvSpPr>
          <p:nvPr>
            <p:ph type="body" idx="1"/>
          </p:nvPr>
        </p:nvSpPr>
        <p:spPr>
          <a:xfrm>
            <a:off x="357094" y="1283899"/>
            <a:ext cx="8212140" cy="3549358"/>
          </a:xfrm>
        </p:spPr>
        <p:txBody>
          <a:bodyPr>
            <a:normAutofit fontScale="92500" lnSpcReduction="20000"/>
          </a:bodyPr>
          <a:lstStyle/>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操作系统中的进程与用户进程并发运行，用户进程是由操作系统创建和调用的</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用户进程也可以创建和调用别的进程</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被创建的进程与创建者就构成了父子关系。</a:t>
            </a:r>
          </a:p>
        </p:txBody>
      </p:sp>
    </p:spTree>
    <p:extLst>
      <p:ext uri="{BB962C8B-B14F-4D97-AF65-F5344CB8AC3E}">
        <p14:creationId xmlns:p14="http://schemas.microsoft.com/office/powerpoint/2010/main" val="2297913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118534" y="216717"/>
            <a:ext cx="6980766" cy="670792"/>
          </a:xfrm>
        </p:spPr>
        <p:txBody>
          <a:bodyPr/>
          <a:lstStyle/>
          <a:p>
            <a:r>
              <a:rPr lang="zh-CN" altLang="en-US">
                <a:latin typeface="微软雅黑" panose="020B0503020204020204" pitchFamily="34" charset="-122"/>
                <a:ea typeface="微软雅黑" panose="020B0503020204020204" pitchFamily="34" charset="-122"/>
              </a:rPr>
              <a:t>特殊的</a:t>
            </a:r>
            <a:r>
              <a:rPr lang="en-US" altLang="zh-CN">
                <a:latin typeface="微软雅黑" panose="020B0503020204020204" pitchFamily="34" charset="-122"/>
                <a:ea typeface="微软雅黑" panose="020B0503020204020204" pitchFamily="34" charset="-122"/>
              </a:rPr>
              <a:t>BackGroundWorker</a:t>
            </a:r>
            <a:r>
              <a:rPr lang="zh-CN" altLang="en-US">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1"/>
          </p:nvPr>
        </p:nvSpPr>
        <p:spPr>
          <a:xfrm>
            <a:off x="987884" y="1504982"/>
            <a:ext cx="5120815" cy="548105"/>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987884" y="2277677"/>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987884" y="3050372"/>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4506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a:t>重定向异步读取方式</a:t>
            </a:r>
          </a:p>
        </p:txBody>
      </p:sp>
      <p:sp>
        <p:nvSpPr>
          <p:cNvPr id="427011" name="Rectangle 3"/>
          <p:cNvSpPr>
            <a:spLocks noGrp="1" noChangeArrowheads="1"/>
          </p:cNvSpPr>
          <p:nvPr>
            <p:ph type="body" idx="1"/>
          </p:nvPr>
        </p:nvSpPr>
        <p:spPr>
          <a:xfrm>
            <a:off x="608323" y="1470476"/>
            <a:ext cx="3480598" cy="1790309"/>
          </a:xfrm>
        </p:spPr>
        <p:txBody>
          <a:bodyPr/>
          <a:lstStyle/>
          <a:p>
            <a:r>
              <a:rPr lang="zh-CN" altLang="en-US" dirty="0">
                <a:latin typeface="微软雅黑" panose="020B0503020204020204" pitchFamily="34" charset="-122"/>
                <a:ea typeface="微软雅黑" panose="020B0503020204020204" pitchFamily="34" charset="-122"/>
              </a:rPr>
              <a:t>回调函数编写与设置</a:t>
            </a:r>
          </a:p>
          <a:p>
            <a:r>
              <a:rPr lang="zh-CN" altLang="en-US" dirty="0">
                <a:latin typeface="微软雅黑" panose="020B0503020204020204" pitchFamily="34" charset="-122"/>
                <a:ea typeface="微软雅黑" panose="020B0503020204020204" pitchFamily="34" charset="-122"/>
              </a:rPr>
              <a:t>窗体消息处理函数</a:t>
            </a:r>
            <a:r>
              <a:rPr lang="zh-CN" altLang="en-US" dirty="0" smtClean="0">
                <a:latin typeface="微软雅黑" panose="020B0503020204020204" pitchFamily="34" charset="-122"/>
                <a:ea typeface="微软雅黑" panose="020B0503020204020204" pitchFamily="34" charset="-122"/>
              </a:rPr>
              <a:t>重载</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4861371" y="1270000"/>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r>
              <a:rPr lang="en-US" altLang="zh-CN" noProof="1" smtClean="0"/>
              <a:t>");</a:t>
            </a:r>
          </a:p>
          <a:p>
            <a:endParaRPr lang="en-US" altLang="zh-CN" noProof="1" smtClean="0"/>
          </a:p>
          <a:p>
            <a:r>
              <a:rPr lang="en-US" altLang="zh-CN" b="1" noProof="1">
                <a:solidFill>
                  <a:srgbClr val="FF0000"/>
                </a:solidFill>
              </a:rPr>
              <a:t>process</a:t>
            </a:r>
            <a:r>
              <a:rPr lang="en-US" altLang="zh-CN" b="1" dirty="0" smtClean="0">
                <a:solidFill>
                  <a:srgbClr val="FF0000"/>
                </a:solidFill>
              </a:rPr>
              <a:t>.</a:t>
            </a:r>
            <a:r>
              <a:rPr lang="en-US" altLang="zh-CN" b="1" dirty="0" err="1" smtClean="0">
                <a:solidFill>
                  <a:srgbClr val="FF0000"/>
                </a:solidFill>
              </a:rPr>
              <a:t>OutputDataReceived</a:t>
            </a:r>
            <a:r>
              <a:rPr lang="en-US" altLang="zh-CN" b="1" dirty="0" smtClean="0">
                <a:solidFill>
                  <a:srgbClr val="FF0000"/>
                </a:solidFill>
              </a:rPr>
              <a:t> </a:t>
            </a:r>
            <a:r>
              <a:rPr lang="en-US" altLang="zh-CN" b="1" dirty="0">
                <a:solidFill>
                  <a:srgbClr val="FF0000"/>
                </a:solidFill>
              </a:rPr>
              <a:t>+=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smtClean="0"/>
              <a:t>process</a:t>
            </a:r>
            <a:r>
              <a:rPr lang="en-US" altLang="zh-CN" dirty="0" smtClean="0"/>
              <a:t>.Start</a:t>
            </a:r>
            <a:r>
              <a:rPr lang="en-US" altLang="zh-CN" dirty="0"/>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94093"/>
            <a:ext cx="4871483" cy="3060159"/>
          </a:xfrm>
          <a:prstGeom prst="rect">
            <a:avLst/>
          </a:prstGeom>
        </p:spPr>
      </p:pic>
    </p:spTree>
    <p:extLst>
      <p:ext uri="{BB962C8B-B14F-4D97-AF65-F5344CB8AC3E}">
        <p14:creationId xmlns:p14="http://schemas.microsoft.com/office/powerpoint/2010/main" val="623971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920" y="134047"/>
            <a:ext cx="12070080" cy="6463308"/>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private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strOutputHandler</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object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sendingProcess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DataReceivedEventArgs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outLine</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cmdOutput.AppendLine</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err="1" smtClean="0">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8000"/>
                </a:solidFill>
                <a:latin typeface="新宋体" panose="02010609030101010101" pitchFamily="49" charset="-122"/>
                <a:ea typeface="新宋体" panose="02010609030101010101" pitchFamily="49" charset="-122"/>
              </a:rPr>
              <a:t>            //</a:t>
            </a:r>
            <a:r>
              <a:rPr lang="zh-CN" altLang="en-US" dirty="0">
                <a:solidFill>
                  <a:srgbClr val="008000"/>
                </a:solidFill>
                <a:latin typeface="新宋体" panose="02010609030101010101" pitchFamily="49" charset="-122"/>
                <a:ea typeface="新宋体" panose="02010609030101010101" pitchFamily="49" charset="-122"/>
              </a:rPr>
              <a:t>通过</a:t>
            </a:r>
            <a:r>
              <a:rPr lang="en-US" altLang="zh-CN" dirty="0" err="1">
                <a:solidFill>
                  <a:srgbClr val="008000"/>
                </a:solidFill>
                <a:latin typeface="新宋体" panose="02010609030101010101" pitchFamily="49" charset="-122"/>
                <a:ea typeface="新宋体" panose="02010609030101010101" pitchFamily="49" charset="-122"/>
              </a:rPr>
              <a:t>FindWindow</a:t>
            </a:r>
            <a:r>
              <a:rPr lang="en-US" altLang="zh-CN" dirty="0">
                <a:solidFill>
                  <a:srgbClr val="008000"/>
                </a:solidFill>
                <a:latin typeface="新宋体" panose="02010609030101010101" pitchFamily="49" charset="-122"/>
                <a:ea typeface="新宋体" panose="02010609030101010101" pitchFamily="49" charset="-122"/>
              </a:rPr>
              <a:t> API</a:t>
            </a:r>
            <a:r>
              <a:rPr lang="zh-CN" altLang="en-US" dirty="0">
                <a:solidFill>
                  <a:srgbClr val="008000"/>
                </a:solidFill>
                <a:latin typeface="新宋体" panose="02010609030101010101" pitchFamily="49" charset="-122"/>
                <a:ea typeface="新宋体" panose="02010609030101010101" pitchFamily="49" charset="-122"/>
              </a:rPr>
              <a:t>的方式找到目标进程句柄，然后发送消息</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 WINDOW_HANDLER = </a:t>
            </a:r>
            <a:r>
              <a:rPr lang="en-US" altLang="zh-CN" dirty="0" err="1">
                <a:solidFill>
                  <a:srgbClr val="000000"/>
                </a:solidFill>
                <a:latin typeface="新宋体" panose="02010609030101010101" pitchFamily="49" charset="-122"/>
                <a:ea typeface="新宋体" panose="02010609030101010101" pitchFamily="49" charset="-122"/>
              </a:rPr>
              <a:t>FindWindow</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"demo</a:t>
            </a:r>
            <a:r>
              <a:rPr lang="en-US" altLang="zh-CN" dirty="0" smtClean="0">
                <a:solidFill>
                  <a:srgbClr val="A31515"/>
                </a:solidFill>
                <a:latin typeface="新宋体" panose="02010609030101010101" pitchFamily="49" charset="-122"/>
                <a:ea typeface="新宋体" panose="02010609030101010101" pitchFamily="49" charset="-122"/>
              </a:rPr>
              <a:t>"</a:t>
            </a:r>
            <a:r>
              <a:rPr lang="en-US" altLang="zh-CN" dirty="0" smtClean="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(WINDOW_HANDLER !=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err="1">
                <a:solidFill>
                  <a:srgbClr val="000000"/>
                </a:solidFill>
                <a:latin typeface="新宋体" panose="02010609030101010101" pitchFamily="49" charset="-122"/>
                <a:ea typeface="新宋体" panose="02010609030101010101" pitchFamily="49" charset="-122"/>
              </a:rPr>
              <a:t>.Zero</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2B91AF"/>
                </a:solidFill>
                <a:latin typeface="新宋体" panose="02010609030101010101" pitchFamily="49" charset="-122"/>
                <a:ea typeface="新宋体" panose="02010609030101010101" pitchFamily="49" charset="-122"/>
              </a:rPr>
              <a:t>                COPYDATASTRUCT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COPYDATASTRUCT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mystr.dwData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IntPtr</a:t>
            </a:r>
            <a:r>
              <a:rPr lang="en-US" altLang="zh-CN" dirty="0">
                <a:solidFill>
                  <a:srgbClr val="000000"/>
                </a:solidFill>
                <a:latin typeface="新宋体" panose="02010609030101010101" pitchFamily="49" charset="-122"/>
                <a:ea typeface="新宋体" panose="02010609030101010101" pitchFamily="49" charset="-122"/>
              </a:rPr>
              <a:t>)0;</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MyStringUtil</a:t>
            </a:r>
            <a:r>
              <a:rPr lang="en-US" altLang="zh-CN" dirty="0" err="1">
                <a:solidFill>
                  <a:srgbClr val="000000"/>
                </a:solidFill>
                <a:latin typeface="新宋体" panose="02010609030101010101" pitchFamily="49" charset="-122"/>
                <a:ea typeface="新宋体" panose="02010609030101010101" pitchFamily="49" charset="-122"/>
              </a:rPr>
              <a:t>.isEmpty</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mystr.cbData</a:t>
            </a:r>
            <a:r>
              <a:rPr lang="en-US" altLang="zh-CN" dirty="0">
                <a:solidFill>
                  <a:srgbClr val="000000"/>
                </a:solidFill>
                <a:latin typeface="新宋体" panose="02010609030101010101" pitchFamily="49" charset="-122"/>
                <a:ea typeface="新宋体" panose="02010609030101010101" pitchFamily="49" charset="-122"/>
              </a:rPr>
              <a:t> = 0;</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mystr.lpData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else</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byte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sarr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System.Text.</a:t>
            </a:r>
            <a:r>
              <a:rPr lang="en-US" altLang="zh-CN" dirty="0" err="1">
                <a:solidFill>
                  <a:srgbClr val="2B91AF"/>
                </a:solidFill>
                <a:latin typeface="新宋体" panose="02010609030101010101" pitchFamily="49" charset="-122"/>
                <a:ea typeface="新宋体" panose="02010609030101010101" pitchFamily="49" charset="-122"/>
              </a:rPr>
              <a:t>Encoding</a:t>
            </a:r>
            <a:r>
              <a:rPr lang="en-US" altLang="zh-CN" dirty="0" err="1">
                <a:solidFill>
                  <a:srgbClr val="000000"/>
                </a:solidFill>
                <a:latin typeface="新宋体" panose="02010609030101010101" pitchFamily="49" charset="-122"/>
                <a:ea typeface="新宋体" panose="02010609030101010101" pitchFamily="49" charset="-122"/>
              </a:rPr>
              <a:t>.Unicode.GetBytes</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mystr.cbData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sarr.Length</a:t>
            </a:r>
            <a:r>
              <a:rPr lang="en-US" altLang="zh-CN" dirty="0">
                <a:solidFill>
                  <a:srgbClr val="000000"/>
                </a:solidFill>
                <a:latin typeface="新宋体" panose="02010609030101010101" pitchFamily="49" charset="-122"/>
                <a:ea typeface="新宋体" panose="02010609030101010101" pitchFamily="49" charset="-122"/>
              </a:rPr>
              <a:t> + 1;</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mystr.lpData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outLine.Data</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SendMessage</a:t>
            </a:r>
            <a:r>
              <a:rPr lang="en-US" altLang="zh-CN" dirty="0">
                <a:solidFill>
                  <a:srgbClr val="000000"/>
                </a:solidFill>
                <a:latin typeface="新宋体" panose="02010609030101010101" pitchFamily="49" charset="-122"/>
                <a:ea typeface="新宋体" panose="02010609030101010101" pitchFamily="49" charset="-122"/>
              </a:rPr>
              <a:t>(WINDOW_HANDLER, WM_COPYDATA, 0, </a:t>
            </a:r>
            <a:r>
              <a:rPr lang="en-US" altLang="zh-CN" dirty="0">
                <a:solidFill>
                  <a:srgbClr val="0000FF"/>
                </a:solidFill>
                <a:latin typeface="新宋体" panose="02010609030101010101" pitchFamily="49" charset="-122"/>
                <a:ea typeface="新宋体" panose="02010609030101010101" pitchFamily="49" charset="-122"/>
              </a:rPr>
              <a:t>ref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mystr</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zh-CN" altLang="en-US" dirty="0"/>
          </a:p>
        </p:txBody>
      </p:sp>
    </p:spTree>
    <p:extLst>
      <p:ext uri="{BB962C8B-B14F-4D97-AF65-F5344CB8AC3E}">
        <p14:creationId xmlns:p14="http://schemas.microsoft.com/office/powerpoint/2010/main" val="3998593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677334" y="1418718"/>
            <a:ext cx="8596668" cy="3880773"/>
          </a:xfrm>
        </p:spPr>
        <p:txBody>
          <a:bodyPr>
            <a:normAutofit fontScale="77500" lnSpcReduction="20000"/>
          </a:bodyPr>
          <a:lstStyle/>
          <a:p>
            <a:pPr>
              <a:lnSpc>
                <a:spcPct val="125000"/>
              </a:lnSpc>
            </a:pPr>
            <a:r>
              <a:rPr lang="zh-CN" altLang="en-US" sz="4000" dirty="0">
                <a:latin typeface="微软雅黑" panose="020B0503020204020204" pitchFamily="34" charset="-122"/>
                <a:ea typeface="微软雅黑" panose="020B0503020204020204" pitchFamily="34" charset="-122"/>
              </a:rPr>
              <a:t>管道机制是计算机提供的一种进程间通信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r>
              <a:rPr lang="zh-CN" altLang="en-US" sz="4000" dirty="0" smtClean="0">
                <a:latin typeface="微软雅黑" panose="020B0503020204020204" pitchFamily="34" charset="-122"/>
                <a:ea typeface="微软雅黑" panose="020B0503020204020204" pitchFamily="34" charset="-122"/>
              </a:rPr>
              <a:t>，由</a:t>
            </a:r>
            <a:r>
              <a:rPr lang="zh-CN" altLang="en-US" sz="4000" dirty="0">
                <a:latin typeface="微软雅黑" panose="020B0503020204020204" pitchFamily="34" charset="-122"/>
                <a:ea typeface="微软雅黑" panose="020B0503020204020204" pitchFamily="34" charset="-122"/>
              </a:rPr>
              <a:t>操作系统创建管道对象，发送进程可以向管道</a:t>
            </a:r>
            <a:r>
              <a:rPr lang="zh-CN" altLang="en-US" sz="4000" dirty="0" smtClean="0">
                <a:latin typeface="微软雅黑" panose="020B0503020204020204" pitchFamily="34" charset="-122"/>
                <a:ea typeface="微软雅黑" panose="020B0503020204020204" pitchFamily="34" charset="-122"/>
              </a:rPr>
              <a:t>写入数据</a:t>
            </a:r>
            <a:r>
              <a:rPr lang="zh-CN" altLang="en-US" sz="4000" dirty="0">
                <a:latin typeface="微软雅黑" panose="020B0503020204020204" pitchFamily="34" charset="-122"/>
                <a:ea typeface="微软雅黑" panose="020B0503020204020204" pitchFamily="34" charset="-122"/>
              </a:rPr>
              <a:t>，接收进程由管道中读出数据。管道还可进行</a:t>
            </a:r>
            <a:r>
              <a:rPr lang="zh-CN" altLang="en-US" sz="4000" dirty="0" smtClean="0">
                <a:latin typeface="微软雅黑" panose="020B0503020204020204" pitchFamily="34" charset="-122"/>
                <a:ea typeface="微软雅黑" panose="020B0503020204020204" pitchFamily="34" charset="-122"/>
              </a:rPr>
              <a:t>跨计算机</a:t>
            </a:r>
            <a:r>
              <a:rPr lang="zh-CN" altLang="en-US" sz="4000" dirty="0">
                <a:latin typeface="微软雅黑" panose="020B0503020204020204" pitchFamily="34" charset="-122"/>
                <a:ea typeface="微软雅黑" panose="020B0503020204020204" pitchFamily="34" charset="-122"/>
              </a:rPr>
              <a:t>的通信，可使用网络，也可使用文件等，</a:t>
            </a:r>
            <a:r>
              <a:rPr lang="zh-CN" altLang="en-US" sz="4000" dirty="0" smtClean="0">
                <a:latin typeface="微软雅黑" panose="020B0503020204020204" pitchFamily="34" charset="-122"/>
                <a:ea typeface="微软雅黑" panose="020B0503020204020204" pitchFamily="34" charset="-122"/>
              </a:rPr>
              <a:t>它屏蔽</a:t>
            </a:r>
            <a:r>
              <a:rPr lang="zh-CN" altLang="en-US" sz="4000" dirty="0">
                <a:latin typeface="微软雅黑" panose="020B0503020204020204" pitchFamily="34" charset="-122"/>
                <a:ea typeface="微软雅黑" panose="020B0503020204020204" pitchFamily="34" charset="-122"/>
              </a:rPr>
              <a:t>低层实现机制提供给进程通信机制</a:t>
            </a:r>
            <a:r>
              <a:rPr lang="zh-CN" altLang="en-US" sz="4000" dirty="0" smtClean="0">
                <a:latin typeface="微软雅黑" panose="020B0503020204020204" pitchFamily="34" charset="-122"/>
                <a:ea typeface="微软雅黑" panose="020B0503020204020204" pitchFamily="34" charset="-122"/>
              </a:rPr>
              <a:t>。有</a:t>
            </a:r>
            <a:r>
              <a:rPr lang="zh-CN" altLang="en-US" sz="4000" dirty="0">
                <a:latin typeface="微软雅黑" panose="020B0503020204020204" pitchFamily="34" charset="-122"/>
                <a:ea typeface="微软雅黑" panose="020B0503020204020204" pitchFamily="34" charset="-122"/>
              </a:rPr>
              <a:t>两种形式管道，有名管道与无名管道。</a:t>
            </a:r>
          </a:p>
          <a:p>
            <a:pPr marL="609600" indent="-609600"/>
            <a:endParaRPr lang="en-US" altLang="zh-CN" dirty="0"/>
          </a:p>
        </p:txBody>
      </p:sp>
      <p:sp>
        <p:nvSpPr>
          <p:cNvPr id="5" name="Rectangle 2"/>
          <p:cNvSpPr txBox="1">
            <a:spLocks noChangeArrowheads="1"/>
          </p:cNvSpPr>
          <p:nvPr/>
        </p:nvSpPr>
        <p:spPr>
          <a:xfrm>
            <a:off x="191119" y="81508"/>
            <a:ext cx="5125464" cy="79650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2.4.5</a:t>
            </a:r>
            <a:r>
              <a:rPr lang="zh-CN" altLang="en-US" dirty="0" smtClean="0"/>
              <a:t>管道机制实现</a:t>
            </a:r>
            <a:r>
              <a:rPr lang="zh-CN" altLang="en-US" dirty="0"/>
              <a:t>进程通讯</a:t>
            </a:r>
            <a:endParaRPr lang="zh-CN" altLang="en-US" dirty="0" smtClean="0"/>
          </a:p>
        </p:txBody>
      </p:sp>
    </p:spTree>
    <p:extLst>
      <p:ext uri="{BB962C8B-B14F-4D97-AF65-F5344CB8AC3E}">
        <p14:creationId xmlns:p14="http://schemas.microsoft.com/office/powerpoint/2010/main" val="3678634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749" y="161026"/>
            <a:ext cx="1617292" cy="692989"/>
          </a:xfrm>
        </p:spPr>
        <p:txBody>
          <a:bodyPr/>
          <a:lstStyle/>
          <a:p>
            <a:r>
              <a:rPr lang="zh-CN" altLang="en-US" dirty="0" smtClean="0"/>
              <a:t>管道类</a:t>
            </a:r>
            <a:endParaRPr lang="zh-CN" altLang="en-US" dirty="0"/>
          </a:p>
        </p:txBody>
      </p:sp>
      <p:sp>
        <p:nvSpPr>
          <p:cNvPr id="3" name="内容占位符 2"/>
          <p:cNvSpPr>
            <a:spLocks noGrp="1"/>
          </p:cNvSpPr>
          <p:nvPr>
            <p:ph idx="1"/>
          </p:nvPr>
        </p:nvSpPr>
        <p:spPr>
          <a:xfrm>
            <a:off x="539311" y="854016"/>
            <a:ext cx="5481927" cy="2208362"/>
          </a:xfrm>
        </p:spPr>
        <p:txBody>
          <a:bodyPr>
            <a:normAutofit/>
          </a:bodyPr>
          <a:lstStyle/>
          <a:p>
            <a:r>
              <a:rPr lang="en-US" altLang="zh-CN" sz="2400" dirty="0" err="1" smtClean="0">
                <a:latin typeface="微软雅黑" panose="020B0503020204020204" pitchFamily="34" charset="-122"/>
                <a:ea typeface="微软雅黑" panose="020B0503020204020204" pitchFamily="34" charset="-122"/>
              </a:rPr>
              <a:t>AnonymousPipeClientStream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NamedPipeClientStream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63855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255" y="230038"/>
            <a:ext cx="4067194" cy="796506"/>
          </a:xfrm>
        </p:spPr>
        <p:txBody>
          <a:bodyPr/>
          <a:lstStyle/>
          <a:p>
            <a:r>
              <a:rPr lang="zh-CN" altLang="en-US" dirty="0"/>
              <a:t>命名</a:t>
            </a:r>
            <a:r>
              <a:rPr lang="zh-CN" altLang="en-US" dirty="0" smtClean="0"/>
              <a:t>管道通信模式</a:t>
            </a:r>
            <a:endParaRPr lang="zh-CN" altLang="en-US" dirty="0"/>
          </a:p>
        </p:txBody>
      </p:sp>
      <p:sp>
        <p:nvSpPr>
          <p:cNvPr id="3" name="内容占位符 2"/>
          <p:cNvSpPr>
            <a:spLocks noGrp="1"/>
          </p:cNvSpPr>
          <p:nvPr>
            <p:ph idx="1"/>
          </p:nvPr>
        </p:nvSpPr>
        <p:spPr>
          <a:xfrm>
            <a:off x="573817" y="1026545"/>
            <a:ext cx="4136206" cy="1759788"/>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字节模式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消息模式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管道通信</a:t>
            </a:r>
            <a:r>
              <a:rPr lang="zh-CN" altLang="en-US" sz="2400" smtClean="0">
                <a:latin typeface="微软雅黑" panose="020B0503020204020204" pitchFamily="34" charset="-122"/>
                <a:ea typeface="微软雅黑" panose="020B0503020204020204" pitchFamily="34" charset="-122"/>
              </a:rPr>
              <a:t>程序示例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665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3185274" y="449677"/>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5082388" y="119257"/>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2791099" y="4440648"/>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2683589" y="1685516"/>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2791100" y="3252931"/>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6997912" y="3143905"/>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其它连接</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283545" y="151547"/>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管道服务端</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4842885" y="468702"/>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创建服务端</a:t>
            </a:r>
            <a:endParaRPr lang="zh-CN" altLang="en-US"/>
          </a:p>
        </p:txBody>
      </p:sp>
      <p:sp>
        <p:nvSpPr>
          <p:cNvPr id="11" name="下箭头 10"/>
          <p:cNvSpPr/>
          <p:nvPr/>
        </p:nvSpPr>
        <p:spPr>
          <a:xfrm>
            <a:off x="5783851" y="841663"/>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4865114" y="1092835"/>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WaitForConnection</a:t>
            </a:r>
            <a:endParaRPr lang="zh-CN" altLang="en-US"/>
          </a:p>
        </p:txBody>
      </p:sp>
      <p:sp>
        <p:nvSpPr>
          <p:cNvPr id="13" name="下箭头 12"/>
          <p:cNvSpPr/>
          <p:nvPr/>
        </p:nvSpPr>
        <p:spPr>
          <a:xfrm>
            <a:off x="5807372" y="1531101"/>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26873" y="459585"/>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客户端线程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2784082" y="875445"/>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创建客户端</a:t>
            </a:r>
            <a:endParaRPr lang="zh-CN" altLang="en-US"/>
          </a:p>
        </p:txBody>
      </p:sp>
      <p:sp>
        <p:nvSpPr>
          <p:cNvPr id="18" name="下箭头 17"/>
          <p:cNvSpPr/>
          <p:nvPr/>
        </p:nvSpPr>
        <p:spPr>
          <a:xfrm>
            <a:off x="3690563" y="1192537"/>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3307634" y="1844469"/>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Connect</a:t>
            </a:r>
            <a:endParaRPr lang="zh-CN" altLang="en-US"/>
          </a:p>
        </p:txBody>
      </p:sp>
      <p:sp>
        <p:nvSpPr>
          <p:cNvPr id="22" name="下箭头 21"/>
          <p:cNvSpPr/>
          <p:nvPr/>
        </p:nvSpPr>
        <p:spPr>
          <a:xfrm>
            <a:off x="3748542" y="3109319"/>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197631" y="3404603"/>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Stream.Read</a:t>
            </a:r>
            <a:endParaRPr lang="zh-CN" altLang="en-US"/>
          </a:p>
        </p:txBody>
      </p:sp>
      <p:sp>
        <p:nvSpPr>
          <p:cNvPr id="24" name="下箭头 23"/>
          <p:cNvSpPr/>
          <p:nvPr/>
        </p:nvSpPr>
        <p:spPr>
          <a:xfrm>
            <a:off x="3758590" y="372219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197631" y="4024266"/>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Stream.write</a:t>
            </a:r>
            <a:endParaRPr lang="zh-CN" altLang="en-US"/>
          </a:p>
        </p:txBody>
      </p:sp>
      <p:sp>
        <p:nvSpPr>
          <p:cNvPr id="41" name="右箭头 40"/>
          <p:cNvSpPr/>
          <p:nvPr/>
        </p:nvSpPr>
        <p:spPr>
          <a:xfrm>
            <a:off x="4595399" y="1873782"/>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5783851" y="1930605"/>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5554297" y="5162028"/>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49" name="下箭头 48"/>
          <p:cNvSpPr/>
          <p:nvPr/>
        </p:nvSpPr>
        <p:spPr>
          <a:xfrm>
            <a:off x="3724130" y="4311378"/>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3351249" y="4606439"/>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51" name="下箭头 50"/>
          <p:cNvSpPr/>
          <p:nvPr/>
        </p:nvSpPr>
        <p:spPr>
          <a:xfrm>
            <a:off x="3755612" y="4931153"/>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3374595" y="5728117"/>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结束</a:t>
            </a: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5368795" y="3367641"/>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5320080" y="3848107"/>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3232892" y="2574522"/>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连接成功</a:t>
            </a:r>
            <a:endParaRPr lang="zh-CN" altLang="en-US">
              <a:latin typeface="微软雅黑" panose="020B0503020204020204" pitchFamily="34" charset="-122"/>
              <a:ea typeface="微软雅黑" panose="020B0503020204020204" pitchFamily="34" charset="-122"/>
            </a:endParaRPr>
          </a:p>
        </p:txBody>
      </p:sp>
      <p:sp>
        <p:nvSpPr>
          <p:cNvPr id="57" name="下箭头 56"/>
          <p:cNvSpPr/>
          <p:nvPr/>
        </p:nvSpPr>
        <p:spPr>
          <a:xfrm>
            <a:off x="3703767" y="2207342"/>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6338052" y="2174221"/>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6805537" y="2280292"/>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3307135" y="5162028"/>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断开成功</a:t>
            </a:r>
            <a:endParaRPr lang="zh-CN" altLang="en-US">
              <a:latin typeface="微软雅黑" panose="020B0503020204020204" pitchFamily="34" charset="-122"/>
              <a:ea typeface="微软雅黑" panose="020B0503020204020204" pitchFamily="34" charset="-122"/>
            </a:endParaRPr>
          </a:p>
        </p:txBody>
      </p:sp>
      <p:sp>
        <p:nvSpPr>
          <p:cNvPr id="63" name="下箭头 62"/>
          <p:cNvSpPr/>
          <p:nvPr/>
        </p:nvSpPr>
        <p:spPr>
          <a:xfrm>
            <a:off x="3767338" y="547543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2822020" y="3269539"/>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数据传输</a:t>
            </a: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2756050" y="1853686"/>
            <a:ext cx="461665" cy="1094135"/>
          </a:xfrm>
          <a:prstGeom prst="rect">
            <a:avLst/>
          </a:prstGeom>
          <a:noFill/>
        </p:spPr>
        <p:txBody>
          <a:bodyPr vert="eaVert" wrap="square" rtlCol="0">
            <a:spAutoFit/>
          </a:bodyPr>
          <a:lstStyle/>
          <a:p>
            <a:r>
              <a:rPr lang="zh-CN" altLang="en-US" smtClean="0">
                <a:latin typeface="微软雅黑" panose="020B0503020204020204" pitchFamily="34" charset="-122"/>
                <a:ea typeface="微软雅黑" panose="020B0503020204020204" pitchFamily="34" charset="-122"/>
              </a:rPr>
              <a:t>建立连接</a:t>
            </a:r>
            <a:endParaRPr lang="zh-CN" altLang="en-US">
              <a:latin typeface="微软雅黑" panose="020B0503020204020204" pitchFamily="34" charset="-122"/>
              <a:ea typeface="微软雅黑" panose="020B0503020204020204" pitchFamily="34" charset="-122"/>
            </a:endParaRPr>
          </a:p>
        </p:txBody>
      </p:sp>
      <p:sp>
        <p:nvSpPr>
          <p:cNvPr id="71" name="文本框 70"/>
          <p:cNvSpPr txBox="1"/>
          <p:nvPr/>
        </p:nvSpPr>
        <p:spPr>
          <a:xfrm>
            <a:off x="2814631" y="4548907"/>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断开连接</a:t>
            </a:r>
            <a:endParaRPr lang="zh-CN" altLang="en-US">
              <a:latin typeface="微软雅黑" panose="020B0503020204020204" pitchFamily="34" charset="-122"/>
              <a:ea typeface="微软雅黑" panose="020B0503020204020204" pitchFamily="34" charset="-122"/>
            </a:endParaRPr>
          </a:p>
        </p:txBody>
      </p:sp>
      <p:sp>
        <p:nvSpPr>
          <p:cNvPr id="72" name="标题 1"/>
          <p:cNvSpPr>
            <a:spLocks noGrp="1"/>
          </p:cNvSpPr>
          <p:nvPr>
            <p:ph type="title"/>
          </p:nvPr>
        </p:nvSpPr>
        <p:spPr>
          <a:xfrm>
            <a:off x="8734631" y="296329"/>
            <a:ext cx="4067194" cy="796506"/>
          </a:xfrm>
        </p:spPr>
        <p:txBody>
          <a:bodyPr/>
          <a:lstStyle/>
          <a:p>
            <a:r>
              <a:rPr lang="zh-CN" altLang="en-US" dirty="0"/>
              <a:t>命名</a:t>
            </a:r>
            <a:r>
              <a:rPr lang="zh-CN" altLang="en-US" dirty="0" smtClean="0"/>
              <a:t>管道通信模式</a:t>
            </a:r>
            <a:endParaRPr lang="zh-CN" altLang="en-US" dirty="0"/>
          </a:p>
        </p:txBody>
      </p:sp>
    </p:spTree>
    <p:extLst>
      <p:ext uri="{BB962C8B-B14F-4D97-AF65-F5344CB8AC3E}">
        <p14:creationId xmlns:p14="http://schemas.microsoft.com/office/powerpoint/2010/main" val="17177656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smtClean="0"/>
              <a:t>上机练习作业</a:t>
            </a:r>
            <a:endParaRPr lang="zh-CN" altLang="en-US" dirty="0"/>
          </a:p>
        </p:txBody>
      </p:sp>
      <p:sp>
        <p:nvSpPr>
          <p:cNvPr id="357379" name="Rectangle 3"/>
          <p:cNvSpPr>
            <a:spLocks noGrp="1" noChangeArrowheads="1"/>
          </p:cNvSpPr>
          <p:nvPr>
            <p:ph type="body" idx="1"/>
          </p:nvPr>
        </p:nvSpPr>
        <p:spPr>
          <a:xfrm>
            <a:off x="573817" y="1401463"/>
            <a:ext cx="7925290" cy="3699925"/>
          </a:xfrm>
        </p:spPr>
        <p:txBody>
          <a:bodyPr>
            <a:normAutofit/>
          </a:bodyPr>
          <a:lstStyle/>
          <a:p>
            <a:r>
              <a:rPr lang="zh-CN" altLang="en-US" sz="2400" dirty="0" smtClean="0"/>
              <a:t>通过重定向机制实现进程间通信</a:t>
            </a:r>
            <a:endParaRPr lang="en-US" altLang="zh-CN" sz="2400" dirty="0" smtClean="0"/>
          </a:p>
          <a:p>
            <a:pPr lvl="1"/>
            <a:r>
              <a:rPr lang="en-US" altLang="zh-CN" sz="2200" dirty="0" smtClean="0"/>
              <a:t>1</a:t>
            </a:r>
            <a:r>
              <a:rPr lang="en-US" altLang="zh-CN" sz="2200" dirty="0"/>
              <a:t>.</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2.</a:t>
            </a:r>
            <a:r>
              <a:rPr lang="zh-CN" altLang="en-US" sz="2200" dirty="0"/>
              <a:t>调用</a:t>
            </a:r>
            <a:r>
              <a:rPr lang="en-US" altLang="zh-CN" sz="2200" dirty="0"/>
              <a:t>shutdown</a:t>
            </a:r>
            <a:r>
              <a:rPr lang="zh-CN" altLang="en-US" sz="2200" dirty="0"/>
              <a:t>命令关闭或重启</a:t>
            </a:r>
            <a:r>
              <a:rPr lang="zh-CN" altLang="en-US" sz="2200" dirty="0" smtClean="0"/>
              <a:t>电脑</a:t>
            </a:r>
            <a:endParaRPr lang="en-US" altLang="zh-CN" sz="2200" dirty="0" smtClean="0"/>
          </a:p>
          <a:p>
            <a:pPr lvl="1"/>
            <a:endParaRPr lang="en-US" altLang="zh-CN" sz="2200" dirty="0"/>
          </a:p>
          <a:p>
            <a:r>
              <a:rPr lang="zh-CN" altLang="en-US" sz="2400" dirty="0" smtClean="0"/>
              <a:t>通过管道机制实现进程间通信</a:t>
            </a:r>
            <a:endParaRPr lang="en-US" altLang="zh-CN" sz="2400" dirty="0" smtClean="0"/>
          </a:p>
          <a:p>
            <a:pPr lvl="1"/>
            <a:r>
              <a:rPr lang="zh-CN" altLang="en-US" sz="2200" dirty="0" smtClean="0"/>
              <a:t>客户端向服务器端发送数据</a:t>
            </a:r>
            <a:endParaRPr lang="en-US" altLang="zh-CN" sz="2200" dirty="0" smtClean="0"/>
          </a:p>
          <a:p>
            <a:pPr lvl="1"/>
            <a:r>
              <a:rPr lang="zh-CN" altLang="en-US" sz="2200" dirty="0" smtClean="0"/>
              <a:t>服务器显示数据</a:t>
            </a:r>
            <a:endParaRPr lang="en-US" altLang="zh-CN" sz="2200" dirty="0" smtClean="0"/>
          </a:p>
        </p:txBody>
      </p:sp>
    </p:spTree>
    <p:extLst>
      <p:ext uri="{BB962C8B-B14F-4D97-AF65-F5344CB8AC3E}">
        <p14:creationId xmlns:p14="http://schemas.microsoft.com/office/powerpoint/2010/main" val="268598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1"/>
          </p:nvPr>
        </p:nvSpPr>
        <p:spPr>
          <a:xfrm>
            <a:off x="368052" y="1088535"/>
            <a:ext cx="4203948" cy="4413849"/>
          </a:xfrm>
          <a:noFill/>
        </p:spPr>
        <p:txBody>
          <a:bodyPr>
            <a:normAutofit fontScale="85000" lnSpcReduction="1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r>
              <a:rPr lang="en-US" altLang="zh-CN" sz="2400" dirty="0">
                <a:latin typeface="微软雅黑" panose="020B0503020204020204" pitchFamily="34" charset="-122"/>
                <a:ea typeface="微软雅黑" panose="020B0503020204020204" pitchFamily="34" charset="-122"/>
              </a:rPr>
              <a:t>Windows 2000</a:t>
            </a:r>
            <a:r>
              <a:rPr lang="zh-CN" altLang="en-US" sz="2400" dirty="0">
                <a:latin typeface="微软雅黑" panose="020B0503020204020204" pitchFamily="34" charset="-122"/>
                <a:ea typeface="微软雅黑" panose="020B0503020204020204" pitchFamily="34" charset="-122"/>
              </a:rPr>
              <a:t>及其以上版本，可以通过任务管理器查看系统当前运行的程序和进程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603" y="705660"/>
            <a:ext cx="6343650" cy="5657850"/>
          </a:xfrm>
          <a:prstGeom prst="rect">
            <a:avLst/>
          </a:prstGeom>
        </p:spPr>
      </p:pic>
    </p:spTree>
    <p:extLst>
      <p:ext uri="{BB962C8B-B14F-4D97-AF65-F5344CB8AC3E}">
        <p14:creationId xmlns:p14="http://schemas.microsoft.com/office/powerpoint/2010/main" val="2980353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1"/>
          </p:nvPr>
        </p:nvSpPr>
        <p:spPr>
          <a:xfrm>
            <a:off x="368052" y="1088535"/>
            <a:ext cx="4726462" cy="4413849"/>
          </a:xfrm>
          <a:noFill/>
        </p:spPr>
        <p:txBody>
          <a:bodyPr>
            <a:normAutofit fontScale="85000" lnSpcReduction="20000"/>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smtClean="0">
                <a:latin typeface="微软雅黑" panose="020B0503020204020204" pitchFamily="34" charset="-122"/>
                <a:ea typeface="微软雅黑" panose="020B0503020204020204" pitchFamily="34" charset="-122"/>
              </a:rPr>
              <a:t>    对于同一个进程，又可以分成若干个独立的执行流，这样的流则被称为“线程”。线程是操作系统向其分配处理器时间的基本单位，它可以独立占用处理器的时间片，同一进程中的线程可以共享其进程的资源和内存空间。每一个进程至少包含一个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在</a:t>
            </a:r>
            <a:r>
              <a:rPr lang="en-US" altLang="zh-CN" sz="2400" dirty="0"/>
              <a:t>.NET</a:t>
            </a:r>
            <a:r>
              <a:rPr lang="zh-CN" altLang="en-US" sz="2400" dirty="0"/>
              <a:t>应用程序中，都是以</a:t>
            </a:r>
            <a:r>
              <a:rPr lang="en-US" altLang="zh-CN" sz="2400" dirty="0"/>
              <a:t>Main()</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042" y="845391"/>
            <a:ext cx="6305550" cy="5619750"/>
          </a:xfrm>
          <a:prstGeom prst="rect">
            <a:avLst/>
          </a:prstGeom>
        </p:spPr>
      </p:pic>
    </p:spTree>
    <p:extLst>
      <p:ext uri="{BB962C8B-B14F-4D97-AF65-F5344CB8AC3E}">
        <p14:creationId xmlns:p14="http://schemas.microsoft.com/office/powerpoint/2010/main" val="2832490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idx="1"/>
          </p:nvPr>
        </p:nvSpPr>
        <p:spPr>
          <a:xfrm>
            <a:off x="480265" y="1309298"/>
            <a:ext cx="7987928" cy="4056332"/>
          </a:xfrm>
        </p:spPr>
        <p:txBody>
          <a:bodyPr>
            <a:normAutofit fontScale="77500" lnSpcReduction="20000"/>
          </a:bodyPr>
          <a:lstStyle/>
          <a:p>
            <a:pPr eaLnBrk="1" hangingPunct="1">
              <a:lnSpc>
                <a:spcPct val="135000"/>
              </a:lnSpc>
            </a:pPr>
            <a:r>
              <a:rPr lang="zh-CN" altLang="en-US" sz="2400" dirty="0">
                <a:latin typeface="微软雅黑" panose="020B0503020204020204" pitchFamily="34" charset="-122"/>
                <a:ea typeface="微软雅黑" panose="020B0503020204020204" pitchFamily="34" charset="-122"/>
              </a:rPr>
              <a:t>进程和线程技术的引入，为实现系统或应用程序的并行性提供了重要的技术基础。 </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，是指系统或应用程序在某一时间段内同时处理多个事务的运行过程。对于单处理器的计算机系统来说，由于单个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当然</a:t>
            </a:r>
            <a:r>
              <a:rPr lang="zh-CN" altLang="en-US" sz="2400" dirty="0">
                <a:latin typeface="微软雅黑" panose="020B0503020204020204" pitchFamily="34" charset="-122"/>
                <a:ea typeface="微软雅黑" panose="020B0503020204020204" pitchFamily="34" charset="-122"/>
              </a:rPr>
              <a:t>，对于多处理器的计算机系统，其多个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之间既有相互协作，又有独立分工，所以，它们在各自执行一个相应线程时可以互不影响，同时进行，实现并行处理。</a:t>
            </a:r>
            <a:endParaRPr lang="zh-CN" altLang="en-US"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677334" y="609600"/>
            <a:ext cx="6580114" cy="81404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2.2</a:t>
            </a:r>
            <a:r>
              <a:rPr lang="zh-CN" altLang="en-US" dirty="0" smtClean="0"/>
              <a:t>并发与并行</a:t>
            </a:r>
          </a:p>
        </p:txBody>
      </p:sp>
    </p:spTree>
    <p:extLst>
      <p:ext uri="{BB962C8B-B14F-4D97-AF65-F5344CB8AC3E}">
        <p14:creationId xmlns:p14="http://schemas.microsoft.com/office/powerpoint/2010/main" val="3273406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626569" y="3427512"/>
            <a:ext cx="3067000" cy="795064"/>
          </a:xfrm>
        </p:spPr>
        <p:txBody>
          <a:bodyPr/>
          <a:lstStyle/>
          <a:p>
            <a:pPr eaLnBrk="1" hangingPunct="1"/>
            <a:r>
              <a:rPr lang="zh-CN" altLang="en-US" dirty="0" smtClean="0"/>
              <a:t>程序与线程</a:t>
            </a:r>
            <a:endParaRPr lang="zh-CN" altLang="en-US" sz="6000" dirty="0"/>
          </a:p>
        </p:txBody>
      </p:sp>
      <p:sp>
        <p:nvSpPr>
          <p:cNvPr id="3" name="下箭头 2"/>
          <p:cNvSpPr/>
          <p:nvPr/>
        </p:nvSpPr>
        <p:spPr>
          <a:xfrm>
            <a:off x="1842589"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690885"/>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709359"/>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2276872"/>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198889"/>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432960"/>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937016"/>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441072"/>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070224"/>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691853"/>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4670" y="1182180"/>
            <a:ext cx="3657733" cy="1079203"/>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628800"/>
            <a:ext cx="2287820" cy="648072"/>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51102" y="1709359"/>
            <a:ext cx="931301" cy="5520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356090"/>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803693"/>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223199"/>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236097"/>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624392" y="803694"/>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124030"/>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301056"/>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46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2987893" y="1613139"/>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1929583" y="4109537"/>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51511" y="2569610"/>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845389" y="1923690"/>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进程对象</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333141" y="161313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6" name="平行四边形 5"/>
          <p:cNvSpPr/>
          <p:nvPr/>
        </p:nvSpPr>
        <p:spPr>
          <a:xfrm>
            <a:off x="3093710" y="1992702"/>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7" name="文本框 6"/>
          <p:cNvSpPr txBox="1"/>
          <p:nvPr/>
        </p:nvSpPr>
        <p:spPr>
          <a:xfrm>
            <a:off x="3495633" y="1601983"/>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虚地址描述符</a:t>
            </a:r>
            <a:endParaRPr lang="zh-CN" altLang="en-US" dirty="0">
              <a:latin typeface="微软雅黑" panose="020B0503020204020204" pitchFamily="34" charset="-122"/>
              <a:ea typeface="微软雅黑" panose="020B0503020204020204" pitchFamily="34" charset="-122"/>
            </a:endParaRPr>
          </a:p>
        </p:txBody>
      </p:sp>
      <p:sp>
        <p:nvSpPr>
          <p:cNvPr id="9" name="平行四边形 8"/>
          <p:cNvSpPr/>
          <p:nvPr/>
        </p:nvSpPr>
        <p:spPr>
          <a:xfrm>
            <a:off x="3897555" y="1992702"/>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0" name="平行四边形 9"/>
          <p:cNvSpPr/>
          <p:nvPr/>
        </p:nvSpPr>
        <p:spPr>
          <a:xfrm>
            <a:off x="4699018" y="1992702"/>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1" name="文本框 10"/>
          <p:cNvSpPr txBox="1"/>
          <p:nvPr/>
        </p:nvSpPr>
        <p:spPr>
          <a:xfrm>
            <a:off x="2680796" y="2536249"/>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句柄表</a:t>
            </a:r>
            <a:endParaRPr lang="zh-CN" altLang="en-US"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2570672" y="286748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2570672" y="3261840"/>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2570672" y="3683087"/>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92437" y="2808977"/>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6" name="椭圆 15"/>
          <p:cNvSpPr/>
          <p:nvPr/>
        </p:nvSpPr>
        <p:spPr>
          <a:xfrm>
            <a:off x="4192436" y="3214491"/>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5" name="流程图: 离页连接符 14"/>
          <p:cNvSpPr/>
          <p:nvPr/>
        </p:nvSpPr>
        <p:spPr>
          <a:xfrm rot="16200000">
            <a:off x="1920997" y="4323632"/>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2047681" y="4293439"/>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离页连接符 18"/>
          <p:cNvSpPr/>
          <p:nvPr/>
        </p:nvSpPr>
        <p:spPr>
          <a:xfrm rot="16200000">
            <a:off x="2627223" y="4323632"/>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2753907" y="4293439"/>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流程图: 离页连接符 20"/>
          <p:cNvSpPr/>
          <p:nvPr/>
        </p:nvSpPr>
        <p:spPr>
          <a:xfrm rot="16200000">
            <a:off x="3279526" y="432363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1358083" y="2444870"/>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1960535" y="2472629"/>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2141376" y="2040050"/>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3674853" y="2998758"/>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674853" y="3418030"/>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648279" y="4678948"/>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22" name="文本框 21"/>
          <p:cNvSpPr txBox="1"/>
          <p:nvPr/>
        </p:nvSpPr>
        <p:spPr>
          <a:xfrm>
            <a:off x="3406210" y="429344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Rectangle 2"/>
          <p:cNvSpPr>
            <a:spLocks noGrp="1" noChangeArrowheads="1"/>
          </p:cNvSpPr>
          <p:nvPr>
            <p:ph type="title"/>
          </p:nvPr>
        </p:nvSpPr>
        <p:spPr>
          <a:xfrm>
            <a:off x="107989" y="112744"/>
            <a:ext cx="4731429" cy="1113766"/>
          </a:xfrm>
        </p:spPr>
        <p:txBody>
          <a:bodyPr>
            <a:normAutofit fontScale="90000"/>
          </a:bodyPr>
          <a:lstStyle/>
          <a:p>
            <a:pPr eaLnBrk="1" hangingPunct="1"/>
            <a:r>
              <a:rPr lang="zh-CN" altLang="en-US" sz="6000" dirty="0" smtClean="0"/>
              <a:t>进程对象结构</a:t>
            </a:r>
            <a:endParaRPr lang="zh-CN" altLang="en-US" sz="6000" dirty="0"/>
          </a:p>
        </p:txBody>
      </p:sp>
    </p:spTree>
    <p:extLst>
      <p:ext uri="{BB962C8B-B14F-4D97-AF65-F5344CB8AC3E}">
        <p14:creationId xmlns:p14="http://schemas.microsoft.com/office/powerpoint/2010/main" val="935164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8278</TotalTime>
  <Words>2201</Words>
  <Application>Microsoft Office PowerPoint</Application>
  <PresentationFormat>宽屏</PresentationFormat>
  <Paragraphs>353</Paragraphs>
  <Slides>47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-apple-system</vt:lpstr>
      <vt:lpstr>方正姚体</vt:lpstr>
      <vt:lpstr>华文新魏</vt:lpstr>
      <vt:lpstr>宋体</vt:lpstr>
      <vt:lpstr>微软雅黑</vt:lpstr>
      <vt:lpstr>新宋体</vt:lpstr>
      <vt:lpstr>Arial</vt:lpstr>
      <vt:lpstr>Calibri</vt:lpstr>
      <vt:lpstr>Tahoma</vt:lpstr>
      <vt:lpstr>Trebuchet MS</vt:lpstr>
      <vt:lpstr>Wingdings</vt:lpstr>
      <vt:lpstr>Wingdings 3</vt:lpstr>
      <vt:lpstr>平面</vt:lpstr>
      <vt:lpstr>PowerPoint 演示文稿</vt:lpstr>
      <vt:lpstr>内容提要</vt:lpstr>
      <vt:lpstr>2.1进程与程序</vt:lpstr>
      <vt:lpstr>操作系统中的进程</vt:lpstr>
      <vt:lpstr>PowerPoint 演示文稿</vt:lpstr>
      <vt:lpstr>PowerPoint 演示文稿</vt:lpstr>
      <vt:lpstr>PowerPoint 演示文稿</vt:lpstr>
      <vt:lpstr>程序与线程</vt:lpstr>
      <vt:lpstr>进程对象结构</vt:lpstr>
      <vt:lpstr>进程对象数据结构</vt:lpstr>
      <vt:lpstr>线程对象数据结构</vt:lpstr>
      <vt:lpstr>程序与线程</vt:lpstr>
      <vt:lpstr>2.3创建进程过程</vt:lpstr>
      <vt:lpstr>进程的创建与启动代码-c#</vt:lpstr>
      <vt:lpstr>进程的其它操作-c#</vt:lpstr>
      <vt:lpstr>2.4进程间通信机制简介  </vt:lpstr>
      <vt:lpstr>2.4.1通信目的及数据传输量考虑</vt:lpstr>
      <vt:lpstr>PowerPoint 演示文稿</vt:lpstr>
      <vt:lpstr>IPC需要考虑内容</vt:lpstr>
      <vt:lpstr>IPC是否需要网络</vt:lpstr>
      <vt:lpstr>2.4.3消息机制实现进程通讯</vt:lpstr>
      <vt:lpstr>发送消息实现进程通讯：SendMessage？PostMessage</vt:lpstr>
      <vt:lpstr>使用spy+查看窗体和进程</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hwenliu</cp:lastModifiedBy>
  <cp:revision>211</cp:revision>
  <dcterms:created xsi:type="dcterms:W3CDTF">2014-12-05T07:09:50Z</dcterms:created>
  <dcterms:modified xsi:type="dcterms:W3CDTF">2020-08-20T10:09:31Z</dcterms:modified>
</cp:coreProperties>
</file>