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75" r:id="rId2"/>
    <p:sldMasterId id="2147483680" r:id="rId3"/>
  </p:sldMasterIdLst>
  <p:notesMasterIdLst>
    <p:notesMasterId r:id="rId57"/>
  </p:notesMasterIdLst>
  <p:sldIdLst>
    <p:sldId id="509" r:id="rId4"/>
    <p:sldId id="316" r:id="rId5"/>
    <p:sldId id="398" r:id="rId6"/>
    <p:sldId id="317" r:id="rId7"/>
    <p:sldId id="414" r:id="rId8"/>
    <p:sldId id="415" r:id="rId9"/>
    <p:sldId id="507" r:id="rId10"/>
    <p:sldId id="510" r:id="rId11"/>
    <p:sldId id="416" r:id="rId12"/>
    <p:sldId id="417" r:id="rId13"/>
    <p:sldId id="418" r:id="rId14"/>
    <p:sldId id="419" r:id="rId15"/>
    <p:sldId id="420" r:id="rId16"/>
    <p:sldId id="421" r:id="rId17"/>
    <p:sldId id="422" r:id="rId18"/>
    <p:sldId id="424" r:id="rId19"/>
    <p:sldId id="499" r:id="rId20"/>
    <p:sldId id="501" r:id="rId21"/>
    <p:sldId id="468" r:id="rId22"/>
    <p:sldId id="425" r:id="rId23"/>
    <p:sldId id="456" r:id="rId24"/>
    <p:sldId id="465" r:id="rId25"/>
    <p:sldId id="401" r:id="rId26"/>
    <p:sldId id="426" r:id="rId27"/>
    <p:sldId id="435" r:id="rId28"/>
    <p:sldId id="431" r:id="rId29"/>
    <p:sldId id="436" r:id="rId30"/>
    <p:sldId id="437" r:id="rId31"/>
    <p:sldId id="439" r:id="rId32"/>
    <p:sldId id="427" r:id="rId33"/>
    <p:sldId id="428" r:id="rId34"/>
    <p:sldId id="429" r:id="rId35"/>
    <p:sldId id="463" r:id="rId36"/>
    <p:sldId id="430" r:id="rId37"/>
    <p:sldId id="489" r:id="rId38"/>
    <p:sldId id="490" r:id="rId39"/>
    <p:sldId id="491" r:id="rId40"/>
    <p:sldId id="492" r:id="rId41"/>
    <p:sldId id="493" r:id="rId42"/>
    <p:sldId id="494" r:id="rId43"/>
    <p:sldId id="495" r:id="rId44"/>
    <p:sldId id="496" r:id="rId45"/>
    <p:sldId id="508" r:id="rId46"/>
    <p:sldId id="498" r:id="rId47"/>
    <p:sldId id="470" r:id="rId48"/>
    <p:sldId id="472" r:id="rId49"/>
    <p:sldId id="471" r:id="rId50"/>
    <p:sldId id="504" r:id="rId51"/>
    <p:sldId id="505" r:id="rId52"/>
    <p:sldId id="506" r:id="rId53"/>
    <p:sldId id="473" r:id="rId54"/>
    <p:sldId id="503" r:id="rId55"/>
    <p:sldId id="461" r:id="rId56"/>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userDrawn="1">
          <p15:clr>
            <a:srgbClr val="A4A3A4"/>
          </p15:clr>
        </p15:guide>
        <p15:guide id="2" pos="3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66CC"/>
    <a:srgbClr val="FF33CC"/>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600" autoAdjust="0"/>
  </p:normalViewPr>
  <p:slideViewPr>
    <p:cSldViewPr showGuides="1">
      <p:cViewPr varScale="1">
        <p:scale>
          <a:sx n="147" d="100"/>
          <a:sy n="147" d="100"/>
        </p:scale>
        <p:origin x="2964" y="120"/>
      </p:cViewPr>
      <p:guideLst>
        <p:guide orient="horz" pos="2143"/>
        <p:guide pos="3859"/>
      </p:guideLst>
    </p:cSldViewPr>
  </p:slideViewPr>
  <p:outlineViewPr>
    <p:cViewPr>
      <p:scale>
        <a:sx n="33" d="100"/>
        <a:sy n="33" d="100"/>
      </p:scale>
      <p:origin x="0" y="-2466"/>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1.1 Introduction</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WinUI</a:t>
          </a:r>
          <a:r>
            <a:rPr lang="en-US" altLang="zh-CN" sz="2800" dirty="0">
              <a:latin typeface="微软雅黑" panose="020B0503020204020204" pitchFamily="34" charset="-122"/>
              <a:ea typeface="微软雅黑" panose="020B0503020204020204" pitchFamily="34" charset="-122"/>
            </a:rPr>
            <a:t>, WebView2</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1.1 Introduction</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err="1">
              <a:latin typeface="微软雅黑" panose="020B0503020204020204" pitchFamily="34" charset="-122"/>
              <a:ea typeface="微软雅黑" panose="020B0503020204020204" pitchFamily="34" charset="-122"/>
            </a:rPr>
            <a:t>WinUI</a:t>
          </a:r>
          <a:r>
            <a:rPr lang="en-US" altLang="zh-CN" sz="2800" kern="1200" dirty="0">
              <a:latin typeface="微软雅黑" panose="020B0503020204020204" pitchFamily="34" charset="-122"/>
              <a:ea typeface="微软雅黑" panose="020B0503020204020204" pitchFamily="34" charset="-122"/>
            </a:rPr>
            <a:t>, WebView2</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页眉占位符 921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92163" name="日期占位符 92162"/>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b="0" dirty="0"/>
          </a:p>
        </p:txBody>
      </p:sp>
      <p:sp>
        <p:nvSpPr>
          <p:cNvPr id="92164" name="幻灯片图像占位符 92163"/>
          <p:cNvSpPr>
            <a:spLocks noGrp="1" noRot="1" noChangeAspect="1" noTextEdit="1"/>
          </p:cNvSpPr>
          <p:nvPr>
            <p:ph type="sldImg" idx="2"/>
          </p:nvPr>
        </p:nvSpPr>
        <p:spPr>
          <a:xfrm>
            <a:off x="381000" y="685800"/>
            <a:ext cx="6096000" cy="3429000"/>
          </a:xfrm>
          <a:prstGeom prst="rect">
            <a:avLst/>
          </a:prstGeom>
          <a:ln w="9525" cap="flat" cmpd="sng">
            <a:solidFill>
              <a:srgbClr val="000000"/>
            </a:solidFill>
            <a:prstDash val="solid"/>
            <a:miter/>
            <a:headEnd type="none" w="med" len="med"/>
            <a:tailEnd type="none" w="med" len="med"/>
          </a:ln>
        </p:spPr>
      </p:sp>
      <p:sp>
        <p:nvSpPr>
          <p:cNvPr id="92165" name="文本占位符 92164"/>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166" name="页脚占位符 92165"/>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b="0" dirty="0"/>
          </a:p>
        </p:txBody>
      </p:sp>
      <p:sp>
        <p:nvSpPr>
          <p:cNvPr id="92167" name="灯片编号占位符 92166"/>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windows/uwp/cpp-and-winrt-apis/intro-to-using-cpp-with-winr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3989135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t>生产的关键是效率、稳定性、可靠性</a:t>
            </a:r>
            <a:endParaRPr lang="en-US" altLang="zh-CN" sz="1800" dirty="0"/>
          </a:p>
          <a:p>
            <a:r>
              <a:rPr lang="zh-CN" altLang="en-US" sz="1800" dirty="0"/>
              <a:t>研发的关键是算法、性能</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21</a:t>
            </a:fld>
            <a:endParaRPr lang="zh-CN" altLang="en-US" sz="1200" b="0" dirty="0"/>
          </a:p>
        </p:txBody>
      </p:sp>
    </p:spTree>
    <p:extLst>
      <p:ext uri="{BB962C8B-B14F-4D97-AF65-F5344CB8AC3E}">
        <p14:creationId xmlns:p14="http://schemas.microsoft.com/office/powerpoint/2010/main" val="2362384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23</a:t>
            </a:fld>
            <a:endParaRPr lang="zh-CN" altLang="en-US" sz="1200"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25</a:t>
            </a:fld>
            <a:endParaRPr lang="zh-CN" altLang="en-US" sz="1200"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26</a:t>
            </a:fld>
            <a:endParaRPr lang="zh-CN" altLang="en-US" sz="1200"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27</a:t>
            </a:fld>
            <a:endParaRPr lang="zh-CN" altLang="en-US" sz="1200" b="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28</a:t>
            </a:fld>
            <a:endParaRPr lang="zh-CN" altLang="en-US" sz="1200"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29</a:t>
            </a:fld>
            <a:endParaRPr lang="zh-CN" altLang="en-US" sz="1200"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35</a:t>
            </a:fld>
            <a:endParaRPr lang="zh-CN" altLang="en-US" sz="1200" b="0" dirty="0"/>
          </a:p>
        </p:txBody>
      </p:sp>
    </p:spTree>
    <p:extLst>
      <p:ext uri="{BB962C8B-B14F-4D97-AF65-F5344CB8AC3E}">
        <p14:creationId xmlns:p14="http://schemas.microsoft.com/office/powerpoint/2010/main" val="2454264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36</a:t>
            </a:fld>
            <a:endParaRPr lang="zh-CN" altLang="en-US" sz="1200" b="0" dirty="0"/>
          </a:p>
        </p:txBody>
      </p:sp>
    </p:spTree>
    <p:extLst>
      <p:ext uri="{BB962C8B-B14F-4D97-AF65-F5344CB8AC3E}">
        <p14:creationId xmlns:p14="http://schemas.microsoft.com/office/powerpoint/2010/main" val="364541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37</a:t>
            </a:fld>
            <a:endParaRPr lang="zh-CN" altLang="en-US" sz="1200" b="0" dirty="0"/>
          </a:p>
        </p:txBody>
      </p:sp>
    </p:spTree>
    <p:extLst>
      <p:ext uri="{BB962C8B-B14F-4D97-AF65-F5344CB8AC3E}">
        <p14:creationId xmlns:p14="http://schemas.microsoft.com/office/powerpoint/2010/main" val="239468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38</a:t>
            </a:fld>
            <a:endParaRPr lang="zh-CN" altLang="en-US" sz="1200" b="0" dirty="0"/>
          </a:p>
        </p:txBody>
      </p:sp>
    </p:spTree>
    <p:extLst>
      <p:ext uri="{BB962C8B-B14F-4D97-AF65-F5344CB8AC3E}">
        <p14:creationId xmlns:p14="http://schemas.microsoft.com/office/powerpoint/2010/main" val="39707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39</a:t>
            </a:fld>
            <a:endParaRPr lang="zh-CN" altLang="en-US" sz="1200" b="0" dirty="0"/>
          </a:p>
        </p:txBody>
      </p:sp>
    </p:spTree>
    <p:extLst>
      <p:ext uri="{BB962C8B-B14F-4D97-AF65-F5344CB8AC3E}">
        <p14:creationId xmlns:p14="http://schemas.microsoft.com/office/powerpoint/2010/main" val="942852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Tree>
    <p:extLst>
      <p:ext uri="{BB962C8B-B14F-4D97-AF65-F5344CB8AC3E}">
        <p14:creationId xmlns:p14="http://schemas.microsoft.com/office/powerpoint/2010/main" val="3498916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41</a:t>
            </a:fld>
            <a:endParaRPr lang="zh-CN" altLang="en-US" sz="1200" b="0" dirty="0"/>
          </a:p>
        </p:txBody>
      </p:sp>
    </p:spTree>
    <p:extLst>
      <p:ext uri="{BB962C8B-B14F-4D97-AF65-F5344CB8AC3E}">
        <p14:creationId xmlns:p14="http://schemas.microsoft.com/office/powerpoint/2010/main" val="2049325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42</a:t>
            </a:fld>
            <a:endParaRPr lang="zh-CN" altLang="en-US" sz="1200" b="0" dirty="0"/>
          </a:p>
        </p:txBody>
      </p:sp>
    </p:spTree>
    <p:extLst>
      <p:ext uri="{BB962C8B-B14F-4D97-AF65-F5344CB8AC3E}">
        <p14:creationId xmlns:p14="http://schemas.microsoft.com/office/powerpoint/2010/main" val="4125644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43</a:t>
            </a:fld>
            <a:endParaRPr lang="zh-CN" altLang="en-US" sz="1200" b="0" dirty="0"/>
          </a:p>
        </p:txBody>
      </p:sp>
    </p:spTree>
    <p:extLst>
      <p:ext uri="{BB962C8B-B14F-4D97-AF65-F5344CB8AC3E}">
        <p14:creationId xmlns:p14="http://schemas.microsoft.com/office/powerpoint/2010/main" val="1626668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51</a:t>
            </a:fld>
            <a:endParaRPr lang="zh-CN" altLang="en-US" sz="1200" b="0" dirty="0"/>
          </a:p>
        </p:txBody>
      </p:sp>
    </p:spTree>
    <p:extLst>
      <p:ext uri="{BB962C8B-B14F-4D97-AF65-F5344CB8AC3E}">
        <p14:creationId xmlns:p14="http://schemas.microsoft.com/office/powerpoint/2010/main" val="2505662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52</a:t>
            </a:fld>
            <a:endParaRPr lang="zh-CN" altLang="en-US" sz="1200" b="0" dirty="0"/>
          </a:p>
        </p:txBody>
      </p:sp>
    </p:spTree>
    <p:extLst>
      <p:ext uri="{BB962C8B-B14F-4D97-AF65-F5344CB8AC3E}">
        <p14:creationId xmlns:p14="http://schemas.microsoft.com/office/powerpoint/2010/main" val="3996916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53</a:t>
            </a:fld>
            <a:endParaRPr lang="zh-CN" altLang="en-US"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a:t>WinUI</a:t>
            </a:r>
            <a:r>
              <a:rPr lang="en-US" altLang="zh-CN" dirty="0"/>
              <a:t> 2.0 </a:t>
            </a:r>
            <a:r>
              <a:rPr lang="zh-CN" altLang="en-US" dirty="0"/>
              <a:t>开源了</a:t>
            </a:r>
            <a:r>
              <a:rPr lang="en-US" altLang="zh-CN" dirty="0" err="1"/>
              <a:t>uwp</a:t>
            </a:r>
            <a:r>
              <a:rPr lang="zh-CN" altLang="en-US" dirty="0"/>
              <a:t>的控件部分，</a:t>
            </a:r>
            <a:r>
              <a:rPr lang="en-US" altLang="zh-CN" dirty="0" err="1"/>
              <a:t>WinUI</a:t>
            </a:r>
            <a:r>
              <a:rPr lang="en-US" altLang="zh-CN" dirty="0"/>
              <a:t> 3.0</a:t>
            </a:r>
            <a:r>
              <a:rPr lang="zh-CN" altLang="en-US" dirty="0"/>
              <a:t> 把 </a:t>
            </a:r>
            <a:r>
              <a:rPr lang="en-US" altLang="zh-CN" dirty="0" err="1"/>
              <a:t>uwp</a:t>
            </a:r>
            <a:r>
              <a:rPr lang="en-US" altLang="zh-CN" dirty="0"/>
              <a:t> </a:t>
            </a:r>
            <a:r>
              <a:rPr lang="zh-CN" altLang="en-US" dirty="0"/>
              <a:t>整个 </a:t>
            </a:r>
            <a:r>
              <a:rPr lang="en-US" altLang="zh-CN" dirty="0" err="1"/>
              <a:t>ui</a:t>
            </a:r>
            <a:r>
              <a:rPr lang="en-US" altLang="zh-CN" dirty="0"/>
              <a:t> </a:t>
            </a:r>
            <a:r>
              <a:rPr lang="zh-CN" altLang="en-US" dirty="0"/>
              <a:t>部分剥离并开源，包括一些输入和动画操作 </a:t>
            </a:r>
            <a:r>
              <a:rPr lang="en-US" altLang="zh-CN" dirty="0" err="1"/>
              <a:t>api</a:t>
            </a:r>
            <a:endParaRPr lang="en-US" altLang="zh-CN" dirty="0"/>
          </a:p>
          <a:p>
            <a:endParaRPr lang="en-US" altLang="zh-CN" dirty="0"/>
          </a:p>
          <a:p>
            <a:r>
              <a:rPr lang="en-US" altLang="zh-CN" dirty="0"/>
              <a:t>Windows runtime </a:t>
            </a:r>
            <a:r>
              <a:rPr lang="en-US" altLang="zh-CN" dirty="0" err="1"/>
              <a:t>api</a:t>
            </a:r>
            <a:r>
              <a:rPr lang="en-US" altLang="zh-CN" dirty="0"/>
              <a:t> </a:t>
            </a:r>
            <a:r>
              <a:rPr lang="zh-CN" altLang="en-US" dirty="0"/>
              <a:t>经过封装后提供给不同的程序员使用</a:t>
            </a:r>
            <a:endParaRPr lang="en-US" altLang="zh-CN" dirty="0"/>
          </a:p>
          <a:p>
            <a:endParaRPr lang="en-US" altLang="zh-CN" dirty="0"/>
          </a:p>
          <a:p>
            <a:r>
              <a:rPr lang="en-US" altLang="zh-CN" sz="1200" b="0" i="0" u="none" strike="noStrike" kern="1200" baseline="0" dirty="0">
                <a:solidFill>
                  <a:schemeClr val="tx1"/>
                </a:solidFill>
                <a:effectLst/>
                <a:latin typeface="Arial" panose="020B0604020202020204" pitchFamily="34" charset="0"/>
                <a:ea typeface="宋体" panose="02010600030101010101" pitchFamily="2" charset="-122"/>
                <a:hlinkClick r:id="rId3"/>
              </a:rPr>
              <a:t>C++/WinRT</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is an entirely standard modern C++17 language projection for Windows Runtime (WinRT) APIs, implemented as a header-file-based library, and designed to provide you with first-class access to the modern Windows API. With C++/WinRT, you can author and consume Windows Runtime APIs using any standards-compliant C++17 compiler. The Windows SDK includes C++/WinRT; it was introduced in version 10.0.17134.0 (Windows 10, version 1803).</a:t>
            </a:r>
          </a:p>
          <a:p>
            <a:r>
              <a:rPr lang="zh-CN" altLang="en-US" sz="1200" b="0" i="0" u="none" kern="1200" baseline="0" dirty="0">
                <a:solidFill>
                  <a:schemeClr val="tx1"/>
                </a:solidFill>
                <a:effectLst/>
                <a:latin typeface="Arial" panose="020B0604020202020204" pitchFamily="34" charset="0"/>
                <a:ea typeface="宋体" panose="02010600030101010101" pitchFamily="2" charset="-122"/>
              </a:rPr>
              <a:t>这个项目本来叫</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ModernCPP</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Kenny Kerr</a:t>
            </a:r>
            <a:r>
              <a:rPr lang="zh-CN" altLang="en-US" sz="1200" b="0" i="0" u="none" kern="1200" baseline="0" dirty="0">
                <a:solidFill>
                  <a:schemeClr val="tx1"/>
                </a:solidFill>
                <a:effectLst/>
                <a:latin typeface="Arial" panose="020B0604020202020204" pitchFamily="34" charset="0"/>
                <a:ea typeface="宋体" panose="02010600030101010101" pitchFamily="2" charset="-122"/>
              </a:rPr>
              <a:t>自己在家搞出来的，被微软看上后，连人带项目招进来</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r>
              <a:rPr lang="en-US" altLang="zh-CN" sz="1200" b="0" i="0" u="none" kern="1200" baseline="0" dirty="0">
                <a:solidFill>
                  <a:schemeClr val="tx1"/>
                </a:solidFill>
                <a:effectLst/>
                <a:latin typeface="Arial" panose="020B0604020202020204" pitchFamily="34" charset="0"/>
                <a:ea typeface="宋体" panose="02010600030101010101" pitchFamily="2" charset="-122"/>
              </a:rPr>
              <a:t>Project Reunion is an evolution of the Windows developer platform that will make it more compatible, agile, modern and open.</a:t>
            </a: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6</a:t>
            </a:fld>
            <a:endParaRPr lang="zh-CN" altLang="en-US" sz="1200" b="0" dirty="0"/>
          </a:p>
        </p:txBody>
      </p:sp>
    </p:spTree>
    <p:extLst>
      <p:ext uri="{BB962C8B-B14F-4D97-AF65-F5344CB8AC3E}">
        <p14:creationId xmlns:p14="http://schemas.microsoft.com/office/powerpoint/2010/main" val="429462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7</a:t>
            </a:fld>
            <a:endParaRPr lang="zh-CN" altLang="en-US" sz="1200" b="0" dirty="0"/>
          </a:p>
        </p:txBody>
      </p:sp>
    </p:spTree>
    <p:extLst>
      <p:ext uri="{BB962C8B-B14F-4D97-AF65-F5344CB8AC3E}">
        <p14:creationId xmlns:p14="http://schemas.microsoft.com/office/powerpoint/2010/main" val="143261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8</a:t>
            </a:fld>
            <a:endParaRPr lang="zh-CN" altLang="en-US" sz="1200" b="0" dirty="0"/>
          </a:p>
        </p:txBody>
      </p:sp>
    </p:spTree>
    <p:extLst>
      <p:ext uri="{BB962C8B-B14F-4D97-AF65-F5344CB8AC3E}">
        <p14:creationId xmlns:p14="http://schemas.microsoft.com/office/powerpoint/2010/main" val="610756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err="1"/>
              <a:t>Gitee</a:t>
            </a:r>
            <a:r>
              <a:rPr lang="en-US" altLang="zh-CN" b="1" dirty="0"/>
              <a:t> Pages Pro </a:t>
            </a:r>
            <a:r>
              <a:rPr lang="zh-CN" altLang="en-US" b="1" dirty="0"/>
              <a:t>已经对个人用户关闭</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15</a:t>
            </a:fld>
            <a:endParaRPr lang="zh-CN" altLang="en-US" sz="1200"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17</a:t>
            </a:fld>
            <a:endParaRPr lang="zh-CN" altLang="en-US" sz="1200" b="0" dirty="0"/>
          </a:p>
        </p:txBody>
      </p:sp>
    </p:spTree>
    <p:extLst>
      <p:ext uri="{BB962C8B-B14F-4D97-AF65-F5344CB8AC3E}">
        <p14:creationId xmlns:p14="http://schemas.microsoft.com/office/powerpoint/2010/main" val="420661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18</a:t>
            </a:fld>
            <a:endParaRPr lang="zh-CN" altLang="en-US" sz="1200" b="0" dirty="0"/>
          </a:p>
        </p:txBody>
      </p:sp>
    </p:spTree>
    <p:extLst>
      <p:ext uri="{BB962C8B-B14F-4D97-AF65-F5344CB8AC3E}">
        <p14:creationId xmlns:p14="http://schemas.microsoft.com/office/powerpoint/2010/main" val="14336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28859"/>
            <a:ext cx="259559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1.1 Windows</a:t>
            </a:r>
            <a:r>
              <a:rPr lang="zh-CN" altLang="en-US" sz="1600" b="1" dirty="0">
                <a:solidFill>
                  <a:srgbClr val="1C4885"/>
                </a:solidFill>
                <a:latin typeface="微软雅黑" panose="020B0503020204020204" pitchFamily="34" charset="-122"/>
                <a:ea typeface="微软雅黑" panose="020B0503020204020204" pitchFamily="34" charset="-122"/>
              </a:rPr>
              <a:t>简介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281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68020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263159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32660" y="29552"/>
            <a:ext cx="3243091"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1.1 Introduction</a:t>
            </a:r>
          </a:p>
        </p:txBody>
      </p:sp>
    </p:spTree>
    <p:extLst>
      <p:ext uri="{BB962C8B-B14F-4D97-AF65-F5344CB8AC3E}">
        <p14:creationId xmlns:p14="http://schemas.microsoft.com/office/powerpoint/2010/main" val="3111343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DA85D059-452B-4F89-84C2-4D1B7B5B5E9C}"/>
              </a:ext>
            </a:extLst>
          </p:cNvPr>
          <p:cNvSpPr>
            <a:spLocks noChangeArrowheads="1"/>
          </p:cNvSpPr>
          <p:nvPr userDrawn="1"/>
        </p:nvSpPr>
        <p:spPr bwMode="auto">
          <a:xfrm>
            <a:off x="32660" y="29552"/>
            <a:ext cx="3243091"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1.2 Windows Programming</a:t>
            </a:r>
          </a:p>
        </p:txBody>
      </p:sp>
    </p:spTree>
    <p:extLst>
      <p:ext uri="{BB962C8B-B14F-4D97-AF65-F5344CB8AC3E}">
        <p14:creationId xmlns:p14="http://schemas.microsoft.com/office/powerpoint/2010/main" val="3017067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E5DE8411-1120-46FB-96EF-563FC193AC17}"/>
              </a:ext>
            </a:extLst>
          </p:cNvPr>
          <p:cNvSpPr>
            <a:spLocks noChangeArrowheads="1"/>
          </p:cNvSpPr>
          <p:nvPr userDrawn="1"/>
        </p:nvSpPr>
        <p:spPr bwMode="auto">
          <a:xfrm>
            <a:off x="32660" y="29552"/>
            <a:ext cx="3243091"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 3 Windows Form and WPF</a:t>
            </a:r>
          </a:p>
        </p:txBody>
      </p:sp>
    </p:spTree>
    <p:extLst>
      <p:ext uri="{BB962C8B-B14F-4D97-AF65-F5344CB8AC3E}">
        <p14:creationId xmlns:p14="http://schemas.microsoft.com/office/powerpoint/2010/main" val="2161445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18C91F3A-8E68-466F-AE23-D59EE3536221}"/>
              </a:ext>
            </a:extLst>
          </p:cNvPr>
          <p:cNvSpPr>
            <a:spLocks noChangeArrowheads="1"/>
          </p:cNvSpPr>
          <p:nvPr userDrawn="1"/>
        </p:nvSpPr>
        <p:spPr bwMode="auto">
          <a:xfrm>
            <a:off x="32660" y="29552"/>
            <a:ext cx="3243091"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 4 UWP, XAML and FLUENT</a:t>
            </a:r>
          </a:p>
        </p:txBody>
      </p:sp>
    </p:spTree>
    <p:extLst>
      <p:ext uri="{BB962C8B-B14F-4D97-AF65-F5344CB8AC3E}">
        <p14:creationId xmlns:p14="http://schemas.microsoft.com/office/powerpoint/2010/main" val="2226079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B6C3244-6825-4D84-BA05-EADB6E860910}"/>
              </a:ext>
            </a:extLst>
          </p:cNvPr>
          <p:cNvSpPr>
            <a:spLocks noChangeArrowheads="1"/>
          </p:cNvSpPr>
          <p:nvPr userDrawn="1"/>
        </p:nvSpPr>
        <p:spPr bwMode="auto">
          <a:xfrm>
            <a:off x="32660" y="29552"/>
            <a:ext cx="368707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1. 5 </a:t>
            </a:r>
            <a:r>
              <a:rPr lang="en-US" altLang="zh-CN" sz="1600" b="1" dirty="0" err="1">
                <a:solidFill>
                  <a:srgbClr val="1C4885"/>
                </a:solidFill>
                <a:latin typeface="微软雅黑" panose="020B0503020204020204" pitchFamily="34" charset="-122"/>
                <a:ea typeface="微软雅黑" panose="020B0503020204020204" pitchFamily="34" charset="-122"/>
              </a:rPr>
              <a:t>winRT</a:t>
            </a:r>
            <a:r>
              <a:rPr lang="en-US" altLang="zh-CN" sz="1600" b="1" dirty="0">
                <a:solidFill>
                  <a:srgbClr val="1C4885"/>
                </a:solidFill>
                <a:latin typeface="微软雅黑" panose="020B0503020204020204" pitchFamily="34" charset="-122"/>
                <a:ea typeface="微软雅黑" panose="020B0503020204020204" pitchFamily="34" charset="-122"/>
              </a:rPr>
              <a:t> and </a:t>
            </a:r>
            <a:r>
              <a:rPr lang="en-US" altLang="zh-CN" sz="1600" b="1" dirty="0" err="1">
                <a:solidFill>
                  <a:srgbClr val="1C4885"/>
                </a:solidFill>
                <a:latin typeface="微软雅黑" panose="020B0503020204020204" pitchFamily="34" charset="-122"/>
                <a:ea typeface="微软雅黑" panose="020B0503020204020204" pitchFamily="34" charset="-122"/>
              </a:rPr>
              <a:t>WinUI</a:t>
            </a:r>
            <a:r>
              <a:rPr lang="en-US" altLang="zh-CN" sz="1600" b="1" dirty="0">
                <a:solidFill>
                  <a:srgbClr val="1C4885"/>
                </a:solidFill>
                <a:latin typeface="微软雅黑" panose="020B0503020204020204" pitchFamily="34" charset="-122"/>
                <a:ea typeface="微软雅黑" panose="020B0503020204020204" pitchFamily="34" charset="-122"/>
              </a:rPr>
              <a:t>, WebView2</a:t>
            </a:r>
          </a:p>
        </p:txBody>
      </p:sp>
    </p:spTree>
    <p:extLst>
      <p:ext uri="{BB962C8B-B14F-4D97-AF65-F5344CB8AC3E}">
        <p14:creationId xmlns:p14="http://schemas.microsoft.com/office/powerpoint/2010/main" val="2644046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0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326767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1.2 Windows </a:t>
            </a:r>
            <a:r>
              <a:rPr lang="zh-CN" altLang="en-US" sz="1600" b="1" dirty="0">
                <a:solidFill>
                  <a:srgbClr val="1C4885"/>
                </a:solidFill>
                <a:latin typeface="微软雅黑" panose="020B0503020204020204" pitchFamily="34" charset="-122"/>
                <a:ea typeface="微软雅黑" panose="020B0503020204020204" pitchFamily="34" charset="-122"/>
              </a:rPr>
              <a:t>程序开发</a:t>
            </a:r>
          </a:p>
        </p:txBody>
      </p:sp>
    </p:spTree>
    <p:extLst>
      <p:ext uri="{BB962C8B-B14F-4D97-AF65-F5344CB8AC3E}">
        <p14:creationId xmlns:p14="http://schemas.microsoft.com/office/powerpoint/2010/main" val="399912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470783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1.3 Windows Form</a:t>
            </a:r>
            <a:r>
              <a:rPr lang="zh-CN" altLang="en-US" sz="1600" b="1" dirty="0">
                <a:solidFill>
                  <a:srgbClr val="1C4885"/>
                </a:solidFill>
                <a:latin typeface="微软雅黑" panose="020B0503020204020204" pitchFamily="34" charset="-122"/>
                <a:ea typeface="微软雅黑" panose="020B0503020204020204" pitchFamily="34" charset="-122"/>
              </a:rPr>
              <a:t>与</a:t>
            </a:r>
            <a:r>
              <a:rPr lang="en-US" altLang="zh-CN" sz="1600" b="1" dirty="0">
                <a:solidFill>
                  <a:srgbClr val="1C4885"/>
                </a:solidFill>
                <a:latin typeface="微软雅黑" panose="020B0503020204020204" pitchFamily="34" charset="-122"/>
                <a:ea typeface="微软雅黑" panose="020B0503020204020204" pitchFamily="34" charset="-122"/>
              </a:rPr>
              <a:t>WPF</a:t>
            </a:r>
            <a:r>
              <a:rPr lang="zh-CN" altLang="en-US" sz="1600" b="1" dirty="0">
                <a:solidFill>
                  <a:srgbClr val="1C4885"/>
                </a:solidFill>
                <a:latin typeface="微软雅黑" panose="020B0503020204020204" pitchFamily="34" charset="-122"/>
                <a:ea typeface="微软雅黑" panose="020B0503020204020204" pitchFamily="34" charset="-122"/>
              </a:rPr>
              <a:t>应用程序</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41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883629"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1.4 UWP</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与</a:t>
            </a: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FLUENT</a:t>
            </a:r>
          </a:p>
        </p:txBody>
      </p:sp>
    </p:spTree>
    <p:extLst>
      <p:ext uri="{BB962C8B-B14F-4D97-AF65-F5344CB8AC3E}">
        <p14:creationId xmlns:p14="http://schemas.microsoft.com/office/powerpoint/2010/main" val="68462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41362"/>
            <a:ext cx="317166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1.5 </a:t>
            </a:r>
            <a:r>
              <a:rPr lang="en-US" altLang="zh-CN" sz="1600" b="1" dirty="0" err="1">
                <a:solidFill>
                  <a:srgbClr val="1C4885"/>
                </a:solidFill>
                <a:latin typeface="微软雅黑" panose="020B0503020204020204" pitchFamily="34" charset="-122"/>
                <a:ea typeface="微软雅黑" panose="020B0503020204020204" pitchFamily="34" charset="-122"/>
              </a:rPr>
              <a:t>WinUI</a:t>
            </a:r>
            <a:r>
              <a:rPr lang="en-US" altLang="zh-CN" sz="1600" b="1" dirty="0">
                <a:solidFill>
                  <a:srgbClr val="1C4885"/>
                </a:solidFill>
                <a:latin typeface="微软雅黑" panose="020B0503020204020204" pitchFamily="34" charset="-122"/>
                <a:ea typeface="微软雅黑" panose="020B0503020204020204" pitchFamily="34" charset="-122"/>
              </a:rPr>
              <a:t> and XAML</a:t>
            </a:r>
          </a:p>
        </p:txBody>
      </p:sp>
    </p:spTree>
    <p:extLst>
      <p:ext uri="{BB962C8B-B14F-4D97-AF65-F5344CB8AC3E}">
        <p14:creationId xmlns:p14="http://schemas.microsoft.com/office/powerpoint/2010/main" val="50971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326767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1.6 </a:t>
            </a:r>
            <a:r>
              <a:rPr lang="en-US" altLang="zh-CN" sz="1600" b="1" dirty="0">
                <a:solidFill>
                  <a:srgbClr val="FF0000"/>
                </a:solidFill>
                <a:latin typeface="微软雅黑" panose="020B0503020204020204" pitchFamily="34" charset="-122"/>
                <a:ea typeface="微软雅黑" panose="020B0503020204020204" pitchFamily="34" charset="-122"/>
              </a:rPr>
              <a:t>FUTURE …</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58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hapter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96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40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284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执古之道 御今之有</a:t>
            </a:r>
          </a:p>
        </p:txBody>
      </p:sp>
    </p:spTree>
    <p:extLst>
      <p:ext uri="{BB962C8B-B14F-4D97-AF65-F5344CB8AC3E}">
        <p14:creationId xmlns:p14="http://schemas.microsoft.com/office/powerpoint/2010/main" val="427489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2020</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7824193" y="20976"/>
            <a:ext cx="4325673" cy="284393"/>
            <a:chOff x="1268" y="3828"/>
            <a:chExt cx="5023" cy="336"/>
          </a:xfrm>
        </p:grpSpPr>
        <p:sp>
          <p:nvSpPr>
            <p:cNvPr id="26" name="Rectangle 6"/>
            <p:cNvSpPr>
              <a:spLocks noChangeArrowheads="1"/>
            </p:cNvSpPr>
            <p:nvPr/>
          </p:nvSpPr>
          <p:spPr bwMode="auto">
            <a:xfrm>
              <a:off x="2193" y="3828"/>
              <a:ext cx="4098"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a:solidFill>
                    <a:srgbClr val="1C4885"/>
                  </a:solidFill>
                  <a:latin typeface="微软雅黑" panose="020B0503020204020204" pitchFamily="34" charset="-122"/>
                  <a:ea typeface="微软雅黑" panose="020B0503020204020204" pitchFamily="34" charset="-122"/>
                </a:rPr>
                <a:t>WINDOWS</a:t>
              </a:r>
              <a:r>
                <a:rPr lang="zh-CN" altLang="en-US" sz="1600" b="1" dirty="0">
                  <a:solidFill>
                    <a:srgbClr val="1C4885"/>
                  </a:solidFill>
                  <a:latin typeface="微软雅黑" panose="020B0503020204020204" pitchFamily="34" charset="-122"/>
                  <a:ea typeface="微软雅黑" panose="020B0503020204020204" pitchFamily="34" charset="-122"/>
                </a:rPr>
                <a:t>操作系统概述</a:t>
              </a: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29464784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4" r:id="rId4"/>
    <p:sldLayoutId id="2147483670" r:id="rId5"/>
    <p:sldLayoutId id="2147483671" r:id="rId6"/>
    <p:sldLayoutId id="2147483672" r:id="rId7"/>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0995389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2">
            <a:lumMod val="9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solidFill>
                  <a:schemeClr val="accent1">
                    <a:lumMod val="50000"/>
                  </a:schemeClr>
                </a:solidFill>
              </a:rPr>
              <a:t>FALL 2020</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solidFill>
                  <a:schemeClr val="accent1">
                    <a:lumMod val="50000"/>
                  </a:schemeClr>
                </a:solidFill>
              </a:rPr>
              <a:t>‹#›</a:t>
            </a:fld>
            <a:endParaRPr lang="en-US" sz="1000" dirty="0">
              <a:solidFill>
                <a:schemeClr val="accent1">
                  <a:lumMod val="50000"/>
                </a:schemeClr>
              </a:solidFill>
            </a:endParaRPr>
          </a:p>
        </p:txBody>
      </p:sp>
      <p:grpSp>
        <p:nvGrpSpPr>
          <p:cNvPr id="28" name="组合 27"/>
          <p:cNvGrpSpPr/>
          <p:nvPr/>
        </p:nvGrpSpPr>
        <p:grpSpPr>
          <a:xfrm>
            <a:off x="9120315" y="10544"/>
            <a:ext cx="3058548" cy="278468"/>
            <a:chOff x="1475" y="3839"/>
            <a:chExt cx="4774" cy="329"/>
          </a:xfrm>
        </p:grpSpPr>
        <p:sp>
          <p:nvSpPr>
            <p:cNvPr id="26" name="Rectangle 6"/>
            <p:cNvSpPr>
              <a:spLocks noChangeArrowheads="1"/>
            </p:cNvSpPr>
            <p:nvPr/>
          </p:nvSpPr>
          <p:spPr bwMode="auto">
            <a:xfrm>
              <a:off x="2240" y="3846"/>
              <a:ext cx="4009"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Windows </a:t>
              </a:r>
              <a:r>
                <a:rPr lang="zh-CN" altLang="en-US" sz="1600" b="1" dirty="0">
                  <a:solidFill>
                    <a:srgbClr val="1C4885"/>
                  </a:solidFill>
                  <a:latin typeface="微软雅黑" panose="020B0503020204020204" pitchFamily="34" charset="-122"/>
                  <a:ea typeface="微软雅黑" panose="020B0503020204020204" pitchFamily="34" charset="-122"/>
                </a:rPr>
                <a:t>操作系统概述</a:t>
              </a:r>
            </a:p>
          </p:txBody>
        </p:sp>
        <p:sp>
          <p:nvSpPr>
            <p:cNvPr id="27" name="矩形 29"/>
            <p:cNvSpPr>
              <a:spLocks noChangeArrowheads="1"/>
            </p:cNvSpPr>
            <p:nvPr/>
          </p:nvSpPr>
          <p:spPr bwMode="auto">
            <a:xfrm>
              <a:off x="1475" y="3839"/>
              <a:ext cx="770" cy="329"/>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21157954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troustrup.com/bs_faq.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hyperlink" Target="https://www.microsoft.com/design/fluent/"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docs.microsoft.com/en-us/windows/uwp/design/fluent-design-system/index"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en-us/windows/uwp/design/downloads/index"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hyperlink" Target="https://docs.microsoft.com/en-us/windows/apps/winui/" TargetMode="External"/><Relationship Id="rId5" Type="http://schemas.openxmlformats.org/officeDocument/2006/relationships/hyperlink" Target="https://developer.microsoft.com/windows/downloads/windows-10-sdk/" TargetMode="Externa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3B88B4-05B4-4D9C-8A53-B42DD2882129}"/>
              </a:ext>
            </a:extLst>
          </p:cNvPr>
          <p:cNvSpPr txBox="1"/>
          <p:nvPr/>
        </p:nvSpPr>
        <p:spPr>
          <a:xfrm>
            <a:off x="130004" y="1268760"/>
            <a:ext cx="8126236" cy="903645"/>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1 Windows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操作系统概述</a:t>
            </a:r>
          </a:p>
        </p:txBody>
      </p:sp>
      <p:sp>
        <p:nvSpPr>
          <p:cNvPr id="3" name="副标题 2">
            <a:extLst>
              <a:ext uri="{FF2B5EF4-FFF2-40B4-BE49-F238E27FC236}">
                <a16:creationId xmlns:a16="http://schemas.microsoft.com/office/drawing/2014/main" id="{89464483-A796-4F9C-9021-1B78BC4983F7}"/>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410512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762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pic>
        <p:nvPicPr>
          <p:cNvPr id="7" name="图片 6"/>
          <p:cNvPicPr>
            <a:picLocks noChangeAspect="1"/>
          </p:cNvPicPr>
          <p:nvPr/>
        </p:nvPicPr>
        <p:blipFill>
          <a:blip r:embed="rId2"/>
          <a:stretch>
            <a:fillRect/>
          </a:stretch>
        </p:blipFill>
        <p:spPr>
          <a:xfrm>
            <a:off x="7351700" y="996414"/>
            <a:ext cx="3190875" cy="5486400"/>
          </a:xfrm>
          <a:prstGeom prst="rect">
            <a:avLst/>
          </a:prstGeom>
        </p:spPr>
      </p:pic>
      <p:pic>
        <p:nvPicPr>
          <p:cNvPr id="8" name="图片 7"/>
          <p:cNvPicPr>
            <a:picLocks noChangeAspect="1"/>
          </p:cNvPicPr>
          <p:nvPr/>
        </p:nvPicPr>
        <p:blipFill>
          <a:blip r:embed="rId3"/>
          <a:stretch>
            <a:fillRect/>
          </a:stretch>
        </p:blipFill>
        <p:spPr>
          <a:xfrm>
            <a:off x="3294433" y="3212977"/>
            <a:ext cx="2600325" cy="2505075"/>
          </a:xfrm>
          <a:prstGeom prst="rect">
            <a:avLst/>
          </a:prstGeom>
        </p:spPr>
      </p:pic>
      <p:sp>
        <p:nvSpPr>
          <p:cNvPr id="9" name="云形标注 8"/>
          <p:cNvSpPr/>
          <p:nvPr/>
        </p:nvSpPr>
        <p:spPr>
          <a:xfrm>
            <a:off x="1631504" y="3163716"/>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API </a:t>
            </a:r>
            <a:r>
              <a:rPr lang="zh-CN" altLang="en-US" sz="1200" dirty="0"/>
              <a:t>函数</a:t>
            </a:r>
          </a:p>
        </p:txBody>
      </p:sp>
      <p:sp>
        <p:nvSpPr>
          <p:cNvPr id="11" name="云形标注 10"/>
          <p:cNvSpPr/>
          <p:nvPr/>
        </p:nvSpPr>
        <p:spPr>
          <a:xfrm>
            <a:off x="5663952" y="1081578"/>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数据结构</a:t>
            </a:r>
          </a:p>
        </p:txBody>
      </p:sp>
      <p:sp>
        <p:nvSpPr>
          <p:cNvPr id="10" name="矩形 9"/>
          <p:cNvSpPr/>
          <p:nvPr/>
        </p:nvSpPr>
        <p:spPr>
          <a:xfrm>
            <a:off x="2423592" y="2261187"/>
            <a:ext cx="7992888" cy="584775"/>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anim calcmode="lin" valueType="num">
                                      <p:cBhvr>
                                        <p:cTn id="23" dur="250" fill="hold"/>
                                        <p:tgtEl>
                                          <p:spTgt spid="9"/>
                                        </p:tgtEl>
                                        <p:attrNameLst>
                                          <p:attrName>ppt_x</p:attrName>
                                        </p:attrNameLst>
                                      </p:cBhvr>
                                      <p:tavLst>
                                        <p:tav tm="0">
                                          <p:val>
                                            <p:strVal val="#ppt_x"/>
                                          </p:val>
                                        </p:tav>
                                        <p:tav tm="100000">
                                          <p:val>
                                            <p:strVal val="#ppt_x"/>
                                          </p:val>
                                        </p:tav>
                                      </p:tavLst>
                                    </p:anim>
                                    <p:anim calcmode="lin" valueType="num">
                                      <p:cBhvr>
                                        <p:cTn id="24"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marL="0" indent="0">
              <a:buNone/>
              <a:defRPr/>
            </a:pP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grpSp>
        <p:nvGrpSpPr>
          <p:cNvPr id="10" name="Group 1"/>
          <p:cNvGrpSpPr>
            <a:grpSpLocks noChangeAspect="1"/>
          </p:cNvGrpSpPr>
          <p:nvPr/>
        </p:nvGrpSpPr>
        <p:grpSpPr bwMode="auto">
          <a:xfrm>
            <a:off x="3935761" y="2893813"/>
            <a:ext cx="6503313" cy="3043824"/>
            <a:chOff x="1980" y="10842"/>
            <a:chExt cx="7920" cy="2964"/>
          </a:xfrm>
        </p:grpSpPr>
        <p:sp>
          <p:nvSpPr>
            <p:cNvPr id="12" name="AutoShape 28"/>
            <p:cNvSpPr>
              <a:spLocks noChangeAspect="1" noChangeArrowheads="1" noTextEdit="1"/>
            </p:cNvSpPr>
            <p:nvPr/>
          </p:nvSpPr>
          <p:spPr bwMode="auto">
            <a:xfrm>
              <a:off x="1980" y="10842"/>
              <a:ext cx="79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endParaRPr lang="zh-CN" altLang="en-US" sz="1400">
                <a:solidFill>
                  <a:schemeClr val="accent6">
                    <a:lumMod val="75000"/>
                  </a:schemeClr>
                </a:solidFill>
              </a:endParaRPr>
            </a:p>
          </p:txBody>
        </p:sp>
        <p:sp>
          <p:nvSpPr>
            <p:cNvPr id="13" name="Text Box 27"/>
            <p:cNvSpPr txBox="1">
              <a:spLocks noChangeArrowheads="1"/>
            </p:cNvSpPr>
            <p:nvPr/>
          </p:nvSpPr>
          <p:spPr bwMode="auto">
            <a:xfrm>
              <a:off x="9086" y="10922"/>
              <a:ext cx="5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41" tIns="48920" rIns="97841" bIns="48920"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400">
                <a:solidFill>
                  <a:schemeClr val="accent6">
                    <a:lumMod val="75000"/>
                  </a:schemeClr>
                </a:solidFill>
              </a:endParaRPr>
            </a:p>
          </p:txBody>
        </p:sp>
        <p:grpSp>
          <p:nvGrpSpPr>
            <p:cNvPr id="14" name="Group 2"/>
            <p:cNvGrpSpPr/>
            <p:nvPr/>
          </p:nvGrpSpPr>
          <p:grpSpPr bwMode="auto">
            <a:xfrm>
              <a:off x="1980" y="10842"/>
              <a:ext cx="7920" cy="2964"/>
              <a:chOff x="1800" y="12360"/>
              <a:chExt cx="7920" cy="2964"/>
            </a:xfrm>
          </p:grpSpPr>
          <p:sp>
            <p:nvSpPr>
              <p:cNvPr id="15" name="Text Box 26"/>
              <p:cNvSpPr txBox="1">
                <a:spLocks noChangeArrowheads="1"/>
              </p:cNvSpPr>
              <p:nvPr/>
            </p:nvSpPr>
            <p:spPr bwMode="auto">
              <a:xfrm>
                <a:off x="1980" y="12360"/>
                <a:ext cx="1260" cy="780"/>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dirty="0">
                    <a:solidFill>
                      <a:schemeClr val="accent6">
                        <a:lumMod val="75000"/>
                      </a:schemeClr>
                    </a:solidFill>
                  </a:rPr>
                  <a:t>用户操作</a:t>
                </a:r>
              </a:p>
              <a:p>
                <a:pPr algn="ctr"/>
                <a:r>
                  <a:rPr lang="zh-CN" altLang="en-US" sz="1400" dirty="0">
                    <a:solidFill>
                      <a:schemeClr val="accent6">
                        <a:lumMod val="75000"/>
                      </a:schemeClr>
                    </a:solidFill>
                  </a:rPr>
                  <a:t>系统事件</a:t>
                </a:r>
              </a:p>
            </p:txBody>
          </p:sp>
          <p:sp>
            <p:nvSpPr>
              <p:cNvPr id="16" name="Text Box 25"/>
              <p:cNvSpPr txBox="1">
                <a:spLocks noChangeArrowheads="1"/>
              </p:cNvSpPr>
              <p:nvPr/>
            </p:nvSpPr>
            <p:spPr bwMode="auto">
              <a:xfrm>
                <a:off x="1800" y="1360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系统消息队列</a:t>
                </a:r>
              </a:p>
            </p:txBody>
          </p:sp>
          <p:sp>
            <p:nvSpPr>
              <p:cNvPr id="17" name="Line 24"/>
              <p:cNvSpPr>
                <a:spLocks noChangeShapeType="1"/>
              </p:cNvSpPr>
              <p:nvPr/>
            </p:nvSpPr>
            <p:spPr bwMode="auto">
              <a:xfrm>
                <a:off x="3960" y="13044"/>
                <a:ext cx="0" cy="158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8" name="Line 23"/>
              <p:cNvSpPr>
                <a:spLocks noChangeShapeType="1"/>
              </p:cNvSpPr>
              <p:nvPr/>
            </p:nvSpPr>
            <p:spPr bwMode="auto">
              <a:xfrm>
                <a:off x="3960" y="130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9" name="Text Box 22"/>
              <p:cNvSpPr txBox="1">
                <a:spLocks noChangeArrowheads="1"/>
              </p:cNvSpPr>
              <p:nvPr/>
            </p:nvSpPr>
            <p:spPr bwMode="auto">
              <a:xfrm>
                <a:off x="4500" y="1282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0" name="Line 21"/>
              <p:cNvSpPr>
                <a:spLocks noChangeShapeType="1"/>
              </p:cNvSpPr>
              <p:nvPr/>
            </p:nvSpPr>
            <p:spPr bwMode="auto">
              <a:xfrm>
                <a:off x="3960" y="14640"/>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1" name="Text Box 20"/>
              <p:cNvSpPr txBox="1">
                <a:spLocks noChangeArrowheads="1"/>
              </p:cNvSpPr>
              <p:nvPr/>
            </p:nvSpPr>
            <p:spPr bwMode="auto">
              <a:xfrm>
                <a:off x="4500" y="1438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2" name="Line 19"/>
              <p:cNvSpPr>
                <a:spLocks noChangeShapeType="1"/>
              </p:cNvSpPr>
              <p:nvPr/>
            </p:nvSpPr>
            <p:spPr bwMode="auto">
              <a:xfrm>
                <a:off x="5220" y="13452"/>
                <a:ext cx="0" cy="780"/>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3" name="Line 18"/>
              <p:cNvSpPr>
                <a:spLocks noChangeShapeType="1"/>
              </p:cNvSpPr>
              <p:nvPr/>
            </p:nvSpPr>
            <p:spPr bwMode="auto">
              <a:xfrm>
                <a:off x="2610" y="13140"/>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4" name="Line 17"/>
              <p:cNvSpPr>
                <a:spLocks noChangeShapeType="1"/>
              </p:cNvSpPr>
              <p:nvPr/>
            </p:nvSpPr>
            <p:spPr bwMode="auto">
              <a:xfrm>
                <a:off x="3420" y="13839"/>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5" name="Text Box 16"/>
              <p:cNvSpPr txBox="1">
                <a:spLocks noChangeArrowheads="1"/>
              </p:cNvSpPr>
              <p:nvPr/>
            </p:nvSpPr>
            <p:spPr bwMode="auto">
              <a:xfrm>
                <a:off x="6480" y="1251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26" name="Line 15"/>
              <p:cNvSpPr>
                <a:spLocks noChangeShapeType="1"/>
              </p:cNvSpPr>
              <p:nvPr/>
            </p:nvSpPr>
            <p:spPr bwMode="auto">
              <a:xfrm>
                <a:off x="6120" y="1306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7" name="Text Box 14"/>
              <p:cNvSpPr txBox="1">
                <a:spLocks noChangeArrowheads="1"/>
              </p:cNvSpPr>
              <p:nvPr/>
            </p:nvSpPr>
            <p:spPr bwMode="auto">
              <a:xfrm>
                <a:off x="8280" y="1236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28" name="Text Box 13"/>
              <p:cNvSpPr txBox="1">
                <a:spLocks noChangeArrowheads="1"/>
              </p:cNvSpPr>
              <p:nvPr/>
            </p:nvSpPr>
            <p:spPr bwMode="auto">
              <a:xfrm>
                <a:off x="8280" y="1329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29" name="Line 12"/>
              <p:cNvSpPr>
                <a:spLocks noChangeShapeType="1"/>
              </p:cNvSpPr>
              <p:nvPr/>
            </p:nvSpPr>
            <p:spPr bwMode="auto">
              <a:xfrm>
                <a:off x="7740" y="1259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0" name="Line 11"/>
              <p:cNvSpPr>
                <a:spLocks noChangeShapeType="1"/>
              </p:cNvSpPr>
              <p:nvPr/>
            </p:nvSpPr>
            <p:spPr bwMode="auto">
              <a:xfrm>
                <a:off x="7740" y="1352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1" name="Line 10"/>
              <p:cNvSpPr>
                <a:spLocks noChangeShapeType="1"/>
              </p:cNvSpPr>
              <p:nvPr/>
            </p:nvSpPr>
            <p:spPr bwMode="auto">
              <a:xfrm>
                <a:off x="9000" y="1293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2" name="Text Box 9"/>
              <p:cNvSpPr txBox="1">
                <a:spLocks noChangeArrowheads="1"/>
              </p:cNvSpPr>
              <p:nvPr/>
            </p:nvSpPr>
            <p:spPr bwMode="auto">
              <a:xfrm>
                <a:off x="6480" y="1407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33" name="Line 8"/>
              <p:cNvSpPr>
                <a:spLocks noChangeShapeType="1"/>
              </p:cNvSpPr>
              <p:nvPr/>
            </p:nvSpPr>
            <p:spPr bwMode="auto">
              <a:xfrm>
                <a:off x="6120" y="1462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4" name="Text Box 7"/>
              <p:cNvSpPr txBox="1">
                <a:spLocks noChangeArrowheads="1"/>
              </p:cNvSpPr>
              <p:nvPr/>
            </p:nvSpPr>
            <p:spPr bwMode="auto">
              <a:xfrm>
                <a:off x="8280" y="1392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35" name="Text Box 6"/>
              <p:cNvSpPr txBox="1">
                <a:spLocks noChangeArrowheads="1"/>
              </p:cNvSpPr>
              <p:nvPr/>
            </p:nvSpPr>
            <p:spPr bwMode="auto">
              <a:xfrm>
                <a:off x="8280" y="1485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36" name="Line 5"/>
              <p:cNvSpPr>
                <a:spLocks noChangeShapeType="1"/>
              </p:cNvSpPr>
              <p:nvPr/>
            </p:nvSpPr>
            <p:spPr bwMode="auto">
              <a:xfrm>
                <a:off x="7740" y="1415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7" name="Line 4"/>
              <p:cNvSpPr>
                <a:spLocks noChangeShapeType="1"/>
              </p:cNvSpPr>
              <p:nvPr/>
            </p:nvSpPr>
            <p:spPr bwMode="auto">
              <a:xfrm>
                <a:off x="7740" y="1508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8" name="Line 3"/>
              <p:cNvSpPr>
                <a:spLocks noChangeShapeType="1"/>
              </p:cNvSpPr>
              <p:nvPr/>
            </p:nvSpPr>
            <p:spPr bwMode="auto">
              <a:xfrm>
                <a:off x="9000" y="1449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21605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1525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3909051" y="2662651"/>
            <a:ext cx="4572000" cy="1163139"/>
          </a:xfrm>
          <a:prstGeom prst="rect">
            <a:avLst/>
          </a:prstGeom>
        </p:spPr>
        <p:txBody>
          <a:bodyPr>
            <a:spAutoFit/>
          </a:bodyPr>
          <a:lstStyle/>
          <a:p>
            <a:pPr algn="l"/>
            <a:r>
              <a:rPr lang="zh-CN" altLang="en-US" sz="2800" dirty="0"/>
              <a:t>抢先式多任务操作系统</a:t>
            </a:r>
            <a:endParaRPr lang="en-US" altLang="zh-CN" sz="2800" dirty="0"/>
          </a:p>
          <a:p>
            <a:pPr algn="l"/>
            <a:r>
              <a:rPr lang="zh-CN" altLang="en-US" sz="2800" dirty="0"/>
              <a:t>应用程序之间共享系统资源</a:t>
            </a:r>
          </a:p>
        </p:txBody>
      </p:sp>
      <p:sp>
        <p:nvSpPr>
          <p:cNvPr id="5" name="矩形 4"/>
          <p:cNvSpPr/>
          <p:nvPr/>
        </p:nvSpPr>
        <p:spPr>
          <a:xfrm>
            <a:off x="5087888" y="4005064"/>
            <a:ext cx="4572000" cy="1261884"/>
          </a:xfrm>
          <a:prstGeom prst="rect">
            <a:avLst/>
          </a:prstGeom>
        </p:spPr>
        <p:txBody>
          <a:bodyPr>
            <a:spAutoFit/>
          </a:bodyPr>
          <a:lstStyle/>
          <a:p>
            <a:pPr algn="l"/>
            <a:r>
              <a:rPr lang="en-US" altLang="zh-CN" sz="2000" dirty="0">
                <a:solidFill>
                  <a:srgbClr val="C00000"/>
                </a:solidFill>
              </a:rPr>
              <a:t>Windows </a:t>
            </a:r>
            <a:r>
              <a:rPr lang="zh-CN" altLang="en-US" sz="2000" dirty="0">
                <a:solidFill>
                  <a:srgbClr val="C00000"/>
                </a:solidFill>
              </a:rPr>
              <a:t>编程时，必须时刻记住尽早释放不再使用的系统资源</a:t>
            </a:r>
            <a:endParaRPr lang="en-US" altLang="zh-CN" sz="2000" dirty="0">
              <a:solidFill>
                <a:srgbClr val="C00000"/>
              </a:solidFill>
            </a:endParaRPr>
          </a:p>
          <a:p>
            <a:pPr algn="l"/>
            <a:r>
              <a:rPr lang="zh-CN" altLang="en-US" sz="2000" dirty="0">
                <a:solidFill>
                  <a:srgbClr val="C00000"/>
                </a:solidFill>
              </a:rPr>
              <a:t>避免系统资源耗尽而造成效率急剧降低</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设备无关的</a:t>
            </a:r>
            <a:r>
              <a:rPr lang="en-US" altLang="zh-CN" sz="1800" b="1" dirty="0">
                <a:solidFill>
                  <a:schemeClr val="accent2">
                    <a:lumMod val="50000"/>
                  </a:schemeClr>
                </a:solidFill>
                <a:latin typeface="Times New Roman" panose="02020603050405020304" pitchFamily="18" charset="0"/>
                <a:ea typeface="楷体_GB2312" pitchFamily="49" charset="-122"/>
              </a:rPr>
              <a:t>GDI</a:t>
            </a:r>
          </a:p>
        </p:txBody>
      </p:sp>
      <p:sp>
        <p:nvSpPr>
          <p:cNvPr id="7" name="矩形 6"/>
          <p:cNvSpPr/>
          <p:nvPr/>
        </p:nvSpPr>
        <p:spPr>
          <a:xfrm>
            <a:off x="3935760" y="2636912"/>
            <a:ext cx="4788024" cy="1938992"/>
          </a:xfrm>
          <a:prstGeom prst="rect">
            <a:avLst/>
          </a:prstGeom>
        </p:spPr>
        <p:txBody>
          <a:bodyPr wrap="square">
            <a:spAutoFit/>
          </a:bodyPr>
          <a:lstStyle/>
          <a:p>
            <a:pPr algn="l"/>
            <a:r>
              <a:rPr lang="en-US" altLang="zh-CN" sz="2400" dirty="0"/>
              <a:t>Windows</a:t>
            </a:r>
            <a:r>
              <a:rPr lang="zh-CN" altLang="en-US" sz="2400" dirty="0"/>
              <a:t>提供了与设备无关的</a:t>
            </a:r>
            <a:r>
              <a:rPr lang="en-US" altLang="zh-CN" sz="2400" dirty="0"/>
              <a:t>GDI</a:t>
            </a:r>
            <a:r>
              <a:rPr lang="zh-CN" altLang="en-US" sz="2400" dirty="0"/>
              <a:t>。</a:t>
            </a:r>
            <a:endParaRPr lang="en-US" altLang="zh-CN" sz="2400" dirty="0"/>
          </a:p>
          <a:p>
            <a:pPr algn="l"/>
            <a:r>
              <a:rPr lang="zh-CN" altLang="en-US" sz="2400" dirty="0"/>
              <a:t>应用程序可以通过调用</a:t>
            </a:r>
            <a:r>
              <a:rPr lang="en-US" altLang="zh-CN" sz="2400" dirty="0"/>
              <a:t>GDI</a:t>
            </a:r>
            <a:r>
              <a:rPr lang="zh-CN" altLang="en-US" sz="2400" dirty="0"/>
              <a:t>函数，在不同显卡、打印机和显示器上输出图形或文本</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2063552" y="1772816"/>
            <a:ext cx="8445624" cy="345638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使用微软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Project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进行项目管理（甘特图）</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选取源码管理工具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(GitHub/Azure/</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gitee</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建议教育用户同时使用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 Integrated Development Environment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编写源码，通常采用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VS Code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嵌入式开发通常采用</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Keil</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l-GR" altLang="zh-CN" sz="2099" b="1" dirty="0">
                <a:solidFill>
                  <a:schemeClr val="accent2">
                    <a:lumMod val="50000"/>
                  </a:schemeClr>
                </a:solidFill>
                <a:latin typeface="微软雅黑" panose="020B0503020204020204" pitchFamily="34" charset="-122"/>
                <a:ea typeface="微软雅黑" panose="020B0503020204020204" pitchFamily="34" charset="-122"/>
              </a:rPr>
              <a:t>μ</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Vision</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中进行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Debug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F5, F9, F10, F11)</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编写单元测试代码进行测试，测试完成后提交到相应的</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分枝</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编写集成测试代码进行测试，更新开发主分支</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(default)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稳定版本发布，更新</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master</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分支</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0" indent="0">
              <a:buNone/>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1487488" y="590612"/>
            <a:ext cx="8243888" cy="762000"/>
          </a:xfrm>
          <a:prstGeom prst="rect">
            <a:avLst/>
          </a:prstGeom>
          <a:noFill/>
          <a:ln w="9525">
            <a:noFill/>
          </a:ln>
        </p:spPr>
        <p:txBody>
          <a:bodyPr>
            <a:spAutoFit/>
          </a:bodyPr>
          <a:lstStyle/>
          <a:p>
            <a:pPr lvl="2">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1.2.1 Windows</a:t>
            </a:r>
            <a:r>
              <a:rPr lang="zh-CN" altLang="en-US" sz="4400" b="0" dirty="0">
                <a:latin typeface="华文彩云" pitchFamily="2" charset="-122"/>
                <a:ea typeface="华文彩云" pitchFamily="2" charset="-122"/>
              </a:rPr>
              <a:t>程序开发流程</a:t>
            </a:r>
          </a:p>
        </p:txBody>
      </p:sp>
      <p:sp>
        <p:nvSpPr>
          <p:cNvPr id="7" name="文本框 6"/>
          <p:cNvSpPr txBox="1"/>
          <p:nvPr/>
        </p:nvSpPr>
        <p:spPr>
          <a:xfrm>
            <a:off x="3863752" y="5517233"/>
            <a:ext cx="4176464" cy="830997"/>
          </a:xfrm>
          <a:prstGeom prst="rect">
            <a:avLst/>
          </a:prstGeom>
          <a:noFill/>
        </p:spPr>
        <p:txBody>
          <a:bodyPr wrap="square" rtlCol="0">
            <a:spAutoFit/>
          </a:bodyPr>
          <a:lstStyle/>
          <a:p>
            <a:pPr algn="l"/>
            <a:r>
              <a:rPr lang="en-US" altLang="zh-CN" sz="1200" dirty="0">
                <a:solidFill>
                  <a:srgbClr val="002060"/>
                </a:solidFill>
                <a:latin typeface="微软雅黑" panose="020B0503020204020204" pitchFamily="34" charset="-122"/>
                <a:ea typeface="微软雅黑" panose="020B0503020204020204" pitchFamily="34" charset="-122"/>
              </a:rPr>
              <a:t>The architecture of a dev team, in silicon valley</a:t>
            </a:r>
          </a:p>
          <a:p>
            <a:pPr algn="l"/>
            <a:r>
              <a:rPr lang="en-US" altLang="zh-CN" sz="1200" dirty="0">
                <a:solidFill>
                  <a:srgbClr val="002060"/>
                </a:solidFill>
                <a:latin typeface="微软雅黑" panose="020B0503020204020204" pitchFamily="34" charset="-122"/>
                <a:ea typeface="微软雅黑" panose="020B0503020204020204" pitchFamily="34" charset="-122"/>
              </a:rPr>
              <a:t>Code review</a:t>
            </a:r>
          </a:p>
          <a:p>
            <a:pPr algn="l"/>
            <a:r>
              <a:rPr lang="en-US" altLang="zh-CN" sz="1200" dirty="0">
                <a:solidFill>
                  <a:srgbClr val="002060"/>
                </a:solidFill>
                <a:latin typeface="微软雅黑" panose="020B0503020204020204" pitchFamily="34" charset="-122"/>
                <a:ea typeface="微软雅黑" panose="020B0503020204020204" pitchFamily="34" charset="-122"/>
              </a:rPr>
              <a:t>Meeting minutes</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72264" y="5733257"/>
            <a:ext cx="1259112"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吹牛的部分</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072" y="1344286"/>
            <a:ext cx="3296110" cy="4715533"/>
          </a:xfrm>
          <a:prstGeom prst="rect">
            <a:avLst/>
          </a:prstGeom>
        </p:spPr>
      </p:pic>
      <p:sp>
        <p:nvSpPr>
          <p:cNvPr id="3" name="矩形 2">
            <a:extLst>
              <a:ext uri="{FF2B5EF4-FFF2-40B4-BE49-F238E27FC236}">
                <a16:creationId xmlns:a16="http://schemas.microsoft.com/office/drawing/2014/main" id="{1D0C3035-71B0-4BC6-A5E3-92E7ECE08026}"/>
              </a:ext>
            </a:extLst>
          </p:cNvPr>
          <p:cNvSpPr/>
          <p:nvPr/>
        </p:nvSpPr>
        <p:spPr>
          <a:xfrm>
            <a:off x="4079776" y="4077073"/>
            <a:ext cx="5698586" cy="766557"/>
          </a:xfrm>
          <a:prstGeom prst="rect">
            <a:avLst/>
          </a:prstGeom>
          <a:solidFill>
            <a:srgbClr val="CCFF99"/>
          </a:solidFill>
        </p:spPr>
        <p:txBody>
          <a:bodyPr wrap="square">
            <a:spAutoFit/>
          </a:bodyPr>
          <a:lstStyle/>
          <a:p>
            <a:r>
              <a:rPr lang="en-US" altLang="zh-CN" sz="4000" dirty="0"/>
              <a:t>GitHub Action CI/CD</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92707" y="1120775"/>
            <a:ext cx="6983413" cy="520700"/>
          </a:xfrm>
        </p:spPr>
        <p:txBody>
          <a:bodyPr>
            <a:normAutofit fontScale="90000"/>
          </a:bodyPr>
          <a:lstStyle/>
          <a:p>
            <a:pPr algn="l" eaLnBrk="1" hangingPunct="1"/>
            <a:r>
              <a:rPr lang="en-US" altLang="zh-CN" dirty="0"/>
              <a:t>Visual Studio Community 2019 </a:t>
            </a:r>
            <a:r>
              <a:rPr lang="zh-CN" altLang="en-US" dirty="0"/>
              <a:t>安装</a:t>
            </a:r>
            <a:r>
              <a:rPr lang="en-US" altLang="zh-CN" dirty="0"/>
              <a:t> </a:t>
            </a:r>
            <a:endParaRPr lang="zh-CN" altLang="en-US" dirty="0"/>
          </a:p>
        </p:txBody>
      </p:sp>
      <p:sp>
        <p:nvSpPr>
          <p:cNvPr id="2" name="内容占位符 1"/>
          <p:cNvSpPr>
            <a:spLocks noGrp="1"/>
          </p:cNvSpPr>
          <p:nvPr>
            <p:ph idx="4294967295"/>
          </p:nvPr>
        </p:nvSpPr>
        <p:spPr>
          <a:xfrm>
            <a:off x="950639" y="198120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注册用户</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a:t>
            </a:r>
            <a:r>
              <a:rPr lang="en-US" altLang="zh-CN" b="1" dirty="0">
                <a:solidFill>
                  <a:schemeClr val="accent2">
                    <a:lumMod val="50000"/>
                  </a:schemeClr>
                </a:solidFill>
              </a:rPr>
              <a:t>MFC</a:t>
            </a:r>
            <a:r>
              <a:rPr lang="zh-CN" altLang="en-US" b="1" dirty="0">
                <a:solidFill>
                  <a:schemeClr val="accent2">
                    <a:lumMod val="50000"/>
                  </a:schemeClr>
                </a:solidFill>
              </a:rPr>
              <a:t>支持</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 </a:t>
            </a:r>
            <a:r>
              <a:rPr lang="en-US" altLang="zh-CN" b="1" dirty="0">
                <a:solidFill>
                  <a:schemeClr val="accent2">
                    <a:lumMod val="50000"/>
                  </a:schemeClr>
                </a:solidFill>
              </a:rPr>
              <a:t>python</a:t>
            </a:r>
          </a:p>
          <a:p>
            <a:pPr>
              <a:buFont typeface="Wingdings" panose="05000000000000000000" pitchFamily="2" charset="2"/>
              <a:buChar char="p"/>
            </a:pPr>
            <a:r>
              <a:rPr lang="zh-CN" altLang="en-US" b="1" dirty="0">
                <a:solidFill>
                  <a:schemeClr val="accent2">
                    <a:lumMod val="50000"/>
                  </a:schemeClr>
                </a:solidFill>
              </a:rPr>
              <a:t>    添加 </a:t>
            </a:r>
            <a:r>
              <a:rPr lang="en-US" altLang="zh-CN" b="1" dirty="0">
                <a:solidFill>
                  <a:schemeClr val="accent2">
                    <a:lumMod val="50000"/>
                  </a:schemeClr>
                </a:solidFill>
              </a:rPr>
              <a:t>R Tools</a:t>
            </a: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升级到最新版本</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更新 </a:t>
            </a:r>
            <a:r>
              <a:rPr lang="en-US" altLang="zh-CN" b="1" dirty="0">
                <a:solidFill>
                  <a:schemeClr val="accent2">
                    <a:lumMod val="50000"/>
                  </a:schemeClr>
                </a:solidFill>
              </a:rPr>
              <a:t>.NET </a:t>
            </a:r>
            <a:r>
              <a:rPr lang="zh-CN" altLang="en-US" b="1" dirty="0">
                <a:solidFill>
                  <a:schemeClr val="accent2">
                    <a:lumMod val="50000"/>
                  </a:schemeClr>
                </a:solidFill>
              </a:rPr>
              <a:t>到最新版本</a:t>
            </a:r>
          </a:p>
        </p:txBody>
      </p:sp>
      <p:sp>
        <p:nvSpPr>
          <p:cNvPr id="4" name="矩形 3"/>
          <p:cNvSpPr/>
          <p:nvPr/>
        </p:nvSpPr>
        <p:spPr>
          <a:xfrm>
            <a:off x="6312024" y="379635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5" name="矩形 4"/>
          <p:cNvSpPr/>
          <p:nvPr/>
        </p:nvSpPr>
        <p:spPr>
          <a:xfrm>
            <a:off x="6960097" y="3465300"/>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7" y="764705"/>
            <a:ext cx="8402223" cy="51061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647" y="1268760"/>
            <a:ext cx="9144000" cy="4175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16.7.2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4.8</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2" name="矩形 1"/>
          <p:cNvSpPr/>
          <p:nvPr/>
        </p:nvSpPr>
        <p:spPr>
          <a:xfrm>
            <a:off x="3513121" y="5319441"/>
            <a:ext cx="7121674" cy="1358321"/>
          </a:xfrm>
          <a:prstGeom prst="rect">
            <a:avLst/>
          </a:prstGeom>
        </p:spPr>
        <p:txBody>
          <a:bodyPr wrap="square">
            <a:spAutoFit/>
          </a:bodyPr>
          <a:lstStyle/>
          <a:p>
            <a:r>
              <a:rPr lang="en-US" altLang="zh-CN" dirty="0" err="1">
                <a:solidFill>
                  <a:schemeClr val="bg1"/>
                </a:solidFill>
              </a:rPr>
              <a:t>VisualStudio</a:t>
            </a:r>
            <a:r>
              <a:rPr lang="en-US" altLang="zh-CN" dirty="0">
                <a:solidFill>
                  <a:schemeClr val="bg1"/>
                </a:solidFill>
              </a:rPr>
              <a:t> </a:t>
            </a:r>
            <a:r>
              <a:rPr lang="zh-CN" altLang="en-US" dirty="0">
                <a:solidFill>
                  <a:schemeClr val="bg1"/>
                </a:solidFill>
              </a:rPr>
              <a:t>是 </a:t>
            </a:r>
            <a:r>
              <a:rPr lang="en-US" altLang="zh-CN" dirty="0">
                <a:solidFill>
                  <a:schemeClr val="bg1"/>
                </a:solidFill>
              </a:rPr>
              <a:t>Windows </a:t>
            </a:r>
            <a:r>
              <a:rPr lang="zh-CN" altLang="en-US" dirty="0">
                <a:solidFill>
                  <a:schemeClr val="bg1"/>
                </a:solidFill>
              </a:rPr>
              <a:t>程序员</a:t>
            </a:r>
            <a:r>
              <a:rPr lang="zh-CN" altLang="en-US" dirty="0">
                <a:solidFill>
                  <a:schemeClr val="accent2">
                    <a:lumMod val="50000"/>
                  </a:schemeClr>
                </a:solidFill>
              </a:rPr>
              <a:t>应该必须掌握的一款优秀的 </a:t>
            </a:r>
            <a:r>
              <a:rPr lang="en-US" altLang="zh-CN" dirty="0">
                <a:solidFill>
                  <a:schemeClr val="accent2">
                    <a:lumMod val="50000"/>
                  </a:schemeClr>
                </a:solidFill>
              </a:rPr>
              <a:t>IDE</a:t>
            </a:r>
            <a:endParaRPr lang="zh-CN" altLang="en-US" dirty="0"/>
          </a:p>
        </p:txBody>
      </p:sp>
      <p:sp>
        <p:nvSpPr>
          <p:cNvPr id="3" name="矩形 2"/>
          <p:cNvSpPr/>
          <p:nvPr/>
        </p:nvSpPr>
        <p:spPr>
          <a:xfrm>
            <a:off x="6260259" y="321297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334" y="1484784"/>
            <a:ext cx="6730554" cy="3758858"/>
          </a:xfrm>
          <a:prstGeom prst="rect">
            <a:avLst/>
          </a:prstGeom>
        </p:spPr>
      </p:pic>
    </p:spTree>
    <p:extLst>
      <p:ext uri="{BB962C8B-B14F-4D97-AF65-F5344CB8AC3E}">
        <p14:creationId xmlns:p14="http://schemas.microsoft.com/office/powerpoint/2010/main" val="39569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16.7.2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4.8</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3" name="矩形 2"/>
          <p:cNvSpPr/>
          <p:nvPr/>
        </p:nvSpPr>
        <p:spPr>
          <a:xfrm>
            <a:off x="6260259" y="3220293"/>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657" y="1340768"/>
            <a:ext cx="6386873" cy="3758858"/>
          </a:xfrm>
          <a:prstGeom prst="rect">
            <a:avLst/>
          </a:prstGeom>
        </p:spPr>
      </p:pic>
      <p:sp>
        <p:nvSpPr>
          <p:cNvPr id="8" name="矩形 7">
            <a:extLst>
              <a:ext uri="{FF2B5EF4-FFF2-40B4-BE49-F238E27FC236}">
                <a16:creationId xmlns:a16="http://schemas.microsoft.com/office/drawing/2014/main" id="{0004A3C3-223F-4D22-9FAA-287A76A0FD55}"/>
              </a:ext>
            </a:extLst>
          </p:cNvPr>
          <p:cNvSpPr/>
          <p:nvPr/>
        </p:nvSpPr>
        <p:spPr>
          <a:xfrm>
            <a:off x="3513121" y="5319441"/>
            <a:ext cx="7121674" cy="1358321"/>
          </a:xfrm>
          <a:prstGeom prst="rect">
            <a:avLst/>
          </a:prstGeom>
        </p:spPr>
        <p:txBody>
          <a:bodyPr wrap="square">
            <a:spAutoFit/>
          </a:bodyPr>
          <a:lstStyle/>
          <a:p>
            <a:r>
              <a:rPr lang="en-US" altLang="zh-CN" dirty="0" err="1">
                <a:solidFill>
                  <a:schemeClr val="bg1"/>
                </a:solidFill>
              </a:rPr>
              <a:t>VisualStudio</a:t>
            </a:r>
            <a:r>
              <a:rPr lang="en-US" altLang="zh-CN" dirty="0">
                <a:solidFill>
                  <a:schemeClr val="bg1"/>
                </a:solidFill>
              </a:rPr>
              <a:t> </a:t>
            </a:r>
            <a:r>
              <a:rPr lang="zh-CN" altLang="en-US" dirty="0">
                <a:solidFill>
                  <a:schemeClr val="bg1"/>
                </a:solidFill>
              </a:rPr>
              <a:t>是 </a:t>
            </a:r>
            <a:r>
              <a:rPr lang="en-US" altLang="zh-CN" dirty="0">
                <a:solidFill>
                  <a:schemeClr val="bg1"/>
                </a:solidFill>
              </a:rPr>
              <a:t>Windows </a:t>
            </a:r>
            <a:r>
              <a:rPr lang="zh-CN" altLang="en-US" dirty="0">
                <a:solidFill>
                  <a:schemeClr val="bg1"/>
                </a:solidFill>
              </a:rPr>
              <a:t>程序员</a:t>
            </a:r>
            <a:r>
              <a:rPr lang="zh-CN" altLang="en-US" dirty="0">
                <a:solidFill>
                  <a:schemeClr val="accent2">
                    <a:lumMod val="50000"/>
                  </a:schemeClr>
                </a:solidFill>
              </a:rPr>
              <a:t>应该必须掌握的一款优秀的 </a:t>
            </a:r>
            <a:r>
              <a:rPr lang="en-US" altLang="zh-CN" dirty="0">
                <a:solidFill>
                  <a:schemeClr val="accent2">
                    <a:lumMod val="50000"/>
                  </a:schemeClr>
                </a:solidFill>
              </a:rPr>
              <a:t>IDE</a:t>
            </a:r>
            <a:endParaRPr lang="zh-CN" altLang="en-US" dirty="0"/>
          </a:p>
        </p:txBody>
      </p:sp>
    </p:spTree>
    <p:extLst>
      <p:ext uri="{BB962C8B-B14F-4D97-AF65-F5344CB8AC3E}">
        <p14:creationId xmlns:p14="http://schemas.microsoft.com/office/powerpoint/2010/main" val="38843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199456" y="1196752"/>
            <a:ext cx="7920038" cy="520700"/>
          </a:xfrm>
        </p:spPr>
        <p:txBody>
          <a:bodyPr>
            <a:normAutofit fontScale="90000"/>
          </a:bodyPr>
          <a:lstStyle/>
          <a:p>
            <a:pPr algn="l" eaLnBrk="1" hangingPunct="1"/>
            <a:r>
              <a:rPr lang="en-US" altLang="zh-CN" dirty="0"/>
              <a:t>Visual Studio Community 2019 extensions </a:t>
            </a:r>
            <a:endParaRPr lang="zh-CN" altLang="en-US" dirty="0"/>
          </a:p>
        </p:txBody>
      </p:sp>
      <p:sp>
        <p:nvSpPr>
          <p:cNvPr id="2" name="内容占位符 1"/>
          <p:cNvSpPr>
            <a:spLocks noGrp="1"/>
          </p:cNvSpPr>
          <p:nvPr>
            <p:ph idx="4294967295"/>
          </p:nvPr>
        </p:nvSpPr>
        <p:spPr>
          <a:xfrm>
            <a:off x="2822847" y="198120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Qt</a:t>
            </a:r>
            <a:r>
              <a:rPr lang="en-US" altLang="zh-CN" b="1" dirty="0">
                <a:solidFill>
                  <a:schemeClr val="accent2">
                    <a:lumMod val="50000"/>
                  </a:schemeClr>
                </a:solidFill>
              </a:rPr>
              <a:t> Visual Studio Tools</a:t>
            </a:r>
          </a:p>
          <a:p>
            <a:pPr>
              <a:buFont typeface="Wingdings" panose="05000000000000000000" pitchFamily="2" charset="2"/>
              <a:buChar char="p"/>
            </a:pPr>
            <a:r>
              <a:rPr lang="en-US" altLang="zh-CN" b="1" dirty="0">
                <a:solidFill>
                  <a:schemeClr val="accent2">
                    <a:lumMod val="50000"/>
                  </a:schemeClr>
                </a:solidFill>
              </a:rPr>
              <a:t> C++/</a:t>
            </a:r>
            <a:r>
              <a:rPr lang="en-US" altLang="zh-CN" b="1" dirty="0" err="1">
                <a:solidFill>
                  <a:schemeClr val="accent2">
                    <a:lumMod val="50000"/>
                  </a:schemeClr>
                </a:solidFill>
              </a:rPr>
              <a:t>WinRT</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Windows Template Studio</a:t>
            </a:r>
          </a:p>
          <a:p>
            <a:pPr>
              <a:buFont typeface="Wingdings" panose="05000000000000000000" pitchFamily="2" charset="2"/>
              <a:buChar char="p"/>
            </a:pPr>
            <a:r>
              <a:rPr lang="en-US" altLang="zh-CN" b="1" dirty="0">
                <a:solidFill>
                  <a:schemeClr val="accent2">
                    <a:lumMod val="50000"/>
                  </a:schemeClr>
                </a:solidFill>
              </a:rPr>
              <a:t> Visual Studio </a:t>
            </a:r>
            <a:r>
              <a:rPr lang="en-US" altLang="zh-CN" b="1" dirty="0" err="1">
                <a:solidFill>
                  <a:schemeClr val="accent2">
                    <a:lumMod val="50000"/>
                  </a:schemeClr>
                </a:solidFill>
              </a:rPr>
              <a:t>IntelliCode</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GitHub extension for Visual Studio</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Gitee</a:t>
            </a:r>
            <a:r>
              <a:rPr lang="en-US" altLang="zh-CN" b="1" dirty="0">
                <a:solidFill>
                  <a:schemeClr val="accent2">
                    <a:lumMod val="50000"/>
                  </a:schemeClr>
                </a:solidFill>
              </a:rPr>
              <a:t> extension for Visual Studio</a:t>
            </a:r>
          </a:p>
          <a:p>
            <a:pPr>
              <a:buFont typeface="Wingdings" panose="05000000000000000000" pitchFamily="2" charset="2"/>
              <a:buChar char="p"/>
            </a:pPr>
            <a:r>
              <a:rPr lang="en-US" altLang="zh-CN" b="1" dirty="0">
                <a:solidFill>
                  <a:schemeClr val="accent2">
                    <a:lumMod val="50000"/>
                  </a:schemeClr>
                </a:solidFill>
              </a:rPr>
              <a:t> Microsoft Visual Studio Installer Projects</a:t>
            </a:r>
          </a:p>
          <a:p>
            <a:pPr>
              <a:buFont typeface="Wingdings" panose="05000000000000000000" pitchFamily="2" charset="2"/>
              <a:buChar char="p"/>
            </a:pPr>
            <a:r>
              <a:rPr lang="en-US" altLang="zh-CN" b="1" dirty="0">
                <a:solidFill>
                  <a:schemeClr val="accent2">
                    <a:lumMod val="50000"/>
                  </a:schemeClr>
                </a:solidFill>
              </a:rPr>
              <a:t> R tools ? … python</a:t>
            </a:r>
          </a:p>
          <a:p>
            <a:pPr>
              <a:buFont typeface="Wingdings" panose="05000000000000000000" pitchFamily="2" charset="2"/>
              <a:buChar char="p"/>
            </a:pPr>
            <a:r>
              <a:rPr lang="en-US" altLang="zh-CN" b="1" dirty="0">
                <a:solidFill>
                  <a:schemeClr val="accent2">
                    <a:lumMod val="50000"/>
                  </a:schemeClr>
                </a:solidFill>
              </a:rPr>
              <a:t> Markdown Editor</a:t>
            </a:r>
            <a:endParaRPr lang="zh-CN" altLang="en-US" b="1" dirty="0">
              <a:solidFill>
                <a:schemeClr val="accent2">
                  <a:lumMod val="50000"/>
                </a:schemeClr>
              </a:solidFill>
            </a:endParaRPr>
          </a:p>
        </p:txBody>
      </p:sp>
    </p:spTree>
    <p:extLst>
      <p:ext uri="{BB962C8B-B14F-4D97-AF65-F5344CB8AC3E}">
        <p14:creationId xmlns:p14="http://schemas.microsoft.com/office/powerpoint/2010/main" val="518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013431"/>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25144"/>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new tech</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future</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812530"/>
          </a:xfrm>
          <a:prstGeom prst="rect">
            <a:avLst/>
          </a:prstGeom>
        </p:spPr>
        <p:txBody>
          <a:bodyPr wrap="square">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Python ?</a:t>
            </a:r>
          </a:p>
          <a:p>
            <a:r>
              <a:rPr lang="en-US" altLang="zh-CN" sz="1800" dirty="0">
                <a:solidFill>
                  <a:srgbClr val="FF0000"/>
                </a:solidFill>
                <a:latin typeface="微软雅黑" panose="020B0503020204020204" pitchFamily="34" charset="-122"/>
                <a:ea typeface="微软雅黑" panose="020B0503020204020204" pitchFamily="34" charset="-122"/>
              </a:rPr>
              <a:t>PTVS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a:t>1.2.3 Windows</a:t>
            </a:r>
            <a:r>
              <a:rPr lang="zh-CN" altLang="en-US" dirty="0"/>
              <a:t>编程语言的选择</a:t>
            </a:r>
          </a:p>
        </p:txBody>
      </p:sp>
      <p:sp>
        <p:nvSpPr>
          <p:cNvPr id="2" name="内容占位符 1"/>
          <p:cNvSpPr>
            <a:spLocks noGrp="1"/>
          </p:cNvSpPr>
          <p:nvPr>
            <p:ph idx="4294967295"/>
          </p:nvPr>
        </p:nvSpPr>
        <p:spPr>
          <a:xfrm>
            <a:off x="1164158" y="1125538"/>
            <a:ext cx="8604250" cy="3151187"/>
          </a:xfrm>
        </p:spPr>
        <p:txBody>
          <a:bodyPr>
            <a:noAutofit/>
          </a:bodyPr>
          <a:lstStyle/>
          <a:p>
            <a:pPr>
              <a:buFont typeface="Wingdings" panose="05000000000000000000" pitchFamily="2" charset="2"/>
              <a:buChar char="p"/>
            </a:pPr>
            <a:r>
              <a:rPr lang="en-US" altLang="zh-CN" sz="2400" dirty="0">
                <a:solidFill>
                  <a:schemeClr val="accent2">
                    <a:lumMod val="50000"/>
                  </a:schemeClr>
                </a:solidFill>
              </a:rPr>
              <a:t> </a:t>
            </a:r>
            <a:r>
              <a:rPr lang="zh-CN" altLang="zh-CN" sz="2400" dirty="0">
                <a:solidFill>
                  <a:schemeClr val="accent2">
                    <a:lumMod val="50000"/>
                  </a:schemeClr>
                </a:solidFill>
              </a:rPr>
              <a:t>在</a:t>
            </a:r>
            <a:r>
              <a:rPr lang="en-US" altLang="zh-CN" sz="2400" dirty="0">
                <a:solidFill>
                  <a:schemeClr val="accent2">
                    <a:lumMod val="50000"/>
                  </a:schemeClr>
                </a:solidFill>
              </a:rPr>
              <a:t>Visual Studio</a:t>
            </a:r>
            <a:r>
              <a:rPr lang="zh-CN" altLang="zh-CN" sz="2400" dirty="0">
                <a:solidFill>
                  <a:schemeClr val="accent2">
                    <a:lumMod val="50000"/>
                  </a:schemeClr>
                </a:solidFill>
              </a:rPr>
              <a:t>提供的各种语言工具中，只有用</a:t>
            </a:r>
            <a:r>
              <a:rPr lang="en-US" altLang="zh-CN" sz="2400" dirty="0">
                <a:solidFill>
                  <a:schemeClr val="accent2">
                    <a:lumMod val="50000"/>
                  </a:schemeClr>
                </a:solidFill>
              </a:rPr>
              <a:t>Visual C++</a:t>
            </a:r>
            <a:r>
              <a:rPr lang="zh-CN" altLang="zh-CN" sz="2400" dirty="0">
                <a:solidFill>
                  <a:schemeClr val="accent2">
                    <a:lumMod val="50000"/>
                  </a:schemeClr>
                </a:solidFill>
              </a:rPr>
              <a:t>才能编写传统的</a:t>
            </a:r>
            <a:r>
              <a:rPr lang="en-US" altLang="zh-CN" sz="2400" dirty="0">
                <a:solidFill>
                  <a:schemeClr val="accent2">
                    <a:lumMod val="50000"/>
                  </a:schemeClr>
                </a:solidFill>
              </a:rPr>
              <a:t>Windows</a:t>
            </a:r>
            <a:r>
              <a:rPr lang="zh-CN" altLang="zh-CN" sz="2400" dirty="0">
                <a:solidFill>
                  <a:schemeClr val="accent2">
                    <a:lumMod val="50000"/>
                  </a:schemeClr>
                </a:solidFill>
              </a:rPr>
              <a:t>应用程序。</a:t>
            </a:r>
            <a:r>
              <a:rPr lang="en-US" altLang="zh-CN" sz="2400" dirty="0">
                <a:solidFill>
                  <a:schemeClr val="accent2">
                    <a:lumMod val="50000"/>
                  </a:schemeClr>
                </a:solidFill>
              </a:rPr>
              <a:t>VC</a:t>
            </a:r>
            <a:r>
              <a:rPr lang="zh-CN" altLang="zh-CN" sz="2400" dirty="0">
                <a:solidFill>
                  <a:schemeClr val="accent2">
                    <a:lumMod val="50000"/>
                  </a:schemeClr>
                </a:solidFill>
              </a:rPr>
              <a:t>也是</a:t>
            </a:r>
            <a:r>
              <a:rPr lang="en-US" altLang="zh-CN" sz="2400" dirty="0">
                <a:solidFill>
                  <a:schemeClr val="accent2">
                    <a:lumMod val="50000"/>
                  </a:schemeClr>
                </a:solidFill>
              </a:rPr>
              <a:t>VS</a:t>
            </a:r>
            <a:r>
              <a:rPr lang="zh-CN" altLang="zh-CN" sz="2400" dirty="0">
                <a:solidFill>
                  <a:schemeClr val="accent2">
                    <a:lumMod val="50000"/>
                  </a:schemeClr>
                </a:solidFill>
              </a:rPr>
              <a:t>中唯一的一种可以同时</a:t>
            </a:r>
            <a:r>
              <a:rPr lang="en-US" altLang="zh-CN" sz="2400" dirty="0">
                <a:solidFill>
                  <a:schemeClr val="accent2">
                    <a:lumMod val="50000"/>
                  </a:schemeClr>
                </a:solidFill>
              </a:rPr>
              <a:t>[</a:t>
            </a:r>
            <a:r>
              <a:rPr lang="zh-CN" altLang="zh-CN" sz="2400" dirty="0">
                <a:solidFill>
                  <a:schemeClr val="accent2">
                    <a:lumMod val="50000"/>
                  </a:schemeClr>
                </a:solidFill>
              </a:rPr>
              <a:t>混合</a:t>
            </a:r>
            <a:r>
              <a:rPr lang="en-US" altLang="zh-CN" sz="2400" dirty="0">
                <a:solidFill>
                  <a:schemeClr val="accent2">
                    <a:lumMod val="50000"/>
                  </a:schemeClr>
                </a:solidFill>
              </a:rPr>
              <a:t>]</a:t>
            </a:r>
            <a:r>
              <a:rPr lang="zh-CN" altLang="zh-CN" sz="2400" dirty="0">
                <a:solidFill>
                  <a:schemeClr val="accent2">
                    <a:lumMod val="50000"/>
                  </a:schemeClr>
                </a:solidFill>
              </a:rPr>
              <a:t>编写非托管（</a:t>
            </a:r>
            <a:r>
              <a:rPr lang="en-US" altLang="zh-CN" sz="2400" dirty="0">
                <a:solidFill>
                  <a:schemeClr val="accent2">
                    <a:lumMod val="50000"/>
                  </a:schemeClr>
                </a:solidFill>
              </a:rPr>
              <a:t>API</a:t>
            </a:r>
            <a:r>
              <a:rPr lang="zh-CN" altLang="zh-CN" sz="2400" dirty="0">
                <a:solidFill>
                  <a:schemeClr val="accent2">
                    <a:lumMod val="50000"/>
                  </a:schemeClr>
                </a:solidFill>
              </a:rPr>
              <a:t>与</a:t>
            </a:r>
            <a:r>
              <a:rPr lang="en-US" altLang="zh-CN" sz="2400" dirty="0">
                <a:solidFill>
                  <a:schemeClr val="accent2">
                    <a:lumMod val="50000"/>
                  </a:schemeClr>
                </a:solidFill>
              </a:rPr>
              <a:t>MFC/ATL</a:t>
            </a:r>
            <a:r>
              <a:rPr lang="zh-CN" altLang="zh-CN" sz="2400" dirty="0">
                <a:solidFill>
                  <a:schemeClr val="accent2">
                    <a:lumMod val="50000"/>
                  </a:schemeClr>
                </a:solidFill>
              </a:rPr>
              <a:t>）程序和托管（</a:t>
            </a:r>
            <a:r>
              <a:rPr lang="en-US" altLang="zh-CN" sz="2400" dirty="0">
                <a:solidFill>
                  <a:schemeClr val="accent2">
                    <a:lumMod val="50000"/>
                  </a:schemeClr>
                </a:solidFill>
              </a:rPr>
              <a:t>.NET</a:t>
            </a:r>
            <a:r>
              <a:rPr lang="zh-CN" altLang="zh-CN" sz="2400" dirty="0">
                <a:solidFill>
                  <a:schemeClr val="accent2">
                    <a:lumMod val="50000"/>
                  </a:schemeClr>
                </a:solidFill>
              </a:rPr>
              <a:t>）程序的工具，</a:t>
            </a:r>
            <a:endParaRPr lang="en-US" altLang="zh-CN" sz="2400" dirty="0">
              <a:solidFill>
                <a:schemeClr val="accent2">
                  <a:lumMod val="50000"/>
                </a:schemeClr>
              </a:solidFill>
            </a:endParaRPr>
          </a:p>
          <a:p>
            <a:pPr>
              <a:buFont typeface="Wingdings" panose="05000000000000000000" pitchFamily="2" charset="2"/>
              <a:buChar char="p"/>
            </a:pPr>
            <a:r>
              <a:rPr lang="en-US" altLang="zh-CN" sz="2400" dirty="0">
                <a:solidFill>
                  <a:schemeClr val="accent2">
                    <a:lumMod val="50000"/>
                  </a:schemeClr>
                </a:solidFill>
              </a:rPr>
              <a:t> VS</a:t>
            </a:r>
            <a:r>
              <a:rPr lang="zh-CN" altLang="zh-CN" sz="2400" dirty="0">
                <a:solidFill>
                  <a:schemeClr val="accent2">
                    <a:lumMod val="50000"/>
                  </a:schemeClr>
                </a:solidFill>
              </a:rPr>
              <a:t>中的其他语言工具（如</a:t>
            </a:r>
            <a:r>
              <a:rPr lang="en-US" altLang="zh-CN" sz="2400" dirty="0">
                <a:solidFill>
                  <a:schemeClr val="accent2">
                    <a:lumMod val="50000"/>
                  </a:schemeClr>
                </a:solidFill>
              </a:rPr>
              <a:t>C#</a:t>
            </a:r>
            <a:r>
              <a:rPr lang="zh-CN" altLang="zh-CN" sz="2400" dirty="0">
                <a:solidFill>
                  <a:schemeClr val="accent2">
                    <a:lumMod val="50000"/>
                  </a:schemeClr>
                </a:solidFill>
              </a:rPr>
              <a:t>、</a:t>
            </a:r>
            <a:r>
              <a:rPr lang="en-US" altLang="zh-CN" sz="2400" dirty="0">
                <a:solidFill>
                  <a:schemeClr val="accent2">
                    <a:lumMod val="50000"/>
                  </a:schemeClr>
                </a:solidFill>
              </a:rPr>
              <a:t>VB</a:t>
            </a:r>
            <a:r>
              <a:rPr lang="zh-CN" altLang="zh-CN" sz="2400" dirty="0">
                <a:solidFill>
                  <a:schemeClr val="accent2">
                    <a:lumMod val="50000"/>
                  </a:schemeClr>
                </a:solidFill>
              </a:rPr>
              <a:t>和</a:t>
            </a:r>
            <a:r>
              <a:rPr lang="en-US" altLang="zh-CN" sz="2400" dirty="0">
                <a:solidFill>
                  <a:schemeClr val="accent2">
                    <a:lumMod val="50000"/>
                  </a:schemeClr>
                </a:solidFill>
              </a:rPr>
              <a:t>F# </a:t>
            </a:r>
            <a:r>
              <a:rPr lang="zh-CN" altLang="zh-CN" sz="2400" dirty="0">
                <a:solidFill>
                  <a:schemeClr val="accent2">
                    <a:lumMod val="50000"/>
                  </a:schemeClr>
                </a:solidFill>
              </a:rPr>
              <a:t>等）则只能编写</a:t>
            </a:r>
            <a:r>
              <a:rPr lang="en-US" altLang="zh-CN" sz="2400" dirty="0">
                <a:solidFill>
                  <a:schemeClr val="accent2">
                    <a:lumMod val="50000"/>
                  </a:schemeClr>
                </a:solidFill>
              </a:rPr>
              <a:t>.NET</a:t>
            </a:r>
            <a:r>
              <a:rPr lang="zh-CN" altLang="zh-CN" sz="2400" dirty="0">
                <a:solidFill>
                  <a:schemeClr val="accent2">
                    <a:lumMod val="50000"/>
                  </a:schemeClr>
                </a:solidFill>
              </a:rPr>
              <a:t>环境下的托管程序</a:t>
            </a:r>
            <a:endParaRPr lang="en-US" altLang="zh-CN" sz="2400" dirty="0">
              <a:solidFill>
                <a:schemeClr val="accent2">
                  <a:lumMod val="50000"/>
                </a:schemeClr>
              </a:solidFill>
            </a:endParaRPr>
          </a:p>
          <a:p>
            <a:pPr>
              <a:buFont typeface="Wingdings" panose="05000000000000000000" pitchFamily="2" charset="2"/>
              <a:buChar char="p"/>
            </a:pPr>
            <a:r>
              <a:rPr lang="zh-CN" altLang="en-US" sz="2400" dirty="0">
                <a:solidFill>
                  <a:schemeClr val="accent2">
                    <a:lumMod val="50000"/>
                  </a:schemeClr>
                </a:solidFill>
              </a:rPr>
              <a:t> 本课程同时使用 </a:t>
            </a:r>
            <a:r>
              <a:rPr lang="en-US" altLang="zh-CN" sz="2400" dirty="0">
                <a:solidFill>
                  <a:schemeClr val="accent2">
                    <a:lumMod val="50000"/>
                  </a:schemeClr>
                </a:solidFill>
              </a:rPr>
              <a:t>C++ </a:t>
            </a:r>
            <a:r>
              <a:rPr lang="zh-CN" altLang="en-US" sz="2400" dirty="0">
                <a:solidFill>
                  <a:schemeClr val="accent2">
                    <a:lumMod val="50000"/>
                  </a:schemeClr>
                </a:solidFill>
              </a:rPr>
              <a:t>与 </a:t>
            </a:r>
            <a:r>
              <a:rPr lang="en-US" altLang="zh-CN" sz="2400" dirty="0">
                <a:solidFill>
                  <a:schemeClr val="accent2">
                    <a:lumMod val="50000"/>
                  </a:schemeClr>
                </a:solidFill>
              </a:rPr>
              <a:t>C# </a:t>
            </a:r>
            <a:r>
              <a:rPr lang="zh-CN" altLang="en-US" sz="2400" dirty="0">
                <a:solidFill>
                  <a:schemeClr val="accent2">
                    <a:lumMod val="50000"/>
                  </a:schemeClr>
                </a:solidFill>
              </a:rPr>
              <a:t>来进行教学</a:t>
            </a:r>
            <a:r>
              <a:rPr lang="en-US" altLang="zh-CN" sz="2400" dirty="0">
                <a:solidFill>
                  <a:schemeClr val="accent2">
                    <a:lumMod val="50000"/>
                  </a:schemeClr>
                </a:solidFill>
              </a:rPr>
              <a:t>, python, node.js</a:t>
            </a:r>
          </a:p>
          <a:p>
            <a:pPr>
              <a:buFont typeface="Wingdings" panose="05000000000000000000" pitchFamily="2" charset="2"/>
              <a:buChar char="p"/>
            </a:pPr>
            <a:r>
              <a:rPr lang="zh-CN" altLang="en-US" sz="2400" dirty="0">
                <a:solidFill>
                  <a:schemeClr val="accent2">
                    <a:lumMod val="50000"/>
                  </a:schemeClr>
                </a:solidFill>
              </a:rPr>
              <a:t> 参考阅读材料 </a:t>
            </a:r>
            <a:r>
              <a:rPr lang="en-US" altLang="zh-CN" sz="2400" dirty="0">
                <a:solidFill>
                  <a:schemeClr val="accent2">
                    <a:lumMod val="50000"/>
                  </a:schemeClr>
                </a:solidFill>
              </a:rPr>
              <a:t>https://docs.microsoft.com/en-us/windows/apps/desktop/choose-your-platform</a:t>
            </a:r>
            <a:endParaRPr lang="zh-CN" altLang="zh-CN" sz="2400" dirty="0">
              <a:solidFill>
                <a:schemeClr val="accent2">
                  <a:lumMod val="50000"/>
                </a:schemeClr>
              </a:solidFill>
            </a:endParaRPr>
          </a:p>
        </p:txBody>
      </p:sp>
      <p:sp>
        <p:nvSpPr>
          <p:cNvPr id="5" name="矩形 4"/>
          <p:cNvSpPr/>
          <p:nvPr/>
        </p:nvSpPr>
        <p:spPr>
          <a:xfrm>
            <a:off x="2495600" y="5325273"/>
            <a:ext cx="7121674" cy="1469120"/>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多多动手练习是学习本课程的</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唯一诀窍</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731135" y="4644391"/>
            <a:ext cx="7570470" cy="70076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开发效率与运行效率常常是一对矛盾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a:t>Windows</a:t>
            </a:r>
            <a:r>
              <a:rPr lang="zh-CN" altLang="en-US" dirty="0"/>
              <a:t>编程语言</a:t>
            </a:r>
          </a:p>
        </p:txBody>
      </p:sp>
      <p:sp>
        <p:nvSpPr>
          <p:cNvPr id="2" name="内容占位符 1"/>
          <p:cNvSpPr>
            <a:spLocks noGrp="1"/>
          </p:cNvSpPr>
          <p:nvPr>
            <p:ph idx="4294967295"/>
          </p:nvPr>
        </p:nvSpPr>
        <p:spPr>
          <a:xfrm>
            <a:off x="1019695" y="1484313"/>
            <a:ext cx="8748713" cy="1368425"/>
          </a:xfrm>
        </p:spPr>
        <p:txBody>
          <a:bodyPr>
            <a:noAutofit/>
          </a:bodyPr>
          <a:lstStyle/>
          <a:p>
            <a:pPr>
              <a:buFont typeface="Wingdings" panose="05000000000000000000" pitchFamily="2" charset="2"/>
              <a:buChar char="p"/>
            </a:pPr>
            <a:r>
              <a:rPr lang="zh-CN" altLang="en-US" sz="2400" b="1" dirty="0">
                <a:solidFill>
                  <a:schemeClr val="accent2">
                    <a:lumMod val="50000"/>
                  </a:schemeClr>
                </a:solidFill>
              </a:rPr>
              <a:t> 建议选修 </a:t>
            </a:r>
            <a:r>
              <a:rPr lang="en-US" altLang="zh-CN" sz="2400" b="1" dirty="0">
                <a:solidFill>
                  <a:schemeClr val="accent2">
                    <a:lumMod val="50000"/>
                  </a:schemeClr>
                </a:solidFill>
              </a:rPr>
              <a:t>C++ </a:t>
            </a:r>
            <a:r>
              <a:rPr lang="zh-CN" altLang="en-US" sz="2400" b="1" dirty="0">
                <a:solidFill>
                  <a:schemeClr val="accent2">
                    <a:lumMod val="50000"/>
                  </a:schemeClr>
                </a:solidFill>
              </a:rPr>
              <a:t>课程，随着计算智能的进步</a:t>
            </a:r>
            <a:r>
              <a:rPr lang="en-US" altLang="zh-CN" sz="2400" b="1" dirty="0">
                <a:solidFill>
                  <a:schemeClr val="accent2">
                    <a:lumMod val="50000"/>
                  </a:schemeClr>
                </a:solidFill>
              </a:rPr>
              <a:t>C++</a:t>
            </a:r>
            <a:r>
              <a:rPr lang="zh-CN" altLang="en-US" sz="2400" b="1" dirty="0">
                <a:solidFill>
                  <a:schemeClr val="accent2">
                    <a:lumMod val="50000"/>
                  </a:schemeClr>
                </a:solidFill>
              </a:rPr>
              <a:t>大有用武之地</a:t>
            </a: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C#</a:t>
            </a:r>
            <a:r>
              <a:rPr lang="zh-CN" altLang="en-US" sz="2400" b="1" dirty="0">
                <a:solidFill>
                  <a:schemeClr val="accent2">
                    <a:lumMod val="50000"/>
                  </a:schemeClr>
                </a:solidFill>
              </a:rPr>
              <a:t>是本课程的先修课程，建议选修或自学</a:t>
            </a:r>
            <a:endParaRPr lang="en-US" altLang="zh-CN" sz="2400" b="1" dirty="0">
              <a:solidFill>
                <a:schemeClr val="accent2">
                  <a:lumMod val="50000"/>
                </a:schemeClr>
              </a:solidFill>
            </a:endParaRPr>
          </a:p>
          <a:p>
            <a:pPr>
              <a:buFont typeface="Wingdings" panose="05000000000000000000" pitchFamily="2" charset="2"/>
              <a:buChar char="p"/>
            </a:pPr>
            <a:r>
              <a:rPr lang="zh-CN" altLang="en-US" sz="2400" b="1" dirty="0">
                <a:solidFill>
                  <a:schemeClr val="accent2">
                    <a:lumMod val="50000"/>
                  </a:schemeClr>
                </a:solidFill>
              </a:rPr>
              <a:t> 逐步熟练掌握</a:t>
            </a:r>
            <a:r>
              <a:rPr lang="en-US" altLang="zh-CN" sz="2400" b="1" dirty="0">
                <a:solidFill>
                  <a:schemeClr val="accent2">
                    <a:lumMod val="50000"/>
                  </a:schemeClr>
                </a:solidFill>
              </a:rPr>
              <a:t>XAML</a:t>
            </a:r>
            <a:endParaRPr lang="zh-CN" altLang="zh-CN" sz="2400" b="1" dirty="0">
              <a:solidFill>
                <a:schemeClr val="accent2">
                  <a:lumMod val="50000"/>
                </a:schemeClr>
              </a:solidFill>
            </a:endParaRPr>
          </a:p>
        </p:txBody>
      </p:sp>
      <p:sp>
        <p:nvSpPr>
          <p:cNvPr id="3" name="矩形 2"/>
          <p:cNvSpPr/>
          <p:nvPr/>
        </p:nvSpPr>
        <p:spPr>
          <a:xfrm>
            <a:off x="1919536" y="3068960"/>
            <a:ext cx="8424936" cy="3859518"/>
          </a:xfrm>
          <a:prstGeom prst="rect">
            <a:avLst/>
          </a:prstGeom>
        </p:spPr>
        <p:txBody>
          <a:bodyPr wrap="square">
            <a:spAutoFit/>
          </a:bodyPr>
          <a:lstStyle/>
          <a:p>
            <a:pPr algn="just"/>
            <a:r>
              <a:rPr lang="en-US" altLang="zh-CN" sz="1800" dirty="0">
                <a:solidFill>
                  <a:schemeClr val="bg2">
                    <a:lumMod val="50000"/>
                  </a:schemeClr>
                </a:solidFill>
              </a:rPr>
              <a:t>"C makes it easy to shoot yourself in the foot; C++ makes it harder, but when you do it blows your whole leg off". Yes, I said something like that (in 1986 or so). What people tend to miss, is that what I said there about C++ is to a varying extent true for all powerful languages. As you protect people from simple dangers, they get themselves into new and less obvious problems. Someone who avoids the simple problems may simply be heading for a not-so-simple one. One problem with very supporting and protective environments is that the hard problems may be discovered too late or be too hard to remedy once discovered. Also, a rare problem is harder to find than a frequent one because you don't suspect it.</a:t>
            </a:r>
          </a:p>
          <a:p>
            <a:pPr algn="r"/>
            <a:r>
              <a:rPr lang="en-US" altLang="zh-CN" sz="1800" dirty="0"/>
              <a:t>Bjarne </a:t>
            </a:r>
            <a:r>
              <a:rPr lang="en-US" altLang="zh-CN" sz="1800" dirty="0" err="1"/>
              <a:t>Stroustrup</a:t>
            </a:r>
            <a:r>
              <a:rPr lang="en-US" altLang="zh-CN" sz="1800" dirty="0"/>
              <a:t>  </a:t>
            </a:r>
            <a:r>
              <a:rPr lang="en-US" altLang="zh-CN" sz="1800" dirty="0">
                <a:hlinkClick r:id="rId3"/>
              </a:rPr>
              <a:t>http://www.stroustrup.com/bs_faq.html</a:t>
            </a:r>
            <a:endParaRPr lang="en-US" altLang="zh-CN" sz="1800" dirty="0"/>
          </a:p>
          <a:p>
            <a:pPr algn="just"/>
            <a:endParaRPr lang="zh-CN" altLang="en-US" sz="1800" dirty="0"/>
          </a:p>
        </p:txBody>
      </p:sp>
      <p:sp>
        <p:nvSpPr>
          <p:cNvPr id="4" name="文本框 3">
            <a:extLst>
              <a:ext uri="{FF2B5EF4-FFF2-40B4-BE49-F238E27FC236}">
                <a16:creationId xmlns:a16="http://schemas.microsoft.com/office/drawing/2014/main" id="{AB558403-07E3-4E29-9281-A1A0CF078685}"/>
              </a:ext>
            </a:extLst>
          </p:cNvPr>
          <p:cNvSpPr txBox="1"/>
          <p:nvPr/>
        </p:nvSpPr>
        <p:spPr>
          <a:xfrm>
            <a:off x="5195392" y="769711"/>
            <a:ext cx="5256584" cy="565604"/>
          </a:xfrm>
          <a:prstGeom prst="rect">
            <a:avLst/>
          </a:prstGeom>
          <a:noFill/>
        </p:spPr>
        <p:txBody>
          <a:bodyPr wrap="square" rtlCol="0">
            <a:spAutoFit/>
          </a:bodyPr>
          <a:lstStyle/>
          <a:p>
            <a:pPr algn="l"/>
            <a:r>
              <a:rPr lang="en-US" altLang="zh-CN" sz="2800" dirty="0">
                <a:solidFill>
                  <a:srgbClr val="00B050"/>
                </a:solidFill>
                <a:latin typeface="微软雅黑" panose="020B0503020204020204" pitchFamily="34" charset="-122"/>
                <a:ea typeface="微软雅黑" panose="020B0503020204020204" pitchFamily="34" charset="-122"/>
              </a:rPr>
              <a:t>C++ </a:t>
            </a:r>
            <a:r>
              <a:rPr lang="zh-CN" altLang="en-US" sz="2800" dirty="0">
                <a:solidFill>
                  <a:srgbClr val="00B050"/>
                </a:solidFill>
                <a:latin typeface="微软雅黑" panose="020B0503020204020204" pitchFamily="34" charset="-122"/>
                <a:ea typeface="微软雅黑" panose="020B0503020204020204" pitchFamily="34" charset="-122"/>
              </a:rPr>
              <a:t>越来越精英化 </a:t>
            </a:r>
            <a:r>
              <a:rPr lang="zh-CN" altLang="en-US" sz="1800" dirty="0">
                <a:solidFill>
                  <a:srgbClr val="00B050"/>
                </a:solidFill>
                <a:latin typeface="微软雅黑" panose="020B0503020204020204" pitchFamily="34" charset="-122"/>
                <a:ea typeface="微软雅黑" panose="020B0503020204020204" pitchFamily="34" charset="-122"/>
              </a:rPr>
              <a:t>远离生产专注研发</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04813"/>
            <a:ext cx="4975225" cy="519112"/>
          </a:xfrm>
        </p:spPr>
        <p:txBody>
          <a:bodyPr>
            <a:normAutofit fontScale="90000"/>
          </a:bodyPr>
          <a:lstStyle/>
          <a:p>
            <a:pPr lvl="0"/>
            <a:r>
              <a:rPr lang="en-US" altLang="zh-CN" dirty="0"/>
              <a:t>1.2.4 </a:t>
            </a:r>
            <a:r>
              <a:rPr lang="zh-CN" altLang="en-US" dirty="0"/>
              <a:t>用</a:t>
            </a:r>
            <a:r>
              <a:rPr lang="en-US" altLang="zh-CN" dirty="0" err="1"/>
              <a:t>gitHub</a:t>
            </a:r>
            <a:r>
              <a:rPr lang="zh-CN" altLang="en-US" dirty="0"/>
              <a:t>做代码管理</a:t>
            </a:r>
          </a:p>
        </p:txBody>
      </p:sp>
      <p:sp>
        <p:nvSpPr>
          <p:cNvPr id="2" name="内容占位符 1"/>
          <p:cNvSpPr>
            <a:spLocks noGrp="1"/>
          </p:cNvSpPr>
          <p:nvPr>
            <p:ph idx="4294967295"/>
          </p:nvPr>
        </p:nvSpPr>
        <p:spPr>
          <a:xfrm>
            <a:off x="397420" y="995363"/>
            <a:ext cx="7570788" cy="5329237"/>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Tools =&gt; Extensions and Updates</a:t>
            </a:r>
          </a:p>
          <a:p>
            <a:pPr>
              <a:buFont typeface="Wingdings" panose="05000000000000000000" pitchFamily="2" charset="2"/>
              <a:buChar char="p"/>
            </a:pPr>
            <a:r>
              <a:rPr lang="zh-CN" altLang="en-US" sz="2400" b="1" dirty="0">
                <a:solidFill>
                  <a:schemeClr val="accent2">
                    <a:lumMod val="50000"/>
                  </a:schemeClr>
                </a:solidFill>
              </a:rPr>
              <a:t>在</a:t>
            </a:r>
            <a:r>
              <a:rPr lang="en-US" altLang="zh-CN" sz="2400" b="1" dirty="0">
                <a:solidFill>
                  <a:schemeClr val="accent2">
                    <a:lumMod val="50000"/>
                  </a:schemeClr>
                </a:solidFill>
              </a:rPr>
              <a:t>Online</a:t>
            </a:r>
            <a:r>
              <a:rPr lang="zh-CN" altLang="en-US" sz="2400" b="1" dirty="0">
                <a:solidFill>
                  <a:schemeClr val="accent2">
                    <a:lumMod val="50000"/>
                  </a:schemeClr>
                </a:solidFill>
              </a:rPr>
              <a:t>中搜索</a:t>
            </a:r>
            <a:r>
              <a:rPr lang="en-US" altLang="zh-CN" sz="2400" b="1" dirty="0">
                <a:solidFill>
                  <a:schemeClr val="accent2">
                    <a:lumMod val="50000"/>
                  </a:schemeClr>
                </a:solidFill>
              </a:rPr>
              <a:t>GitHub</a:t>
            </a:r>
          </a:p>
          <a:p>
            <a:pPr>
              <a:buFont typeface="Wingdings" panose="05000000000000000000" pitchFamily="2" charset="2"/>
              <a:buChar char="p"/>
            </a:pPr>
            <a:r>
              <a:rPr lang="zh-CN" altLang="en-US" sz="2400" b="1" dirty="0">
                <a:solidFill>
                  <a:schemeClr val="accent2">
                    <a:lumMod val="50000"/>
                  </a:schemeClr>
                </a:solidFill>
              </a:rPr>
              <a:t>点击下载</a:t>
            </a:r>
            <a:r>
              <a:rPr lang="en-US" altLang="zh-CN" sz="2400" b="1" dirty="0">
                <a:solidFill>
                  <a:schemeClr val="accent2">
                    <a:lumMod val="50000"/>
                  </a:schemeClr>
                </a:solidFill>
              </a:rPr>
              <a:t>GitHub Extension for VS</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272" y="792866"/>
            <a:ext cx="3456232" cy="538464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65148"/>
            <a:ext cx="9096662" cy="4132205"/>
          </a:xfrm>
          <a:prstGeom prst="rect">
            <a:avLst/>
          </a:prstGeom>
        </p:spPr>
      </p:pic>
    </p:spTree>
    <p:extLst>
      <p:ext uri="{BB962C8B-B14F-4D97-AF65-F5344CB8AC3E}">
        <p14:creationId xmlns:p14="http://schemas.microsoft.com/office/powerpoint/2010/main" val="1032723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659765" y="405131"/>
            <a:ext cx="925265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4000" b="0" dirty="0">
                <a:latin typeface="微软雅黑 Light" panose="020B0502040204020203" charset="-122"/>
                <a:ea typeface="微软雅黑 Light" panose="020B0502040204020203" charset="-122"/>
                <a:cs typeface="微软雅黑 Light" panose="020B0502040204020203" charset="-122"/>
              </a:rPr>
              <a:t>1.3 WINDOWS Form</a:t>
            </a:r>
            <a:r>
              <a:rPr lang="zh-CN" altLang="en-US" sz="4000" b="0" dirty="0">
                <a:latin typeface="微软雅黑 Light" panose="020B0502040204020203" charset="-122"/>
                <a:ea typeface="微软雅黑 Light" panose="020B0502040204020203" charset="-122"/>
                <a:cs typeface="微软雅黑 Light" panose="020B0502040204020203" charset="-122"/>
              </a:rPr>
              <a:t>与</a:t>
            </a:r>
            <a:r>
              <a:rPr lang="en-US" altLang="zh-CN" sz="4000" b="0" dirty="0">
                <a:latin typeface="微软雅黑 Light" panose="020B0502040204020203" charset="-122"/>
                <a:ea typeface="微软雅黑 Light" panose="020B0502040204020203" charset="-122"/>
                <a:cs typeface="微软雅黑 Light" panose="020B0502040204020203" charset="-122"/>
              </a:rPr>
              <a:t>WPF</a:t>
            </a:r>
            <a:r>
              <a:rPr lang="zh-CN" altLang="en-US" sz="4000" b="0" dirty="0">
                <a:latin typeface="微软雅黑 Light" panose="020B0502040204020203" charset="-122"/>
                <a:ea typeface="微软雅黑 Light" panose="020B0502040204020203" charset="-122"/>
                <a:cs typeface="微软雅黑 Light" panose="020B0502040204020203" charset="-122"/>
              </a:rPr>
              <a:t>应用程序</a:t>
            </a:r>
          </a:p>
        </p:txBody>
      </p:sp>
      <p:sp>
        <p:nvSpPr>
          <p:cNvPr id="12" name="Rectangle 3"/>
          <p:cNvSpPr txBox="1">
            <a:spLocks noChangeArrowheads="1"/>
          </p:cNvSpPr>
          <p:nvPr/>
        </p:nvSpPr>
        <p:spPr>
          <a:xfrm>
            <a:off x="2135560" y="1556792"/>
            <a:ext cx="8229600"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homework: surf the following web pages  </a:t>
            </a:r>
          </a:p>
          <a:p>
            <a:pPr marL="0" indent="0">
              <a:buNone/>
            </a:pPr>
            <a:r>
              <a:rPr lang="en-US" altLang="zh-CN" sz="1800" b="1" dirty="0">
                <a:solidFill>
                  <a:schemeClr val="accent2">
                    <a:lumMod val="50000"/>
                  </a:schemeClr>
                </a:solidFill>
              </a:rPr>
              <a:t>https://docs.microsoft.com/en-us/windows/desktop/rpc/the-programming-model http://programmingexamples.wikidot.com/windows-programming-model     </a:t>
            </a: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编程模型有较大的改变，云计算快速普及的时代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现在主推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Azure</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https://azure.microsoft.com/zh-cn/overview/what-is-azure/</a:t>
            </a: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传统的桌面开发模式依然有市场，但在快速向云端迁移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云计算、移动计算、边缘计算、桌面计算、普适计算将群雄逐鹿</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Win10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在不断发展，新的</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编程模型依然在逐渐形成过程中</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b="1" dirty="0">
              <a:solidFill>
                <a:schemeClr val="accent2">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24</a:t>
            </a:fld>
            <a:endParaRPr lang="en-US" altLang="zh-CN"/>
          </a:p>
        </p:txBody>
      </p:sp>
      <p:sp>
        <p:nvSpPr>
          <p:cNvPr id="18435" name="Rectangle 2"/>
          <p:cNvSpPr>
            <a:spLocks noGrp="1" noRot="1" noChangeArrowheads="1"/>
          </p:cNvSpPr>
          <p:nvPr>
            <p:ph type="title" idx="4294967295"/>
          </p:nvPr>
        </p:nvSpPr>
        <p:spPr>
          <a:xfrm>
            <a:off x="0" y="549275"/>
            <a:ext cx="5783263" cy="519113"/>
          </a:xfrm>
        </p:spPr>
        <p:txBody>
          <a:bodyPr>
            <a:normAutofit fontScale="90000"/>
          </a:bodyPr>
          <a:lstStyle/>
          <a:p>
            <a:pPr lvl="0"/>
            <a:r>
              <a:rPr lang="en-US" altLang="zh-CN" dirty="0"/>
              <a:t>VS</a:t>
            </a:r>
            <a:r>
              <a:rPr lang="zh-CN" altLang="en-US" dirty="0"/>
              <a:t>中</a:t>
            </a:r>
            <a:r>
              <a:rPr lang="en-US" altLang="zh-CN" dirty="0"/>
              <a:t>Windows </a:t>
            </a:r>
            <a:r>
              <a:rPr lang="zh-CN" altLang="en-US" dirty="0"/>
              <a:t>应用程序类型</a:t>
            </a:r>
          </a:p>
        </p:txBody>
      </p:sp>
      <p:sp>
        <p:nvSpPr>
          <p:cNvPr id="2" name="内容占位符 1"/>
          <p:cNvSpPr>
            <a:spLocks noGrp="1"/>
          </p:cNvSpPr>
          <p:nvPr>
            <p:ph idx="4294967295"/>
          </p:nvPr>
        </p:nvSpPr>
        <p:spPr>
          <a:xfrm>
            <a:off x="1507381" y="2478088"/>
            <a:ext cx="3292475" cy="2909887"/>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VC++</a:t>
            </a:r>
          </a:p>
          <a:p>
            <a:pPr lvl="1"/>
            <a:r>
              <a:rPr lang="zh-CN" altLang="en-US" sz="1800" b="1" dirty="0">
                <a:solidFill>
                  <a:schemeClr val="accent2">
                    <a:lumMod val="50000"/>
                  </a:schemeClr>
                </a:solidFill>
              </a:rPr>
              <a:t>基于控制台的应用程序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基于对话框的应用程序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单文档应用程序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多文档应用程序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a:t>
            </a:r>
            <a:r>
              <a:rPr lang="en-US" altLang="zh-CN" sz="1800" b="1" dirty="0">
                <a:solidFill>
                  <a:schemeClr val="accent2">
                    <a:lumMod val="50000"/>
                  </a:schemeClr>
                </a:solidFill>
              </a:rPr>
              <a:t>html</a:t>
            </a:r>
            <a:r>
              <a:rPr lang="zh-CN" altLang="en-US" sz="1800" b="1" dirty="0">
                <a:solidFill>
                  <a:schemeClr val="accent2">
                    <a:lumMod val="50000"/>
                  </a:schemeClr>
                </a:solidFill>
              </a:rPr>
              <a:t>的应用程序</a:t>
            </a:r>
            <a:endParaRPr lang="en-US" altLang="zh-CN" sz="1800" b="1" dirty="0">
              <a:solidFill>
                <a:schemeClr val="accent2">
                  <a:lumMod val="50000"/>
                </a:schemeClr>
              </a:solidFill>
            </a:endParaRPr>
          </a:p>
          <a:p>
            <a:pPr lvl="1"/>
            <a:endParaRPr lang="zh-CN" altLang="en-US" sz="1800" b="1" dirty="0">
              <a:solidFill>
                <a:schemeClr val="accent2">
                  <a:lumMod val="50000"/>
                </a:schemeClr>
              </a:solidFill>
            </a:endParaRPr>
          </a:p>
        </p:txBody>
      </p:sp>
      <p:sp>
        <p:nvSpPr>
          <p:cNvPr id="3" name="文本框 2"/>
          <p:cNvSpPr txBox="1"/>
          <p:nvPr/>
        </p:nvSpPr>
        <p:spPr>
          <a:xfrm>
            <a:off x="1798056" y="1124744"/>
            <a:ext cx="6098144" cy="543226"/>
          </a:xfrm>
          <a:prstGeom prst="rect">
            <a:avLst/>
          </a:prstGeom>
          <a:noFill/>
        </p:spPr>
        <p:txBody>
          <a:bodyPr wrap="none" rtlCol="0">
            <a:spAutoFit/>
          </a:bodyPr>
          <a:lstStyle/>
          <a:p>
            <a:r>
              <a:rPr lang="zh-CN" altLang="en-US" sz="2700" dirty="0"/>
              <a:t>应用程序类型与开发语言有一定的关系</a:t>
            </a:r>
          </a:p>
        </p:txBody>
      </p:sp>
      <p:sp>
        <p:nvSpPr>
          <p:cNvPr id="6" name="内容占位符 1"/>
          <p:cNvSpPr txBox="1"/>
          <p:nvPr/>
        </p:nvSpPr>
        <p:spPr>
          <a:xfrm>
            <a:off x="6043024" y="2477692"/>
            <a:ext cx="3293336" cy="2910580"/>
          </a:xfrm>
          <a:prstGeom prst="rect">
            <a:avLst/>
          </a:prstGeom>
        </p:spPr>
        <p:txBody>
          <a:bodyPr vert="horz" lIns="68580" tIns="34290" rIns="68580" bIns="3429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dirty="0">
                <a:solidFill>
                  <a:schemeClr val="accent2">
                    <a:lumMod val="50000"/>
                  </a:schemeClr>
                </a:solidFill>
              </a:rPr>
              <a:t>C#</a:t>
            </a:r>
          </a:p>
          <a:p>
            <a:pPr lvl="1"/>
            <a:r>
              <a:rPr lang="zh-CN" altLang="en-US" sz="1800" dirty="0">
                <a:solidFill>
                  <a:schemeClr val="accent2">
                    <a:lumMod val="50000"/>
                  </a:schemeClr>
                </a:solidFill>
              </a:rPr>
              <a:t>控制台应用程序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Windows</a:t>
            </a:r>
            <a:r>
              <a:rPr lang="zh-CN" altLang="en-US" sz="1800" dirty="0">
                <a:solidFill>
                  <a:schemeClr val="accent2">
                    <a:lumMod val="50000"/>
                  </a:schemeClr>
                </a:solidFill>
              </a:rPr>
              <a:t>窗体应用程序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WPF</a:t>
            </a:r>
            <a:r>
              <a:rPr lang="zh-CN" altLang="en-US" sz="1800" dirty="0">
                <a:solidFill>
                  <a:schemeClr val="accent2">
                    <a:lumMod val="50000"/>
                  </a:schemeClr>
                </a:solidFill>
              </a:rPr>
              <a:t>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ASP.NET Web</a:t>
            </a:r>
            <a:r>
              <a:rPr lang="zh-CN" altLang="en-US" sz="1800" dirty="0">
                <a:solidFill>
                  <a:schemeClr val="accent2">
                    <a:lumMod val="50000"/>
                  </a:schemeClr>
                </a:solidFill>
              </a:rPr>
              <a:t>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WCF</a:t>
            </a:r>
            <a:r>
              <a:rPr lang="zh-CN" altLang="en-US" sz="1800" dirty="0">
                <a:solidFill>
                  <a:schemeClr val="accent2">
                    <a:lumMod val="50000"/>
                  </a:schemeClr>
                </a:solidFill>
              </a:rPr>
              <a:t>服务应用程序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a:t>
            </a:r>
          </a:p>
          <a:p>
            <a:pPr lvl="1"/>
            <a:endParaRPr lang="zh-CN" altLang="en-US" sz="1800" dirty="0">
              <a:solidFill>
                <a:schemeClr val="accent2">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7920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安装</a:t>
            </a:r>
            <a:r>
              <a:rPr lang="en-US" altLang="zh-CN" b="1" dirty="0">
                <a:solidFill>
                  <a:schemeClr val="accent2">
                    <a:lumMod val="50000"/>
                  </a:schemeClr>
                </a:solidFill>
              </a:rPr>
              <a:t>MFC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354" y="1812698"/>
            <a:ext cx="9008150" cy="45510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MFC/ATL =&gt; MFC Application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029" y="2000725"/>
            <a:ext cx="6704859" cy="46587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315" y="836931"/>
            <a:ext cx="8972550" cy="3061335"/>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a:t>
            </a:r>
            <a:r>
              <a:rPr lang="en-US" altLang="zh-CN" b="1" dirty="0">
                <a:solidFill>
                  <a:schemeClr val="accent2">
                    <a:lumMod val="50000"/>
                  </a:schemeClr>
                </a:solidFill>
                <a:sym typeface="+mn-ea"/>
              </a:rPr>
              <a:t>MFC/ATL =&gt; MFC Application =&gt; Dialog based</a:t>
            </a:r>
            <a:r>
              <a:rPr lang="en-US" altLang="zh-CN" b="1" dirty="0">
                <a:solidFill>
                  <a:schemeClr val="accent2">
                    <a:lumMod val="50000"/>
                  </a:schemeClr>
                </a:solidFill>
              </a:rPr>
              <a:t>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36" y="2000725"/>
            <a:ext cx="5961842" cy="465870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877788"/>
            <a:ext cx="9144000" cy="5143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F7</a:t>
            </a:r>
            <a:r>
              <a:rPr lang="zh-CN" altLang="en-US" b="1" dirty="0">
                <a:solidFill>
                  <a:schemeClr val="accent2">
                    <a:lumMod val="50000"/>
                  </a:schemeClr>
                </a:solidFill>
              </a:rPr>
              <a:t>编译 </a:t>
            </a:r>
            <a:r>
              <a:rPr lang="en-US" altLang="zh-CN" b="1" dirty="0">
                <a:solidFill>
                  <a:schemeClr val="accent2">
                    <a:lumMod val="50000"/>
                  </a:schemeClr>
                </a:solidFill>
              </a:rPr>
              <a:t>=&gt; F5 start debugging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2" y="1484784"/>
            <a:ext cx="8136904" cy="51911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WINDOWS</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编程模型和框架</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WPF</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C#/</a:t>
            </a:r>
            <a:r>
              <a:rPr lang="en-US" altLang="zh-CN" sz="2400" dirty="0" err="1">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winRT</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FLUENT</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MFC……</a:t>
            </a:r>
            <a:endPar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48" name="圆角矩形 185347"/>
          <p:cNvSpPr/>
          <p:nvPr/>
        </p:nvSpPr>
        <p:spPr>
          <a:xfrm>
            <a:off x="4151313" y="2493963"/>
            <a:ext cx="6229350"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400" dirty="0">
                <a:solidFill>
                  <a:schemeClr val="accent2">
                    <a:lumMod val="50000"/>
                  </a:schemeClr>
                </a:solidFill>
                <a:latin typeface="微软雅黑 Light" panose="020B0502040204020203" charset="-122"/>
                <a:ea typeface="微软雅黑 Light" panose="020B0502040204020203" charset="-122"/>
                <a:cs typeface="Arial" panose="020B0604020202020204" pitchFamily="34" charset="0"/>
              </a:rPr>
              <a:t>                 Visual Studio Community 2019</a:t>
            </a:r>
          </a:p>
        </p:txBody>
      </p:sp>
      <p:sp>
        <p:nvSpPr>
          <p:cNvPr id="185349" name="圆角矩形 185348"/>
          <p:cNvSpPr/>
          <p:nvPr/>
        </p:nvSpPr>
        <p:spPr>
          <a:xfrm>
            <a:off x="4405313" y="4006851"/>
            <a:ext cx="6083300"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winUI</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XAML</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C++/</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winRT</a:t>
            </a:r>
            <a:endPar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marL="571500" indent="-571500">
              <a:buClr>
                <a:srgbClr val="FF0066"/>
              </a:buClr>
              <a:buFont typeface="Wingdings" panose="05000000000000000000" pitchFamily="2" charset="2"/>
              <a:buChar char="p"/>
            </a:pPr>
            <a:r>
              <a:rPr lang="en-US" altLang="zh-CN" sz="4000" dirty="0">
                <a:solidFill>
                  <a:srgbClr val="003366"/>
                </a:solidFill>
                <a:ea typeface="黑体" panose="02010609060101010101" pitchFamily="2" charset="-122"/>
              </a:rPr>
              <a:t> </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本次课要求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1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理解</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0" fill="hold"/>
                                        <p:tgtEl>
                                          <p:spTgt spid="185375"/>
                                        </p:tgtEl>
                                        <p:attrNameLst>
                                          <p:attrName>ppt_w</p:attrName>
                                        </p:attrNameLst>
                                      </p:cBhvr>
                                      <p:tavLst>
                                        <p:tav tm="0">
                                          <p:val>
                                            <p:fltVal val="0"/>
                                          </p:val>
                                        </p:tav>
                                        <p:tav tm="100000">
                                          <p:val>
                                            <p:strVal val="#ppt_w"/>
                                          </p:val>
                                        </p:tav>
                                      </p:tavLst>
                                    </p:anim>
                                    <p:anim calcmode="lin" valueType="num">
                                      <p:cBhvr>
                                        <p:cTn id="8" dur="500" fill="hold"/>
                                        <p:tgtEl>
                                          <p:spTgt spid="185375"/>
                                        </p:tgtEl>
                                        <p:attrNameLst>
                                          <p:attrName>ppt_h</p:attrName>
                                        </p:attrNameLst>
                                      </p:cBhvr>
                                      <p:tavLst>
                                        <p:tav tm="0">
                                          <p:val>
                                            <p:fltVal val="0"/>
                                          </p:val>
                                        </p:tav>
                                        <p:tav tm="100000">
                                          <p:val>
                                            <p:strVal val="#ppt_h"/>
                                          </p:val>
                                        </p:tav>
                                      </p:tavLst>
                                    </p:anim>
                                    <p:animEffect transition="in" filter="fade">
                                      <p:cBhvr>
                                        <p:cTn id="9" dur="500"/>
                                        <p:tgtEl>
                                          <p:spTgt spid="18537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0" fill="hold"/>
                                        <p:tgtEl>
                                          <p:spTgt spid="185346"/>
                                        </p:tgtEl>
                                        <p:attrNameLst>
                                          <p:attrName>ppt_w</p:attrName>
                                        </p:attrNameLst>
                                      </p:cBhvr>
                                      <p:tavLst>
                                        <p:tav tm="0">
                                          <p:val>
                                            <p:fltVal val="0"/>
                                          </p:val>
                                        </p:tav>
                                        <p:tav tm="100000">
                                          <p:val>
                                            <p:strVal val="#ppt_w"/>
                                          </p:val>
                                        </p:tav>
                                      </p:tavLst>
                                    </p:anim>
                                    <p:anim calcmode="lin" valueType="num">
                                      <p:cBhvr>
                                        <p:cTn id="14" dur="500" fill="hold"/>
                                        <p:tgtEl>
                                          <p:spTgt spid="185346"/>
                                        </p:tgtEl>
                                        <p:attrNameLst>
                                          <p:attrName>ppt_h</p:attrName>
                                        </p:attrNameLst>
                                      </p:cBhvr>
                                      <p:tavLst>
                                        <p:tav tm="0">
                                          <p:val>
                                            <p:fltVal val="0"/>
                                          </p:val>
                                        </p:tav>
                                        <p:tav tm="100000">
                                          <p:val>
                                            <p:strVal val="#ppt_h"/>
                                          </p:val>
                                        </p:tav>
                                      </p:tavLst>
                                    </p:anim>
                                    <p:animEffect transition="in" filter="fade">
                                      <p:cBhvr>
                                        <p:cTn id="15" dur="50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0" fill="hold"/>
                                        <p:tgtEl>
                                          <p:spTgt spid="185351"/>
                                        </p:tgtEl>
                                        <p:attrNameLst>
                                          <p:attrName>ppt_w</p:attrName>
                                        </p:attrNameLst>
                                      </p:cBhvr>
                                      <p:tavLst>
                                        <p:tav tm="0">
                                          <p:val>
                                            <p:fltVal val="0"/>
                                          </p:val>
                                        </p:tav>
                                        <p:tav tm="100000">
                                          <p:val>
                                            <p:strVal val="#ppt_w"/>
                                          </p:val>
                                        </p:tav>
                                      </p:tavLst>
                                    </p:anim>
                                    <p:anim calcmode="lin" valueType="num">
                                      <p:cBhvr>
                                        <p:cTn id="19" dur="500" fill="hold"/>
                                        <p:tgtEl>
                                          <p:spTgt spid="185351"/>
                                        </p:tgtEl>
                                        <p:attrNameLst>
                                          <p:attrName>ppt_h</p:attrName>
                                        </p:attrNameLst>
                                      </p:cBhvr>
                                      <p:tavLst>
                                        <p:tav tm="0">
                                          <p:val>
                                            <p:fltVal val="0"/>
                                          </p:val>
                                        </p:tav>
                                        <p:tav tm="100000">
                                          <p:val>
                                            <p:strVal val="#ppt_h"/>
                                          </p:val>
                                        </p:tav>
                                      </p:tavLst>
                                    </p:anim>
                                    <p:animEffect transition="in" filter="fade">
                                      <p:cBhvr>
                                        <p:cTn id="20" dur="500"/>
                                        <p:tgtEl>
                                          <p:spTgt spid="185351"/>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0" fill="hold"/>
                                        <p:tgtEl>
                                          <p:spTgt spid="185348"/>
                                        </p:tgtEl>
                                        <p:attrNameLst>
                                          <p:attrName>ppt_w</p:attrName>
                                        </p:attrNameLst>
                                      </p:cBhvr>
                                      <p:tavLst>
                                        <p:tav tm="0">
                                          <p:val>
                                            <p:fltVal val="0"/>
                                          </p:val>
                                        </p:tav>
                                        <p:tav tm="100000">
                                          <p:val>
                                            <p:strVal val="#ppt_w"/>
                                          </p:val>
                                        </p:tav>
                                      </p:tavLst>
                                    </p:anim>
                                    <p:anim calcmode="lin" valueType="num">
                                      <p:cBhvr>
                                        <p:cTn id="25" dur="500" fill="hold"/>
                                        <p:tgtEl>
                                          <p:spTgt spid="185348"/>
                                        </p:tgtEl>
                                        <p:attrNameLst>
                                          <p:attrName>ppt_h</p:attrName>
                                        </p:attrNameLst>
                                      </p:cBhvr>
                                      <p:tavLst>
                                        <p:tav tm="0">
                                          <p:val>
                                            <p:fltVal val="0"/>
                                          </p:val>
                                        </p:tav>
                                        <p:tav tm="100000">
                                          <p:val>
                                            <p:strVal val="#ppt_h"/>
                                          </p:val>
                                        </p:tav>
                                      </p:tavLst>
                                    </p:anim>
                                    <p:animEffect transition="in" filter="fade">
                                      <p:cBhvr>
                                        <p:cTn id="26" dur="50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0" fill="hold"/>
                                        <p:tgtEl>
                                          <p:spTgt spid="185359"/>
                                        </p:tgtEl>
                                        <p:attrNameLst>
                                          <p:attrName>ppt_w</p:attrName>
                                        </p:attrNameLst>
                                      </p:cBhvr>
                                      <p:tavLst>
                                        <p:tav tm="0">
                                          <p:val>
                                            <p:fltVal val="0"/>
                                          </p:val>
                                        </p:tav>
                                        <p:tav tm="100000">
                                          <p:val>
                                            <p:strVal val="#ppt_w"/>
                                          </p:val>
                                        </p:tav>
                                      </p:tavLst>
                                    </p:anim>
                                    <p:anim calcmode="lin" valueType="num">
                                      <p:cBhvr>
                                        <p:cTn id="30" dur="500" fill="hold"/>
                                        <p:tgtEl>
                                          <p:spTgt spid="185359"/>
                                        </p:tgtEl>
                                        <p:attrNameLst>
                                          <p:attrName>ppt_h</p:attrName>
                                        </p:attrNameLst>
                                      </p:cBhvr>
                                      <p:tavLst>
                                        <p:tav tm="0">
                                          <p:val>
                                            <p:fltVal val="0"/>
                                          </p:val>
                                        </p:tav>
                                        <p:tav tm="100000">
                                          <p:val>
                                            <p:strVal val="#ppt_h"/>
                                          </p:val>
                                        </p:tav>
                                      </p:tavLst>
                                    </p:anim>
                                    <p:animEffect transition="in" filter="fade">
                                      <p:cBhvr>
                                        <p:cTn id="31" dur="500"/>
                                        <p:tgtEl>
                                          <p:spTgt spid="185359"/>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0" fill="hold"/>
                                        <p:tgtEl>
                                          <p:spTgt spid="185349"/>
                                        </p:tgtEl>
                                        <p:attrNameLst>
                                          <p:attrName>ppt_w</p:attrName>
                                        </p:attrNameLst>
                                      </p:cBhvr>
                                      <p:tavLst>
                                        <p:tav tm="0">
                                          <p:val>
                                            <p:fltVal val="0"/>
                                          </p:val>
                                        </p:tav>
                                        <p:tav tm="100000">
                                          <p:val>
                                            <p:strVal val="#ppt_w"/>
                                          </p:val>
                                        </p:tav>
                                      </p:tavLst>
                                    </p:anim>
                                    <p:anim calcmode="lin" valueType="num">
                                      <p:cBhvr>
                                        <p:cTn id="36" dur="500" fill="hold"/>
                                        <p:tgtEl>
                                          <p:spTgt spid="185349"/>
                                        </p:tgtEl>
                                        <p:attrNameLst>
                                          <p:attrName>ppt_h</p:attrName>
                                        </p:attrNameLst>
                                      </p:cBhvr>
                                      <p:tavLst>
                                        <p:tav tm="0">
                                          <p:val>
                                            <p:fltVal val="0"/>
                                          </p:val>
                                        </p:tav>
                                        <p:tav tm="100000">
                                          <p:val>
                                            <p:strVal val="#ppt_h"/>
                                          </p:val>
                                        </p:tav>
                                      </p:tavLst>
                                    </p:anim>
                                    <p:animEffect transition="in" filter="fade">
                                      <p:cBhvr>
                                        <p:cTn id="37" dur="50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0" fill="hold"/>
                                        <p:tgtEl>
                                          <p:spTgt spid="185367"/>
                                        </p:tgtEl>
                                        <p:attrNameLst>
                                          <p:attrName>ppt_w</p:attrName>
                                        </p:attrNameLst>
                                      </p:cBhvr>
                                      <p:tavLst>
                                        <p:tav tm="0">
                                          <p:val>
                                            <p:fltVal val="0"/>
                                          </p:val>
                                        </p:tav>
                                        <p:tav tm="100000">
                                          <p:val>
                                            <p:strVal val="#ppt_w"/>
                                          </p:val>
                                        </p:tav>
                                      </p:tavLst>
                                    </p:anim>
                                    <p:anim calcmode="lin" valueType="num">
                                      <p:cBhvr>
                                        <p:cTn id="41" dur="500" fill="hold"/>
                                        <p:tgtEl>
                                          <p:spTgt spid="185367"/>
                                        </p:tgtEl>
                                        <p:attrNameLst>
                                          <p:attrName>ppt_h</p:attrName>
                                        </p:attrNameLst>
                                      </p:cBhvr>
                                      <p:tavLst>
                                        <p:tav tm="0">
                                          <p:val>
                                            <p:fltVal val="0"/>
                                          </p:val>
                                        </p:tav>
                                        <p:tav tm="100000">
                                          <p:val>
                                            <p:strVal val="#ppt_h"/>
                                          </p:val>
                                        </p:tav>
                                      </p:tavLst>
                                    </p:anim>
                                    <p:animEffect transition="in" filter="fade">
                                      <p:cBhvr>
                                        <p:cTn id="42" dur="500"/>
                                        <p:tgtEl>
                                          <p:spTgt spid="185367"/>
                                        </p:tgtEl>
                                      </p:cBhvr>
                                    </p:animEffect>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0" fill="hold"/>
                                        <p:tgtEl>
                                          <p:spTgt spid="185347"/>
                                        </p:tgtEl>
                                        <p:attrNameLst>
                                          <p:attrName>ppt_w</p:attrName>
                                        </p:attrNameLst>
                                      </p:cBhvr>
                                      <p:tavLst>
                                        <p:tav tm="0">
                                          <p:val>
                                            <p:fltVal val="0"/>
                                          </p:val>
                                        </p:tav>
                                        <p:tav tm="100000">
                                          <p:val>
                                            <p:strVal val="#ppt_w"/>
                                          </p:val>
                                        </p:tav>
                                      </p:tavLst>
                                    </p:anim>
                                    <p:anim calcmode="lin" valueType="num">
                                      <p:cBhvr>
                                        <p:cTn id="47" dur="500" fill="hold"/>
                                        <p:tgtEl>
                                          <p:spTgt spid="185347"/>
                                        </p:tgtEl>
                                        <p:attrNameLst>
                                          <p:attrName>ppt_h</p:attrName>
                                        </p:attrNameLst>
                                      </p:cBhvr>
                                      <p:tavLst>
                                        <p:tav tm="0">
                                          <p:val>
                                            <p:fltVal val="0"/>
                                          </p:val>
                                        </p:tav>
                                        <p:tav tm="100000">
                                          <p:val>
                                            <p:strVal val="#ppt_h"/>
                                          </p:val>
                                        </p:tav>
                                      </p:tavLst>
                                    </p:anim>
                                    <p:animEffect transition="in" filter="fade">
                                      <p:cBhvr>
                                        <p:cTn id="48" dur="5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30</a:t>
            </a:fld>
            <a:endParaRPr lang="en-US" altLang="zh-CN"/>
          </a:p>
        </p:txBody>
      </p:sp>
      <p:sp>
        <p:nvSpPr>
          <p:cNvPr id="18435" name="Rectangle 2"/>
          <p:cNvSpPr>
            <a:spLocks noGrp="1" noRot="1" noChangeArrowheads="1"/>
          </p:cNvSpPr>
          <p:nvPr>
            <p:ph type="title" idx="4294967295"/>
          </p:nvPr>
        </p:nvSpPr>
        <p:spPr>
          <a:xfrm>
            <a:off x="0" y="333375"/>
            <a:ext cx="5783263" cy="519113"/>
          </a:xfrm>
        </p:spPr>
        <p:txBody>
          <a:bodyPr>
            <a:normAutofit fontScale="90000"/>
          </a:bodyPr>
          <a:lstStyle/>
          <a:p>
            <a:pPr lvl="0"/>
            <a:r>
              <a:rPr lang="en-US" altLang="zh-CN" dirty="0"/>
              <a:t>Windows</a:t>
            </a:r>
            <a:r>
              <a:rPr lang="zh-CN" altLang="en-US" dirty="0"/>
              <a:t>窗体应用程序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1052737"/>
            <a:ext cx="8208912" cy="5749741"/>
          </a:xfrm>
          <a:prstGeom prst="rect">
            <a:avLst/>
          </a:prstGeom>
        </p:spPr>
      </p:pic>
      <p:sp>
        <p:nvSpPr>
          <p:cNvPr id="5" name="云形标注 4"/>
          <p:cNvSpPr/>
          <p:nvPr/>
        </p:nvSpPr>
        <p:spPr>
          <a:xfrm>
            <a:off x="4907868" y="4221088"/>
            <a:ext cx="2520280" cy="1007666"/>
          </a:xfrm>
          <a:prstGeom prst="cloudCallout">
            <a:avLst>
              <a:gd name="adj1" fmla="val -70124"/>
              <a:gd name="adj2" fmla="val 6674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这里输入</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项目名称</a:t>
            </a:r>
          </a:p>
        </p:txBody>
      </p:sp>
      <p:sp>
        <p:nvSpPr>
          <p:cNvPr id="6" name="云形标注 5"/>
          <p:cNvSpPr/>
          <p:nvPr/>
        </p:nvSpPr>
        <p:spPr>
          <a:xfrm>
            <a:off x="8119485" y="4077072"/>
            <a:ext cx="2520280" cy="1007666"/>
          </a:xfrm>
          <a:prstGeom prst="cloudCallout">
            <a:avLst>
              <a:gd name="adj1" fmla="val -46462"/>
              <a:gd name="adj2" fmla="val 10146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这里选择</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027880"/>
            <a:ext cx="9144000" cy="556947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a:t>WPF</a:t>
            </a:r>
            <a:r>
              <a:rPr lang="zh-CN" altLang="en-US" dirty="0"/>
              <a:t>应用程序</a:t>
            </a:r>
          </a:p>
        </p:txBody>
      </p:sp>
      <p:sp>
        <p:nvSpPr>
          <p:cNvPr id="6" name="Rectangle 3"/>
          <p:cNvSpPr txBox="1">
            <a:spLocks noChangeArrowheads="1"/>
          </p:cNvSpPr>
          <p:nvPr/>
        </p:nvSpPr>
        <p:spPr>
          <a:xfrm>
            <a:off x="1847528" y="1412776"/>
            <a:ext cx="7560840"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000" b="1" dirty="0">
                <a:solidFill>
                  <a:schemeClr val="accent2">
                    <a:lumMod val="50000"/>
                  </a:schemeClr>
                </a:solidFill>
              </a:rPr>
              <a:t>Windows Presentation Foundation</a:t>
            </a:r>
            <a:r>
              <a:rPr lang="zh-CN" altLang="en-US" sz="2000" b="1" dirty="0">
                <a:solidFill>
                  <a:schemeClr val="accent2">
                    <a:lumMod val="50000"/>
                  </a:schemeClr>
                </a:solidFill>
              </a:rPr>
              <a:t>，用于生成较好视觉体验的 </a:t>
            </a:r>
            <a:r>
              <a:rPr lang="en-US" altLang="zh-CN" sz="2000" b="1" dirty="0">
                <a:solidFill>
                  <a:schemeClr val="accent2">
                    <a:lumMod val="50000"/>
                  </a:schemeClr>
                </a:solidFill>
              </a:rPr>
              <a:t>Windows </a:t>
            </a:r>
            <a:r>
              <a:rPr lang="zh-CN" altLang="en-US" sz="2000" b="1" dirty="0">
                <a:solidFill>
                  <a:schemeClr val="accent2">
                    <a:lumMod val="50000"/>
                  </a:schemeClr>
                </a:solidFill>
              </a:rPr>
              <a:t>应用程序</a:t>
            </a:r>
            <a:endParaRPr lang="en-US" altLang="zh-CN" sz="2000" b="1" dirty="0">
              <a:solidFill>
                <a:schemeClr val="accent2">
                  <a:lumMod val="50000"/>
                </a:schemeClr>
              </a:solidFill>
            </a:endParaRPr>
          </a:p>
          <a:p>
            <a:pPr>
              <a:buFont typeface="Wingdings" panose="05000000000000000000" pitchFamily="2" charset="2"/>
              <a:buChar char="p"/>
            </a:pPr>
            <a:r>
              <a:rPr lang="zh-CN" altLang="en-US" sz="2000" b="1" dirty="0">
                <a:solidFill>
                  <a:schemeClr val="accent2">
                    <a:lumMod val="50000"/>
                  </a:schemeClr>
                </a:solidFill>
              </a:rPr>
              <a:t>既可创建独立桌面应用程序，也可创建浏览器承载的应用程序</a:t>
            </a:r>
            <a:endParaRPr lang="en-US" altLang="zh-CN" sz="2000" b="1" dirty="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WPF </a:t>
            </a:r>
            <a:r>
              <a:rPr lang="zh-CN" altLang="en-US" sz="2000" b="1" dirty="0">
                <a:solidFill>
                  <a:schemeClr val="accent2">
                    <a:lumMod val="50000"/>
                  </a:schemeClr>
                </a:solidFill>
              </a:rPr>
              <a:t>的核心是一个与分辨率无关并且基于向量的呈现引擎</a:t>
            </a:r>
            <a:endParaRPr lang="en-US" altLang="zh-CN" sz="2000" b="1" dirty="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WPF </a:t>
            </a:r>
            <a:r>
              <a:rPr lang="zh-CN" altLang="en-US" sz="2000" b="1" dirty="0">
                <a:solidFill>
                  <a:schemeClr val="accent2">
                    <a:lumMod val="50000"/>
                  </a:schemeClr>
                </a:solidFill>
              </a:rPr>
              <a:t>包含在 </a:t>
            </a:r>
            <a:r>
              <a:rPr lang="en-US" altLang="zh-CN" sz="2000" b="1" dirty="0">
                <a:solidFill>
                  <a:schemeClr val="accent2">
                    <a:lumMod val="50000"/>
                  </a:schemeClr>
                </a:solidFill>
              </a:rPr>
              <a:t>.NET Framework </a:t>
            </a:r>
            <a:r>
              <a:rPr lang="zh-CN" altLang="en-US" sz="2000" b="1" dirty="0">
                <a:solidFill>
                  <a:schemeClr val="accent2">
                    <a:lumMod val="50000"/>
                  </a:schemeClr>
                </a:solidFill>
              </a:rPr>
              <a:t>中，作为 </a:t>
            </a:r>
            <a:r>
              <a:rPr lang="en-US" altLang="zh-CN" sz="2000" b="1" dirty="0">
                <a:solidFill>
                  <a:schemeClr val="accent2">
                    <a:lumMod val="50000"/>
                  </a:schemeClr>
                </a:solidFill>
              </a:rPr>
              <a:t>.NET Framework </a:t>
            </a:r>
            <a:r>
              <a:rPr lang="zh-CN" altLang="en-US" sz="2000" b="1" dirty="0">
                <a:solidFill>
                  <a:schemeClr val="accent2">
                    <a:lumMod val="50000"/>
                  </a:schemeClr>
                </a:solidFill>
              </a:rPr>
              <a:t>的一个子集存在，其类型大多位于 </a:t>
            </a:r>
            <a:r>
              <a:rPr lang="en-US" altLang="zh-CN" sz="2000" b="1" dirty="0" err="1">
                <a:solidFill>
                  <a:schemeClr val="accent2">
                    <a:lumMod val="50000"/>
                  </a:schemeClr>
                </a:solidFill>
              </a:rPr>
              <a:t>System.Windows</a:t>
            </a:r>
            <a:r>
              <a:rPr lang="en-US" altLang="zh-CN" sz="2000" b="1" dirty="0">
                <a:solidFill>
                  <a:schemeClr val="accent2">
                    <a:lumMod val="50000"/>
                  </a:schemeClr>
                </a:solidFill>
              </a:rPr>
              <a:t> </a:t>
            </a:r>
            <a:r>
              <a:rPr lang="zh-CN" altLang="en-US" sz="2000" b="1" dirty="0">
                <a:solidFill>
                  <a:schemeClr val="accent2">
                    <a:lumMod val="50000"/>
                  </a:schemeClr>
                </a:solidFill>
              </a:rPr>
              <a:t>命名空间</a:t>
            </a:r>
            <a:endParaRPr lang="en-US" altLang="zh-CN" sz="2000" b="1" dirty="0">
              <a:solidFill>
                <a:schemeClr val="accent2">
                  <a:lumMod val="50000"/>
                </a:schemeClr>
              </a:solidFill>
            </a:endParaRPr>
          </a:p>
          <a:p>
            <a:pPr>
              <a:buFont typeface="Wingdings" panose="05000000000000000000" pitchFamily="2" charset="2"/>
              <a:buChar char="p"/>
            </a:pPr>
            <a:r>
              <a:rPr lang="zh-CN" altLang="en-US" sz="2000" b="1" dirty="0">
                <a:solidFill>
                  <a:schemeClr val="accent2">
                    <a:lumMod val="50000"/>
                  </a:schemeClr>
                </a:solidFill>
              </a:rPr>
              <a:t>界面设计使用可扩展应用程序标记语言 </a:t>
            </a:r>
            <a:r>
              <a:rPr lang="en-US" altLang="zh-CN" sz="2000" b="1" dirty="0">
                <a:solidFill>
                  <a:schemeClr val="accent2">
                    <a:lumMod val="50000"/>
                  </a:schemeClr>
                </a:solidFill>
              </a:rPr>
              <a:t>(XAML)</a:t>
            </a:r>
          </a:p>
          <a:p>
            <a:pPr>
              <a:buFont typeface="Wingdings" panose="05000000000000000000" pitchFamily="2" charset="2"/>
              <a:buChar char="p"/>
            </a:pPr>
            <a:r>
              <a:rPr lang="zh-CN" altLang="en-US" sz="2000" b="1" dirty="0">
                <a:solidFill>
                  <a:schemeClr val="accent2">
                    <a:lumMod val="50000"/>
                  </a:schemeClr>
                </a:solidFill>
              </a:rPr>
              <a:t>使用</a:t>
            </a:r>
            <a:r>
              <a:rPr lang="en-US" altLang="zh-CN" sz="2000" b="1" dirty="0">
                <a:solidFill>
                  <a:schemeClr val="accent2">
                    <a:lumMod val="50000"/>
                  </a:schemeClr>
                </a:solidFill>
              </a:rPr>
              <a:t>C# </a:t>
            </a:r>
            <a:r>
              <a:rPr lang="zh-CN" altLang="en-US" sz="2000" b="1" dirty="0">
                <a:solidFill>
                  <a:schemeClr val="accent2">
                    <a:lumMod val="50000"/>
                  </a:schemeClr>
                </a:solidFill>
              </a:rPr>
              <a:t>或 </a:t>
            </a:r>
            <a:r>
              <a:rPr lang="en-US" altLang="zh-CN" sz="2000" b="1" dirty="0">
                <a:solidFill>
                  <a:schemeClr val="accent2">
                    <a:lumMod val="50000"/>
                  </a:schemeClr>
                </a:solidFill>
              </a:rPr>
              <a:t>VB</a:t>
            </a:r>
            <a:r>
              <a:rPr lang="zh-CN" altLang="en-US" sz="2000" b="1" dirty="0">
                <a:solidFill>
                  <a:schemeClr val="accent2">
                    <a:lumMod val="50000"/>
                  </a:schemeClr>
                </a:solidFill>
              </a:rPr>
              <a:t>实例化类、设置属性、调用方法以及处理事件</a:t>
            </a:r>
            <a:endParaRPr lang="en-US" altLang="zh-CN" sz="2000" b="1" dirty="0">
              <a:solidFill>
                <a:schemeClr val="accent2">
                  <a:lumMod val="50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33</a:t>
            </a:fld>
            <a:endParaRPr lang="en-US" altLang="zh-CN"/>
          </a:p>
        </p:txBody>
      </p:sp>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a:t>WPF</a:t>
            </a:r>
            <a:r>
              <a:rPr lang="zh-CN" altLang="en-US" dirty="0"/>
              <a:t>应用程序</a:t>
            </a:r>
          </a:p>
        </p:txBody>
      </p:sp>
      <p:sp>
        <p:nvSpPr>
          <p:cNvPr id="2" name="文本框 1"/>
          <p:cNvSpPr txBox="1"/>
          <p:nvPr/>
        </p:nvSpPr>
        <p:spPr>
          <a:xfrm>
            <a:off x="1703513" y="1241002"/>
            <a:ext cx="6985485" cy="359522"/>
          </a:xfrm>
          <a:prstGeom prst="rect">
            <a:avLst/>
          </a:prstGeom>
          <a:noFill/>
        </p:spPr>
        <p:txBody>
          <a:bodyPr wrap="square" rtlCol="0">
            <a:spAutoFit/>
          </a:bodyPr>
          <a:lstStyle/>
          <a:p>
            <a:pPr latinLnBrk="1"/>
            <a:r>
              <a:rPr lang="zh-CN" altLang="en-US" sz="1600" dirty="0"/>
              <a:t>程序界面：基于</a:t>
            </a:r>
            <a:r>
              <a:rPr lang="en-US" altLang="zh-CN" sz="1600" dirty="0"/>
              <a:t>XML</a:t>
            </a:r>
            <a:r>
              <a:rPr lang="zh-CN" altLang="en-US" sz="1600" dirty="0"/>
              <a:t>的</a:t>
            </a:r>
            <a:r>
              <a:rPr lang="en-US" altLang="zh-CN" sz="1600" dirty="0"/>
              <a:t>XAML</a:t>
            </a:r>
            <a:r>
              <a:rPr lang="zh-CN" altLang="en-US" sz="1600" dirty="0"/>
              <a:t>语言定制；         程序逻辑：</a:t>
            </a:r>
            <a:r>
              <a:rPr lang="en-US" altLang="zh-CN" sz="1600" dirty="0"/>
              <a:t>C#</a:t>
            </a:r>
            <a:r>
              <a:rPr lang="zh-CN" altLang="en-US" sz="1600" dirty="0"/>
              <a:t>语言实现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729372"/>
            <a:ext cx="7307284" cy="508400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91544" y="548680"/>
            <a:ext cx="8091487" cy="6192837"/>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2884171" y="476673"/>
            <a:ext cx="6444347"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与</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Fluent Design</a:t>
            </a:r>
            <a:endParaRPr lang="zh-CN" altLang="en-US" sz="3200" b="0" dirty="0">
              <a:latin typeface="微软雅黑" panose="020B0503020204020204" pitchFamily="34" charset="-122"/>
              <a:ea typeface="微软雅黑" panose="020B0503020204020204" pitchFamily="34" charset="-122"/>
              <a:cs typeface="微软雅黑 Light" panose="020B0502040204020203" charset="-122"/>
            </a:endParaRPr>
          </a:p>
        </p:txBody>
      </p:sp>
      <p:sp>
        <p:nvSpPr>
          <p:cNvPr id="12" name="Rectangle 3"/>
          <p:cNvSpPr txBox="1">
            <a:spLocks noChangeArrowheads="1"/>
          </p:cNvSpPr>
          <p:nvPr/>
        </p:nvSpPr>
        <p:spPr>
          <a:xfrm>
            <a:off x="1703512" y="1124744"/>
            <a:ext cx="8661648" cy="38164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   </a:t>
            </a:r>
            <a:r>
              <a:rPr lang="zh-CN" altLang="en-US" sz="2800" b="1" dirty="0">
                <a:solidFill>
                  <a:schemeClr val="bg2">
                    <a:lumMod val="25000"/>
                  </a:schemeClr>
                </a:solidFill>
                <a:latin typeface="微软雅黑 Light" panose="020B0502040204020203" pitchFamily="34" charset="-122"/>
                <a:ea typeface="微软雅黑 Light" panose="020B0502040204020203" pitchFamily="34" charset="-122"/>
              </a:rPr>
              <a:t>近年来</a:t>
            </a: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WINDOWS</a:t>
            </a:r>
            <a:r>
              <a:rPr lang="zh-CN" altLang="en-US" sz="2800" b="1" dirty="0">
                <a:solidFill>
                  <a:schemeClr val="bg2">
                    <a:lumMod val="25000"/>
                  </a:schemeClr>
                </a:solidFill>
                <a:latin typeface="微软雅黑 Light" panose="020B0502040204020203" pitchFamily="34" charset="-122"/>
                <a:ea typeface="微软雅黑 Light" panose="020B0502040204020203" pitchFamily="34" charset="-122"/>
              </a:rPr>
              <a:t>编程技术发展迅速</a:t>
            </a:r>
            <a:endParaRPr lang="en-US" altLang="zh-CN" sz="1600" b="1" dirty="0">
              <a:solidFill>
                <a:schemeClr val="bg2">
                  <a:lumMod val="25000"/>
                </a:schemeClr>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p"/>
            </a:pPr>
            <a:r>
              <a:rPr lang="zh-CN" altLang="en-US" sz="2800" b="1" dirty="0">
                <a:solidFill>
                  <a:schemeClr val="bg2">
                    <a:lumMod val="25000"/>
                  </a:schemeClr>
                </a:solidFill>
                <a:latin typeface="微软雅黑 Light" panose="020B0502040204020203" pitchFamily="34" charset="-122"/>
                <a:ea typeface="微软雅黑 Light" panose="020B0502040204020203" pitchFamily="34" charset="-122"/>
              </a:rPr>
              <a:t>   </a:t>
            </a: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Universal Windows Platform</a:t>
            </a:r>
            <a:r>
              <a:rPr lang="zh-CN" altLang="en-US" sz="2800" b="1" dirty="0">
                <a:solidFill>
                  <a:schemeClr val="bg2">
                    <a:lumMod val="25000"/>
                  </a:schemeClr>
                </a:solidFill>
                <a:latin typeface="微软雅黑 Light" panose="020B0502040204020203" pitchFamily="34" charset="-122"/>
                <a:ea typeface="微软雅黑 Light" panose="020B0502040204020203" pitchFamily="34" charset="-122"/>
              </a:rPr>
              <a:t>（通用</a:t>
            </a: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Windows</a:t>
            </a:r>
            <a:r>
              <a:rPr lang="zh-CN" altLang="en-US" sz="2800" b="1" dirty="0">
                <a:solidFill>
                  <a:schemeClr val="bg2">
                    <a:lumMod val="25000"/>
                  </a:schemeClr>
                </a:solidFill>
                <a:latin typeface="微软雅黑 Light" panose="020B0502040204020203" pitchFamily="34" charset="-122"/>
                <a:ea typeface="微软雅黑 Light" panose="020B0502040204020203" pitchFamily="34" charset="-122"/>
              </a:rPr>
              <a:t>平台）</a:t>
            </a:r>
            <a:endPar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微软新提出的一种应用种类：通过统一的开发平台，使开发者针对其开发的代码在多种不同的设备上实现共享，并为用户提供统一的使用体验</a:t>
            </a:r>
            <a:endPar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Windows 10 </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应用商店里所有的程序都是</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应用</a:t>
            </a:r>
            <a:endPar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基于</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 Framework</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，也可用</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VC++</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开发</a:t>
            </a:r>
            <a:endPar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也可采用基于</a:t>
            </a:r>
            <a:r>
              <a:rPr lang="en-US" altLang="zh-CN" sz="1800" b="1" dirty="0" err="1">
                <a:solidFill>
                  <a:schemeClr val="bg2">
                    <a:lumMod val="25000"/>
                  </a:schemeClr>
                </a:solidFill>
                <a:latin typeface="微软雅黑 Light" panose="020B0502040204020203" pitchFamily="34" charset="-122"/>
                <a:ea typeface="微软雅黑 Light" panose="020B0502040204020203" pitchFamily="34" charset="-122"/>
              </a:rPr>
              <a:t>Xamarin</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的</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框架，完成对安卓、</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iOS</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的跨平台支持</a:t>
            </a:r>
            <a:endPar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桌面应用程序转换器</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(Desktop Application Converter)</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，可以把现有的桌面应用程序（</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 4.6.1 </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或 </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Win32</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）转换成 </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程序</a:t>
            </a:r>
          </a:p>
        </p:txBody>
      </p:sp>
      <p:pic>
        <p:nvPicPr>
          <p:cNvPr id="3" name="图片 2"/>
          <p:cNvPicPr>
            <a:picLocks noChangeAspect="1"/>
          </p:cNvPicPr>
          <p:nvPr/>
        </p:nvPicPr>
        <p:blipFill>
          <a:blip r:embed="rId3"/>
          <a:stretch>
            <a:fillRect/>
          </a:stretch>
        </p:blipFill>
        <p:spPr>
          <a:xfrm>
            <a:off x="4727848" y="4454228"/>
            <a:ext cx="5010150" cy="2143125"/>
          </a:xfrm>
          <a:prstGeom prst="rect">
            <a:avLst/>
          </a:prstGeom>
        </p:spPr>
      </p:pic>
    </p:spTree>
    <p:extLst>
      <p:ext uri="{BB962C8B-B14F-4D97-AF65-F5344CB8AC3E}">
        <p14:creationId xmlns:p14="http://schemas.microsoft.com/office/powerpoint/2010/main" val="3681620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注册微软开发者账户</a:t>
            </a:r>
            <a:endParaRPr lang="en-US" altLang="zh-CN" sz="2800" b="1" dirty="0">
              <a:solidFill>
                <a:schemeClr val="accent2">
                  <a:lumMod val="50000"/>
                </a:schemeClr>
              </a:solidFill>
            </a:endParaRPr>
          </a:p>
          <a:p>
            <a:pPr lvl="1">
              <a:buFont typeface="Wingdings" panose="05000000000000000000" pitchFamily="2" charset="2"/>
              <a:buChar char="Ø"/>
            </a:pPr>
            <a:r>
              <a:rPr lang="zh-CN" altLang="en-US" sz="1800" b="1" dirty="0">
                <a:solidFill>
                  <a:schemeClr val="accent2">
                    <a:lumMod val="50000"/>
                  </a:schemeClr>
                </a:solidFill>
              </a:rPr>
              <a:t>计算机学院</a:t>
            </a:r>
            <a:r>
              <a:rPr lang="en-US" altLang="zh-CN" sz="1800" b="1" dirty="0" err="1">
                <a:solidFill>
                  <a:schemeClr val="accent2">
                    <a:lumMod val="50000"/>
                  </a:schemeClr>
                </a:solidFill>
              </a:rPr>
              <a:t>dreamSpark</a:t>
            </a:r>
            <a:r>
              <a:rPr lang="zh-CN" altLang="en-US" sz="1800" b="1" dirty="0">
                <a:solidFill>
                  <a:schemeClr val="accent2">
                    <a:lumMod val="50000"/>
                  </a:schemeClr>
                </a:solidFill>
              </a:rPr>
              <a:t>点击</a:t>
            </a:r>
            <a:r>
              <a:rPr lang="en-US" altLang="zh-CN" sz="1800" b="1" dirty="0">
                <a:solidFill>
                  <a:schemeClr val="accent2">
                    <a:lumMod val="50000"/>
                  </a:schemeClr>
                </a:solidFill>
              </a:rPr>
              <a:t>training</a:t>
            </a: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安装 </a:t>
            </a:r>
            <a:r>
              <a:rPr lang="en-US" altLang="zh-CN" sz="2800" b="1" dirty="0">
                <a:solidFill>
                  <a:schemeClr val="accent2">
                    <a:lumMod val="50000"/>
                  </a:schemeClr>
                </a:solidFill>
              </a:rPr>
              <a:t>Win 10 SDK</a:t>
            </a:r>
          </a:p>
          <a:p>
            <a:pPr lvl="1">
              <a:buFont typeface="Wingdings" panose="05000000000000000000" pitchFamily="2" charset="2"/>
              <a:buChar char="Ø"/>
            </a:pPr>
            <a:r>
              <a:rPr lang="zh-CN" altLang="en-US" sz="1800" b="1" dirty="0">
                <a:solidFill>
                  <a:schemeClr val="accent2">
                    <a:lumMod val="50000"/>
                  </a:schemeClr>
                </a:solidFill>
              </a:rPr>
              <a:t>运行 </a:t>
            </a:r>
            <a:r>
              <a:rPr lang="en-US" altLang="zh-CN" sz="1800" b="1" dirty="0">
                <a:solidFill>
                  <a:schemeClr val="accent2">
                    <a:lumMod val="50000"/>
                  </a:schemeClr>
                </a:solidFill>
              </a:rPr>
              <a:t>Visual Studio Installer</a:t>
            </a:r>
          </a:p>
          <a:p>
            <a:pPr lvl="1">
              <a:buFont typeface="Wingdings" panose="05000000000000000000" pitchFamily="2" charset="2"/>
              <a:buChar char="Ø"/>
            </a:pPr>
            <a:r>
              <a:rPr lang="zh-CN" altLang="en-US" sz="1800" b="1" dirty="0">
                <a:solidFill>
                  <a:schemeClr val="accent2">
                    <a:lumMod val="50000"/>
                  </a:schemeClr>
                </a:solidFill>
              </a:rPr>
              <a:t>点击</a:t>
            </a:r>
            <a:r>
              <a:rPr lang="en-US" altLang="zh-CN" sz="1800" b="1" dirty="0">
                <a:solidFill>
                  <a:schemeClr val="accent2">
                    <a:lumMod val="50000"/>
                  </a:schemeClr>
                </a:solidFill>
              </a:rPr>
              <a:t>【</a:t>
            </a:r>
            <a:r>
              <a:rPr lang="zh-CN" altLang="en-US" sz="1800" b="1" dirty="0">
                <a:solidFill>
                  <a:schemeClr val="accent2">
                    <a:lumMod val="50000"/>
                  </a:schemeClr>
                </a:solidFill>
              </a:rPr>
              <a:t>修改</a:t>
            </a:r>
            <a:r>
              <a:rPr lang="en-US" altLang="zh-CN" sz="1800" b="1" dirty="0">
                <a:solidFill>
                  <a:schemeClr val="accent2">
                    <a:lumMod val="50000"/>
                  </a:schemeClr>
                </a:solidFill>
              </a:rPr>
              <a:t>】</a:t>
            </a:r>
          </a:p>
          <a:p>
            <a:pPr lvl="1">
              <a:buFont typeface="Wingdings" panose="05000000000000000000" pitchFamily="2" charset="2"/>
              <a:buChar char="Ø"/>
            </a:pPr>
            <a:r>
              <a:rPr lang="zh-CN" altLang="en-US" sz="1800" b="1" dirty="0">
                <a:solidFill>
                  <a:schemeClr val="accent2">
                    <a:lumMod val="50000"/>
                  </a:schemeClr>
                </a:solidFill>
              </a:rPr>
              <a:t>勾选通用</a:t>
            </a:r>
            <a:r>
              <a:rPr lang="en-US" altLang="zh-CN" sz="1800" b="1" dirty="0">
                <a:solidFill>
                  <a:schemeClr val="accent2">
                    <a:lumMod val="50000"/>
                  </a:schemeClr>
                </a:solidFill>
              </a:rPr>
              <a:t>Windows</a:t>
            </a:r>
            <a:r>
              <a:rPr lang="zh-CN" altLang="en-US" sz="1800" b="1" dirty="0">
                <a:solidFill>
                  <a:schemeClr val="accent2">
                    <a:lumMod val="50000"/>
                  </a:schemeClr>
                </a:solidFill>
              </a:rPr>
              <a:t>平台开发和相关版本的</a:t>
            </a:r>
            <a:r>
              <a:rPr lang="en-US" altLang="zh-CN" sz="1800" b="1" dirty="0">
                <a:solidFill>
                  <a:schemeClr val="accent2">
                    <a:lumMod val="50000"/>
                  </a:schemeClr>
                </a:solidFill>
              </a:rPr>
              <a:t>SDK</a:t>
            </a:r>
            <a:endParaRPr lang="zh-CN" altLang="en-US" sz="1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444" y="125412"/>
            <a:ext cx="3253518" cy="215146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132857"/>
            <a:ext cx="9144000" cy="4681903"/>
          </a:xfrm>
          <a:prstGeom prst="rect">
            <a:avLst/>
          </a:prstGeom>
        </p:spPr>
      </p:pic>
    </p:spTree>
    <p:extLst>
      <p:ext uri="{BB962C8B-B14F-4D97-AF65-F5344CB8AC3E}">
        <p14:creationId xmlns:p14="http://schemas.microsoft.com/office/powerpoint/2010/main" val="33632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注册微软开发者账户</a:t>
            </a:r>
            <a:endParaRPr lang="en-US" altLang="zh-CN" sz="1800" b="1" dirty="0">
              <a:solidFill>
                <a:schemeClr val="accent2">
                  <a:lumMod val="50000"/>
                </a:schemeClr>
              </a:solidFill>
            </a:endParaRP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安装 </a:t>
            </a:r>
            <a:r>
              <a:rPr lang="en-US" altLang="zh-CN" sz="2800" b="1" dirty="0">
                <a:solidFill>
                  <a:schemeClr val="accent2">
                    <a:lumMod val="50000"/>
                  </a:schemeClr>
                </a:solidFill>
              </a:rPr>
              <a:t>Win 10 SDK</a:t>
            </a: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新建</a:t>
            </a:r>
            <a:r>
              <a:rPr lang="en-US" altLang="zh-CN" sz="2800" b="1" dirty="0">
                <a:solidFill>
                  <a:schemeClr val="accent2">
                    <a:lumMod val="50000"/>
                  </a:schemeClr>
                </a:solidFill>
              </a:rPr>
              <a:t>UWP Project</a:t>
            </a: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zh-CN" altLang="en-US" sz="2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312" y="439470"/>
            <a:ext cx="8888065" cy="620164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766" y="420278"/>
            <a:ext cx="8989155" cy="6403103"/>
          </a:xfrm>
          <a:prstGeom prst="rect">
            <a:avLst/>
          </a:prstGeom>
        </p:spPr>
      </p:pic>
    </p:spTree>
    <p:extLst>
      <p:ext uri="{BB962C8B-B14F-4D97-AF65-F5344CB8AC3E}">
        <p14:creationId xmlns:p14="http://schemas.microsoft.com/office/powerpoint/2010/main" val="247195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项目文件显示在解决方案资源管理器窗格中</a:t>
            </a:r>
            <a:endParaRPr lang="en-US" altLang="zh-CN" sz="20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App.xaml</a:t>
            </a:r>
            <a:r>
              <a:rPr lang="en-US" altLang="zh-CN" sz="2000" b="1" dirty="0">
                <a:solidFill>
                  <a:schemeClr val="accent2">
                    <a:lumMod val="50000"/>
                  </a:schemeClr>
                </a:solidFill>
              </a:rPr>
              <a:t> </a:t>
            </a:r>
            <a:r>
              <a:rPr lang="zh-CN" altLang="en-US" sz="2000" b="1" dirty="0">
                <a:solidFill>
                  <a:schemeClr val="accent2">
                    <a:lumMod val="50000"/>
                  </a:schemeClr>
                </a:solidFill>
              </a:rPr>
              <a:t>和 </a:t>
            </a:r>
            <a:r>
              <a:rPr lang="en-US" altLang="zh-CN" sz="2000" b="1" dirty="0" err="1">
                <a:solidFill>
                  <a:schemeClr val="accent2">
                    <a:lumMod val="50000"/>
                  </a:schemeClr>
                </a:solidFill>
              </a:rPr>
              <a:t>App.xaml.cs</a:t>
            </a:r>
            <a:endParaRPr lang="en-US" altLang="zh-CN" sz="2000" b="1" dirty="0">
              <a:solidFill>
                <a:schemeClr val="accent2">
                  <a:lumMod val="50000"/>
                </a:schemeClr>
              </a:solidFill>
            </a:endParaRPr>
          </a:p>
          <a:p>
            <a:pPr lvl="1">
              <a:buFont typeface="Wingdings" panose="05000000000000000000" pitchFamily="2" charset="2"/>
              <a:buChar char="p"/>
            </a:pP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是应用所使用的资源的位置。</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的代码隐藏文件。 与所有代码隐藏页面一样，包含一个调用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方法的构造函数。 不必编写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 该方法由 </a:t>
            </a:r>
            <a:r>
              <a:rPr lang="en-US" altLang="zh-CN" sz="1400" b="1" dirty="0">
                <a:solidFill>
                  <a:schemeClr val="accent2">
                    <a:lumMod val="50000"/>
                  </a:schemeClr>
                </a:solidFill>
              </a:rPr>
              <a:t>Visual Studio </a:t>
            </a:r>
            <a:r>
              <a:rPr lang="zh-CN" altLang="en-US" sz="1400" b="1" dirty="0">
                <a:solidFill>
                  <a:schemeClr val="accent2">
                    <a:lumMod val="50000"/>
                  </a:schemeClr>
                </a:solidFill>
              </a:rPr>
              <a:t>生成，其主要作用是初始化在 </a:t>
            </a:r>
            <a:r>
              <a:rPr lang="en-US" altLang="zh-CN" sz="1400" b="1" dirty="0">
                <a:solidFill>
                  <a:schemeClr val="accent2">
                    <a:lumMod val="50000"/>
                  </a:schemeClr>
                </a:solidFill>
              </a:rPr>
              <a:t>XAML </a:t>
            </a:r>
            <a:r>
              <a:rPr lang="zh-CN" altLang="en-US" sz="1400" b="1" dirty="0">
                <a:solidFill>
                  <a:schemeClr val="accent2">
                    <a:lumMod val="50000"/>
                  </a:schemeClr>
                </a:solidFill>
              </a:rPr>
              <a:t>文件中声明的元素。</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是应用的入口点。</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还包含一些处理应用激活和挂起的方法</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MainPage.xaml</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为应用定义 </a:t>
            </a:r>
            <a:r>
              <a:rPr lang="en-US" altLang="zh-CN" sz="1400" b="1" dirty="0">
                <a:solidFill>
                  <a:schemeClr val="accent2">
                    <a:lumMod val="50000"/>
                  </a:schemeClr>
                </a:solidFill>
              </a:rPr>
              <a:t>UI</a:t>
            </a:r>
            <a:r>
              <a:rPr lang="zh-CN" altLang="en-US" sz="1400" b="1" dirty="0">
                <a:solidFill>
                  <a:schemeClr val="accent2">
                    <a:lumMod val="50000"/>
                  </a:schemeClr>
                </a:solidFill>
              </a:rPr>
              <a:t> </a:t>
            </a:r>
            <a:r>
              <a:rPr lang="en-US" altLang="zh-CN" sz="1400" b="1" dirty="0">
                <a:solidFill>
                  <a:schemeClr val="accent2">
                    <a:lumMod val="50000"/>
                  </a:schemeClr>
                </a:solidFill>
              </a:rPr>
              <a:t>—</a:t>
            </a:r>
            <a:r>
              <a:rPr lang="zh-CN" altLang="en-US" sz="1400" b="1" dirty="0">
                <a:solidFill>
                  <a:schemeClr val="accent2">
                    <a:lumMod val="50000"/>
                  </a:schemeClr>
                </a:solidFill>
              </a:rPr>
              <a:t> 可以直接使用 </a:t>
            </a:r>
            <a:r>
              <a:rPr lang="en-US" altLang="zh-CN" sz="1400" b="1" dirty="0">
                <a:solidFill>
                  <a:schemeClr val="accent2">
                    <a:lumMod val="50000"/>
                  </a:schemeClr>
                </a:solidFill>
              </a:rPr>
              <a:t>XAML </a:t>
            </a:r>
            <a:r>
              <a:rPr lang="zh-CN" altLang="en-US" sz="1400" b="1" dirty="0">
                <a:solidFill>
                  <a:schemeClr val="accent2">
                    <a:lumMod val="50000"/>
                  </a:schemeClr>
                </a:solidFill>
              </a:rPr>
              <a:t>标记添加元素，也可以使用 </a:t>
            </a:r>
            <a:r>
              <a:rPr lang="en-US" altLang="zh-CN" sz="1400" b="1" dirty="0">
                <a:solidFill>
                  <a:schemeClr val="accent2">
                    <a:lumMod val="50000"/>
                  </a:schemeClr>
                </a:solidFill>
              </a:rPr>
              <a:t>Visual Studio </a:t>
            </a:r>
            <a:r>
              <a:rPr lang="zh-CN" altLang="en-US" sz="1400" b="1" dirty="0">
                <a:solidFill>
                  <a:schemeClr val="accent2">
                    <a:lumMod val="50000"/>
                  </a:schemeClr>
                </a:solidFill>
              </a:rPr>
              <a:t>提供的设计工具。</a:t>
            </a:r>
          </a:p>
          <a:p>
            <a:pPr lvl="1">
              <a:buFont typeface="Wingdings" panose="05000000000000000000" pitchFamily="2" charset="2"/>
              <a:buChar char="p"/>
            </a:pPr>
            <a:r>
              <a:rPr lang="en-US" altLang="zh-CN" sz="1400" b="1" dirty="0" err="1">
                <a:solidFill>
                  <a:schemeClr val="accent2">
                    <a:lumMod val="50000"/>
                  </a:schemeClr>
                </a:solidFill>
              </a:rPr>
              <a:t>MainPage.xaml.cs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MainPage.xaml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的代码隐藏页面。 你可以在其中添加应用逻辑和事件处理程序。</a:t>
            </a:r>
          </a:p>
          <a:p>
            <a:pPr lvl="1">
              <a:buFont typeface="Wingdings" panose="05000000000000000000" pitchFamily="2" charset="2"/>
              <a:buChar char="p"/>
            </a:pPr>
            <a:r>
              <a:rPr lang="zh-CN" altLang="en-US" sz="1400" b="1" dirty="0">
                <a:solidFill>
                  <a:schemeClr val="accent2">
                    <a:lumMod val="50000"/>
                  </a:schemeClr>
                </a:solidFill>
              </a:rPr>
              <a:t>这两个文件一起定义称为 </a:t>
            </a:r>
            <a:r>
              <a:rPr lang="en-US" altLang="zh-CN" sz="1400" b="1" dirty="0" err="1">
                <a:solidFill>
                  <a:schemeClr val="accent2">
                    <a:lumMod val="50000"/>
                  </a:schemeClr>
                </a:solidFill>
              </a:rPr>
              <a:t>MainPage</a:t>
            </a:r>
            <a:r>
              <a:rPr lang="en-US" altLang="zh-CN" sz="1400" b="1" dirty="0">
                <a:solidFill>
                  <a:schemeClr val="accent2">
                    <a:lumMod val="50000"/>
                  </a:schemeClr>
                </a:solidFill>
              </a:rPr>
              <a:t> </a:t>
            </a:r>
            <a:r>
              <a:rPr lang="zh-CN" altLang="en-US" sz="1400" b="1" dirty="0">
                <a:solidFill>
                  <a:schemeClr val="accent2">
                    <a:lumMod val="50000"/>
                  </a:schemeClr>
                </a:solidFill>
              </a:rPr>
              <a:t>类，该类继承自 </a:t>
            </a:r>
            <a:r>
              <a:rPr lang="en-US" altLang="zh-CN" sz="1400" b="1" dirty="0" err="1">
                <a:solidFill>
                  <a:schemeClr val="accent2">
                    <a:lumMod val="50000"/>
                  </a:schemeClr>
                </a:solidFill>
              </a:rPr>
              <a:t>uwpHelloWorld_cs</a:t>
            </a:r>
            <a:r>
              <a:rPr lang="en-US" altLang="zh-CN" sz="1400" b="1" dirty="0">
                <a:solidFill>
                  <a:schemeClr val="accent2">
                    <a:lumMod val="50000"/>
                  </a:schemeClr>
                </a:solidFill>
              </a:rPr>
              <a:t> </a:t>
            </a:r>
            <a:r>
              <a:rPr lang="zh-CN" altLang="en-US" sz="1400" b="1" dirty="0">
                <a:solidFill>
                  <a:schemeClr val="accent2">
                    <a:lumMod val="50000"/>
                  </a:schemeClr>
                </a:solidFill>
              </a:rPr>
              <a:t>命名空间中的 </a:t>
            </a:r>
            <a:r>
              <a:rPr lang="en-US" altLang="zh-CN" sz="1400" b="1" dirty="0">
                <a:solidFill>
                  <a:schemeClr val="accent2">
                    <a:lumMod val="50000"/>
                  </a:schemeClr>
                </a:solidFill>
              </a:rPr>
              <a:t>Page</a:t>
            </a:r>
            <a:r>
              <a:rPr lang="zh-CN" altLang="en-US" sz="1400" b="1" dirty="0">
                <a:solidFill>
                  <a:schemeClr val="accent2">
                    <a:lumMod val="50000"/>
                  </a:schemeClr>
                </a:solidFill>
              </a:rPr>
              <a:t>。</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Package.appxmanifest</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描述应用的清单文件：应用的名称、描述、磁贴、起始页等等。</a:t>
            </a: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endParaRPr lang="zh-CN" altLang="en-US" sz="20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233" y="397219"/>
            <a:ext cx="2274361" cy="62016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406" y="1115326"/>
            <a:ext cx="9036098" cy="5554034"/>
          </a:xfrm>
          <a:prstGeom prst="rect">
            <a:avLst/>
          </a:prstGeom>
        </p:spPr>
      </p:pic>
    </p:spTree>
    <p:extLst>
      <p:ext uri="{BB962C8B-B14F-4D97-AF65-F5344CB8AC3E}">
        <p14:creationId xmlns:p14="http://schemas.microsoft.com/office/powerpoint/2010/main" val="25755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双击 </a:t>
            </a:r>
            <a:r>
              <a:rPr lang="en-US" altLang="zh-CN" sz="2000" b="1" dirty="0" err="1">
                <a:solidFill>
                  <a:schemeClr val="accent2">
                    <a:lumMod val="50000"/>
                  </a:schemeClr>
                </a:solidFill>
              </a:rPr>
              <a:t>MainPage.xaml</a:t>
            </a:r>
            <a:r>
              <a:rPr lang="en-US" altLang="zh-CN" sz="2000" b="1" dirty="0">
                <a:solidFill>
                  <a:schemeClr val="accent2">
                    <a:lumMod val="50000"/>
                  </a:schemeClr>
                </a:solidFill>
              </a:rPr>
              <a:t> </a:t>
            </a:r>
            <a:r>
              <a:rPr lang="zh-CN" altLang="en-US" sz="2000" b="1" dirty="0">
                <a:solidFill>
                  <a:schemeClr val="accent2">
                    <a:lumMod val="50000"/>
                  </a:schemeClr>
                </a:solidFill>
              </a:rPr>
              <a:t>即可在设计视图中打开它</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图形视图位于上部</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 </a:t>
            </a:r>
            <a:r>
              <a:rPr lang="en-US" altLang="zh-CN" sz="1400" b="1" dirty="0">
                <a:solidFill>
                  <a:schemeClr val="accent2">
                    <a:lumMod val="50000"/>
                  </a:schemeClr>
                </a:solidFill>
              </a:rPr>
              <a:t>XAML </a:t>
            </a:r>
            <a:r>
              <a:rPr lang="zh-CN" altLang="en-US" sz="1400" b="1" dirty="0">
                <a:solidFill>
                  <a:schemeClr val="accent2">
                    <a:lumMod val="50000"/>
                  </a:schemeClr>
                </a:solidFill>
              </a:rPr>
              <a:t>代码视图位于下面</a:t>
            </a:r>
          </a:p>
          <a:p>
            <a:pPr>
              <a:buFont typeface="Wingdings" panose="05000000000000000000" pitchFamily="2" charset="2"/>
              <a:buChar char="p"/>
            </a:pPr>
            <a:r>
              <a:rPr lang="zh-CN" altLang="en-US" sz="2000" b="1" dirty="0">
                <a:solidFill>
                  <a:schemeClr val="accent2">
                    <a:lumMod val="50000"/>
                  </a:schemeClr>
                </a:solidFill>
              </a:rPr>
              <a:t>编辑图形视图中的控件</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单击工具箱，打开 </a:t>
            </a:r>
            <a:r>
              <a:rPr lang="en-US" altLang="zh-CN" sz="1400" b="1" dirty="0">
                <a:solidFill>
                  <a:schemeClr val="accent2">
                    <a:lumMod val="50000"/>
                  </a:schemeClr>
                </a:solidFill>
              </a:rPr>
              <a:t>UI </a:t>
            </a:r>
            <a:r>
              <a:rPr lang="zh-CN" altLang="en-US" sz="1400" b="1" dirty="0">
                <a:solidFill>
                  <a:schemeClr val="accent2">
                    <a:lumMod val="50000"/>
                  </a:schemeClr>
                </a:solidFill>
              </a:rPr>
              <a:t>控件列表</a:t>
            </a:r>
          </a:p>
          <a:p>
            <a:pPr lvl="1">
              <a:buFont typeface="Wingdings" panose="05000000000000000000" pitchFamily="2" charset="2"/>
              <a:buChar char="p"/>
            </a:pPr>
            <a:r>
              <a:rPr lang="zh-CN" altLang="en-US" sz="1400" b="1" dirty="0">
                <a:solidFill>
                  <a:schemeClr val="accent2">
                    <a:lumMod val="50000"/>
                  </a:schemeClr>
                </a:solidFill>
              </a:rPr>
              <a:t>展开常见 </a:t>
            </a:r>
            <a:r>
              <a:rPr lang="en-US" altLang="zh-CN" sz="1400" b="1" dirty="0">
                <a:solidFill>
                  <a:schemeClr val="accent2">
                    <a:lumMod val="50000"/>
                  </a:schemeClr>
                </a:solidFill>
              </a:rPr>
              <a:t>XAML </a:t>
            </a:r>
            <a:r>
              <a:rPr lang="zh-CN" altLang="en-US" sz="1400" b="1" dirty="0">
                <a:solidFill>
                  <a:schemeClr val="accent2">
                    <a:lumMod val="50000"/>
                  </a:schemeClr>
                </a:solidFill>
              </a:rPr>
              <a:t>控件</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将 </a:t>
            </a:r>
            <a:r>
              <a:rPr lang="en-US" altLang="zh-CN" sz="1400" b="1" dirty="0">
                <a:solidFill>
                  <a:schemeClr val="accent2">
                    <a:lumMod val="50000"/>
                  </a:schemeClr>
                </a:solidFill>
              </a:rPr>
              <a:t>Button </a:t>
            </a:r>
            <a:r>
              <a:rPr lang="zh-CN" altLang="en-US" sz="1400" b="1" dirty="0">
                <a:solidFill>
                  <a:schemeClr val="accent2">
                    <a:lumMod val="50000"/>
                  </a:schemeClr>
                </a:solidFill>
              </a:rPr>
              <a:t>拖动到图形视图中</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查看 </a:t>
            </a:r>
            <a:r>
              <a:rPr lang="en-US" altLang="zh-CN" sz="1400" b="1" dirty="0">
                <a:solidFill>
                  <a:schemeClr val="accent2">
                    <a:lumMod val="50000"/>
                  </a:schemeClr>
                </a:solidFill>
              </a:rPr>
              <a:t>XAML </a:t>
            </a:r>
            <a:r>
              <a:rPr lang="zh-CN" altLang="en-US" sz="1400" b="1" dirty="0">
                <a:solidFill>
                  <a:schemeClr val="accent2">
                    <a:lumMod val="50000"/>
                  </a:schemeClr>
                </a:solidFill>
              </a:rPr>
              <a:t>代码窗口，你会发现 </a:t>
            </a:r>
            <a:r>
              <a:rPr lang="en-US" altLang="zh-CN" sz="1400" b="1" dirty="0">
                <a:solidFill>
                  <a:schemeClr val="accent2">
                    <a:lumMod val="50000"/>
                  </a:schemeClr>
                </a:solidFill>
              </a:rPr>
              <a:t>Button </a:t>
            </a:r>
            <a:r>
              <a:rPr lang="zh-CN" altLang="en-US" sz="1400" b="1" dirty="0">
                <a:solidFill>
                  <a:schemeClr val="accent2">
                    <a:lumMod val="50000"/>
                  </a:schemeClr>
                </a:solidFill>
              </a:rPr>
              <a:t>已添加到此窗口中</a:t>
            </a:r>
            <a:endParaRPr lang="en-US" altLang="zh-CN" sz="1400" b="1" dirty="0">
              <a:solidFill>
                <a:schemeClr val="accent2">
                  <a:lumMod val="50000"/>
                </a:schemeClr>
              </a:solidFill>
            </a:endParaRPr>
          </a:p>
          <a:p>
            <a:pPr>
              <a:buFont typeface="Wingdings" panose="05000000000000000000" pitchFamily="2" charset="2"/>
              <a:buChar char="p"/>
            </a:pPr>
            <a:r>
              <a:rPr lang="zh-CN" altLang="en-US" sz="2000" b="1" dirty="0">
                <a:solidFill>
                  <a:schemeClr val="accent2">
                    <a:lumMod val="50000"/>
                  </a:schemeClr>
                </a:solidFill>
              </a:rPr>
              <a:t>编辑</a:t>
            </a:r>
            <a:r>
              <a:rPr lang="en-US" altLang="zh-CN" sz="2000" b="1" dirty="0">
                <a:solidFill>
                  <a:schemeClr val="accent2">
                    <a:lumMod val="50000"/>
                  </a:schemeClr>
                </a:solidFill>
              </a:rPr>
              <a:t>XAML</a:t>
            </a:r>
            <a:r>
              <a:rPr lang="zh-CN" altLang="en-US" sz="2000" b="1" dirty="0">
                <a:solidFill>
                  <a:schemeClr val="accent2">
                    <a:lumMod val="50000"/>
                  </a:schemeClr>
                </a:solidFill>
              </a:rPr>
              <a:t>代码</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将</a:t>
            </a:r>
            <a:r>
              <a:rPr lang="en-US" altLang="zh-CN" sz="1600" b="1" dirty="0">
                <a:solidFill>
                  <a:schemeClr val="accent2">
                    <a:lumMod val="50000"/>
                  </a:schemeClr>
                </a:solidFill>
              </a:rPr>
              <a:t>"Button"</a:t>
            </a:r>
            <a:r>
              <a:rPr lang="zh-CN" altLang="en-US" sz="1600" b="1" dirty="0">
                <a:solidFill>
                  <a:schemeClr val="accent2">
                    <a:lumMod val="50000"/>
                  </a:schemeClr>
                </a:solidFill>
              </a:rPr>
              <a:t>改为</a:t>
            </a:r>
            <a:r>
              <a:rPr lang="en-US" altLang="zh-CN" sz="1600" b="1" dirty="0">
                <a:solidFill>
                  <a:schemeClr val="accent2">
                    <a:lumMod val="50000"/>
                  </a:schemeClr>
                </a:solidFill>
              </a:rPr>
              <a:t>"Hello, world!"</a:t>
            </a:r>
            <a:endParaRPr lang="zh-CN" altLang="en-US" sz="16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F7</a:t>
            </a:r>
            <a:r>
              <a:rPr lang="zh-CN" altLang="en-US" sz="2000" b="1" dirty="0">
                <a:solidFill>
                  <a:schemeClr val="accent2">
                    <a:lumMod val="50000"/>
                  </a:schemeClr>
                </a:solidFill>
              </a:rPr>
              <a:t>编译、</a:t>
            </a:r>
            <a:r>
              <a:rPr lang="en-US" altLang="zh-CN" sz="2000" b="1" dirty="0">
                <a:solidFill>
                  <a:schemeClr val="accent2">
                    <a:lumMod val="50000"/>
                  </a:schemeClr>
                </a:solidFill>
              </a:rPr>
              <a:t>F5</a:t>
            </a:r>
            <a:r>
              <a:rPr lang="zh-CN" altLang="en-US" sz="2000" b="1" dirty="0">
                <a:solidFill>
                  <a:schemeClr val="accent2">
                    <a:lumMod val="50000"/>
                  </a:schemeClr>
                </a:solidFill>
              </a:rPr>
              <a:t>运行</a:t>
            </a: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1.6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添加按钮</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396" y="683744"/>
            <a:ext cx="1963108" cy="62016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29514"/>
            <a:ext cx="9095329" cy="6555871"/>
          </a:xfrm>
          <a:prstGeom prst="rect">
            <a:avLst/>
          </a:prstGeom>
        </p:spPr>
      </p:pic>
    </p:spTree>
    <p:extLst>
      <p:ext uri="{BB962C8B-B14F-4D97-AF65-F5344CB8AC3E}">
        <p14:creationId xmlns:p14="http://schemas.microsoft.com/office/powerpoint/2010/main" val="36586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1.1 WINDOWS</a:t>
            </a:r>
            <a:r>
              <a:rPr lang="zh-CN" altLang="en-US" sz="4400" b="0" dirty="0">
                <a:latin typeface="华文彩云" pitchFamily="2" charset="-122"/>
                <a:ea typeface="华文彩云" pitchFamily="2" charset="-122"/>
              </a:rPr>
              <a:t>简介</a:t>
            </a:r>
          </a:p>
        </p:txBody>
      </p:sp>
      <p:sp>
        <p:nvSpPr>
          <p:cNvPr id="12" name="Rectangle 3"/>
          <p:cNvSpPr txBox="1">
            <a:spLocks noChangeArrowheads="1"/>
          </p:cNvSpPr>
          <p:nvPr/>
        </p:nvSpPr>
        <p:spPr>
          <a:xfrm>
            <a:off x="2135560" y="1591816"/>
            <a:ext cx="822960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PC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上被广泛使用和普及</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大多数桌面应用程序基于</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在智能制造的时代风口，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程序 设计大有用武之地</a:t>
            </a:r>
          </a:p>
        </p:txBody>
      </p:sp>
      <p:sp>
        <p:nvSpPr>
          <p:cNvPr id="2" name="矩形 1"/>
          <p:cNvSpPr/>
          <p:nvPr/>
        </p:nvSpPr>
        <p:spPr>
          <a:xfrm>
            <a:off x="2423593" y="4941169"/>
            <a:ext cx="7387605" cy="1365567"/>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程序设计是编程技术人员</a:t>
            </a:r>
            <a:r>
              <a:rPr lang="zh-CN" altLang="en-US" dirty="0">
                <a:solidFill>
                  <a:schemeClr val="accent2">
                    <a:lumMod val="50000"/>
                  </a:schemeClr>
                </a:solidFill>
                <a:latin typeface="微软雅黑" panose="020B0503020204020204" pitchFamily="34" charset="-122"/>
                <a:ea typeface="微软雅黑" panose="020B0503020204020204" pitchFamily="34" charset="-122"/>
              </a:rPr>
              <a:t>应该掌握的一项基本技能</a:t>
            </a:r>
            <a:endParaRPr lang="zh-CN" altLang="en-US"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980728"/>
            <a:ext cx="6552728"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双击设计画布中的按钮控件， </a:t>
            </a:r>
            <a:r>
              <a:rPr lang="en-US" altLang="zh-CN" sz="2000" b="1" dirty="0">
                <a:solidFill>
                  <a:schemeClr val="accent2">
                    <a:lumMod val="50000"/>
                  </a:schemeClr>
                </a:solidFill>
              </a:rPr>
              <a:t>Visual Studio </a:t>
            </a:r>
            <a:r>
              <a:rPr lang="zh-CN" altLang="en-US" sz="2000" b="1" dirty="0">
                <a:solidFill>
                  <a:schemeClr val="accent2">
                    <a:lumMod val="50000"/>
                  </a:schemeClr>
                </a:solidFill>
              </a:rPr>
              <a:t>会自动为该按钮创建事件处理方法</a:t>
            </a:r>
            <a:endParaRPr lang="en-US" altLang="zh-CN" sz="2000" b="1" dirty="0">
              <a:solidFill>
                <a:schemeClr val="accent2">
                  <a:lumMod val="50000"/>
                </a:schemeClr>
              </a:solidFill>
            </a:endParaRPr>
          </a:p>
          <a:p>
            <a:pPr lvl="1">
              <a:buFont typeface="Wingdings" panose="05000000000000000000" pitchFamily="2" charset="2"/>
              <a:buChar char="p"/>
            </a:pPr>
            <a:r>
              <a:rPr lang="en-US" altLang="zh-CN" sz="1400" b="1" dirty="0">
                <a:solidFill>
                  <a:schemeClr val="accent2">
                    <a:lumMod val="50000"/>
                  </a:schemeClr>
                </a:solidFill>
              </a:rPr>
              <a:t>private void </a:t>
            </a:r>
            <a:r>
              <a:rPr lang="en-US" altLang="zh-CN" sz="1400" b="1" dirty="0" err="1">
                <a:solidFill>
                  <a:schemeClr val="accent2">
                    <a:lumMod val="50000"/>
                  </a:schemeClr>
                </a:solidFill>
              </a:rPr>
              <a:t>Button_Click</a:t>
            </a:r>
            <a:r>
              <a:rPr lang="en-US" altLang="zh-CN" sz="1400" b="1" dirty="0">
                <a:solidFill>
                  <a:schemeClr val="accent2">
                    <a:lumMod val="50000"/>
                  </a:schemeClr>
                </a:solidFill>
              </a:rPr>
              <a:t> (object sender, </a:t>
            </a:r>
            <a:r>
              <a:rPr lang="en-US" altLang="zh-CN" sz="1400" b="1" dirty="0" err="1">
                <a:solidFill>
                  <a:schemeClr val="accent2">
                    <a:lumMod val="50000"/>
                  </a:schemeClr>
                </a:solidFill>
              </a:rPr>
              <a:t>RoutedEventArgs</a:t>
            </a:r>
            <a:r>
              <a:rPr lang="en-US" altLang="zh-CN" sz="1400" b="1" dirty="0">
                <a:solidFill>
                  <a:schemeClr val="accent2">
                    <a:lumMod val="50000"/>
                  </a:schemeClr>
                </a:solidFill>
              </a:rPr>
              <a:t> e )</a:t>
            </a:r>
          </a:p>
          <a:p>
            <a:pPr lvl="1">
              <a:buFont typeface="Wingdings" panose="05000000000000000000" pitchFamily="2" charset="2"/>
              <a:buChar char="p"/>
            </a:pPr>
            <a:r>
              <a:rPr lang="zh-CN" altLang="en-US" sz="1400" b="1" dirty="0">
                <a:solidFill>
                  <a:schemeClr val="accent2">
                    <a:lumMod val="50000"/>
                  </a:schemeClr>
                </a:solidFill>
              </a:rPr>
              <a:t>更改该方法：</a:t>
            </a: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r>
              <a:rPr lang="en-US" altLang="zh-CN" sz="1800" b="1" dirty="0">
                <a:solidFill>
                  <a:schemeClr val="accent2">
                    <a:lumMod val="50000"/>
                  </a:schemeClr>
                </a:solidFill>
              </a:rPr>
              <a:t>F5</a:t>
            </a:r>
            <a:r>
              <a:rPr lang="zh-CN" altLang="en-US" sz="1800" b="1" dirty="0">
                <a:solidFill>
                  <a:schemeClr val="accent2">
                    <a:lumMod val="50000"/>
                  </a:schemeClr>
                </a:solidFill>
              </a:rPr>
              <a:t>、</a:t>
            </a:r>
            <a:r>
              <a:rPr lang="en-US" altLang="zh-CN" sz="1800" b="1" dirty="0">
                <a:solidFill>
                  <a:schemeClr val="accent2">
                    <a:lumMod val="50000"/>
                  </a:schemeClr>
                </a:solidFill>
              </a:rPr>
              <a:t>F7</a:t>
            </a:r>
          </a:p>
          <a:p>
            <a:pPr lvl="1">
              <a:buFont typeface="Wingdings" panose="05000000000000000000" pitchFamily="2" charset="2"/>
              <a:buChar char="p"/>
            </a:pPr>
            <a:r>
              <a:rPr lang="zh-CN" altLang="en-US" sz="1400" b="1" dirty="0">
                <a:solidFill>
                  <a:schemeClr val="accent2">
                    <a:lumMod val="50000"/>
                  </a:schemeClr>
                </a:solidFill>
              </a:rPr>
              <a:t>点击</a:t>
            </a:r>
            <a:r>
              <a:rPr lang="en-US" altLang="zh-CN" sz="1400" b="1" dirty="0">
                <a:solidFill>
                  <a:schemeClr val="accent2">
                    <a:lumMod val="50000"/>
                  </a:schemeClr>
                </a:solidFill>
              </a:rPr>
              <a:t>Hello, world</a:t>
            </a:r>
            <a:r>
              <a:rPr lang="zh-CN" altLang="en-US" sz="1400" b="1" dirty="0">
                <a:solidFill>
                  <a:schemeClr val="accent2">
                    <a:lumMod val="50000"/>
                  </a:schemeClr>
                </a:solidFill>
              </a:rPr>
              <a:t>按钮</a:t>
            </a:r>
            <a:r>
              <a:rPr lang="en-US" altLang="zh-CN" sz="1400" b="1" dirty="0">
                <a:solidFill>
                  <a:schemeClr val="accent2">
                    <a:lumMod val="50000"/>
                  </a:schemeClr>
                </a:solidFill>
              </a:rPr>
              <a:t>, </a:t>
            </a:r>
            <a:r>
              <a:rPr lang="zh-CN" altLang="en-US" sz="1400" b="1" dirty="0">
                <a:solidFill>
                  <a:schemeClr val="accent2">
                    <a:lumMod val="50000"/>
                  </a:schemeClr>
                </a:solidFill>
              </a:rPr>
              <a:t>出现</a:t>
            </a:r>
            <a:r>
              <a:rPr lang="en-US" altLang="zh-CN" sz="1400" b="1" dirty="0">
                <a:solidFill>
                  <a:schemeClr val="accent2">
                    <a:lumMod val="50000"/>
                  </a:schemeClr>
                </a:solidFill>
              </a:rPr>
              <a:t>Text To Speech</a:t>
            </a:r>
            <a:r>
              <a:rPr lang="zh-CN" altLang="en-US" sz="1400" b="1" dirty="0">
                <a:solidFill>
                  <a:schemeClr val="accent2">
                    <a:lumMod val="50000"/>
                  </a:schemeClr>
                </a:solidFill>
              </a:rPr>
              <a:t>效果</a:t>
            </a:r>
            <a:endParaRPr lang="en-US" altLang="zh-CN" sz="1400" b="1" dirty="0">
              <a:solidFill>
                <a:schemeClr val="accent2">
                  <a:lumMod val="50000"/>
                </a:schemeClr>
              </a:solidFill>
            </a:endParaRPr>
          </a:p>
          <a:p>
            <a:pPr lvl="1">
              <a:buFont typeface="Wingdings" panose="05000000000000000000" pitchFamily="2" charset="2"/>
              <a:buChar char="p"/>
            </a:pPr>
            <a:endParaRPr lang="zh-CN" altLang="en-US" sz="1400" b="1" dirty="0">
              <a:solidFill>
                <a:schemeClr val="accent2">
                  <a:lumMod val="50000"/>
                </a:schemeClr>
              </a:solidFill>
            </a:endParaRPr>
          </a:p>
        </p:txBody>
      </p:sp>
      <p:sp>
        <p:nvSpPr>
          <p:cNvPr id="88068" name="文本框 88067"/>
          <p:cNvSpPr txBox="1"/>
          <p:nvPr/>
        </p:nvSpPr>
        <p:spPr>
          <a:xfrm>
            <a:off x="659765" y="332657"/>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事件处理</a:t>
            </a:r>
          </a:p>
        </p:txBody>
      </p:sp>
      <p:sp>
        <p:nvSpPr>
          <p:cNvPr id="2" name="矩形 1"/>
          <p:cNvSpPr/>
          <p:nvPr/>
        </p:nvSpPr>
        <p:spPr>
          <a:xfrm>
            <a:off x="1673086" y="2132857"/>
            <a:ext cx="6462464" cy="2062103"/>
          </a:xfrm>
          <a:prstGeom prst="rect">
            <a:avLst/>
          </a:prstGeom>
          <a:ln>
            <a:noFill/>
          </a:ln>
        </p:spPr>
        <p:txBody>
          <a:bodyPr wrap="square">
            <a:spAutoFit/>
          </a:bodyPr>
          <a:lstStyle/>
          <a:p>
            <a:pPr algn="l"/>
            <a:r>
              <a:rPr lang="en-US" altLang="zh-CN" sz="900" dirty="0">
                <a:solidFill>
                  <a:srgbClr val="000000"/>
                </a:solidFill>
                <a:latin typeface="Consolas" panose="020B0609020204030204" pitchFamily="49" charset="0"/>
              </a:rPr>
              <a:t> </a:t>
            </a:r>
            <a:r>
              <a:rPr lang="en-US" altLang="zh-CN" sz="900" dirty="0">
                <a:latin typeface="Consolas" panose="020B0609020204030204" pitchFamily="49" charset="0"/>
              </a:rPr>
              <a:t>private</a:t>
            </a:r>
            <a:r>
              <a:rPr lang="en-US" altLang="zh-CN" sz="900" dirty="0">
                <a:solidFill>
                  <a:srgbClr val="000000"/>
                </a:solidFill>
                <a:latin typeface="Consolas" panose="020B0609020204030204" pitchFamily="49" charset="0"/>
              </a:rPr>
              <a:t> </a:t>
            </a:r>
            <a:r>
              <a:rPr lang="en-US" altLang="zh-CN" sz="1600" dirty="0" err="1">
                <a:latin typeface="Consolas" panose="020B0609020204030204" pitchFamily="49" charset="0"/>
              </a:rPr>
              <a:t>async</a:t>
            </a:r>
            <a:r>
              <a:rPr lang="en-US" altLang="zh-CN" sz="900" dirty="0">
                <a:solidFill>
                  <a:srgbClr val="000000"/>
                </a:solidFill>
                <a:latin typeface="Consolas" panose="020B0609020204030204" pitchFamily="49" charset="0"/>
              </a:rPr>
              <a:t> </a:t>
            </a:r>
            <a:r>
              <a:rPr lang="en-US" altLang="zh-CN" sz="900" dirty="0">
                <a:latin typeface="Consolas" panose="020B0609020204030204" pitchFamily="49" charset="0"/>
              </a:rPr>
              <a:t>void</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Button_Click</a:t>
            </a:r>
            <a:r>
              <a:rPr lang="en-US" altLang="zh-CN" sz="900" dirty="0">
                <a:solidFill>
                  <a:srgbClr val="000000"/>
                </a:solidFill>
                <a:latin typeface="Consolas" panose="020B0609020204030204" pitchFamily="49" charset="0"/>
              </a:rPr>
              <a:t>(</a:t>
            </a:r>
            <a:r>
              <a:rPr lang="en-US" altLang="zh-CN" sz="900" dirty="0">
                <a:latin typeface="Consolas" panose="020B0609020204030204" pitchFamily="49" charset="0"/>
              </a:rPr>
              <a:t>object</a:t>
            </a:r>
            <a:r>
              <a:rPr lang="en-US" altLang="zh-CN" sz="900" dirty="0">
                <a:solidFill>
                  <a:srgbClr val="000000"/>
                </a:solidFill>
                <a:latin typeface="Consolas" panose="020B0609020204030204" pitchFamily="49" charset="0"/>
              </a:rPr>
              <a:t> sender, </a:t>
            </a:r>
            <a:r>
              <a:rPr lang="en-US" altLang="zh-CN" sz="900" dirty="0" err="1">
                <a:solidFill>
                  <a:srgbClr val="000000"/>
                </a:solidFill>
                <a:latin typeface="Consolas" panose="020B0609020204030204" pitchFamily="49" charset="0"/>
              </a:rPr>
              <a:t>RoutedEventArgs</a:t>
            </a:r>
            <a:r>
              <a:rPr lang="en-US" altLang="zh-CN" sz="900" dirty="0">
                <a:solidFill>
                  <a:srgbClr val="000000"/>
                </a:solidFill>
                <a:latin typeface="Consolas" panose="020B0609020204030204" pitchFamily="49" charset="0"/>
              </a:rPr>
              <a:t> e)</a:t>
            </a:r>
          </a:p>
          <a:p>
            <a:pPr algn="l"/>
            <a:r>
              <a:rPr lang="zh-CN" altLang="en-US" sz="900" dirty="0">
                <a:solidFill>
                  <a:srgbClr val="000000"/>
                </a:solidFill>
                <a:latin typeface="Consolas" panose="020B0609020204030204" pitchFamily="49" charset="0"/>
              </a:rPr>
              <a:t> </a:t>
            </a:r>
            <a:r>
              <a:rPr lang="en-US" altLang="zh-CN" sz="900" dirty="0">
                <a:solidFill>
                  <a:srgbClr val="000000"/>
                </a:solidFill>
                <a:latin typeface="Consolas" panose="020B0609020204030204" pitchFamily="49" charset="0"/>
              </a:rPr>
              <a:t>{</a:t>
            </a:r>
          </a:p>
          <a:p>
            <a:pPr lvl="1" algn="l"/>
            <a:r>
              <a:rPr lang="en-US" altLang="zh-CN" sz="900" dirty="0" err="1">
                <a:solidFill>
                  <a:srgbClr val="000000"/>
                </a:solidFill>
                <a:latin typeface="Consolas" panose="020B0609020204030204" pitchFamily="49" charset="0"/>
              </a:rPr>
              <a:t>MediaElement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mediaElement</a:t>
            </a:r>
            <a:r>
              <a:rPr lang="en-US" altLang="zh-CN" sz="900" dirty="0">
                <a:solidFill>
                  <a:srgbClr val="000000"/>
                </a:solidFill>
                <a:latin typeface="Consolas" panose="020B0609020204030204" pitchFamily="49" charset="0"/>
              </a:rPr>
              <a:t> = </a:t>
            </a:r>
            <a:r>
              <a:rPr lang="en-US" altLang="zh-CN" sz="900" dirty="0">
                <a:latin typeface="Consolas" panose="020B0609020204030204" pitchFamily="49" charset="0"/>
              </a:rPr>
              <a:t>new</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MediaElement</a:t>
            </a:r>
            <a:r>
              <a:rPr lang="en-US" altLang="zh-CN" sz="900" dirty="0">
                <a:solidFill>
                  <a:srgbClr val="000000"/>
                </a:solidFill>
                <a:latin typeface="Consolas" panose="020B0609020204030204" pitchFamily="49" charset="0"/>
              </a:rPr>
              <a:t>();</a:t>
            </a:r>
          </a:p>
          <a:p>
            <a:pPr lvl="1" algn="l"/>
            <a:r>
              <a:rPr lang="en-US" altLang="zh-CN" sz="900" dirty="0" err="1">
                <a:latin typeface="Consolas" panose="020B0609020204030204" pitchFamily="49" charset="0"/>
              </a:rPr>
              <a:t>var</a:t>
            </a:r>
            <a:r>
              <a:rPr lang="en-US" altLang="zh-CN" sz="900" dirty="0">
                <a:solidFill>
                  <a:srgbClr val="000000"/>
                </a:solidFill>
                <a:latin typeface="Consolas" panose="020B0609020204030204" pitchFamily="49" charset="0"/>
              </a:rPr>
              <a:t> synth = </a:t>
            </a:r>
            <a:r>
              <a:rPr lang="en-US" altLang="zh-CN" sz="900" dirty="0">
                <a:latin typeface="Consolas" panose="020B0609020204030204" pitchFamily="49" charset="0"/>
              </a:rPr>
              <a:t>new</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Windows.Media.SpeechSynthesis.SpeechSynthesizer</a:t>
            </a:r>
            <a:r>
              <a:rPr lang="en-US" altLang="zh-CN" sz="900" dirty="0">
                <a:solidFill>
                  <a:srgbClr val="000000"/>
                </a:solidFill>
                <a:latin typeface="Consolas" panose="020B0609020204030204" pitchFamily="49" charset="0"/>
              </a:rPr>
              <a:t>();</a:t>
            </a:r>
          </a:p>
          <a:p>
            <a:pPr lvl="1" algn="l"/>
            <a:r>
              <a:rPr lang="en-US" altLang="zh-CN" sz="900" dirty="0" err="1">
                <a:solidFill>
                  <a:srgbClr val="000000"/>
                </a:solidFill>
                <a:latin typeface="Consolas" panose="020B0609020204030204" pitchFamily="49" charset="0"/>
              </a:rPr>
              <a:t>Windows.Media.SpeechSynthesis.SpeechSynthesisStream</a:t>
            </a:r>
            <a:r>
              <a:rPr lang="en-US" altLang="zh-CN" sz="900" dirty="0">
                <a:solidFill>
                  <a:srgbClr val="000000"/>
                </a:solidFill>
                <a:latin typeface="Consolas" panose="020B0609020204030204" pitchFamily="49" charset="0"/>
              </a:rPr>
              <a:t> stream = </a:t>
            </a:r>
            <a:r>
              <a:rPr lang="en-US" altLang="zh-CN" sz="1600" dirty="0">
                <a:latin typeface="Consolas" panose="020B0609020204030204" pitchFamily="49" charset="0"/>
              </a:rPr>
              <a:t>await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synth.SynthesizeTextToStreamAsync</a:t>
            </a:r>
            <a:r>
              <a:rPr lang="en-US" altLang="zh-CN" sz="900" dirty="0">
                <a:solidFill>
                  <a:srgbClr val="000000"/>
                </a:solidFill>
                <a:latin typeface="Consolas" panose="020B0609020204030204" pitchFamily="49" charset="0"/>
              </a:rPr>
              <a:t>(</a:t>
            </a:r>
            <a:r>
              <a:rPr lang="en-US" altLang="zh-CN" sz="900" dirty="0">
                <a:solidFill>
                  <a:srgbClr val="A31515"/>
                </a:solidFill>
                <a:latin typeface="Consolas" panose="020B0609020204030204" pitchFamily="49" charset="0"/>
              </a:rPr>
              <a:t>"Hello, World!"</a:t>
            </a:r>
            <a:r>
              <a:rPr lang="en-US" altLang="zh-CN" sz="900" dirty="0">
                <a:solidFill>
                  <a:srgbClr val="000000"/>
                </a:solidFill>
                <a:latin typeface="Consolas" panose="020B0609020204030204" pitchFamily="49" charset="0"/>
              </a:rPr>
              <a:t>);</a:t>
            </a:r>
          </a:p>
          <a:p>
            <a:pPr lvl="1" algn="l"/>
            <a:r>
              <a:rPr lang="en-US" altLang="zh-CN" sz="900" dirty="0" err="1">
                <a:solidFill>
                  <a:srgbClr val="000000"/>
                </a:solidFill>
                <a:latin typeface="Consolas" panose="020B0609020204030204" pitchFamily="49" charset="0"/>
              </a:rPr>
              <a:t>mediaElement.SetSource</a:t>
            </a:r>
            <a:r>
              <a:rPr lang="en-US" altLang="zh-CN" sz="900" dirty="0">
                <a:solidFill>
                  <a:srgbClr val="000000"/>
                </a:solidFill>
                <a:latin typeface="Consolas" panose="020B0609020204030204" pitchFamily="49" charset="0"/>
              </a:rPr>
              <a:t>(stream, </a:t>
            </a:r>
            <a:r>
              <a:rPr lang="en-US" altLang="zh-CN" sz="900" dirty="0" err="1">
                <a:solidFill>
                  <a:srgbClr val="000000"/>
                </a:solidFill>
                <a:latin typeface="Consolas" panose="020B0609020204030204" pitchFamily="49" charset="0"/>
              </a:rPr>
              <a:t>stream.ContentType</a:t>
            </a:r>
            <a:r>
              <a:rPr lang="en-US" altLang="zh-CN" sz="900" dirty="0">
                <a:solidFill>
                  <a:srgbClr val="000000"/>
                </a:solidFill>
                <a:latin typeface="Consolas" panose="020B0609020204030204" pitchFamily="49" charset="0"/>
              </a:rPr>
              <a:t>);</a:t>
            </a:r>
          </a:p>
          <a:p>
            <a:pPr lvl="1" algn="l"/>
            <a:r>
              <a:rPr lang="en-US" altLang="zh-CN" sz="900" dirty="0" err="1">
                <a:solidFill>
                  <a:srgbClr val="000000"/>
                </a:solidFill>
                <a:latin typeface="Consolas" panose="020B0609020204030204" pitchFamily="49" charset="0"/>
              </a:rPr>
              <a:t>mediaElement.Play</a:t>
            </a:r>
            <a:r>
              <a:rPr lang="en-US" altLang="zh-CN" sz="900" dirty="0">
                <a:solidFill>
                  <a:srgbClr val="000000"/>
                </a:solidFill>
                <a:latin typeface="Consolas" panose="020B0609020204030204" pitchFamily="49" charset="0"/>
              </a:rPr>
              <a:t>();</a:t>
            </a:r>
          </a:p>
          <a:p>
            <a:pPr algn="l"/>
            <a:r>
              <a:rPr lang="zh-CN" altLang="en-US" sz="900" dirty="0">
                <a:solidFill>
                  <a:srgbClr val="000000"/>
                </a:solidFill>
                <a:latin typeface="Consolas" panose="020B0609020204030204" pitchFamily="49" charset="0"/>
              </a:rPr>
              <a:t> </a:t>
            </a:r>
            <a:r>
              <a:rPr lang="en-US" altLang="zh-CN" sz="900" dirty="0">
                <a:solidFill>
                  <a:srgbClr val="000000"/>
                </a:solidFill>
                <a:latin typeface="Consolas" panose="020B0609020204030204" pitchFamily="49" charset="0"/>
              </a:rPr>
              <a:t>}</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1484785"/>
            <a:ext cx="3491880" cy="231031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992" y="3861979"/>
            <a:ext cx="4644008" cy="2026038"/>
          </a:xfrm>
          <a:prstGeom prst="rect">
            <a:avLst/>
          </a:prstGeom>
        </p:spPr>
      </p:pic>
      <p:sp>
        <p:nvSpPr>
          <p:cNvPr id="3" name="矩形 2"/>
          <p:cNvSpPr/>
          <p:nvPr/>
        </p:nvSpPr>
        <p:spPr>
          <a:xfrm>
            <a:off x="1487488" y="4173918"/>
            <a:ext cx="4494922" cy="1487330"/>
          </a:xfrm>
          <a:prstGeom prst="rect">
            <a:avLst/>
          </a:prstGeom>
        </p:spPr>
        <p:txBody>
          <a:bodyPr wrap="square">
            <a:spAutoFit/>
          </a:bodyPr>
          <a:lstStyle/>
          <a:p>
            <a:pPr algn="l"/>
            <a:r>
              <a:rPr lang="zh-CN" altLang="en-US" sz="1400" dirty="0"/>
              <a:t>使用 </a:t>
            </a:r>
            <a:r>
              <a:rPr lang="en-US" altLang="zh-CN" sz="1400" dirty="0"/>
              <a:t>Windows API </a:t>
            </a:r>
            <a:r>
              <a:rPr lang="zh-CN" altLang="en-US" sz="1400" dirty="0"/>
              <a:t>创建一个语音合成对象</a:t>
            </a:r>
            <a:endParaRPr lang="en-US" altLang="zh-CN" sz="1400" dirty="0"/>
          </a:p>
          <a:p>
            <a:pPr algn="l"/>
            <a:r>
              <a:rPr lang="zh-CN" altLang="en-US" sz="1400" dirty="0"/>
              <a:t>提供给该对象一些要说的文本</a:t>
            </a:r>
            <a:endParaRPr lang="en-US" altLang="zh-CN" sz="1400" dirty="0"/>
          </a:p>
          <a:p>
            <a:pPr algn="l"/>
            <a:r>
              <a:rPr lang="zh-CN" altLang="en-US" sz="1400" dirty="0"/>
              <a:t>有关使用 </a:t>
            </a:r>
            <a:r>
              <a:rPr lang="en-US" altLang="zh-CN" sz="1400" dirty="0" err="1"/>
              <a:t>SpeechSynthesis</a:t>
            </a:r>
            <a:r>
              <a:rPr lang="en-US" altLang="zh-CN" sz="1400" dirty="0"/>
              <a:t> </a:t>
            </a:r>
            <a:r>
              <a:rPr lang="zh-CN" altLang="en-US" sz="1400" dirty="0"/>
              <a:t>的详细信息</a:t>
            </a:r>
            <a:endParaRPr lang="en-US" altLang="zh-CN" sz="1400" dirty="0"/>
          </a:p>
          <a:p>
            <a:pPr algn="l"/>
            <a:r>
              <a:rPr lang="zh-CN" altLang="en-US" sz="1400" dirty="0"/>
              <a:t>参阅 </a:t>
            </a:r>
            <a:r>
              <a:rPr lang="en-US" altLang="zh-CN" sz="1400" dirty="0" err="1"/>
              <a:t>SpeechSynthesis</a:t>
            </a:r>
            <a:r>
              <a:rPr lang="en-US" altLang="zh-CN" sz="1400" dirty="0"/>
              <a:t> </a:t>
            </a:r>
            <a:r>
              <a:rPr lang="zh-CN" altLang="en-US" sz="1400" dirty="0"/>
              <a:t>命名空间文档</a:t>
            </a:r>
            <a:endParaRPr lang="en-US" altLang="zh-CN" sz="1400" dirty="0"/>
          </a:p>
          <a:p>
            <a:pPr algn="l"/>
            <a:r>
              <a:rPr lang="en-US" altLang="zh-CN" sz="1050" dirty="0"/>
              <a:t>https://docs.microsoft.com/en-us/uwp/api/Windows.Media.SpeechSynthesis</a:t>
            </a:r>
            <a:endParaRPr lang="zh-CN" altLang="en-US" sz="1050" dirty="0"/>
          </a:p>
        </p:txBody>
      </p:sp>
      <p:grpSp>
        <p:nvGrpSpPr>
          <p:cNvPr id="5" name="组合 4"/>
          <p:cNvGrpSpPr/>
          <p:nvPr/>
        </p:nvGrpSpPr>
        <p:grpSpPr>
          <a:xfrm>
            <a:off x="6374600" y="6027720"/>
            <a:ext cx="4293400" cy="812530"/>
            <a:chOff x="4850600" y="6027720"/>
            <a:chExt cx="4293400" cy="812530"/>
          </a:xfrm>
        </p:grpSpPr>
        <p:sp>
          <p:nvSpPr>
            <p:cNvPr id="4" name="文本框 3"/>
            <p:cNvSpPr txBox="1"/>
            <p:nvPr/>
          </p:nvSpPr>
          <p:spPr>
            <a:xfrm>
              <a:off x="4850600" y="6027720"/>
              <a:ext cx="1944216" cy="812530"/>
            </a:xfrm>
            <a:prstGeom prst="rect">
              <a:avLst/>
            </a:prstGeom>
            <a:noFill/>
          </p:spPr>
          <p:txBody>
            <a:bodyPr wrap="square" rtlCol="0">
              <a:spAutoFit/>
            </a:bodyPr>
            <a:lstStyle/>
            <a:p>
              <a:pPr algn="l"/>
              <a:r>
                <a:rPr lang="en-US" altLang="zh-CN" sz="1800" dirty="0"/>
                <a:t>Voice synthesis</a:t>
              </a:r>
            </a:p>
            <a:p>
              <a:pPr algn="l"/>
              <a:r>
                <a:rPr lang="en-US" altLang="zh-CN" sz="1800" dirty="0"/>
                <a:t>Texture synthesis</a:t>
              </a:r>
              <a:endParaRPr lang="zh-CN" altLang="en-US" sz="1800" dirty="0"/>
            </a:p>
          </p:txBody>
        </p:sp>
        <p:sp>
          <p:nvSpPr>
            <p:cNvPr id="11" name="文本框 10"/>
            <p:cNvSpPr txBox="1"/>
            <p:nvPr/>
          </p:nvSpPr>
          <p:spPr>
            <a:xfrm>
              <a:off x="6611550" y="6129286"/>
              <a:ext cx="2532450" cy="559897"/>
            </a:xfrm>
            <a:prstGeom prst="rect">
              <a:avLst/>
            </a:prstGeom>
            <a:noFill/>
          </p:spPr>
          <p:txBody>
            <a:bodyPr wrap="square" rtlCol="0">
              <a:spAutoFit/>
            </a:bodyPr>
            <a:lstStyle/>
            <a:p>
              <a:pPr algn="l"/>
              <a:r>
                <a:rPr lang="zh-CN" altLang="en-US" sz="2800" dirty="0"/>
                <a:t>近</a:t>
              </a:r>
              <a:r>
                <a:rPr lang="en-US" altLang="zh-CN" sz="2800" dirty="0"/>
                <a:t>2</a:t>
              </a:r>
              <a:r>
                <a:rPr lang="zh-CN" altLang="en-US" sz="2800" dirty="0"/>
                <a:t>年热点之一</a:t>
              </a:r>
            </a:p>
          </p:txBody>
        </p:sp>
      </p:grpSp>
    </p:spTree>
    <p:extLst>
      <p:ext uri="{BB962C8B-B14F-4D97-AF65-F5344CB8AC3E}">
        <p14:creationId xmlns:p14="http://schemas.microsoft.com/office/powerpoint/2010/main" val="3799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参考阅读网页</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官网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3"/>
              </a:rPr>
              <a:t>https://www.microsoft.com/design/fluent/</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4"/>
              </a:rPr>
              <a:t>https://docs.microsoft.com/en-us/windows/uwp/design/fluent-design-system/index</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   五大核心元素：</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Light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（光感）</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Depth</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（深度）</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Motion</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（动画）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Material</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（材质）</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Scale</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（缩放）</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1.4.2 Fluent Design System</a:t>
            </a:r>
            <a:endParaRPr lang="zh-CN" altLang="en-US" sz="3200" b="0" dirty="0">
              <a:latin typeface="微软雅黑 Light" panose="020B0502040204020203" charset="-122"/>
              <a:ea typeface="微软雅黑 Light" panose="020B0502040204020203" charset="-122"/>
              <a:cs typeface="微软雅黑 Light" panose="020B0502040204020203" charset="-122"/>
            </a:endParaRPr>
          </a:p>
        </p:txBody>
      </p:sp>
      <p:sp>
        <p:nvSpPr>
          <p:cNvPr id="6" name="矩形 5"/>
          <p:cNvSpPr/>
          <p:nvPr/>
        </p:nvSpPr>
        <p:spPr>
          <a:xfrm>
            <a:off x="2509371" y="5013176"/>
            <a:ext cx="7121674" cy="1469120"/>
          </a:xfrm>
          <a:prstGeom prst="rect">
            <a:avLst/>
          </a:prstGeom>
        </p:spPr>
        <p:txBody>
          <a:bodyPr wrap="square">
            <a:spAutoFit/>
          </a:bodyPr>
          <a:lstStyle/>
          <a:p>
            <a:r>
              <a:rPr lang="en-US" altLang="zh-CN" dirty="0" err="1">
                <a:solidFill>
                  <a:schemeClr val="bg1"/>
                </a:solidFill>
                <a:latin typeface="微软雅黑" panose="020B0503020204020204" pitchFamily="34" charset="-122"/>
                <a:ea typeface="微软雅黑" panose="020B0503020204020204" pitchFamily="34" charset="-122"/>
              </a:rPr>
              <a:t>nVidia</a:t>
            </a:r>
            <a:r>
              <a:rPr lang="zh-CN" altLang="en-US" dirty="0">
                <a:solidFill>
                  <a:schemeClr val="bg1"/>
                </a:solidFill>
                <a:latin typeface="微软雅黑" panose="020B0503020204020204" pitchFamily="34" charset="-122"/>
                <a:ea typeface="微软雅黑" panose="020B0503020204020204" pitchFamily="34" charset="-122"/>
              </a:rPr>
              <a:t> 的实时光线追踪技术与</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机器学习使</a:t>
            </a:r>
            <a:r>
              <a:rPr lang="en-US" altLang="zh-CN"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dirty="0">
                <a:solidFill>
                  <a:schemeClr val="accent2">
                    <a:lumMod val="50000"/>
                  </a:schemeClr>
                </a:solidFill>
                <a:latin typeface="微软雅黑" panose="020B0503020204020204" pitchFamily="34" charset="-122"/>
                <a:ea typeface="微软雅黑" panose="020B0503020204020204" pitchFamily="34" charset="-122"/>
              </a:rPr>
              <a:t>的前景充满遐想</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4161F5B-092C-41EF-A588-EDB38C74B70C}"/>
              </a:ext>
            </a:extLst>
          </p:cNvPr>
          <p:cNvSpPr txBox="1"/>
          <p:nvPr/>
        </p:nvSpPr>
        <p:spPr>
          <a:xfrm>
            <a:off x="6672064" y="4725144"/>
            <a:ext cx="5328592" cy="396583"/>
          </a:xfrm>
          <a:prstGeom prst="rect">
            <a:avLst/>
          </a:prstGeom>
          <a:noFill/>
        </p:spPr>
        <p:txBody>
          <a:bodyPr wrap="square" rtlCol="0">
            <a:spAutoFit/>
          </a:bodyPr>
          <a:lstStyle/>
          <a:p>
            <a:pPr algn="ctr"/>
            <a:r>
              <a:rPr lang="zh-CN" altLang="en-US" sz="1800" dirty="0">
                <a:solidFill>
                  <a:schemeClr val="bg2">
                    <a:lumMod val="50000"/>
                  </a:schemeClr>
                </a:solidFill>
                <a:latin typeface="微软雅黑" panose="020B0503020204020204" pitchFamily="34" charset="-122"/>
                <a:ea typeface="微软雅黑" panose="020B0503020204020204" pitchFamily="34" charset="-122"/>
              </a:rPr>
              <a:t>硬件成本的快速下降将极大推动技术的进步与普及</a:t>
            </a:r>
          </a:p>
        </p:txBody>
      </p:sp>
    </p:spTree>
    <p:extLst>
      <p:ext uri="{BB962C8B-B14F-4D97-AF65-F5344CB8AC3E}">
        <p14:creationId xmlns:p14="http://schemas.microsoft.com/office/powerpoint/2010/main" val="15961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参考阅读网页</a:t>
            </a:r>
            <a:endParaRPr lang="en-US" altLang="zh-CN" sz="2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hlinkClick r:id="rId3"/>
              </a:rPr>
              <a:t> https://docs.microsoft.com/en-us/windows/uwp/design/downloads/index</a:t>
            </a:r>
            <a:r>
              <a:rPr lang="en-US" altLang="zh-CN" sz="1800" b="1" dirty="0">
                <a:solidFill>
                  <a:schemeClr val="accent2">
                    <a:lumMod val="50000"/>
                  </a:schemeClr>
                </a:solidFill>
              </a:rPr>
              <a:t> </a:t>
            </a:r>
          </a:p>
          <a:p>
            <a:pPr>
              <a:buFont typeface="Wingdings" panose="05000000000000000000" pitchFamily="2" charset="2"/>
              <a:buChar char="p"/>
            </a:pPr>
            <a:r>
              <a:rPr lang="en-US" altLang="zh-CN" sz="2800" b="1" dirty="0">
                <a:solidFill>
                  <a:schemeClr val="accent2">
                    <a:lumMod val="50000"/>
                  </a:schemeClr>
                </a:solidFill>
              </a:rPr>
              <a:t> </a:t>
            </a:r>
            <a:r>
              <a:rPr lang="en-US" altLang="zh-CN" sz="2800" b="1" dirty="0" err="1">
                <a:solidFill>
                  <a:schemeClr val="accent2">
                    <a:lumMod val="50000"/>
                  </a:schemeClr>
                </a:solidFill>
              </a:rPr>
              <a:t>Figma</a:t>
            </a:r>
            <a:r>
              <a:rPr lang="en-US" altLang="zh-CN" sz="2800" b="1" dirty="0">
                <a:solidFill>
                  <a:schemeClr val="accent2">
                    <a:lumMod val="50000"/>
                  </a:schemeClr>
                </a:solidFill>
              </a:rPr>
              <a:t> toolkit</a:t>
            </a:r>
          </a:p>
          <a:p>
            <a:pPr>
              <a:buFont typeface="Wingdings" panose="05000000000000000000" pitchFamily="2" charset="2"/>
              <a:buChar char="p"/>
            </a:pPr>
            <a:r>
              <a:rPr lang="en-US" altLang="zh-CN" sz="2800" b="1" dirty="0">
                <a:solidFill>
                  <a:schemeClr val="accent2">
                    <a:lumMod val="50000"/>
                  </a:schemeClr>
                </a:solidFill>
              </a:rPr>
              <a:t> Sketch toolkit</a:t>
            </a:r>
          </a:p>
        </p:txBody>
      </p:sp>
      <p:sp>
        <p:nvSpPr>
          <p:cNvPr id="88068" name="文本框 88067"/>
          <p:cNvSpPr txBox="1"/>
          <p:nvPr/>
        </p:nvSpPr>
        <p:spPr>
          <a:xfrm>
            <a:off x="1170473" y="404665"/>
            <a:ext cx="8460572"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Design toolkits for Fluent Design</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4" name="矩形 3">
            <a:extLst>
              <a:ext uri="{FF2B5EF4-FFF2-40B4-BE49-F238E27FC236}">
                <a16:creationId xmlns:a16="http://schemas.microsoft.com/office/drawing/2014/main" id="{30601AB8-951B-4FED-BDCC-EF661CDCCC86}"/>
              </a:ext>
            </a:extLst>
          </p:cNvPr>
          <p:cNvSpPr/>
          <p:nvPr/>
        </p:nvSpPr>
        <p:spPr>
          <a:xfrm>
            <a:off x="2420266" y="3429001"/>
            <a:ext cx="7132119" cy="3052439"/>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个人观点：</a:t>
            </a:r>
            <a:endParaRPr lang="en-US" altLang="zh-CN" dirty="0">
              <a:solidFill>
                <a:schemeClr val="bg1"/>
              </a:solidFill>
              <a:latin typeface="微软雅黑" panose="020B0503020204020204" pitchFamily="34" charset="-122"/>
              <a:ea typeface="微软雅黑" panose="020B0503020204020204" pitchFamily="34" charset="-122"/>
            </a:endParaRPr>
          </a:p>
          <a:p>
            <a:pPr algn="l"/>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Fluent </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的出现意味着</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coding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与</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designing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的分离</a:t>
            </a:r>
            <a:endParaRPr lang="en-US" altLang="zh-CN" sz="2400" dirty="0">
              <a:solidFill>
                <a:schemeClr val="accent2">
                  <a:lumMod val="50000"/>
                </a:schemeClr>
              </a:solidFill>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并将逐步发展到 </a:t>
            </a:r>
            <a:r>
              <a:rPr lang="en-US" altLang="zh-CN" sz="2800" dirty="0">
                <a:latin typeface="微软雅黑" panose="020B0503020204020204" pitchFamily="34" charset="-122"/>
                <a:ea typeface="微软雅黑" panose="020B0503020204020204" pitchFamily="34" charset="-122"/>
              </a:rPr>
              <a:t>UI </a:t>
            </a:r>
            <a:r>
              <a:rPr lang="zh-CN" altLang="en-US" sz="2800" dirty="0">
                <a:latin typeface="微软雅黑" panose="020B0503020204020204" pitchFamily="34" charset="-122"/>
                <a:ea typeface="微软雅黑" panose="020B0503020204020204" pitchFamily="34" charset="-122"/>
              </a:rPr>
              <a:t>与 </a:t>
            </a:r>
            <a:r>
              <a:rPr lang="en-US" altLang="zh-CN" sz="2800" dirty="0">
                <a:latin typeface="微软雅黑" panose="020B0503020204020204" pitchFamily="34" charset="-122"/>
                <a:ea typeface="微软雅黑" panose="020B0503020204020204" pitchFamily="34" charset="-122"/>
              </a:rPr>
              <a:t>UX </a:t>
            </a:r>
            <a:r>
              <a:rPr lang="zh-CN" altLang="en-US" sz="2800" dirty="0">
                <a:latin typeface="微软雅黑" panose="020B0503020204020204" pitchFamily="34" charset="-122"/>
                <a:ea typeface="微软雅黑" panose="020B0503020204020204" pitchFamily="34" charset="-122"/>
              </a:rPr>
              <a:t>的分离</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solidFill>
                  <a:srgbClr val="00B050"/>
                </a:solidFill>
                <a:latin typeface="微软雅黑" panose="020B0503020204020204" pitchFamily="34" charset="-122"/>
                <a:ea typeface="微软雅黑" panose="020B0503020204020204" pitchFamily="34" charset="-122"/>
              </a:rPr>
              <a:t>未来</a:t>
            </a:r>
            <a:r>
              <a:rPr lang="en-US" altLang="zh-CN" sz="2800" dirty="0">
                <a:solidFill>
                  <a:srgbClr val="00B050"/>
                </a:solidFill>
                <a:latin typeface="微软雅黑" panose="020B0503020204020204" pitchFamily="34" charset="-122"/>
                <a:ea typeface="微软雅黑" panose="020B0503020204020204" pitchFamily="34" charset="-122"/>
              </a:rPr>
              <a:t>windows</a:t>
            </a:r>
            <a:r>
              <a:rPr lang="zh-CN" altLang="en-US" sz="2800" dirty="0">
                <a:solidFill>
                  <a:srgbClr val="00B050"/>
                </a:solidFill>
                <a:latin typeface="微软雅黑" panose="020B0503020204020204" pitchFamily="34" charset="-122"/>
                <a:ea typeface="微软雅黑" panose="020B0503020204020204" pitchFamily="34" charset="-122"/>
              </a:rPr>
              <a:t>软件的生产将是： 编码</a:t>
            </a:r>
            <a:r>
              <a:rPr lang="en-US" altLang="zh-CN" sz="2800" dirty="0">
                <a:solidFill>
                  <a:srgbClr val="00B050"/>
                </a:solidFill>
                <a:latin typeface="微软雅黑" panose="020B0503020204020204" pitchFamily="34" charset="-122"/>
                <a:ea typeface="微软雅黑" panose="020B0503020204020204" pitchFamily="34" charset="-122"/>
              </a:rPr>
              <a:t>+</a:t>
            </a:r>
            <a:r>
              <a:rPr lang="zh-CN" altLang="en-US" sz="2800" dirty="0">
                <a:solidFill>
                  <a:srgbClr val="00B050"/>
                </a:solidFill>
                <a:latin typeface="微软雅黑" panose="020B0503020204020204" pitchFamily="34" charset="-122"/>
                <a:ea typeface="微软雅黑" panose="020B0503020204020204" pitchFamily="34" charset="-122"/>
              </a:rPr>
              <a:t>设计</a:t>
            </a:r>
            <a:endParaRPr lang="en-US" altLang="zh-CN" sz="2800" dirty="0">
              <a:solidFill>
                <a:srgbClr val="00B050"/>
              </a:solidFill>
              <a:latin typeface="微软雅黑" panose="020B0503020204020204" pitchFamily="34" charset="-122"/>
              <a:ea typeface="微软雅黑" panose="020B0503020204020204" pitchFamily="34" charset="-122"/>
            </a:endParaRPr>
          </a:p>
          <a:p>
            <a:pPr algn="r"/>
            <a:r>
              <a:rPr lang="zh-CN" altLang="en-US" sz="2800" dirty="0">
                <a:solidFill>
                  <a:srgbClr val="7030A0"/>
                </a:solidFill>
                <a:latin typeface="微软雅黑" panose="020B0503020204020204" pitchFamily="34" charset="-122"/>
                <a:ea typeface="微软雅黑" panose="020B0503020204020204" pitchFamily="34" charset="-122"/>
              </a:rPr>
              <a:t>技术</a:t>
            </a:r>
            <a:r>
              <a:rPr lang="en-US" altLang="zh-CN" sz="2800" dirty="0">
                <a:solidFill>
                  <a:srgbClr val="7030A0"/>
                </a:solidFill>
                <a:latin typeface="微软雅黑" panose="020B0503020204020204" pitchFamily="34" charset="-122"/>
                <a:ea typeface="微软雅黑" panose="020B0503020204020204" pitchFamily="34" charset="-122"/>
              </a:rPr>
              <a:t>+</a:t>
            </a:r>
            <a:r>
              <a:rPr lang="zh-CN" altLang="en-US" sz="2800" dirty="0">
                <a:solidFill>
                  <a:srgbClr val="7030A0"/>
                </a:solidFill>
                <a:latin typeface="微软雅黑" panose="020B0503020204020204" pitchFamily="34" charset="-122"/>
                <a:ea typeface="微软雅黑" panose="020B0503020204020204" pitchFamily="34" charset="-122"/>
              </a:rPr>
              <a:t>艺术</a:t>
            </a:r>
          </a:p>
        </p:txBody>
      </p:sp>
    </p:spTree>
    <p:extLst>
      <p:ext uri="{BB962C8B-B14F-4D97-AF65-F5344CB8AC3E}">
        <p14:creationId xmlns:p14="http://schemas.microsoft.com/office/powerpoint/2010/main" val="24556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Evolution of </a:t>
            </a:r>
            <a:r>
              <a:rPr lang="en-US" altLang="zh-CN" dirty="0" err="1"/>
              <a:t>WinUI</a:t>
            </a:r>
            <a:endParaRPr lang="zh-CN" altLang="en-US" dirty="0"/>
          </a:p>
        </p:txBody>
      </p:sp>
      <p:pic>
        <p:nvPicPr>
          <p:cNvPr id="5" name="图片 4">
            <a:extLst>
              <a:ext uri="{FF2B5EF4-FFF2-40B4-BE49-F238E27FC236}">
                <a16:creationId xmlns:a16="http://schemas.microsoft.com/office/drawing/2014/main" id="{01192341-336C-4A9C-91EB-4EA8720BD749}"/>
              </a:ext>
            </a:extLst>
          </p:cNvPr>
          <p:cNvPicPr>
            <a:picLocks noChangeAspect="1"/>
          </p:cNvPicPr>
          <p:nvPr/>
        </p:nvPicPr>
        <p:blipFill>
          <a:blip r:embed="rId3"/>
          <a:stretch>
            <a:fillRect/>
          </a:stretch>
        </p:blipFill>
        <p:spPr>
          <a:xfrm>
            <a:off x="1703512" y="1412777"/>
            <a:ext cx="4240848" cy="1844313"/>
          </a:xfrm>
          <a:prstGeom prst="rect">
            <a:avLst/>
          </a:prstGeom>
        </p:spPr>
      </p:pic>
      <p:pic>
        <p:nvPicPr>
          <p:cNvPr id="8" name="图片 7">
            <a:extLst>
              <a:ext uri="{FF2B5EF4-FFF2-40B4-BE49-F238E27FC236}">
                <a16:creationId xmlns:a16="http://schemas.microsoft.com/office/drawing/2014/main" id="{D9B0AF57-6E99-44F3-88DA-3D1C11A02235}"/>
              </a:ext>
            </a:extLst>
          </p:cNvPr>
          <p:cNvPicPr>
            <a:picLocks noChangeAspect="1"/>
          </p:cNvPicPr>
          <p:nvPr/>
        </p:nvPicPr>
        <p:blipFill>
          <a:blip r:embed="rId4"/>
          <a:stretch>
            <a:fillRect/>
          </a:stretch>
        </p:blipFill>
        <p:spPr>
          <a:xfrm>
            <a:off x="5303912" y="3717033"/>
            <a:ext cx="5004048" cy="1934391"/>
          </a:xfrm>
          <a:prstGeom prst="rect">
            <a:avLst/>
          </a:prstGeom>
        </p:spPr>
      </p:pic>
      <p:sp>
        <p:nvSpPr>
          <p:cNvPr id="9" name="矩形 8">
            <a:extLst>
              <a:ext uri="{FF2B5EF4-FFF2-40B4-BE49-F238E27FC236}">
                <a16:creationId xmlns:a16="http://schemas.microsoft.com/office/drawing/2014/main" id="{7D5382F0-AF61-415F-A44E-429B9A78C0CE}"/>
              </a:ext>
            </a:extLst>
          </p:cNvPr>
          <p:cNvSpPr/>
          <p:nvPr/>
        </p:nvSpPr>
        <p:spPr>
          <a:xfrm>
            <a:off x="6107117" y="1916833"/>
            <a:ext cx="4572000" cy="1724959"/>
          </a:xfrm>
          <a:prstGeom prst="rect">
            <a:avLst/>
          </a:prstGeom>
        </p:spPr>
        <p:txBody>
          <a:bodyPr>
            <a:spAutoFit/>
          </a:bodyPr>
          <a:lstStyle/>
          <a:p>
            <a:pPr algn="l"/>
            <a:r>
              <a:rPr lang="en-US" altLang="zh-CN" sz="1800" b="0" dirty="0">
                <a:latin typeface="Segoe UI" panose="020B0502040204020203" pitchFamily="34" charset="0"/>
              </a:rPr>
              <a:t>By completely decoupling XAML, composition, and input APIs from the </a:t>
            </a:r>
            <a:r>
              <a:rPr lang="en-US" altLang="zh-CN" sz="1800" b="0" dirty="0">
                <a:latin typeface="Segoe UI" panose="020B0502040204020203" pitchFamily="34" charset="0"/>
                <a:hlinkClick r:id="rId5">
                  <a:extLst>
                    <a:ext uri="{A12FA001-AC4F-418D-AE19-62706E023703}">
                      <ahyp:hlinkClr xmlns:ahyp="http://schemas.microsoft.com/office/drawing/2018/hyperlinkcolor" val="tx"/>
                    </a:ext>
                  </a:extLst>
                </a:hlinkClick>
              </a:rPr>
              <a:t>Windows 10 SDK</a:t>
            </a:r>
            <a:r>
              <a:rPr lang="en-US" altLang="zh-CN" sz="1800" b="0" dirty="0">
                <a:latin typeface="Segoe UI" panose="020B0502040204020203" pitchFamily="34" charset="0"/>
              </a:rPr>
              <a:t>, the scope of </a:t>
            </a:r>
            <a:r>
              <a:rPr lang="en-US" altLang="zh-CN" sz="1800" b="0" dirty="0" err="1">
                <a:latin typeface="Segoe UI" panose="020B0502040204020203" pitchFamily="34" charset="0"/>
              </a:rPr>
              <a:t>WinUI</a:t>
            </a:r>
            <a:r>
              <a:rPr lang="en-US" altLang="zh-CN" sz="1800" b="0" dirty="0">
                <a:latin typeface="Segoe UI" panose="020B0502040204020203" pitchFamily="34" charset="0"/>
              </a:rPr>
              <a:t> 3 includes the full Windows 10 native UI platform.</a:t>
            </a:r>
            <a:endParaRPr lang="zh-CN" altLang="en-US" sz="1800" dirty="0"/>
          </a:p>
        </p:txBody>
      </p:sp>
      <p:sp>
        <p:nvSpPr>
          <p:cNvPr id="10" name="矩形 9">
            <a:extLst>
              <a:ext uri="{FF2B5EF4-FFF2-40B4-BE49-F238E27FC236}">
                <a16:creationId xmlns:a16="http://schemas.microsoft.com/office/drawing/2014/main" id="{99011A92-84B8-49D7-935B-D6700B839E24}"/>
              </a:ext>
            </a:extLst>
          </p:cNvPr>
          <p:cNvSpPr/>
          <p:nvPr/>
        </p:nvSpPr>
        <p:spPr>
          <a:xfrm>
            <a:off x="1775520" y="3935904"/>
            <a:ext cx="3600400" cy="1725344"/>
          </a:xfrm>
          <a:prstGeom prst="rect">
            <a:avLst/>
          </a:prstGeom>
        </p:spPr>
        <p:txBody>
          <a:bodyPr wrap="square">
            <a:spAutoFit/>
          </a:bodyPr>
          <a:lstStyle/>
          <a:p>
            <a:pPr algn="l"/>
            <a:r>
              <a:rPr lang="en-US" altLang="zh-CN" sz="1800" dirty="0"/>
              <a:t>All new XAML features will eventually ship as part of </a:t>
            </a:r>
            <a:r>
              <a:rPr lang="en-US" altLang="zh-CN" sz="1800" dirty="0" err="1"/>
              <a:t>WinUI</a:t>
            </a:r>
            <a:r>
              <a:rPr lang="en-US" altLang="zh-CN" sz="1800" dirty="0"/>
              <a:t>. The existing UWP XAML APIs that ship as part of the OS will </a:t>
            </a:r>
            <a:r>
              <a:rPr lang="en-US" altLang="zh-CN" sz="1800" dirty="0">
                <a:solidFill>
                  <a:srgbClr val="FF0000"/>
                </a:solidFill>
              </a:rPr>
              <a:t>no longer</a:t>
            </a:r>
            <a:r>
              <a:rPr lang="en-US" altLang="zh-CN" sz="1800" dirty="0"/>
              <a:t> receive new feature updates. </a:t>
            </a:r>
            <a:endParaRPr lang="zh-CN" altLang="en-US" sz="1800" dirty="0"/>
          </a:p>
        </p:txBody>
      </p:sp>
      <p:sp>
        <p:nvSpPr>
          <p:cNvPr id="11" name="矩形 10">
            <a:extLst>
              <a:ext uri="{FF2B5EF4-FFF2-40B4-BE49-F238E27FC236}">
                <a16:creationId xmlns:a16="http://schemas.microsoft.com/office/drawing/2014/main" id="{A1B3F640-54D9-4DA5-AF3D-A6F2879A91BB}"/>
              </a:ext>
            </a:extLst>
          </p:cNvPr>
          <p:cNvSpPr/>
          <p:nvPr/>
        </p:nvSpPr>
        <p:spPr>
          <a:xfrm>
            <a:off x="3431704" y="5913492"/>
            <a:ext cx="5598368" cy="395749"/>
          </a:xfrm>
          <a:prstGeom prst="rect">
            <a:avLst/>
          </a:prstGeom>
        </p:spPr>
        <p:txBody>
          <a:bodyPr wrap="square">
            <a:spAutoFit/>
          </a:bodyPr>
          <a:lstStyle/>
          <a:p>
            <a:pPr algn="l"/>
            <a:r>
              <a:rPr lang="en-US" altLang="zh-CN" sz="1800" dirty="0">
                <a:hlinkClick r:id="rId6"/>
              </a:rPr>
              <a:t>https://docs.microsoft.com/en-us/windows/apps/winui/</a:t>
            </a:r>
            <a:endParaRPr lang="zh-CN" altLang="en-US" sz="1800" dirty="0"/>
          </a:p>
        </p:txBody>
      </p:sp>
      <p:sp>
        <p:nvSpPr>
          <p:cNvPr id="2" name="文本框 1">
            <a:extLst>
              <a:ext uri="{FF2B5EF4-FFF2-40B4-BE49-F238E27FC236}">
                <a16:creationId xmlns:a16="http://schemas.microsoft.com/office/drawing/2014/main" id="{1ADF8545-10C4-4229-A138-949F6660AE35}"/>
              </a:ext>
            </a:extLst>
          </p:cNvPr>
          <p:cNvSpPr txBox="1"/>
          <p:nvPr/>
        </p:nvSpPr>
        <p:spPr>
          <a:xfrm>
            <a:off x="9120336" y="5963793"/>
            <a:ext cx="2952328"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从捆绑到釜底抽薪！</a:t>
            </a:r>
          </a:p>
        </p:txBody>
      </p:sp>
    </p:spTree>
    <p:extLst>
      <p:ext uri="{BB962C8B-B14F-4D97-AF65-F5344CB8AC3E}">
        <p14:creationId xmlns:p14="http://schemas.microsoft.com/office/powerpoint/2010/main" val="1835455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1.5.1 XAML</a:t>
            </a:r>
            <a:endParaRPr lang="zh-CN" altLang="en-US" dirty="0"/>
          </a:p>
        </p:txBody>
      </p:sp>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stands for </a:t>
            </a:r>
            <a:r>
              <a:rPr lang="en-US" altLang="zh-CN" sz="2400" b="1" dirty="0" err="1">
                <a:solidFill>
                  <a:schemeClr val="accent2">
                    <a:lumMod val="50000"/>
                  </a:schemeClr>
                </a:solidFill>
              </a:rPr>
              <a:t>eXtensible</a:t>
            </a:r>
            <a:r>
              <a:rPr lang="en-US" altLang="zh-CN" sz="2400" b="1" dirty="0">
                <a:solidFill>
                  <a:schemeClr val="accent2">
                    <a:lumMod val="50000"/>
                  </a:schemeClr>
                </a:solidFill>
              </a:rPr>
              <a:t> Application Markup Language</a:t>
            </a:r>
          </a:p>
          <a:p>
            <a:pPr>
              <a:buFont typeface="Wingdings" panose="05000000000000000000" pitchFamily="2" charset="2"/>
              <a:buChar char="p"/>
            </a:pPr>
            <a:r>
              <a:rPr lang="en-US" altLang="zh-CN" sz="2400" b="1" dirty="0">
                <a:solidFill>
                  <a:schemeClr val="accent2">
                    <a:lumMod val="50000"/>
                  </a:schemeClr>
                </a:solidFill>
              </a:rPr>
              <a:t> is a type of XML</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nodes ( also known as tags, or elements )</a:t>
            </a:r>
          </a:p>
          <a:p>
            <a:pPr lvl="1">
              <a:buFont typeface="Wingdings" panose="05000000000000000000" pitchFamily="2" charset="2"/>
              <a:buChar char="Ø"/>
            </a:pPr>
            <a:r>
              <a:rPr lang="en-US" altLang="zh-CN" sz="2000" b="1" dirty="0">
                <a:solidFill>
                  <a:schemeClr val="accent2">
                    <a:lumMod val="50000"/>
                  </a:schemeClr>
                </a:solidFill>
              </a:rPr>
              <a:t> Page - </a:t>
            </a:r>
            <a:r>
              <a:rPr lang="en-US" altLang="zh-CN" sz="1600" b="1" dirty="0">
                <a:solidFill>
                  <a:schemeClr val="accent2">
                    <a:lumMod val="50000"/>
                  </a:schemeClr>
                </a:solidFill>
              </a:rPr>
              <a:t>has numerous attributes which help to further describe the element</a:t>
            </a:r>
          </a:p>
          <a:p>
            <a:pPr lvl="1">
              <a:buFont typeface="Wingdings" panose="05000000000000000000" pitchFamily="2" charset="2"/>
              <a:buChar char="Ø"/>
            </a:pPr>
            <a:r>
              <a:rPr lang="en-US" altLang="zh-CN" sz="2000" b="1" dirty="0">
                <a:solidFill>
                  <a:schemeClr val="accent2">
                    <a:lumMod val="50000"/>
                  </a:schemeClr>
                </a:solidFill>
              </a:rPr>
              <a:t> Grid</a:t>
            </a:r>
          </a:p>
          <a:p>
            <a:pPr>
              <a:buFont typeface="Wingdings" panose="05000000000000000000" pitchFamily="2" charset="2"/>
              <a:buChar char="p"/>
            </a:pPr>
            <a:r>
              <a:rPr lang="en-US" altLang="zh-CN" sz="2400" b="1" dirty="0">
                <a:solidFill>
                  <a:schemeClr val="accent2">
                    <a:lumMod val="50000"/>
                  </a:schemeClr>
                </a:solidFill>
              </a:rPr>
              <a:t> Nested Elements - </a:t>
            </a:r>
            <a:r>
              <a:rPr lang="en-US" altLang="zh-CN" sz="1400" b="1" dirty="0">
                <a:solidFill>
                  <a:schemeClr val="accent2">
                    <a:lumMod val="50000"/>
                  </a:schemeClr>
                </a:solidFill>
              </a:rPr>
              <a:t>The &lt;Page&gt;&lt;/Page&gt; contain the &lt;Grid&gt;&lt;/Grid&gt; element</a:t>
            </a: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28" y="2276873"/>
            <a:ext cx="5601482" cy="2219635"/>
          </a:xfrm>
          <a:prstGeom prst="rect">
            <a:avLst/>
          </a:prstGeom>
        </p:spPr>
      </p:pic>
      <p:sp>
        <p:nvSpPr>
          <p:cNvPr id="6" name="云形标注 5"/>
          <p:cNvSpPr/>
          <p:nvPr/>
        </p:nvSpPr>
        <p:spPr>
          <a:xfrm>
            <a:off x="1931036" y="4149090"/>
            <a:ext cx="1663065" cy="444500"/>
          </a:xfrm>
          <a:prstGeom prst="cloudCallout">
            <a:avLst>
              <a:gd name="adj1" fmla="val 84467"/>
              <a:gd name="adj2" fmla="val -4854"/>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7" name="云形标注 6"/>
          <p:cNvSpPr/>
          <p:nvPr/>
        </p:nvSpPr>
        <p:spPr>
          <a:xfrm>
            <a:off x="1998345" y="3639185"/>
            <a:ext cx="1565910" cy="444500"/>
          </a:xfrm>
          <a:prstGeom prst="cloudCallout">
            <a:avLst>
              <a:gd name="adj1" fmla="val 108706"/>
              <a:gd name="adj2" fmla="val 7390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4" name="文本框 3">
            <a:extLst>
              <a:ext uri="{FF2B5EF4-FFF2-40B4-BE49-F238E27FC236}">
                <a16:creationId xmlns:a16="http://schemas.microsoft.com/office/drawing/2014/main" id="{FA2869C7-1B22-466A-9121-CDCD67C16882}"/>
              </a:ext>
            </a:extLst>
          </p:cNvPr>
          <p:cNvSpPr txBox="1"/>
          <p:nvPr/>
        </p:nvSpPr>
        <p:spPr>
          <a:xfrm>
            <a:off x="5195900" y="414137"/>
            <a:ext cx="1800200" cy="565604"/>
          </a:xfrm>
          <a:prstGeom prst="rect">
            <a:avLst/>
          </a:prstGeom>
          <a:noFill/>
        </p:spPr>
        <p:txBody>
          <a:bodyPr wrap="square" rtlCol="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rPr>
              <a:t>WHY?</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5" name="箭头: 左 4">
            <a:extLst>
              <a:ext uri="{FF2B5EF4-FFF2-40B4-BE49-F238E27FC236}">
                <a16:creationId xmlns:a16="http://schemas.microsoft.com/office/drawing/2014/main" id="{9E7D1FC0-1B9B-4C5D-9BF6-66906F98F053}"/>
              </a:ext>
            </a:extLst>
          </p:cNvPr>
          <p:cNvSpPr/>
          <p:nvPr/>
        </p:nvSpPr>
        <p:spPr>
          <a:xfrm>
            <a:off x="4655840" y="692696"/>
            <a:ext cx="864096" cy="144016"/>
          </a:xfrm>
          <a:prstGeom prst="leftArrow">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eaLnBrk="0" hangingPunct="0">
              <a:lnSpc>
                <a:spcPct val="100000"/>
              </a:lnSpc>
              <a:spcBef>
                <a:spcPct val="0"/>
              </a:spcBef>
              <a:spcAft>
                <a:spcPct val="0"/>
              </a:spcAft>
            </a:pPr>
            <a:endParaRPr lang="zh-CN" altLang="en-US" sz="1200" b="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57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359791" y="3357563"/>
            <a:ext cx="10272713" cy="1192212"/>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Windows UI </a:t>
            </a:r>
            <a:r>
              <a:rPr lang="zh-CN" altLang="en-US" sz="1800" b="1" dirty="0">
                <a:solidFill>
                  <a:schemeClr val="accent2">
                    <a:lumMod val="50000"/>
                  </a:schemeClr>
                </a:solidFill>
              </a:rPr>
              <a:t>库是使用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编写的</a:t>
            </a:r>
            <a:endParaRPr lang="en-US" altLang="zh-CN" sz="1800" b="1" dirty="0">
              <a:solidFill>
                <a:schemeClr val="accent2">
                  <a:lumMod val="50000"/>
                </a:schemeClr>
              </a:solidFill>
            </a:endParaRPr>
          </a:p>
          <a:p>
            <a:pPr>
              <a:buFont typeface="Wingdings" panose="05000000000000000000" pitchFamily="2" charset="2"/>
              <a:buChar char="p"/>
            </a:pPr>
            <a:r>
              <a:rPr lang="zh-CN" altLang="en-US" sz="1800" b="1" dirty="0">
                <a:solidFill>
                  <a:schemeClr val="accent2">
                    <a:lumMod val="50000"/>
                  </a:schemeClr>
                </a:solidFill>
              </a:rPr>
              <a:t> 下面详述如何向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项目添加对 </a:t>
            </a:r>
            <a:r>
              <a:rPr lang="en-US" altLang="zh-CN" sz="1800" b="1" dirty="0">
                <a:solidFill>
                  <a:schemeClr val="accent2">
                    <a:lumMod val="50000"/>
                  </a:schemeClr>
                </a:solidFill>
              </a:rPr>
              <a:t>Windows UI (</a:t>
            </a:r>
            <a:r>
              <a:rPr lang="en-US" altLang="zh-CN" sz="1800" b="1" dirty="0" err="1">
                <a:solidFill>
                  <a:schemeClr val="accent2">
                    <a:lumMod val="50000"/>
                  </a:schemeClr>
                </a:solidFill>
              </a:rPr>
              <a:t>WinUI</a:t>
            </a:r>
            <a:r>
              <a:rPr lang="en-US" altLang="zh-CN" sz="1800" b="1" dirty="0">
                <a:solidFill>
                  <a:schemeClr val="accent2">
                    <a:lumMod val="50000"/>
                  </a:schemeClr>
                </a:solidFill>
              </a:rPr>
              <a:t>) </a:t>
            </a:r>
            <a:r>
              <a:rPr lang="zh-CN" altLang="en-US" sz="1800" b="1" dirty="0">
                <a:solidFill>
                  <a:schemeClr val="accent2">
                    <a:lumMod val="50000"/>
                  </a:schemeClr>
                </a:solidFill>
              </a:rPr>
              <a:t>库的支持</a:t>
            </a:r>
            <a:endParaRPr lang="en-US" altLang="zh-CN" sz="1800" b="1" dirty="0">
              <a:solidFill>
                <a:schemeClr val="accent2">
                  <a:lumMod val="50000"/>
                </a:schemeClr>
              </a:solidFill>
            </a:endParaRPr>
          </a:p>
          <a:p>
            <a:pPr marL="0" indent="0">
              <a:buNone/>
            </a:pPr>
            <a:r>
              <a:rPr lang="en-US" altLang="zh-CN" sz="1600" b="1" dirty="0">
                <a:solidFill>
                  <a:schemeClr val="accent2">
                    <a:lumMod val="50000"/>
                  </a:schemeClr>
                </a:solidFill>
              </a:rPr>
              <a:t>https://docs.microsoft.com/zh-cn/windows/uwp/cpp-and-winrt-apis/simple-winui-example?cid=kerryherger</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sp>
        <p:nvSpPr>
          <p:cNvPr id="3" name="矩形 2">
            <a:extLst>
              <a:ext uri="{FF2B5EF4-FFF2-40B4-BE49-F238E27FC236}">
                <a16:creationId xmlns:a16="http://schemas.microsoft.com/office/drawing/2014/main" id="{88333DD5-2016-41DF-ADDA-32BE3316D17A}"/>
              </a:ext>
            </a:extLst>
          </p:cNvPr>
          <p:cNvSpPr/>
          <p:nvPr/>
        </p:nvSpPr>
        <p:spPr>
          <a:xfrm>
            <a:off x="5159896" y="2060848"/>
            <a:ext cx="6096000" cy="1192891"/>
          </a:xfrm>
          <a:prstGeom prst="rect">
            <a:avLst/>
          </a:prstGeom>
        </p:spPr>
        <p:txBody>
          <a:bodyPr>
            <a:spAutoFit/>
          </a:bodyPr>
          <a:lstStyle/>
          <a:p>
            <a:pPr algn="l"/>
            <a:r>
              <a:rPr lang="en-US" altLang="zh-CN" sz="2000" b="0" dirty="0"/>
              <a:t>MIDL 3.0 is a particularly convenient way to define C++/WinRT runtime classes. </a:t>
            </a:r>
          </a:p>
          <a:p>
            <a:pPr algn="l"/>
            <a:r>
              <a:rPr lang="en-US" altLang="zh-CN" sz="1800" b="0" dirty="0"/>
              <a:t>https://docs.microsoft.com/en-us/uwp/midl-3/troubleshooting</a:t>
            </a:r>
            <a:endParaRPr lang="zh-CN" altLang="en-US" sz="1800" b="0" dirty="0"/>
          </a:p>
        </p:txBody>
      </p:sp>
      <p:sp>
        <p:nvSpPr>
          <p:cNvPr id="4" name="矩形 3">
            <a:extLst>
              <a:ext uri="{FF2B5EF4-FFF2-40B4-BE49-F238E27FC236}">
                <a16:creationId xmlns:a16="http://schemas.microsoft.com/office/drawing/2014/main" id="{2003FA84-B0D1-4D13-AA58-8C8BB047CB27}"/>
              </a:ext>
            </a:extLst>
          </p:cNvPr>
          <p:cNvSpPr/>
          <p:nvPr/>
        </p:nvSpPr>
        <p:spPr>
          <a:xfrm>
            <a:off x="839416" y="5805264"/>
            <a:ext cx="11161240" cy="783548"/>
          </a:xfrm>
          <a:prstGeom prst="rect">
            <a:avLst/>
          </a:prstGeom>
        </p:spPr>
        <p:txBody>
          <a:bodyPr wrap="square">
            <a:spAutoFit/>
          </a:bodyPr>
          <a:lstStyle/>
          <a:p>
            <a:pPr algn="l"/>
            <a:r>
              <a:rPr lang="en-US" altLang="zh-CN" sz="1800" b="0" dirty="0">
                <a:solidFill>
                  <a:schemeClr val="tx1"/>
                </a:solidFill>
              </a:rPr>
              <a:t>Windows Runtime components with C++/WinRT</a:t>
            </a:r>
          </a:p>
          <a:p>
            <a:pPr algn="l"/>
            <a:r>
              <a:rPr lang="en-US" altLang="zh-CN" sz="1800" b="0" dirty="0"/>
              <a:t>https://docs.microsoft.com/en-us/windows/uwp/winrt-components/create-a-windows-runtime-component-in-cppwinrt</a:t>
            </a:r>
            <a:endParaRPr lang="zh-CN" altLang="en-US" sz="1800" b="0" dirty="0"/>
          </a:p>
        </p:txBody>
      </p:sp>
    </p:spTree>
    <p:extLst>
      <p:ext uri="{BB962C8B-B14F-4D97-AF65-F5344CB8AC3E}">
        <p14:creationId xmlns:p14="http://schemas.microsoft.com/office/powerpoint/2010/main" val="2111546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3587750" y="1573213"/>
            <a:ext cx="8604250"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Create a Blank App (</a:t>
            </a:r>
            <a:r>
              <a:rPr lang="en-US" altLang="zh-CN" sz="2400" b="1" dirty="0" err="1">
                <a:solidFill>
                  <a:schemeClr val="accent2">
                    <a:lumMod val="50000"/>
                  </a:schemeClr>
                </a:solidFill>
              </a:rPr>
              <a:t>helloWinUI</a:t>
            </a:r>
            <a:r>
              <a:rPr lang="en-US" altLang="zh-CN" sz="2400" b="1" dirty="0">
                <a:solidFill>
                  <a:schemeClr val="accent2">
                    <a:lumMod val="50000"/>
                  </a:schemeClr>
                </a:solidFill>
              </a:rPr>
              <a:t>)</a:t>
            </a:r>
          </a:p>
          <a:p>
            <a:pPr lvl="1">
              <a:buFont typeface="Wingdings" panose="05000000000000000000" pitchFamily="2" charset="2"/>
              <a:buChar char="Ø"/>
            </a:pPr>
            <a:r>
              <a:rPr lang="en-US" altLang="zh-CN" sz="1600" b="1" dirty="0">
                <a:solidFill>
                  <a:schemeClr val="accent2">
                    <a:lumMod val="50000"/>
                  </a:schemeClr>
                </a:solidFill>
              </a:rPr>
              <a:t>In Visual Studio, create a new project using the Blank App (C++/</a:t>
            </a:r>
            <a:r>
              <a:rPr lang="en-US" altLang="zh-CN" sz="1600" b="1" dirty="0" err="1">
                <a:solidFill>
                  <a:schemeClr val="accent2">
                    <a:lumMod val="50000"/>
                  </a:schemeClr>
                </a:solidFill>
              </a:rPr>
              <a:t>WinRT</a:t>
            </a:r>
            <a:r>
              <a:rPr lang="en-US" altLang="zh-CN" sz="1600" b="1" dirty="0">
                <a:solidFill>
                  <a:schemeClr val="accent2">
                    <a:lumMod val="50000"/>
                  </a:schemeClr>
                </a:solidFill>
              </a:rPr>
              <a:t>) project template, and name it </a:t>
            </a:r>
            <a:r>
              <a:rPr lang="en-US" altLang="zh-CN" sz="1600" b="1" dirty="0" err="1">
                <a:solidFill>
                  <a:schemeClr val="accent2">
                    <a:lumMod val="50000"/>
                  </a:schemeClr>
                </a:solidFill>
              </a:rPr>
              <a:t>HelloWinUI</a:t>
            </a: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stretch>
            <a:fillRect/>
          </a:stretch>
        </p:blipFill>
        <p:spPr>
          <a:xfrm>
            <a:off x="3595980" y="2492896"/>
            <a:ext cx="6172860" cy="4373436"/>
          </a:xfrm>
          <a:prstGeom prst="rect">
            <a:avLst/>
          </a:prstGeom>
        </p:spPr>
      </p:pic>
      <p:sp>
        <p:nvSpPr>
          <p:cNvPr id="4" name="矩形 3"/>
          <p:cNvSpPr/>
          <p:nvPr/>
        </p:nvSpPr>
        <p:spPr>
          <a:xfrm>
            <a:off x="3870438" y="855419"/>
            <a:ext cx="6640103" cy="628955"/>
          </a:xfrm>
          <a:prstGeom prst="rect">
            <a:avLst/>
          </a:prstGeom>
        </p:spPr>
        <p:txBody>
          <a:bodyPr wrap="square">
            <a:spAutoFit/>
          </a:bodyPr>
          <a:lstStyle/>
          <a:p>
            <a:r>
              <a:rPr lang="en-US" altLang="zh-CN" sz="3200" dirty="0">
                <a:latin typeface="Arial" panose="020B0604020202020204" pitchFamily="34" charset="0"/>
                <a:ea typeface="微软雅黑" panose="020B0503020204020204" pitchFamily="34" charset="-122"/>
                <a:cs typeface="Arial" panose="020B0604020202020204" pitchFamily="34" charset="0"/>
              </a:rPr>
              <a:t>C++/</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WinRT</a:t>
            </a:r>
            <a:r>
              <a:rPr lang="en-US" altLang="zh-CN" sz="3200" dirty="0">
                <a:latin typeface="Arial" panose="020B0604020202020204" pitchFamily="34" charset="0"/>
                <a:ea typeface="微软雅黑" panose="020B0503020204020204" pitchFamily="34" charset="-122"/>
                <a:cs typeface="Arial" panose="020B0604020202020204" pitchFamily="34" charset="0"/>
              </a:rPr>
              <a:t> </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WinUI</a:t>
            </a:r>
            <a:r>
              <a:rPr lang="en-US" altLang="zh-CN" sz="3200" dirty="0">
                <a:latin typeface="Arial" panose="020B0604020202020204" pitchFamily="34" charset="0"/>
                <a:ea typeface="微软雅黑" panose="020B0503020204020204" pitchFamily="34" charset="-122"/>
                <a:cs typeface="Arial" panose="020B0604020202020204" pitchFamily="34" charset="0"/>
              </a:rPr>
              <a:t> Example</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82276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730522"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Install the </a:t>
            </a:r>
            <a:r>
              <a:rPr lang="en-US" altLang="zh-CN" sz="2400" b="1" dirty="0" err="1">
                <a:solidFill>
                  <a:schemeClr val="accent2">
                    <a:lumMod val="50000"/>
                  </a:schemeClr>
                </a:solidFill>
              </a:rPr>
              <a:t>Microsoft.UI.Xaml</a:t>
            </a:r>
            <a:r>
              <a:rPr lang="en-US" altLang="zh-CN" sz="2400" b="1" dirty="0">
                <a:solidFill>
                  <a:schemeClr val="accent2">
                    <a:lumMod val="50000"/>
                  </a:schemeClr>
                </a:solidFill>
              </a:rPr>
              <a:t> </a:t>
            </a:r>
            <a:r>
              <a:rPr lang="en-US" altLang="zh-CN" sz="2400" b="1" dirty="0" err="1">
                <a:solidFill>
                  <a:schemeClr val="accent2">
                    <a:lumMod val="50000"/>
                  </a:schemeClr>
                </a:solidFill>
              </a:rPr>
              <a:t>NuGet</a:t>
            </a:r>
            <a:r>
              <a:rPr lang="en-US" altLang="zh-CN" sz="2400" b="1" dirty="0">
                <a:solidFill>
                  <a:schemeClr val="accent2">
                    <a:lumMod val="50000"/>
                  </a:schemeClr>
                </a:solidFill>
              </a:rPr>
              <a:t> package</a:t>
            </a:r>
          </a:p>
          <a:p>
            <a:pPr marL="0" indent="0">
              <a:buNone/>
            </a:pPr>
            <a:r>
              <a:rPr lang="en-US" altLang="zh-CN" sz="1600" b="1" dirty="0">
                <a:solidFill>
                  <a:schemeClr val="accent2">
                    <a:lumMod val="50000"/>
                  </a:schemeClr>
                </a:solidFill>
                <a:latin typeface="Arial" panose="020B0604020202020204" pitchFamily="34" charset="0"/>
                <a:cs typeface="Arial" panose="020B0604020202020204" pitchFamily="34" charset="0"/>
              </a:rPr>
              <a:t>Click Project &gt; Manage </a:t>
            </a:r>
            <a:r>
              <a:rPr lang="en-US" altLang="zh-CN" sz="1600" b="1" dirty="0" err="1">
                <a:solidFill>
                  <a:schemeClr val="accent2">
                    <a:lumMod val="50000"/>
                  </a:schemeClr>
                </a:solidFill>
                <a:latin typeface="Arial" panose="020B0604020202020204" pitchFamily="34" charset="0"/>
                <a:cs typeface="Arial" panose="020B0604020202020204" pitchFamily="34" charset="0"/>
              </a:rPr>
              <a:t>NuGet</a:t>
            </a:r>
            <a:r>
              <a:rPr lang="en-US" altLang="zh-CN" sz="1600" b="1" dirty="0">
                <a:solidFill>
                  <a:schemeClr val="accent2">
                    <a:lumMod val="50000"/>
                  </a:schemeClr>
                </a:solidFill>
                <a:latin typeface="Arial" panose="020B0604020202020204" pitchFamily="34" charset="0"/>
                <a:cs typeface="Arial" panose="020B0604020202020204" pitchFamily="34" charset="0"/>
              </a:rPr>
              <a:t> Packages... &gt; Browse, search </a:t>
            </a:r>
            <a:r>
              <a:rPr lang="en-US" altLang="zh-CN" sz="1600" b="1" dirty="0" err="1">
                <a:solidFill>
                  <a:schemeClr val="accent2">
                    <a:lumMod val="50000"/>
                  </a:schemeClr>
                </a:solidFill>
                <a:latin typeface="Arial" panose="020B0604020202020204" pitchFamily="34" charset="0"/>
                <a:cs typeface="Arial" panose="020B0604020202020204" pitchFamily="34" charset="0"/>
              </a:rPr>
              <a:t>Microsoft.UI.Xaml</a:t>
            </a:r>
            <a:r>
              <a:rPr lang="en-US" altLang="zh-CN" sz="1600" b="1" dirty="0">
                <a:solidFill>
                  <a:schemeClr val="accent2">
                    <a:lumMod val="50000"/>
                  </a:schemeClr>
                </a:solidFill>
                <a:latin typeface="Arial" panose="020B0604020202020204" pitchFamily="34" charset="0"/>
                <a:cs typeface="Arial" panose="020B0604020202020204" pitchFamily="34" charset="0"/>
              </a:rPr>
              <a:t> in the search box, and click to install the package into your project</a:t>
            </a:r>
            <a:endParaRPr lang="en-US" altLang="zh-CN" sz="2400" b="1" dirty="0">
              <a:solidFill>
                <a:schemeClr val="accent2">
                  <a:lumMod val="50000"/>
                </a:schemeClr>
              </a:solidFill>
            </a:endParaRPr>
          </a:p>
        </p:txBody>
      </p:sp>
      <p:pic>
        <p:nvPicPr>
          <p:cNvPr id="4" name="图片 3"/>
          <p:cNvPicPr>
            <a:picLocks noChangeAspect="1"/>
          </p:cNvPicPr>
          <p:nvPr/>
        </p:nvPicPr>
        <p:blipFill>
          <a:blip r:embed="rId2"/>
          <a:stretch>
            <a:fillRect/>
          </a:stretch>
        </p:blipFill>
        <p:spPr>
          <a:xfrm>
            <a:off x="1665999" y="2204864"/>
            <a:ext cx="8823491" cy="3960440"/>
          </a:xfrm>
          <a:prstGeom prst="rect">
            <a:avLst/>
          </a:prstGeom>
        </p:spPr>
      </p:pic>
    </p:spTree>
    <p:extLst>
      <p:ext uri="{BB962C8B-B14F-4D97-AF65-F5344CB8AC3E}">
        <p14:creationId xmlns:p14="http://schemas.microsoft.com/office/powerpoint/2010/main" val="2397093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3695700" y="1484313"/>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Declare </a:t>
            </a:r>
            <a:r>
              <a:rPr lang="en-US" altLang="zh-CN" sz="1800" b="1" dirty="0" err="1">
                <a:solidFill>
                  <a:schemeClr val="accent2">
                    <a:lumMod val="50000"/>
                  </a:schemeClr>
                </a:solidFill>
              </a:rPr>
              <a:t>WinUI</a:t>
            </a:r>
            <a:r>
              <a:rPr lang="en-US" altLang="zh-CN" sz="1800" b="1" dirty="0">
                <a:solidFill>
                  <a:schemeClr val="accent2">
                    <a:lumMod val="50000"/>
                  </a:schemeClr>
                </a:solidFill>
              </a:rPr>
              <a:t> application resources</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App.xaml</a:t>
            </a:r>
            <a:r>
              <a:rPr lang="en-US" altLang="zh-CN" sz="2400" b="1" dirty="0">
                <a:solidFill>
                  <a:schemeClr val="accent2">
                    <a:lumMod val="50000"/>
                  </a:schemeClr>
                </a:solidFill>
                <a:latin typeface="Arial" panose="020B0604020202020204" pitchFamily="34" charset="0"/>
                <a:cs typeface="Arial" panose="020B0604020202020204" pitchFamily="34" charset="0"/>
              </a:rPr>
              <a:t> and paste the following markup between the existing opening and closing Application tags.</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XamlControlsResources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xmlns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using:Microsoft.UI.Xaml.Controls</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145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3695700" y="1484313"/>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Add a </a:t>
            </a:r>
            <a:r>
              <a:rPr lang="en-US" altLang="zh-CN" sz="1800" b="1" dirty="0" err="1">
                <a:solidFill>
                  <a:schemeClr val="accent2">
                    <a:lumMod val="50000"/>
                  </a:schemeClr>
                </a:solidFill>
              </a:rPr>
              <a:t>WinUI</a:t>
            </a:r>
            <a:r>
              <a:rPr lang="en-US" altLang="zh-CN" sz="1800" b="1" dirty="0">
                <a:solidFill>
                  <a:schemeClr val="accent2">
                    <a:lumMod val="50000"/>
                  </a:schemeClr>
                </a:solidFill>
              </a:rPr>
              <a:t> control to </a:t>
            </a:r>
            <a:r>
              <a:rPr lang="en-US" altLang="zh-CN" sz="1800" b="1" dirty="0" err="1">
                <a:solidFill>
                  <a:schemeClr val="accent2">
                    <a:lumMod val="50000"/>
                  </a:schemeClr>
                </a:solidFill>
              </a:rPr>
              <a:t>MainPage</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MainPage.xaml</a:t>
            </a:r>
            <a:r>
              <a:rPr lang="en-US" altLang="zh-CN" sz="2400" b="1" dirty="0">
                <a:solidFill>
                  <a:schemeClr val="accent2">
                    <a:lumMod val="50000"/>
                  </a:schemeClr>
                </a:solidFill>
                <a:latin typeface="Arial" panose="020B0604020202020204" pitchFamily="34" charset="0"/>
                <a:cs typeface="Arial" panose="020B0604020202020204" pitchFamily="34" charset="0"/>
              </a:rPr>
              <a:t>. In the existing opening Application tag there are some xml namespace declarations. Add the xml namespace declaration 	</a:t>
            </a:r>
            <a:r>
              <a:rPr lang="en-US" altLang="zh-CN" sz="1800" b="1" dirty="0" err="1">
                <a:solidFill>
                  <a:schemeClr val="accent2">
                    <a:lumMod val="50000"/>
                  </a:schemeClr>
                </a:solidFill>
                <a:latin typeface="Arial" panose="020B0604020202020204" pitchFamily="34" charset="0"/>
                <a:cs typeface="Arial" panose="020B0604020202020204" pitchFamily="34" charset="0"/>
              </a:rPr>
              <a:t>xmlns:muxc</a:t>
            </a:r>
            <a:r>
              <a:rPr lang="en-US" altLang="zh-CN" sz="1800" b="1" dirty="0">
                <a:solidFill>
                  <a:schemeClr val="accent2">
                    <a:lumMod val="50000"/>
                  </a:schemeClr>
                </a:solidFill>
                <a:latin typeface="Arial" panose="020B0604020202020204" pitchFamily="34" charset="0"/>
                <a:cs typeface="Arial" panose="020B0604020202020204" pitchFamily="34" charset="0"/>
              </a:rPr>
              <a:t>="</a:t>
            </a:r>
            <a:r>
              <a:rPr lang="en-US" altLang="zh-CN" sz="1800" b="1" dirty="0" err="1">
                <a:solidFill>
                  <a:schemeClr val="accent2">
                    <a:lumMod val="50000"/>
                  </a:schemeClr>
                </a:solidFill>
                <a:latin typeface="Arial" panose="020B0604020202020204" pitchFamily="34" charset="0"/>
                <a:cs typeface="Arial" panose="020B0604020202020204" pitchFamily="34" charset="0"/>
              </a:rPr>
              <a:t>using:Microsoft.UI.Xaml.Controls</a:t>
            </a:r>
            <a:r>
              <a:rPr lang="en-US" altLang="zh-CN" sz="1800" b="1" dirty="0">
                <a:solidFill>
                  <a:schemeClr val="accent2">
                    <a:lumMod val="50000"/>
                  </a:schemeClr>
                </a:solidFill>
                <a:latin typeface="Arial" panose="020B0604020202020204" pitchFamily="34" charset="0"/>
                <a:cs typeface="Arial" panose="020B0604020202020204" pitchFamily="34" charset="0"/>
              </a:rPr>
              <a:t>". </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Then, paste the following markup between the existing opening and closing Page tags, overwriting the existing </a:t>
            </a:r>
            <a:r>
              <a:rPr lang="en-US" altLang="zh-CN" sz="2400" b="1" dirty="0" err="1">
                <a:solidFill>
                  <a:schemeClr val="accent2">
                    <a:lumMod val="50000"/>
                  </a:schemeClr>
                </a:solidFill>
                <a:latin typeface="Arial" panose="020B0604020202020204" pitchFamily="34" charset="0"/>
                <a:cs typeface="Arial" panose="020B0604020202020204" pitchFamily="34" charset="0"/>
              </a:rPr>
              <a:t>StackPanel</a:t>
            </a:r>
            <a:r>
              <a:rPr lang="en-US" altLang="zh-CN" sz="2400" b="1" dirty="0">
                <a:solidFill>
                  <a:schemeClr val="accent2">
                    <a:lumMod val="50000"/>
                  </a:schemeClr>
                </a:solidFill>
                <a:latin typeface="Arial" panose="020B0604020202020204" pitchFamily="34" charset="0"/>
                <a:cs typeface="Arial" panose="020B0604020202020204" pitchFamily="34" charset="0"/>
              </a:rPr>
              <a:t> element.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 </a:t>
            </a:r>
            <a:r>
              <a:rPr lang="en-US" altLang="zh-CN" sz="2400" b="1" dirty="0" err="1">
                <a:solidFill>
                  <a:schemeClr val="accent2">
                    <a:lumMod val="50000"/>
                  </a:schemeClr>
                </a:solidFill>
                <a:latin typeface="Consolas" panose="020B0609020204030204" pitchFamily="49" charset="0"/>
                <a:cs typeface="Arial" panose="020B0604020202020204" pitchFamily="34" charset="0"/>
              </a:rPr>
              <a:t>PaneTitle</a:t>
            </a:r>
            <a:r>
              <a:rPr lang="en-US" altLang="zh-CN" sz="2400" b="1" dirty="0">
                <a:solidFill>
                  <a:schemeClr val="accent2">
                    <a:lumMod val="50000"/>
                  </a:schemeClr>
                </a:solidFill>
                <a:latin typeface="Consolas" panose="020B0609020204030204" pitchFamily="49" charset="0"/>
                <a:cs typeface="Arial" panose="020B0604020202020204" pitchFamily="34" charset="0"/>
              </a:rPr>
              <a:t>="Welcome"&gt;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TextBlock</a:t>
            </a:r>
            <a:r>
              <a:rPr lang="en-US" altLang="zh-CN" sz="1600" b="1" dirty="0">
                <a:solidFill>
                  <a:schemeClr val="accent2">
                    <a:lumMod val="50000"/>
                  </a:schemeClr>
                </a:solidFill>
                <a:latin typeface="Consolas" panose="020B0609020204030204" pitchFamily="49" charset="0"/>
                <a:cs typeface="Arial" panose="020B0604020202020204" pitchFamily="34" charset="0"/>
              </a:rPr>
              <a:t> Text="Hello, </a:t>
            </a:r>
            <a:r>
              <a:rPr lang="en-US" altLang="zh-CN" sz="1600" b="1" dirty="0" err="1">
                <a:solidFill>
                  <a:schemeClr val="accent2">
                    <a:lumMod val="50000"/>
                  </a:schemeClr>
                </a:solidFill>
                <a:latin typeface="Consolas" panose="020B0609020204030204" pitchFamily="49" charset="0"/>
                <a:cs typeface="Arial" panose="020B0604020202020204" pitchFamily="34" charset="0"/>
              </a:rPr>
              <a:t>WinUI</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VerticalAlignment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a:t>
            </a:r>
            <a:r>
              <a:rPr lang="en-US" altLang="zh-CN" sz="1600" b="1" dirty="0" err="1">
                <a:solidFill>
                  <a:schemeClr val="accent2">
                    <a:lumMod val="50000"/>
                  </a:schemeClr>
                </a:solidFill>
                <a:latin typeface="Consolas" panose="020B0609020204030204" pitchFamily="49" charset="0"/>
                <a:cs typeface="Arial" panose="020B0604020202020204" pitchFamily="34" charset="0"/>
              </a:rPr>
              <a:t>HorizontalAlignment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Style="{</a:t>
            </a:r>
            <a:r>
              <a:rPr lang="en-US" altLang="zh-CN" sz="1600" b="1" dirty="0" err="1">
                <a:solidFill>
                  <a:schemeClr val="accent2">
                    <a:lumMod val="50000"/>
                  </a:schemeClr>
                </a:solidFill>
                <a:latin typeface="Consolas" panose="020B0609020204030204" pitchFamily="49" charset="0"/>
                <a:cs typeface="Arial" panose="020B0604020202020204" pitchFamily="34" charset="0"/>
              </a:rPr>
              <a:t>StaticResource</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TitleTextBlockStyle</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7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67521" y="802664"/>
            <a:ext cx="8354430" cy="411480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80000"/>
              </a:lnSpc>
              <a:buNone/>
            </a:pPr>
            <a:r>
              <a:rPr lang="en-US" altLang="zh-CN" sz="36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3600" b="1" dirty="0">
                <a:solidFill>
                  <a:schemeClr val="accent2">
                    <a:lumMod val="50000"/>
                  </a:schemeClr>
                </a:solidFill>
                <a:latin typeface="微软雅黑" panose="020B0503020204020204" pitchFamily="34" charset="-122"/>
                <a:ea typeface="微软雅黑" panose="020B0503020204020204" pitchFamily="34" charset="-122"/>
              </a:rPr>
              <a:t>发展趋势：</a:t>
            </a:r>
            <a:endParaRPr lang="en-US" altLang="zh-CN" sz="3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融合</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，内建对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的支持</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拥抱开源，微软成为最大的开源社区贡献者，并收购了</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VisualStudio</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Code</a:t>
            </a: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WPF, Windows Forms, and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WinUI</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a:t>
            </a:r>
          </a:p>
          <a:p>
            <a:pPr lvl="1">
              <a:lnSpc>
                <a:spcPct val="80000"/>
              </a:lnSpc>
              <a:buFont typeface="Wingdings" panose="05000000000000000000" pitchFamily="2" charset="2"/>
              <a:buChar char="Ø"/>
            </a:pPr>
            <a:endParaRPr lang="en-US" altLang="zh-CN" sz="1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形成应用分发的云端战略</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Microsoft 365</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Edge</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卡点边缘计算</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Code Tools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来促使开发者将训练任务提交到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Machine Learning</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Batch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Open Platform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或者</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工作站（例如</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虚拟机）上运行，开发者可以使用统一的图形用户界面管理云端训练任务和文件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ONNX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项目及</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ML.NET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打造开源跨平台人工智能开发框架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开源深度学习框架</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CNTK(Computational Network Toolkit)</a:t>
            </a: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布局</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交互，融合到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程序开发</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Project Rome —— consistent cross-device and cross-platform app experiences that seamlessly … </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95600" y="5611189"/>
            <a:ext cx="7128792" cy="1224118"/>
          </a:xfrm>
          <a:prstGeom prst="rect">
            <a:avLst/>
          </a:prstGeom>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Windows</a:t>
            </a:r>
            <a:r>
              <a:rPr lang="zh-CN" altLang="en-US" sz="3200" dirty="0">
                <a:solidFill>
                  <a:schemeClr val="bg1"/>
                </a:solidFill>
                <a:latin typeface="微软雅黑" panose="020B0503020204020204" pitchFamily="34" charset="-122"/>
                <a:ea typeface="微软雅黑" panose="020B0503020204020204" pitchFamily="34" charset="-122"/>
              </a:rPr>
              <a:t>程序设计编程技术如此众多！</a:t>
            </a:r>
            <a:r>
              <a:rPr lang="zh-CN" altLang="en-US" sz="3200" dirty="0">
                <a:solidFill>
                  <a:schemeClr val="accent2">
                    <a:lumMod val="50000"/>
                  </a:schemeClr>
                </a:solidFill>
                <a:latin typeface="微软雅黑" panose="020B0503020204020204" pitchFamily="34" charset="-122"/>
                <a:ea typeface="微软雅黑" panose="020B0503020204020204" pitchFamily="34" charset="-122"/>
              </a:rPr>
              <a:t>该从哪里开始？</a:t>
            </a:r>
            <a:endParaRPr lang="zh-CN" altLang="en-US" sz="3200" dirty="0">
              <a:latin typeface="微软雅黑" panose="020B0503020204020204" pitchFamily="34" charset="-122"/>
              <a:ea typeface="微软雅黑" panose="020B0503020204020204" pitchFamily="34" charset="-122"/>
            </a:endParaRPr>
          </a:p>
        </p:txBody>
      </p:sp>
      <p:sp>
        <p:nvSpPr>
          <p:cNvPr id="2" name="矩形 1"/>
          <p:cNvSpPr/>
          <p:nvPr/>
        </p:nvSpPr>
        <p:spPr>
          <a:xfrm>
            <a:off x="9654479" y="4221088"/>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前端</a:t>
            </a:r>
            <a:endParaRPr lang="en-US" altLang="zh-CN" sz="1800" dirty="0">
              <a:ea typeface="楷体_GB2312" pitchFamily="49" charset="-122"/>
            </a:endParaRPr>
          </a:p>
        </p:txBody>
      </p:sp>
      <p:sp>
        <p:nvSpPr>
          <p:cNvPr id="4" name="矩形 3"/>
          <p:cNvSpPr/>
          <p:nvPr/>
        </p:nvSpPr>
        <p:spPr>
          <a:xfrm>
            <a:off x="7184258" y="2636912"/>
            <a:ext cx="3480440" cy="626710"/>
          </a:xfrm>
          <a:prstGeom prst="rect">
            <a:avLst/>
          </a:prstGeom>
        </p:spPr>
        <p:txBody>
          <a:bodyPr wrap="none">
            <a:spAutoFit/>
          </a:bodyPr>
          <a:lstStyle/>
          <a:p>
            <a:r>
              <a:rPr lang="zh-CN" altLang="en-US" sz="3200" dirty="0">
                <a:latin typeface="Arial" panose="020B0604020202020204" pitchFamily="34" charset="0"/>
              </a:rPr>
              <a:t>智能云和智能边缘</a:t>
            </a:r>
            <a:endParaRPr lang="zh-CN" altLang="en-US" sz="3200" dirty="0"/>
          </a:p>
        </p:txBody>
      </p:sp>
      <p:sp>
        <p:nvSpPr>
          <p:cNvPr id="8" name="矩形 7"/>
          <p:cNvSpPr/>
          <p:nvPr/>
        </p:nvSpPr>
        <p:spPr>
          <a:xfrm>
            <a:off x="9654479" y="4568704"/>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后端</a:t>
            </a:r>
            <a:endParaRPr lang="en-US" altLang="zh-CN" sz="1800" dirty="0">
              <a:ea typeface="楷体_GB2312" pitchFamily="49" charset="-122"/>
            </a:endParaRPr>
          </a:p>
        </p:txBody>
      </p:sp>
      <p:sp>
        <p:nvSpPr>
          <p:cNvPr id="9" name="矩形 8"/>
          <p:cNvSpPr/>
          <p:nvPr/>
        </p:nvSpPr>
        <p:spPr>
          <a:xfrm>
            <a:off x="9224538" y="1772816"/>
            <a:ext cx="1440160" cy="313932"/>
          </a:xfrm>
          <a:prstGeom prst="rect">
            <a:avLst/>
          </a:prstGeom>
        </p:spPr>
        <p:txBody>
          <a:bodyPr wrap="square">
            <a:spAutoFit/>
          </a:bodyPr>
          <a:lstStyle/>
          <a:p>
            <a:pPr>
              <a:lnSpc>
                <a:spcPct val="80000"/>
              </a:lnSpc>
            </a:pPr>
            <a:r>
              <a:rPr lang="zh-CN" altLang="en-US" sz="1800" dirty="0">
                <a:ea typeface="楷体_GB2312" pitchFamily="49" charset="-122"/>
              </a:rPr>
              <a:t>开发社区</a:t>
            </a:r>
            <a:endParaRPr lang="en-US" altLang="zh-CN" sz="1800" dirty="0">
              <a:ea typeface="楷体_GB2312" pitchFamily="49" charset="-122"/>
            </a:endParaRPr>
          </a:p>
        </p:txBody>
      </p:sp>
      <p:sp>
        <p:nvSpPr>
          <p:cNvPr id="10" name="矩形 9"/>
          <p:cNvSpPr/>
          <p:nvPr/>
        </p:nvSpPr>
        <p:spPr>
          <a:xfrm>
            <a:off x="4771504" y="193283"/>
            <a:ext cx="5961361" cy="1316130"/>
          </a:xfrm>
          <a:prstGeom prst="rect">
            <a:avLst/>
          </a:prstGeom>
        </p:spPr>
        <p:txBody>
          <a:bodyPr wrap="square">
            <a:spAutoFit/>
          </a:bodyPr>
          <a:lstStyle/>
          <a:p>
            <a:r>
              <a:rPr lang="zh-CN" altLang="en-US" sz="3200" dirty="0">
                <a:latin typeface="Arial" panose="020B0604020202020204" pitchFamily="34" charset="0"/>
              </a:rPr>
              <a:t>涵盖社区、云、</a:t>
            </a:r>
            <a:r>
              <a:rPr lang="en-US" altLang="zh-CN" sz="3200" dirty="0" err="1">
                <a:latin typeface="Arial" panose="020B0604020202020204" pitchFamily="34" charset="0"/>
              </a:rPr>
              <a:t>IoT</a:t>
            </a:r>
            <a:r>
              <a:rPr lang="zh-CN" altLang="en-US" sz="3200" dirty="0">
                <a:latin typeface="Arial" panose="020B0604020202020204" pitchFamily="34" charset="0"/>
              </a:rPr>
              <a:t>、</a:t>
            </a:r>
            <a:r>
              <a:rPr lang="en-US" altLang="zh-CN" sz="3200" dirty="0">
                <a:latin typeface="Arial" panose="020B0604020202020204" pitchFamily="34" charset="0"/>
              </a:rPr>
              <a:t>AI</a:t>
            </a:r>
            <a:r>
              <a:rPr lang="zh-CN" altLang="en-US" sz="3200" dirty="0">
                <a:latin typeface="Arial" panose="020B0604020202020204" pitchFamily="34" charset="0"/>
              </a:rPr>
              <a:t>、</a:t>
            </a:r>
            <a:r>
              <a:rPr lang="en-US" altLang="zh-CN" sz="3200" dirty="0">
                <a:latin typeface="Arial" panose="020B0604020202020204" pitchFamily="34" charset="0"/>
              </a:rPr>
              <a:t>VR…</a:t>
            </a:r>
          </a:p>
          <a:p>
            <a:r>
              <a:rPr lang="zh-CN" altLang="en-US" sz="3200" dirty="0">
                <a:latin typeface="Arial" panose="020B0604020202020204" pitchFamily="34" charset="0"/>
              </a:rPr>
              <a:t>提供易用的开发环境</a:t>
            </a:r>
            <a:endParaRPr lang="zh-CN" altLang="en-US" sz="3200" dirty="0"/>
          </a:p>
        </p:txBody>
      </p:sp>
      <p:sp>
        <p:nvSpPr>
          <p:cNvPr id="11" name="矩形 10"/>
          <p:cNvSpPr/>
          <p:nvPr/>
        </p:nvSpPr>
        <p:spPr>
          <a:xfrm>
            <a:off x="9654480" y="4882636"/>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应用</a:t>
            </a:r>
            <a:endParaRPr lang="en-US" altLang="zh-CN" sz="1800" dirty="0">
              <a:ea typeface="楷体_GB2312" pitchFamily="49" charset="-122"/>
            </a:endParaRPr>
          </a:p>
        </p:txBody>
      </p:sp>
      <p:sp>
        <p:nvSpPr>
          <p:cNvPr id="3" name="矩形 2"/>
          <p:cNvSpPr/>
          <p:nvPr/>
        </p:nvSpPr>
        <p:spPr>
          <a:xfrm>
            <a:off x="1559377" y="2348880"/>
            <a:ext cx="8930495" cy="277768"/>
          </a:xfrm>
          <a:prstGeom prst="rect">
            <a:avLst/>
          </a:prstGeom>
        </p:spPr>
        <p:txBody>
          <a:bodyPr wrap="square">
            <a:spAutoFit/>
          </a:bodyPr>
          <a:lstStyle/>
          <a:p>
            <a:r>
              <a:rPr lang="en-US" altLang="zh-CN" sz="1100" dirty="0"/>
              <a:t>https://blogs.windows.com/windowsdeveloper/2018/12/04/announcing-open-source-of-wpf-windows-forms-and-winui-at-microsoft-connect-2018/</a:t>
            </a:r>
            <a:endParaRPr lang="zh-CN" altLang="en-US" sz="1100" dirty="0"/>
          </a:p>
        </p:txBody>
      </p:sp>
      <p:sp>
        <p:nvSpPr>
          <p:cNvPr id="7" name="矩形 6"/>
          <p:cNvSpPr/>
          <p:nvPr/>
        </p:nvSpPr>
        <p:spPr>
          <a:xfrm>
            <a:off x="7752184" y="6028994"/>
            <a:ext cx="2736304" cy="784382"/>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上手快</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精通难</a:t>
            </a:r>
            <a:endParaRPr lang="en-US" altLang="zh-CN" sz="1800" dirty="0">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追本溯源</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与时俱进</a:t>
            </a:r>
          </a:p>
        </p:txBody>
      </p:sp>
      <p:sp>
        <p:nvSpPr>
          <p:cNvPr id="12" name="矩形 11"/>
          <p:cNvSpPr/>
          <p:nvPr/>
        </p:nvSpPr>
        <p:spPr>
          <a:xfrm>
            <a:off x="8954799" y="4336036"/>
            <a:ext cx="1160512"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中台？</a:t>
            </a:r>
          </a:p>
        </p:txBody>
      </p:sp>
      <p:sp>
        <p:nvSpPr>
          <p:cNvPr id="13" name="矩形 12"/>
          <p:cNvSpPr/>
          <p:nvPr/>
        </p:nvSpPr>
        <p:spPr>
          <a:xfrm>
            <a:off x="6456041" y="1977865"/>
            <a:ext cx="2304049" cy="396583"/>
          </a:xfrm>
          <a:prstGeom prst="rect">
            <a:avLst/>
          </a:prstGeom>
        </p:spPr>
        <p:txBody>
          <a:bodyPr wrap="square">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R tools ?  RTVS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8112225" y="4215590"/>
            <a:ext cx="1350511" cy="396583"/>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PTVS?</a:t>
            </a:r>
            <a:endParaRPr lang="zh-CN" altLang="en-US" sz="1800" dirty="0">
              <a:latin typeface="微软雅黑" panose="020B0503020204020204" pitchFamily="34" charset="-122"/>
              <a:ea typeface="微软雅黑" panose="020B0503020204020204" pitchFamily="34" charset="-122"/>
            </a:endParaRPr>
          </a:p>
        </p:txBody>
      </p:sp>
      <p:sp>
        <p:nvSpPr>
          <p:cNvPr id="15" name="矩形 14"/>
          <p:cNvSpPr/>
          <p:nvPr/>
        </p:nvSpPr>
        <p:spPr>
          <a:xfrm>
            <a:off x="2135561" y="6251315"/>
            <a:ext cx="2304049"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好用 </a:t>
            </a:r>
            <a:r>
              <a:rPr lang="en-US" altLang="zh-CN" sz="1800" dirty="0">
                <a:solidFill>
                  <a:srgbClr val="FF0000"/>
                </a:solidFill>
                <a:latin typeface="微软雅黑" panose="020B0503020204020204" pitchFamily="34" charset="-122"/>
                <a:ea typeface="微软雅黑" panose="020B0503020204020204" pitchFamily="34" charset="-122"/>
              </a:rPr>
              <a:t>vs </a:t>
            </a:r>
            <a:r>
              <a:rPr lang="zh-CN" altLang="en-US" sz="1800" dirty="0">
                <a:solidFill>
                  <a:srgbClr val="FF0000"/>
                </a:solidFill>
                <a:latin typeface="微软雅黑" panose="020B0503020204020204" pitchFamily="34" charset="-122"/>
                <a:ea typeface="微软雅黑" panose="020B0503020204020204" pitchFamily="34" charset="-122"/>
              </a:rPr>
              <a:t>领先</a:t>
            </a:r>
            <a:r>
              <a:rPr lang="en-US" altLang="zh-CN" sz="1800" dirty="0">
                <a:solidFill>
                  <a:srgbClr val="FF0000"/>
                </a:solidFill>
                <a:latin typeface="微软雅黑" panose="020B0503020204020204" pitchFamily="34" charset="-122"/>
                <a:ea typeface="微软雅黑" panose="020B0503020204020204" pitchFamily="34" charset="-122"/>
              </a:rPr>
              <a:t> ?</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3695700" y="1484313"/>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Edit </a:t>
            </a:r>
            <a:r>
              <a:rPr lang="en-US" altLang="zh-CN" sz="1800" b="1" dirty="0" err="1">
                <a:solidFill>
                  <a:schemeClr val="accent2">
                    <a:lumMod val="50000"/>
                  </a:schemeClr>
                </a:solidFill>
              </a:rPr>
              <a:t>MainPage.h</a:t>
            </a:r>
            <a:r>
              <a:rPr lang="en-US" altLang="zh-CN" sz="1800" b="1" dirty="0">
                <a:solidFill>
                  <a:schemeClr val="accent2">
                    <a:lumMod val="50000"/>
                  </a:schemeClr>
                </a:solidFill>
              </a:rPr>
              <a:t> and .</a:t>
            </a:r>
            <a:r>
              <a:rPr lang="en-US" altLang="zh-CN" sz="1800" b="1" dirty="0" err="1">
                <a:solidFill>
                  <a:schemeClr val="accent2">
                    <a:lumMod val="50000"/>
                  </a:schemeClr>
                </a:solidFill>
              </a:rPr>
              <a:t>cpp</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Add corresponding include headers in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MainPage.h</a:t>
            </a: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MainPage.g.h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Microsoft.UI.Xaml.Controls.h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Microsoft.UI.Xaml.XamlTypeInfo.h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3" y="1532906"/>
            <a:ext cx="6598419" cy="5098032"/>
          </a:xfrm>
          <a:prstGeom prst="rect">
            <a:avLst/>
          </a:prstGeom>
        </p:spPr>
      </p:pic>
    </p:spTree>
    <p:extLst>
      <p:ext uri="{BB962C8B-B14F-4D97-AF65-F5344CB8AC3E}">
        <p14:creationId xmlns:p14="http://schemas.microsoft.com/office/powerpoint/2010/main" val="18686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spTree>
    <p:extLst>
      <p:ext uri="{BB962C8B-B14F-4D97-AF65-F5344CB8AC3E}">
        <p14:creationId xmlns:p14="http://schemas.microsoft.com/office/powerpoint/2010/main" val="3468084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106" y="1196752"/>
            <a:ext cx="5629503" cy="3922686"/>
          </a:xfrm>
          <a:prstGeom prst="rect">
            <a:avLst/>
          </a:prstGeom>
        </p:spPr>
      </p:pic>
    </p:spTree>
    <p:extLst>
      <p:ext uri="{BB962C8B-B14F-4D97-AF65-F5344CB8AC3E}">
        <p14:creationId xmlns:p14="http://schemas.microsoft.com/office/powerpoint/2010/main" val="3701848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287688" y="1412776"/>
            <a:ext cx="6120680"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熟悉</a:t>
            </a:r>
            <a:r>
              <a:rPr lang="en-US" altLang="zh-CN" sz="2800" b="1" dirty="0">
                <a:solidFill>
                  <a:schemeClr val="accent2">
                    <a:lumMod val="50000"/>
                  </a:schemeClr>
                </a:solidFill>
              </a:rPr>
              <a:t>Visual Studio</a:t>
            </a:r>
            <a:r>
              <a:rPr lang="zh-CN" altLang="en-US" sz="2800" b="1" dirty="0">
                <a:solidFill>
                  <a:schemeClr val="accent2">
                    <a:lumMod val="50000"/>
                  </a:schemeClr>
                </a:solidFill>
              </a:rPr>
              <a:t>开发环境</a:t>
            </a:r>
            <a:endParaRPr lang="en-US" altLang="zh-CN" sz="2800" b="1" dirty="0">
              <a:solidFill>
                <a:schemeClr val="accent2">
                  <a:lumMod val="50000"/>
                </a:schemeClr>
              </a:solidFill>
            </a:endParaRPr>
          </a:p>
          <a:p>
            <a:pPr lvl="1">
              <a:buFont typeface="Wingdings" panose="05000000000000000000" pitchFamily="2" charset="2"/>
              <a:buChar char="Ø"/>
            </a:pPr>
            <a:r>
              <a:rPr lang="zh-CN" altLang="en-US" sz="1800" b="1" dirty="0">
                <a:solidFill>
                  <a:schemeClr val="accent2">
                    <a:lumMod val="50000"/>
                  </a:schemeClr>
                </a:solidFill>
              </a:rPr>
              <a:t>简单的</a:t>
            </a:r>
            <a:r>
              <a:rPr lang="en-US" altLang="zh-CN" sz="1800" b="1" dirty="0">
                <a:solidFill>
                  <a:schemeClr val="accent2">
                    <a:lumMod val="50000"/>
                  </a:schemeClr>
                </a:solidFill>
              </a:rPr>
              <a:t>MFC</a:t>
            </a:r>
            <a:r>
              <a:rPr lang="zh-CN" altLang="en-US" sz="1800" b="1" dirty="0">
                <a:solidFill>
                  <a:schemeClr val="accent2">
                    <a:lumMod val="50000"/>
                  </a:schemeClr>
                </a:solidFill>
              </a:rPr>
              <a:t>程序</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WPF</a:t>
            </a:r>
            <a:r>
              <a:rPr lang="zh-CN" altLang="en-US" sz="1800" b="1" dirty="0">
                <a:solidFill>
                  <a:schemeClr val="accent2">
                    <a:lumMod val="50000"/>
                  </a:schemeClr>
                </a:solidFill>
              </a:rPr>
              <a:t>程序设计</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6">
                    <a:lumMod val="60000"/>
                    <a:lumOff val="40000"/>
                  </a:schemeClr>
                </a:solidFill>
              </a:rPr>
              <a:t>UWP</a:t>
            </a:r>
            <a:r>
              <a:rPr lang="zh-CN" altLang="en-US" sz="1800" b="1" dirty="0">
                <a:solidFill>
                  <a:schemeClr val="accent6">
                    <a:lumMod val="60000"/>
                    <a:lumOff val="40000"/>
                  </a:schemeClr>
                </a:solidFill>
              </a:rPr>
              <a:t>程序设计</a:t>
            </a:r>
            <a:endParaRPr lang="en-US" altLang="zh-CN" sz="1800" b="1" dirty="0">
              <a:solidFill>
                <a:schemeClr val="accent6">
                  <a:lumMod val="60000"/>
                  <a:lumOff val="40000"/>
                </a:schemeClr>
              </a:solidFill>
            </a:endParaRPr>
          </a:p>
          <a:p>
            <a:pPr lvl="1">
              <a:buFont typeface="Wingdings" panose="05000000000000000000" pitchFamily="2" charset="2"/>
              <a:buChar char="Ø"/>
            </a:pPr>
            <a:r>
              <a:rPr lang="en-US" altLang="zh-CN" sz="1800" b="1" dirty="0" err="1">
                <a:solidFill>
                  <a:schemeClr val="accent2">
                    <a:lumMod val="50000"/>
                  </a:schemeClr>
                </a:solidFill>
              </a:rPr>
              <a:t>WinUI</a:t>
            </a:r>
            <a:r>
              <a:rPr lang="en-US" altLang="zh-CN" sz="1800" b="1" dirty="0">
                <a:solidFill>
                  <a:schemeClr val="accent2">
                    <a:lumMod val="50000"/>
                  </a:schemeClr>
                </a:solidFill>
              </a:rPr>
              <a:t> </a:t>
            </a:r>
            <a:r>
              <a:rPr lang="zh-CN" altLang="en-US" sz="1800" b="1" dirty="0">
                <a:solidFill>
                  <a:schemeClr val="accent2">
                    <a:lumMod val="50000"/>
                  </a:schemeClr>
                </a:solidFill>
              </a:rPr>
              <a:t>与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endParaRPr lang="en-US" altLang="zh-CN" sz="1800" b="1" dirty="0">
              <a:solidFill>
                <a:schemeClr val="accent2">
                  <a:lumMod val="50000"/>
                </a:schemeClr>
              </a:solidFill>
            </a:endParaRPr>
          </a:p>
          <a:p>
            <a:pPr>
              <a:buFont typeface="Wingdings" panose="05000000000000000000" pitchFamily="2" charset="2"/>
              <a:buChar char="p"/>
            </a:pPr>
            <a:r>
              <a:rPr lang="zh-CN" altLang="en-US" sz="2800" b="1" dirty="0">
                <a:solidFill>
                  <a:schemeClr val="accent2">
                    <a:lumMod val="50000"/>
                  </a:schemeClr>
                </a:solidFill>
              </a:rPr>
              <a:t>   教学资料及示例</a:t>
            </a:r>
            <a:endParaRPr lang="en-US" altLang="zh-CN" sz="2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https://gitee.com/wuhanuniversity</a:t>
            </a: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一些背景知识及技术发展趋势</a:t>
            </a:r>
            <a:endParaRPr lang="en-US" altLang="zh-CN" sz="2800" b="1" dirty="0">
              <a:solidFill>
                <a:schemeClr val="accent2">
                  <a:lumMod val="50000"/>
                </a:schemeClr>
              </a:solidFill>
            </a:endParaRPr>
          </a:p>
          <a:p>
            <a:pPr lvl="1">
              <a:buFont typeface="Wingdings" panose="05000000000000000000" pitchFamily="2" charset="2"/>
              <a:buChar char="Ø"/>
            </a:pPr>
            <a:endParaRPr lang="en-US" altLang="zh-CN" sz="1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3200" b="0" dirty="0">
                <a:latin typeface="微软雅黑 Light" panose="020B0502040204020203" charset="-122"/>
                <a:ea typeface="微软雅黑 Light" panose="020B0502040204020203" charset="-122"/>
                <a:cs typeface="微软雅黑 Light" panose="020B0502040204020203" charset="-122"/>
              </a:rPr>
              <a:t>本次课总结</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1631504" y="1916832"/>
            <a:ext cx="8388350"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Mix Reality……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endParaRPr lang="zh-CN" altLang="en-US" b="1" dirty="0">
              <a:solidFill>
                <a:schemeClr val="accent2">
                  <a:lumMod val="50000"/>
                </a:schemeClr>
              </a:solidFill>
            </a:endParaRPr>
          </a:p>
        </p:txBody>
      </p:sp>
      <p:sp>
        <p:nvSpPr>
          <p:cNvPr id="3" name="矩形 2"/>
          <p:cNvSpPr/>
          <p:nvPr/>
        </p:nvSpPr>
        <p:spPr>
          <a:xfrm>
            <a:off x="2026769" y="3140969"/>
            <a:ext cx="7630616" cy="395749"/>
          </a:xfrm>
          <a:prstGeom prst="rect">
            <a:avLst/>
          </a:prstGeom>
        </p:spPr>
        <p:txBody>
          <a:bodyPr wrap="square">
            <a:spAutoFit/>
          </a:bodyPr>
          <a:lstStyle/>
          <a:p>
            <a:r>
              <a:rPr lang="en-US" altLang="zh-CN" sz="1800" dirty="0"/>
              <a:t>https://developer.microsoft.com/en-us/windows/windows-10-for-developers</a:t>
            </a:r>
            <a:endParaRPr lang="zh-CN" altLang="en-US" sz="1800" dirty="0"/>
          </a:p>
        </p:txBody>
      </p:sp>
      <p:sp>
        <p:nvSpPr>
          <p:cNvPr id="4" name="文本框 3">
            <a:extLst>
              <a:ext uri="{FF2B5EF4-FFF2-40B4-BE49-F238E27FC236}">
                <a16:creationId xmlns:a16="http://schemas.microsoft.com/office/drawing/2014/main" id="{D493A27C-7747-434C-ADC3-C8ADE8A8284D}"/>
              </a:ext>
            </a:extLst>
          </p:cNvPr>
          <p:cNvSpPr txBox="1"/>
          <p:nvPr/>
        </p:nvSpPr>
        <p:spPr>
          <a:xfrm>
            <a:off x="3359696" y="5340865"/>
            <a:ext cx="5616624" cy="1292149"/>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AI </a:t>
            </a:r>
            <a:r>
              <a:rPr lang="zh-CN" altLang="en-US" sz="2000" dirty="0">
                <a:solidFill>
                  <a:srgbClr val="002060"/>
                </a:solidFill>
                <a:latin typeface="微软雅黑" panose="020B0503020204020204" pitchFamily="34" charset="-122"/>
                <a:ea typeface="微软雅黑" panose="020B0503020204020204" pitchFamily="34" charset="-122"/>
              </a:rPr>
              <a:t>时代技术进化的速度越来越快</a:t>
            </a:r>
            <a:endParaRPr lang="en-US" altLang="zh-CN" sz="2000" dirty="0">
              <a:solidFill>
                <a:srgbClr val="002060"/>
              </a:solidFill>
              <a:latin typeface="微软雅黑" panose="020B0503020204020204" pitchFamily="34" charset="-122"/>
              <a:ea typeface="微软雅黑" panose="020B0503020204020204" pitchFamily="34" charset="-122"/>
            </a:endParaRPr>
          </a:p>
          <a:p>
            <a:pPr algn="ctr"/>
            <a:r>
              <a:rPr lang="zh-CN" altLang="en-US" sz="2000" dirty="0">
                <a:solidFill>
                  <a:srgbClr val="002060"/>
                </a:solidFill>
                <a:latin typeface="微软雅黑" panose="020B0503020204020204" pitchFamily="34" charset="-122"/>
                <a:ea typeface="微软雅黑" panose="020B0503020204020204" pitchFamily="34" charset="-122"/>
              </a:rPr>
              <a:t>紧追时代</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技术的步伐才能</a:t>
            </a:r>
            <a:endParaRPr lang="en-US" altLang="zh-CN" sz="2000" dirty="0">
              <a:solidFill>
                <a:srgbClr val="002060"/>
              </a:solidFill>
              <a:latin typeface="微软雅黑" panose="020B0503020204020204" pitchFamily="34" charset="-122"/>
              <a:ea typeface="微软雅黑" panose="020B0503020204020204" pitchFamily="34" charset="-122"/>
            </a:endParaRPr>
          </a:p>
          <a:p>
            <a:pPr algn="ctr"/>
            <a:r>
              <a:rPr lang="zh-CN" altLang="en-US" sz="2000" dirty="0">
                <a:solidFill>
                  <a:srgbClr val="002060"/>
                </a:solidFill>
                <a:latin typeface="微软雅黑" panose="020B0503020204020204" pitchFamily="34" charset="-122"/>
                <a:ea typeface="微软雅黑" panose="020B0503020204020204" pitchFamily="34" charset="-122"/>
              </a:rPr>
              <a:t>不被时代淘汰</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不被</a:t>
            </a:r>
            <a:r>
              <a:rPr lang="en-US" altLang="zh-CN" sz="2000" dirty="0">
                <a:solidFill>
                  <a:srgbClr val="002060"/>
                </a:solidFill>
                <a:latin typeface="微软雅黑" panose="020B0503020204020204" pitchFamily="34" charset="-122"/>
                <a:ea typeface="微软雅黑" panose="020B0503020204020204" pitchFamily="34" charset="-122"/>
              </a:rPr>
              <a:t>AI</a:t>
            </a:r>
            <a:r>
              <a:rPr lang="zh-CN" altLang="en-US" sz="2000" dirty="0">
                <a:solidFill>
                  <a:srgbClr val="002060"/>
                </a:solidFill>
                <a:latin typeface="微软雅黑" panose="020B0503020204020204" pitchFamily="34" charset="-122"/>
                <a:ea typeface="微软雅黑" panose="020B0503020204020204" pitchFamily="34" charset="-122"/>
              </a:rPr>
              <a:t>淘汰</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3202117"/>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42900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78904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41490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58112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42088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99695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pic>
        <p:nvPicPr>
          <p:cNvPr id="13" name="图片 12">
            <a:extLst>
              <a:ext uri="{FF2B5EF4-FFF2-40B4-BE49-F238E27FC236}">
                <a16:creationId xmlns:a16="http://schemas.microsoft.com/office/drawing/2014/main" id="{EFC2B49E-9A07-4D77-B64E-2AAC13F34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0" y="1593527"/>
            <a:ext cx="7886700" cy="4391025"/>
          </a:xfrm>
          <a:prstGeom prst="rect">
            <a:avLst/>
          </a:prstGeom>
        </p:spPr>
      </p:pic>
    </p:spTree>
    <p:extLst>
      <p:ext uri="{BB962C8B-B14F-4D97-AF65-F5344CB8AC3E}">
        <p14:creationId xmlns:p14="http://schemas.microsoft.com/office/powerpoint/2010/main" val="29838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3202117"/>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42900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78904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41490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58112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42088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99695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矩形 13">
            <a:extLst>
              <a:ext uri="{FF2B5EF4-FFF2-40B4-BE49-F238E27FC236}">
                <a16:creationId xmlns:a16="http://schemas.microsoft.com/office/drawing/2014/main" id="{D4FE5B50-9C38-45F1-B25F-6D7243AE5440}"/>
              </a:ext>
            </a:extLst>
          </p:cNvPr>
          <p:cNvSpPr/>
          <p:nvPr/>
        </p:nvSpPr>
        <p:spPr>
          <a:xfrm>
            <a:off x="2567608" y="3784904"/>
            <a:ext cx="7992888" cy="2954142"/>
          </a:xfrm>
          <a:prstGeom prst="rect">
            <a:avLst/>
          </a:prstGeom>
          <a:solidFill>
            <a:schemeClr val="bg2">
              <a:lumMod val="90000"/>
            </a:schemeClr>
          </a:solidFill>
        </p:spPr>
        <p:txBody>
          <a:bodyPr wrap="square">
            <a:spAutoFit/>
          </a:bodyPr>
          <a:lstStyle/>
          <a:p>
            <a:pPr algn="l"/>
            <a:r>
              <a:rPr lang="en-US" altLang="zh-CN" sz="2000" b="0" dirty="0">
                <a:solidFill>
                  <a:srgbClr val="1A1A1A"/>
                </a:solidFill>
                <a:latin typeface="微软雅黑" panose="020B0503020204020204" pitchFamily="34" charset="-122"/>
                <a:ea typeface="微软雅黑" panose="020B0503020204020204" pitchFamily="34" charset="-122"/>
              </a:rPr>
              <a:t>UWP </a:t>
            </a:r>
            <a:r>
              <a:rPr lang="zh-CN" altLang="en-US" sz="2000" b="0" dirty="0">
                <a:solidFill>
                  <a:srgbClr val="1A1A1A"/>
                </a:solidFill>
                <a:latin typeface="微软雅黑" panose="020B0503020204020204" pitchFamily="34" charset="-122"/>
                <a:ea typeface="微软雅黑" panose="020B0503020204020204" pitchFamily="34" charset="-122"/>
              </a:rPr>
              <a:t>改头换面 </a:t>
            </a:r>
            <a:r>
              <a:rPr lang="en-US" altLang="zh-CN" sz="2000" b="0" dirty="0">
                <a:solidFill>
                  <a:srgbClr val="1A1A1A"/>
                </a:solidFill>
                <a:latin typeface="微软雅黑" panose="020B0503020204020204" pitchFamily="34" charset="-122"/>
                <a:ea typeface="微软雅黑" panose="020B0503020204020204" pitchFamily="34" charset="-122"/>
              </a:rPr>
              <a:t> project </a:t>
            </a:r>
            <a:r>
              <a:rPr lang="en-US" altLang="zh-CN" sz="2000" b="0" dirty="0" err="1">
                <a:solidFill>
                  <a:srgbClr val="1A1A1A"/>
                </a:solidFill>
                <a:latin typeface="微软雅黑" panose="020B0503020204020204" pitchFamily="34" charset="-122"/>
                <a:ea typeface="微软雅黑" panose="020B0503020204020204" pitchFamily="34" charset="-122"/>
              </a:rPr>
              <a:t>ReUnion</a:t>
            </a: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en-US" altLang="zh-CN" sz="2000" b="0" dirty="0" err="1">
                <a:solidFill>
                  <a:srgbClr val="1A1A1A"/>
                </a:solidFill>
                <a:latin typeface="微软雅黑" panose="020B0503020204020204" pitchFamily="34" charset="-122"/>
                <a:ea typeface="微软雅黑" panose="020B0503020204020204" pitchFamily="34" charset="-122"/>
              </a:rPr>
              <a:t>AppContainer</a:t>
            </a:r>
            <a:r>
              <a:rPr lang="en-US" altLang="zh-CN" sz="2000" b="0" dirty="0">
                <a:solidFill>
                  <a:srgbClr val="1A1A1A"/>
                </a:solidFill>
                <a:latin typeface="微软雅黑" panose="020B0503020204020204" pitchFamily="34" charset="-122"/>
                <a:ea typeface="微软雅黑" panose="020B0503020204020204" pitchFamily="34" charset="-122"/>
              </a:rPr>
              <a:t> </a:t>
            </a:r>
            <a:r>
              <a:rPr lang="zh-CN" altLang="en-US" sz="2000" b="0" dirty="0">
                <a:solidFill>
                  <a:srgbClr val="1A1A1A"/>
                </a:solidFill>
                <a:latin typeface="微软雅黑" panose="020B0503020204020204" pitchFamily="34" charset="-122"/>
                <a:ea typeface="微软雅黑" panose="020B0503020204020204" pitchFamily="34" charset="-122"/>
              </a:rPr>
              <a:t>沙箱隔离环境，严控权限</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a:t>
            </a:r>
            <a:r>
              <a:rPr lang="zh-CN" altLang="en-US" sz="2000" b="0" dirty="0">
                <a:solidFill>
                  <a:srgbClr val="1A1A1A"/>
                </a:solidFill>
                <a:latin typeface="微软雅黑" panose="020B0503020204020204" pitchFamily="34" charset="-122"/>
                <a:ea typeface="微软雅黑" panose="020B0503020204020204" pitchFamily="34" charset="-122"/>
              </a:rPr>
              <a:t>新的</a:t>
            </a:r>
            <a:r>
              <a:rPr lang="en-US" altLang="zh-CN" sz="2000" b="0" dirty="0">
                <a:solidFill>
                  <a:srgbClr val="1A1A1A"/>
                </a:solidFill>
                <a:latin typeface="微软雅黑" panose="020B0503020204020204" pitchFamily="34" charset="-122"/>
                <a:ea typeface="微软雅黑" panose="020B0503020204020204" pitchFamily="34" charset="-122"/>
              </a:rPr>
              <a:t>Windows API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a:solidFill>
                  <a:srgbClr val="1A1A1A"/>
                </a:solidFill>
                <a:latin typeface="微软雅黑" panose="020B0503020204020204" pitchFamily="34" charset="-122"/>
                <a:ea typeface="微软雅黑" panose="020B0503020204020204" pitchFamily="34" charset="-122"/>
              </a:rPr>
              <a:t>COM</a:t>
            </a:r>
            <a:r>
              <a:rPr lang="zh-CN" altLang="en-US" sz="2000" b="0" dirty="0">
                <a:solidFill>
                  <a:srgbClr val="1A1A1A"/>
                </a:solidFill>
                <a:latin typeface="微软雅黑" panose="020B0503020204020204" pitchFamily="34" charset="-122"/>
                <a:ea typeface="微软雅黑" panose="020B0503020204020204" pitchFamily="34" charset="-122"/>
              </a:rPr>
              <a:t>的进化版</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XAML </a:t>
            </a:r>
            <a:r>
              <a:rPr lang="zh-CN" altLang="en-US" sz="2000" b="0" dirty="0">
                <a:solidFill>
                  <a:srgbClr val="1A1A1A"/>
                </a:solidFill>
                <a:latin typeface="微软雅黑" panose="020B0503020204020204" pitchFamily="34" charset="-122"/>
                <a:ea typeface="微软雅黑" panose="020B0503020204020204" pitchFamily="34" charset="-122"/>
              </a:rPr>
              <a:t>基于</a:t>
            </a:r>
            <a:r>
              <a:rPr lang="en-US" altLang="zh-CN" sz="2000" b="0" dirty="0">
                <a:solidFill>
                  <a:srgbClr val="1A1A1A"/>
                </a:solidFill>
                <a:latin typeface="微软雅黑" panose="020B0503020204020204" pitchFamily="34" charset="-122"/>
                <a:ea typeface="微软雅黑" panose="020B0503020204020204" pitchFamily="34" charset="-122"/>
              </a:rPr>
              <a:t>WinRT API</a:t>
            </a:r>
            <a:r>
              <a:rPr lang="zh-CN" altLang="en-US" sz="2000" b="0" dirty="0">
                <a:solidFill>
                  <a:srgbClr val="1A1A1A"/>
                </a:solidFill>
                <a:latin typeface="微软雅黑" panose="020B0503020204020204" pitchFamily="34" charset="-122"/>
                <a:ea typeface="微软雅黑" panose="020B0503020204020204" pitchFamily="34" charset="-122"/>
              </a:rPr>
              <a:t>框架的一套新的</a:t>
            </a:r>
            <a:r>
              <a:rPr lang="en-US" altLang="zh-CN" sz="2000" b="0" dirty="0">
                <a:solidFill>
                  <a:srgbClr val="1A1A1A"/>
                </a:solidFill>
                <a:latin typeface="微软雅黑" panose="020B0503020204020204" pitchFamily="34" charset="-122"/>
                <a:ea typeface="微软雅黑" panose="020B0503020204020204" pitchFamily="34" charset="-122"/>
              </a:rPr>
              <a:t>XAML UI</a:t>
            </a:r>
            <a:r>
              <a:rPr lang="zh-CN" altLang="en-US" sz="2000" b="0" dirty="0">
                <a:solidFill>
                  <a:srgbClr val="1A1A1A"/>
                </a:solidFill>
                <a:latin typeface="微软雅黑" panose="020B0503020204020204" pitchFamily="34" charset="-122"/>
                <a:ea typeface="微软雅黑" panose="020B0503020204020204" pitchFamily="34" charset="-122"/>
              </a:rPr>
              <a:t>，现在终于有了正式的名字，</a:t>
            </a:r>
            <a:r>
              <a:rPr lang="en-US" altLang="zh-CN" sz="2000" b="0" dirty="0" err="1">
                <a:solidFill>
                  <a:srgbClr val="1A1A1A"/>
                </a:solidFill>
                <a:latin typeface="微软雅黑" panose="020B0503020204020204" pitchFamily="34" charset="-122"/>
                <a:ea typeface="微软雅黑" panose="020B0503020204020204" pitchFamily="34" charset="-122"/>
              </a:rPr>
              <a:t>WinUI</a:t>
            </a: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515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207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zh-CN" altLang="zh-CN" sz="2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2423592" y="2261187"/>
            <a:ext cx="7992888" cy="2985433"/>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en-US" altLang="zh-CN" sz="3200" dirty="0">
                <a:solidFill>
                  <a:srgbClr val="3333CC">
                    <a:lumMod val="50000"/>
                  </a:srgbClr>
                </a:solidFill>
                <a:ea typeface="楷体_GB2312" pitchFamily="49" charset="-122"/>
              </a:rPr>
              <a:t>        </a:t>
            </a:r>
            <a:r>
              <a:rPr lang="zh-CN" altLang="zh-CN" sz="3200" dirty="0">
                <a:solidFill>
                  <a:srgbClr val="3333CC">
                    <a:lumMod val="50000"/>
                  </a:srgbClr>
                </a:solidFill>
                <a:ea typeface="楷体_GB2312" pitchFamily="49" charset="-122"/>
              </a:rPr>
              <a:t>对话框与各种控件是一些特殊的窗口</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zh-CN" altLang="zh-CN" sz="2800" dirty="0">
                <a:solidFill>
                  <a:srgbClr val="3333CC">
                    <a:lumMod val="50000"/>
                  </a:srgbClr>
                </a:solidFill>
                <a:ea typeface="楷体_GB2312" pitchFamily="49" charset="-122"/>
              </a:rPr>
              <a:t>对界面元素的操作和消息</a:t>
            </a:r>
            <a:r>
              <a:rPr lang="en-US" altLang="zh-CN" sz="2800" dirty="0">
                <a:solidFill>
                  <a:srgbClr val="3333CC">
                    <a:lumMod val="50000"/>
                  </a:srgbClr>
                </a:solidFill>
                <a:ea typeface="楷体_GB2312" pitchFamily="49" charset="-122"/>
              </a:rPr>
              <a:t>/</a:t>
            </a:r>
            <a:r>
              <a:rPr lang="zh-CN" altLang="zh-CN" sz="2800" dirty="0">
                <a:solidFill>
                  <a:srgbClr val="3333CC">
                    <a:lumMod val="50000"/>
                  </a:srgbClr>
                </a:solidFill>
                <a:ea typeface="楷体_GB2312" pitchFamily="49" charset="-122"/>
              </a:rPr>
              <a:t>事件的处理都</a:t>
            </a:r>
            <a:r>
              <a:rPr lang="zh-CN" altLang="en-US" sz="2800" dirty="0">
                <a:solidFill>
                  <a:srgbClr val="3333CC">
                    <a:lumMod val="50000"/>
                  </a:srgbClr>
                </a:solidFill>
                <a:ea typeface="楷体_GB2312" pitchFamily="49" charset="-122"/>
              </a:rPr>
              <a:t>按照</a:t>
            </a:r>
            <a:r>
              <a:rPr lang="zh-CN" altLang="zh-CN" sz="2800" dirty="0">
                <a:solidFill>
                  <a:srgbClr val="3333CC">
                    <a:lumMod val="50000"/>
                  </a:srgbClr>
                </a:solidFill>
                <a:ea typeface="楷体_GB2312" pitchFamily="49" charset="-122"/>
              </a:rPr>
              <a:t>对象</a:t>
            </a:r>
            <a:r>
              <a:rPr lang="zh-CN" altLang="en-US" sz="2800" dirty="0">
                <a:solidFill>
                  <a:srgbClr val="3333CC">
                    <a:lumMod val="50000"/>
                  </a:srgbClr>
                </a:solidFill>
                <a:ea typeface="楷体_GB2312" pitchFamily="49" charset="-122"/>
              </a:rPr>
              <a:t>进行</a:t>
            </a:r>
            <a:r>
              <a:rPr lang="zh-CN" altLang="zh-CN" sz="2800" dirty="0">
                <a:solidFill>
                  <a:srgbClr val="3333CC">
                    <a:lumMod val="50000"/>
                  </a:srgbClr>
                </a:solidFill>
                <a:ea typeface="楷体_GB2312" pitchFamily="49" charset="-122"/>
              </a:rPr>
              <a:t>。</a:t>
            </a:r>
            <a:r>
              <a:rPr lang="zh-CN" altLang="en-US" sz="2800" dirty="0">
                <a:solidFill>
                  <a:srgbClr val="3333CC">
                    <a:lumMod val="50000"/>
                  </a:srgbClr>
                </a:solidFill>
                <a:ea typeface="楷体_GB2312" pitchFamily="49" charset="-122"/>
              </a:rPr>
              <a:t>对</a:t>
            </a:r>
            <a:r>
              <a:rPr lang="zh-CN" altLang="zh-CN" sz="2800" dirty="0">
                <a:solidFill>
                  <a:srgbClr val="3333CC">
                    <a:lumMod val="50000"/>
                  </a:srgbClr>
                </a:solidFill>
                <a:ea typeface="楷体_GB2312" pitchFamily="49" charset="-122"/>
              </a:rPr>
              <a:t>这些对象的属性和操作，由</a:t>
            </a:r>
            <a:r>
              <a:rPr lang="zh-CN" altLang="en-US" sz="2800" dirty="0">
                <a:solidFill>
                  <a:srgbClr val="3333CC">
                    <a:lumMod val="50000"/>
                  </a:srgbClr>
                </a:solidFill>
                <a:ea typeface="楷体_GB2312" pitchFamily="49" charset="-122"/>
              </a:rPr>
              <a:t>相关</a:t>
            </a:r>
            <a:r>
              <a:rPr lang="zh-CN" altLang="zh-CN" sz="2800" dirty="0">
                <a:solidFill>
                  <a:srgbClr val="3333CC">
                    <a:lumMod val="50000"/>
                  </a:srgbClr>
                </a:solidFill>
                <a:ea typeface="楷体_GB2312" pitchFamily="49" charset="-122"/>
              </a:rPr>
              <a:t>数据结构和</a:t>
            </a:r>
            <a:r>
              <a:rPr lang="en-US" altLang="zh-CN" sz="2800" dirty="0">
                <a:solidFill>
                  <a:srgbClr val="3333CC">
                    <a:lumMod val="50000"/>
                  </a:srgbClr>
                </a:solidFill>
                <a:ea typeface="楷体_GB2312" pitchFamily="49" charset="-122"/>
              </a:rPr>
              <a:t>API</a:t>
            </a:r>
            <a:r>
              <a:rPr lang="zh-CN" altLang="en-US" sz="2800" dirty="0">
                <a:solidFill>
                  <a:srgbClr val="3333CC">
                    <a:lumMod val="50000"/>
                  </a:srgbClr>
                </a:solidFill>
                <a:ea typeface="楷体_GB2312" pitchFamily="49" charset="-122"/>
              </a:rPr>
              <a:t>调用</a:t>
            </a:r>
            <a:r>
              <a:rPr lang="zh-CN" altLang="zh-CN" sz="2800" dirty="0">
                <a:solidFill>
                  <a:srgbClr val="3333CC">
                    <a:lumMod val="50000"/>
                  </a:srgbClr>
                </a:solidFill>
                <a:ea typeface="楷体_GB2312" pitchFamily="49" charset="-122"/>
              </a:rPr>
              <a:t>函数（或由</a:t>
            </a:r>
            <a:r>
              <a:rPr lang="zh-CN" altLang="en-US" sz="2800" dirty="0">
                <a:solidFill>
                  <a:srgbClr val="3333CC">
                    <a:lumMod val="50000"/>
                  </a:srgbClr>
                </a:solidFill>
                <a:ea typeface="楷体_GB2312" pitchFamily="49" charset="-122"/>
              </a:rPr>
              <a:t>其封装的</a:t>
            </a:r>
            <a:r>
              <a:rPr lang="en-US" altLang="zh-CN" sz="2800" dirty="0">
                <a:solidFill>
                  <a:srgbClr val="3333CC">
                    <a:lumMod val="50000"/>
                  </a:srgbClr>
                </a:solidFill>
                <a:ea typeface="楷体_GB2312" pitchFamily="49" charset="-122"/>
              </a:rPr>
              <a:t>MFC</a:t>
            </a:r>
            <a:r>
              <a:rPr lang="zh-CN" altLang="zh-CN" sz="2800" dirty="0">
                <a:solidFill>
                  <a:srgbClr val="3333CC">
                    <a:lumMod val="50000"/>
                  </a:srgbClr>
                </a:solidFill>
                <a:ea typeface="楷体_GB2312" pitchFamily="49" charset="-122"/>
              </a:rPr>
              <a:t>和</a:t>
            </a:r>
            <a:r>
              <a:rPr lang="en-US" altLang="zh-CN" sz="2800" dirty="0">
                <a:solidFill>
                  <a:srgbClr val="3333CC">
                    <a:lumMod val="50000"/>
                  </a:srgbClr>
                </a:solidFill>
                <a:ea typeface="楷体_GB2312" pitchFamily="49" charset="-122"/>
              </a:rPr>
              <a:t>.NET</a:t>
            </a:r>
            <a:r>
              <a:rPr lang="zh-CN" altLang="zh-CN" sz="2800" dirty="0">
                <a:solidFill>
                  <a:srgbClr val="3333CC">
                    <a:lumMod val="50000"/>
                  </a:srgbClr>
                </a:solidFill>
                <a:ea typeface="楷体_GB2312" pitchFamily="49" charset="-122"/>
              </a:rPr>
              <a:t>框架中的类）提供。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theme/theme1.xml><?xml version="1.0" encoding="utf-8"?>
<a:theme xmlns:a="http://schemas.openxmlformats.org/drawingml/2006/main" name="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4543</TotalTime>
  <Words>4394</Words>
  <Application>Microsoft Office PowerPoint</Application>
  <PresentationFormat>宽屏</PresentationFormat>
  <Paragraphs>578</Paragraphs>
  <Slides>53</Slides>
  <Notes>28</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53</vt:i4>
      </vt:variant>
    </vt:vector>
  </HeadingPairs>
  <TitlesOfParts>
    <vt:vector size="71" baseType="lpstr">
      <vt:lpstr>黑体</vt:lpstr>
      <vt:lpstr>华文彩云</vt:lpstr>
      <vt:lpstr>华文行楷</vt:lpstr>
      <vt:lpstr>楷体_GB2312</vt:lpstr>
      <vt:lpstr>宋体</vt:lpstr>
      <vt:lpstr>微软雅黑</vt:lpstr>
      <vt:lpstr>微软雅黑 Light</vt:lpstr>
      <vt:lpstr>Arial</vt:lpstr>
      <vt:lpstr>Calibri</vt:lpstr>
      <vt:lpstr>Calibri Light</vt:lpstr>
      <vt:lpstr>Consolas</vt:lpstr>
      <vt:lpstr>Segoe UI</vt:lpstr>
      <vt:lpstr>Times New Roman</vt:lpstr>
      <vt:lpstr>Wingdings</vt:lpstr>
      <vt:lpstr>Wingdings 3</vt:lpstr>
      <vt:lpstr>simple</vt:lpstr>
      <vt:lpstr>自定义设计方案</vt:lpstr>
      <vt:lpstr>2_蓝色互联网</vt:lpstr>
      <vt:lpstr>PowerPoint 演示文稿</vt:lpstr>
      <vt:lpstr>outlines</vt:lpstr>
      <vt:lpstr>PowerPoint 演示文稿</vt:lpstr>
      <vt:lpstr>PowerPoint 演示文稿</vt:lpstr>
      <vt:lpstr>PowerPoint 演示文稿</vt:lpstr>
      <vt:lpstr>Windows 的发展及技术演进</vt:lpstr>
      <vt:lpstr>Windows 编程技术发展趋势展望</vt:lpstr>
      <vt:lpstr>Windows 编程技术发展趋势展望</vt:lpstr>
      <vt:lpstr>Windows的主要特点</vt:lpstr>
      <vt:lpstr>Windows的主要特点</vt:lpstr>
      <vt:lpstr>Windows的主要特点</vt:lpstr>
      <vt:lpstr>Windows的主要特点</vt:lpstr>
      <vt:lpstr>Windows的主要特点</vt:lpstr>
      <vt:lpstr>Windows的主要特点</vt:lpstr>
      <vt:lpstr>PowerPoint 演示文稿</vt:lpstr>
      <vt:lpstr>Visual Studio Community 2019 安装 </vt:lpstr>
      <vt:lpstr>PowerPoint 演示文稿</vt:lpstr>
      <vt:lpstr>PowerPoint 演示文稿</vt:lpstr>
      <vt:lpstr>Visual Studio Community 2019 extensions </vt:lpstr>
      <vt:lpstr>1.2.3 Windows编程语言的选择</vt:lpstr>
      <vt:lpstr>Windows编程语言</vt:lpstr>
      <vt:lpstr>1.2.4 用gitHub做代码管理</vt:lpstr>
      <vt:lpstr>PowerPoint 演示文稿</vt:lpstr>
      <vt:lpstr>VS中Windows 应用程序类型</vt:lpstr>
      <vt:lpstr>PowerPoint 演示文稿</vt:lpstr>
      <vt:lpstr>PowerPoint 演示文稿</vt:lpstr>
      <vt:lpstr>PowerPoint 演示文稿</vt:lpstr>
      <vt:lpstr>PowerPoint 演示文稿</vt:lpstr>
      <vt:lpstr>PowerPoint 演示文稿</vt:lpstr>
      <vt:lpstr>Windows窗体应用程序</vt:lpstr>
      <vt:lpstr>PowerPoint 演示文稿</vt:lpstr>
      <vt:lpstr>WPF应用程序</vt:lpstr>
      <vt:lpstr>WPF应用程序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Evolution of WinUI</vt:lpstr>
      <vt:lpstr>1.5.1 XAML</vt:lpstr>
      <vt:lpstr>1.5.2 WinUI</vt:lpstr>
      <vt:lpstr>1.5.2 WinUI</vt:lpstr>
      <vt:lpstr>1.5.2 WinUI</vt:lpstr>
      <vt:lpstr>1.5.2 WinUI</vt:lpstr>
      <vt:lpstr>1.5.2 WinUI</vt:lpstr>
      <vt:lpstr>1.5.2 WinUI</vt:lpstr>
      <vt:lpstr>PowerPoint 演示文稿</vt:lpstr>
      <vt:lpstr>PowerPoint 演示文稿</vt:lpstr>
      <vt:lpstr>PowerPoint 演示文稿</vt:lpstr>
    </vt:vector>
  </TitlesOfParts>
  <Company>jd302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彭明霞</dc:creator>
  <cp:lastModifiedBy>Jicheng Hu</cp:lastModifiedBy>
  <cp:revision>439</cp:revision>
  <dcterms:created xsi:type="dcterms:W3CDTF">2010-04-05T14:31:00Z</dcterms:created>
  <dcterms:modified xsi:type="dcterms:W3CDTF">2020-09-09T00:57:44Z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