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2.wmf" ContentType="image/x-wm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059280"/>
            <a:ext cx="538560" cy="107856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79640"/>
            <a:ext cx="538560" cy="107856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79640"/>
            <a:ext cx="538560" cy="107856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wmf"/><Relationship Id="rId8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2435400" y="720000"/>
            <a:ext cx="6744240" cy="2665800"/>
          </a:xfrm>
          <a:prstGeom prst="rect">
            <a:avLst/>
          </a:prstGeom>
          <a:ln w="0"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719640" y="3059280"/>
            <a:ext cx="863784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微健身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19640" y="4319280"/>
            <a:ext cx="647820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TW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組員：莊燿禎、王卲平、陳威任、蔡宛靜、楊昀芸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20" name="Group 3"/>
          <p:cNvGrpSpPr/>
          <p:nvPr/>
        </p:nvGrpSpPr>
        <p:grpSpPr>
          <a:xfrm>
            <a:off x="7200360" y="2337480"/>
            <a:ext cx="2159640" cy="1800360"/>
            <a:chOff x="7200360" y="2337480"/>
            <a:chExt cx="2159640" cy="1800360"/>
          </a:xfrm>
        </p:grpSpPr>
        <p:pic>
          <p:nvPicPr>
            <p:cNvPr id="121" name="" descr=""/>
            <p:cNvPicPr/>
            <p:nvPr/>
          </p:nvPicPr>
          <p:blipFill>
            <a:blip r:embed="rId2">
              <a:lum contrast="23000"/>
              <a:alphaModFix amt="90000"/>
            </a:blip>
            <a:stretch/>
          </p:blipFill>
          <p:spPr>
            <a:xfrm flipH="1">
              <a:off x="7372800" y="2830320"/>
              <a:ext cx="1987200" cy="128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2" name="CustomShape 4"/>
            <p:cNvSpPr/>
            <p:nvPr/>
          </p:nvSpPr>
          <p:spPr>
            <a:xfrm>
              <a:off x="7316280" y="2858400"/>
              <a:ext cx="2043360" cy="1279440"/>
            </a:xfrm>
            <a:prstGeom prst="rect">
              <a:avLst/>
            </a:prstGeom>
            <a:noFill/>
            <a:ln w="108000">
              <a:solidFill>
                <a:srgbClr val="81d4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5"/>
            <p:cNvSpPr/>
            <p:nvPr/>
          </p:nvSpPr>
          <p:spPr>
            <a:xfrm>
              <a:off x="7200360" y="2337480"/>
              <a:ext cx="1032840" cy="49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158466"/>
                  </a:solidFill>
                  <a:latin typeface="Arial"/>
                  <a:ea typeface="DejaVu Sans"/>
                </a:rPr>
                <a:t>+ 12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124" name="Group 6"/>
          <p:cNvGrpSpPr/>
          <p:nvPr/>
        </p:nvGrpSpPr>
        <p:grpSpPr>
          <a:xfrm>
            <a:off x="2880000" y="0"/>
            <a:ext cx="2699640" cy="2879640"/>
            <a:chOff x="2880000" y="0"/>
            <a:chExt cx="2699640" cy="2879640"/>
          </a:xfrm>
        </p:grpSpPr>
        <p:sp>
          <p:nvSpPr>
            <p:cNvPr id="125" name="CustomShape 7"/>
            <p:cNvSpPr/>
            <p:nvPr/>
          </p:nvSpPr>
          <p:spPr>
            <a:xfrm>
              <a:off x="2880360" y="0"/>
              <a:ext cx="1011960" cy="48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158466"/>
                  </a:solidFill>
                  <a:latin typeface="Arial"/>
                  <a:ea typeface="DejaVu Sans"/>
                </a:rPr>
                <a:t>+ 8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126" name="" descr=""/>
            <p:cNvPicPr/>
            <p:nvPr/>
          </p:nvPicPr>
          <p:blipFill>
            <a:blip r:embed="rId3">
              <a:alphaModFix amt="62000"/>
            </a:blip>
            <a:stretch/>
          </p:blipFill>
          <p:spPr>
            <a:xfrm>
              <a:off x="2880000" y="614880"/>
              <a:ext cx="2666160" cy="2264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7" name="CustomShape 8"/>
            <p:cNvSpPr/>
            <p:nvPr/>
          </p:nvSpPr>
          <p:spPr>
            <a:xfrm>
              <a:off x="2880000" y="614520"/>
              <a:ext cx="2699640" cy="2264400"/>
            </a:xfrm>
            <a:prstGeom prst="rect">
              <a:avLst/>
            </a:prstGeom>
            <a:noFill/>
            <a:ln w="108000">
              <a:solidFill>
                <a:srgbClr val="81d4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>
            <a:alphaModFix amt="74000"/>
          </a:blip>
          <a:stretch/>
        </p:blipFill>
        <p:spPr>
          <a:xfrm>
            <a:off x="7740000" y="2868120"/>
            <a:ext cx="2340360" cy="2808360"/>
          </a:xfrm>
          <a:prstGeom prst="rect">
            <a:avLst/>
          </a:prstGeom>
          <a:ln w="0"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719640" y="225360"/>
            <a:ext cx="885348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TW" sz="33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主題概念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19640" y="1619640"/>
            <a:ext cx="863784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主題：</a:t>
            </a:r>
            <a:endParaRPr b="0" lang="en-US" sz="21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微健身小遊戲</a:t>
            </a:r>
            <a:br/>
            <a:r>
              <a:rPr b="0" lang="en-US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US" sz="21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動機及目的：</a:t>
            </a:r>
            <a:endParaRPr b="0" lang="en-US" sz="21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疫情新時代來臨</a:t>
            </a:r>
            <a:endParaRPr b="0" lang="en-US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居家運動、居家健身盛行</a:t>
            </a:r>
            <a:endParaRPr b="0" lang="en-US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透過影像追蹤、影像辨識，製作互動性高的小遊戲</a:t>
            </a:r>
            <a:endParaRPr b="0" lang="en-US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讓想要運動又不便出門的人，也能在家運動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>
            <a:lum contrast="7000"/>
            <a:alphaModFix amt="69000"/>
          </a:blip>
          <a:stretch/>
        </p:blipFill>
        <p:spPr>
          <a:xfrm>
            <a:off x="6660000" y="1416240"/>
            <a:ext cx="1688760" cy="1463400"/>
          </a:xfrm>
          <a:prstGeom prst="rect">
            <a:avLst/>
          </a:prstGeom>
          <a:ln w="0">
            <a:noFill/>
          </a:ln>
        </p:spPr>
      </p:pic>
      <p:sp>
        <p:nvSpPr>
          <p:cNvPr id="132" name="CustomShape 3"/>
          <p:cNvSpPr/>
          <p:nvPr/>
        </p:nvSpPr>
        <p:spPr>
          <a:xfrm rot="1448400">
            <a:off x="8412120" y="2087640"/>
            <a:ext cx="733680" cy="956880"/>
          </a:xfrm>
          <a:custGeom>
            <a:avLst/>
            <a:gdLst/>
            <a:ahLst/>
            <a:rect l="l" t="t" r="r" b="b"/>
            <a:pathLst>
              <a:path w="1745" h="1517">
                <a:moveTo>
                  <a:pt x="1134" y="1050"/>
                </a:moveTo>
                <a:lnTo>
                  <a:pt x="1123" y="1011"/>
                </a:lnTo>
                <a:lnTo>
                  <a:pt x="1110" y="973"/>
                </a:lnTo>
                <a:lnTo>
                  <a:pt x="1094" y="936"/>
                </a:lnTo>
                <a:lnTo>
                  <a:pt x="1078" y="900"/>
                </a:lnTo>
                <a:lnTo>
                  <a:pt x="1061" y="866"/>
                </a:lnTo>
                <a:lnTo>
                  <a:pt x="1042" y="832"/>
                </a:lnTo>
                <a:lnTo>
                  <a:pt x="1022" y="800"/>
                </a:lnTo>
                <a:lnTo>
                  <a:pt x="1000" y="770"/>
                </a:lnTo>
                <a:lnTo>
                  <a:pt x="978" y="739"/>
                </a:lnTo>
                <a:lnTo>
                  <a:pt x="954" y="711"/>
                </a:lnTo>
                <a:lnTo>
                  <a:pt x="930" y="686"/>
                </a:lnTo>
                <a:lnTo>
                  <a:pt x="903" y="660"/>
                </a:lnTo>
                <a:lnTo>
                  <a:pt x="877" y="637"/>
                </a:lnTo>
                <a:lnTo>
                  <a:pt x="850" y="617"/>
                </a:lnTo>
                <a:lnTo>
                  <a:pt x="821" y="597"/>
                </a:lnTo>
                <a:lnTo>
                  <a:pt x="793" y="581"/>
                </a:lnTo>
                <a:lnTo>
                  <a:pt x="763" y="565"/>
                </a:lnTo>
                <a:lnTo>
                  <a:pt x="733" y="552"/>
                </a:lnTo>
                <a:lnTo>
                  <a:pt x="702" y="541"/>
                </a:lnTo>
                <a:lnTo>
                  <a:pt x="671" y="530"/>
                </a:lnTo>
                <a:lnTo>
                  <a:pt x="640" y="523"/>
                </a:lnTo>
                <a:lnTo>
                  <a:pt x="607" y="518"/>
                </a:lnTo>
                <a:lnTo>
                  <a:pt x="576" y="516"/>
                </a:lnTo>
                <a:lnTo>
                  <a:pt x="544" y="515"/>
                </a:lnTo>
                <a:lnTo>
                  <a:pt x="512" y="515"/>
                </a:lnTo>
                <a:lnTo>
                  <a:pt x="480" y="519"/>
                </a:lnTo>
                <a:lnTo>
                  <a:pt x="449" y="525"/>
                </a:lnTo>
                <a:lnTo>
                  <a:pt x="418" y="533"/>
                </a:lnTo>
                <a:lnTo>
                  <a:pt x="386" y="542"/>
                </a:lnTo>
                <a:lnTo>
                  <a:pt x="356" y="554"/>
                </a:lnTo>
                <a:lnTo>
                  <a:pt x="326" y="568"/>
                </a:lnTo>
                <a:lnTo>
                  <a:pt x="296" y="584"/>
                </a:lnTo>
                <a:lnTo>
                  <a:pt x="267" y="601"/>
                </a:lnTo>
                <a:lnTo>
                  <a:pt x="239" y="621"/>
                </a:lnTo>
                <a:lnTo>
                  <a:pt x="212" y="642"/>
                </a:lnTo>
                <a:lnTo>
                  <a:pt x="0" y="208"/>
                </a:lnTo>
                <a:lnTo>
                  <a:pt x="44" y="173"/>
                </a:lnTo>
                <a:lnTo>
                  <a:pt x="90" y="141"/>
                </a:lnTo>
                <a:lnTo>
                  <a:pt x="137" y="112"/>
                </a:lnTo>
                <a:lnTo>
                  <a:pt x="185" y="86"/>
                </a:lnTo>
                <a:lnTo>
                  <a:pt x="235" y="64"/>
                </a:lnTo>
                <a:lnTo>
                  <a:pt x="285" y="45"/>
                </a:lnTo>
                <a:lnTo>
                  <a:pt x="336" y="29"/>
                </a:lnTo>
                <a:lnTo>
                  <a:pt x="386" y="17"/>
                </a:lnTo>
                <a:lnTo>
                  <a:pt x="438" y="8"/>
                </a:lnTo>
                <a:lnTo>
                  <a:pt x="490" y="2"/>
                </a:lnTo>
                <a:lnTo>
                  <a:pt x="542" y="0"/>
                </a:lnTo>
                <a:lnTo>
                  <a:pt x="594" y="0"/>
                </a:lnTo>
                <a:lnTo>
                  <a:pt x="646" y="5"/>
                </a:lnTo>
                <a:lnTo>
                  <a:pt x="699" y="15"/>
                </a:lnTo>
                <a:lnTo>
                  <a:pt x="750" y="26"/>
                </a:lnTo>
                <a:lnTo>
                  <a:pt x="800" y="40"/>
                </a:lnTo>
                <a:lnTo>
                  <a:pt x="850" y="59"/>
                </a:lnTo>
                <a:lnTo>
                  <a:pt x="900" y="81"/>
                </a:lnTo>
                <a:lnTo>
                  <a:pt x="948" y="106"/>
                </a:lnTo>
                <a:lnTo>
                  <a:pt x="996" y="134"/>
                </a:lnTo>
                <a:lnTo>
                  <a:pt x="1041" y="167"/>
                </a:lnTo>
                <a:lnTo>
                  <a:pt x="1087" y="200"/>
                </a:lnTo>
                <a:lnTo>
                  <a:pt x="1131" y="237"/>
                </a:lnTo>
                <a:lnTo>
                  <a:pt x="1173" y="278"/>
                </a:lnTo>
                <a:lnTo>
                  <a:pt x="1212" y="320"/>
                </a:lnTo>
                <a:lnTo>
                  <a:pt x="1251" y="366"/>
                </a:lnTo>
                <a:lnTo>
                  <a:pt x="1287" y="414"/>
                </a:lnTo>
                <a:lnTo>
                  <a:pt x="1323" y="465"/>
                </a:lnTo>
                <a:lnTo>
                  <a:pt x="1355" y="517"/>
                </a:lnTo>
                <a:lnTo>
                  <a:pt x="1387" y="572"/>
                </a:lnTo>
                <a:lnTo>
                  <a:pt x="1415" y="629"/>
                </a:lnTo>
                <a:lnTo>
                  <a:pt x="1442" y="688"/>
                </a:lnTo>
                <a:lnTo>
                  <a:pt x="1465" y="748"/>
                </a:lnTo>
                <a:lnTo>
                  <a:pt x="1487" y="809"/>
                </a:lnTo>
                <a:lnTo>
                  <a:pt x="1507" y="873"/>
                </a:lnTo>
                <a:lnTo>
                  <a:pt x="1744" y="758"/>
                </a:lnTo>
                <a:lnTo>
                  <a:pt x="1476" y="1516"/>
                </a:lnTo>
                <a:lnTo>
                  <a:pt x="895" y="1164"/>
                </a:lnTo>
                <a:lnTo>
                  <a:pt x="1134" y="1050"/>
                </a:lnTo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rcRect l="31668" t="21161" r="31045" b="23339"/>
          <a:stretch/>
        </p:blipFill>
        <p:spPr>
          <a:xfrm>
            <a:off x="1332720" y="3672000"/>
            <a:ext cx="1366920" cy="152568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719640" y="225360"/>
            <a:ext cx="885348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TW" sz="33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系統架構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2599200" y="1332000"/>
            <a:ext cx="2339280" cy="251928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rcRect l="9185" t="9449" r="9095" b="8934"/>
          <a:stretch/>
        </p:blipFill>
        <p:spPr>
          <a:xfrm>
            <a:off x="6012000" y="1080000"/>
            <a:ext cx="899280" cy="89928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rcRect l="11096" t="11326" r="11123" b="9233"/>
          <a:stretch/>
        </p:blipFill>
        <p:spPr>
          <a:xfrm>
            <a:off x="5930280" y="2219760"/>
            <a:ext cx="1017360" cy="103896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5"/>
          <a:srcRect l="18634" t="0" r="16115" b="32691"/>
          <a:stretch/>
        </p:blipFill>
        <p:spPr>
          <a:xfrm rot="5370600">
            <a:off x="6110640" y="3665160"/>
            <a:ext cx="1003320" cy="51732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6"/>
          <a:stretch/>
        </p:blipFill>
        <p:spPr>
          <a:xfrm>
            <a:off x="6122160" y="4716000"/>
            <a:ext cx="753480" cy="719640"/>
          </a:xfrm>
          <a:prstGeom prst="rect">
            <a:avLst/>
          </a:prstGeom>
          <a:ln w="0"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2572560" y="3420000"/>
            <a:ext cx="236592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dee6ef"/>
                </a:solidFill>
                <a:latin typeface="Arial"/>
              </a:rPr>
              <a:t>WEB PAGE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055640" y="1259640"/>
            <a:ext cx="131076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ff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影像辨識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影像追蹤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7055640" y="2594160"/>
            <a:ext cx="131076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ff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會員系統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054800" y="5112000"/>
            <a:ext cx="18248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DATABASE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7055640" y="3456000"/>
            <a:ext cx="1310760" cy="10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ff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成績計算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數據分析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使用習慣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7055640" y="4830840"/>
            <a:ext cx="153936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ff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資料視覺化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7"/>
          <a:stretch/>
        </p:blipFill>
        <p:spPr>
          <a:xfrm>
            <a:off x="1944000" y="2159640"/>
            <a:ext cx="754920" cy="1512000"/>
          </a:xfrm>
          <a:prstGeom prst="rect">
            <a:avLst/>
          </a:prstGeom>
          <a:ln w="0">
            <a:noFill/>
          </a:ln>
        </p:spPr>
      </p:pic>
      <p:grpSp>
        <p:nvGrpSpPr>
          <p:cNvPr id="147" name="Group 8"/>
          <p:cNvGrpSpPr/>
          <p:nvPr/>
        </p:nvGrpSpPr>
        <p:grpSpPr>
          <a:xfrm>
            <a:off x="4959360" y="1487160"/>
            <a:ext cx="986760" cy="3752640"/>
            <a:chOff x="4959360" y="1487160"/>
            <a:chExt cx="986760" cy="3752640"/>
          </a:xfrm>
        </p:grpSpPr>
        <p:sp>
          <p:nvSpPr>
            <p:cNvPr id="148" name="CustomShape 9"/>
            <p:cNvSpPr/>
            <p:nvPr/>
          </p:nvSpPr>
          <p:spPr>
            <a:xfrm>
              <a:off x="4959360" y="1487160"/>
              <a:ext cx="985320" cy="787320"/>
            </a:xfrm>
            <a:custGeom>
              <a:avLst/>
              <a:gdLst/>
              <a:ahLst/>
              <a:rect l="l" t="t" r="r" b="b"/>
              <a:pathLst>
                <a:path w="2738" h="2188">
                  <a:moveTo>
                    <a:pt x="2737" y="0"/>
                  </a:moveTo>
                  <a:lnTo>
                    <a:pt x="2737" y="200"/>
                  </a:lnTo>
                  <a:lnTo>
                    <a:pt x="2737" y="400"/>
                  </a:lnTo>
                  <a:lnTo>
                    <a:pt x="1569" y="400"/>
                  </a:lnTo>
                  <a:lnTo>
                    <a:pt x="1569" y="1987"/>
                  </a:lnTo>
                  <a:lnTo>
                    <a:pt x="1569" y="2187"/>
                  </a:lnTo>
                  <a:lnTo>
                    <a:pt x="1369" y="2187"/>
                  </a:lnTo>
                  <a:lnTo>
                    <a:pt x="0" y="2187"/>
                  </a:lnTo>
                  <a:lnTo>
                    <a:pt x="0" y="1987"/>
                  </a:lnTo>
                  <a:lnTo>
                    <a:pt x="0" y="1787"/>
                  </a:lnTo>
                  <a:lnTo>
                    <a:pt x="1169" y="1787"/>
                  </a:lnTo>
                  <a:lnTo>
                    <a:pt x="1169" y="200"/>
                  </a:lnTo>
                  <a:lnTo>
                    <a:pt x="1169" y="0"/>
                  </a:lnTo>
                  <a:lnTo>
                    <a:pt x="1369" y="0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b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0"/>
            <p:cNvSpPr/>
            <p:nvPr/>
          </p:nvSpPr>
          <p:spPr>
            <a:xfrm>
              <a:off x="4959360" y="2126520"/>
              <a:ext cx="985320" cy="699120"/>
            </a:xfrm>
            <a:custGeom>
              <a:avLst/>
              <a:gdLst/>
              <a:ahLst/>
              <a:rect l="l" t="t" r="r" b="b"/>
              <a:pathLst>
                <a:path w="2738" h="1943">
                  <a:moveTo>
                    <a:pt x="2737" y="1542"/>
                  </a:moveTo>
                  <a:lnTo>
                    <a:pt x="2737" y="1742"/>
                  </a:lnTo>
                  <a:lnTo>
                    <a:pt x="2737" y="1942"/>
                  </a:lnTo>
                  <a:lnTo>
                    <a:pt x="1369" y="1942"/>
                  </a:lnTo>
                  <a:lnTo>
                    <a:pt x="1169" y="1942"/>
                  </a:lnTo>
                  <a:lnTo>
                    <a:pt x="1169" y="1742"/>
                  </a:lnTo>
                  <a:lnTo>
                    <a:pt x="1169" y="400"/>
                  </a:lnTo>
                  <a:lnTo>
                    <a:pt x="0" y="400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1369" y="0"/>
                  </a:lnTo>
                  <a:lnTo>
                    <a:pt x="1569" y="0"/>
                  </a:lnTo>
                  <a:lnTo>
                    <a:pt x="1569" y="200"/>
                  </a:lnTo>
                  <a:lnTo>
                    <a:pt x="1569" y="1542"/>
                  </a:lnTo>
                  <a:lnTo>
                    <a:pt x="2737" y="1542"/>
                  </a:lnTo>
                  <a:close/>
                </a:path>
              </a:pathLst>
            </a:custGeom>
            <a:solidFill>
              <a:srgbClr val="00b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1"/>
            <p:cNvSpPr/>
            <p:nvPr/>
          </p:nvSpPr>
          <p:spPr>
            <a:xfrm>
              <a:off x="5379840" y="2741040"/>
              <a:ext cx="566280" cy="1275480"/>
            </a:xfrm>
            <a:custGeom>
              <a:avLst/>
              <a:gdLst/>
              <a:ahLst/>
              <a:rect l="l" t="t" r="r" b="b"/>
              <a:pathLst>
                <a:path w="1574" h="3544">
                  <a:moveTo>
                    <a:pt x="1573" y="3143"/>
                  </a:moveTo>
                  <a:lnTo>
                    <a:pt x="1573" y="3343"/>
                  </a:lnTo>
                  <a:lnTo>
                    <a:pt x="1573" y="3543"/>
                  </a:lnTo>
                  <a:lnTo>
                    <a:pt x="200" y="3543"/>
                  </a:lnTo>
                  <a:lnTo>
                    <a:pt x="0" y="3543"/>
                  </a:lnTo>
                  <a:lnTo>
                    <a:pt x="0" y="3343"/>
                  </a:lnTo>
                  <a:lnTo>
                    <a:pt x="0" y="0"/>
                  </a:lnTo>
                  <a:lnTo>
                    <a:pt x="200" y="0"/>
                  </a:lnTo>
                  <a:lnTo>
                    <a:pt x="400" y="0"/>
                  </a:lnTo>
                  <a:lnTo>
                    <a:pt x="400" y="3143"/>
                  </a:lnTo>
                  <a:lnTo>
                    <a:pt x="1573" y="3143"/>
                  </a:lnTo>
                  <a:close/>
                </a:path>
              </a:pathLst>
            </a:custGeom>
            <a:solidFill>
              <a:srgbClr val="00b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12"/>
            <p:cNvSpPr/>
            <p:nvPr/>
          </p:nvSpPr>
          <p:spPr>
            <a:xfrm>
              <a:off x="5379840" y="2730960"/>
              <a:ext cx="564840" cy="2508840"/>
            </a:xfrm>
            <a:custGeom>
              <a:avLst/>
              <a:gdLst/>
              <a:ahLst/>
              <a:rect l="l" t="t" r="r" b="b"/>
              <a:pathLst>
                <a:path w="1570" h="6970">
                  <a:moveTo>
                    <a:pt x="1569" y="6569"/>
                  </a:moveTo>
                  <a:lnTo>
                    <a:pt x="1569" y="6769"/>
                  </a:lnTo>
                  <a:lnTo>
                    <a:pt x="1569" y="6969"/>
                  </a:lnTo>
                  <a:lnTo>
                    <a:pt x="200" y="6969"/>
                  </a:lnTo>
                  <a:lnTo>
                    <a:pt x="0" y="6969"/>
                  </a:lnTo>
                  <a:lnTo>
                    <a:pt x="0" y="6769"/>
                  </a:lnTo>
                  <a:lnTo>
                    <a:pt x="0" y="0"/>
                  </a:lnTo>
                  <a:lnTo>
                    <a:pt x="200" y="0"/>
                  </a:lnTo>
                  <a:lnTo>
                    <a:pt x="400" y="0"/>
                  </a:lnTo>
                  <a:lnTo>
                    <a:pt x="400" y="6569"/>
                  </a:lnTo>
                  <a:lnTo>
                    <a:pt x="1569" y="6569"/>
                  </a:lnTo>
                  <a:close/>
                </a:path>
              </a:pathLst>
            </a:custGeom>
            <a:solidFill>
              <a:srgbClr val="00b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640" y="179640"/>
            <a:ext cx="899784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TW" sz="33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時程規劃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403640" y="1619640"/>
            <a:ext cx="68400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8</a:t>
            </a:r>
            <a:r>
              <a:rPr b="1" lang="zh-TW" sz="2400" spc="-1" strike="noStrike">
                <a:solidFill>
                  <a:srgbClr val="333333"/>
                </a:solidFill>
                <a:latin typeface="Arial"/>
                <a:ea typeface="Arial"/>
              </a:rPr>
              <a:t>月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000" spc="-1" strike="noStrike">
                <a:solidFill>
                  <a:srgbClr val="333333"/>
                </a:solidFill>
                <a:latin typeface="Arial"/>
                <a:ea typeface="Arial"/>
              </a:rPr>
              <a:t>第一周 </a:t>
            </a:r>
            <a:r>
              <a:rPr b="0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opencv + Mediapipe [</a:t>
            </a:r>
            <a:r>
              <a:rPr b="0" lang="zh-TW" sz="2000" spc="-1" strike="noStrike">
                <a:solidFill>
                  <a:srgbClr val="333333"/>
                </a:solidFill>
                <a:latin typeface="Arial"/>
                <a:ea typeface="Arial"/>
              </a:rPr>
              <a:t>辨識、追蹤</a:t>
            </a:r>
            <a:r>
              <a:rPr b="0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]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第二周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opencv + Mediapipe</a:t>
            </a:r>
            <a:r>
              <a:rPr b="0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 [</a:t>
            </a:r>
            <a:r>
              <a:rPr b="0" lang="zh-TW" sz="2000" spc="-1" strike="noStrike">
                <a:solidFill>
                  <a:srgbClr val="333333"/>
                </a:solidFill>
                <a:latin typeface="Arial"/>
                <a:ea typeface="Arial"/>
              </a:rPr>
              <a:t>辨識、追蹤</a:t>
            </a:r>
            <a:r>
              <a:rPr b="0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]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第三周 會員系統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+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網頁設計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[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遊戲系統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第四周 數據分析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+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資料視覺化</a:t>
            </a:r>
            <a:br/>
            <a:r>
              <a:rPr b="0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9</a:t>
            </a:r>
            <a:r>
              <a:rPr b="1" lang="zh-TW" sz="2400" spc="-1" strike="noStrike">
                <a:solidFill>
                  <a:srgbClr val="333333"/>
                </a:solidFill>
                <a:latin typeface="Arial"/>
                <a:ea typeface="Arial"/>
              </a:rPr>
              <a:t>月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000" spc="-1" strike="noStrike">
                <a:solidFill>
                  <a:srgbClr val="333333"/>
                </a:solidFill>
                <a:latin typeface="Arial"/>
                <a:ea typeface="Arial"/>
              </a:rPr>
              <a:t>第一周 報告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19640" y="179640"/>
            <a:ext cx="899784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19640" y="179640"/>
            <a:ext cx="899784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19640" y="179640"/>
            <a:ext cx="899784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19640" y="179640"/>
            <a:ext cx="899784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19640" y="179640"/>
            <a:ext cx="899784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TW" sz="33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使用工具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696000" y="1148400"/>
            <a:ext cx="22316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zh-TW" sz="2400" spc="-1" strike="noStrike">
                <a:solidFill>
                  <a:srgbClr val="000000"/>
                </a:solidFill>
                <a:latin typeface="Arial"/>
                <a:ea typeface="微軟正黑體"/>
              </a:rPr>
              <a:t>機器學習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068000" y="1148400"/>
            <a:ext cx="22316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zh-TW" sz="2400" spc="-1" strike="noStrike">
                <a:solidFill>
                  <a:srgbClr val="000000"/>
                </a:solidFill>
                <a:latin typeface="Arial"/>
                <a:ea typeface="微軟正黑體"/>
              </a:rPr>
              <a:t>後端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476000" y="1148400"/>
            <a:ext cx="22316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zh-TW" sz="2400" spc="-1" strike="noStrike">
                <a:solidFill>
                  <a:srgbClr val="000000"/>
                </a:solidFill>
                <a:latin typeface="Arial"/>
                <a:ea typeface="微軟正黑體"/>
              </a:rPr>
              <a:t>前端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1423440" y="1726560"/>
            <a:ext cx="2358000" cy="3537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08000">
            <a:solidFill>
              <a:srgbClr val="81d41a"/>
            </a:solidFill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63" name="CustomShape 6"/>
          <p:cNvSpPr/>
          <p:nvPr/>
        </p:nvSpPr>
        <p:spPr>
          <a:xfrm>
            <a:off x="4040280" y="1726560"/>
            <a:ext cx="2358000" cy="3537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08000">
            <a:solidFill>
              <a:srgbClr val="81d41a"/>
            </a:solidFill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6641640" y="1726560"/>
            <a:ext cx="2358000" cy="3537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08000">
            <a:solidFill>
              <a:srgbClr val="81d41a"/>
            </a:solidFill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pic>
        <p:nvPicPr>
          <p:cNvPr id="165" name="圖片 32" descr=""/>
          <p:cNvPicPr/>
          <p:nvPr/>
        </p:nvPicPr>
        <p:blipFill>
          <a:blip r:embed="rId1"/>
          <a:stretch/>
        </p:blipFill>
        <p:spPr>
          <a:xfrm>
            <a:off x="6987600" y="2241360"/>
            <a:ext cx="818280" cy="818280"/>
          </a:xfrm>
          <a:prstGeom prst="rect">
            <a:avLst/>
          </a:prstGeom>
          <a:ln w="0">
            <a:noFill/>
          </a:ln>
        </p:spPr>
      </p:pic>
      <p:pic>
        <p:nvPicPr>
          <p:cNvPr id="166" name="圖片 38" descr=""/>
          <p:cNvPicPr/>
          <p:nvPr/>
        </p:nvPicPr>
        <p:blipFill>
          <a:blip r:embed="rId2"/>
          <a:stretch/>
        </p:blipFill>
        <p:spPr>
          <a:xfrm>
            <a:off x="7978680" y="2756160"/>
            <a:ext cx="743400" cy="923760"/>
          </a:xfrm>
          <a:prstGeom prst="rect">
            <a:avLst/>
          </a:prstGeom>
          <a:ln w="0">
            <a:noFill/>
          </a:ln>
        </p:spPr>
      </p:pic>
      <p:pic>
        <p:nvPicPr>
          <p:cNvPr id="167" name="圖片 39" descr=""/>
          <p:cNvPicPr/>
          <p:nvPr/>
        </p:nvPicPr>
        <p:blipFill>
          <a:blip r:embed="rId3"/>
          <a:stretch/>
        </p:blipFill>
        <p:spPr>
          <a:xfrm>
            <a:off x="7020000" y="3570480"/>
            <a:ext cx="700920" cy="749160"/>
          </a:xfrm>
          <a:prstGeom prst="rect">
            <a:avLst/>
          </a:prstGeom>
          <a:ln w="0">
            <a:noFill/>
          </a:ln>
        </p:spPr>
      </p:pic>
      <p:pic>
        <p:nvPicPr>
          <p:cNvPr id="168" name="圖片 40" descr=""/>
          <p:cNvPicPr/>
          <p:nvPr/>
        </p:nvPicPr>
        <p:blipFill>
          <a:blip r:embed="rId4"/>
          <a:stretch/>
        </p:blipFill>
        <p:spPr>
          <a:xfrm>
            <a:off x="4572000" y="3636000"/>
            <a:ext cx="1287360" cy="787320"/>
          </a:xfrm>
          <a:prstGeom prst="rect">
            <a:avLst/>
          </a:prstGeom>
          <a:ln w="0">
            <a:noFill/>
          </a:ln>
        </p:spPr>
      </p:pic>
      <p:pic>
        <p:nvPicPr>
          <p:cNvPr id="169" name="圖片 41" descr=""/>
          <p:cNvPicPr/>
          <p:nvPr/>
        </p:nvPicPr>
        <p:blipFill>
          <a:blip r:embed="rId5"/>
          <a:stretch/>
        </p:blipFill>
        <p:spPr>
          <a:xfrm>
            <a:off x="4461840" y="2455920"/>
            <a:ext cx="1513800" cy="783720"/>
          </a:xfrm>
          <a:prstGeom prst="rect">
            <a:avLst/>
          </a:prstGeom>
          <a:ln w="0">
            <a:noFill/>
          </a:ln>
        </p:spPr>
      </p:pic>
      <p:pic>
        <p:nvPicPr>
          <p:cNvPr id="170" name="圖片 42" descr=""/>
          <p:cNvPicPr/>
          <p:nvPr/>
        </p:nvPicPr>
        <p:blipFill>
          <a:blip r:embed="rId6"/>
          <a:stretch/>
        </p:blipFill>
        <p:spPr>
          <a:xfrm>
            <a:off x="2615040" y="3888000"/>
            <a:ext cx="1056600" cy="798120"/>
          </a:xfrm>
          <a:prstGeom prst="rect">
            <a:avLst/>
          </a:prstGeom>
          <a:ln w="0">
            <a:noFill/>
          </a:ln>
        </p:spPr>
      </p:pic>
      <p:pic>
        <p:nvPicPr>
          <p:cNvPr id="171" name="圖片 43" descr=""/>
          <p:cNvPicPr/>
          <p:nvPr/>
        </p:nvPicPr>
        <p:blipFill>
          <a:blip r:embed="rId7"/>
          <a:stretch/>
        </p:blipFill>
        <p:spPr>
          <a:xfrm>
            <a:off x="7747200" y="4031280"/>
            <a:ext cx="1094760" cy="1094760"/>
          </a:xfrm>
          <a:prstGeom prst="rect">
            <a:avLst/>
          </a:prstGeom>
          <a:ln w="0">
            <a:noFill/>
          </a:ln>
        </p:spPr>
      </p:pic>
      <p:pic>
        <p:nvPicPr>
          <p:cNvPr id="172" name="圖片 44" descr=""/>
          <p:cNvPicPr/>
          <p:nvPr/>
        </p:nvPicPr>
        <p:blipFill>
          <a:blip r:embed="rId8"/>
          <a:stretch/>
        </p:blipFill>
        <p:spPr>
          <a:xfrm>
            <a:off x="2846880" y="2520000"/>
            <a:ext cx="752760" cy="883440"/>
          </a:xfrm>
          <a:prstGeom prst="rect">
            <a:avLst/>
          </a:prstGeom>
          <a:ln w="0">
            <a:noFill/>
          </a:ln>
        </p:spPr>
      </p:pic>
      <p:pic>
        <p:nvPicPr>
          <p:cNvPr id="173" name="圖片 45" descr=""/>
          <p:cNvPicPr/>
          <p:nvPr/>
        </p:nvPicPr>
        <p:blipFill>
          <a:blip r:embed="rId9"/>
          <a:stretch/>
        </p:blipFill>
        <p:spPr>
          <a:xfrm>
            <a:off x="1815840" y="2091600"/>
            <a:ext cx="713880" cy="883800"/>
          </a:xfrm>
          <a:prstGeom prst="rect">
            <a:avLst/>
          </a:prstGeom>
          <a:ln w="0">
            <a:noFill/>
          </a:ln>
        </p:spPr>
      </p:pic>
      <p:pic>
        <p:nvPicPr>
          <p:cNvPr id="174" name="圖片 46" descr=""/>
          <p:cNvPicPr/>
          <p:nvPr/>
        </p:nvPicPr>
        <p:blipFill>
          <a:blip r:embed="rId10"/>
          <a:stretch/>
        </p:blipFill>
        <p:spPr>
          <a:xfrm>
            <a:off x="1800000" y="3240000"/>
            <a:ext cx="713880" cy="88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Application>LibreOffice/7.0.6.2$Windows_X86_64 LibreOffice_project/144abb84a525d8e30c9dbbefa69cbbf2d8d4ae3b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2021-07-29T13:56:21Z</dcterms:created>
  <dc:creator/>
  <dc:description/>
  <dc:language>zh-TW</dc:language>
  <cp:lastModifiedBy/>
  <dcterms:modified xsi:type="dcterms:W3CDTF">2021-07-31T10:41:44Z</dcterms:modified>
  <cp:revision>57</cp:revision>
  <dc:subject/>
  <dc:title>Impress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