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19640" y="179640"/>
            <a:ext cx="899892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19640" y="1439640"/>
            <a:ext cx="899892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19640" y="3225600"/>
            <a:ext cx="899892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19640" y="179640"/>
            <a:ext cx="899892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19640" y="1439640"/>
            <a:ext cx="4391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330880" y="1439640"/>
            <a:ext cx="4391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719640" y="3225600"/>
            <a:ext cx="4391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330880" y="3225600"/>
            <a:ext cx="4391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19640" y="179640"/>
            <a:ext cx="899892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19640" y="1439640"/>
            <a:ext cx="2897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762000" y="1439640"/>
            <a:ext cx="2897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804720" y="1439640"/>
            <a:ext cx="2897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19640" y="3225600"/>
            <a:ext cx="2897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762000" y="3225600"/>
            <a:ext cx="2897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804720" y="3225600"/>
            <a:ext cx="2897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19640" y="179640"/>
            <a:ext cx="899892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19640" y="1439640"/>
            <a:ext cx="8998920" cy="34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19640" y="179640"/>
            <a:ext cx="899892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19640" y="1439640"/>
            <a:ext cx="8998920" cy="34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19640" y="179640"/>
            <a:ext cx="899892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19640" y="1439640"/>
            <a:ext cx="4391280" cy="34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330880" y="1439640"/>
            <a:ext cx="4391280" cy="34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19640" y="179640"/>
            <a:ext cx="899892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19640" y="179640"/>
            <a:ext cx="8998920" cy="500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19640" y="179640"/>
            <a:ext cx="899892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19640" y="1439640"/>
            <a:ext cx="4391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330880" y="1439640"/>
            <a:ext cx="4391280" cy="34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719640" y="3225600"/>
            <a:ext cx="4391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19640" y="179640"/>
            <a:ext cx="899892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19640" y="1439640"/>
            <a:ext cx="8998920" cy="34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19640" y="179640"/>
            <a:ext cx="899892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19640" y="1439640"/>
            <a:ext cx="4391280" cy="34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330880" y="1439640"/>
            <a:ext cx="4391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330880" y="3225600"/>
            <a:ext cx="4391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19640" y="179640"/>
            <a:ext cx="899892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19640" y="1439640"/>
            <a:ext cx="4391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330880" y="1439640"/>
            <a:ext cx="4391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719640" y="3225600"/>
            <a:ext cx="899892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19640" y="179640"/>
            <a:ext cx="899892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19640" y="1439640"/>
            <a:ext cx="899892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719640" y="3225600"/>
            <a:ext cx="899892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19640" y="179640"/>
            <a:ext cx="899892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19640" y="1439640"/>
            <a:ext cx="4391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330880" y="1439640"/>
            <a:ext cx="4391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719640" y="3225600"/>
            <a:ext cx="4391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330880" y="3225600"/>
            <a:ext cx="4391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19640" y="179640"/>
            <a:ext cx="899892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19640" y="1439640"/>
            <a:ext cx="2897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762000" y="1439640"/>
            <a:ext cx="2897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804720" y="1439640"/>
            <a:ext cx="2897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719640" y="3225600"/>
            <a:ext cx="2897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762000" y="3225600"/>
            <a:ext cx="2897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804720" y="3225600"/>
            <a:ext cx="2897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19640" y="179640"/>
            <a:ext cx="899892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19640" y="1439640"/>
            <a:ext cx="8998920" cy="34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19640" y="179640"/>
            <a:ext cx="899892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19640" y="1439640"/>
            <a:ext cx="4391280" cy="34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330880" y="1439640"/>
            <a:ext cx="4391280" cy="34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19640" y="179640"/>
            <a:ext cx="899892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19640" y="179640"/>
            <a:ext cx="8998920" cy="500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19640" y="179640"/>
            <a:ext cx="899892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19640" y="1439640"/>
            <a:ext cx="4391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30880" y="1439640"/>
            <a:ext cx="4391280" cy="34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719640" y="3225600"/>
            <a:ext cx="4391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19640" y="179640"/>
            <a:ext cx="899892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19640" y="1439640"/>
            <a:ext cx="4391280" cy="341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330880" y="1439640"/>
            <a:ext cx="4391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330880" y="3225600"/>
            <a:ext cx="4391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19640" y="179640"/>
            <a:ext cx="899892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19640" y="1439640"/>
            <a:ext cx="4391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330880" y="1439640"/>
            <a:ext cx="439128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19640" y="3225600"/>
            <a:ext cx="8998920" cy="1630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3059280"/>
            <a:ext cx="539640" cy="1079640"/>
          </a:xfrm>
          <a:prstGeom prst="rect">
            <a:avLst/>
          </a:prstGeom>
          <a:solidFill>
            <a:srgbClr val="f10d0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719640" y="179640"/>
            <a:ext cx="899892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TW" sz="1800" spc="-1" strike="noStrike">
                <a:latin typeface="Arial"/>
              </a:rPr>
              <a:t>請按這裡編輯題名文字格式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179640"/>
            <a:ext cx="539640" cy="107964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19640" y="179640"/>
            <a:ext cx="8998920" cy="10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TW" sz="1800" spc="-1" strike="noStrike">
                <a:latin typeface="Arial"/>
              </a:rPr>
              <a:t>請按這裡編輯題名文字格式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19640" y="1439640"/>
            <a:ext cx="8998920" cy="341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請按這裡編輯大綱文字格式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latin typeface="Arial"/>
              </a:rPr>
              <a:t>第二個大綱層次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第三個大綱層次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latin typeface="Arial"/>
              </a:rPr>
              <a:t>第四個大綱層次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第五個大綱層次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第六個大綱層次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第七個大綱層次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>
            <a:alphaModFix amt="58000"/>
          </a:blip>
          <a:srcRect l="9668" t="0" r="0" b="0"/>
          <a:stretch/>
        </p:blipFill>
        <p:spPr>
          <a:xfrm>
            <a:off x="7199280" y="0"/>
            <a:ext cx="2879280" cy="5668560"/>
          </a:xfrm>
          <a:prstGeom prst="rect">
            <a:avLst/>
          </a:prstGeom>
          <a:ln w="10800"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719640" y="3059280"/>
            <a:ext cx="863892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zh-TW" sz="3600" spc="-1" strike="noStrike">
                <a:solidFill>
                  <a:srgbClr val="333333"/>
                </a:solidFill>
                <a:latin typeface="Noto Sans Regular"/>
              </a:rPr>
              <a:t>違規車輛自動檢舉系統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719640" y="4319280"/>
            <a:ext cx="647928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TW" sz="2000" spc="-1" strike="noStrike">
                <a:latin typeface="Noto Sans Regular"/>
              </a:rPr>
              <a:t>組員：莊燿禎、王卲平、陳威任、蔡宛靜、楊昀芸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719640" y="225360"/>
            <a:ext cx="8854560" cy="94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zh-TW" sz="3300" spc="-1" strike="noStrike">
                <a:solidFill>
                  <a:srgbClr val="333333"/>
                </a:solidFill>
                <a:latin typeface="Noto Sans Regular"/>
              </a:rPr>
              <a:t>主題概念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719640" y="1619640"/>
            <a:ext cx="8638920" cy="32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主題：</a:t>
            </a:r>
            <a:endParaRPr b="0" lang="en-US" sz="21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違規車輛自動檢舉系統</a:t>
            </a:r>
            <a:br/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 </a:t>
            </a:r>
            <a:endParaRPr b="0" lang="en-US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動機及目的：</a:t>
            </a:r>
            <a:endParaRPr b="0" lang="en-US" sz="21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zh-TW" sz="1800" spc="-1" strike="noStrike">
                <a:solidFill>
                  <a:srgbClr val="333333"/>
                </a:solidFill>
                <a:latin typeface="Noto Sans Regular"/>
              </a:rPr>
              <a:t>現今交通違規仍不斷發生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zh-TW" sz="1800" spc="-1" strike="noStrike">
                <a:solidFill>
                  <a:srgbClr val="333333"/>
                </a:solidFill>
                <a:latin typeface="Noto Sans Regular"/>
              </a:rPr>
              <a:t>官方檢舉系統較為繁瑣，降低民眾使用欲望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zh-TW" sz="1800" spc="-1" strike="noStrike">
                <a:solidFill>
                  <a:srgbClr val="333333"/>
                </a:solidFill>
                <a:latin typeface="Noto Sans Regular"/>
              </a:rPr>
              <a:t>透過建立違規檢舉系統，</a:t>
            </a: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[</a:t>
            </a:r>
            <a:r>
              <a:rPr b="0" lang="zh-TW" sz="1800" spc="-1" strike="noStrike">
                <a:solidFill>
                  <a:srgbClr val="333333"/>
                </a:solidFill>
                <a:latin typeface="Noto Sans Regular"/>
              </a:rPr>
              <a:t>短期</a:t>
            </a: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]</a:t>
            </a:r>
            <a:r>
              <a:rPr b="0" lang="zh-TW" sz="1800" spc="-1" strike="noStrike">
                <a:solidFill>
                  <a:srgbClr val="333333"/>
                </a:solidFill>
                <a:latin typeface="Noto Sans Regular"/>
              </a:rPr>
              <a:t>可以達到增加使用量、全民都能檢舉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zh-TW" sz="1800" spc="-1" strike="noStrike">
                <a:solidFill>
                  <a:srgbClr val="333333"/>
                </a:solidFill>
                <a:latin typeface="Noto Sans Regular"/>
              </a:rPr>
              <a:t>簡化民眾檢舉作業流程，</a:t>
            </a: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[</a:t>
            </a:r>
            <a:r>
              <a:rPr b="0" lang="zh-TW" sz="1800" spc="-1" strike="noStrike">
                <a:solidFill>
                  <a:srgbClr val="333333"/>
                </a:solidFill>
                <a:latin typeface="Noto Sans Regular"/>
              </a:rPr>
              <a:t>長期</a:t>
            </a: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]</a:t>
            </a:r>
            <a:r>
              <a:rPr b="0" lang="zh-TW" sz="1800" spc="-1" strike="noStrike">
                <a:solidFill>
                  <a:srgbClr val="333333"/>
                </a:solidFill>
                <a:latin typeface="Noto Sans Regular"/>
              </a:rPr>
              <a:t>降低違規頻率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rcRect l="2064" t="24824" r="0" b="17004"/>
          <a:stretch/>
        </p:blipFill>
        <p:spPr>
          <a:xfrm>
            <a:off x="7617600" y="4591440"/>
            <a:ext cx="2462400" cy="1078560"/>
          </a:xfrm>
          <a:prstGeom prst="rect">
            <a:avLst/>
          </a:prstGeom>
          <a:ln w="10800">
            <a:noFill/>
          </a:ln>
        </p:spPr>
      </p:pic>
      <p:grpSp>
        <p:nvGrpSpPr>
          <p:cNvPr id="84" name="Group 3"/>
          <p:cNvGrpSpPr/>
          <p:nvPr/>
        </p:nvGrpSpPr>
        <p:grpSpPr>
          <a:xfrm>
            <a:off x="5388840" y="1260000"/>
            <a:ext cx="4691160" cy="1800000"/>
            <a:chOff x="5388840" y="1260000"/>
            <a:chExt cx="4691160" cy="1800000"/>
          </a:xfrm>
        </p:grpSpPr>
        <p:pic>
          <p:nvPicPr>
            <p:cNvPr id="85" name="" descr=""/>
            <p:cNvPicPr/>
            <p:nvPr/>
          </p:nvPicPr>
          <p:blipFill>
            <a:blip r:embed="rId2"/>
            <a:stretch/>
          </p:blipFill>
          <p:spPr>
            <a:xfrm>
              <a:off x="5388840" y="1260000"/>
              <a:ext cx="4691160" cy="1260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" descr=""/>
            <p:cNvPicPr/>
            <p:nvPr/>
          </p:nvPicPr>
          <p:blipFill>
            <a:blip r:embed="rId3"/>
            <a:stretch/>
          </p:blipFill>
          <p:spPr>
            <a:xfrm>
              <a:off x="5544000" y="2845080"/>
              <a:ext cx="4500000" cy="2149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692720" y="467640"/>
            <a:ext cx="3239280" cy="34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zh-TW" sz="2800" spc="-1" strike="noStrike" u="sng">
                <a:solidFill>
                  <a:srgbClr val="333333"/>
                </a:solidFill>
                <a:uFillTx/>
                <a:latin typeface="Noto Sans Regular"/>
              </a:rPr>
              <a:t>違規事項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未依燈號行駛</a:t>
            </a:r>
            <a:endParaRPr b="0" lang="en-US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未依速限行駛</a:t>
            </a:r>
            <a:endParaRPr b="0" lang="en-US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未打方向燈</a:t>
            </a:r>
            <a:endParaRPr b="0" lang="en-US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越線 </a:t>
            </a:r>
            <a:endParaRPr b="0" lang="en-US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違規停車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860720" y="467640"/>
            <a:ext cx="4139280" cy="34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zh-TW" sz="2800" spc="-1" strike="noStrike" u="sng">
                <a:solidFill>
                  <a:srgbClr val="333333"/>
                </a:solidFill>
                <a:uFillTx/>
                <a:latin typeface="Noto Sans Regular"/>
              </a:rPr>
              <a:t>網站功能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註冊會員</a:t>
            </a:r>
            <a:endParaRPr b="0" lang="en-US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手機錄影或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wifi</a:t>
            </a: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行車紀錄器</a:t>
            </a:r>
            <a:endParaRPr b="0" lang="en-US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GPS</a:t>
            </a: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定位</a:t>
            </a:r>
            <a:endParaRPr b="0" lang="en-US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檢舉系統</a:t>
            </a:r>
            <a:endParaRPr b="0" lang="en-US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自動傳送違規資料至檢舉網頁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(</a:t>
            </a: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依照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GPS</a:t>
            </a: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定位傳送至該地區檢舉網頁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)</a:t>
            </a:r>
            <a:endParaRPr b="0" lang="en-US" sz="2100" spc="-1" strike="noStrike">
              <a:latin typeface="Arial"/>
            </a:endParaRPr>
          </a:p>
        </p:txBody>
      </p:sp>
      <p:grpSp>
        <p:nvGrpSpPr>
          <p:cNvPr id="89" name="Group 3"/>
          <p:cNvGrpSpPr/>
          <p:nvPr/>
        </p:nvGrpSpPr>
        <p:grpSpPr>
          <a:xfrm>
            <a:off x="540000" y="3616560"/>
            <a:ext cx="5940000" cy="2019600"/>
            <a:chOff x="540000" y="3616560"/>
            <a:chExt cx="5940000" cy="2019600"/>
          </a:xfrm>
        </p:grpSpPr>
        <p:pic>
          <p:nvPicPr>
            <p:cNvPr id="90" name="" descr=""/>
            <p:cNvPicPr/>
            <p:nvPr/>
          </p:nvPicPr>
          <p:blipFill>
            <a:blip r:embed="rId1"/>
            <a:stretch/>
          </p:blipFill>
          <p:spPr>
            <a:xfrm>
              <a:off x="540000" y="4050000"/>
              <a:ext cx="4500000" cy="1586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" descr=""/>
            <p:cNvPicPr/>
            <p:nvPr/>
          </p:nvPicPr>
          <p:blipFill>
            <a:blip r:embed="rId2"/>
            <a:stretch/>
          </p:blipFill>
          <p:spPr>
            <a:xfrm>
              <a:off x="1152000" y="3616560"/>
              <a:ext cx="3600000" cy="428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2" name="" descr=""/>
            <p:cNvPicPr/>
            <p:nvPr/>
          </p:nvPicPr>
          <p:blipFill>
            <a:blip r:embed="rId3"/>
            <a:stretch/>
          </p:blipFill>
          <p:spPr>
            <a:xfrm>
              <a:off x="5116320" y="4860000"/>
              <a:ext cx="1363680" cy="7387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19640" y="179640"/>
            <a:ext cx="899892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zh-TW" sz="3300" spc="-1" strike="noStrike">
                <a:solidFill>
                  <a:srgbClr val="333333"/>
                </a:solidFill>
                <a:latin typeface="Noto Sans Regular"/>
              </a:rPr>
              <a:t>網站開發使用技術及工具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719640" y="1439640"/>
            <a:ext cx="8998920" cy="34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車牌辨識</a:t>
            </a:r>
            <a:endParaRPr b="0" lang="en-US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車道辨識</a:t>
            </a:r>
            <a:endParaRPr b="0" lang="en-US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交通號誌辨識</a:t>
            </a:r>
            <a:endParaRPr b="0" lang="en-US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會員網頁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(</a:t>
            </a: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前後端、資料庫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)</a:t>
            </a:r>
            <a:endParaRPr b="0" lang="en-US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自動填入資料至檢舉網頁</a:t>
            </a:r>
            <a:endParaRPr b="0" lang="en-US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GPS</a:t>
            </a: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定位連接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>
            <a:alphaModFix amt="95000"/>
          </a:blip>
          <a:stretch/>
        </p:blipFill>
        <p:spPr>
          <a:xfrm>
            <a:off x="5579280" y="1259280"/>
            <a:ext cx="3276360" cy="1669320"/>
          </a:xfrm>
          <a:prstGeom prst="rect">
            <a:avLst/>
          </a:prstGeom>
          <a:ln w="10800">
            <a:noFill/>
          </a:ln>
        </p:spPr>
      </p:pic>
      <p:pic>
        <p:nvPicPr>
          <p:cNvPr id="96" name="" descr=""/>
          <p:cNvPicPr/>
          <p:nvPr/>
        </p:nvPicPr>
        <p:blipFill>
          <a:blip r:embed="rId2">
            <a:lum contrast="14000"/>
            <a:alphaModFix amt="90000"/>
          </a:blip>
          <a:srcRect l="0" t="0" r="0" b="10870"/>
          <a:stretch/>
        </p:blipFill>
        <p:spPr>
          <a:xfrm>
            <a:off x="5652000" y="2929320"/>
            <a:ext cx="3123360" cy="15692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19640" y="179640"/>
            <a:ext cx="899892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zh-TW" sz="3300" spc="-1" strike="noStrike">
                <a:solidFill>
                  <a:srgbClr val="333333"/>
                </a:solidFill>
                <a:latin typeface="Noto Sans Regular"/>
              </a:rPr>
              <a:t>問題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31640" y="1658880"/>
            <a:ext cx="4068360" cy="33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訓練資料取得</a:t>
            </a:r>
            <a:endParaRPr b="0" lang="en-US" sz="21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zh-TW" sz="1800" spc="-1" strike="noStrike">
                <a:solidFill>
                  <a:srgbClr val="333333"/>
                </a:solidFill>
                <a:latin typeface="Noto Sans Regular"/>
              </a:rPr>
              <a:t>行車記錄器 由車內往外拍</a:t>
            </a:r>
            <a:endParaRPr b="0" lang="en-US" sz="1800" spc="-1" strike="noStrike">
              <a:latin typeface="Arial"/>
            </a:endParaRPr>
          </a:p>
          <a:p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	</a:t>
            </a: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資料取得不易</a:t>
            </a:r>
            <a:endParaRPr b="0" lang="en-US" sz="21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影像辨識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[</a:t>
            </a: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路口監視器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]</a:t>
            </a:r>
            <a:endParaRPr b="0" lang="en-US" sz="21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圖片辨識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[google]</a:t>
            </a:r>
            <a:endParaRPr b="0" lang="en-US" sz="21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行車紀錄器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[Youtube]</a:t>
            </a:r>
            <a:endParaRPr b="0" lang="en-US" sz="21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其他取得的管道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?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4860000" y="1584000"/>
            <a:ext cx="5220360" cy="33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訓練辨識違規行為</a:t>
            </a:r>
            <a:endParaRPr b="0" lang="en-US" sz="21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紅燈右轉、闖紅燈</a:t>
            </a:r>
            <a:endParaRPr b="0" lang="en-US" sz="21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[</a:t>
            </a:r>
            <a:r>
              <a:rPr b="0" lang="zh-TW" sz="1800" spc="-1" strike="noStrike">
                <a:solidFill>
                  <a:srgbClr val="333333"/>
                </a:solidFill>
                <a:latin typeface="Noto Sans Regular"/>
              </a:rPr>
              <a:t>發生後判定，影片取發生前</a:t>
            </a: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n</a:t>
            </a:r>
            <a:r>
              <a:rPr b="0" lang="zh-TW" sz="1800" spc="-1" strike="noStrike">
                <a:solidFill>
                  <a:srgbClr val="333333"/>
                </a:solidFill>
                <a:latin typeface="Noto Sans Regular"/>
              </a:rPr>
              <a:t>秒</a:t>
            </a: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]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zh-TW" sz="1800" spc="-1" strike="noStrike">
                <a:solidFill>
                  <a:srgbClr val="333333"/>
                </a:solidFill>
                <a:latin typeface="Noto Sans Regular"/>
              </a:rPr>
              <a:t>未依速限行駛</a:t>
            </a: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[</a:t>
            </a:r>
            <a:r>
              <a:rPr b="0" lang="zh-TW" sz="1800" spc="-1" strike="noStrike">
                <a:solidFill>
                  <a:srgbClr val="333333"/>
                </a:solidFill>
                <a:latin typeface="Noto Sans Regular"/>
              </a:rPr>
              <a:t>畫面時間差</a:t>
            </a:r>
            <a:r>
              <a:rPr b="0" lang="en-US" sz="1800" spc="-1" strike="noStrike">
                <a:solidFill>
                  <a:srgbClr val="333333"/>
                </a:solidFill>
                <a:latin typeface="Noto Sans Regular"/>
              </a:rPr>
              <a:t>?]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捕捉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[</a:t>
            </a: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動態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]</a:t>
            </a: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的違規行為</a:t>
            </a:r>
            <a:r>
              <a:rPr b="0" lang="en-US" sz="2100" spc="-1" strike="noStrike">
                <a:solidFill>
                  <a:srgbClr val="333333"/>
                </a:solidFill>
                <a:latin typeface="Noto Sans Regular"/>
              </a:rPr>
              <a:t>?</a:t>
            </a:r>
            <a:endParaRPr b="0" lang="en-US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行車紀錄器權限取得</a:t>
            </a:r>
            <a:endParaRPr b="0" lang="en-US" sz="21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b="0" lang="zh-TW" sz="2100" spc="-1" strike="noStrike">
                <a:solidFill>
                  <a:srgbClr val="333333"/>
                </a:solidFill>
                <a:latin typeface="Noto Sans Regular"/>
              </a:rPr>
              <a:t>外部連接使用者的行車紀錄器 權限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Application>LibreOffice/7.0.6.2$Windows_X86_64 LibreOffice_project/144abb84a525d8e30c9dbbefa69cbbf2d8d4ae3b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2021-07-29T13:56:21Z</dcterms:created>
  <dc:creator/>
  <dc:description/>
  <dc:language>zh-TW</dc:language>
  <cp:lastModifiedBy/>
  <dcterms:modified xsi:type="dcterms:W3CDTF">2021-07-30T09:45:54Z</dcterms:modified>
  <cp:revision>24</cp:revision>
  <dc:subject/>
  <dc:title>Impress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