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5"/>
  </p:notesMasterIdLst>
  <p:handoutMasterIdLst>
    <p:handoutMasterId r:id="rId46"/>
  </p:handoutMasterIdLst>
  <p:sldIdLst>
    <p:sldId id="346" r:id="rId2"/>
    <p:sldId id="431" r:id="rId3"/>
    <p:sldId id="433" r:id="rId4"/>
    <p:sldId id="432" r:id="rId5"/>
    <p:sldId id="435" r:id="rId6"/>
    <p:sldId id="434"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48" r:id="rId20"/>
    <p:sldId id="449" r:id="rId21"/>
    <p:sldId id="430" r:id="rId22"/>
    <p:sldId id="415" r:id="rId23"/>
    <p:sldId id="418" r:id="rId24"/>
    <p:sldId id="416" r:id="rId25"/>
    <p:sldId id="417" r:id="rId26"/>
    <p:sldId id="451" r:id="rId27"/>
    <p:sldId id="452" r:id="rId28"/>
    <p:sldId id="453" r:id="rId29"/>
    <p:sldId id="454" r:id="rId30"/>
    <p:sldId id="455" r:id="rId31"/>
    <p:sldId id="429" r:id="rId32"/>
    <p:sldId id="456" r:id="rId33"/>
    <p:sldId id="419" r:id="rId34"/>
    <p:sldId id="420" r:id="rId35"/>
    <p:sldId id="421" r:id="rId36"/>
    <p:sldId id="423" r:id="rId37"/>
    <p:sldId id="424" r:id="rId38"/>
    <p:sldId id="425" r:id="rId39"/>
    <p:sldId id="426" r:id="rId40"/>
    <p:sldId id="427" r:id="rId41"/>
    <p:sldId id="428" r:id="rId42"/>
    <p:sldId id="422" r:id="rId43"/>
    <p:sldId id="381" r:id="rId44"/>
  </p:sldIdLst>
  <p:sldSz cx="9144000" cy="6858000" type="screen4x3"/>
  <p:notesSz cx="6858000" cy="9296400"/>
  <p:defaultTextStyle>
    <a:defPPr>
      <a:defRPr lang="en-US"/>
    </a:defPPr>
    <a:lvl1pPr algn="l" rtl="0" fontAlgn="base">
      <a:spcBef>
        <a:spcPct val="0"/>
      </a:spcBef>
      <a:spcAft>
        <a:spcPct val="0"/>
      </a:spcAft>
      <a:defRPr kern="1200">
        <a:solidFill>
          <a:srgbClr val="4D4D4D"/>
        </a:solidFill>
        <a:latin typeface="Segoe"/>
        <a:ea typeface="MS PGothic" panose="020B0600070205080204" pitchFamily="34" charset="-128"/>
        <a:cs typeface="+mn-cs"/>
      </a:defRPr>
    </a:lvl1pPr>
    <a:lvl2pPr marL="457200" algn="l" rtl="0" fontAlgn="base">
      <a:spcBef>
        <a:spcPct val="0"/>
      </a:spcBef>
      <a:spcAft>
        <a:spcPct val="0"/>
      </a:spcAft>
      <a:defRPr kern="1200">
        <a:solidFill>
          <a:srgbClr val="4D4D4D"/>
        </a:solidFill>
        <a:latin typeface="Segoe"/>
        <a:ea typeface="MS PGothic" panose="020B0600070205080204" pitchFamily="34" charset="-128"/>
        <a:cs typeface="+mn-cs"/>
      </a:defRPr>
    </a:lvl2pPr>
    <a:lvl3pPr marL="914400" algn="l" rtl="0" fontAlgn="base">
      <a:spcBef>
        <a:spcPct val="0"/>
      </a:spcBef>
      <a:spcAft>
        <a:spcPct val="0"/>
      </a:spcAft>
      <a:defRPr kern="1200">
        <a:solidFill>
          <a:srgbClr val="4D4D4D"/>
        </a:solidFill>
        <a:latin typeface="Segoe"/>
        <a:ea typeface="MS PGothic" panose="020B0600070205080204" pitchFamily="34" charset="-128"/>
        <a:cs typeface="+mn-cs"/>
      </a:defRPr>
    </a:lvl3pPr>
    <a:lvl4pPr marL="1371600" algn="l" rtl="0" fontAlgn="base">
      <a:spcBef>
        <a:spcPct val="0"/>
      </a:spcBef>
      <a:spcAft>
        <a:spcPct val="0"/>
      </a:spcAft>
      <a:defRPr kern="1200">
        <a:solidFill>
          <a:srgbClr val="4D4D4D"/>
        </a:solidFill>
        <a:latin typeface="Segoe"/>
        <a:ea typeface="MS PGothic" panose="020B0600070205080204" pitchFamily="34" charset="-128"/>
        <a:cs typeface="+mn-cs"/>
      </a:defRPr>
    </a:lvl4pPr>
    <a:lvl5pPr marL="1828800" algn="l" rtl="0" fontAlgn="base">
      <a:spcBef>
        <a:spcPct val="0"/>
      </a:spcBef>
      <a:spcAft>
        <a:spcPct val="0"/>
      </a:spcAft>
      <a:defRPr kern="1200">
        <a:solidFill>
          <a:srgbClr val="4D4D4D"/>
        </a:solidFill>
        <a:latin typeface="Segoe"/>
        <a:ea typeface="MS PGothic" panose="020B0600070205080204" pitchFamily="34" charset="-128"/>
        <a:cs typeface="+mn-cs"/>
      </a:defRPr>
    </a:lvl5pPr>
    <a:lvl6pPr marL="2286000" algn="l" defTabSz="914400" rtl="0" eaLnBrk="1" latinLnBrk="0" hangingPunct="1">
      <a:defRPr kern="1200">
        <a:solidFill>
          <a:srgbClr val="4D4D4D"/>
        </a:solidFill>
        <a:latin typeface="Segoe"/>
        <a:ea typeface="MS PGothic" panose="020B0600070205080204" pitchFamily="34" charset="-128"/>
        <a:cs typeface="+mn-cs"/>
      </a:defRPr>
    </a:lvl6pPr>
    <a:lvl7pPr marL="2743200" algn="l" defTabSz="914400" rtl="0" eaLnBrk="1" latinLnBrk="0" hangingPunct="1">
      <a:defRPr kern="1200">
        <a:solidFill>
          <a:srgbClr val="4D4D4D"/>
        </a:solidFill>
        <a:latin typeface="Segoe"/>
        <a:ea typeface="MS PGothic" panose="020B0600070205080204" pitchFamily="34" charset="-128"/>
        <a:cs typeface="+mn-cs"/>
      </a:defRPr>
    </a:lvl7pPr>
    <a:lvl8pPr marL="3200400" algn="l" defTabSz="914400" rtl="0" eaLnBrk="1" latinLnBrk="0" hangingPunct="1">
      <a:defRPr kern="1200">
        <a:solidFill>
          <a:srgbClr val="4D4D4D"/>
        </a:solidFill>
        <a:latin typeface="Segoe"/>
        <a:ea typeface="MS PGothic" panose="020B0600070205080204" pitchFamily="34" charset="-128"/>
        <a:cs typeface="+mn-cs"/>
      </a:defRPr>
    </a:lvl8pPr>
    <a:lvl9pPr marL="3657600" algn="l" defTabSz="914400" rtl="0" eaLnBrk="1" latinLnBrk="0" hangingPunct="1">
      <a:defRPr kern="1200">
        <a:solidFill>
          <a:srgbClr val="4D4D4D"/>
        </a:solidFill>
        <a:latin typeface="Segoe"/>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AF"/>
    <a:srgbClr val="336799"/>
    <a:srgbClr val="008CDA"/>
    <a:srgbClr val="0308D7"/>
    <a:srgbClr val="C4C7FE"/>
    <a:srgbClr val="4F81BD"/>
    <a:srgbClr val="62A5E8"/>
    <a:srgbClr val="A8CDF2"/>
    <a:srgbClr val="A8CD8E"/>
    <a:srgbClr val="539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3775" autoAdjust="0"/>
  </p:normalViewPr>
  <p:slideViewPr>
    <p:cSldViewPr snapToGrid="0">
      <p:cViewPr varScale="1">
        <p:scale>
          <a:sx n="66" d="100"/>
          <a:sy n="66" d="100"/>
        </p:scale>
        <p:origin x="1256" y="52"/>
      </p:cViewPr>
      <p:guideLst>
        <p:guide orient="horz" pos="2160"/>
        <p:guide pos="2880"/>
      </p:guideLst>
    </p:cSldViewPr>
  </p:slideViewPr>
  <p:notesTextViewPr>
    <p:cViewPr>
      <p:scale>
        <a:sx n="1" d="1"/>
        <a:sy n="1" d="1"/>
      </p:scale>
      <p:origin x="0" y="0"/>
    </p:cViewPr>
  </p:notesTextViewPr>
  <p:notesViewPr>
    <p:cSldViewPr snapToGrid="0">
      <p:cViewPr varScale="1">
        <p:scale>
          <a:sx n="84" d="100"/>
          <a:sy n="84" d="100"/>
        </p:scale>
        <p:origin x="380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04" tIns="46552" rIns="93104" bIns="46552" numCol="1" anchor="t"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4099" name="Rectangle 3"/>
          <p:cNvSpPr>
            <a:spLocks noGrp="1" noChangeArrowheads="1"/>
          </p:cNvSpPr>
          <p:nvPr>
            <p:ph type="dt" sz="quarter" idx="1"/>
          </p:nvPr>
        </p:nvSpPr>
        <p:spPr bwMode="auto">
          <a:xfrm>
            <a:off x="3884613" y="0"/>
            <a:ext cx="2971800" cy="465138"/>
          </a:xfrm>
          <a:prstGeom prst="rect">
            <a:avLst/>
          </a:prstGeom>
          <a:noFill/>
          <a:ln w="9525">
            <a:noFill/>
            <a:miter lim="800000"/>
          </a:ln>
          <a:effectLst/>
        </p:spPr>
        <p:txBody>
          <a:bodyPr vert="horz" wrap="square" lIns="93104" tIns="46552" rIns="93104" bIns="46552" numCol="1" anchor="t" anchorCtr="0" compatLnSpc="1"/>
          <a:lstStyle>
            <a:lvl1pPr algn="r" defTabSz="930275">
              <a:defRPr sz="1200" smtClean="0">
                <a:solidFill>
                  <a:schemeClr val="tx1"/>
                </a:solidFill>
                <a:latin typeface="Arial" panose="020B0604020202020204" pitchFamily="34" charset="0"/>
              </a:defRPr>
            </a:lvl1pPr>
          </a:lstStyle>
          <a:p>
            <a:pPr>
              <a:defRPr/>
            </a:pPr>
            <a:fld id="{E8039707-0721-4DD2-9F9D-76948671045F}" type="datetime1">
              <a:rPr lang="zh-CN" altLang="en-US"/>
              <a:t>2020/3/20</a:t>
            </a:fld>
            <a:endParaRPr lang="zh-CN" altLang="zh-CN"/>
          </a:p>
        </p:txBody>
      </p:sp>
      <p:sp>
        <p:nvSpPr>
          <p:cNvPr id="4100" name="Rectangle 4"/>
          <p:cNvSpPr>
            <a:spLocks noGrp="1" noChangeArrowheads="1"/>
          </p:cNvSpPr>
          <p:nvPr>
            <p:ph type="ftr" sz="quarter" idx="2"/>
          </p:nvPr>
        </p:nvSpPr>
        <p:spPr bwMode="auto">
          <a:xfrm>
            <a:off x="0" y="8829675"/>
            <a:ext cx="2971800" cy="465138"/>
          </a:xfrm>
          <a:prstGeom prst="rect">
            <a:avLst/>
          </a:prstGeom>
          <a:noFill/>
          <a:ln w="9525">
            <a:noFill/>
            <a:miter lim="800000"/>
          </a:ln>
          <a:effectLst/>
        </p:spPr>
        <p:txBody>
          <a:bodyPr vert="horz" wrap="square" lIns="93104" tIns="46552" rIns="93104" bIns="46552" numCol="1" anchor="b"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4101" name="Rectangle 5"/>
          <p:cNvSpPr>
            <a:spLocks noGrp="1" noChangeArrowheads="1"/>
          </p:cNvSpPr>
          <p:nvPr>
            <p:ph type="sldNum" sz="quarter" idx="3"/>
          </p:nvPr>
        </p:nvSpPr>
        <p:spPr bwMode="auto">
          <a:xfrm>
            <a:off x="3884613" y="8829675"/>
            <a:ext cx="2971800" cy="465138"/>
          </a:xfrm>
          <a:prstGeom prst="rect">
            <a:avLst/>
          </a:prstGeom>
          <a:noFill/>
          <a:ln w="9525">
            <a:noFill/>
            <a:miter lim="800000"/>
          </a:ln>
          <a:effectLst/>
        </p:spPr>
        <p:txBody>
          <a:bodyPr vert="horz" wrap="square" lIns="93104" tIns="46552" rIns="93104" bIns="46552" numCol="1" anchor="b" anchorCtr="0" compatLnSpc="1"/>
          <a:lstStyle>
            <a:lvl1pPr algn="r" defTabSz="930275">
              <a:defRPr sz="1200">
                <a:solidFill>
                  <a:schemeClr val="tx1"/>
                </a:solidFill>
                <a:latin typeface="Arial" panose="020B0604020202020204" pitchFamily="34" charset="0"/>
              </a:defRPr>
            </a:lvl1pPr>
          </a:lstStyle>
          <a:p>
            <a:fld id="{7C3DAC33-DF8F-4403-B649-095DB86315CB}" type="slidenum">
              <a:rPr lang="en-US" altLang="zh-CN"/>
              <a:t>‹#›</a:t>
            </a:fld>
            <a:endParaRPr lang="en-US" altLang="zh-CN"/>
          </a:p>
        </p:txBody>
      </p:sp>
    </p:spTree>
    <p:extLst>
      <p:ext uri="{BB962C8B-B14F-4D97-AF65-F5344CB8AC3E}">
        <p14:creationId xmlns:p14="http://schemas.microsoft.com/office/powerpoint/2010/main" val="3024765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04" tIns="46552" rIns="93104" bIns="46552" numCol="1" anchor="t"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ln>
          <a:effectLst/>
        </p:spPr>
        <p:txBody>
          <a:bodyPr vert="horz" wrap="square" lIns="93104" tIns="46552" rIns="93104" bIns="46552" numCol="1" anchor="t" anchorCtr="0" compatLnSpc="1"/>
          <a:lstStyle>
            <a:lvl1pPr algn="r" defTabSz="930275">
              <a:defRPr sz="1200" smtClean="0">
                <a:solidFill>
                  <a:schemeClr val="tx1"/>
                </a:solidFill>
                <a:latin typeface="Arial" panose="020B0604020202020204" pitchFamily="34" charset="0"/>
              </a:defRPr>
            </a:lvl1pPr>
          </a:lstStyle>
          <a:p>
            <a:pPr>
              <a:defRPr/>
            </a:pPr>
            <a:fld id="{1E650F31-6F4A-4A69-9952-8A35445B2C84}" type="datetime1">
              <a:rPr lang="zh-CN" altLang="en-US"/>
              <a:t>2020/3/20</a:t>
            </a:fld>
            <a:endParaRPr lang="zh-CN" altLang="zh-CN"/>
          </a:p>
        </p:txBody>
      </p:sp>
      <p:sp>
        <p:nvSpPr>
          <p:cNvPr id="2253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ln>
          <a:effectLst/>
        </p:spPr>
        <p:txBody>
          <a:bodyPr vert="horz" wrap="square" lIns="93104" tIns="46552" rIns="93104" bIns="46552"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ln>
          <a:effectLst/>
        </p:spPr>
        <p:txBody>
          <a:bodyPr vert="horz" wrap="square" lIns="93104" tIns="46552" rIns="93104" bIns="46552" numCol="1" anchor="b" anchorCtr="0" compatLnSpc="1"/>
          <a:lstStyle>
            <a:lvl1pPr defTabSz="930275">
              <a:defRPr sz="1200" smtClean="0">
                <a:solidFill>
                  <a:schemeClr val="tx1"/>
                </a:solidFill>
                <a:latin typeface="Arial" panose="020B0604020202020204" pitchFamily="34" charset="0"/>
              </a:defRPr>
            </a:lvl1pPr>
          </a:lstStyle>
          <a:p>
            <a:pPr>
              <a:defRPr/>
            </a:pPr>
            <a:endParaRPr lang="zh-CN" altLang="zh-CN"/>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ln>
          <a:effectLst/>
        </p:spPr>
        <p:txBody>
          <a:bodyPr vert="horz" wrap="square" lIns="93104" tIns="46552" rIns="93104" bIns="46552" numCol="1" anchor="b" anchorCtr="0" compatLnSpc="1"/>
          <a:lstStyle>
            <a:lvl1pPr algn="r" defTabSz="930275">
              <a:defRPr sz="1200">
                <a:solidFill>
                  <a:schemeClr val="tx1"/>
                </a:solidFill>
                <a:latin typeface="Arial" panose="020B0604020202020204" pitchFamily="34" charset="0"/>
              </a:defRPr>
            </a:lvl1pPr>
          </a:lstStyle>
          <a:p>
            <a:fld id="{97B74C8F-E428-44CE-846E-C81F75F5A60B}" type="slidenum">
              <a:rPr lang="en-US" altLang="zh-CN"/>
              <a:t>‹#›</a:t>
            </a:fld>
            <a:endParaRPr lang="en-US" altLang="zh-CN"/>
          </a:p>
        </p:txBody>
      </p:sp>
    </p:spTree>
    <p:extLst>
      <p:ext uri="{BB962C8B-B14F-4D97-AF65-F5344CB8AC3E}">
        <p14:creationId xmlns:p14="http://schemas.microsoft.com/office/powerpoint/2010/main" val="19266466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2pPr>
    <a:lvl3pPr marL="9144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3pPr>
    <a:lvl4pPr marL="13716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4pPr>
    <a:lvl5pPr marL="1828800" algn="l" rtl="0" eaLnBrk="0" fontAlgn="base" hangingPunct="0">
      <a:spcBef>
        <a:spcPct val="30000"/>
      </a:spcBef>
      <a:spcAft>
        <a:spcPct val="0"/>
      </a:spcAft>
      <a:defRPr sz="1000" kern="1200">
        <a:solidFill>
          <a:schemeClr val="tx1"/>
        </a:solidFill>
        <a:latin typeface="Arial Narrow"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74C8F-E428-44CE-846E-C81F75F5A60B}" type="slidenum">
              <a:rPr lang="en-US" altLang="zh-CN" smtClean="0"/>
              <a:t>1</a:t>
            </a:fld>
            <a:endParaRPr lang="en-US" altLang="zh-CN"/>
          </a:p>
        </p:txBody>
      </p:sp>
    </p:spTree>
    <p:extLst>
      <p:ext uri="{BB962C8B-B14F-4D97-AF65-F5344CB8AC3E}">
        <p14:creationId xmlns:p14="http://schemas.microsoft.com/office/powerpoint/2010/main" val="188007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00520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98120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421521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963805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99649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85787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18565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253353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88716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66277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a:p>
            <a:br>
              <a:rPr lang="zh-CN" altLang="en-US" dirty="0"/>
            </a:br>
            <a:br>
              <a:rPr lang="zh-CN" altLang="en-US" dirty="0"/>
            </a:b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644683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50741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74C8F-E428-44CE-846E-C81F75F5A60B}" type="slidenum">
              <a:rPr lang="en-US" altLang="zh-CN" smtClean="0"/>
              <a:t>21</a:t>
            </a:fld>
            <a:endParaRPr lang="en-US" altLang="zh-CN"/>
          </a:p>
        </p:txBody>
      </p:sp>
    </p:spTree>
    <p:extLst>
      <p:ext uri="{BB962C8B-B14F-4D97-AF65-F5344CB8AC3E}">
        <p14:creationId xmlns:p14="http://schemas.microsoft.com/office/powerpoint/2010/main" val="3136480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a:p>
            <a:br>
              <a:rPr lang="zh-CN" altLang="en-US" dirty="0"/>
            </a:br>
            <a:br>
              <a:rPr lang="zh-CN" altLang="en-US" dirty="0"/>
            </a:b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714305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a:p>
            <a:br>
              <a:rPr lang="zh-CN" altLang="en-US" dirty="0"/>
            </a:br>
            <a:br>
              <a:rPr lang="zh-CN" altLang="en-US" dirty="0"/>
            </a:b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784617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143684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658854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115370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69397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4253228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4456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a:p>
            <a:br>
              <a:rPr lang="zh-CN" altLang="en-US" dirty="0"/>
            </a:br>
            <a:br>
              <a:rPr lang="zh-CN" altLang="en-US" dirty="0"/>
            </a:b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314391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3694189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916337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376515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2046457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2413082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1510877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5300722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4958071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8585967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410435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a:p>
            <a:br>
              <a:rPr lang="zh-CN" altLang="en-US" dirty="0"/>
            </a:br>
            <a:br>
              <a:rPr lang="zh-CN" altLang="en-US" dirty="0"/>
            </a:b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708877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27366133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231862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2241589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74C8F-E428-44CE-846E-C81F75F5A60B}" type="slidenum">
              <a:rPr lang="en-US" altLang="zh-CN" smtClean="0"/>
              <a:t>43</a:t>
            </a:fld>
            <a:endParaRPr lang="en-US" altLang="zh-CN"/>
          </a:p>
        </p:txBody>
      </p:sp>
    </p:spTree>
    <p:extLst>
      <p:ext uri="{BB962C8B-B14F-4D97-AF65-F5344CB8AC3E}">
        <p14:creationId xmlns:p14="http://schemas.microsoft.com/office/powerpoint/2010/main" val="97169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687746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56713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689211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97658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183165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幻灯片首页">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项目列表">
    <p:spTree>
      <p:nvGrpSpPr>
        <p:cNvPr id="1" name=""/>
        <p:cNvGrpSpPr/>
        <p:nvPr/>
      </p:nvGrpSpPr>
      <p:grpSpPr>
        <a:xfrm>
          <a:off x="0" y="0"/>
          <a:ext cx="0" cy="0"/>
          <a:chOff x="0" y="0"/>
          <a:chExt cx="0" cy="0"/>
        </a:xfrm>
      </p:grpSpPr>
      <p:grpSp>
        <p:nvGrpSpPr>
          <p:cNvPr id="7" name="Group 54"/>
          <p:cNvGrpSpPr/>
          <p:nvPr/>
        </p:nvGrpSpPr>
        <p:grpSpPr bwMode="auto">
          <a:xfrm>
            <a:off x="1828800" y="1752600"/>
            <a:ext cx="5329238" cy="665163"/>
            <a:chOff x="1152" y="1104"/>
            <a:chExt cx="3357" cy="419"/>
          </a:xfrm>
        </p:grpSpPr>
        <p:grpSp>
          <p:nvGrpSpPr>
            <p:cNvPr id="8" name="Group 3"/>
            <p:cNvGrpSpPr/>
            <p:nvPr/>
          </p:nvGrpSpPr>
          <p:grpSpPr bwMode="auto">
            <a:xfrm>
              <a:off x="1152" y="1104"/>
              <a:ext cx="480" cy="419"/>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9" name="Line 11"/>
            <p:cNvSpPr>
              <a:spLocks noChangeShapeType="1"/>
            </p:cNvSpPr>
            <p:nvPr/>
          </p:nvSpPr>
          <p:spPr bwMode="auto">
            <a:xfrm>
              <a:off x="1536" y="1488"/>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13"/>
            <p:cNvSpPr txBox="1">
              <a:spLocks noChangeArrowheads="1"/>
            </p:cNvSpPr>
            <p:nvPr/>
          </p:nvSpPr>
          <p:spPr bwMode="gray">
            <a:xfrm>
              <a:off x="1270" y="1166"/>
              <a:ext cx="235"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1</a:t>
              </a:r>
            </a:p>
          </p:txBody>
        </p:sp>
      </p:grpSp>
      <p:grpSp>
        <p:nvGrpSpPr>
          <p:cNvPr id="14" name="Group 55"/>
          <p:cNvGrpSpPr/>
          <p:nvPr/>
        </p:nvGrpSpPr>
        <p:grpSpPr bwMode="auto">
          <a:xfrm>
            <a:off x="1828800" y="2667000"/>
            <a:ext cx="5329238" cy="665163"/>
            <a:chOff x="1152" y="1680"/>
            <a:chExt cx="3357" cy="419"/>
          </a:xfrm>
        </p:grpSpPr>
        <p:grpSp>
          <p:nvGrpSpPr>
            <p:cNvPr id="15" name="Group 7"/>
            <p:cNvGrpSpPr/>
            <p:nvPr/>
          </p:nvGrpSpPr>
          <p:grpSpPr bwMode="auto">
            <a:xfrm>
              <a:off x="1152" y="1680"/>
              <a:ext cx="480" cy="419"/>
              <a:chOff x="3174" y="2656"/>
              <a:chExt cx="1549" cy="1351"/>
            </a:xfrm>
          </p:grpSpPr>
          <p:sp>
            <p:nvSpPr>
              <p:cNvPr id="1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1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16" name="Line 14"/>
            <p:cNvSpPr>
              <a:spLocks noChangeShapeType="1"/>
            </p:cNvSpPr>
            <p:nvPr/>
          </p:nvSpPr>
          <p:spPr bwMode="auto">
            <a:xfrm>
              <a:off x="1536" y="2064"/>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6"/>
            <p:cNvSpPr txBox="1">
              <a:spLocks noChangeArrowheads="1"/>
            </p:cNvSpPr>
            <p:nvPr/>
          </p:nvSpPr>
          <p:spPr bwMode="gray">
            <a:xfrm>
              <a:off x="1270" y="1742"/>
              <a:ext cx="235"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2</a:t>
              </a:r>
            </a:p>
          </p:txBody>
        </p:sp>
      </p:grpSp>
      <p:grpSp>
        <p:nvGrpSpPr>
          <p:cNvPr id="21" name="Group 56"/>
          <p:cNvGrpSpPr/>
          <p:nvPr/>
        </p:nvGrpSpPr>
        <p:grpSpPr bwMode="auto">
          <a:xfrm>
            <a:off x="1828800" y="3559175"/>
            <a:ext cx="5329238" cy="665163"/>
            <a:chOff x="1152" y="2242"/>
            <a:chExt cx="3357" cy="419"/>
          </a:xfrm>
        </p:grpSpPr>
        <p:grpSp>
          <p:nvGrpSpPr>
            <p:cNvPr id="22" name="Group 17"/>
            <p:cNvGrpSpPr/>
            <p:nvPr/>
          </p:nvGrpSpPr>
          <p:grpSpPr bwMode="auto">
            <a:xfrm>
              <a:off x="1152" y="2242"/>
              <a:ext cx="480" cy="419"/>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23" name="Line 25"/>
            <p:cNvSpPr>
              <a:spLocks noChangeShapeType="1"/>
            </p:cNvSpPr>
            <p:nvPr/>
          </p:nvSpPr>
          <p:spPr bwMode="auto">
            <a:xfrm>
              <a:off x="1536" y="2626"/>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7"/>
            <p:cNvSpPr txBox="1">
              <a:spLocks noChangeArrowheads="1"/>
            </p:cNvSpPr>
            <p:nvPr/>
          </p:nvSpPr>
          <p:spPr bwMode="gray">
            <a:xfrm>
              <a:off x="1270" y="2304"/>
              <a:ext cx="235"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3</a:t>
              </a:r>
            </a:p>
          </p:txBody>
        </p:sp>
      </p:grpSp>
      <p:grpSp>
        <p:nvGrpSpPr>
          <p:cNvPr id="28" name="Group 57"/>
          <p:cNvGrpSpPr/>
          <p:nvPr/>
        </p:nvGrpSpPr>
        <p:grpSpPr bwMode="auto">
          <a:xfrm>
            <a:off x="1828800" y="4473575"/>
            <a:ext cx="5329238" cy="665163"/>
            <a:chOff x="1152" y="2818"/>
            <a:chExt cx="3357" cy="419"/>
          </a:xfrm>
        </p:grpSpPr>
        <p:grpSp>
          <p:nvGrpSpPr>
            <p:cNvPr id="29" name="Group 21"/>
            <p:cNvGrpSpPr/>
            <p:nvPr/>
          </p:nvGrpSpPr>
          <p:grpSpPr bwMode="auto">
            <a:xfrm>
              <a:off x="1152" y="2818"/>
              <a:ext cx="480" cy="419"/>
              <a:chOff x="3174" y="2656"/>
              <a:chExt cx="1549" cy="1351"/>
            </a:xfrm>
          </p:grpSpPr>
          <p:sp>
            <p:nvSpPr>
              <p:cNvPr id="3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3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latin typeface="微软雅黑" panose="020B0503020204020204" pitchFamily="34" charset="-122"/>
                  <a:ea typeface="微软雅黑" panose="020B0503020204020204" pitchFamily="34" charset="-122"/>
                </a:endParaRPr>
              </a:p>
            </p:txBody>
          </p:sp>
          <p:sp>
            <p:nvSpPr>
              <p:cNvPr id="3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30" name="Line 28"/>
            <p:cNvSpPr>
              <a:spLocks noChangeShapeType="1"/>
            </p:cNvSpPr>
            <p:nvPr/>
          </p:nvSpPr>
          <p:spPr bwMode="auto">
            <a:xfrm>
              <a:off x="1536" y="3202"/>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30"/>
            <p:cNvSpPr txBox="1">
              <a:spLocks noChangeArrowheads="1"/>
            </p:cNvSpPr>
            <p:nvPr/>
          </p:nvSpPr>
          <p:spPr bwMode="gray">
            <a:xfrm>
              <a:off x="1270" y="2880"/>
              <a:ext cx="235" cy="291"/>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4</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循环过程">
    <p:spTree>
      <p:nvGrpSpPr>
        <p:cNvPr id="1" name=""/>
        <p:cNvGrpSpPr/>
        <p:nvPr/>
      </p:nvGrpSpPr>
      <p:grpSpPr>
        <a:xfrm>
          <a:off x="0" y="0"/>
          <a:ext cx="0" cy="0"/>
          <a:chOff x="0" y="0"/>
          <a:chExt cx="0" cy="0"/>
        </a:xfrm>
      </p:grpSpPr>
      <p:grpSp>
        <p:nvGrpSpPr>
          <p:cNvPr id="10" name="Group 3"/>
          <p:cNvGrpSpPr/>
          <p:nvPr/>
        </p:nvGrpSpPr>
        <p:grpSpPr bwMode="auto">
          <a:xfrm>
            <a:off x="595313" y="1577975"/>
            <a:ext cx="8139112" cy="4398963"/>
            <a:chOff x="559" y="1296"/>
            <a:chExt cx="4529" cy="2448"/>
          </a:xfrm>
        </p:grpSpPr>
        <p:sp>
          <p:nvSpPr>
            <p:cNvPr id="11"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2"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9"/>
            <p:cNvSpPr>
              <a:spLocks noChangeArrowheads="1"/>
            </p:cNvSpPr>
            <p:nvPr/>
          </p:nvSpPr>
          <p:spPr bwMode="gray">
            <a:xfrm rot="-1543677">
              <a:off x="1344" y="2544"/>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8"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9"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0"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1"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eaLnBrk="1" hangingPunct="1"/>
              <a:endParaRPr lang="zh-CN" altLang="zh-CN" b="1">
                <a:solidFill>
                  <a:srgbClr val="000000"/>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gray">
            <a:xfrm>
              <a:off x="1639" y="1545"/>
              <a:ext cx="1025" cy="7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23" name="AutoShape 22"/>
            <p:cNvCxnSpPr>
              <a:cxnSpLocks noChangeShapeType="1"/>
            </p:cNvCxnSpPr>
            <p:nvPr/>
          </p:nvCxnSpPr>
          <p:spPr bwMode="gray">
            <a:xfrm flipH="1">
              <a:off x="559" y="1545"/>
              <a:ext cx="1087"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层次结构">
    <p:spTree>
      <p:nvGrpSpPr>
        <p:cNvPr id="1" name=""/>
        <p:cNvGrpSpPr/>
        <p:nvPr/>
      </p:nvGrpSpPr>
      <p:grpSpPr>
        <a:xfrm>
          <a:off x="0" y="0"/>
          <a:ext cx="0" cy="0"/>
          <a:chOff x="0" y="0"/>
          <a:chExt cx="0" cy="0"/>
        </a:xfrm>
      </p:grpSpPr>
      <p:grpSp>
        <p:nvGrpSpPr>
          <p:cNvPr id="11" name="Group 3"/>
          <p:cNvGrpSpPr/>
          <p:nvPr/>
        </p:nvGrpSpPr>
        <p:grpSpPr bwMode="auto">
          <a:xfrm>
            <a:off x="914400" y="1741488"/>
            <a:ext cx="7239000" cy="3733800"/>
            <a:chOff x="168" y="960"/>
            <a:chExt cx="5367" cy="2792"/>
          </a:xfrm>
        </p:grpSpPr>
        <p:sp>
          <p:nvSpPr>
            <p:cNvPr id="12" name="Freeform 4"/>
            <p:cNvSpPr/>
            <p:nvPr/>
          </p:nvSpPr>
          <p:spPr bwMode="gray">
            <a:xfrm>
              <a:off x="5089" y="960"/>
              <a:ext cx="441" cy="705"/>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3" name="Freeform 5"/>
            <p:cNvSpPr/>
            <p:nvPr/>
          </p:nvSpPr>
          <p:spPr bwMode="gray">
            <a:xfrm>
              <a:off x="2976" y="960"/>
              <a:ext cx="2559" cy="451"/>
            </a:xfrm>
            <a:custGeom>
              <a:avLst/>
              <a:gdLst>
                <a:gd name="T0" fmla="*/ 1478 w 1786"/>
                <a:gd name="T1" fmla="*/ 284 h 284"/>
                <a:gd name="T2" fmla="*/ 0 w 1786"/>
                <a:gd name="T3" fmla="*/ 284 h 284"/>
                <a:gd name="T4" fmla="*/ 446 w 1786"/>
                <a:gd name="T5" fmla="*/ 0 h 284"/>
                <a:gd name="T6" fmla="*/ 1786 w 1786"/>
                <a:gd name="T7" fmla="*/ 0 h 284"/>
                <a:gd name="T8" fmla="*/ 1478 w 1786"/>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6" h="284">
                  <a:moveTo>
                    <a:pt x="1478" y="284"/>
                  </a:moveTo>
                  <a:lnTo>
                    <a:pt x="0" y="284"/>
                  </a:lnTo>
                  <a:lnTo>
                    <a:pt x="446" y="0"/>
                  </a:lnTo>
                  <a:lnTo>
                    <a:pt x="1786" y="0"/>
                  </a:lnTo>
                  <a:lnTo>
                    <a:pt x="1478" y="284"/>
                  </a:lnTo>
                  <a:close/>
                </a:path>
              </a:pathLst>
            </a:custGeom>
            <a:solidFill>
              <a:srgbClr val="00CC99"/>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4" name="Freeform 6"/>
            <p:cNvSpPr/>
            <p:nvPr/>
          </p:nvSpPr>
          <p:spPr bwMode="gray">
            <a:xfrm>
              <a:off x="4645" y="1660"/>
              <a:ext cx="441" cy="699"/>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5" name="Freeform 7"/>
            <p:cNvSpPr/>
            <p:nvPr/>
          </p:nvSpPr>
          <p:spPr bwMode="gray">
            <a:xfrm>
              <a:off x="2340" y="1660"/>
              <a:ext cx="2753" cy="45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A77B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 name="Freeform 8"/>
            <p:cNvSpPr/>
            <p:nvPr/>
          </p:nvSpPr>
          <p:spPr bwMode="gray">
            <a:xfrm>
              <a:off x="4200" y="2352"/>
              <a:ext cx="439" cy="705"/>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7" name="Freeform 9"/>
            <p:cNvSpPr/>
            <p:nvPr/>
          </p:nvSpPr>
          <p:spPr bwMode="gray">
            <a:xfrm>
              <a:off x="3758" y="3047"/>
              <a:ext cx="444" cy="705"/>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8" name="Freeform 10"/>
            <p:cNvSpPr/>
            <p:nvPr/>
          </p:nvSpPr>
          <p:spPr bwMode="gray">
            <a:xfrm>
              <a:off x="1075" y="3050"/>
              <a:ext cx="3125" cy="451"/>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0" h="284">
                  <a:moveTo>
                    <a:pt x="1872" y="284"/>
                  </a:moveTo>
                  <a:lnTo>
                    <a:pt x="0" y="284"/>
                  </a:lnTo>
                  <a:lnTo>
                    <a:pt x="446" y="0"/>
                  </a:lnTo>
                  <a:lnTo>
                    <a:pt x="2180" y="0"/>
                  </a:lnTo>
                  <a:lnTo>
                    <a:pt x="1872" y="284"/>
                  </a:lnTo>
                  <a:close/>
                </a:path>
              </a:pathLst>
            </a:custGeom>
            <a:solidFill>
              <a:srgbClr val="F2E160"/>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9" name="Line 11"/>
            <p:cNvSpPr>
              <a:spLocks noChangeShapeType="1"/>
            </p:cNvSpPr>
            <p:nvPr/>
          </p:nvSpPr>
          <p:spPr bwMode="gray">
            <a:xfrm flipH="1">
              <a:off x="168" y="3747"/>
              <a:ext cx="90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2"/>
            <p:cNvSpPr>
              <a:spLocks noChangeShapeType="1"/>
            </p:cNvSpPr>
            <p:nvPr/>
          </p:nvSpPr>
          <p:spPr bwMode="gray">
            <a:xfrm flipH="1">
              <a:off x="168" y="3047"/>
              <a:ext cx="154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p:cNvSpPr>
              <a:spLocks noChangeShapeType="1"/>
            </p:cNvSpPr>
            <p:nvPr/>
          </p:nvSpPr>
          <p:spPr bwMode="gray">
            <a:xfrm flipH="1">
              <a:off x="168" y="2356"/>
              <a:ext cx="21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4"/>
            <p:cNvSpPr>
              <a:spLocks noChangeShapeType="1"/>
            </p:cNvSpPr>
            <p:nvPr/>
          </p:nvSpPr>
          <p:spPr bwMode="gray">
            <a:xfrm flipH="1">
              <a:off x="168" y="1666"/>
              <a:ext cx="28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5"/>
            <p:cNvSpPr>
              <a:spLocks noChangeShapeType="1"/>
            </p:cNvSpPr>
            <p:nvPr/>
          </p:nvSpPr>
          <p:spPr bwMode="gray">
            <a:xfrm flipH="1">
              <a:off x="168" y="965"/>
              <a:ext cx="344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7"/>
            <p:cNvSpPr>
              <a:spLocks noChangeShapeType="1"/>
            </p:cNvSpPr>
            <p:nvPr/>
          </p:nvSpPr>
          <p:spPr bwMode="gray">
            <a:xfrm>
              <a:off x="305" y="1686"/>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8"/>
            <p:cNvSpPr>
              <a:spLocks noChangeShapeType="1"/>
            </p:cNvSpPr>
            <p:nvPr/>
          </p:nvSpPr>
          <p:spPr bwMode="gray">
            <a:xfrm>
              <a:off x="305" y="2365"/>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Freeform 20"/>
            <p:cNvSpPr/>
            <p:nvPr/>
          </p:nvSpPr>
          <p:spPr bwMode="gray">
            <a:xfrm>
              <a:off x="1529" y="1097"/>
              <a:ext cx="1409" cy="2267"/>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9" name="Rectangle 21"/>
            <p:cNvSpPr>
              <a:spLocks noChangeArrowheads="1"/>
            </p:cNvSpPr>
            <p:nvPr/>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0"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6" name="Freeform 23"/>
            <p:cNvSpPr/>
            <p:nvPr/>
          </p:nvSpPr>
          <p:spPr bwMode="gray">
            <a:xfrm>
              <a:off x="1709" y="2352"/>
              <a:ext cx="2935" cy="455"/>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FF996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7"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8"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归纳总结">
    <p:spTree>
      <p:nvGrpSpPr>
        <p:cNvPr id="1" name=""/>
        <p:cNvGrpSpPr/>
        <p:nvPr/>
      </p:nvGrpSpPr>
      <p:grpSpPr>
        <a:xfrm>
          <a:off x="0" y="0"/>
          <a:ext cx="0" cy="0"/>
          <a:chOff x="0" y="0"/>
          <a:chExt cx="0" cy="0"/>
        </a:xfrm>
      </p:grpSpPr>
      <p:sp>
        <p:nvSpPr>
          <p:cNvPr id="7"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8" name="AutoShape 4"/>
          <p:cNvSpPr>
            <a:spLocks noChangeArrowheads="1"/>
          </p:cNvSpPr>
          <p:nvPr/>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algn="ctr" eaLnBrk="0" hangingPunct="0">
              <a:spcBef>
                <a:spcPct val="50000"/>
              </a:spcBef>
              <a:defRPr/>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spcBef>
                <a:spcPct val="50000"/>
              </a:spcBef>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algn="ctr" eaLnBrk="0" hangingPunct="0">
              <a:spcBef>
                <a:spcPct val="50000"/>
              </a:spcBef>
              <a:defRPr/>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概念演变">
    <p:spTree>
      <p:nvGrpSpPr>
        <p:cNvPr id="1" name=""/>
        <p:cNvGrpSpPr/>
        <p:nvPr/>
      </p:nvGrpSpPr>
      <p:grpSpPr>
        <a:xfrm>
          <a:off x="0" y="0"/>
          <a:ext cx="0" cy="0"/>
          <a:chOff x="0" y="0"/>
          <a:chExt cx="0" cy="0"/>
        </a:xfrm>
      </p:grpSpPr>
      <p:grpSp>
        <p:nvGrpSpPr>
          <p:cNvPr id="9" name="Group 41"/>
          <p:cNvGrpSpPr/>
          <p:nvPr/>
        </p:nvGrpSpPr>
        <p:grpSpPr bwMode="auto">
          <a:xfrm>
            <a:off x="914400" y="2209800"/>
            <a:ext cx="7162800" cy="2895600"/>
            <a:chOff x="476" y="1388"/>
            <a:chExt cx="4808" cy="1924"/>
          </a:xfrm>
        </p:grpSpPr>
        <p:sp>
          <p:nvSpPr>
            <p:cNvPr id="10"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11"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12"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3"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4"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15"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16" name="Oval 9"/>
            <p:cNvSpPr>
              <a:spLocks noChangeArrowheads="1"/>
            </p:cNvSpPr>
            <p:nvPr/>
          </p:nvSpPr>
          <p:spPr bwMode="gray">
            <a:xfrm>
              <a:off x="4076" y="1540"/>
              <a:ext cx="1068"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17"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8"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19" name="Oval 12"/>
            <p:cNvSpPr>
              <a:spLocks noChangeArrowheads="1"/>
            </p:cNvSpPr>
            <p:nvPr/>
          </p:nvSpPr>
          <p:spPr bwMode="gray">
            <a:xfrm>
              <a:off x="566" y="1477"/>
              <a:ext cx="1186" cy="1187"/>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0" name="Oval 13"/>
            <p:cNvSpPr>
              <a:spLocks noChangeArrowheads="1"/>
            </p:cNvSpPr>
            <p:nvPr/>
          </p:nvSpPr>
          <p:spPr bwMode="gray">
            <a:xfrm>
              <a:off x="566" y="1479"/>
              <a:ext cx="1186" cy="1187"/>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1"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nvGrpSpPr>
            <p:cNvPr id="22" name="Group 15"/>
            <p:cNvGrpSpPr/>
            <p:nvPr/>
          </p:nvGrpSpPr>
          <p:grpSpPr bwMode="auto">
            <a:xfrm>
              <a:off x="639" y="1552"/>
              <a:ext cx="1029" cy="1032"/>
              <a:chOff x="4166" y="1706"/>
              <a:chExt cx="1250" cy="1253"/>
            </a:xfrm>
          </p:grpSpPr>
          <p:sp>
            <p:nvSpPr>
              <p:cNvPr id="41" name="Oval 16"/>
              <p:cNvSpPr>
                <a:spLocks noChangeArrowheads="1"/>
              </p:cNvSpPr>
              <p:nvPr/>
            </p:nvSpPr>
            <p:spPr bwMode="gray">
              <a:xfrm>
                <a:off x="4166" y="1705"/>
                <a:ext cx="1250"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2" name="Oval 17"/>
              <p:cNvSpPr>
                <a:spLocks noChangeArrowheads="1"/>
              </p:cNvSpPr>
              <p:nvPr/>
            </p:nvSpPr>
            <p:spPr bwMode="gray">
              <a:xfrm>
                <a:off x="4182"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3" name="Oval 18"/>
              <p:cNvSpPr>
                <a:spLocks noChangeArrowheads="1"/>
              </p:cNvSpPr>
              <p:nvPr/>
            </p:nvSpPr>
            <p:spPr bwMode="gray">
              <a:xfrm>
                <a:off x="4195" y="1726"/>
                <a:ext cx="1162"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4" name="Oval 19"/>
              <p:cNvSpPr>
                <a:spLocks noChangeArrowheads="1"/>
              </p:cNvSpPr>
              <p:nvPr/>
            </p:nvSpPr>
            <p:spPr bwMode="gray">
              <a:xfrm>
                <a:off x="4263" y="1758"/>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sp>
          <p:nvSpPr>
            <p:cNvPr id="23"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24"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p>
          </p:txBody>
        </p:sp>
        <p:sp>
          <p:nvSpPr>
            <p:cNvPr id="25"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6"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p>
          </p:txBody>
        </p:sp>
        <p:sp>
          <p:nvSpPr>
            <p:cNvPr id="27"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nvGrpSpPr>
            <p:cNvPr id="28" name="Group 25"/>
            <p:cNvGrpSpPr/>
            <p:nvPr/>
          </p:nvGrpSpPr>
          <p:grpSpPr bwMode="auto">
            <a:xfrm>
              <a:off x="2363" y="1552"/>
              <a:ext cx="1029" cy="1032"/>
              <a:chOff x="4166" y="1706"/>
              <a:chExt cx="1250" cy="1253"/>
            </a:xfrm>
          </p:grpSpPr>
          <p:sp>
            <p:nvSpPr>
              <p:cNvPr id="37" name="Oval 26"/>
              <p:cNvSpPr>
                <a:spLocks noChangeArrowheads="1"/>
              </p:cNvSpPr>
              <p:nvPr/>
            </p:nvSpPr>
            <p:spPr bwMode="gray">
              <a:xfrm>
                <a:off x="4166" y="1705"/>
                <a:ext cx="1249"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8" name="Oval 27"/>
              <p:cNvSpPr>
                <a:spLocks noChangeArrowheads="1"/>
              </p:cNvSpPr>
              <p:nvPr/>
            </p:nvSpPr>
            <p:spPr bwMode="gray">
              <a:xfrm>
                <a:off x="4182"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9" name="Oval 28"/>
              <p:cNvSpPr>
                <a:spLocks noChangeArrowheads="1"/>
              </p:cNvSpPr>
              <p:nvPr/>
            </p:nvSpPr>
            <p:spPr bwMode="gray">
              <a:xfrm>
                <a:off x="4195" y="1726"/>
                <a:ext cx="1161"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40" name="Oval 29"/>
              <p:cNvSpPr>
                <a:spLocks noChangeArrowheads="1"/>
              </p:cNvSpPr>
              <p:nvPr/>
            </p:nvSpPr>
            <p:spPr bwMode="gray">
              <a:xfrm>
                <a:off x="4263" y="1758"/>
                <a:ext cx="1032"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grpSp>
          <p:nvGrpSpPr>
            <p:cNvPr id="29" name="Group 30"/>
            <p:cNvGrpSpPr/>
            <p:nvPr/>
          </p:nvGrpSpPr>
          <p:grpSpPr bwMode="auto">
            <a:xfrm>
              <a:off x="4097" y="1552"/>
              <a:ext cx="1033" cy="1032"/>
              <a:chOff x="4166" y="1706"/>
              <a:chExt cx="1254" cy="1253"/>
            </a:xfrm>
          </p:grpSpPr>
          <p:sp>
            <p:nvSpPr>
              <p:cNvPr id="33" name="Oval 31"/>
              <p:cNvSpPr>
                <a:spLocks noChangeArrowheads="1"/>
              </p:cNvSpPr>
              <p:nvPr/>
            </p:nvSpPr>
            <p:spPr bwMode="gray">
              <a:xfrm>
                <a:off x="4166" y="1705"/>
                <a:ext cx="1253"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4" name="Oval 32"/>
              <p:cNvSpPr>
                <a:spLocks noChangeArrowheads="1"/>
              </p:cNvSpPr>
              <p:nvPr/>
            </p:nvSpPr>
            <p:spPr bwMode="gray">
              <a:xfrm>
                <a:off x="4181"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5" name="Oval 33"/>
              <p:cNvSpPr>
                <a:spLocks noChangeArrowheads="1"/>
              </p:cNvSpPr>
              <p:nvPr/>
            </p:nvSpPr>
            <p:spPr bwMode="gray">
              <a:xfrm>
                <a:off x="4194" y="1726"/>
                <a:ext cx="1162"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sp>
            <p:nvSpPr>
              <p:cNvPr id="36" name="Oval 34"/>
              <p:cNvSpPr>
                <a:spLocks noChangeArrowheads="1"/>
              </p:cNvSpPr>
              <p:nvPr/>
            </p:nvSpPr>
            <p:spPr bwMode="gray">
              <a:xfrm>
                <a:off x="4263" y="1758"/>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buFontTx/>
                  <a:buChar char="•"/>
                </a:pPr>
                <a:endParaRPr lang="zh-CN" altLang="en-US"/>
              </a:p>
            </p:txBody>
          </p:sp>
        </p:grpSp>
        <p:sp>
          <p:nvSpPr>
            <p:cNvPr id="30"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1"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2"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概念递进">
    <p:spTree>
      <p:nvGrpSpPr>
        <p:cNvPr id="1" name=""/>
        <p:cNvGrpSpPr/>
        <p:nvPr/>
      </p:nvGrpSpPr>
      <p:grpSpPr>
        <a:xfrm>
          <a:off x="0" y="0"/>
          <a:ext cx="0" cy="0"/>
          <a:chOff x="0" y="0"/>
          <a:chExt cx="0" cy="0"/>
        </a:xfrm>
      </p:grpSpPr>
      <p:grpSp>
        <p:nvGrpSpPr>
          <p:cNvPr id="8" name="Group 64"/>
          <p:cNvGrpSpPr/>
          <p:nvPr/>
        </p:nvGrpSpPr>
        <p:grpSpPr bwMode="auto">
          <a:xfrm>
            <a:off x="990600" y="1455738"/>
            <a:ext cx="5943600" cy="4495800"/>
            <a:chOff x="624" y="720"/>
            <a:chExt cx="3744" cy="2832"/>
          </a:xfrm>
        </p:grpSpPr>
        <p:sp>
          <p:nvSpPr>
            <p:cNvPr id="9" name="Freeform 4"/>
            <p:cNvSpPr>
              <a:spLocks noEditPoints="1"/>
            </p:cNvSpPr>
            <p:nvPr/>
          </p:nvSpPr>
          <p:spPr bwMode="gray">
            <a:xfrm>
              <a:off x="624" y="1008"/>
              <a:ext cx="3744" cy="2544"/>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gs>
                <a:gs pos="100000">
                  <a:srgbClr val="4987E3"/>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nvGrpSpPr>
            <p:cNvPr id="10" name="Group 60"/>
            <p:cNvGrpSpPr/>
            <p:nvPr/>
          </p:nvGrpSpPr>
          <p:grpSpPr bwMode="auto">
            <a:xfrm>
              <a:off x="1950" y="2076"/>
              <a:ext cx="1074" cy="1188"/>
              <a:chOff x="1950" y="2076"/>
              <a:chExt cx="1074" cy="1188"/>
            </a:xfrm>
          </p:grpSpPr>
          <p:sp>
            <p:nvSpPr>
              <p:cNvPr id="30"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1"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1" name="Group 61"/>
            <p:cNvGrpSpPr/>
            <p:nvPr/>
          </p:nvGrpSpPr>
          <p:grpSpPr bwMode="auto">
            <a:xfrm>
              <a:off x="784" y="1836"/>
              <a:ext cx="864" cy="1008"/>
              <a:chOff x="784" y="1836"/>
              <a:chExt cx="864" cy="1008"/>
            </a:xfrm>
          </p:grpSpPr>
          <p:sp>
            <p:nvSpPr>
              <p:cNvPr id="24"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5" name="Group 42"/>
              <p:cNvGrpSpPr/>
              <p:nvPr/>
            </p:nvGrpSpPr>
            <p:grpSpPr bwMode="auto">
              <a:xfrm>
                <a:off x="784" y="1836"/>
                <a:ext cx="864" cy="908"/>
                <a:chOff x="732" y="2112"/>
                <a:chExt cx="842" cy="860"/>
              </a:xfrm>
            </p:grpSpPr>
            <p:sp>
              <p:nvSpPr>
                <p:cNvPr id="26"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7"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Oval 45"/>
                <p:cNvSpPr>
                  <a:spLocks noChangeArrowheads="1"/>
                </p:cNvSpPr>
                <p:nvPr/>
              </p:nvSpPr>
              <p:spPr bwMode="gray">
                <a:xfrm>
                  <a:off x="751" y="2125"/>
                  <a:ext cx="784" cy="78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grpSp>
          <p:nvGrpSpPr>
            <p:cNvPr id="12" name="Group 62"/>
            <p:cNvGrpSpPr/>
            <p:nvPr/>
          </p:nvGrpSpPr>
          <p:grpSpPr bwMode="auto">
            <a:xfrm>
              <a:off x="720" y="972"/>
              <a:ext cx="693" cy="718"/>
              <a:chOff x="720" y="972"/>
              <a:chExt cx="693" cy="718"/>
            </a:xfrm>
          </p:grpSpPr>
          <p:sp>
            <p:nvSpPr>
              <p:cNvPr id="19"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0"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2"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3" name="Group 63"/>
            <p:cNvGrpSpPr/>
            <p:nvPr/>
          </p:nvGrpSpPr>
          <p:grpSpPr bwMode="auto">
            <a:xfrm>
              <a:off x="1518" y="720"/>
              <a:ext cx="507" cy="480"/>
              <a:chOff x="1518" y="720"/>
              <a:chExt cx="507" cy="480"/>
            </a:xfrm>
          </p:grpSpPr>
          <p:sp>
            <p:nvSpPr>
              <p:cNvPr id="14"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8"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核心分支">
    <p:spTree>
      <p:nvGrpSpPr>
        <p:cNvPr id="1" name=""/>
        <p:cNvGrpSpPr/>
        <p:nvPr/>
      </p:nvGrpSpPr>
      <p:grpSpPr>
        <a:xfrm>
          <a:off x="0" y="0"/>
          <a:ext cx="0" cy="0"/>
          <a:chOff x="0" y="0"/>
          <a:chExt cx="0" cy="0"/>
        </a:xfrm>
      </p:grpSpPr>
      <p:grpSp>
        <p:nvGrpSpPr>
          <p:cNvPr id="10" name="Group 33"/>
          <p:cNvGrpSpPr/>
          <p:nvPr/>
        </p:nvGrpSpPr>
        <p:grpSpPr bwMode="auto">
          <a:xfrm>
            <a:off x="2552700" y="1744663"/>
            <a:ext cx="4038600" cy="3744912"/>
            <a:chOff x="1608" y="976"/>
            <a:chExt cx="2544" cy="2359"/>
          </a:xfrm>
        </p:grpSpPr>
        <p:sp>
          <p:nvSpPr>
            <p:cNvPr id="11" name="AutoShape 3"/>
            <p:cNvSpPr>
              <a:spLocks noChangeArrowheads="1"/>
            </p:cNvSpPr>
            <p:nvPr/>
          </p:nvSpPr>
          <p:spPr bwMode="gray">
            <a:xfrm rot="-3626814">
              <a:off x="2998" y="140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2" name="AutoShape 4"/>
            <p:cNvSpPr>
              <a:spLocks noChangeArrowheads="1"/>
            </p:cNvSpPr>
            <p:nvPr/>
          </p:nvSpPr>
          <p:spPr bwMode="gray">
            <a:xfrm rot="3465783">
              <a:off x="3027"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3" name="AutoShape 5"/>
            <p:cNvSpPr>
              <a:spLocks noChangeArrowheads="1"/>
            </p:cNvSpPr>
            <p:nvPr/>
          </p:nvSpPr>
          <p:spPr bwMode="gray">
            <a:xfrm rot="-7230978">
              <a:off x="2262" y="1418"/>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4" name="AutoShape 6"/>
            <p:cNvSpPr>
              <a:spLocks noChangeArrowheads="1"/>
            </p:cNvSpPr>
            <p:nvPr/>
          </p:nvSpPr>
          <p:spPr bwMode="gray">
            <a:xfrm rot="7535209">
              <a:off x="2237"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5"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6"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7" name="Oval 9"/>
            <p:cNvSpPr>
              <a:spLocks noChangeArrowheads="1"/>
            </p:cNvSpPr>
            <p:nvPr/>
          </p:nvSpPr>
          <p:spPr bwMode="auto">
            <a:xfrm>
              <a:off x="1698" y="976"/>
              <a:ext cx="2358" cy="2359"/>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8"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9"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0"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1"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2"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3"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4"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5"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6"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7"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8"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29" name="Group 27"/>
            <p:cNvGrpSpPr/>
            <p:nvPr/>
          </p:nvGrpSpPr>
          <p:grpSpPr bwMode="auto">
            <a:xfrm>
              <a:off x="2483" y="1753"/>
              <a:ext cx="813" cy="805"/>
              <a:chOff x="4166" y="1706"/>
              <a:chExt cx="1252" cy="1252"/>
            </a:xfrm>
          </p:grpSpPr>
          <p:sp>
            <p:nvSpPr>
              <p:cNvPr id="30"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1"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2"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3"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并列关系">
    <p:spTree>
      <p:nvGrpSpPr>
        <p:cNvPr id="1" name=""/>
        <p:cNvGrpSpPr/>
        <p:nvPr/>
      </p:nvGrpSpPr>
      <p:grpSpPr>
        <a:xfrm>
          <a:off x="0" y="0"/>
          <a:ext cx="0" cy="0"/>
          <a:chOff x="0" y="0"/>
          <a:chExt cx="0" cy="0"/>
        </a:xfrm>
      </p:grpSpPr>
      <p:sp>
        <p:nvSpPr>
          <p:cNvPr id="11"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2"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5" name="Group 7"/>
          <p:cNvGrpSpPr/>
          <p:nvPr/>
        </p:nvGrpSpPr>
        <p:grpSpPr bwMode="auto">
          <a:xfrm>
            <a:off x="1282700" y="1600200"/>
            <a:ext cx="6096000" cy="990600"/>
            <a:chOff x="624" y="1152"/>
            <a:chExt cx="4080" cy="720"/>
          </a:xfrm>
        </p:grpSpPr>
        <p:sp>
          <p:nvSpPr>
            <p:cNvPr id="16"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contourClr>
                <a:srgbClr val="4987E3"/>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7" name="Group 9"/>
            <p:cNvGrpSpPr/>
            <p:nvPr/>
          </p:nvGrpSpPr>
          <p:grpSpPr bwMode="auto">
            <a:xfrm>
              <a:off x="1292" y="1280"/>
              <a:ext cx="623" cy="94"/>
              <a:chOff x="2003" y="3440"/>
              <a:chExt cx="468" cy="242"/>
            </a:xfrm>
          </p:grpSpPr>
          <p:sp>
            <p:nvSpPr>
              <p:cNvPr id="31" name="Oval 10"/>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Rectangle 11"/>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12"/>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13"/>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8" name="Rectangle 14"/>
            <p:cNvSpPr>
              <a:spLocks noChangeArrowheads="1"/>
            </p:cNvSpPr>
            <p:nvPr/>
          </p:nvSpPr>
          <p:spPr bwMode="gray">
            <a:xfrm rot="3419336">
              <a:off x="1776" y="1150"/>
              <a:ext cx="672" cy="675"/>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contourClr>
                <a:srgbClr val="D9520F"/>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9" name="Group 15"/>
            <p:cNvGrpSpPr/>
            <p:nvPr/>
          </p:nvGrpSpPr>
          <p:grpSpPr bwMode="auto">
            <a:xfrm>
              <a:off x="2444" y="1280"/>
              <a:ext cx="623" cy="94"/>
              <a:chOff x="2003" y="3440"/>
              <a:chExt cx="468" cy="242"/>
            </a:xfrm>
          </p:grpSpPr>
          <p:sp>
            <p:nvSpPr>
              <p:cNvPr id="27" name="Oval 16"/>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Rectangle 17"/>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18"/>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0" name="Oval 19"/>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0" name="Rectangle 20"/>
            <p:cNvSpPr>
              <a:spLocks noChangeArrowheads="1"/>
            </p:cNvSpPr>
            <p:nvPr/>
          </p:nvSpPr>
          <p:spPr bwMode="gray">
            <a:xfrm rot="3419336">
              <a:off x="2880" y="1150"/>
              <a:ext cx="672" cy="675"/>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contourClr>
                <a:srgbClr val="4987E3"/>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1" name="Group 21"/>
            <p:cNvGrpSpPr/>
            <p:nvPr/>
          </p:nvGrpSpPr>
          <p:grpSpPr bwMode="auto">
            <a:xfrm>
              <a:off x="3605" y="1280"/>
              <a:ext cx="817" cy="94"/>
              <a:chOff x="2003" y="3440"/>
              <a:chExt cx="468" cy="242"/>
            </a:xfrm>
          </p:grpSpPr>
          <p:sp>
            <p:nvSpPr>
              <p:cNvPr id="23" name="Oval 22"/>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4" name="Rectangle 23"/>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5" name="Oval 24"/>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6" name="Oval 25"/>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2"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contourClr>
                <a:srgbClr val="D9520F"/>
              </a:contour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例分析">
    <p:spTree>
      <p:nvGrpSpPr>
        <p:cNvPr id="1" name=""/>
        <p:cNvGrpSpPr/>
        <p:nvPr/>
      </p:nvGrpSpPr>
      <p:grpSpPr>
        <a:xfrm>
          <a:off x="0" y="0"/>
          <a:ext cx="0" cy="0"/>
          <a:chOff x="0" y="0"/>
          <a:chExt cx="0" cy="0"/>
        </a:xfrm>
      </p:grpSpPr>
      <p:grpSp>
        <p:nvGrpSpPr>
          <p:cNvPr id="9" name="Group 2"/>
          <p:cNvGrpSpPr/>
          <p:nvPr/>
        </p:nvGrpSpPr>
        <p:grpSpPr bwMode="auto">
          <a:xfrm>
            <a:off x="1397000" y="1868488"/>
            <a:ext cx="6329363" cy="3711575"/>
            <a:chOff x="864" y="1310"/>
            <a:chExt cx="3987" cy="2338"/>
          </a:xfrm>
        </p:grpSpPr>
        <p:sp>
          <p:nvSpPr>
            <p:cNvPr id="10"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1"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2"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3" name="Arc 6"/>
            <p:cNvSpPr/>
            <p:nvPr/>
          </p:nvSpPr>
          <p:spPr bwMode="gray">
            <a:xfrm rot="-998297">
              <a:off x="2599" y="1310"/>
              <a:ext cx="1795" cy="1239"/>
            </a:xfrm>
            <a:custGeom>
              <a:avLst/>
              <a:gdLst>
                <a:gd name="T0" fmla="*/ 1096 w 21600"/>
                <a:gd name="T1" fmla="*/ 0 h 29046"/>
                <a:gd name="T2" fmla="*/ 1496 w 21600"/>
                <a:gd name="T3" fmla="*/ 1239 h 29046"/>
                <a:gd name="T4" fmla="*/ 0 w 21600"/>
                <a:gd name="T5" fmla="*/ 730 h 29046"/>
                <a:gd name="T6" fmla="*/ 0 60000 65536"/>
                <a:gd name="T7" fmla="*/ 0 60000 65536"/>
                <a:gd name="T8" fmla="*/ 0 60000 65536"/>
              </a:gdLst>
              <a:ahLst/>
              <a:cxnLst>
                <a:cxn ang="T6">
                  <a:pos x="T0" y="T1"/>
                </a:cxn>
                <a:cxn ang="T7">
                  <a:pos x="T2" y="T3"/>
                </a:cxn>
                <a:cxn ang="T8">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gs>
                <a:gs pos="100000">
                  <a:srgbClr val="7FC3D1"/>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4" name="Arc 7"/>
            <p:cNvSpPr/>
            <p:nvPr/>
          </p:nvSpPr>
          <p:spPr bwMode="gray">
            <a:xfrm rot="20601703" flipH="1">
              <a:off x="1080" y="2491"/>
              <a:ext cx="2067" cy="930"/>
            </a:xfrm>
            <a:custGeom>
              <a:avLst/>
              <a:gdLst>
                <a:gd name="T0" fmla="*/ 2067 w 25114"/>
                <a:gd name="T1" fmla="*/ 108 h 21600"/>
                <a:gd name="T2" fmla="*/ 0 w 25114"/>
                <a:gd name="T3" fmla="*/ 917 h 21600"/>
                <a:gd name="T4" fmla="*/ 301 w 25114"/>
                <a:gd name="T5" fmla="*/ 0 h 21600"/>
                <a:gd name="T6" fmla="*/ 0 60000 65536"/>
                <a:gd name="T7" fmla="*/ 0 60000 65536"/>
                <a:gd name="T8" fmla="*/ 0 60000 65536"/>
              </a:gdLst>
              <a:ahLst/>
              <a:cxnLst>
                <a:cxn ang="T6">
                  <a:pos x="T0" y="T1"/>
                </a:cxn>
                <a:cxn ang="T7">
                  <a:pos x="T2" y="T3"/>
                </a:cxn>
                <a:cxn ang="T8">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gs>
                <a:gs pos="100000">
                  <a:srgbClr val="4987E3"/>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5" name="Arc 8"/>
            <p:cNvSpPr/>
            <p:nvPr/>
          </p:nvSpPr>
          <p:spPr bwMode="gray">
            <a:xfrm rot="-998297">
              <a:off x="1715" y="1339"/>
              <a:ext cx="2034" cy="893"/>
            </a:xfrm>
            <a:custGeom>
              <a:avLst/>
              <a:gdLst>
                <a:gd name="T0" fmla="*/ 0 w 24549"/>
                <a:gd name="T1" fmla="*/ 98 h 21600"/>
                <a:gd name="T2" fmla="*/ 2034 w 24549"/>
                <a:gd name="T3" fmla="*/ 239 h 21600"/>
                <a:gd name="T4" fmla="*/ 816 w 24549"/>
                <a:gd name="T5" fmla="*/ 893 h 21600"/>
                <a:gd name="T6" fmla="*/ 0 60000 65536"/>
                <a:gd name="T7" fmla="*/ 0 60000 65536"/>
                <a:gd name="T8" fmla="*/ 0 60000 65536"/>
              </a:gdLst>
              <a:ahLst/>
              <a:cxnLst>
                <a:cxn ang="T6">
                  <a:pos x="T0" y="T1"/>
                </a:cxn>
                <a:cxn ang="T7">
                  <a:pos x="T2" y="T3"/>
                </a:cxn>
                <a:cxn ang="T8">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gs>
                <a:gs pos="100000">
                  <a:srgbClr val="277584"/>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6" name="Arc 9"/>
            <p:cNvSpPr/>
            <p:nvPr/>
          </p:nvSpPr>
          <p:spPr bwMode="gray">
            <a:xfrm rot="20601703" flipH="1">
              <a:off x="864" y="1713"/>
              <a:ext cx="1796" cy="1302"/>
            </a:xfrm>
            <a:custGeom>
              <a:avLst/>
              <a:gdLst>
                <a:gd name="T0" fmla="*/ 689 w 21600"/>
                <a:gd name="T1" fmla="*/ 0 h 30468"/>
                <a:gd name="T2" fmla="*/ 1568 w 21600"/>
                <a:gd name="T3" fmla="*/ 1302 h 30468"/>
                <a:gd name="T4" fmla="*/ 0 w 21600"/>
                <a:gd name="T5" fmla="*/ 852 h 30468"/>
                <a:gd name="T6" fmla="*/ 0 60000 65536"/>
                <a:gd name="T7" fmla="*/ 0 60000 65536"/>
                <a:gd name="T8" fmla="*/ 0 60000 65536"/>
              </a:gdLst>
              <a:ahLst/>
              <a:cxnLst>
                <a:cxn ang="T6">
                  <a:pos x="T0" y="T1"/>
                </a:cxn>
                <a:cxn ang="T7">
                  <a:pos x="T2" y="T3"/>
                </a:cxn>
                <a:cxn ang="T8">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gs>
                <a:gs pos="100000">
                  <a:srgbClr val="642607"/>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7" name="Freeform 10"/>
            <p:cNvSpPr/>
            <p:nvPr/>
          </p:nvSpPr>
          <p:spPr bwMode="gray">
            <a:xfrm>
              <a:off x="3442" y="2282"/>
              <a:ext cx="1105" cy="1120"/>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gs>
                <a:gs pos="100000">
                  <a:srgbClr val="9CC769"/>
                </a:gs>
              </a:gsLst>
              <a:lin ang="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18" name="Arc 11"/>
            <p:cNvSpPr/>
            <p:nvPr/>
          </p:nvSpPr>
          <p:spPr bwMode="gray">
            <a:xfrm rot="-1060795">
              <a:off x="2840" y="1897"/>
              <a:ext cx="1719" cy="1171"/>
            </a:xfrm>
            <a:custGeom>
              <a:avLst/>
              <a:gdLst>
                <a:gd name="T0" fmla="*/ 1719 w 18016"/>
                <a:gd name="T1" fmla="*/ 656 h 21282"/>
                <a:gd name="T2" fmla="*/ 353 w 18016"/>
                <a:gd name="T3" fmla="*/ 1171 h 21282"/>
                <a:gd name="T4" fmla="*/ 0 w 18016"/>
                <a:gd name="T5" fmla="*/ 0 h 21282"/>
                <a:gd name="T6" fmla="*/ 0 60000 65536"/>
                <a:gd name="T7" fmla="*/ 0 60000 65536"/>
                <a:gd name="T8" fmla="*/ 0 60000 65536"/>
              </a:gdLst>
              <a:ahLst/>
              <a:cxnLst>
                <a:cxn ang="T6">
                  <a:pos x="T0" y="T1"/>
                </a:cxn>
                <a:cxn ang="T7">
                  <a:pos x="T2" y="T3"/>
                </a:cxn>
                <a:cxn ang="T8">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lnTo>
                    <a:pt x="18016" y="11915"/>
                  </a:lnTo>
                  <a:close/>
                </a:path>
              </a:pathLst>
            </a:custGeom>
            <a:gradFill rotWithShape="1">
              <a:gsLst>
                <a:gs pos="0">
                  <a:srgbClr val="485C31"/>
                </a:gs>
                <a:gs pos="100000">
                  <a:srgbClr val="9CC769"/>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9" name="Freeform 12"/>
            <p:cNvSpPr/>
            <p:nvPr/>
          </p:nvSpPr>
          <p:spPr bwMode="gray">
            <a:xfrm>
              <a:off x="2819" y="2496"/>
              <a:ext cx="648" cy="928"/>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928">
                  <a:moveTo>
                    <a:pt x="648" y="632"/>
                  </a:moveTo>
                  <a:lnTo>
                    <a:pt x="648" y="928"/>
                  </a:lnTo>
                  <a:lnTo>
                    <a:pt x="0" y="64"/>
                  </a:lnTo>
                  <a:lnTo>
                    <a:pt x="96" y="0"/>
                  </a:lnTo>
                  <a:lnTo>
                    <a:pt x="648" y="632"/>
                  </a:lnTo>
                  <a:close/>
                </a:path>
              </a:pathLst>
            </a:custGeom>
            <a:gradFill rotWithShape="1">
              <a:gsLst>
                <a:gs pos="0">
                  <a:srgbClr val="D2E6BB"/>
                </a:gs>
                <a:gs pos="100000">
                  <a:srgbClr val="9CC769"/>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20"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1" name="Freeform 19"/>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gs>
              </a:gsLst>
              <a:lin ang="54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22"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观点总结">
    <p:spTree>
      <p:nvGrpSpPr>
        <p:cNvPr id="1" name=""/>
        <p:cNvGrpSpPr/>
        <p:nvPr/>
      </p:nvGrpSpPr>
      <p:grpSpPr>
        <a:xfrm>
          <a:off x="0" y="0"/>
          <a:ext cx="0" cy="0"/>
          <a:chOff x="0" y="0"/>
          <a:chExt cx="0" cy="0"/>
        </a:xfrm>
      </p:grpSpPr>
      <p:grpSp>
        <p:nvGrpSpPr>
          <p:cNvPr id="9" name="Group 29"/>
          <p:cNvGrpSpPr/>
          <p:nvPr/>
        </p:nvGrpSpPr>
        <p:grpSpPr bwMode="auto">
          <a:xfrm>
            <a:off x="876300" y="1624013"/>
            <a:ext cx="7391400" cy="4156075"/>
            <a:chOff x="576" y="768"/>
            <a:chExt cx="4656" cy="2618"/>
          </a:xfrm>
        </p:grpSpPr>
        <p:sp>
          <p:nvSpPr>
            <p:cNvPr id="10"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1"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endParaRPr lang="en-US" altLang="zh-CN" sz="20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12" name="Group 7"/>
            <p:cNvGrpSpPr/>
            <p:nvPr/>
          </p:nvGrpSpPr>
          <p:grpSpPr bwMode="auto">
            <a:xfrm>
              <a:off x="576" y="2428"/>
              <a:ext cx="936" cy="954"/>
              <a:chOff x="2016" y="1920"/>
              <a:chExt cx="1680" cy="1680"/>
            </a:xfrm>
          </p:grpSpPr>
          <p:sp>
            <p:nvSpPr>
              <p:cNvPr id="22"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Freeform 9"/>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9520F"/>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3" name="Group 13"/>
            <p:cNvGrpSpPr/>
            <p:nvPr/>
          </p:nvGrpSpPr>
          <p:grpSpPr bwMode="auto">
            <a:xfrm>
              <a:off x="4272" y="2400"/>
              <a:ext cx="960" cy="965"/>
              <a:chOff x="2016" y="1920"/>
              <a:chExt cx="1680" cy="1680"/>
            </a:xfrm>
          </p:grpSpPr>
          <p:sp>
            <p:nvSpPr>
              <p:cNvPr id="20"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Freeform 15"/>
              <p:cNvSpPr/>
              <p:nvPr/>
            </p:nvSpPr>
            <p:spPr bwMode="gray">
              <a:xfrm>
                <a:off x="2209" y="1948"/>
                <a:ext cx="1295"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CC769"/>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4" name="Group 18"/>
            <p:cNvGrpSpPr/>
            <p:nvPr/>
          </p:nvGrpSpPr>
          <p:grpSpPr bwMode="auto">
            <a:xfrm>
              <a:off x="1776" y="2428"/>
              <a:ext cx="960" cy="958"/>
              <a:chOff x="2016" y="1920"/>
              <a:chExt cx="1680" cy="1680"/>
            </a:xfrm>
          </p:grpSpPr>
          <p:sp>
            <p:nvSpPr>
              <p:cNvPr id="18"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9" name="Freeform 20"/>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6A1B6"/>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5" name="Group 24"/>
            <p:cNvGrpSpPr/>
            <p:nvPr/>
          </p:nvGrpSpPr>
          <p:grpSpPr bwMode="auto">
            <a:xfrm>
              <a:off x="3072" y="2400"/>
              <a:ext cx="960" cy="958"/>
              <a:chOff x="2016" y="1920"/>
              <a:chExt cx="1680" cy="1680"/>
            </a:xfrm>
          </p:grpSpPr>
          <p:sp>
            <p:nvSpPr>
              <p:cNvPr id="16"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Freeform 26"/>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987E3"/>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详细列表">
    <p:spTree>
      <p:nvGrpSpPr>
        <p:cNvPr id="1" name=""/>
        <p:cNvGrpSpPr/>
        <p:nvPr/>
      </p:nvGrpSpPr>
      <p:grpSpPr>
        <a:xfrm>
          <a:off x="0" y="0"/>
          <a:ext cx="0" cy="0"/>
          <a:chOff x="0" y="0"/>
          <a:chExt cx="0" cy="0"/>
        </a:xfrm>
      </p:grpSpPr>
      <p:grpSp>
        <p:nvGrpSpPr>
          <p:cNvPr id="6" name="Group 91"/>
          <p:cNvGrpSpPr/>
          <p:nvPr/>
        </p:nvGrpSpPr>
        <p:grpSpPr bwMode="auto">
          <a:xfrm>
            <a:off x="1182688" y="2173288"/>
            <a:ext cx="2163762" cy="3160712"/>
            <a:chOff x="745" y="1369"/>
            <a:chExt cx="1363" cy="1991"/>
          </a:xfrm>
        </p:grpSpPr>
        <p:sp>
          <p:nvSpPr>
            <p:cNvPr id="7"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8"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9"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0"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11" name="Group 96"/>
            <p:cNvGrpSpPr/>
            <p:nvPr/>
          </p:nvGrpSpPr>
          <p:grpSpPr bwMode="auto">
            <a:xfrm>
              <a:off x="1214" y="1369"/>
              <a:ext cx="405" cy="392"/>
              <a:chOff x="1289" y="587"/>
              <a:chExt cx="668" cy="647"/>
            </a:xfrm>
          </p:grpSpPr>
          <p:sp>
            <p:nvSpPr>
              <p:cNvPr id="13"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4"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5"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6"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7"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12" name="Text Box 102"/>
            <p:cNvSpPr txBox="1">
              <a:spLocks noChangeArrowheads="1"/>
            </p:cNvSpPr>
            <p:nvPr/>
          </p:nvSpPr>
          <p:spPr bwMode="gray">
            <a:xfrm>
              <a:off x="1304" y="1424"/>
              <a:ext cx="216" cy="252"/>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eaLnBrk="1" hangingPunct="1">
                <a:spcBef>
                  <a:spcPct val="0"/>
                </a:spcBef>
                <a:buFontTx/>
                <a:buNone/>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grpSp>
      <p:grpSp>
        <p:nvGrpSpPr>
          <p:cNvPr id="18" name="Group 104"/>
          <p:cNvGrpSpPr/>
          <p:nvPr/>
        </p:nvGrpSpPr>
        <p:grpSpPr bwMode="auto">
          <a:xfrm>
            <a:off x="5913438" y="2170113"/>
            <a:ext cx="2163762" cy="3160712"/>
            <a:chOff x="3725" y="1367"/>
            <a:chExt cx="1363" cy="1991"/>
          </a:xfrm>
        </p:grpSpPr>
        <p:sp>
          <p:nvSpPr>
            <p:cNvPr id="19"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0"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1"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2"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23" name="Group 109"/>
            <p:cNvGrpSpPr/>
            <p:nvPr/>
          </p:nvGrpSpPr>
          <p:grpSpPr bwMode="auto">
            <a:xfrm>
              <a:off x="4194" y="1367"/>
              <a:ext cx="405" cy="392"/>
              <a:chOff x="1289" y="587"/>
              <a:chExt cx="668" cy="647"/>
            </a:xfrm>
          </p:grpSpPr>
          <p:sp>
            <p:nvSpPr>
              <p:cNvPr id="25"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6"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7"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8"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9"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24" name="Text Box 115"/>
            <p:cNvSpPr txBox="1">
              <a:spLocks noChangeArrowheads="1"/>
            </p:cNvSpPr>
            <p:nvPr/>
          </p:nvSpPr>
          <p:spPr bwMode="gray">
            <a:xfrm>
              <a:off x="4284" y="1422"/>
              <a:ext cx="216" cy="252"/>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eaLnBrk="1" hangingPunct="1">
                <a:spcBef>
                  <a:spcPct val="0"/>
                </a:spcBef>
                <a:buFontTx/>
                <a:buNone/>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p>
          </p:txBody>
        </p:sp>
      </p:grpSp>
      <p:grpSp>
        <p:nvGrpSpPr>
          <p:cNvPr id="30" name="Group 117"/>
          <p:cNvGrpSpPr/>
          <p:nvPr/>
        </p:nvGrpSpPr>
        <p:grpSpPr bwMode="auto">
          <a:xfrm>
            <a:off x="3544888" y="2173288"/>
            <a:ext cx="2163762" cy="3160712"/>
            <a:chOff x="2256" y="1157"/>
            <a:chExt cx="1363" cy="1991"/>
          </a:xfrm>
        </p:grpSpPr>
        <p:sp>
          <p:nvSpPr>
            <p:cNvPr id="31"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2"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3"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4"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5"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6"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7"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8"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9"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0" name="Text Box 127"/>
            <p:cNvSpPr txBox="1">
              <a:spLocks noChangeArrowheads="1"/>
            </p:cNvSpPr>
            <p:nvPr/>
          </p:nvSpPr>
          <p:spPr bwMode="gray">
            <a:xfrm>
              <a:off x="2815" y="1212"/>
              <a:ext cx="216" cy="252"/>
            </a:xfrm>
            <a:prstGeom prst="rect">
              <a:avLst/>
            </a:prstGeom>
            <a:noFill/>
            <a:ln w="9525" algn="ctr">
              <a:noFill/>
              <a:miter lim="800000"/>
            </a:ln>
            <a:effec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algn="ctr" eaLnBrk="1" hangingPunct="1">
                <a:spcBef>
                  <a:spcPct val="0"/>
                </a:spcBef>
                <a:buFontTx/>
                <a:buNone/>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概念分支">
    <p:spTree>
      <p:nvGrpSpPr>
        <p:cNvPr id="1" name=""/>
        <p:cNvGrpSpPr/>
        <p:nvPr/>
      </p:nvGrpSpPr>
      <p:grpSpPr>
        <a:xfrm>
          <a:off x="0" y="0"/>
          <a:ext cx="0" cy="0"/>
          <a:chOff x="0" y="0"/>
          <a:chExt cx="0" cy="0"/>
        </a:xfrm>
      </p:grpSpPr>
      <p:sp>
        <p:nvSpPr>
          <p:cNvPr id="6"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7" name="Freeform 8"/>
          <p:cNvSpPr/>
          <p:nvPr/>
        </p:nvSpPr>
        <p:spPr bwMode="gray">
          <a:xfrm>
            <a:off x="3181350" y="3135313"/>
            <a:ext cx="850900" cy="11858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gs>
              <a:gs pos="100000">
                <a:srgbClr val="F3C8B3"/>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spect="1" noChangeArrowheads="1" noTextEdit="1"/>
          </p:cNvSpPr>
          <p:nvPr/>
        </p:nvSpPr>
        <p:spPr bwMode="gray">
          <a:xfrm flipH="1">
            <a:off x="4733925" y="3132138"/>
            <a:ext cx="8572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 name="Group 11"/>
          <p:cNvGrpSpPr/>
          <p:nvPr/>
        </p:nvGrpSpPr>
        <p:grpSpPr bwMode="auto">
          <a:xfrm>
            <a:off x="3016250" y="1582738"/>
            <a:ext cx="2827338" cy="1528762"/>
            <a:chOff x="1997" y="1314"/>
            <a:chExt cx="1889" cy="1009"/>
          </a:xfrm>
        </p:grpSpPr>
        <p:grpSp>
          <p:nvGrpSpPr>
            <p:cNvPr id="10" name="Group 12"/>
            <p:cNvGrpSpPr/>
            <p:nvPr/>
          </p:nvGrpSpPr>
          <p:grpSpPr bwMode="auto">
            <a:xfrm>
              <a:off x="1997" y="1404"/>
              <a:ext cx="1889" cy="919"/>
              <a:chOff x="1973" y="1027"/>
              <a:chExt cx="1926" cy="937"/>
            </a:xfrm>
          </p:grpSpPr>
          <p:sp>
            <p:nvSpPr>
              <p:cNvPr id="15"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1"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2" name="Oval 16"/>
            <p:cNvSpPr>
              <a:spLocks noChangeArrowheads="1"/>
            </p:cNvSpPr>
            <p:nvPr/>
          </p:nvSpPr>
          <p:spPr bwMode="gray">
            <a:xfrm>
              <a:off x="2108" y="1319"/>
              <a:ext cx="1647"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Oval 18"/>
            <p:cNvSpPr>
              <a:spLocks noChangeArrowheads="1"/>
            </p:cNvSpPr>
            <p:nvPr/>
          </p:nvSpPr>
          <p:spPr bwMode="gray">
            <a:xfrm>
              <a:off x="2208" y="1344"/>
              <a:ext cx="1382" cy="621"/>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7"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algn="ct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8" name="Freeform 10"/>
          <p:cNvSpPr/>
          <p:nvPr/>
        </p:nvSpPr>
        <p:spPr bwMode="gray">
          <a:xfrm flipH="1">
            <a:off x="4738688" y="3135313"/>
            <a:ext cx="852487" cy="118586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gs>
              <a:gs pos="100000">
                <a:srgbClr val="C5D9F6"/>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概念进化">
    <p:spTree>
      <p:nvGrpSpPr>
        <p:cNvPr id="1" name=""/>
        <p:cNvGrpSpPr/>
        <p:nvPr/>
      </p:nvGrpSpPr>
      <p:grpSpPr>
        <a:xfrm>
          <a:off x="0" y="0"/>
          <a:ext cx="0" cy="0"/>
          <a:chOff x="0" y="0"/>
          <a:chExt cx="0" cy="0"/>
        </a:xfrm>
      </p:grpSpPr>
      <p:grpSp>
        <p:nvGrpSpPr>
          <p:cNvPr id="11" name="Group 97"/>
          <p:cNvGrpSpPr/>
          <p:nvPr/>
        </p:nvGrpSpPr>
        <p:grpSpPr bwMode="auto">
          <a:xfrm>
            <a:off x="0" y="2320925"/>
            <a:ext cx="9144000" cy="3325813"/>
            <a:chOff x="0" y="1355"/>
            <a:chExt cx="5760" cy="2095"/>
          </a:xfrm>
        </p:grpSpPr>
        <p:grpSp>
          <p:nvGrpSpPr>
            <p:cNvPr id="12" name="Group 92"/>
            <p:cNvGrpSpPr/>
            <p:nvPr/>
          </p:nvGrpSpPr>
          <p:grpSpPr bwMode="auto">
            <a:xfrm>
              <a:off x="0" y="1761"/>
              <a:ext cx="5760" cy="92"/>
              <a:chOff x="384" y="2019"/>
              <a:chExt cx="5088" cy="110"/>
            </a:xfrm>
          </p:grpSpPr>
          <p:sp>
            <p:nvSpPr>
              <p:cNvPr id="88"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89"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nvGrpSpPr>
            <p:cNvPr id="13" name="Group 93"/>
            <p:cNvGrpSpPr/>
            <p:nvPr/>
          </p:nvGrpSpPr>
          <p:grpSpPr bwMode="auto">
            <a:xfrm>
              <a:off x="605" y="1444"/>
              <a:ext cx="1081" cy="1969"/>
              <a:chOff x="605" y="1444"/>
              <a:chExt cx="1081" cy="1969"/>
            </a:xfrm>
          </p:grpSpPr>
          <p:grpSp>
            <p:nvGrpSpPr>
              <p:cNvPr id="70" name="Group 58"/>
              <p:cNvGrpSpPr/>
              <p:nvPr/>
            </p:nvGrpSpPr>
            <p:grpSpPr bwMode="auto">
              <a:xfrm rot="3877067">
                <a:off x="714" y="2440"/>
                <a:ext cx="1404" cy="541"/>
                <a:chOff x="2288" y="2726"/>
                <a:chExt cx="1832" cy="712"/>
              </a:xfrm>
            </p:grpSpPr>
            <p:grpSp>
              <p:nvGrpSpPr>
                <p:cNvPr id="82" name="Group 59"/>
                <p:cNvGrpSpPr/>
                <p:nvPr/>
              </p:nvGrpSpPr>
              <p:grpSpPr bwMode="auto">
                <a:xfrm>
                  <a:off x="2288" y="3030"/>
                  <a:ext cx="1832" cy="408"/>
                  <a:chOff x="2288" y="3030"/>
                  <a:chExt cx="1832" cy="408"/>
                </a:xfrm>
              </p:grpSpPr>
              <p:sp>
                <p:nvSpPr>
                  <p:cNvPr id="86" name="Freeform 60"/>
                  <p:cNvSpPr/>
                  <p:nvPr/>
                </p:nvSpPr>
                <p:spPr bwMode="gray">
                  <a:xfrm>
                    <a:off x="2288"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7" name="Freeform 61"/>
                  <p:cNvSpPr/>
                  <p:nvPr/>
                </p:nvSpPr>
                <p:spPr bwMode="gray">
                  <a:xfrm>
                    <a:off x="3805" y="3060"/>
                    <a:ext cx="287"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83" name="Group 62"/>
                <p:cNvGrpSpPr/>
                <p:nvPr/>
              </p:nvGrpSpPr>
              <p:grpSpPr bwMode="auto">
                <a:xfrm flipV="1">
                  <a:off x="2289" y="2726"/>
                  <a:ext cx="1407" cy="313"/>
                  <a:chOff x="2288" y="3029"/>
                  <a:chExt cx="1833" cy="408"/>
                </a:xfrm>
              </p:grpSpPr>
              <p:sp>
                <p:nvSpPr>
                  <p:cNvPr id="84" name="Freeform 63"/>
                  <p:cNvSpPr/>
                  <p:nvPr/>
                </p:nvSpPr>
                <p:spPr bwMode="gray">
                  <a:xfrm>
                    <a:off x="2288" y="3028"/>
                    <a:ext cx="1833"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5" name="Freeform 64"/>
                  <p:cNvSpPr/>
                  <p:nvPr/>
                </p:nvSpPr>
                <p:spPr bwMode="gray">
                  <a:xfrm>
                    <a:off x="3803" y="3054"/>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71" name="Group 65"/>
              <p:cNvGrpSpPr/>
              <p:nvPr/>
            </p:nvGrpSpPr>
            <p:grpSpPr bwMode="auto">
              <a:xfrm>
                <a:off x="605" y="1444"/>
                <a:ext cx="801" cy="808"/>
                <a:chOff x="2789" y="1625"/>
                <a:chExt cx="907" cy="907"/>
              </a:xfrm>
            </p:grpSpPr>
            <p:sp>
              <p:nvSpPr>
                <p:cNvPr id="72"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3"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4"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5"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6"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77" name="Group 71"/>
                <p:cNvGrpSpPr/>
                <p:nvPr/>
              </p:nvGrpSpPr>
              <p:grpSpPr bwMode="auto">
                <a:xfrm>
                  <a:off x="2902" y="1735"/>
                  <a:ext cx="689" cy="688"/>
                  <a:chOff x="4166" y="1706"/>
                  <a:chExt cx="1254" cy="1252"/>
                </a:xfrm>
              </p:grpSpPr>
              <p:sp>
                <p:nvSpPr>
                  <p:cNvPr id="78" name="Oval 72"/>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79" name="Oval 73"/>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80" name="Oval 74"/>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81"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grpSp>
          <p:nvGrpSpPr>
            <p:cNvPr id="14" name="Group 94"/>
            <p:cNvGrpSpPr/>
            <p:nvPr/>
          </p:nvGrpSpPr>
          <p:grpSpPr bwMode="auto">
            <a:xfrm>
              <a:off x="1708" y="1444"/>
              <a:ext cx="1081" cy="1969"/>
              <a:chOff x="1708" y="1444"/>
              <a:chExt cx="1081" cy="1969"/>
            </a:xfrm>
          </p:grpSpPr>
          <p:grpSp>
            <p:nvGrpSpPr>
              <p:cNvPr id="52" name="Group 40"/>
              <p:cNvGrpSpPr/>
              <p:nvPr/>
            </p:nvGrpSpPr>
            <p:grpSpPr bwMode="auto">
              <a:xfrm rot="3877067">
                <a:off x="1817" y="2440"/>
                <a:ext cx="1404" cy="541"/>
                <a:chOff x="2288" y="2726"/>
                <a:chExt cx="1832" cy="712"/>
              </a:xfrm>
            </p:grpSpPr>
            <p:grpSp>
              <p:nvGrpSpPr>
                <p:cNvPr id="64" name="Group 41"/>
                <p:cNvGrpSpPr/>
                <p:nvPr/>
              </p:nvGrpSpPr>
              <p:grpSpPr bwMode="auto">
                <a:xfrm>
                  <a:off x="2288" y="3030"/>
                  <a:ext cx="1832" cy="408"/>
                  <a:chOff x="2288" y="3030"/>
                  <a:chExt cx="1832" cy="408"/>
                </a:xfrm>
              </p:grpSpPr>
              <p:sp>
                <p:nvSpPr>
                  <p:cNvPr id="68" name="Freeform 42"/>
                  <p:cNvSpPr/>
                  <p:nvPr/>
                </p:nvSpPr>
                <p:spPr bwMode="gray">
                  <a:xfrm>
                    <a:off x="2288"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9" name="Freeform 43"/>
                  <p:cNvSpPr/>
                  <p:nvPr/>
                </p:nvSpPr>
                <p:spPr bwMode="gray">
                  <a:xfrm>
                    <a:off x="3805" y="3060"/>
                    <a:ext cx="287"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65" name="Group 44"/>
                <p:cNvGrpSpPr/>
                <p:nvPr/>
              </p:nvGrpSpPr>
              <p:grpSpPr bwMode="auto">
                <a:xfrm flipV="1">
                  <a:off x="2289" y="2726"/>
                  <a:ext cx="1407" cy="313"/>
                  <a:chOff x="2288" y="3029"/>
                  <a:chExt cx="1833" cy="408"/>
                </a:xfrm>
              </p:grpSpPr>
              <p:sp>
                <p:nvSpPr>
                  <p:cNvPr id="66" name="Freeform 45"/>
                  <p:cNvSpPr/>
                  <p:nvPr/>
                </p:nvSpPr>
                <p:spPr bwMode="gray">
                  <a:xfrm>
                    <a:off x="2288" y="3028"/>
                    <a:ext cx="1833"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7" name="Freeform 46"/>
                  <p:cNvSpPr/>
                  <p:nvPr/>
                </p:nvSpPr>
                <p:spPr bwMode="gray">
                  <a:xfrm>
                    <a:off x="3803" y="3054"/>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53" name="Group 47"/>
              <p:cNvGrpSpPr/>
              <p:nvPr/>
            </p:nvGrpSpPr>
            <p:grpSpPr bwMode="auto">
              <a:xfrm>
                <a:off x="1708" y="1444"/>
                <a:ext cx="801" cy="808"/>
                <a:chOff x="2789" y="1625"/>
                <a:chExt cx="907" cy="907"/>
              </a:xfrm>
            </p:grpSpPr>
            <p:sp>
              <p:nvSpPr>
                <p:cNvPr id="54"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5"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6"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7"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58"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59" name="Group 53"/>
                <p:cNvGrpSpPr/>
                <p:nvPr/>
              </p:nvGrpSpPr>
              <p:grpSpPr bwMode="auto">
                <a:xfrm>
                  <a:off x="2902" y="1735"/>
                  <a:ext cx="689" cy="688"/>
                  <a:chOff x="4166" y="1706"/>
                  <a:chExt cx="1254" cy="1252"/>
                </a:xfrm>
              </p:grpSpPr>
              <p:sp>
                <p:nvSpPr>
                  <p:cNvPr id="60" name="Oval 54"/>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61" name="Oval 55"/>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62" name="Oval 56"/>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63"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grpSp>
          <p:nvGrpSpPr>
            <p:cNvPr id="15" name="Group 95"/>
            <p:cNvGrpSpPr/>
            <p:nvPr/>
          </p:nvGrpSpPr>
          <p:grpSpPr bwMode="auto">
            <a:xfrm>
              <a:off x="2848" y="1444"/>
              <a:ext cx="1082" cy="1967"/>
              <a:chOff x="2848" y="1444"/>
              <a:chExt cx="1082" cy="1967"/>
            </a:xfrm>
          </p:grpSpPr>
          <p:grpSp>
            <p:nvGrpSpPr>
              <p:cNvPr id="34" name="Group 5"/>
              <p:cNvGrpSpPr/>
              <p:nvPr/>
            </p:nvGrpSpPr>
            <p:grpSpPr bwMode="auto">
              <a:xfrm rot="3877067">
                <a:off x="2958" y="2439"/>
                <a:ext cx="1405" cy="539"/>
                <a:chOff x="2288" y="2729"/>
                <a:chExt cx="1833" cy="709"/>
              </a:xfrm>
            </p:grpSpPr>
            <p:grpSp>
              <p:nvGrpSpPr>
                <p:cNvPr id="46" name="Group 6"/>
                <p:cNvGrpSpPr/>
                <p:nvPr/>
              </p:nvGrpSpPr>
              <p:grpSpPr bwMode="auto">
                <a:xfrm>
                  <a:off x="2289" y="3030"/>
                  <a:ext cx="1832" cy="408"/>
                  <a:chOff x="2289" y="3030"/>
                  <a:chExt cx="1832" cy="408"/>
                </a:xfrm>
              </p:grpSpPr>
              <p:sp>
                <p:nvSpPr>
                  <p:cNvPr id="50" name="Freeform 7"/>
                  <p:cNvSpPr/>
                  <p:nvPr/>
                </p:nvSpPr>
                <p:spPr bwMode="gray">
                  <a:xfrm>
                    <a:off x="2288" y="3029"/>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1" name="Freeform 8"/>
                  <p:cNvSpPr/>
                  <p:nvPr/>
                </p:nvSpPr>
                <p:spPr bwMode="gray">
                  <a:xfrm>
                    <a:off x="3806" y="3059"/>
                    <a:ext cx="288" cy="335"/>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47" name="Group 9"/>
                <p:cNvGrpSpPr/>
                <p:nvPr/>
              </p:nvGrpSpPr>
              <p:grpSpPr bwMode="auto">
                <a:xfrm flipV="1">
                  <a:off x="2288" y="2729"/>
                  <a:ext cx="1407" cy="312"/>
                  <a:chOff x="2288" y="3028"/>
                  <a:chExt cx="1833" cy="407"/>
                </a:xfrm>
              </p:grpSpPr>
              <p:sp>
                <p:nvSpPr>
                  <p:cNvPr id="48" name="Freeform 10"/>
                  <p:cNvSpPr/>
                  <p:nvPr/>
                </p:nvSpPr>
                <p:spPr bwMode="gray">
                  <a:xfrm>
                    <a:off x="2288" y="3028"/>
                    <a:ext cx="1832" cy="407"/>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49" name="Freeform 11"/>
                  <p:cNvSpPr/>
                  <p:nvPr/>
                </p:nvSpPr>
                <p:spPr bwMode="gray">
                  <a:xfrm>
                    <a:off x="3806" y="3057"/>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35" name="Group 12"/>
              <p:cNvGrpSpPr/>
              <p:nvPr/>
            </p:nvGrpSpPr>
            <p:grpSpPr bwMode="auto">
              <a:xfrm>
                <a:off x="2848" y="1444"/>
                <a:ext cx="801" cy="808"/>
                <a:chOff x="2789" y="1625"/>
                <a:chExt cx="907" cy="907"/>
              </a:xfrm>
            </p:grpSpPr>
            <p:sp>
              <p:nvSpPr>
                <p:cNvPr id="36"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7"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8"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39"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0"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41" name="Group 18"/>
                <p:cNvGrpSpPr/>
                <p:nvPr/>
              </p:nvGrpSpPr>
              <p:grpSpPr bwMode="auto">
                <a:xfrm>
                  <a:off x="2902" y="1735"/>
                  <a:ext cx="689" cy="688"/>
                  <a:chOff x="4166" y="1706"/>
                  <a:chExt cx="1254" cy="1252"/>
                </a:xfrm>
              </p:grpSpPr>
              <p:sp>
                <p:nvSpPr>
                  <p:cNvPr id="42" name="Oval 19"/>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3" name="Oval 20"/>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4" name="Oval 21"/>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45"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grpSp>
          <p:nvGrpSpPr>
            <p:cNvPr id="16" name="Group 96"/>
            <p:cNvGrpSpPr/>
            <p:nvPr/>
          </p:nvGrpSpPr>
          <p:grpSpPr bwMode="auto">
            <a:xfrm>
              <a:off x="3969" y="1355"/>
              <a:ext cx="1203" cy="2097"/>
              <a:chOff x="3969" y="1355"/>
              <a:chExt cx="1203" cy="2097"/>
            </a:xfrm>
          </p:grpSpPr>
          <p:grpSp>
            <p:nvGrpSpPr>
              <p:cNvPr id="17" name="Group 23"/>
              <p:cNvGrpSpPr/>
              <p:nvPr/>
            </p:nvGrpSpPr>
            <p:grpSpPr bwMode="auto">
              <a:xfrm rot="3877067">
                <a:off x="4200" y="2480"/>
                <a:ext cx="1405" cy="539"/>
                <a:chOff x="2288" y="2729"/>
                <a:chExt cx="1833" cy="709"/>
              </a:xfrm>
            </p:grpSpPr>
            <p:grpSp>
              <p:nvGrpSpPr>
                <p:cNvPr id="28" name="Group 24"/>
                <p:cNvGrpSpPr/>
                <p:nvPr/>
              </p:nvGrpSpPr>
              <p:grpSpPr bwMode="auto">
                <a:xfrm>
                  <a:off x="2289" y="3030"/>
                  <a:ext cx="1832" cy="408"/>
                  <a:chOff x="2289" y="3030"/>
                  <a:chExt cx="1832" cy="408"/>
                </a:xfrm>
              </p:grpSpPr>
              <p:sp>
                <p:nvSpPr>
                  <p:cNvPr id="32" name="Freeform 25"/>
                  <p:cNvSpPr/>
                  <p:nvPr/>
                </p:nvSpPr>
                <p:spPr bwMode="gray">
                  <a:xfrm>
                    <a:off x="2288" y="3029"/>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3" name="Freeform 26"/>
                  <p:cNvSpPr/>
                  <p:nvPr/>
                </p:nvSpPr>
                <p:spPr bwMode="gray">
                  <a:xfrm>
                    <a:off x="3806" y="3059"/>
                    <a:ext cx="288" cy="335"/>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29" name="Group 27"/>
                <p:cNvGrpSpPr/>
                <p:nvPr/>
              </p:nvGrpSpPr>
              <p:grpSpPr bwMode="auto">
                <a:xfrm flipV="1">
                  <a:off x="2288" y="2729"/>
                  <a:ext cx="1407" cy="312"/>
                  <a:chOff x="2288" y="3028"/>
                  <a:chExt cx="1833" cy="407"/>
                </a:xfrm>
              </p:grpSpPr>
              <p:sp>
                <p:nvSpPr>
                  <p:cNvPr id="30" name="Freeform 28"/>
                  <p:cNvSpPr/>
                  <p:nvPr/>
                </p:nvSpPr>
                <p:spPr bwMode="gray">
                  <a:xfrm>
                    <a:off x="2288" y="3028"/>
                    <a:ext cx="1832" cy="407"/>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1" name="Freeform 29"/>
                  <p:cNvSpPr/>
                  <p:nvPr/>
                </p:nvSpPr>
                <p:spPr bwMode="gray">
                  <a:xfrm>
                    <a:off x="3806" y="3057"/>
                    <a:ext cx="289"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18"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19"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0"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1"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2"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nvGrpSpPr>
              <p:cNvPr id="23" name="Group 35"/>
              <p:cNvGrpSpPr/>
              <p:nvPr/>
            </p:nvGrpSpPr>
            <p:grpSpPr bwMode="auto">
              <a:xfrm>
                <a:off x="4086" y="1473"/>
                <a:ext cx="730" cy="734"/>
                <a:chOff x="4166" y="1706"/>
                <a:chExt cx="1252" cy="1252"/>
              </a:xfrm>
            </p:grpSpPr>
            <p:sp>
              <p:nvSpPr>
                <p:cNvPr id="2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5"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6"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sp>
              <p:nvSpPr>
                <p:cNvPr id="27"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endParaRPr lang="zh-CN" altLang="en-US">
                    <a:solidFill>
                      <a:srgbClr val="000000"/>
                    </a:solidFill>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3" name="矩形 2"/>
          <p:cNvSpPr/>
          <p:nvPr/>
        </p:nvSpPr>
        <p:spPr>
          <a:xfrm>
            <a:off x="3032506" y="2758327"/>
            <a:ext cx="3993401" cy="1569660"/>
          </a:xfrm>
          <a:prstGeom prst="rect">
            <a:avLst/>
          </a:prstGeom>
          <a:noFill/>
        </p:spPr>
        <p:txBody>
          <a:bodyPr wrap="none">
            <a:spAutoFit/>
          </a:bodyPr>
          <a:lstStyle/>
          <a:p>
            <a:pPr algn="ctr">
              <a:spcBef>
                <a:spcPct val="50000"/>
              </a:spcBef>
              <a:defRPr/>
            </a:pPr>
            <a:r>
              <a:rPr lang="zh-CN" altLang="en-US" sz="9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anose="020B0503020204020204" pitchFamily="34" charset="-122"/>
                <a:ea typeface="微软雅黑" panose="020B0503020204020204" pitchFamily="34" charset="-122"/>
              </a:rPr>
              <a:t>谢谢！</a:t>
            </a: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r>
              <a:rPr lang="zh-CN" altLang="en-US" sz="2800">
                <a:solidFill>
                  <a:schemeClr val="bg1"/>
                </a:solidFill>
                <a:latin typeface="微软雅黑" panose="020B0503020204020204" pitchFamily="34" charset="-122"/>
                <a:ea typeface="微软雅黑" panose="020B0503020204020204" pitchFamily="34" charset="-122"/>
              </a:rPr>
              <a:t>单击此处添加标题</a:t>
            </a:r>
            <a:endParaRPr lang="en-US" altLang="zh-CN" sz="2800">
              <a:solidFill>
                <a:schemeClr val="bg1"/>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cstate="print"/>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p>
            <a:pPr lvl="0"/>
            <a:r>
              <a:rPr lang="zh-CN" altLang="en-US"/>
              <a:t>单击此处添加标题</a:t>
            </a:r>
            <a:endParaRPr lang="en-US" altLang="zh-CN"/>
          </a:p>
        </p:txBody>
      </p:sp>
      <p:sp>
        <p:nvSpPr>
          <p:cNvPr id="1027" name="Rectangle 8"/>
          <p:cNvSpPr>
            <a:spLocks noGrp="1" noChangeArrowheads="1"/>
          </p:cNvSpPr>
          <p:nvPr>
            <p:ph type="body" idx="1"/>
          </p:nvPr>
        </p:nvSpPr>
        <p:spPr bwMode="auto">
          <a:xfrm>
            <a:off x="228600" y="1333500"/>
            <a:ext cx="86614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第一层</a:t>
            </a:r>
            <a:endParaRPr lang="en-US" altLang="zh-CN"/>
          </a:p>
          <a:p>
            <a:pPr lvl="1"/>
            <a:r>
              <a:rPr lang="zh-CN" altLang="en-US"/>
              <a:t>第二层</a:t>
            </a:r>
            <a:r>
              <a:rPr lang="en-US" altLang="zh-CN"/>
              <a:t> </a:t>
            </a:r>
          </a:p>
          <a:p>
            <a:pPr lvl="2"/>
            <a:r>
              <a:rPr lang="zh-CN" altLang="en-US"/>
              <a:t>第三层</a:t>
            </a:r>
            <a:r>
              <a:rPr lang="en-US" altLang="zh-CN"/>
              <a:t> </a:t>
            </a:r>
          </a:p>
          <a:p>
            <a:pPr lvl="3"/>
            <a:r>
              <a:rPr lang="zh-CN" altLang="en-US"/>
              <a:t>第四层</a:t>
            </a:r>
            <a:endParaRPr lang="en-US" altLang="zh-CN"/>
          </a:p>
          <a:p>
            <a:pPr lvl="4"/>
            <a:r>
              <a:rPr lang="zh-CN" altLang="en-US"/>
              <a:t>第五层</a:t>
            </a:r>
            <a:endParaRPr lang="en-US" altLang="zh-CN"/>
          </a:p>
          <a:p>
            <a:pPr lvl="0"/>
            <a:endParaRPr lang="en-US" altLang="zh-CN"/>
          </a:p>
        </p:txBody>
      </p:sp>
      <p:sp>
        <p:nvSpPr>
          <p:cNvPr id="1028" name="矩形 17"/>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fld id="{ADE35CD4-02FA-414E-A171-4246F6AB0A59}" type="slidenum">
              <a:rPr lang="en-US" altLang="zh-CN" sz="1200" b="1">
                <a:solidFill>
                  <a:schemeClr val="bg1"/>
                </a:solidFill>
                <a:latin typeface="微软雅黑" panose="020B0503020204020204" pitchFamily="34" charset="-122"/>
                <a:ea typeface="微软雅黑" panose="020B0503020204020204" pitchFamily="34" charset="-122"/>
              </a:rPr>
              <a:t>‹#›</a:t>
            </a:fld>
            <a:endParaRPr lang="en-US" altLang="zh-CN" sz="1200" b="1">
              <a:solidFill>
                <a:schemeClr val="bg1"/>
              </a:solidFill>
              <a:latin typeface="微软雅黑" panose="020B0503020204020204" pitchFamily="34" charset="-122"/>
              <a:ea typeface="微软雅黑" panose="020B0503020204020204" pitchFamily="34" charset="-122"/>
            </a:endParaRPr>
          </a:p>
        </p:txBody>
      </p:sp>
      <p:sp>
        <p:nvSpPr>
          <p:cNvPr id="1029" name="矩形 19"/>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eaLnBrk="1" hangingPunct="1">
              <a:spcBef>
                <a:spcPct val="50000"/>
              </a:spcBef>
            </a:pPr>
            <a:fld id="{32A646B8-0E86-41B0-B138-DEA2CBA600B0}" type="datetime1">
              <a:rPr lang="zh-CN" altLang="en-US" sz="1200">
                <a:solidFill>
                  <a:schemeClr val="bg1"/>
                </a:solidFill>
                <a:latin typeface="微软雅黑" panose="020B0503020204020204" pitchFamily="34" charset="-122"/>
                <a:ea typeface="微软雅黑" panose="020B0503020204020204" pitchFamily="34" charset="-122"/>
              </a:rPr>
              <a:t>2020/3/20</a:t>
            </a:fld>
            <a:endParaRPr lang="en-US" altLang="zh-CN" sz="120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1" fontAlgn="base" hangingPunct="1">
        <a:spcBef>
          <a:spcPct val="45000"/>
        </a:spcBef>
        <a:spcAft>
          <a:spcPct val="0"/>
        </a:spcAft>
        <a:buClr>
          <a:srgbClr val="FBB030"/>
        </a:buClr>
        <a:buFont typeface="Wingdings" panose="05000000000000000000" pitchFamily="2" charset="2"/>
        <a:buChar char="l"/>
        <a:def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1" fontAlgn="base" hangingPunct="1">
        <a:spcBef>
          <a:spcPct val="45000"/>
        </a:spcBef>
        <a:spcAft>
          <a:spcPct val="0"/>
        </a:spcAft>
        <a:buClr>
          <a:srgbClr val="FBB030"/>
        </a:buClr>
        <a:buFont typeface="微软雅黑" panose="020B0503020204020204" pitchFamily="34" charset="-122"/>
        <a:buChar char="◆"/>
        <a:defRPr>
          <a:solidFill>
            <a:srgbClr val="1E1C1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45000"/>
        </a:spcBef>
        <a:spcAft>
          <a:spcPct val="0"/>
        </a:spcAft>
        <a:buClr>
          <a:srgbClr val="FBB030"/>
        </a:buClr>
        <a:buChar char="•"/>
        <a:defRPr sz="1600">
          <a:solidFill>
            <a:srgbClr val="1E1C1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zhuanlan.zhihu.com/c_129532277"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zhuanlan.zhihu.com/c_129532277"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32.tmp"/></Relationships>
</file>

<file path=ppt/slides/_rels/slide35.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34.tmp"/><Relationship Id="rId4" Type="http://schemas.openxmlformats.org/officeDocument/2006/relationships/image" Target="../media/image33.tmp"/></Relationships>
</file>

<file path=ppt/slides/_rels/slide36.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413" y="3092449"/>
            <a:ext cx="7865806" cy="1938992"/>
          </a:xfrm>
        </p:spPr>
        <p:txBody>
          <a:bodyPr/>
          <a:lstStyle/>
          <a:p>
            <a:pPr algn="ctr"/>
            <a:r>
              <a:rPr lang="en-US" altLang="zh-CN" sz="4000" b="0" dirty="0">
                <a:latin typeface="Times New Roman" panose="02020603050405020304" pitchFamily="18" charset="0"/>
                <a:cs typeface="Times New Roman" panose="02020603050405020304" pitchFamily="18" charset="0"/>
              </a:rPr>
              <a:t>Neural Entity Reasoner for Global Consistency in Named Entity Recognition</a:t>
            </a:r>
            <a:endParaRPr lang="zh-CN" altLang="en-US" sz="4000" b="0" dirty="0">
              <a:latin typeface="Times New Roman" panose="02020603050405020304" pitchFamily="18" charset="0"/>
              <a:cs typeface="Times New Roman" panose="02020603050405020304" pitchFamily="18" charset="0"/>
            </a:endParaRPr>
          </a:p>
        </p:txBody>
      </p:sp>
      <p:sp>
        <p:nvSpPr>
          <p:cNvPr id="4" name="文本框 3"/>
          <p:cNvSpPr txBox="1"/>
          <p:nvPr/>
        </p:nvSpPr>
        <p:spPr bwMode="gray">
          <a:xfrm>
            <a:off x="6352126" y="5473874"/>
            <a:ext cx="1715534" cy="830997"/>
          </a:xfrm>
          <a:prstGeom prst="rect">
            <a:avLst/>
          </a:prstGeom>
          <a:noFill/>
          <a:ln w="9525">
            <a:noFill/>
            <a:miter lim="800000"/>
          </a:ln>
        </p:spPr>
        <p:txBody>
          <a:bodyPr wrap="none" rtlCol="0">
            <a:spAutoFit/>
          </a:bodyPr>
          <a:lstStyle/>
          <a:p>
            <a:pPr algn="ctr" eaLnBrk="0" hangingPunct="0">
              <a:buFontTx/>
              <a:buNone/>
            </a:pPr>
            <a:r>
              <a:rPr lang="en-US" altLang="zh-CN" sz="2400" dirty="0">
                <a:latin typeface="微软雅黑" panose="020B0503020204020204" pitchFamily="34" charset="-122"/>
                <a:ea typeface="微软雅黑" panose="020B0503020204020204" pitchFamily="34" charset="-122"/>
              </a:rPr>
              <a:t>3/20/2020</a:t>
            </a:r>
          </a:p>
          <a:p>
            <a:pPr algn="ctr" eaLnBrk="0" hangingPunct="0">
              <a:buFontTx/>
              <a:buNone/>
            </a:pPr>
            <a:r>
              <a:rPr lang="zh-CN" altLang="en-US" sz="2400" dirty="0">
                <a:latin typeface="微软雅黑" panose="020B0503020204020204" pitchFamily="34" charset="-122"/>
                <a:ea typeface="微软雅黑" panose="020B0503020204020204" pitchFamily="34" charset="-122"/>
              </a:rPr>
              <a:t>陈彦光</a:t>
            </a:r>
          </a:p>
        </p:txBody>
      </p:sp>
    </p:spTree>
    <p:extLst>
      <p:ext uri="{BB962C8B-B14F-4D97-AF65-F5344CB8AC3E}">
        <p14:creationId xmlns:p14="http://schemas.microsoft.com/office/powerpoint/2010/main" val="777156886"/>
      </p:ext>
    </p:extLst>
  </p:cSld>
  <p:clrMapOvr>
    <a:masterClrMapping/>
  </p:clrMapOvr>
  <mc:AlternateContent xmlns:mc="http://schemas.openxmlformats.org/markup-compatibility/2006" xmlns:p14="http://schemas.microsoft.com/office/powerpoint/2010/main">
    <mc:Choice Requires="p14">
      <p:transition spd="slow" p14:dur="2000" advTm="255"/>
    </mc:Choice>
    <mc:Fallback xmlns="">
      <p:transition spd="slow" advTm="2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推理机制</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070498"/>
            <a:ext cx="8937852" cy="4653774"/>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利用最大池化得到</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表示侯选池中的实体个数</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不需要知道具体是哪个实体和当前的输入相似，只需要知道是否存在相似的实体</a:t>
            </a:r>
            <a:endParaRPr lang="zh-CN"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A1D7C12D-A2ED-4FEA-9A54-AE284BEB2E10}"/>
              </a:ext>
            </a:extLst>
          </p:cNvPr>
          <p:cNvPicPr>
            <a:picLocks noChangeAspect="1"/>
          </p:cNvPicPr>
          <p:nvPr/>
        </p:nvPicPr>
        <p:blipFill>
          <a:blip r:embed="rId3"/>
          <a:stretch>
            <a:fillRect/>
          </a:stretch>
        </p:blipFill>
        <p:spPr>
          <a:xfrm>
            <a:off x="1842335" y="1582113"/>
            <a:ext cx="5459329" cy="2662542"/>
          </a:xfrm>
          <a:prstGeom prst="rect">
            <a:avLst/>
          </a:prstGeom>
        </p:spPr>
      </p:pic>
      <p:pic>
        <p:nvPicPr>
          <p:cNvPr id="7" name="图片 6">
            <a:extLst>
              <a:ext uri="{FF2B5EF4-FFF2-40B4-BE49-F238E27FC236}">
                <a16:creationId xmlns:a16="http://schemas.microsoft.com/office/drawing/2014/main" id="{851D538A-F814-4186-925A-A6F47F05D414}"/>
              </a:ext>
            </a:extLst>
          </p:cNvPr>
          <p:cNvPicPr>
            <a:picLocks noChangeAspect="1"/>
          </p:cNvPicPr>
          <p:nvPr/>
        </p:nvPicPr>
        <p:blipFill>
          <a:blip r:embed="rId4"/>
          <a:stretch>
            <a:fillRect/>
          </a:stretch>
        </p:blipFill>
        <p:spPr>
          <a:xfrm>
            <a:off x="4832819" y="1254014"/>
            <a:ext cx="4224554" cy="388961"/>
          </a:xfrm>
          <a:prstGeom prst="rect">
            <a:avLst/>
          </a:prstGeom>
        </p:spPr>
      </p:pic>
    </p:spTree>
    <p:extLst>
      <p:ext uri="{BB962C8B-B14F-4D97-AF65-F5344CB8AC3E}">
        <p14:creationId xmlns:p14="http://schemas.microsoft.com/office/powerpoint/2010/main" val="114483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9996E35-D771-4B84-A132-F1ACA74EE67C}"/>
              </a:ext>
            </a:extLst>
          </p:cNvPr>
          <p:cNvPicPr>
            <a:picLocks noChangeAspect="1"/>
          </p:cNvPicPr>
          <p:nvPr/>
        </p:nvPicPr>
        <p:blipFill>
          <a:blip r:embed="rId3"/>
          <a:stretch>
            <a:fillRect/>
          </a:stretch>
        </p:blipFill>
        <p:spPr>
          <a:xfrm>
            <a:off x="1933754" y="2503291"/>
            <a:ext cx="5482640" cy="1262401"/>
          </a:xfrm>
          <a:prstGeom prst="rect">
            <a:avLst/>
          </a:prstGeom>
        </p:spPr>
      </p:pic>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推理机制</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176373"/>
            <a:ext cx="8937852" cy="202395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结果</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可看做是来自侯选池的</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具有全局信息的“建议”</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，和编码得到的当前词表示一起送入解码器中</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AE6EF3EB-3242-492E-B5B8-B859F7DC4413}"/>
              </a:ext>
            </a:extLst>
          </p:cNvPr>
          <p:cNvPicPr>
            <a:picLocks noChangeAspect="1"/>
          </p:cNvPicPr>
          <p:nvPr/>
        </p:nvPicPr>
        <p:blipFill>
          <a:blip r:embed="rId4"/>
          <a:stretch>
            <a:fillRect/>
          </a:stretch>
        </p:blipFill>
        <p:spPr>
          <a:xfrm>
            <a:off x="3084596" y="2208231"/>
            <a:ext cx="2974807" cy="455817"/>
          </a:xfrm>
          <a:prstGeom prst="rect">
            <a:avLst/>
          </a:prstGeom>
        </p:spPr>
      </p:pic>
      <p:pic>
        <p:nvPicPr>
          <p:cNvPr id="9" name="图片 8">
            <a:extLst>
              <a:ext uri="{FF2B5EF4-FFF2-40B4-BE49-F238E27FC236}">
                <a16:creationId xmlns:a16="http://schemas.microsoft.com/office/drawing/2014/main" id="{12D76D61-A8A4-4818-AA7F-5EF425B5A099}"/>
              </a:ext>
            </a:extLst>
          </p:cNvPr>
          <p:cNvPicPr>
            <a:picLocks noChangeAspect="1"/>
          </p:cNvPicPr>
          <p:nvPr/>
        </p:nvPicPr>
        <p:blipFill rotWithShape="1">
          <a:blip r:embed="rId5"/>
          <a:srcRect t="7853" b="2818"/>
          <a:stretch/>
        </p:blipFill>
        <p:spPr>
          <a:xfrm>
            <a:off x="389823" y="3608575"/>
            <a:ext cx="8364354" cy="3046386"/>
          </a:xfrm>
          <a:prstGeom prst="rect">
            <a:avLst/>
          </a:prstGeom>
        </p:spPr>
      </p:pic>
    </p:spTree>
    <p:extLst>
      <p:ext uri="{BB962C8B-B14F-4D97-AF65-F5344CB8AC3E}">
        <p14:creationId xmlns:p14="http://schemas.microsoft.com/office/powerpoint/2010/main" val="198501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Training</a:t>
            </a:r>
          </a:p>
        </p:txBody>
      </p:sp>
      <p:sp>
        <p:nvSpPr>
          <p:cNvPr id="4" name="矩形 3">
            <a:extLst>
              <a:ext uri="{FF2B5EF4-FFF2-40B4-BE49-F238E27FC236}">
                <a16:creationId xmlns:a16="http://schemas.microsoft.com/office/drawing/2014/main" id="{B72E8465-0E56-4584-9294-55E95E79626D}"/>
              </a:ext>
            </a:extLst>
          </p:cNvPr>
          <p:cNvSpPr/>
          <p:nvPr/>
        </p:nvSpPr>
        <p:spPr>
          <a:xfrm>
            <a:off x="206148" y="1176373"/>
            <a:ext cx="8937852" cy="2613857"/>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每一层都是一个独立的</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NER</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模型，多个</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NER</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模型的联合训练</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各层之间的</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Encoder-Decoder</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共享参数</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688581CB-0285-4078-A27B-C09B9A986EB1}"/>
              </a:ext>
            </a:extLst>
          </p:cNvPr>
          <p:cNvPicPr>
            <a:picLocks noChangeAspect="1"/>
          </p:cNvPicPr>
          <p:nvPr/>
        </p:nvPicPr>
        <p:blipFill>
          <a:blip r:embed="rId3"/>
          <a:stretch>
            <a:fillRect/>
          </a:stretch>
        </p:blipFill>
        <p:spPr>
          <a:xfrm>
            <a:off x="2427043" y="3295501"/>
            <a:ext cx="4289911" cy="989458"/>
          </a:xfrm>
          <a:prstGeom prst="rect">
            <a:avLst/>
          </a:prstGeom>
        </p:spPr>
      </p:pic>
      <p:pic>
        <p:nvPicPr>
          <p:cNvPr id="12" name="图片 11">
            <a:extLst>
              <a:ext uri="{FF2B5EF4-FFF2-40B4-BE49-F238E27FC236}">
                <a16:creationId xmlns:a16="http://schemas.microsoft.com/office/drawing/2014/main" id="{4E61FB06-04AF-4771-AA91-289A25E6FFE3}"/>
              </a:ext>
            </a:extLst>
          </p:cNvPr>
          <p:cNvPicPr>
            <a:picLocks noChangeAspect="1"/>
          </p:cNvPicPr>
          <p:nvPr/>
        </p:nvPicPr>
        <p:blipFill>
          <a:blip r:embed="rId4"/>
          <a:stretch>
            <a:fillRect/>
          </a:stretch>
        </p:blipFill>
        <p:spPr>
          <a:xfrm>
            <a:off x="2267782" y="1741471"/>
            <a:ext cx="4608435" cy="881024"/>
          </a:xfrm>
          <a:prstGeom prst="rect">
            <a:avLst/>
          </a:prstGeom>
        </p:spPr>
      </p:pic>
    </p:spTree>
    <p:extLst>
      <p:ext uri="{BB962C8B-B14F-4D97-AF65-F5344CB8AC3E}">
        <p14:creationId xmlns:p14="http://schemas.microsoft.com/office/powerpoint/2010/main" val="274483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实验</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176373"/>
            <a:ext cx="8937852" cy="629435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实验设置</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数据集：</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25000"/>
              </a:lnSpc>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英文数据集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CoNLL-2003</a:t>
            </a:r>
          </a:p>
          <a:p>
            <a:pPr marL="800100" lvl="1" indent="-342900">
              <a:lnSpc>
                <a:spcPct val="125000"/>
              </a:lnSpc>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中文法院判决书数据集</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6A7AC2E1-4D29-4E07-AD15-EE9C94331338}"/>
              </a:ext>
            </a:extLst>
          </p:cNvPr>
          <p:cNvPicPr>
            <a:picLocks noChangeAspect="1"/>
          </p:cNvPicPr>
          <p:nvPr/>
        </p:nvPicPr>
        <p:blipFill rotWithShape="1">
          <a:blip r:embed="rId3"/>
          <a:srcRect t="5653" b="19109"/>
          <a:stretch/>
        </p:blipFill>
        <p:spPr>
          <a:xfrm>
            <a:off x="1467852" y="1645921"/>
            <a:ext cx="6208295" cy="2772075"/>
          </a:xfrm>
          <a:prstGeom prst="rect">
            <a:avLst/>
          </a:prstGeom>
        </p:spPr>
      </p:pic>
    </p:spTree>
    <p:extLst>
      <p:ext uri="{BB962C8B-B14F-4D97-AF65-F5344CB8AC3E}">
        <p14:creationId xmlns:p14="http://schemas.microsoft.com/office/powerpoint/2010/main" val="97955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实验结果</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176373"/>
            <a:ext cx="8937852" cy="4716997"/>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CoNLL-2003</a:t>
            </a:r>
          </a:p>
          <a:p>
            <a:pPr marL="285750" indent="-285750">
              <a:lnSpc>
                <a:spcPct val="125000"/>
              </a:lnSpc>
              <a:spcAft>
                <a:spcPts val="450"/>
              </a:spcAft>
              <a:buClr>
                <a:srgbClr val="FBB030"/>
              </a:buClr>
              <a:buFont typeface="Wingdings" panose="05000000000000000000" pitchFamily="2" charset="2"/>
              <a:buChar char="Ø"/>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CNN:  </a:t>
            </a:r>
            <a:r>
              <a:rPr lang="en-US" altLang="zh-CN" sz="24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Collobert</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Strubell</a:t>
            </a:r>
          </a:p>
          <a:p>
            <a:pPr marL="285750" indent="-285750">
              <a:lnSpc>
                <a:spcPct val="125000"/>
              </a:lnSpc>
              <a:spcAft>
                <a:spcPts val="450"/>
              </a:spcAft>
              <a:buClr>
                <a:srgbClr val="FBB030"/>
              </a:buClr>
              <a:buFont typeface="Wingdings" panose="05000000000000000000" pitchFamily="2" charset="2"/>
              <a:buChar char="Ø"/>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RNN: Nguyen</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Huang</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Lample</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CNN+RNN: Chiu</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Ma</a:t>
            </a: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5009A50D-659A-4EF5-9C1B-97D9DBEBD25F}"/>
              </a:ext>
            </a:extLst>
          </p:cNvPr>
          <p:cNvPicPr>
            <a:picLocks noChangeAspect="1"/>
          </p:cNvPicPr>
          <p:nvPr/>
        </p:nvPicPr>
        <p:blipFill>
          <a:blip r:embed="rId3"/>
          <a:stretch>
            <a:fillRect/>
          </a:stretch>
        </p:blipFill>
        <p:spPr>
          <a:xfrm>
            <a:off x="760396" y="3207843"/>
            <a:ext cx="7218947" cy="3438234"/>
          </a:xfrm>
          <a:prstGeom prst="rect">
            <a:avLst/>
          </a:prstGeom>
        </p:spPr>
      </p:pic>
    </p:spTree>
    <p:extLst>
      <p:ext uri="{BB962C8B-B14F-4D97-AF65-F5344CB8AC3E}">
        <p14:creationId xmlns:p14="http://schemas.microsoft.com/office/powerpoint/2010/main" val="1437999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实验结果</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176373"/>
            <a:ext cx="8937852" cy="313964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CoNLL-2003</a:t>
            </a: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第一层和最后一层的输出结果对比</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主要在召回率上有提高</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2B85D104-EA1A-4B86-94B3-3B6205940115}"/>
              </a:ext>
            </a:extLst>
          </p:cNvPr>
          <p:cNvPicPr>
            <a:picLocks noChangeAspect="1"/>
          </p:cNvPicPr>
          <p:nvPr/>
        </p:nvPicPr>
        <p:blipFill>
          <a:blip r:embed="rId3"/>
          <a:stretch>
            <a:fillRect/>
          </a:stretch>
        </p:blipFill>
        <p:spPr>
          <a:xfrm>
            <a:off x="644893" y="2746194"/>
            <a:ext cx="7777213" cy="2929920"/>
          </a:xfrm>
          <a:prstGeom prst="rect">
            <a:avLst/>
          </a:prstGeom>
        </p:spPr>
      </p:pic>
    </p:spTree>
    <p:extLst>
      <p:ext uri="{BB962C8B-B14F-4D97-AF65-F5344CB8AC3E}">
        <p14:creationId xmlns:p14="http://schemas.microsoft.com/office/powerpoint/2010/main" val="1951867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案例分析</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176373"/>
            <a:ext cx="8937852" cy="1562287"/>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CoNLL-2003</a:t>
            </a: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通过对其他实体识别的结果进行推理</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9A7F8541-5A2A-4ECF-93D7-CC7C405F6D21}"/>
              </a:ext>
            </a:extLst>
          </p:cNvPr>
          <p:cNvPicPr>
            <a:picLocks noChangeAspect="1"/>
          </p:cNvPicPr>
          <p:nvPr/>
        </p:nvPicPr>
        <p:blipFill rotWithShape="1">
          <a:blip r:embed="rId3"/>
          <a:srcRect l="3684" r="2254"/>
          <a:stretch/>
        </p:blipFill>
        <p:spPr>
          <a:xfrm>
            <a:off x="0" y="2410319"/>
            <a:ext cx="9167763" cy="2462622"/>
          </a:xfrm>
          <a:prstGeom prst="rect">
            <a:avLst/>
          </a:prstGeom>
        </p:spPr>
      </p:pic>
    </p:spTree>
    <p:extLst>
      <p:ext uri="{BB962C8B-B14F-4D97-AF65-F5344CB8AC3E}">
        <p14:creationId xmlns:p14="http://schemas.microsoft.com/office/powerpoint/2010/main" val="100600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实验结果</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176373"/>
            <a:ext cx="8937852" cy="2549737"/>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中文判决书</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NER</a:t>
            </a: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由于文本的上下文模式和实体都会在全文多次出现，所以全文信息对寻找未识别的实体十分重要</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对提高召回率帮助很大</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descr="手机屏幕截图&#10;&#10;描述已自动生成">
            <a:extLst>
              <a:ext uri="{FF2B5EF4-FFF2-40B4-BE49-F238E27FC236}">
                <a16:creationId xmlns:a16="http://schemas.microsoft.com/office/drawing/2014/main" id="{0E47C276-EEC0-43E0-BCFB-F598A7851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998" y="3257284"/>
            <a:ext cx="5727635" cy="1683876"/>
          </a:xfrm>
          <a:prstGeom prst="rect">
            <a:avLst/>
          </a:prstGeom>
        </p:spPr>
      </p:pic>
    </p:spTree>
    <p:extLst>
      <p:ext uri="{BB962C8B-B14F-4D97-AF65-F5344CB8AC3E}">
        <p14:creationId xmlns:p14="http://schemas.microsoft.com/office/powerpoint/2010/main" val="313549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案例分析</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176373"/>
            <a:ext cx="8937852" cy="103650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中文判决书</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NER</a:t>
            </a:r>
          </a:p>
          <a:p>
            <a:pPr marL="285750" indent="-285750">
              <a:lnSpc>
                <a:spcPct val="125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1542A24-5F05-4E45-BBAF-A564ACE51F2B}"/>
              </a:ext>
            </a:extLst>
          </p:cNvPr>
          <p:cNvPicPr>
            <a:picLocks noChangeAspect="1"/>
          </p:cNvPicPr>
          <p:nvPr/>
        </p:nvPicPr>
        <p:blipFill>
          <a:blip r:embed="rId3"/>
          <a:stretch>
            <a:fillRect/>
          </a:stretch>
        </p:blipFill>
        <p:spPr>
          <a:xfrm>
            <a:off x="877907" y="1765011"/>
            <a:ext cx="7594333" cy="4390233"/>
          </a:xfrm>
          <a:prstGeom prst="rect">
            <a:avLst/>
          </a:prstGeom>
        </p:spPr>
      </p:pic>
    </p:spTree>
    <p:extLst>
      <p:ext uri="{BB962C8B-B14F-4D97-AF65-F5344CB8AC3E}">
        <p14:creationId xmlns:p14="http://schemas.microsoft.com/office/powerpoint/2010/main" val="1851823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案例分析</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176373"/>
            <a:ext cx="8937852" cy="1434945"/>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实验中采用的模型结构只有两层，由于第一层的侯选池中并没有实体，所以结果中对实体的修正是来自侯选池和推理机制的作用。</a:t>
            </a: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B5DA2F1C-943D-4208-B00C-AE8DEEB82A1C}"/>
              </a:ext>
            </a:extLst>
          </p:cNvPr>
          <p:cNvPicPr>
            <a:picLocks noChangeAspect="1"/>
          </p:cNvPicPr>
          <p:nvPr/>
        </p:nvPicPr>
        <p:blipFill rotWithShape="1">
          <a:blip r:embed="rId3"/>
          <a:srcRect t="5653" b="19109"/>
          <a:stretch/>
        </p:blipFill>
        <p:spPr>
          <a:xfrm>
            <a:off x="1570926" y="2841859"/>
            <a:ext cx="6208295" cy="2772075"/>
          </a:xfrm>
          <a:prstGeom prst="rect">
            <a:avLst/>
          </a:prstGeom>
        </p:spPr>
      </p:pic>
    </p:spTree>
    <p:extLst>
      <p:ext uri="{BB962C8B-B14F-4D97-AF65-F5344CB8AC3E}">
        <p14:creationId xmlns:p14="http://schemas.microsoft.com/office/powerpoint/2010/main" val="338864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任务描述</a:t>
            </a:r>
          </a:p>
        </p:txBody>
      </p:sp>
      <p:sp>
        <p:nvSpPr>
          <p:cNvPr id="4" name="矩形 3">
            <a:extLst>
              <a:ext uri="{FF2B5EF4-FFF2-40B4-BE49-F238E27FC236}">
                <a16:creationId xmlns:a16="http://schemas.microsoft.com/office/drawing/2014/main" id="{B72E8465-0E56-4584-9294-55E95E79626D}"/>
              </a:ext>
            </a:extLst>
          </p:cNvPr>
          <p:cNvSpPr/>
          <p:nvPr/>
        </p:nvSpPr>
        <p:spPr>
          <a:xfrm>
            <a:off x="189571" y="1134925"/>
            <a:ext cx="8764858" cy="5091458"/>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命名实体识别：</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识别出文本中的人名、地名等实体信息</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序列标注任务：</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通过对输入序列的词向量进行计算，获得输出标签序列。</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存在问题</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只依赖于局部特征</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词的二义性</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前文未出现过的实体</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11460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总结</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176373"/>
            <a:ext cx="8937852" cy="412709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利用命名实体识别中的全文一致性信息</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25000"/>
              </a:lnSpc>
              <a:spcAft>
                <a:spcPts val="450"/>
              </a:spcAft>
              <a:buClr>
                <a:srgbClr val="FBB030"/>
              </a:buClr>
              <a:buFont typeface="Arial" panose="020B0604020202020204" pitchFamily="34" charset="0"/>
              <a:buChar char="•"/>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Attention</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机制</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25000"/>
              </a:lnSpc>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多轮预测，从结果中获得信息</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侯选池中实体的表示：利用实体的开始和结束位置对应的向量代表实体</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类比了人在阅读过程中的思维方式</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推理过程中计算相似度的方法有待改进</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42332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413" y="2784673"/>
            <a:ext cx="7865806" cy="2554545"/>
          </a:xfrm>
        </p:spPr>
        <p:txBody>
          <a:bodyPr/>
          <a:lstStyle/>
          <a:p>
            <a:pPr algn="ctr"/>
            <a:r>
              <a:rPr lang="en-US" altLang="zh-CN" sz="4000" b="0" dirty="0">
                <a:latin typeface="Times New Roman" panose="02020603050405020304" pitchFamily="18" charset="0"/>
                <a:cs typeface="Times New Roman" panose="02020603050405020304" pitchFamily="18" charset="0"/>
              </a:rPr>
              <a:t>An External Knowledge Enhanced Multi-label Charge Prediction Approach with Label Number Learning</a:t>
            </a:r>
            <a:endParaRPr lang="zh-CN" altLang="en-US" sz="4000" b="0" dirty="0">
              <a:latin typeface="Times New Roman" panose="02020603050405020304" pitchFamily="18" charset="0"/>
              <a:cs typeface="Times New Roman" panose="02020603050405020304" pitchFamily="18" charset="0"/>
            </a:endParaRPr>
          </a:p>
        </p:txBody>
      </p:sp>
      <p:sp>
        <p:nvSpPr>
          <p:cNvPr id="4" name="文本框 3"/>
          <p:cNvSpPr txBox="1"/>
          <p:nvPr/>
        </p:nvSpPr>
        <p:spPr bwMode="gray">
          <a:xfrm>
            <a:off x="6352126" y="5473874"/>
            <a:ext cx="1715534" cy="830997"/>
          </a:xfrm>
          <a:prstGeom prst="rect">
            <a:avLst/>
          </a:prstGeom>
          <a:noFill/>
          <a:ln w="9525">
            <a:noFill/>
            <a:miter lim="800000"/>
          </a:ln>
        </p:spPr>
        <p:txBody>
          <a:bodyPr wrap="none" rtlCol="0">
            <a:spAutoFit/>
          </a:bodyPr>
          <a:lstStyle/>
          <a:p>
            <a:pPr algn="ctr" eaLnBrk="0" hangingPunct="0">
              <a:buFontTx/>
              <a:buNone/>
            </a:pPr>
            <a:r>
              <a:rPr lang="en-US" altLang="zh-CN" sz="2400" dirty="0">
                <a:latin typeface="微软雅黑" panose="020B0503020204020204" pitchFamily="34" charset="-122"/>
                <a:ea typeface="微软雅黑" panose="020B0503020204020204" pitchFamily="34" charset="-122"/>
              </a:rPr>
              <a:t>3/20/2020</a:t>
            </a:r>
          </a:p>
          <a:p>
            <a:pPr algn="ctr" eaLnBrk="0" hangingPunct="0">
              <a:buFontTx/>
              <a:buNone/>
            </a:pPr>
            <a:r>
              <a:rPr lang="zh-CN" altLang="en-US" sz="2400" dirty="0">
                <a:latin typeface="微软雅黑" panose="020B0503020204020204" pitchFamily="34" charset="-122"/>
                <a:ea typeface="微软雅黑" panose="020B0503020204020204" pitchFamily="34" charset="-122"/>
              </a:rPr>
              <a:t>陈彦光</a:t>
            </a:r>
          </a:p>
        </p:txBody>
      </p:sp>
    </p:spTree>
    <p:extLst>
      <p:ext uri="{BB962C8B-B14F-4D97-AF65-F5344CB8AC3E}">
        <p14:creationId xmlns:p14="http://schemas.microsoft.com/office/powerpoint/2010/main" val="2489340261"/>
      </p:ext>
    </p:extLst>
  </p:cSld>
  <p:clrMapOvr>
    <a:masterClrMapping/>
  </p:clrMapOvr>
  <mc:AlternateContent xmlns:mc="http://schemas.openxmlformats.org/markup-compatibility/2006" xmlns:p14="http://schemas.microsoft.com/office/powerpoint/2010/main">
    <mc:Choice Requires="p14">
      <p:transition spd="slow" p14:dur="2000" advTm="255"/>
    </mc:Choice>
    <mc:Fallback xmlns="">
      <p:transition spd="slow" advTm="25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判决预测</a:t>
            </a:r>
          </a:p>
        </p:txBody>
      </p:sp>
      <p:sp>
        <p:nvSpPr>
          <p:cNvPr id="4" name="矩形 3">
            <a:extLst>
              <a:ext uri="{FF2B5EF4-FFF2-40B4-BE49-F238E27FC236}">
                <a16:creationId xmlns:a16="http://schemas.microsoft.com/office/drawing/2014/main" id="{B72E8465-0E56-4584-9294-55E95E79626D}"/>
              </a:ext>
            </a:extLst>
          </p:cNvPr>
          <p:cNvSpPr/>
          <p:nvPr/>
        </p:nvSpPr>
        <p:spPr>
          <a:xfrm>
            <a:off x="189571" y="1086800"/>
            <a:ext cx="8764858" cy="10156948"/>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给定案件事实描述，提取有关违法行为的描述，将其分类到相关的罪名标签上。</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多标签分类问题</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标签分布不均衡：</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样本对应的标签越多，样本数量越少</a:t>
            </a:r>
            <a:b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b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D8A8D822-94BC-418E-B2BC-23459BB16399}"/>
              </a:ext>
            </a:extLst>
          </p:cNvPr>
          <p:cNvPicPr>
            <a:picLocks noChangeAspect="1"/>
          </p:cNvPicPr>
          <p:nvPr/>
        </p:nvPicPr>
        <p:blipFill rotWithShape="1">
          <a:blip r:embed="rId3"/>
          <a:srcRect t="9792" b="20539"/>
          <a:stretch/>
        </p:blipFill>
        <p:spPr>
          <a:xfrm>
            <a:off x="189571" y="3139949"/>
            <a:ext cx="8893440" cy="3174226"/>
          </a:xfrm>
          <a:prstGeom prst="rect">
            <a:avLst/>
          </a:prstGeom>
        </p:spPr>
      </p:pic>
    </p:spTree>
    <p:extLst>
      <p:ext uri="{BB962C8B-B14F-4D97-AF65-F5344CB8AC3E}">
        <p14:creationId xmlns:p14="http://schemas.microsoft.com/office/powerpoint/2010/main" val="4098956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多标签分类</a:t>
            </a:r>
          </a:p>
        </p:txBody>
      </p:sp>
      <p:sp>
        <p:nvSpPr>
          <p:cNvPr id="4" name="矩形 3">
            <a:extLst>
              <a:ext uri="{FF2B5EF4-FFF2-40B4-BE49-F238E27FC236}">
                <a16:creationId xmlns:a16="http://schemas.microsoft.com/office/drawing/2014/main" id="{B72E8465-0E56-4584-9294-55E95E79626D}"/>
              </a:ext>
            </a:extLst>
          </p:cNvPr>
          <p:cNvSpPr/>
          <p:nvPr/>
        </p:nvSpPr>
        <p:spPr>
          <a:xfrm>
            <a:off x="189571" y="1198312"/>
            <a:ext cx="8764858" cy="7528023"/>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目前常用的方法：</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TOP-K</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策略：</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在得到输出的各类别标签概率分布后，选取前</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个最高的概率值对应的标签作为最终的预测结果。</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阈值策略：</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在得到样本的各标签概率分布之后，设定一个阈值，高于阈值的概率所对应的标签即为输出结果。</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存在问题：</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针对不同的模型、不同的数据集，</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值或者阈值都是不同的，不论如何选取都会造成很大的误差。</a:t>
            </a:r>
            <a:b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46061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框架图</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224500"/>
            <a:ext cx="8764858" cy="5230727"/>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输入部分</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25000"/>
              </a:lnSpc>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输入向量</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25000"/>
              </a:lnSpc>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法条向量</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神经网络模型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标签学习网络（</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NLN</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输出：</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[1,55,120]</a:t>
            </a: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0F7B91D-1E91-42C2-A17C-119A9C3DD135}"/>
              </a:ext>
            </a:extLst>
          </p:cNvPr>
          <p:cNvPicPr>
            <a:picLocks noChangeAspect="1"/>
          </p:cNvPicPr>
          <p:nvPr/>
        </p:nvPicPr>
        <p:blipFill rotWithShape="1">
          <a:blip r:embed="rId3"/>
          <a:srcRect l="7993"/>
          <a:stretch/>
        </p:blipFill>
        <p:spPr>
          <a:xfrm>
            <a:off x="3601844" y="1336012"/>
            <a:ext cx="5820935" cy="4945845"/>
          </a:xfrm>
          <a:prstGeom prst="rect">
            <a:avLst/>
          </a:prstGeom>
        </p:spPr>
      </p:pic>
    </p:spTree>
    <p:extLst>
      <p:ext uri="{BB962C8B-B14F-4D97-AF65-F5344CB8AC3E}">
        <p14:creationId xmlns:p14="http://schemas.microsoft.com/office/powerpoint/2010/main" val="451937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Memory Network</a:t>
            </a:r>
            <a:r>
              <a:rPr lang="zh-CN" altLang="en-US" kern="0" dirty="0">
                <a:latin typeface="Times New Roman" panose="02020603050405020304" pitchFamily="18" charset="0"/>
                <a:cs typeface="Times New Roman" panose="02020603050405020304" pitchFamily="18" charset="0"/>
              </a:rPr>
              <a:t>简介</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224500"/>
            <a:ext cx="8764858" cy="4160434"/>
          </a:xfrm>
          <a:prstGeom prst="rect">
            <a:avLst/>
          </a:prstGeom>
        </p:spPr>
        <p:txBody>
          <a:bodyPr wrap="square">
            <a:spAutoFit/>
          </a:bodyPr>
          <a:lstStyle/>
          <a:p>
            <a:pPr marL="342900" lvl="1" indent="-342900">
              <a:lnSpc>
                <a:spcPct val="150000"/>
              </a:lnSpc>
              <a:spcAft>
                <a:spcPts val="450"/>
              </a:spcAft>
              <a:buClr>
                <a:srgbClr val="FBB030"/>
              </a:buClr>
              <a:buFont typeface="Wingdings" panose="05000000000000000000" pitchFamily="2" charset="2"/>
              <a:buChar char="Ø"/>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Facebook</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团队提出的一种神经网络框架，通过引入长期记忆组件</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(long-term memory component)</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来解决神经网络长程记忆困难的问题。</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nSpc>
                <a:spcPct val="150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多用于问答领域</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nSpc>
                <a:spcPct val="150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Memory Networks (ICLR 2015)</a:t>
            </a:r>
          </a:p>
          <a:p>
            <a:pPr marL="342900" lvl="1" indent="-342900">
              <a:lnSpc>
                <a:spcPct val="150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End to end Memory Networks (NIPS 2015)</a:t>
            </a:r>
          </a:p>
          <a:p>
            <a:pPr marL="342900" lvl="1" indent="-342900">
              <a:lnSpc>
                <a:spcPct val="150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Key-Value Memory Networks (EMNLP 2016)</a:t>
            </a:r>
            <a:endParaRPr lang="zh-CN"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56EE2829-3C72-4382-BAB7-8E45DAF59221}"/>
              </a:ext>
            </a:extLst>
          </p:cNvPr>
          <p:cNvSpPr/>
          <p:nvPr/>
        </p:nvSpPr>
        <p:spPr>
          <a:xfrm>
            <a:off x="0" y="5987534"/>
            <a:ext cx="9144000" cy="369332"/>
          </a:xfrm>
          <a:prstGeom prst="rect">
            <a:avLst/>
          </a:prstGeom>
        </p:spPr>
        <p:txBody>
          <a:bodyPr wrap="square">
            <a:spAutoFit/>
          </a:bodyPr>
          <a:lstStyle/>
          <a:p>
            <a:r>
              <a:rPr lang="zh-CN" altLang="en-US" dirty="0">
                <a:hlinkClick r:id="rId3">
                  <a:extLst>
                    <a:ext uri="{A12FA001-AC4F-418D-AE19-62706E023703}">
                      <ahyp:hlinkClr xmlns:ahyp="http://schemas.microsoft.com/office/drawing/2018/hyperlinkcolor" val="tx"/>
                    </a:ext>
                  </a:extLst>
                </a:hlinkClick>
              </a:rPr>
              <a:t>知乎专栏</a:t>
            </a:r>
            <a:r>
              <a:rPr lang="zh-CN" altLang="en-US" dirty="0"/>
              <a:t>：记忆网络</a:t>
            </a:r>
            <a:r>
              <a:rPr lang="en-US" altLang="zh-CN" dirty="0"/>
              <a:t>-Memory Network</a:t>
            </a:r>
            <a:r>
              <a:rPr lang="en-US" altLang="zh-CN" dirty="0">
                <a:hlinkClick r:id="rId3"/>
              </a:rPr>
              <a:t>https://zhuanlan.zhihu.com/c_129532277</a:t>
            </a:r>
            <a:endParaRPr lang="zh-CN" altLang="en-US" dirty="0"/>
          </a:p>
        </p:txBody>
      </p:sp>
    </p:spTree>
    <p:extLst>
      <p:ext uri="{BB962C8B-B14F-4D97-AF65-F5344CB8AC3E}">
        <p14:creationId xmlns:p14="http://schemas.microsoft.com/office/powerpoint/2010/main" val="1522718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eview">
            <a:extLst>
              <a:ext uri="{FF2B5EF4-FFF2-40B4-BE49-F238E27FC236}">
                <a16:creationId xmlns:a16="http://schemas.microsoft.com/office/drawing/2014/main" id="{F7C2279D-FE4A-4D43-A755-6256992122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49" b="33197"/>
          <a:stretch/>
        </p:blipFill>
        <p:spPr bwMode="auto">
          <a:xfrm>
            <a:off x="1094795" y="3602873"/>
            <a:ext cx="6987563" cy="2471286"/>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Memory Network</a:t>
            </a:r>
            <a:r>
              <a:rPr lang="zh-CN" altLang="en-US" kern="0" dirty="0">
                <a:latin typeface="Times New Roman" panose="02020603050405020304" pitchFamily="18" charset="0"/>
                <a:cs typeface="Times New Roman" panose="02020603050405020304" pitchFamily="18" charset="0"/>
              </a:rPr>
              <a:t>简介</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003118"/>
            <a:ext cx="8764858" cy="2434321"/>
          </a:xfrm>
          <a:prstGeom prst="rect">
            <a:avLst/>
          </a:prstGeom>
        </p:spPr>
        <p:txBody>
          <a:bodyPr wrap="square">
            <a:spAutoFit/>
          </a:bodyPr>
          <a:lstStyle/>
          <a:p>
            <a:pPr marL="342900" lvl="1" indent="-342900">
              <a:lnSpc>
                <a:spcPct val="150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Memory Networks (ICLR 2015)</a:t>
            </a:r>
          </a:p>
          <a:p>
            <a:pPr marL="342900" lvl="1" indent="-342900">
              <a:lnSpc>
                <a:spcPct val="150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Input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：把输入编码为向量</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Generalization</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：更新</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Memory</a:t>
            </a:r>
          </a:p>
          <a:p>
            <a:pPr marL="342900" lvl="1" indent="-342900">
              <a:lnSpc>
                <a:spcPct val="150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Output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：根据问题对</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Memory</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进行权重处理，得到输出向量</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nSpc>
                <a:spcPct val="150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Response</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：根据输出向量生成答案 </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56EE2829-3C72-4382-BAB7-8E45DAF59221}"/>
              </a:ext>
            </a:extLst>
          </p:cNvPr>
          <p:cNvSpPr/>
          <p:nvPr/>
        </p:nvSpPr>
        <p:spPr>
          <a:xfrm>
            <a:off x="0" y="5987534"/>
            <a:ext cx="9144000" cy="369332"/>
          </a:xfrm>
          <a:prstGeom prst="rect">
            <a:avLst/>
          </a:prstGeom>
        </p:spPr>
        <p:txBody>
          <a:bodyPr wrap="square">
            <a:spAutoFit/>
          </a:bodyPr>
          <a:lstStyle/>
          <a:p>
            <a:r>
              <a:rPr lang="zh-CN" altLang="en-US" dirty="0">
                <a:hlinkClick r:id="rId4">
                  <a:extLst>
                    <a:ext uri="{A12FA001-AC4F-418D-AE19-62706E023703}">
                      <ahyp:hlinkClr xmlns:ahyp="http://schemas.microsoft.com/office/drawing/2018/hyperlinkcolor" val="tx"/>
                    </a:ext>
                  </a:extLst>
                </a:hlinkClick>
              </a:rPr>
              <a:t>知乎专栏</a:t>
            </a:r>
            <a:r>
              <a:rPr lang="zh-CN" altLang="en-US" dirty="0"/>
              <a:t>：记忆网络</a:t>
            </a:r>
            <a:r>
              <a:rPr lang="en-US" altLang="zh-CN" dirty="0"/>
              <a:t>-Memory Network</a:t>
            </a:r>
            <a:r>
              <a:rPr lang="en-US" altLang="zh-CN" dirty="0">
                <a:hlinkClick r:id="rId4"/>
              </a:rPr>
              <a:t>https://zhuanlan.zhihu.com/c_129532277</a:t>
            </a:r>
            <a:endParaRPr lang="zh-CN" altLang="en-US" dirty="0"/>
          </a:p>
        </p:txBody>
      </p:sp>
    </p:spTree>
    <p:extLst>
      <p:ext uri="{BB962C8B-B14F-4D97-AF65-F5344CB8AC3E}">
        <p14:creationId xmlns:p14="http://schemas.microsoft.com/office/powerpoint/2010/main" val="614170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Memory Network</a:t>
            </a:r>
            <a:r>
              <a:rPr lang="zh-CN" altLang="en-US" kern="0" dirty="0">
                <a:latin typeface="Times New Roman" panose="02020603050405020304" pitchFamily="18" charset="0"/>
                <a:cs typeface="Times New Roman" panose="02020603050405020304" pitchFamily="18" charset="0"/>
              </a:rPr>
              <a:t>简介</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003118"/>
            <a:ext cx="8764858" cy="2924198"/>
          </a:xfrm>
          <a:prstGeom prst="rect">
            <a:avLst/>
          </a:prstGeom>
        </p:spPr>
        <p:txBody>
          <a:bodyPr wrap="square">
            <a:spAutoFit/>
          </a:bodyPr>
          <a:lstStyle/>
          <a:p>
            <a:pPr marL="342900" lvl="1" indent="-342900">
              <a:lnSpc>
                <a:spcPct val="150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End to end Memory Networks (NIPS 2015)</a:t>
            </a:r>
          </a:p>
          <a:p>
            <a:pPr marL="342900" lvl="1" indent="-342900">
              <a:lnSpc>
                <a:spcPct val="150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将输入文本分别转化为向量表示，存储在</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Input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Output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两个记忆模块中；由问题</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Input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计算输入和问题之间的相关程度</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Output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求加权得到输出向量</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，生成答案。</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nSpc>
                <a:spcPct val="150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4" name="Picture 2" descr="preview">
            <a:extLst>
              <a:ext uri="{FF2B5EF4-FFF2-40B4-BE49-F238E27FC236}">
                <a16:creationId xmlns:a16="http://schemas.microsoft.com/office/drawing/2014/main" id="{5B1D01AD-3F16-4686-AAD5-1834C96721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58" b="2528"/>
          <a:stretch/>
        </p:blipFill>
        <p:spPr bwMode="auto">
          <a:xfrm>
            <a:off x="1286560" y="3528571"/>
            <a:ext cx="6570879" cy="32868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9DFAECB-87A9-458C-AB7A-7EE678F60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971" y="3373319"/>
            <a:ext cx="354330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53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50"/>
                                        <p:tgtEl>
                                          <p:spTgt spid="3076"/>
                                        </p:tgtEl>
                                      </p:cBhvr>
                                    </p:animEffect>
                                    <p:anim calcmode="lin" valueType="num">
                                      <p:cBhvr>
                                        <p:cTn id="8" dur="250" fill="hold"/>
                                        <p:tgtEl>
                                          <p:spTgt spid="3076"/>
                                        </p:tgtEl>
                                        <p:attrNameLst>
                                          <p:attrName>ppt_x</p:attrName>
                                        </p:attrNameLst>
                                      </p:cBhvr>
                                      <p:tavLst>
                                        <p:tav tm="0">
                                          <p:val>
                                            <p:strVal val="#ppt_x"/>
                                          </p:val>
                                        </p:tav>
                                        <p:tav tm="100000">
                                          <p:val>
                                            <p:strVal val="#ppt_x"/>
                                          </p:val>
                                        </p:tav>
                                      </p:tavLst>
                                    </p:anim>
                                    <p:anim calcmode="lin" valueType="num">
                                      <p:cBhvr>
                                        <p:cTn id="9" dur="25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Memory Network</a:t>
            </a:r>
            <a:r>
              <a:rPr lang="zh-CN" altLang="en-US" kern="0" dirty="0">
                <a:latin typeface="Times New Roman" panose="02020603050405020304" pitchFamily="18" charset="0"/>
                <a:cs typeface="Times New Roman" panose="02020603050405020304" pitchFamily="18" charset="0"/>
              </a:rPr>
              <a:t>简介</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003118"/>
            <a:ext cx="8764858" cy="2371098"/>
          </a:xfrm>
          <a:prstGeom prst="rect">
            <a:avLst/>
          </a:prstGeom>
        </p:spPr>
        <p:txBody>
          <a:bodyPr wrap="square">
            <a:spAutoFit/>
          </a:bodyPr>
          <a:lstStyle/>
          <a:p>
            <a:pPr marL="342900" lvl="1" indent="-342900">
              <a:lnSpc>
                <a:spcPct val="150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Key-Value Memory Networks (EMNLP 2016)</a:t>
            </a:r>
          </a:p>
          <a:p>
            <a:pPr marL="342900" lvl="1" indent="-342900">
              <a:lnSpc>
                <a:spcPct val="150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更好地存储先验知识</a:t>
            </a:r>
            <a:endParaRPr lang="zh-CN"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nSpc>
                <a:spcPct val="150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Key hashing:</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首先根据输入的问题从知识源（前面的输入</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Sentences</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）检索与问题相关的事实，获得知识的一个子集</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3AA9538-6388-4979-B93F-4AD3F5D536E2}"/>
              </a:ext>
            </a:extLst>
          </p:cNvPr>
          <p:cNvPicPr>
            <a:picLocks noChangeAspect="1"/>
          </p:cNvPicPr>
          <p:nvPr/>
        </p:nvPicPr>
        <p:blipFill rotWithShape="1">
          <a:blip r:embed="rId3"/>
          <a:srcRect t="12726"/>
          <a:stretch/>
        </p:blipFill>
        <p:spPr>
          <a:xfrm>
            <a:off x="0" y="3658575"/>
            <a:ext cx="9144000" cy="2874779"/>
          </a:xfrm>
          <a:prstGeom prst="rect">
            <a:avLst/>
          </a:prstGeom>
        </p:spPr>
      </p:pic>
    </p:spTree>
    <p:extLst>
      <p:ext uri="{BB962C8B-B14F-4D97-AF65-F5344CB8AC3E}">
        <p14:creationId xmlns:p14="http://schemas.microsoft.com/office/powerpoint/2010/main" val="182833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Memory Network</a:t>
            </a:r>
            <a:r>
              <a:rPr lang="zh-CN" altLang="en-US" kern="0" dirty="0">
                <a:latin typeface="Times New Roman" panose="02020603050405020304" pitchFamily="18" charset="0"/>
                <a:cs typeface="Times New Roman" panose="02020603050405020304" pitchFamily="18" charset="0"/>
              </a:rPr>
              <a:t>简介</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060868"/>
            <a:ext cx="8764858" cy="2948179"/>
          </a:xfrm>
          <a:prstGeom prst="rect">
            <a:avLst/>
          </a:prstGeom>
        </p:spPr>
        <p:txBody>
          <a:bodyPr wrap="square">
            <a:spAutoFit/>
          </a:bodyPr>
          <a:lstStyle/>
          <a:p>
            <a:pPr marL="342900" lvl="1" indent="-34290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Key addressing:</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将候选的</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Memory</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与问题进行相关性评分，得到一个概率分布</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Value Reading</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Value Memory</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进行加权，得到输出向量</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Key-Value Memory</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多种存储方式，如知识库三元组中主</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谓作为</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，宾语作为</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Value</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；文档形式的知识，一句话既作为</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，也作为</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Value</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3AA9538-6388-4979-B93F-4AD3F5D536E2}"/>
              </a:ext>
            </a:extLst>
          </p:cNvPr>
          <p:cNvPicPr>
            <a:picLocks noChangeAspect="1"/>
          </p:cNvPicPr>
          <p:nvPr/>
        </p:nvPicPr>
        <p:blipFill rotWithShape="1">
          <a:blip r:embed="rId3"/>
          <a:srcRect t="12726"/>
          <a:stretch/>
        </p:blipFill>
        <p:spPr>
          <a:xfrm>
            <a:off x="-16577" y="3973598"/>
            <a:ext cx="9160577" cy="2874779"/>
          </a:xfrm>
          <a:prstGeom prst="rect">
            <a:avLst/>
          </a:prstGeom>
        </p:spPr>
      </p:pic>
    </p:spTree>
    <p:extLst>
      <p:ext uri="{BB962C8B-B14F-4D97-AF65-F5344CB8AC3E}">
        <p14:creationId xmlns:p14="http://schemas.microsoft.com/office/powerpoint/2010/main" val="179002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相关工作</a:t>
            </a:r>
          </a:p>
        </p:txBody>
      </p:sp>
      <p:sp>
        <p:nvSpPr>
          <p:cNvPr id="4" name="矩形 3">
            <a:extLst>
              <a:ext uri="{FF2B5EF4-FFF2-40B4-BE49-F238E27FC236}">
                <a16:creationId xmlns:a16="http://schemas.microsoft.com/office/drawing/2014/main" id="{B72E8465-0E56-4584-9294-55E95E79626D}"/>
              </a:ext>
            </a:extLst>
          </p:cNvPr>
          <p:cNvSpPr/>
          <p:nvPr/>
        </p:nvSpPr>
        <p:spPr>
          <a:xfrm>
            <a:off x="189571" y="1134925"/>
            <a:ext cx="8764858" cy="4653774"/>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编码解码模型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25000"/>
              </a:lnSpc>
              <a:spcAft>
                <a:spcPts val="450"/>
              </a:spcAft>
              <a:buClr>
                <a:srgbClr val="FBB030"/>
              </a:buClr>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神经网络模型做编码器：</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CNN</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Bi-LSTM</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Bi-GRU</a:t>
            </a:r>
          </a:p>
          <a:p>
            <a:pPr marL="800100" lvl="1" indent="-342900">
              <a:lnSpc>
                <a:spcPct val="125000"/>
              </a:lnSpc>
              <a:spcAft>
                <a:spcPts val="450"/>
              </a:spcAft>
              <a:buClr>
                <a:srgbClr val="FBB030"/>
              </a:buClr>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标签解码器：</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学习标签间的依赖关系，</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CRF</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RNN</a:t>
            </a:r>
          </a:p>
          <a:p>
            <a:pPr marL="285750" lvl="1"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引入更多信息</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342900">
              <a:lnSpc>
                <a:spcPct val="125000"/>
              </a:lnSpc>
              <a:spcAft>
                <a:spcPts val="450"/>
              </a:spcAft>
              <a:buClr>
                <a:srgbClr val="FBB030"/>
              </a:buClr>
              <a:buFont typeface="Arial" panose="020B0604020202020204" pitchFamily="34" charset="0"/>
              <a:buChar char="•"/>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Lattice LSTM</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更好地利用中文词典信息</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342900">
              <a:lnSpc>
                <a:spcPct val="125000"/>
              </a:lnSpc>
              <a:spcAft>
                <a:spcPts val="450"/>
              </a:spcAft>
              <a:buClr>
                <a:srgbClr val="FBB030"/>
              </a:buClr>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预训练语言模型：</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预训练也是一种引入信息的方式</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342900">
              <a:lnSpc>
                <a:spcPct val="125000"/>
              </a:lnSpc>
              <a:spcAft>
                <a:spcPts val="450"/>
              </a:spcAft>
              <a:buClr>
                <a:srgbClr val="FBB030"/>
              </a:buClr>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结果中的信息：</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通过进行多次解码实现</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342900">
              <a:lnSpc>
                <a:spcPct val="125000"/>
              </a:lnSpc>
              <a:spcAft>
                <a:spcPts val="450"/>
              </a:spcAft>
              <a:buClr>
                <a:srgbClr val="FBB030"/>
              </a:buClr>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全文信息：</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Memory Augmented Neural Networks</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额外的记忆模块</a:t>
            </a: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B8157882-F149-457F-8FF0-E5507057D403}"/>
              </a:ext>
            </a:extLst>
          </p:cNvPr>
          <p:cNvSpPr/>
          <p:nvPr/>
        </p:nvSpPr>
        <p:spPr>
          <a:xfrm>
            <a:off x="0" y="5702357"/>
            <a:ext cx="9144000" cy="830997"/>
          </a:xfrm>
          <a:prstGeom prst="rect">
            <a:avLst/>
          </a:prstGeom>
        </p:spPr>
        <p:txBody>
          <a:bodyPr wrap="square">
            <a:spAutoFit/>
          </a:bodyPr>
          <a:lstStyle/>
          <a:p>
            <a:r>
              <a:rPr lang="en-US" altLang="zh-CN" sz="1600" dirty="0">
                <a:solidFill>
                  <a:srgbClr val="000000"/>
                </a:solidFill>
                <a:latin typeface="NimbusRomNo9L-Regu"/>
              </a:rPr>
              <a:t>Xia, Y.; Tian, F.; Wu, L.; Lin, J.; Qin, T.; Yu, N.; and Liu, T.-Y. 2017. Deliberation networks: Sequence generation beyond one-pass decoding. In </a:t>
            </a:r>
            <a:r>
              <a:rPr lang="en-US" altLang="zh-CN" sz="1600" i="1" dirty="0">
                <a:solidFill>
                  <a:srgbClr val="000000"/>
                </a:solidFill>
                <a:latin typeface="NimbusRomNo9L-ReguItal"/>
              </a:rPr>
              <a:t>Advances in Neural Information Processing Systems</a:t>
            </a:r>
            <a:r>
              <a:rPr lang="en-US" altLang="zh-CN" sz="1600" dirty="0">
                <a:solidFill>
                  <a:srgbClr val="000000"/>
                </a:solidFill>
                <a:latin typeface="NimbusRomNo9L-Regu"/>
              </a:rPr>
              <a:t>, 1782–1792.</a:t>
            </a:r>
            <a:r>
              <a:rPr lang="en-US" altLang="zh-CN" sz="1600" dirty="0"/>
              <a:t> </a:t>
            </a:r>
            <a:br>
              <a:rPr lang="en-US" altLang="zh-CN" sz="1600" dirty="0"/>
            </a:br>
            <a:endParaRPr lang="zh-CN" altLang="en-US" sz="1600" dirty="0"/>
          </a:p>
        </p:txBody>
      </p:sp>
    </p:spTree>
    <p:extLst>
      <p:ext uri="{BB962C8B-B14F-4D97-AF65-F5344CB8AC3E}">
        <p14:creationId xmlns:p14="http://schemas.microsoft.com/office/powerpoint/2010/main" val="3208984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45DB408-CF9E-459A-8385-1E88B22600A0}"/>
              </a:ext>
            </a:extLst>
          </p:cNvPr>
          <p:cNvPicPr>
            <a:picLocks noChangeAspect="1"/>
          </p:cNvPicPr>
          <p:nvPr/>
        </p:nvPicPr>
        <p:blipFill rotWithShape="1">
          <a:blip r:embed="rId3"/>
          <a:srcRect t="12726"/>
          <a:stretch/>
        </p:blipFill>
        <p:spPr>
          <a:xfrm>
            <a:off x="1849388" y="4010535"/>
            <a:ext cx="7294612" cy="2289200"/>
          </a:xfrm>
          <a:prstGeom prst="rect">
            <a:avLst/>
          </a:prstGeom>
        </p:spPr>
      </p:pic>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神经网络模型</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119028" y="1071965"/>
            <a:ext cx="3605456" cy="6346417"/>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Key-Value Memory</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中</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Key addressing</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Value reading</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的过程类似于</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Attention</a:t>
            </a:r>
          </a:p>
          <a:p>
            <a:pPr marL="285750" indent="-285750">
              <a:lnSpc>
                <a:spcPct val="125000"/>
              </a:lnSpc>
              <a:spcAft>
                <a:spcPts val="450"/>
              </a:spcAft>
              <a:buClr>
                <a:srgbClr val="FBB030"/>
              </a:buClr>
              <a:buFont typeface="Wingdings" panose="05000000000000000000" pitchFamily="2" charset="2"/>
              <a:buChar char="Ø"/>
            </a:pPr>
            <a:r>
              <a:rPr lang="zh-CN" altLang="en-US"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将待预测案件</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事实文本向量作为</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Question</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，法条文本作为</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Knowledge Source</a:t>
            </a: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0F7B91D-1E91-42C2-A17C-119A9C3DD135}"/>
              </a:ext>
            </a:extLst>
          </p:cNvPr>
          <p:cNvPicPr>
            <a:picLocks noChangeAspect="1"/>
          </p:cNvPicPr>
          <p:nvPr/>
        </p:nvPicPr>
        <p:blipFill rotWithShape="1">
          <a:blip r:embed="rId4"/>
          <a:srcRect l="7993" b="37685"/>
          <a:stretch/>
        </p:blipFill>
        <p:spPr>
          <a:xfrm>
            <a:off x="3708734" y="1132749"/>
            <a:ext cx="5435266" cy="2877786"/>
          </a:xfrm>
          <a:prstGeom prst="rect">
            <a:avLst/>
          </a:prstGeom>
        </p:spPr>
      </p:pic>
    </p:spTree>
    <p:extLst>
      <p:ext uri="{BB962C8B-B14F-4D97-AF65-F5344CB8AC3E}">
        <p14:creationId xmlns:p14="http://schemas.microsoft.com/office/powerpoint/2010/main" val="1477750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Training </a:t>
            </a:r>
          </a:p>
        </p:txBody>
      </p:sp>
      <p:grpSp>
        <p:nvGrpSpPr>
          <p:cNvPr id="2" name="组合 1">
            <a:extLst>
              <a:ext uri="{FF2B5EF4-FFF2-40B4-BE49-F238E27FC236}">
                <a16:creationId xmlns:a16="http://schemas.microsoft.com/office/drawing/2014/main" id="{624DBED6-0A92-4CF4-BCB0-42C36E248A32}"/>
              </a:ext>
            </a:extLst>
          </p:cNvPr>
          <p:cNvGrpSpPr/>
          <p:nvPr/>
        </p:nvGrpSpPr>
        <p:grpSpPr>
          <a:xfrm>
            <a:off x="166989" y="3236494"/>
            <a:ext cx="8977011" cy="4640822"/>
            <a:chOff x="206148" y="2686062"/>
            <a:chExt cx="9430460" cy="4640822"/>
          </a:xfrm>
        </p:grpSpPr>
        <p:sp>
          <p:nvSpPr>
            <p:cNvPr id="4" name="矩形 3">
              <a:extLst>
                <a:ext uri="{FF2B5EF4-FFF2-40B4-BE49-F238E27FC236}">
                  <a16:creationId xmlns:a16="http://schemas.microsoft.com/office/drawing/2014/main" id="{B72E8465-0E56-4584-9294-55E95E79626D}"/>
                </a:ext>
              </a:extLst>
            </p:cNvPr>
            <p:cNvSpPr/>
            <p:nvPr/>
          </p:nvSpPr>
          <p:spPr>
            <a:xfrm>
              <a:off x="206148" y="2686062"/>
              <a:ext cx="9430460" cy="464082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两部分联合训练</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损失函数</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loss</a:t>
              </a:r>
              <a:r>
                <a:rPr lang="en-US" altLang="zh-CN" sz="2400"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loss</a:t>
              </a:r>
              <a:r>
                <a:rPr lang="en-US" altLang="zh-CN" sz="2400"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分别指输入向量通过神经网络得到的输出和输入向量通过与法条向量做</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Attention</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得到的输出所对应的损失函数。</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400"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400"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分别是对应的权重</a:t>
              </a: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descr="图片包含 物体, 游戏机, 钟表&#10;&#10;描述已自动生成">
              <a:extLst>
                <a:ext uri="{FF2B5EF4-FFF2-40B4-BE49-F238E27FC236}">
                  <a16:creationId xmlns:a16="http://schemas.microsoft.com/office/drawing/2014/main" id="{B36F12CD-A37D-4757-9647-ADC2BE8074DA}"/>
                </a:ext>
              </a:extLst>
            </p:cNvPr>
            <p:cNvPicPr>
              <a:picLocks noChangeAspect="1"/>
            </p:cNvPicPr>
            <p:nvPr/>
          </p:nvPicPr>
          <p:blipFill rotWithShape="1">
            <a:blip r:embed="rId3">
              <a:extLst>
                <a:ext uri="{28A0092B-C50C-407E-A947-70E740481C1C}">
                  <a14:useLocalDpi xmlns:a14="http://schemas.microsoft.com/office/drawing/2010/main" val="0"/>
                </a:ext>
              </a:extLst>
            </a:blip>
            <a:srcRect t="27461" b="25233"/>
            <a:stretch/>
          </p:blipFill>
          <p:spPr>
            <a:xfrm>
              <a:off x="206148" y="3859731"/>
              <a:ext cx="4536341" cy="327259"/>
            </a:xfrm>
            <a:prstGeom prst="rect">
              <a:avLst/>
            </a:prstGeom>
          </p:spPr>
        </p:pic>
      </p:grpSp>
      <p:pic>
        <p:nvPicPr>
          <p:cNvPr id="9" name="图片 8">
            <a:extLst>
              <a:ext uri="{FF2B5EF4-FFF2-40B4-BE49-F238E27FC236}">
                <a16:creationId xmlns:a16="http://schemas.microsoft.com/office/drawing/2014/main" id="{896FF0B1-8C0D-47EF-8ED8-0E038F92CEED}"/>
              </a:ext>
            </a:extLst>
          </p:cNvPr>
          <p:cNvPicPr>
            <a:picLocks noChangeAspect="1"/>
          </p:cNvPicPr>
          <p:nvPr/>
        </p:nvPicPr>
        <p:blipFill rotWithShape="1">
          <a:blip r:embed="rId4"/>
          <a:srcRect l="7993" b="37685"/>
          <a:stretch/>
        </p:blipFill>
        <p:spPr>
          <a:xfrm>
            <a:off x="2953958" y="1132749"/>
            <a:ext cx="6190042" cy="3277414"/>
          </a:xfrm>
          <a:prstGeom prst="rect">
            <a:avLst/>
          </a:prstGeom>
        </p:spPr>
      </p:pic>
    </p:spTree>
    <p:extLst>
      <p:ext uri="{BB962C8B-B14F-4D97-AF65-F5344CB8AC3E}">
        <p14:creationId xmlns:p14="http://schemas.microsoft.com/office/powerpoint/2010/main" val="666907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框架图</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224500"/>
            <a:ext cx="8764858" cy="5230727"/>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输入部分</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25000"/>
              </a:lnSpc>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输入向量</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25000"/>
              </a:lnSpc>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法条向量</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神经网络模型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标签学习网络（</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NLN</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输出：</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[1,55,120]</a:t>
            </a: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0F7B91D-1E91-42C2-A17C-119A9C3DD135}"/>
              </a:ext>
            </a:extLst>
          </p:cNvPr>
          <p:cNvPicPr>
            <a:picLocks noChangeAspect="1"/>
          </p:cNvPicPr>
          <p:nvPr/>
        </p:nvPicPr>
        <p:blipFill rotWithShape="1">
          <a:blip r:embed="rId3"/>
          <a:srcRect l="7993"/>
          <a:stretch/>
        </p:blipFill>
        <p:spPr>
          <a:xfrm>
            <a:off x="3486341" y="1133882"/>
            <a:ext cx="5820935" cy="4945845"/>
          </a:xfrm>
          <a:prstGeom prst="rect">
            <a:avLst/>
          </a:prstGeom>
        </p:spPr>
      </p:pic>
    </p:spTree>
    <p:extLst>
      <p:ext uri="{BB962C8B-B14F-4D97-AF65-F5344CB8AC3E}">
        <p14:creationId xmlns:p14="http://schemas.microsoft.com/office/powerpoint/2010/main" val="3452686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Number Learning Network</a:t>
            </a:r>
          </a:p>
        </p:txBody>
      </p:sp>
      <p:sp>
        <p:nvSpPr>
          <p:cNvPr id="4" name="矩形 3">
            <a:extLst>
              <a:ext uri="{FF2B5EF4-FFF2-40B4-BE49-F238E27FC236}">
                <a16:creationId xmlns:a16="http://schemas.microsoft.com/office/drawing/2014/main" id="{B72E8465-0E56-4584-9294-55E95E79626D}"/>
              </a:ext>
            </a:extLst>
          </p:cNvPr>
          <p:cNvSpPr/>
          <p:nvPr/>
        </p:nvSpPr>
        <p:spPr>
          <a:xfrm>
            <a:off x="206148" y="1224500"/>
            <a:ext cx="8764858" cy="457670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为了解决多标签分类中各样本的标签个数不同的问题</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在模型输出的概率分布之后加一个标签数学习网络，用于学习样本具有的标签数。</a:t>
            </a:r>
            <a:b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descr="图片包含 游戏机&#10;&#10;描述已自动生成">
            <a:extLst>
              <a:ext uri="{FF2B5EF4-FFF2-40B4-BE49-F238E27FC236}">
                <a16:creationId xmlns:a16="http://schemas.microsoft.com/office/drawing/2014/main" id="{EFB2484B-EC32-46CA-B7C4-4A3BA71F3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582" y="2758153"/>
            <a:ext cx="4650475" cy="3419683"/>
          </a:xfrm>
          <a:prstGeom prst="rect">
            <a:avLst/>
          </a:prstGeom>
        </p:spPr>
      </p:pic>
    </p:spTree>
    <p:extLst>
      <p:ext uri="{BB962C8B-B14F-4D97-AF65-F5344CB8AC3E}">
        <p14:creationId xmlns:p14="http://schemas.microsoft.com/office/powerpoint/2010/main" val="3863961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Number Learning Network</a:t>
            </a:r>
          </a:p>
        </p:txBody>
      </p:sp>
      <p:sp>
        <p:nvSpPr>
          <p:cNvPr id="4" name="矩形 3">
            <a:extLst>
              <a:ext uri="{FF2B5EF4-FFF2-40B4-BE49-F238E27FC236}">
                <a16:creationId xmlns:a16="http://schemas.microsoft.com/office/drawing/2014/main" id="{B72E8465-0E56-4584-9294-55E95E79626D}"/>
              </a:ext>
            </a:extLst>
          </p:cNvPr>
          <p:cNvSpPr/>
          <p:nvPr/>
        </p:nvSpPr>
        <p:spPr>
          <a:xfrm>
            <a:off x="206148" y="1224500"/>
            <a:ext cx="8764858" cy="5615448"/>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类似于全连接网络</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输入：</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表示上一模型输出的概率分布，</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表示标签对应的</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one-hot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向量表示</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1E14D35E-944A-4962-938D-1D51AAB2C737}"/>
              </a:ext>
            </a:extLst>
          </p:cNvPr>
          <p:cNvPicPr>
            <a:picLocks noChangeAspect="1"/>
          </p:cNvPicPr>
          <p:nvPr/>
        </p:nvPicPr>
        <p:blipFill rotWithShape="1">
          <a:blip r:embed="rId3">
            <a:extLst>
              <a:ext uri="{28A0092B-C50C-407E-A947-70E740481C1C}">
                <a14:useLocalDpi xmlns:a14="http://schemas.microsoft.com/office/drawing/2010/main" val="0"/>
              </a:ext>
            </a:extLst>
          </a:blip>
          <a:srcRect t="8021"/>
          <a:stretch/>
        </p:blipFill>
        <p:spPr>
          <a:xfrm>
            <a:off x="1428446" y="1819175"/>
            <a:ext cx="2346047" cy="423511"/>
          </a:xfrm>
          <a:prstGeom prst="rect">
            <a:avLst/>
          </a:prstGeom>
        </p:spPr>
      </p:pic>
      <p:pic>
        <p:nvPicPr>
          <p:cNvPr id="7" name="图片 6" descr="手机屏幕截图&#10;&#10;描述已自动生成">
            <a:extLst>
              <a:ext uri="{FF2B5EF4-FFF2-40B4-BE49-F238E27FC236}">
                <a16:creationId xmlns:a16="http://schemas.microsoft.com/office/drawing/2014/main" id="{EC39ECC9-7956-40C7-AB55-3E7732A50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376" y="2242686"/>
            <a:ext cx="5268233" cy="1545348"/>
          </a:xfrm>
          <a:prstGeom prst="rect">
            <a:avLst/>
          </a:prstGeom>
        </p:spPr>
      </p:pic>
    </p:spTree>
    <p:extLst>
      <p:ext uri="{BB962C8B-B14F-4D97-AF65-F5344CB8AC3E}">
        <p14:creationId xmlns:p14="http://schemas.microsoft.com/office/powerpoint/2010/main" val="2973294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Number Learning Network</a:t>
            </a:r>
          </a:p>
        </p:txBody>
      </p:sp>
      <p:sp>
        <p:nvSpPr>
          <p:cNvPr id="4" name="矩形 3">
            <a:extLst>
              <a:ext uri="{FF2B5EF4-FFF2-40B4-BE49-F238E27FC236}">
                <a16:creationId xmlns:a16="http://schemas.microsoft.com/office/drawing/2014/main" id="{B72E8465-0E56-4584-9294-55E95E79626D}"/>
              </a:ext>
            </a:extLst>
          </p:cNvPr>
          <p:cNvSpPr/>
          <p:nvPr/>
        </p:nvSpPr>
        <p:spPr>
          <a:xfrm>
            <a:off x="206148" y="1224500"/>
            <a:ext cx="8764858" cy="464082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和全连接网络的区别：</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第一层隐层的计算方式不同</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第一层隐层的神经单元个数和输入的神经元个数相等</a:t>
            </a:r>
            <a:b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descr="图片包含 游戏机&#10;&#10;描述已自动生成">
            <a:extLst>
              <a:ext uri="{FF2B5EF4-FFF2-40B4-BE49-F238E27FC236}">
                <a16:creationId xmlns:a16="http://schemas.microsoft.com/office/drawing/2014/main" id="{EFB2484B-EC32-46CA-B7C4-4A3BA71F3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531" y="2777403"/>
            <a:ext cx="4650475" cy="3419683"/>
          </a:xfrm>
          <a:prstGeom prst="rect">
            <a:avLst/>
          </a:prstGeom>
        </p:spPr>
      </p:pic>
      <p:pic>
        <p:nvPicPr>
          <p:cNvPr id="5" name="图片 4">
            <a:extLst>
              <a:ext uri="{FF2B5EF4-FFF2-40B4-BE49-F238E27FC236}">
                <a16:creationId xmlns:a16="http://schemas.microsoft.com/office/drawing/2014/main" id="{B15A14ED-4883-44FB-B365-04951CFFF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23" y="2806406"/>
            <a:ext cx="3780434" cy="1245187"/>
          </a:xfrm>
          <a:prstGeom prst="rect">
            <a:avLst/>
          </a:prstGeom>
        </p:spPr>
      </p:pic>
      <p:pic>
        <p:nvPicPr>
          <p:cNvPr id="7" name="图片 6" descr="图片包含 物体, 游戏机, 钟表&#10;&#10;描述已自动生成">
            <a:extLst>
              <a:ext uri="{FF2B5EF4-FFF2-40B4-BE49-F238E27FC236}">
                <a16:creationId xmlns:a16="http://schemas.microsoft.com/office/drawing/2014/main" id="{537D4778-8F96-49A9-A88F-1CBC8F8805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778" y="3978327"/>
            <a:ext cx="2995181" cy="1368585"/>
          </a:xfrm>
          <a:prstGeom prst="rect">
            <a:avLst/>
          </a:prstGeom>
        </p:spPr>
      </p:pic>
    </p:spTree>
    <p:extLst>
      <p:ext uri="{BB962C8B-B14F-4D97-AF65-F5344CB8AC3E}">
        <p14:creationId xmlns:p14="http://schemas.microsoft.com/office/powerpoint/2010/main" val="1797235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Label Decision</a:t>
            </a:r>
          </a:p>
        </p:txBody>
      </p:sp>
      <p:sp>
        <p:nvSpPr>
          <p:cNvPr id="4" name="矩形 3">
            <a:extLst>
              <a:ext uri="{FF2B5EF4-FFF2-40B4-BE49-F238E27FC236}">
                <a16:creationId xmlns:a16="http://schemas.microsoft.com/office/drawing/2014/main" id="{B72E8465-0E56-4584-9294-55E95E79626D}"/>
              </a:ext>
            </a:extLst>
          </p:cNvPr>
          <p:cNvSpPr/>
          <p:nvPr/>
        </p:nvSpPr>
        <p:spPr>
          <a:xfrm>
            <a:off x="206148" y="1224500"/>
            <a:ext cx="8764858" cy="451258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Number Learning Network</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得到标签个数并设为</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，选择神经网络模型中前</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个最大的概率所对应的标签作为最后的输出。</a:t>
            </a:r>
            <a:b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descr="手机屏幕截图&#10;&#10;描述已自动生成">
            <a:extLst>
              <a:ext uri="{FF2B5EF4-FFF2-40B4-BE49-F238E27FC236}">
                <a16:creationId xmlns:a16="http://schemas.microsoft.com/office/drawing/2014/main" id="{DF679385-E73D-4B31-8F47-19B57448A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204" y="2883288"/>
            <a:ext cx="6358746" cy="3096721"/>
          </a:xfrm>
          <a:prstGeom prst="rect">
            <a:avLst/>
          </a:prstGeom>
        </p:spPr>
      </p:pic>
    </p:spTree>
    <p:extLst>
      <p:ext uri="{BB962C8B-B14F-4D97-AF65-F5344CB8AC3E}">
        <p14:creationId xmlns:p14="http://schemas.microsoft.com/office/powerpoint/2010/main" val="3030318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实验</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224500"/>
            <a:ext cx="8764858" cy="5166607"/>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数据集：</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CAIL2018</a:t>
            </a: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罪名预测任务</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训练集中单标签样本占</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4/5</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、多标签样本占</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1/5</a:t>
            </a: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评价指标采用</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micro-F1</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macro-F1</a:t>
            </a:r>
            <a:b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descr="手机屏幕截图&#10;&#10;描述已自动生成">
            <a:extLst>
              <a:ext uri="{FF2B5EF4-FFF2-40B4-BE49-F238E27FC236}">
                <a16:creationId xmlns:a16="http://schemas.microsoft.com/office/drawing/2014/main" id="{A1A6C1D6-ABF5-465A-A7C2-29DFA2C58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00" y="3429000"/>
            <a:ext cx="8571552" cy="2440580"/>
          </a:xfrm>
          <a:prstGeom prst="rect">
            <a:avLst/>
          </a:prstGeom>
        </p:spPr>
      </p:pic>
    </p:spTree>
    <p:extLst>
      <p:ext uri="{BB962C8B-B14F-4D97-AF65-F5344CB8AC3E}">
        <p14:creationId xmlns:p14="http://schemas.microsoft.com/office/powerpoint/2010/main" val="2412086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实验</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189571" y="1070499"/>
            <a:ext cx="8764858" cy="7277441"/>
          </a:xfrm>
          <a:prstGeom prst="rect">
            <a:avLst/>
          </a:prstGeom>
        </p:spPr>
        <p:txBody>
          <a:bodyPr wrap="square">
            <a:spAutoFit/>
          </a:bodyPr>
          <a:lstStyle/>
          <a:p>
            <a:pPr marL="285750" indent="-285750">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Baseline</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spcAft>
                <a:spcPts val="450"/>
              </a:spcAft>
              <a:buClr>
                <a:srgbClr val="FBB030"/>
              </a:buClr>
              <a:buFont typeface="Arial" panose="020B0604020202020204" pitchFamily="34" charset="0"/>
              <a:buChar char="•"/>
            </a:pPr>
            <a:r>
              <a:rPr lang="en-US" altLang="zh-CN" sz="24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TextCNN</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p>
          <a:p>
            <a:pPr marL="800100" lvl="1" indent="-342900">
              <a:spcAft>
                <a:spcPts val="450"/>
              </a:spcAft>
              <a:buClr>
                <a:srgbClr val="FBB030"/>
              </a:buClr>
              <a:buFont typeface="Arial" panose="020B0604020202020204" pitchFamily="34" charset="0"/>
              <a:buChar char="•"/>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CRNN</a:t>
            </a:r>
          </a:p>
          <a:p>
            <a:pPr marL="800100" lvl="1" indent="-342900">
              <a:spcAft>
                <a:spcPts val="450"/>
              </a:spcAft>
              <a:buClr>
                <a:srgbClr val="FBB030"/>
              </a:buClr>
              <a:buFont typeface="Arial" panose="020B0604020202020204" pitchFamily="34" charset="0"/>
              <a:buChar char="•"/>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DPCNN:</a:t>
            </a:r>
          </a:p>
          <a:p>
            <a:pPr marL="800100" lvl="1" indent="-342900">
              <a:spcAft>
                <a:spcPts val="450"/>
              </a:spcAft>
              <a:buClr>
                <a:srgbClr val="FBB030"/>
              </a:buClr>
              <a:buFont typeface="Arial" panose="020B0604020202020204" pitchFamily="34" charset="0"/>
              <a:buChar char="•"/>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CNN + attention </a:t>
            </a:r>
          </a:p>
          <a:p>
            <a:pPr marL="800100" lvl="1" indent="-342900">
              <a:spcAft>
                <a:spcPts val="450"/>
              </a:spcAft>
              <a:buClr>
                <a:srgbClr val="FBB030"/>
              </a:buClr>
              <a:buFont typeface="Arial" panose="020B0604020202020204" pitchFamily="34" charset="0"/>
              <a:buChar char="•"/>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Bi-GRU/Bi-LSTM </a:t>
            </a:r>
          </a:p>
          <a:p>
            <a:pPr marL="285750" lvl="1" indent="-285750">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设置：</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342900">
              <a:spcAft>
                <a:spcPts val="450"/>
              </a:spcAft>
              <a:buClr>
                <a:srgbClr val="FBB030"/>
              </a:buClr>
              <a:buFont typeface="Arial" panose="020B0604020202020204" pitchFamily="34" charset="0"/>
              <a:buChar char="•"/>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word2vec (512d)</a:t>
            </a:r>
          </a:p>
          <a:p>
            <a:pPr marL="800100" lvl="2" indent="-342900">
              <a:spcAft>
                <a:spcPts val="450"/>
              </a:spcAft>
              <a:buClr>
                <a:srgbClr val="FBB030"/>
              </a:buClr>
              <a:buFont typeface="Arial" panose="020B0604020202020204" pitchFamily="34" charset="0"/>
              <a:buChar char="•"/>
            </a:pPr>
            <a:r>
              <a:rPr lang="en-US" altLang="zh-CN" sz="24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max_length</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input (400)</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knowledge</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85</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342900">
              <a:spcAft>
                <a:spcPts val="450"/>
              </a:spcAft>
              <a:buClr>
                <a:srgbClr val="FBB030"/>
              </a:buClr>
              <a:buFont typeface="Arial" panose="020B0604020202020204" pitchFamily="34" charset="0"/>
              <a:buChar char="•"/>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卷积核：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 2, 3, 4, 5]</a:t>
            </a:r>
          </a:p>
          <a:p>
            <a:pPr marL="800100" lvl="2" indent="-342900">
              <a:spcAft>
                <a:spcPts val="450"/>
              </a:spcAft>
              <a:buClr>
                <a:srgbClr val="FBB030"/>
              </a:buClr>
              <a:buFont typeface="Arial" panose="020B0604020202020204" pitchFamily="34" charset="0"/>
              <a:buChar char="•"/>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Dimension of RNN</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512</a:t>
            </a:r>
          </a:p>
          <a:p>
            <a:pPr marL="285750" lvl="1" indent="-285750">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默认标签个数</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&gt;4</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时，都按照</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来计算</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lvl="1"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07164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实验</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080121"/>
            <a:ext cx="8764858" cy="2601803"/>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多标签分类结果：</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lvl="1"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descr="手机屏幕的截图&#10;&#10;描述已自动生成">
            <a:extLst>
              <a:ext uri="{FF2B5EF4-FFF2-40B4-BE49-F238E27FC236}">
                <a16:creationId xmlns:a16="http://schemas.microsoft.com/office/drawing/2014/main" id="{B38584D3-CDB6-4B66-8447-EAD4E7BA3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573" y="1518279"/>
            <a:ext cx="5754008" cy="4791800"/>
          </a:xfrm>
          <a:prstGeom prst="rect">
            <a:avLst/>
          </a:prstGeom>
        </p:spPr>
      </p:pic>
    </p:spTree>
    <p:extLst>
      <p:ext uri="{BB962C8B-B14F-4D97-AF65-F5344CB8AC3E}">
        <p14:creationId xmlns:p14="http://schemas.microsoft.com/office/powerpoint/2010/main" val="365878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2E8465-0E56-4584-9294-55E95E79626D}"/>
              </a:ext>
            </a:extLst>
          </p:cNvPr>
          <p:cNvSpPr/>
          <p:nvPr/>
        </p:nvSpPr>
        <p:spPr>
          <a:xfrm>
            <a:off x="189571" y="1134925"/>
            <a:ext cx="8764858" cy="7563930"/>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人的阅读方式：</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普通</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NN</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模型</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Aft>
                <a:spcPts val="450"/>
              </a:spcAft>
              <a:buClr>
                <a:srgbClr val="FBB030"/>
              </a:buClr>
            </a:pPr>
            <a:b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椭圆 6">
            <a:extLst>
              <a:ext uri="{FF2B5EF4-FFF2-40B4-BE49-F238E27FC236}">
                <a16:creationId xmlns:a16="http://schemas.microsoft.com/office/drawing/2014/main" id="{3CFBFC0E-A517-4AAF-A444-D452355061E9}"/>
              </a:ext>
            </a:extLst>
          </p:cNvPr>
          <p:cNvSpPr/>
          <p:nvPr/>
        </p:nvSpPr>
        <p:spPr bwMode="auto">
          <a:xfrm>
            <a:off x="2127182" y="1703671"/>
            <a:ext cx="1116531" cy="90886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zh-CN" altLang="en-US" sz="1800" b="0" i="0" u="none" strike="noStrike" cap="none" normalizeH="0" baseline="0" dirty="0">
                <a:ln>
                  <a:noFill/>
                </a:ln>
                <a:solidFill>
                  <a:srgbClr val="4D4D4D"/>
                </a:solidFill>
                <a:effectLst/>
                <a:latin typeface="Segoe" pitchFamily="34" charset="0"/>
              </a:rPr>
              <a:t>局部信息</a:t>
            </a:r>
            <a:r>
              <a:rPr kumimoji="0" lang="en-US" altLang="zh-CN" sz="1800" b="0" i="0" u="none" strike="noStrike" cap="none" normalizeH="0" baseline="0" dirty="0">
                <a:ln>
                  <a:noFill/>
                </a:ln>
                <a:solidFill>
                  <a:srgbClr val="4D4D4D"/>
                </a:solidFill>
                <a:effectLst/>
                <a:latin typeface="Segoe" pitchFamily="34" charset="0"/>
              </a:rPr>
              <a:t>1</a:t>
            </a:r>
            <a:endParaRPr kumimoji="0" lang="zh-CN" altLang="en-US" sz="1800" b="0" i="0" u="none" strike="noStrike" cap="none" normalizeH="0" baseline="0" dirty="0">
              <a:ln>
                <a:noFill/>
              </a:ln>
              <a:solidFill>
                <a:srgbClr val="4D4D4D"/>
              </a:solidFill>
              <a:effectLst/>
              <a:latin typeface="Segoe" pitchFamily="34" charset="0"/>
            </a:endParaRPr>
          </a:p>
        </p:txBody>
      </p:sp>
      <p:sp>
        <p:nvSpPr>
          <p:cNvPr id="9" name="椭圆 8">
            <a:extLst>
              <a:ext uri="{FF2B5EF4-FFF2-40B4-BE49-F238E27FC236}">
                <a16:creationId xmlns:a16="http://schemas.microsoft.com/office/drawing/2014/main" id="{1D85B545-E78D-4CEB-893B-3A8EC3CFAC88}"/>
              </a:ext>
            </a:extLst>
          </p:cNvPr>
          <p:cNvSpPr/>
          <p:nvPr/>
        </p:nvSpPr>
        <p:spPr bwMode="auto">
          <a:xfrm>
            <a:off x="3598243" y="1703671"/>
            <a:ext cx="1116531" cy="90886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zh-CN" altLang="en-US" sz="1800" b="0" i="0" u="none" strike="noStrike" cap="none" normalizeH="0" baseline="0" dirty="0">
                <a:ln>
                  <a:noFill/>
                </a:ln>
                <a:solidFill>
                  <a:srgbClr val="4D4D4D"/>
                </a:solidFill>
                <a:effectLst/>
                <a:latin typeface="Segoe" pitchFamily="34" charset="0"/>
              </a:rPr>
              <a:t>局部信息</a:t>
            </a:r>
            <a:r>
              <a:rPr lang="en-US" altLang="zh-CN" dirty="0">
                <a:solidFill>
                  <a:srgbClr val="4D4D4D"/>
                </a:solidFill>
                <a:latin typeface="Segoe" pitchFamily="34" charset="0"/>
              </a:rPr>
              <a:t>2</a:t>
            </a:r>
            <a:endParaRPr kumimoji="0" lang="zh-CN" altLang="en-US" sz="1800" b="0" i="0" u="none" strike="noStrike" cap="none" normalizeH="0" baseline="0" dirty="0">
              <a:ln>
                <a:noFill/>
              </a:ln>
              <a:solidFill>
                <a:srgbClr val="4D4D4D"/>
              </a:solidFill>
              <a:effectLst/>
              <a:latin typeface="Segoe" pitchFamily="34" charset="0"/>
            </a:endParaRPr>
          </a:p>
        </p:txBody>
      </p:sp>
      <p:sp>
        <p:nvSpPr>
          <p:cNvPr id="10" name="椭圆 9">
            <a:extLst>
              <a:ext uri="{FF2B5EF4-FFF2-40B4-BE49-F238E27FC236}">
                <a16:creationId xmlns:a16="http://schemas.microsoft.com/office/drawing/2014/main" id="{BEEBC04F-D58D-4BBA-9A65-52B2B507CF09}"/>
              </a:ext>
            </a:extLst>
          </p:cNvPr>
          <p:cNvSpPr/>
          <p:nvPr/>
        </p:nvSpPr>
        <p:spPr bwMode="auto">
          <a:xfrm>
            <a:off x="5069304" y="1703671"/>
            <a:ext cx="1116531" cy="90886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zh-CN" altLang="en-US" sz="1800" b="0" i="0" u="none" strike="noStrike" cap="none" normalizeH="0" baseline="0" dirty="0">
                <a:ln>
                  <a:noFill/>
                </a:ln>
                <a:solidFill>
                  <a:srgbClr val="4D4D4D"/>
                </a:solidFill>
                <a:effectLst/>
                <a:latin typeface="Segoe" pitchFamily="34" charset="0"/>
              </a:rPr>
              <a:t>局部信息</a:t>
            </a:r>
            <a:r>
              <a:rPr kumimoji="0" lang="en-US" altLang="zh-CN" sz="1800" b="0" i="0" u="none" strike="noStrike" cap="none" normalizeH="0" baseline="0" dirty="0">
                <a:ln>
                  <a:noFill/>
                </a:ln>
                <a:solidFill>
                  <a:srgbClr val="4D4D4D"/>
                </a:solidFill>
                <a:effectLst/>
                <a:latin typeface="Segoe" pitchFamily="34" charset="0"/>
              </a:rPr>
              <a:t>3</a:t>
            </a:r>
            <a:endParaRPr kumimoji="0" lang="zh-CN" altLang="en-US" sz="1800" b="0" i="0" u="none" strike="noStrike" cap="none" normalizeH="0" baseline="0" dirty="0">
              <a:ln>
                <a:noFill/>
              </a:ln>
              <a:solidFill>
                <a:srgbClr val="4D4D4D"/>
              </a:solidFill>
              <a:effectLst/>
              <a:latin typeface="Segoe" pitchFamily="34" charset="0"/>
            </a:endParaRPr>
          </a:p>
        </p:txBody>
      </p:sp>
      <p:sp>
        <p:nvSpPr>
          <p:cNvPr id="6" name="矩形: 圆角 5">
            <a:extLst>
              <a:ext uri="{FF2B5EF4-FFF2-40B4-BE49-F238E27FC236}">
                <a16:creationId xmlns:a16="http://schemas.microsoft.com/office/drawing/2014/main" id="{4A03DE70-8B1A-42AA-B6F4-3B0B24A8E1EA}"/>
              </a:ext>
            </a:extLst>
          </p:cNvPr>
          <p:cNvSpPr/>
          <p:nvPr/>
        </p:nvSpPr>
        <p:spPr bwMode="auto">
          <a:xfrm>
            <a:off x="3439426" y="2934294"/>
            <a:ext cx="1434164" cy="71508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zh-CN" altLang="en-US" sz="1800" b="0" i="0" u="none" strike="noStrike" cap="none" normalizeH="0" baseline="0" dirty="0">
                <a:ln>
                  <a:noFill/>
                </a:ln>
                <a:solidFill>
                  <a:srgbClr val="4D4D4D"/>
                </a:solidFill>
                <a:effectLst/>
                <a:latin typeface="Segoe" pitchFamily="34" charset="0"/>
              </a:rPr>
              <a:t>理解一个词的含义</a:t>
            </a:r>
          </a:p>
        </p:txBody>
      </p:sp>
      <p:cxnSp>
        <p:nvCxnSpPr>
          <p:cNvPr id="12" name="直接箭头连接符 11">
            <a:extLst>
              <a:ext uri="{FF2B5EF4-FFF2-40B4-BE49-F238E27FC236}">
                <a16:creationId xmlns:a16="http://schemas.microsoft.com/office/drawing/2014/main" id="{869A4F38-433E-4318-82D3-4FC4113B60DD}"/>
              </a:ext>
            </a:extLst>
          </p:cNvPr>
          <p:cNvCxnSpPr>
            <a:stCxn id="7" idx="5"/>
            <a:endCxn id="6" idx="0"/>
          </p:cNvCxnSpPr>
          <p:nvPr/>
        </p:nvCxnSpPr>
        <p:spPr bwMode="auto">
          <a:xfrm>
            <a:off x="3080201" y="2479435"/>
            <a:ext cx="1076307" cy="454859"/>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345F05FB-A3ED-4D84-94F9-37088B2E0141}"/>
              </a:ext>
            </a:extLst>
          </p:cNvPr>
          <p:cNvCxnSpPr>
            <a:stCxn id="9" idx="4"/>
            <a:endCxn id="6" idx="0"/>
          </p:cNvCxnSpPr>
          <p:nvPr/>
        </p:nvCxnSpPr>
        <p:spPr bwMode="auto">
          <a:xfrm flipH="1">
            <a:off x="4156508" y="2612535"/>
            <a:ext cx="1" cy="321759"/>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6" name="直接箭头连接符 15">
            <a:extLst>
              <a:ext uri="{FF2B5EF4-FFF2-40B4-BE49-F238E27FC236}">
                <a16:creationId xmlns:a16="http://schemas.microsoft.com/office/drawing/2014/main" id="{D4E73145-6FD0-4AD4-B9E9-08A046CAE958}"/>
              </a:ext>
            </a:extLst>
          </p:cNvPr>
          <p:cNvCxnSpPr>
            <a:stCxn id="10" idx="3"/>
            <a:endCxn id="6" idx="0"/>
          </p:cNvCxnSpPr>
          <p:nvPr/>
        </p:nvCxnSpPr>
        <p:spPr bwMode="auto">
          <a:xfrm flipH="1">
            <a:off x="4156508" y="2479435"/>
            <a:ext cx="1076308" cy="454859"/>
          </a:xfrm>
          <a:prstGeom prst="straightConnector1">
            <a:avLst/>
          </a:prstGeom>
          <a:ln>
            <a:solidFill>
              <a:schemeClr val="accent1"/>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0" name="椭圆 19">
            <a:extLst>
              <a:ext uri="{FF2B5EF4-FFF2-40B4-BE49-F238E27FC236}">
                <a16:creationId xmlns:a16="http://schemas.microsoft.com/office/drawing/2014/main" id="{6387A00C-837C-46A8-876D-A3B37CF86768}"/>
              </a:ext>
            </a:extLst>
          </p:cNvPr>
          <p:cNvSpPr/>
          <p:nvPr/>
        </p:nvSpPr>
        <p:spPr bwMode="auto">
          <a:xfrm>
            <a:off x="2127182" y="4131519"/>
            <a:ext cx="1116531" cy="90886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zh-CN" altLang="en-US" sz="1800" b="0" i="0" u="none" strike="noStrike" cap="none" normalizeH="0" baseline="0" dirty="0">
                <a:ln>
                  <a:noFill/>
                </a:ln>
                <a:solidFill>
                  <a:srgbClr val="4D4D4D"/>
                </a:solidFill>
                <a:effectLst/>
                <a:latin typeface="Segoe" pitchFamily="34" charset="0"/>
              </a:rPr>
              <a:t>局部信息</a:t>
            </a:r>
            <a:r>
              <a:rPr kumimoji="0" lang="en-US" altLang="zh-CN" sz="1800" b="0" i="0" u="none" strike="noStrike" cap="none" normalizeH="0" baseline="0" dirty="0">
                <a:ln>
                  <a:noFill/>
                </a:ln>
                <a:solidFill>
                  <a:srgbClr val="4D4D4D"/>
                </a:solidFill>
                <a:effectLst/>
                <a:latin typeface="Segoe" pitchFamily="34" charset="0"/>
              </a:rPr>
              <a:t>1</a:t>
            </a:r>
            <a:endParaRPr kumimoji="0" lang="zh-CN" altLang="en-US" sz="1800" b="0" i="0" u="none" strike="noStrike" cap="none" normalizeH="0" baseline="0" dirty="0">
              <a:ln>
                <a:noFill/>
              </a:ln>
              <a:solidFill>
                <a:srgbClr val="4D4D4D"/>
              </a:solidFill>
              <a:effectLst/>
              <a:latin typeface="Segoe" pitchFamily="34" charset="0"/>
            </a:endParaRPr>
          </a:p>
        </p:txBody>
      </p:sp>
      <p:sp>
        <p:nvSpPr>
          <p:cNvPr id="21" name="椭圆 20">
            <a:extLst>
              <a:ext uri="{FF2B5EF4-FFF2-40B4-BE49-F238E27FC236}">
                <a16:creationId xmlns:a16="http://schemas.microsoft.com/office/drawing/2014/main" id="{DE37AF72-6553-421F-B948-F2EC082B461C}"/>
              </a:ext>
            </a:extLst>
          </p:cNvPr>
          <p:cNvSpPr/>
          <p:nvPr/>
        </p:nvSpPr>
        <p:spPr bwMode="auto">
          <a:xfrm>
            <a:off x="3598243" y="4131519"/>
            <a:ext cx="1116531" cy="90886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zh-CN" altLang="en-US" sz="1800" b="0" i="0" u="none" strike="noStrike" cap="none" normalizeH="0" baseline="0" dirty="0">
                <a:ln>
                  <a:noFill/>
                </a:ln>
                <a:solidFill>
                  <a:srgbClr val="4D4D4D"/>
                </a:solidFill>
                <a:effectLst/>
                <a:latin typeface="Segoe" pitchFamily="34" charset="0"/>
              </a:rPr>
              <a:t>局部信息</a:t>
            </a:r>
            <a:r>
              <a:rPr lang="en-US" altLang="zh-CN" dirty="0">
                <a:solidFill>
                  <a:srgbClr val="4D4D4D"/>
                </a:solidFill>
                <a:latin typeface="Segoe" pitchFamily="34" charset="0"/>
              </a:rPr>
              <a:t>2</a:t>
            </a:r>
            <a:endParaRPr kumimoji="0" lang="zh-CN" altLang="en-US" sz="1800" b="0" i="0" u="none" strike="noStrike" cap="none" normalizeH="0" baseline="0" dirty="0">
              <a:ln>
                <a:noFill/>
              </a:ln>
              <a:solidFill>
                <a:srgbClr val="4D4D4D"/>
              </a:solidFill>
              <a:effectLst/>
              <a:latin typeface="Segoe" pitchFamily="34" charset="0"/>
            </a:endParaRPr>
          </a:p>
        </p:txBody>
      </p:sp>
      <p:sp>
        <p:nvSpPr>
          <p:cNvPr id="22" name="椭圆 21">
            <a:extLst>
              <a:ext uri="{FF2B5EF4-FFF2-40B4-BE49-F238E27FC236}">
                <a16:creationId xmlns:a16="http://schemas.microsoft.com/office/drawing/2014/main" id="{E90BBC82-BA72-47A7-855E-02579D1AE498}"/>
              </a:ext>
            </a:extLst>
          </p:cNvPr>
          <p:cNvSpPr/>
          <p:nvPr/>
        </p:nvSpPr>
        <p:spPr bwMode="auto">
          <a:xfrm>
            <a:off x="5069304" y="4131519"/>
            <a:ext cx="1116531" cy="90886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50000"/>
              </a:spcBef>
              <a:spcAft>
                <a:spcPct val="0"/>
              </a:spcAft>
              <a:buClrTx/>
              <a:buSzTx/>
            </a:pPr>
            <a:r>
              <a:rPr kumimoji="0" lang="zh-CN" altLang="en-US" sz="1800" b="0" i="0" u="none" strike="noStrike" cap="none" normalizeH="0" baseline="0" dirty="0">
                <a:ln>
                  <a:noFill/>
                </a:ln>
                <a:solidFill>
                  <a:srgbClr val="4D4D4D"/>
                </a:solidFill>
                <a:effectLst/>
                <a:latin typeface="Segoe" pitchFamily="34" charset="0"/>
              </a:rPr>
              <a:t>局部信息</a:t>
            </a:r>
            <a:r>
              <a:rPr kumimoji="0" lang="en-US" altLang="zh-CN" sz="1800" b="0" i="0" u="none" strike="noStrike" cap="none" normalizeH="0" baseline="0" dirty="0">
                <a:ln>
                  <a:noFill/>
                </a:ln>
                <a:solidFill>
                  <a:srgbClr val="4D4D4D"/>
                </a:solidFill>
                <a:effectLst/>
                <a:latin typeface="Segoe" pitchFamily="34" charset="0"/>
              </a:rPr>
              <a:t>3</a:t>
            </a:r>
            <a:endParaRPr kumimoji="0" lang="zh-CN" altLang="en-US" sz="1800" b="0" i="0" u="none" strike="noStrike" cap="none" normalizeH="0" baseline="0" dirty="0">
              <a:ln>
                <a:noFill/>
              </a:ln>
              <a:solidFill>
                <a:srgbClr val="4D4D4D"/>
              </a:solidFill>
              <a:effectLst/>
              <a:latin typeface="Segoe" pitchFamily="34" charset="0"/>
            </a:endParaRPr>
          </a:p>
        </p:txBody>
      </p:sp>
      <p:sp>
        <p:nvSpPr>
          <p:cNvPr id="23" name="矩形: 圆角 22">
            <a:extLst>
              <a:ext uri="{FF2B5EF4-FFF2-40B4-BE49-F238E27FC236}">
                <a16:creationId xmlns:a16="http://schemas.microsoft.com/office/drawing/2014/main" id="{F4D81E0C-CEBD-43DF-A0BC-77F918070C04}"/>
              </a:ext>
            </a:extLst>
          </p:cNvPr>
          <p:cNvSpPr/>
          <p:nvPr/>
        </p:nvSpPr>
        <p:spPr bwMode="auto">
          <a:xfrm>
            <a:off x="2233059" y="5407951"/>
            <a:ext cx="904775" cy="40862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50000"/>
              </a:spcBef>
            </a:pPr>
            <a:r>
              <a:rPr lang="zh-CN" altLang="en-US" dirty="0">
                <a:solidFill>
                  <a:srgbClr val="4D4D4D"/>
                </a:solidFill>
                <a:latin typeface="Segoe" pitchFamily="34" charset="0"/>
              </a:rPr>
              <a:t>决策</a:t>
            </a:r>
            <a:r>
              <a:rPr lang="en-US" altLang="zh-CN" dirty="0">
                <a:solidFill>
                  <a:srgbClr val="4D4D4D"/>
                </a:solidFill>
                <a:latin typeface="Segoe" pitchFamily="34" charset="0"/>
              </a:rPr>
              <a:t>1</a:t>
            </a:r>
            <a:endParaRPr lang="zh-CN" altLang="en-US" dirty="0">
              <a:solidFill>
                <a:srgbClr val="4D4D4D"/>
              </a:solidFill>
              <a:latin typeface="Segoe" pitchFamily="34" charset="0"/>
            </a:endParaRPr>
          </a:p>
        </p:txBody>
      </p:sp>
      <p:sp>
        <p:nvSpPr>
          <p:cNvPr id="24" name="矩形: 圆角 23">
            <a:extLst>
              <a:ext uri="{FF2B5EF4-FFF2-40B4-BE49-F238E27FC236}">
                <a16:creationId xmlns:a16="http://schemas.microsoft.com/office/drawing/2014/main" id="{2CB6A0D6-9120-4EC5-A2FF-45CA2D38739B}"/>
              </a:ext>
            </a:extLst>
          </p:cNvPr>
          <p:cNvSpPr/>
          <p:nvPr/>
        </p:nvSpPr>
        <p:spPr bwMode="auto">
          <a:xfrm>
            <a:off x="3704120" y="5407950"/>
            <a:ext cx="904775" cy="40862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50000"/>
              </a:spcBef>
            </a:pPr>
            <a:r>
              <a:rPr lang="zh-CN" altLang="en-US" dirty="0">
                <a:solidFill>
                  <a:srgbClr val="4D4D4D"/>
                </a:solidFill>
                <a:latin typeface="Segoe" pitchFamily="34" charset="0"/>
              </a:rPr>
              <a:t>决策</a:t>
            </a:r>
            <a:r>
              <a:rPr lang="en-US" altLang="zh-CN" dirty="0">
                <a:solidFill>
                  <a:srgbClr val="4D4D4D"/>
                </a:solidFill>
                <a:latin typeface="Segoe" pitchFamily="34" charset="0"/>
              </a:rPr>
              <a:t>2</a:t>
            </a:r>
            <a:endParaRPr lang="zh-CN" altLang="en-US" dirty="0">
              <a:solidFill>
                <a:srgbClr val="4D4D4D"/>
              </a:solidFill>
              <a:latin typeface="Segoe" pitchFamily="34" charset="0"/>
            </a:endParaRPr>
          </a:p>
        </p:txBody>
      </p:sp>
      <p:sp>
        <p:nvSpPr>
          <p:cNvPr id="25" name="矩形: 圆角 24">
            <a:extLst>
              <a:ext uri="{FF2B5EF4-FFF2-40B4-BE49-F238E27FC236}">
                <a16:creationId xmlns:a16="http://schemas.microsoft.com/office/drawing/2014/main" id="{0AE67650-EFE8-4CE2-9085-46E8CF82E219}"/>
              </a:ext>
            </a:extLst>
          </p:cNvPr>
          <p:cNvSpPr/>
          <p:nvPr/>
        </p:nvSpPr>
        <p:spPr bwMode="auto">
          <a:xfrm>
            <a:off x="5175181" y="5407950"/>
            <a:ext cx="904775" cy="40862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50000"/>
              </a:spcBef>
            </a:pPr>
            <a:r>
              <a:rPr lang="zh-CN" altLang="en-US" dirty="0">
                <a:solidFill>
                  <a:srgbClr val="4D4D4D"/>
                </a:solidFill>
                <a:latin typeface="Segoe" pitchFamily="34" charset="0"/>
              </a:rPr>
              <a:t>决策</a:t>
            </a:r>
            <a:r>
              <a:rPr lang="en-US" altLang="zh-CN" dirty="0">
                <a:solidFill>
                  <a:srgbClr val="4D4D4D"/>
                </a:solidFill>
                <a:latin typeface="Segoe" pitchFamily="34" charset="0"/>
              </a:rPr>
              <a:t>3</a:t>
            </a:r>
            <a:endParaRPr lang="zh-CN" altLang="en-US" dirty="0">
              <a:solidFill>
                <a:srgbClr val="4D4D4D"/>
              </a:solidFill>
              <a:latin typeface="Segoe" pitchFamily="34" charset="0"/>
            </a:endParaRPr>
          </a:p>
        </p:txBody>
      </p:sp>
      <p:cxnSp>
        <p:nvCxnSpPr>
          <p:cNvPr id="27" name="直接箭头连接符 26">
            <a:extLst>
              <a:ext uri="{FF2B5EF4-FFF2-40B4-BE49-F238E27FC236}">
                <a16:creationId xmlns:a16="http://schemas.microsoft.com/office/drawing/2014/main" id="{A9A084DC-E3FA-4BBA-9E6D-D2BCFF3D26D7}"/>
              </a:ext>
            </a:extLst>
          </p:cNvPr>
          <p:cNvCxnSpPr>
            <a:stCxn id="20" idx="4"/>
            <a:endCxn id="23" idx="0"/>
          </p:cNvCxnSpPr>
          <p:nvPr/>
        </p:nvCxnSpPr>
        <p:spPr bwMode="auto">
          <a:xfrm flipH="1">
            <a:off x="2685447" y="5040383"/>
            <a:ext cx="1" cy="36756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9" name="直接箭头连接符 28">
            <a:extLst>
              <a:ext uri="{FF2B5EF4-FFF2-40B4-BE49-F238E27FC236}">
                <a16:creationId xmlns:a16="http://schemas.microsoft.com/office/drawing/2014/main" id="{332422AE-8C8C-449E-8A9D-6AAE809878ED}"/>
              </a:ext>
            </a:extLst>
          </p:cNvPr>
          <p:cNvCxnSpPr>
            <a:stCxn id="21" idx="4"/>
            <a:endCxn id="24" idx="0"/>
          </p:cNvCxnSpPr>
          <p:nvPr/>
        </p:nvCxnSpPr>
        <p:spPr bwMode="auto">
          <a:xfrm flipH="1">
            <a:off x="4156508" y="5040383"/>
            <a:ext cx="1" cy="36756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31A2F637-388A-46DE-A4E2-5DEB12281868}"/>
              </a:ext>
            </a:extLst>
          </p:cNvPr>
          <p:cNvCxnSpPr>
            <a:stCxn id="22" idx="4"/>
            <a:endCxn id="25" idx="0"/>
          </p:cNvCxnSpPr>
          <p:nvPr/>
        </p:nvCxnSpPr>
        <p:spPr bwMode="auto">
          <a:xfrm flipH="1">
            <a:off x="5627569" y="5040383"/>
            <a:ext cx="1" cy="36756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2" name="矩形 31">
            <a:extLst>
              <a:ext uri="{FF2B5EF4-FFF2-40B4-BE49-F238E27FC236}">
                <a16:creationId xmlns:a16="http://schemas.microsoft.com/office/drawing/2014/main" id="{73E7C3B7-6A03-4373-B1DC-5405DEC54C17}"/>
              </a:ext>
            </a:extLst>
          </p:cNvPr>
          <p:cNvSpPr/>
          <p:nvPr/>
        </p:nvSpPr>
        <p:spPr bwMode="auto">
          <a:xfrm>
            <a:off x="1790299" y="4064144"/>
            <a:ext cx="6545179" cy="1022810"/>
          </a:xfrm>
          <a:prstGeom prst="rect">
            <a:avLst/>
          </a:prstGeom>
          <a:noFill/>
          <a:ln>
            <a:prstDash val="lgDashDot"/>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
        <p:nvSpPr>
          <p:cNvPr id="33" name="文本框 32">
            <a:extLst>
              <a:ext uri="{FF2B5EF4-FFF2-40B4-BE49-F238E27FC236}">
                <a16:creationId xmlns:a16="http://schemas.microsoft.com/office/drawing/2014/main" id="{794178FE-D181-4596-9637-F2F9824A3A95}"/>
              </a:ext>
            </a:extLst>
          </p:cNvPr>
          <p:cNvSpPr txBox="1"/>
          <p:nvPr/>
        </p:nvSpPr>
        <p:spPr bwMode="gray">
          <a:xfrm>
            <a:off x="6890084" y="4401285"/>
            <a:ext cx="1799924" cy="369332"/>
          </a:xfrm>
          <a:prstGeom prst="rect">
            <a:avLst/>
          </a:prstGeom>
          <a:noFill/>
          <a:ln w="9525">
            <a:noFill/>
            <a:miter lim="800000"/>
          </a:ln>
        </p:spPr>
        <p:txBody>
          <a:bodyPr wrap="square" rtlCol="0">
            <a:spAutoFit/>
          </a:bodyPr>
          <a:lstStyle/>
          <a:p>
            <a:pPr eaLnBrk="0" hangingPunct="0">
              <a:buFontTx/>
              <a:buNone/>
            </a:pPr>
            <a:r>
              <a:rPr lang="en-US" altLang="zh-CN" dirty="0">
                <a:latin typeface="微软雅黑" panose="020B0503020204020204" pitchFamily="34" charset="-122"/>
                <a:ea typeface="微软雅黑" panose="020B0503020204020204" pitchFamily="34" charset="-122"/>
              </a:rPr>
              <a:t>Memory</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431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5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实验</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080121"/>
            <a:ext cx="8764858" cy="2601803"/>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只使用阈值的方法进行多标签分类</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lvl="1"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descr="手机屏幕的截图&#10;&#10;描述已自动生成">
            <a:extLst>
              <a:ext uri="{FF2B5EF4-FFF2-40B4-BE49-F238E27FC236}">
                <a16:creationId xmlns:a16="http://schemas.microsoft.com/office/drawing/2014/main" id="{0ADB8BCD-9000-44F7-8EEF-A866908C2386}"/>
              </a:ext>
            </a:extLst>
          </p:cNvPr>
          <p:cNvPicPr>
            <a:picLocks noChangeAspect="1"/>
          </p:cNvPicPr>
          <p:nvPr/>
        </p:nvPicPr>
        <p:blipFill rotWithShape="1">
          <a:blip r:embed="rId3">
            <a:extLst>
              <a:ext uri="{28A0092B-C50C-407E-A947-70E740481C1C}">
                <a14:useLocalDpi xmlns:a14="http://schemas.microsoft.com/office/drawing/2010/main" val="0"/>
              </a:ext>
            </a:extLst>
          </a:blip>
          <a:srcRect t="4138" b="6380"/>
          <a:stretch/>
        </p:blipFill>
        <p:spPr>
          <a:xfrm>
            <a:off x="1398450" y="1551709"/>
            <a:ext cx="6562504" cy="4724939"/>
          </a:xfrm>
          <a:prstGeom prst="rect">
            <a:avLst/>
          </a:prstGeom>
        </p:spPr>
      </p:pic>
    </p:spTree>
    <p:extLst>
      <p:ext uri="{BB962C8B-B14F-4D97-AF65-F5344CB8AC3E}">
        <p14:creationId xmlns:p14="http://schemas.microsoft.com/office/powerpoint/2010/main" val="2097584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实验</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080121"/>
            <a:ext cx="8764858" cy="2601803"/>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使用本文方法进行多标签分类</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lvl="1"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descr="图片包含 游戏机&#10;&#10;描述已自动生成">
            <a:extLst>
              <a:ext uri="{FF2B5EF4-FFF2-40B4-BE49-F238E27FC236}">
                <a16:creationId xmlns:a16="http://schemas.microsoft.com/office/drawing/2014/main" id="{E4B22BE5-A35D-440C-9107-99687DB11C14}"/>
              </a:ext>
            </a:extLst>
          </p:cNvPr>
          <p:cNvPicPr>
            <a:picLocks noChangeAspect="1"/>
          </p:cNvPicPr>
          <p:nvPr/>
        </p:nvPicPr>
        <p:blipFill rotWithShape="1">
          <a:blip r:embed="rId3">
            <a:extLst>
              <a:ext uri="{28A0092B-C50C-407E-A947-70E740481C1C}">
                <a14:useLocalDpi xmlns:a14="http://schemas.microsoft.com/office/drawing/2010/main" val="0"/>
              </a:ext>
            </a:extLst>
          </a:blip>
          <a:srcRect b="5615"/>
          <a:stretch/>
        </p:blipFill>
        <p:spPr>
          <a:xfrm>
            <a:off x="1751798" y="1601476"/>
            <a:ext cx="5982457" cy="4654945"/>
          </a:xfrm>
          <a:prstGeom prst="rect">
            <a:avLst/>
          </a:prstGeom>
        </p:spPr>
      </p:pic>
    </p:spTree>
    <p:extLst>
      <p:ext uri="{BB962C8B-B14F-4D97-AF65-F5344CB8AC3E}">
        <p14:creationId xmlns:p14="http://schemas.microsoft.com/office/powerpoint/2010/main" val="43318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324646"/>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总结</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224500"/>
            <a:ext cx="8764858" cy="365337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引入外部知识：</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Memory Network</a:t>
            </a: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对标签个数进行学习，将预测看作是两个阶段，多任务学习</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spcAft>
                <a:spcPts val="450"/>
              </a:spcAft>
              <a:buClr>
                <a:srgbClr val="FBB030"/>
              </a:buClr>
              <a:buFont typeface="Arial" panose="020B0604020202020204" pitchFamily="34" charset="0"/>
              <a:buChar char="•"/>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30948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bwMode="gray">
          <a:xfrm>
            <a:off x="2134378" y="3089599"/>
            <a:ext cx="4436706" cy="707886"/>
          </a:xfrm>
          <a:prstGeom prst="rect">
            <a:avLst/>
          </a:prstGeom>
          <a:noFill/>
          <a:ln w="9525">
            <a:noFill/>
            <a:miter lim="800000"/>
          </a:ln>
        </p:spPr>
        <p:txBody>
          <a:bodyPr wrap="square" rtlCol="0">
            <a:spAutoFit/>
          </a:bodyPr>
          <a:lstStyle/>
          <a:p>
            <a:pPr algn="ctr" eaLnBrk="0" hangingPunct="0">
              <a:buFontTx/>
              <a:buNone/>
            </a:pPr>
            <a:r>
              <a:rPr lang="en-US" altLang="zh-CN" sz="4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Thanks</a:t>
            </a:r>
            <a:endParaRPr lang="zh-CN" altLang="en-US" sz="4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5286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游戏机, 截图&#10;&#10;描述已自动生成">
            <a:extLst>
              <a:ext uri="{FF2B5EF4-FFF2-40B4-BE49-F238E27FC236}">
                <a16:creationId xmlns:a16="http://schemas.microsoft.com/office/drawing/2014/main" id="{9C26266B-CB84-4775-9508-505C4C036E1D}"/>
              </a:ext>
            </a:extLst>
          </p:cNvPr>
          <p:cNvPicPr>
            <a:picLocks noChangeAspect="1"/>
          </p:cNvPicPr>
          <p:nvPr/>
        </p:nvPicPr>
        <p:blipFill rotWithShape="1">
          <a:blip r:embed="rId3">
            <a:extLst>
              <a:ext uri="{28A0092B-C50C-407E-A947-70E740481C1C}">
                <a14:useLocalDpi xmlns:a14="http://schemas.microsoft.com/office/drawing/2010/main" val="0"/>
              </a:ext>
            </a:extLst>
          </a:blip>
          <a:srcRect t="1984" b="6781"/>
          <a:stretch/>
        </p:blipFill>
        <p:spPr>
          <a:xfrm>
            <a:off x="4206240" y="717444"/>
            <a:ext cx="5175810" cy="5860515"/>
          </a:xfrm>
          <a:prstGeom prst="rect">
            <a:avLst/>
          </a:prstGeom>
        </p:spPr>
      </p:pic>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框架图</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224500"/>
            <a:ext cx="4442854" cy="3589252"/>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多层架构</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各层之间相互独立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每一层都是</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Encoder-Decoder</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结构，可以共享参数</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候选池和推理机</a:t>
            </a: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9340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AABAAFA-4D33-4A9C-8405-F11B5443F9FF}"/>
              </a:ext>
            </a:extLst>
          </p:cNvPr>
          <p:cNvPicPr>
            <a:picLocks noChangeAspect="1"/>
          </p:cNvPicPr>
          <p:nvPr/>
        </p:nvPicPr>
        <p:blipFill>
          <a:blip r:embed="rId3"/>
          <a:stretch>
            <a:fillRect/>
          </a:stretch>
        </p:blipFill>
        <p:spPr>
          <a:xfrm>
            <a:off x="2250355" y="5255372"/>
            <a:ext cx="3883493" cy="968009"/>
          </a:xfrm>
          <a:prstGeom prst="rect">
            <a:avLst/>
          </a:prstGeom>
        </p:spPr>
      </p:pic>
      <p:grpSp>
        <p:nvGrpSpPr>
          <p:cNvPr id="10" name="组合 9">
            <a:extLst>
              <a:ext uri="{FF2B5EF4-FFF2-40B4-BE49-F238E27FC236}">
                <a16:creationId xmlns:a16="http://schemas.microsoft.com/office/drawing/2014/main" id="{F8716B8D-F8EC-4879-AB90-668A8192EF24}"/>
              </a:ext>
            </a:extLst>
          </p:cNvPr>
          <p:cNvGrpSpPr/>
          <p:nvPr/>
        </p:nvGrpSpPr>
        <p:grpSpPr>
          <a:xfrm>
            <a:off x="2160158" y="2608450"/>
            <a:ext cx="4394200" cy="2308116"/>
            <a:chOff x="2160158" y="2714325"/>
            <a:chExt cx="4394200" cy="2308116"/>
          </a:xfrm>
        </p:grpSpPr>
        <p:pic>
          <p:nvPicPr>
            <p:cNvPr id="7" name="图片 6">
              <a:extLst>
                <a:ext uri="{FF2B5EF4-FFF2-40B4-BE49-F238E27FC236}">
                  <a16:creationId xmlns:a16="http://schemas.microsoft.com/office/drawing/2014/main" id="{C253AF69-AA94-47F6-93DA-C8A3D7B677A4}"/>
                </a:ext>
              </a:extLst>
            </p:cNvPr>
            <p:cNvPicPr>
              <a:picLocks noChangeAspect="1"/>
            </p:cNvPicPr>
            <p:nvPr/>
          </p:nvPicPr>
          <p:blipFill rotWithShape="1">
            <a:blip r:embed="rId4"/>
            <a:srcRect t="10556" b="6792"/>
            <a:stretch/>
          </p:blipFill>
          <p:spPr>
            <a:xfrm>
              <a:off x="2160158" y="2714325"/>
              <a:ext cx="4394200" cy="1905802"/>
            </a:xfrm>
            <a:prstGeom prst="rect">
              <a:avLst/>
            </a:prstGeom>
          </p:spPr>
        </p:pic>
        <p:pic>
          <p:nvPicPr>
            <p:cNvPr id="9" name="图片 8">
              <a:extLst>
                <a:ext uri="{FF2B5EF4-FFF2-40B4-BE49-F238E27FC236}">
                  <a16:creationId xmlns:a16="http://schemas.microsoft.com/office/drawing/2014/main" id="{E2B3B918-F437-441E-8C08-1D6C01A66077}"/>
                </a:ext>
              </a:extLst>
            </p:cNvPr>
            <p:cNvPicPr>
              <a:picLocks noChangeAspect="1"/>
            </p:cNvPicPr>
            <p:nvPr/>
          </p:nvPicPr>
          <p:blipFill>
            <a:blip r:embed="rId5"/>
            <a:stretch>
              <a:fillRect/>
            </a:stretch>
          </p:blipFill>
          <p:spPr>
            <a:xfrm>
              <a:off x="2551296" y="4598287"/>
              <a:ext cx="3281613" cy="424154"/>
            </a:xfrm>
            <a:prstGeom prst="rect">
              <a:avLst/>
            </a:prstGeom>
          </p:spPr>
        </p:pic>
      </p:grpSp>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kern="0" dirty="0">
                <a:latin typeface="Times New Roman" panose="02020603050405020304" pitchFamily="18" charset="0"/>
                <a:cs typeface="Times New Roman" panose="02020603050405020304" pitchFamily="18" charset="0"/>
              </a:rPr>
              <a:t>Encoder-Decoder</a:t>
            </a:r>
          </a:p>
        </p:txBody>
      </p:sp>
      <p:sp>
        <p:nvSpPr>
          <p:cNvPr id="4" name="矩形 3">
            <a:extLst>
              <a:ext uri="{FF2B5EF4-FFF2-40B4-BE49-F238E27FC236}">
                <a16:creationId xmlns:a16="http://schemas.microsoft.com/office/drawing/2014/main" id="{B72E8465-0E56-4584-9294-55E95E79626D}"/>
              </a:ext>
            </a:extLst>
          </p:cNvPr>
          <p:cNvSpPr/>
          <p:nvPr/>
        </p:nvSpPr>
        <p:spPr>
          <a:xfrm>
            <a:off x="206148" y="1060873"/>
            <a:ext cx="8937852" cy="5617243"/>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CNN-Bi-LSTM-LSTM</a:t>
            </a:r>
          </a:p>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CNN</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：提取字符级特征</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Bi-LSTM</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：编码器</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spcAft>
                <a:spcPts val="450"/>
              </a:spcAft>
              <a:buClr>
                <a:srgbClr val="FBB030"/>
              </a:buClr>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buClr>
                <a:srgbClr val="FBB030"/>
              </a:buClr>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buClr>
                <a:srgbClr val="FBB030"/>
              </a:buClr>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LSTM</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：解码器</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6371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候选池</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137873"/>
            <a:ext cx="8937852" cy="4132221"/>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在得到当前层预测的标签序列之后</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通过边界信息确定实体，放入侯选池中</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如何表示实体？</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[Forward Context] [Entity Forward] [Entity Backward] [Backward Context]</a:t>
            </a:r>
          </a:p>
          <a:p>
            <a:pPr marL="285750" indent="-285750">
              <a:lnSpc>
                <a:spcPct val="150000"/>
              </a:lnSpc>
              <a:spcAft>
                <a:spcPts val="450"/>
              </a:spcAft>
              <a:buClr>
                <a:srgbClr val="FBB030"/>
              </a:buClr>
              <a:buFont typeface="Wingdings" panose="05000000000000000000" pitchFamily="2" charset="2"/>
              <a:buChar char="Ø"/>
            </a:pP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BC17D0C2-6CFF-40C4-8C1E-698BE143F081}"/>
              </a:ext>
            </a:extLst>
          </p:cNvPr>
          <p:cNvPicPr>
            <a:picLocks noChangeAspect="1"/>
          </p:cNvPicPr>
          <p:nvPr/>
        </p:nvPicPr>
        <p:blipFill rotWithShape="1">
          <a:blip r:embed="rId3"/>
          <a:srcRect t="10091"/>
          <a:stretch/>
        </p:blipFill>
        <p:spPr>
          <a:xfrm>
            <a:off x="3105150" y="4168195"/>
            <a:ext cx="2357989" cy="474942"/>
          </a:xfrm>
          <a:prstGeom prst="rect">
            <a:avLst/>
          </a:prstGeom>
        </p:spPr>
      </p:pic>
      <p:pic>
        <p:nvPicPr>
          <p:cNvPr id="3" name="图片 2">
            <a:extLst>
              <a:ext uri="{FF2B5EF4-FFF2-40B4-BE49-F238E27FC236}">
                <a16:creationId xmlns:a16="http://schemas.microsoft.com/office/drawing/2014/main" id="{1C0F2668-D6E5-42F2-A299-ACCD66E81162}"/>
              </a:ext>
            </a:extLst>
          </p:cNvPr>
          <p:cNvPicPr>
            <a:picLocks noChangeAspect="1"/>
          </p:cNvPicPr>
          <p:nvPr/>
        </p:nvPicPr>
        <p:blipFill>
          <a:blip r:embed="rId4"/>
          <a:stretch>
            <a:fillRect/>
          </a:stretch>
        </p:blipFill>
        <p:spPr>
          <a:xfrm>
            <a:off x="1290722" y="4817561"/>
            <a:ext cx="5986843" cy="551218"/>
          </a:xfrm>
          <a:prstGeom prst="rect">
            <a:avLst/>
          </a:prstGeom>
        </p:spPr>
      </p:pic>
      <p:pic>
        <p:nvPicPr>
          <p:cNvPr id="5" name="图片 4">
            <a:extLst>
              <a:ext uri="{FF2B5EF4-FFF2-40B4-BE49-F238E27FC236}">
                <a16:creationId xmlns:a16="http://schemas.microsoft.com/office/drawing/2014/main" id="{D3917BF1-0753-4CE9-9312-5DEEC536E3C2}"/>
              </a:ext>
            </a:extLst>
          </p:cNvPr>
          <p:cNvPicPr>
            <a:picLocks noChangeAspect="1"/>
          </p:cNvPicPr>
          <p:nvPr/>
        </p:nvPicPr>
        <p:blipFill rotWithShape="1">
          <a:blip r:embed="rId5"/>
          <a:srcRect b="5523"/>
          <a:stretch/>
        </p:blipFill>
        <p:spPr>
          <a:xfrm>
            <a:off x="3105150" y="5604706"/>
            <a:ext cx="2572352" cy="455678"/>
          </a:xfrm>
          <a:prstGeom prst="rect">
            <a:avLst/>
          </a:prstGeom>
        </p:spPr>
      </p:pic>
      <p:sp>
        <p:nvSpPr>
          <p:cNvPr id="6" name="文本框 5">
            <a:extLst>
              <a:ext uri="{FF2B5EF4-FFF2-40B4-BE49-F238E27FC236}">
                <a16:creationId xmlns:a16="http://schemas.microsoft.com/office/drawing/2014/main" id="{4773F288-C834-4287-A20D-420B09C31B36}"/>
              </a:ext>
            </a:extLst>
          </p:cNvPr>
          <p:cNvSpPr txBox="1"/>
          <p:nvPr/>
        </p:nvSpPr>
        <p:spPr bwMode="gray">
          <a:xfrm>
            <a:off x="4572000" y="3570973"/>
            <a:ext cx="2483318" cy="400110"/>
          </a:xfrm>
          <a:prstGeom prst="rect">
            <a:avLst/>
          </a:prstGeom>
          <a:noFill/>
          <a:ln w="9525">
            <a:noFill/>
            <a:miter lim="800000"/>
          </a:ln>
        </p:spPr>
        <p:txBody>
          <a:bodyPr wrap="square" rtlCol="0">
            <a:spAutoFit/>
          </a:bodyPr>
          <a:lstStyle/>
          <a:p>
            <a:pPr eaLnBrk="0" hangingPunct="0">
              <a:buFontTx/>
              <a:buNone/>
            </a:pPr>
            <a:r>
              <a:rPr lang="zh-CN" altLang="en-US" sz="2000" dirty="0">
                <a:latin typeface="微软雅黑" panose="020B0503020204020204" pitchFamily="34" charset="-122"/>
                <a:ea typeface="微软雅黑" panose="020B0503020204020204" pitchFamily="34" charset="-122"/>
              </a:rPr>
              <a:t>我是</a:t>
            </a:r>
            <a:r>
              <a:rPr lang="zh-CN" altLang="en-US" sz="2000" dirty="0">
                <a:solidFill>
                  <a:srgbClr val="FF0000"/>
                </a:solidFill>
                <a:latin typeface="微软雅黑" panose="020B0503020204020204" pitchFamily="34" charset="-122"/>
                <a:ea typeface="微软雅黑" panose="020B0503020204020204" pitchFamily="34" charset="-122"/>
              </a:rPr>
              <a:t>中国人</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382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推理机制</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070498"/>
            <a:ext cx="8937852" cy="3606436"/>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侯选池中的一个矩阵可看做为一个向量列表，每个向量存储</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实体相关的信息（事实）</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，由四部分描述组成</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人在阅读过程中，识别一个实体时，会通过其他已识别的实体来做判断</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推理机实际为一个</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多事实推理模型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8DB3A6B1-D2F0-486D-B450-A3AF17BAB1DF}"/>
              </a:ext>
            </a:extLst>
          </p:cNvPr>
          <p:cNvPicPr>
            <a:picLocks noChangeAspect="1"/>
          </p:cNvPicPr>
          <p:nvPr/>
        </p:nvPicPr>
        <p:blipFill rotWithShape="1">
          <a:blip r:embed="rId3"/>
          <a:srcRect t="7853" b="2818"/>
          <a:stretch/>
        </p:blipFill>
        <p:spPr>
          <a:xfrm>
            <a:off x="389823" y="3608575"/>
            <a:ext cx="8364354" cy="3046386"/>
          </a:xfrm>
          <a:prstGeom prst="rect">
            <a:avLst/>
          </a:prstGeom>
        </p:spPr>
      </p:pic>
    </p:spTree>
    <p:extLst>
      <p:ext uri="{BB962C8B-B14F-4D97-AF65-F5344CB8AC3E}">
        <p14:creationId xmlns:p14="http://schemas.microsoft.com/office/powerpoint/2010/main" val="4028682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bwMode="auto">
          <a:xfrm>
            <a:off x="119028" y="280041"/>
            <a:ext cx="6163020" cy="523220"/>
          </a:xfrm>
          <a:prstGeom prst="rect">
            <a:avLst/>
          </a:prstGeom>
          <a:noFill/>
          <a:ln w="9525">
            <a:noFill/>
            <a:miter lim="800000"/>
          </a:ln>
        </p:spPr>
        <p:txBody>
          <a:bodyPr wrap="square" anchor="ctr">
            <a:spAutoFit/>
          </a:bodyPr>
          <a:lst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zh-CN" altLang="en-US" kern="0" dirty="0">
                <a:latin typeface="Times New Roman" panose="02020603050405020304" pitchFamily="18" charset="0"/>
                <a:cs typeface="Times New Roman" panose="02020603050405020304" pitchFamily="18" charset="0"/>
              </a:rPr>
              <a:t>推理机制</a:t>
            </a:r>
            <a:endParaRPr lang="en-US" altLang="zh-CN" kern="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72E8465-0E56-4584-9294-55E95E79626D}"/>
              </a:ext>
            </a:extLst>
          </p:cNvPr>
          <p:cNvSpPr/>
          <p:nvPr/>
        </p:nvSpPr>
        <p:spPr>
          <a:xfrm>
            <a:off x="206148" y="1070498"/>
            <a:ext cx="8937852" cy="2683107"/>
          </a:xfrm>
          <a:prstGeom prst="rect">
            <a:avLst/>
          </a:prstGeom>
        </p:spPr>
        <p:txBody>
          <a:bodyPr wrap="square">
            <a:spAutoFit/>
          </a:bodyPr>
          <a:lstStyle/>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Query</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：当前词的表示</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Fact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：侯选池里的实体信息</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 Query, Fact)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计算当前词和每个实体信息的相似度</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spcAft>
                <a:spcPts val="450"/>
              </a:spcAft>
              <a:buClr>
                <a:srgbClr val="FBB030"/>
              </a:buClr>
              <a:buFont typeface="Wingdings" panose="05000000000000000000" pitchFamily="2" charset="2"/>
              <a:buChar char="Ø"/>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结果</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表示由上一层预测出的各实体对当前词的“建议”</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spcAft>
                <a:spcPts val="450"/>
              </a:spcAft>
              <a:buClr>
                <a:srgbClr val="FBB030"/>
              </a:buClr>
              <a:buFont typeface="Wingdings" panose="05000000000000000000" pitchFamily="2" charset="2"/>
              <a:buChar char="Ø"/>
            </a:pPr>
            <a:endParaRPr lang="zh-CN"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8DB3A6B1-D2F0-486D-B450-A3AF17BAB1DF}"/>
              </a:ext>
            </a:extLst>
          </p:cNvPr>
          <p:cNvPicPr>
            <a:picLocks noChangeAspect="1"/>
          </p:cNvPicPr>
          <p:nvPr/>
        </p:nvPicPr>
        <p:blipFill rotWithShape="1">
          <a:blip r:embed="rId3"/>
          <a:srcRect t="7853" b="2818"/>
          <a:stretch/>
        </p:blipFill>
        <p:spPr>
          <a:xfrm>
            <a:off x="389823" y="3608575"/>
            <a:ext cx="8364354" cy="3046386"/>
          </a:xfrm>
          <a:prstGeom prst="rect">
            <a:avLst/>
          </a:prstGeom>
        </p:spPr>
      </p:pic>
      <p:pic>
        <p:nvPicPr>
          <p:cNvPr id="2" name="图片 1">
            <a:extLst>
              <a:ext uri="{FF2B5EF4-FFF2-40B4-BE49-F238E27FC236}">
                <a16:creationId xmlns:a16="http://schemas.microsoft.com/office/drawing/2014/main" id="{EEE857AD-FB7F-4FE8-A59C-4105FFAA5BBB}"/>
              </a:ext>
            </a:extLst>
          </p:cNvPr>
          <p:cNvPicPr>
            <a:picLocks noChangeAspect="1"/>
          </p:cNvPicPr>
          <p:nvPr/>
        </p:nvPicPr>
        <p:blipFill rotWithShape="1">
          <a:blip r:embed="rId4"/>
          <a:srcRect t="16334"/>
          <a:stretch/>
        </p:blipFill>
        <p:spPr>
          <a:xfrm>
            <a:off x="3255820" y="3150180"/>
            <a:ext cx="2632360" cy="318693"/>
          </a:xfrm>
          <a:prstGeom prst="rect">
            <a:avLst/>
          </a:prstGeom>
        </p:spPr>
      </p:pic>
    </p:spTree>
    <p:extLst>
      <p:ext uri="{BB962C8B-B14F-4D97-AF65-F5344CB8AC3E}">
        <p14:creationId xmlns:p14="http://schemas.microsoft.com/office/powerpoint/2010/main" val="773863672"/>
      </p:ext>
    </p:extLst>
  </p:cSld>
  <p:clrMapOvr>
    <a:masterClrMapping/>
  </p:clrMapOvr>
</p:sld>
</file>

<file path=ppt/theme/theme1.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ln>
      </a:spPr>
      <a:bodyPr wrap="none">
        <a:spAutoFit/>
      </a:bodyPr>
      <a:lstStyle>
        <a:defPPr eaLnBrk="0" hangingPunct="0">
          <a:buFontTx/>
          <a:buNone/>
          <a:defRPr sz="1400" dirty="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26565</TotalTime>
  <Words>1623</Words>
  <Application>Microsoft Office PowerPoint</Application>
  <PresentationFormat>全屏显示(4:3)</PresentationFormat>
  <Paragraphs>332</Paragraphs>
  <Slides>43</Slides>
  <Notes>43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NimbusRomNo9L-Regu</vt:lpstr>
      <vt:lpstr>NimbusRomNo9L-ReguItal</vt:lpstr>
      <vt:lpstr>Segoe</vt:lpstr>
      <vt:lpstr>Segoe Semibold</vt:lpstr>
      <vt:lpstr>微软雅黑</vt:lpstr>
      <vt:lpstr>Arial</vt:lpstr>
      <vt:lpstr>Arial Narrow</vt:lpstr>
      <vt:lpstr>Times New Roman</vt:lpstr>
      <vt:lpstr>Wingdings</vt:lpstr>
      <vt:lpstr>简洁白模板</vt:lpstr>
      <vt:lpstr>Neural Entity Reasoner for Global Consistency in Named Entity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 External Knowledge Enhanced Multi-label Charge Prediction Approach with Label Number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学期总结 与 论文进展</dc:title>
  <dc:creator>Tony Lee</dc:creator>
  <cp:lastModifiedBy>Lenovo</cp:lastModifiedBy>
  <cp:revision>1525</cp:revision>
  <dcterms:created xsi:type="dcterms:W3CDTF">2015-10-25T02:17:00Z</dcterms:created>
  <dcterms:modified xsi:type="dcterms:W3CDTF">2020-03-20T03:48:12Z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2052-10.1.0.6382</vt:lpwstr>
  </property>
</Properties>
</file>