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 bookmarkIdSeed="2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71" r:id="rId3"/>
    <p:sldId id="607" r:id="rId4"/>
    <p:sldId id="616" r:id="rId5"/>
    <p:sldId id="591" r:id="rId6"/>
    <p:sldId id="598" r:id="rId7"/>
    <p:sldId id="495" r:id="rId8"/>
    <p:sldId id="608" r:id="rId9"/>
    <p:sldId id="572" r:id="rId10"/>
    <p:sldId id="617" r:id="rId11"/>
    <p:sldId id="599" r:id="rId12"/>
    <p:sldId id="622" r:id="rId13"/>
    <p:sldId id="573" r:id="rId14"/>
    <p:sldId id="618" r:id="rId15"/>
    <p:sldId id="619" r:id="rId16"/>
    <p:sldId id="621" r:id="rId17"/>
    <p:sldId id="609" r:id="rId18"/>
    <p:sldId id="620" r:id="rId19"/>
    <p:sldId id="610" r:id="rId20"/>
    <p:sldId id="611" r:id="rId21"/>
    <p:sldId id="623" r:id="rId22"/>
    <p:sldId id="624" r:id="rId23"/>
    <p:sldId id="625" r:id="rId24"/>
    <p:sldId id="626" r:id="rId25"/>
    <p:sldId id="277" r:id="rId26"/>
  </p:sldIdLst>
  <p:sldSz cx="12192000" cy="6858000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Garamond" panose="02020404030301010803" pitchFamily="18" charset="0"/>
      <p:regular r:id="rId35"/>
      <p:bold r:id="rId36"/>
      <p:italic r:id="rId37"/>
    </p:embeddedFont>
    <p:embeddedFont>
      <p:font typeface="微软雅黑" panose="020B0503020204020204" pitchFamily="34" charset="-122"/>
      <p:regular r:id="rId38"/>
      <p:bold r:id="rId39"/>
    </p:embeddedFont>
    <p:embeddedFont>
      <p:font typeface="微软雅黑" panose="020B0503020204020204" pitchFamily="34" charset="-122"/>
      <p:regular r:id="rId38"/>
      <p:bold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19B4EE"/>
    <a:srgbClr val="C55A11"/>
    <a:srgbClr val="FFFFFF"/>
    <a:srgbClr val="0070AF"/>
    <a:srgbClr val="0070C0"/>
    <a:srgbClr val="145A6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85393" autoAdjust="0"/>
  </p:normalViewPr>
  <p:slideViewPr>
    <p:cSldViewPr snapToGrid="0">
      <p:cViewPr varScale="1">
        <p:scale>
          <a:sx n="73" d="100"/>
          <a:sy n="73" d="100"/>
        </p:scale>
        <p:origin x="931" y="91"/>
      </p:cViewPr>
      <p:guideLst>
        <p:guide orient="horz" pos="2160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5663-CBA4-498A-AB10-8923C967E5C9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3DEA7-917A-47BE-AD34-8D40474BB4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5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171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38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649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5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070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0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3DEA7-917A-47BE-AD34-8D40474BB4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1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95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83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30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0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4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A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55" y="475012"/>
            <a:ext cx="3492000" cy="6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66920E7C-A1A6-4677-86BF-F70126B36CFD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72DE6D02-F189-407A-B745-BE4D30B02AE8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AF"/>
                </a:solidFill>
              </a:defRPr>
            </a:lvl1pPr>
          </a:lstStyle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894862"/>
            <a:ext cx="12192000" cy="14590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62" y="-518614"/>
            <a:ext cx="1980000" cy="19808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3945695E-A22B-41C7-AB08-A450ACBCB238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F50FA253-FCEE-4DF8-8D87-843DC65A6FF7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EA0CA7FD-7652-4B27-8FF5-71DDA7AEFA26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80BABEED-B5B6-496C-A79C-40793BE5423C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0300848B-13B6-4697-882C-7241748D73A8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F2321E59-49BD-4F05-85CB-B4B4A384578F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fld id="{5AA3353A-12CB-405A-AE39-E20B83067437}" type="datetime1">
              <a:rPr lang="en-US" altLang="zh-CN" smtClean="0"/>
              <a:t>4/3/2020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Times New Roman" panose="02020603050405020304" charset="0"/>
              </a:defRPr>
            </a:lvl1pPr>
          </a:lstStyle>
          <a:p>
            <a:r>
              <a:rPr lang="en-US"/>
              <a:t>http://ir.dlut.edu.cn/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Times New Roman" panose="02020603050405020304" charset="0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Times New Roman" panose="020206030504050203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Times New Roman" panose="020206030504050203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imes New Roman" panose="020206030504050203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Times New Roman" panose="020206030504050203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Times New Roman" panose="020206030504050203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322749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606" y="1093076"/>
            <a:ext cx="11466787" cy="15126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Few-shot charge prediction with discriminative legal attributes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08" y="5143743"/>
            <a:ext cx="3600000" cy="22449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810AE7-3F29-4649-871E-4C6D9AB8A298}"/>
              </a:ext>
            </a:extLst>
          </p:cNvPr>
          <p:cNvSpPr/>
          <p:nvPr/>
        </p:nvSpPr>
        <p:spPr>
          <a:xfrm>
            <a:off x="882869" y="3794665"/>
            <a:ext cx="108256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Zikun Hu  Xiang Li  Cunchao Tu  Zhiyuan Liu  Maosong Sun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40F33B-71EC-4A1F-AF13-AF7D4121C883}"/>
              </a:ext>
            </a:extLst>
          </p:cNvPr>
          <p:cNvSpPr/>
          <p:nvPr/>
        </p:nvSpPr>
        <p:spPr>
          <a:xfrm>
            <a:off x="8628993" y="4737644"/>
            <a:ext cx="3478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COLING 2018</a:t>
            </a:r>
            <a:endParaRPr lang="zh-CN" altLang="en-US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5EDB722-4C0C-4BA6-B781-A962150D1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88" t="34700" b="9962"/>
          <a:stretch/>
        </p:blipFill>
        <p:spPr>
          <a:xfrm>
            <a:off x="7339816" y="1087822"/>
            <a:ext cx="4852184" cy="24252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C75794-BEB8-4B81-83BC-3A8D300FE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35" y="1905164"/>
            <a:ext cx="3686175" cy="7905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730974-5C4F-4C25-9A1A-C1A7A0A1E16F}"/>
              </a:ext>
            </a:extLst>
          </p:cNvPr>
          <p:cNvSpPr/>
          <p:nvPr/>
        </p:nvSpPr>
        <p:spPr>
          <a:xfrm>
            <a:off x="-30054" y="1177574"/>
            <a:ext cx="4144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Attentive Attribute Predictor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155EAC-6D59-4032-B17F-A05D8B68775B}"/>
                  </a:ext>
                </a:extLst>
              </p:cNvPr>
              <p:cNvSpPr/>
              <p:nvPr/>
            </p:nvSpPr>
            <p:spPr>
              <a:xfrm>
                <a:off x="92786" y="3560558"/>
                <a:ext cx="12006428" cy="1297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​ 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个属性的上下文向量，用于计算一个元素对属性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提供的有用信息，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表示所有属性共享的权重矩阵。之后，获得事实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𝑔𝑘</m:t>
                        </m:r>
                      </m:e>
                    </m:d>
                  </m:oMath>
                </a14:m>
                <a:r>
                  <a:rPr lang="zh-CN" altLang="en-US" dirty="0"/>
                  <a:t>的属性感知（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attribute-aware</a:t>
                </a:r>
                <a:r>
                  <a:rPr lang="zh-CN" altLang="en-US" dirty="0"/>
                  <a:t>）表示</a:t>
                </a:r>
                <a:r>
                  <a:rPr lang="en-US" altLang="zh-CN" dirty="0"/>
                  <a:t>​</a:t>
                </a:r>
                <a:r>
                  <a:rPr lang="zh-CN" altLang="en-US" dirty="0"/>
                  <a:t>。最后，使用表示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将其投影到标签空间中，并使用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zh-CN" altLang="en-US" dirty="0"/>
                  <a:t>函数来获取最后的预测结果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​ </m:t>
                    </m:r>
                  </m:oMath>
                </a14:m>
                <a:r>
                  <a:rPr lang="zh-CN" altLang="en-US" dirty="0"/>
                  <a:t>是属性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的预测结果，其计算方法如下：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155EAC-6D59-4032-B17F-A05D8B687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6" y="3560558"/>
                <a:ext cx="12006428" cy="1297343"/>
              </a:xfrm>
              <a:prstGeom prst="rect">
                <a:avLst/>
              </a:prstGeom>
              <a:blipFill>
                <a:blip r:embed="rId5"/>
                <a:stretch>
                  <a:fillRect l="-406" r="-2284" b="-6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958E1A2F-8F09-4092-AE47-67762C97E772}"/>
              </a:ext>
            </a:extLst>
          </p:cNvPr>
          <p:cNvGrpSpPr/>
          <p:nvPr/>
        </p:nvGrpSpPr>
        <p:grpSpPr>
          <a:xfrm>
            <a:off x="3137994" y="5247038"/>
            <a:ext cx="4752975" cy="866775"/>
            <a:chOff x="3137994" y="4905376"/>
            <a:chExt cx="4752975" cy="8667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F98921A-758E-41EA-88DF-16E6E4A9E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5462"/>
            <a:stretch/>
          </p:blipFill>
          <p:spPr>
            <a:xfrm>
              <a:off x="6176469" y="4905376"/>
              <a:ext cx="1714500" cy="38650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7F3C24F-CA52-4D8B-B8E8-EEBF24D00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7994" y="4953001"/>
              <a:ext cx="3038475" cy="81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54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50732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22858" y="2979000"/>
            <a:ext cx="6346962" cy="900000"/>
            <a:chOff x="2790701" y="2576944"/>
            <a:chExt cx="6346962" cy="900000"/>
          </a:xfrm>
        </p:grpSpPr>
        <p:sp>
          <p:nvSpPr>
            <p:cNvPr id="5" name="TextBox 4"/>
            <p:cNvSpPr txBox="1"/>
            <p:nvPr/>
          </p:nvSpPr>
          <p:spPr>
            <a:xfrm>
              <a:off x="4244538" y="2637134"/>
              <a:ext cx="4893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70AF"/>
                  </a:solidFill>
                  <a:latin typeface="微软雅黑" pitchFamily="34" charset="-122"/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90701" y="2576944"/>
              <a:ext cx="900000" cy="900000"/>
            </a:xfrm>
            <a:prstGeom prst="roundRect">
              <a:avLst/>
            </a:prstGeom>
            <a:solidFill>
              <a:srgbClr val="0070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59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C1C6EA-D841-4924-A744-32B77CACC405}"/>
              </a:ext>
            </a:extLst>
          </p:cNvPr>
          <p:cNvSpPr/>
          <p:nvPr/>
        </p:nvSpPr>
        <p:spPr>
          <a:xfrm>
            <a:off x="0" y="1492803"/>
            <a:ext cx="12192000" cy="2543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数据获取：从中国裁判文书网（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Judgments Online</a:t>
            </a:r>
            <a:r>
              <a:rPr lang="zh-CN" altLang="en-US" dirty="0"/>
              <a:t>）收集中国政府公布的刑事案件。每个案件可以分为事实（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zh-CN" altLang="en-US" dirty="0"/>
              <a:t>）、法院观点（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 view</a:t>
            </a:r>
            <a:r>
              <a:rPr lang="zh-CN" altLang="en-US" dirty="0"/>
              <a:t>）和 处罚结果（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result</a:t>
            </a:r>
            <a:r>
              <a:rPr lang="zh-CN" altLang="en-US" dirty="0"/>
              <a:t>）等几个部分，选择每个案件的事实部分作为输入。此外，通过正则表达式提取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数据过滤：删除了包含多个被告和多项罪名的案件。此外，保留了小样本案件。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预处理：随机选择约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dirty="0"/>
              <a:t>万个案件并构建三个不同规模的数据集，定义为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Criminal-S(small), Criminal-M(medium) </a:t>
            </a:r>
            <a:r>
              <a:rPr lang="zh-CN" altLang="en-US" dirty="0"/>
              <a:t>和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Criminal-L(large)</a:t>
            </a:r>
            <a:r>
              <a:rPr lang="zh-CN" altLang="en-US" dirty="0"/>
              <a:t>。这三个不同的数据集包含相同数量的罪名，但案件数量却不同。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BB7085-FF64-4575-B234-83875ED5E3C7}"/>
              </a:ext>
            </a:extLst>
          </p:cNvPr>
          <p:cNvSpPr/>
          <p:nvPr/>
        </p:nvSpPr>
        <p:spPr>
          <a:xfrm>
            <a:off x="0" y="4866094"/>
            <a:ext cx="11424747" cy="171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首先，训练一个基于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CN" dirty="0"/>
              <a:t> </a:t>
            </a:r>
            <a:r>
              <a:rPr lang="zh-CN" altLang="en-US" dirty="0"/>
              <a:t>的罪名预测模型并获得验证集上预测罪名的混淆矩阵。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然后，筛选出相似的罪名对，并将其提供给三名专业的硕士生。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最后，根据这些罪名对，定义了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/>
              <a:t>个代表性属性来区分。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只需要手动为 </a:t>
            </a:r>
            <a:r>
              <a:rPr lang="en-US" altLang="zh-CN" dirty="0"/>
              <a:t>149 </a:t>
            </a:r>
            <a:r>
              <a:rPr lang="zh-CN" altLang="en-US" dirty="0"/>
              <a:t>个罪名</a:t>
            </a:r>
            <a:r>
              <a:rPr lang="en-US" altLang="zh-CN" dirty="0"/>
              <a:t>(</a:t>
            </a:r>
            <a:r>
              <a:rPr lang="zh-CN" altLang="en-US" dirty="0"/>
              <a:t>而不是所有案件</a:t>
            </a:r>
            <a:r>
              <a:rPr lang="en-US" altLang="zh-CN" dirty="0"/>
              <a:t>) </a:t>
            </a:r>
            <a:r>
              <a:rPr lang="zh-CN" altLang="en-US" dirty="0"/>
              <a:t>的 </a:t>
            </a:r>
            <a:r>
              <a:rPr lang="en-US" altLang="zh-CN" dirty="0"/>
              <a:t>10 </a:t>
            </a:r>
            <a:r>
              <a:rPr lang="zh-CN" altLang="en-US" dirty="0"/>
              <a:t>个属性进行标注。总共，我们花了不到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/>
              <a:t>个小时进行注释。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9C40F-412B-46AF-8D8C-D3303CEB97ED}"/>
              </a:ext>
            </a:extLst>
          </p:cNvPr>
          <p:cNvSpPr txBox="1"/>
          <p:nvPr/>
        </p:nvSpPr>
        <p:spPr>
          <a:xfrm>
            <a:off x="0" y="1135421"/>
            <a:ext cx="395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A5518A-5543-44AE-820D-726106F3FBDA}"/>
              </a:ext>
            </a:extLst>
          </p:cNvPr>
          <p:cNvSpPr txBox="1"/>
          <p:nvPr/>
        </p:nvSpPr>
        <p:spPr>
          <a:xfrm>
            <a:off x="0" y="4221204"/>
            <a:ext cx="215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属性选择</a:t>
            </a:r>
          </a:p>
        </p:txBody>
      </p:sp>
    </p:spTree>
    <p:extLst>
      <p:ext uri="{BB962C8B-B14F-4D97-AF65-F5344CB8AC3E}">
        <p14:creationId xmlns:p14="http://schemas.microsoft.com/office/powerpoint/2010/main" val="178350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261EBB-26A5-4F36-8E44-87E505AD9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3" b="3956"/>
          <a:stretch/>
        </p:blipFill>
        <p:spPr>
          <a:xfrm>
            <a:off x="210207" y="1543495"/>
            <a:ext cx="4291340" cy="1611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CEA63A-EF07-433D-91B4-EC2648F5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29000"/>
            <a:ext cx="8944304" cy="3291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FAD50C-C7C5-4FE6-A6A6-C55D5B59B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428" y="1390958"/>
            <a:ext cx="6169572" cy="19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4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322749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606" y="1093076"/>
            <a:ext cx="11466787" cy="15126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Exploring the Use of Text Classification in the Legal Domain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88" y="4958160"/>
            <a:ext cx="3600000" cy="22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50732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22858" y="2979000"/>
            <a:ext cx="4118770" cy="900000"/>
            <a:chOff x="2790701" y="2576944"/>
            <a:chExt cx="4194919" cy="900000"/>
          </a:xfrm>
        </p:grpSpPr>
        <p:sp>
          <p:nvSpPr>
            <p:cNvPr id="5" name="TextBox 4"/>
            <p:cNvSpPr txBox="1"/>
            <p:nvPr/>
          </p:nvSpPr>
          <p:spPr>
            <a:xfrm>
              <a:off x="4244539" y="2637134"/>
              <a:ext cx="2741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70AF"/>
                  </a:solidFill>
                  <a:latin typeface="微软雅黑" pitchFamily="34" charset="-122"/>
                  <a:ea typeface="微软雅黑" pitchFamily="34" charset="-122"/>
                </a:rPr>
                <a:t>问题背景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90701" y="2576944"/>
              <a:ext cx="900000" cy="900000"/>
            </a:xfrm>
            <a:prstGeom prst="roundRect">
              <a:avLst/>
            </a:prstGeom>
            <a:solidFill>
              <a:srgbClr val="0070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91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2AC5EC-2DB9-4223-8342-236D21D458E7}"/>
              </a:ext>
            </a:extLst>
          </p:cNvPr>
          <p:cNvSpPr/>
          <p:nvPr/>
        </p:nvSpPr>
        <p:spPr>
          <a:xfrm>
            <a:off x="541281" y="1724224"/>
            <a:ext cx="11109435" cy="129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提供了一些应用机器学习技术的实验，以高精度预测法国最高法院和案件所属法律领域的裁决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还描述了作出裁决的时间段对案件描述形式的影响，以及在完整案件裁决中需要掩盖信息的程度，以便自动获得类似于案件描述的训练和测试数据。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8DB6E-053D-4066-AB8D-2DC78C6E8164}"/>
              </a:ext>
            </a:extLst>
          </p:cNvPr>
          <p:cNvSpPr/>
          <p:nvPr/>
        </p:nvSpPr>
        <p:spPr>
          <a:xfrm>
            <a:off x="541281" y="3836305"/>
            <a:ext cx="11109435" cy="171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对于一个案件，法律专业人士必须做出复杂的决定，包括哪个法律领域适用于给定案件，裁定可能是什么，哪些法律适用于案件等。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法律从业人员在启动辩护案件之前就需要尽量的准备类似案件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668FBE-6E0E-458D-94C5-D3AA68B43987}"/>
              </a:ext>
            </a:extLst>
          </p:cNvPr>
          <p:cNvSpPr txBox="1"/>
          <p:nvPr/>
        </p:nvSpPr>
        <p:spPr>
          <a:xfrm>
            <a:off x="315309" y="1245005"/>
            <a:ext cx="348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贡献</a:t>
            </a:r>
            <a:r>
              <a:rPr lang="zh-CN" altLang="en-US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0A7F8-4C69-4F47-AC80-DD692E7139C8}"/>
              </a:ext>
            </a:extLst>
          </p:cNvPr>
          <p:cNvSpPr txBox="1"/>
          <p:nvPr/>
        </p:nvSpPr>
        <p:spPr>
          <a:xfrm>
            <a:off x="315308" y="3198167"/>
            <a:ext cx="348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应用场景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0251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2708A71-1BC2-414D-9FE9-DA5F8E32E8EF}"/>
              </a:ext>
            </a:extLst>
          </p:cNvPr>
          <p:cNvSpPr/>
          <p:nvPr/>
        </p:nvSpPr>
        <p:spPr>
          <a:xfrm>
            <a:off x="287422" y="1466875"/>
            <a:ext cx="11904578" cy="428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法律文书的文本分类是否适应于中国大陆的法律体系？西方世界采用的是海洋法系，量刑等判决依据历史案件，所以对于以往法律文书的归类审阅有足够好的应用场景。而大陆的法律体系是依据法条进行判决，所以像文本分类这样的技术能否可以找到合适的应用场景？或者说，什么的技术模式适应于大陆法系的应用场景？</a:t>
            </a:r>
          </a:p>
        </p:txBody>
      </p:sp>
    </p:spTree>
    <p:extLst>
      <p:ext uri="{BB962C8B-B14F-4D97-AF65-F5344CB8AC3E}">
        <p14:creationId xmlns:p14="http://schemas.microsoft.com/office/powerpoint/2010/main" val="80951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50732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22858" y="2979000"/>
            <a:ext cx="4118770" cy="900000"/>
            <a:chOff x="2790701" y="2576944"/>
            <a:chExt cx="4194919" cy="900000"/>
          </a:xfrm>
        </p:grpSpPr>
        <p:sp>
          <p:nvSpPr>
            <p:cNvPr id="5" name="TextBox 4"/>
            <p:cNvSpPr txBox="1"/>
            <p:nvPr/>
          </p:nvSpPr>
          <p:spPr>
            <a:xfrm>
              <a:off x="4244539" y="2637134"/>
              <a:ext cx="2741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70AF"/>
                  </a:solidFill>
                  <a:latin typeface="微软雅黑" pitchFamily="34" charset="-122"/>
                  <a:ea typeface="微软雅黑" pitchFamily="34" charset="-122"/>
                </a:rPr>
                <a:t>数据处理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90701" y="2576944"/>
              <a:ext cx="900000" cy="900000"/>
            </a:xfrm>
            <a:prstGeom prst="roundRect">
              <a:avLst/>
            </a:prstGeom>
            <a:solidFill>
              <a:srgbClr val="0070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C226AE7-558D-4194-B55A-89C23D8BE626}"/>
              </a:ext>
            </a:extLst>
          </p:cNvPr>
          <p:cNvSpPr txBox="1"/>
          <p:nvPr/>
        </p:nvSpPr>
        <p:spPr>
          <a:xfrm>
            <a:off x="283779" y="1250731"/>
            <a:ext cx="334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数据来源</a:t>
            </a:r>
            <a:r>
              <a:rPr lang="zh-CN" altLang="en-US" dirty="0"/>
              <a:t>：法国最高法院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B57ED8-0088-4378-84DE-1AEDE5B015BD}"/>
              </a:ext>
            </a:extLst>
          </p:cNvPr>
          <p:cNvSpPr/>
          <p:nvPr/>
        </p:nvSpPr>
        <p:spPr>
          <a:xfrm>
            <a:off x="283779" y="1650841"/>
            <a:ext cx="11561380" cy="88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完整的数据包含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830</a:t>
            </a:r>
            <a:r>
              <a:rPr lang="zh-CN" altLang="en-US" dirty="0"/>
              <a:t>个文本，每一个文档都有唯一的裁决结果，裁决结果包括一些</a:t>
            </a:r>
            <a:r>
              <a:rPr lang="en-US" altLang="zh-CN" dirty="0"/>
              <a:t>XML</a:t>
            </a:r>
            <a:r>
              <a:rPr lang="zh-CN" altLang="en-US" dirty="0"/>
              <a:t>格式的元数据，元数据包含的项：法律领域，时间戳，案件裁定（例如，撤销，驳回，非诉讼等），案件说明和引用的法律等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004F10-3202-4DA6-97FB-CCA0E1B74EAA}"/>
              </a:ext>
            </a:extLst>
          </p:cNvPr>
          <p:cNvSpPr/>
          <p:nvPr/>
        </p:nvSpPr>
        <p:spPr>
          <a:xfrm>
            <a:off x="283778" y="3244334"/>
            <a:ext cx="11561379" cy="88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为了模拟真实世界中的案例裁决，去掉了训练集和测试集中有明显标明预测类别的数据项。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并去掉了数据集中重复和不完整的实例，剩余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126,865</a:t>
            </a:r>
            <a:r>
              <a:rPr lang="zh-CN" altLang="en-US" dirty="0"/>
              <a:t>个案例文本。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D8B650-8D78-4815-98A0-D2FF8B7E2122}"/>
              </a:ext>
            </a:extLst>
          </p:cNvPr>
          <p:cNvSpPr txBox="1"/>
          <p:nvPr/>
        </p:nvSpPr>
        <p:spPr>
          <a:xfrm>
            <a:off x="283779" y="2688519"/>
            <a:ext cx="147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预处理：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94C9F8-B32F-4EF1-8E85-C15AF0D5052F}"/>
              </a:ext>
            </a:extLst>
          </p:cNvPr>
          <p:cNvSpPr txBox="1"/>
          <p:nvPr/>
        </p:nvSpPr>
        <p:spPr>
          <a:xfrm>
            <a:off x="283778" y="4482067"/>
            <a:ext cx="147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任务：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E26791-9C57-4AF4-90C5-33228C63F62F}"/>
              </a:ext>
            </a:extLst>
          </p:cNvPr>
          <p:cNvSpPr/>
          <p:nvPr/>
        </p:nvSpPr>
        <p:spPr>
          <a:xfrm>
            <a:off x="283778" y="5070935"/>
            <a:ext cx="4397358" cy="1297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预测案件和裁决所属的法律领域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根据案件描述预测法庭裁决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预估一个案件从发布到裁决的时间跨度</a:t>
            </a:r>
          </a:p>
        </p:txBody>
      </p:sp>
    </p:spTree>
    <p:extLst>
      <p:ext uri="{BB962C8B-B14F-4D97-AF65-F5344CB8AC3E}">
        <p14:creationId xmlns:p14="http://schemas.microsoft.com/office/powerpoint/2010/main" val="91503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50732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22858" y="2979000"/>
            <a:ext cx="4118770" cy="900000"/>
            <a:chOff x="2790701" y="2576944"/>
            <a:chExt cx="4194919" cy="900000"/>
          </a:xfrm>
        </p:grpSpPr>
        <p:sp>
          <p:nvSpPr>
            <p:cNvPr id="5" name="TextBox 4"/>
            <p:cNvSpPr txBox="1"/>
            <p:nvPr/>
          </p:nvSpPr>
          <p:spPr>
            <a:xfrm>
              <a:off x="4244539" y="2637134"/>
              <a:ext cx="2741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70AF"/>
                  </a:solidFill>
                  <a:latin typeface="微软雅黑" pitchFamily="34" charset="-122"/>
                  <a:ea typeface="微软雅黑" pitchFamily="34" charset="-122"/>
                </a:rPr>
                <a:t>问题背景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90701" y="2576944"/>
              <a:ext cx="900000" cy="900000"/>
            </a:xfrm>
            <a:prstGeom prst="roundRect">
              <a:avLst/>
            </a:prstGeom>
            <a:solidFill>
              <a:srgbClr val="0070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71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F2FF287-BADE-4947-9380-B51F0F66873C}"/>
              </a:ext>
            </a:extLst>
          </p:cNvPr>
          <p:cNvSpPr txBox="1"/>
          <p:nvPr/>
        </p:nvSpPr>
        <p:spPr>
          <a:xfrm>
            <a:off x="252248" y="1229710"/>
            <a:ext cx="334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任务一</a:t>
            </a:r>
            <a:r>
              <a:rPr lang="zh-CN" altLang="en-US" dirty="0"/>
              <a:t>：法律领域预测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7F493E-8671-49F3-B3B0-8027DD728A7B}"/>
              </a:ext>
            </a:extLst>
          </p:cNvPr>
          <p:cNvSpPr/>
          <p:nvPr/>
        </p:nvSpPr>
        <p:spPr>
          <a:xfrm>
            <a:off x="252248" y="1813063"/>
            <a:ext cx="1023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从原始的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/>
              <a:t>个标签中，选择了语料库中出现次数大于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dirty="0"/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/>
              <a:t>个标签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10F45F-3B4B-4F51-9DF8-F8E72607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00" y="2365638"/>
            <a:ext cx="6716744" cy="38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F2FF287-BADE-4947-9380-B51F0F66873C}"/>
              </a:ext>
            </a:extLst>
          </p:cNvPr>
          <p:cNvSpPr txBox="1"/>
          <p:nvPr/>
        </p:nvSpPr>
        <p:spPr>
          <a:xfrm>
            <a:off x="252248" y="1229710"/>
            <a:ext cx="2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任务二</a:t>
            </a:r>
            <a:r>
              <a:rPr lang="zh-CN" altLang="en-US" dirty="0"/>
              <a:t>：裁决预测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7F493E-8671-49F3-B3B0-8027DD728A7B}"/>
              </a:ext>
            </a:extLst>
          </p:cNvPr>
          <p:cNvSpPr/>
          <p:nvPr/>
        </p:nvSpPr>
        <p:spPr>
          <a:xfrm>
            <a:off x="977462" y="1629820"/>
            <a:ext cx="10237076" cy="88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实验一：仅考虑标签体系内第</a:t>
            </a:r>
            <a:r>
              <a:rPr lang="en-US" altLang="zh-CN" dirty="0"/>
              <a:t>1</a:t>
            </a:r>
            <a:r>
              <a:rPr lang="zh-CN" altLang="en-US" dirty="0"/>
              <a:t>个单词所构成的</a:t>
            </a:r>
            <a:r>
              <a:rPr lang="en-US" altLang="zh-CN" dirty="0"/>
              <a:t>6</a:t>
            </a:r>
            <a:r>
              <a:rPr lang="zh-CN" altLang="en-US" dirty="0"/>
              <a:t>类标签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实验二：实验二：考虑完整的</a:t>
            </a:r>
            <a:r>
              <a:rPr lang="en-US" altLang="zh-CN" dirty="0"/>
              <a:t>8</a:t>
            </a:r>
            <a:r>
              <a:rPr lang="zh-CN" altLang="en-US" dirty="0"/>
              <a:t>类标签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8B851-98F8-4C66-BF64-AADF64C12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8"/>
          <a:stretch/>
        </p:blipFill>
        <p:spPr>
          <a:xfrm>
            <a:off x="314325" y="2995985"/>
            <a:ext cx="5781675" cy="25324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FF69EB-5EA5-48E4-A695-F40A4011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3222569"/>
            <a:ext cx="5715000" cy="3019425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79C4AC82-8F48-42CF-8863-380DD8FC50EE}"/>
              </a:ext>
            </a:extLst>
          </p:cNvPr>
          <p:cNvSpPr/>
          <p:nvPr/>
        </p:nvSpPr>
        <p:spPr>
          <a:xfrm>
            <a:off x="6642538" y="1786759"/>
            <a:ext cx="262758" cy="725034"/>
          </a:xfrm>
          <a:prstGeom prst="rightBrace">
            <a:avLst>
              <a:gd name="adj1" fmla="val 21491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891002-10F6-4F6A-BFCC-46B726D66D6B}"/>
              </a:ext>
            </a:extLst>
          </p:cNvPr>
          <p:cNvSpPr txBox="1"/>
          <p:nvPr/>
        </p:nvSpPr>
        <p:spPr>
          <a:xfrm>
            <a:off x="7168055" y="1986455"/>
            <a:ext cx="249095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案例数大于</a:t>
            </a:r>
            <a:r>
              <a:rPr lang="en-US" altLang="zh-CN" dirty="0"/>
              <a:t>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27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F2FF287-BADE-4947-9380-B51F0F66873C}"/>
              </a:ext>
            </a:extLst>
          </p:cNvPr>
          <p:cNvSpPr txBox="1"/>
          <p:nvPr/>
        </p:nvSpPr>
        <p:spPr>
          <a:xfrm>
            <a:off x="252248" y="1229710"/>
            <a:ext cx="2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任务三</a:t>
            </a:r>
            <a:r>
              <a:rPr lang="zh-CN" altLang="en-US" dirty="0"/>
              <a:t>：时间跨度预测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BD18A3-8B09-4DB7-A4E0-62417AF0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6" y="1907628"/>
            <a:ext cx="3152775" cy="28956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D8B3B8A-7CBD-41EE-A751-91B2AD983DB6}"/>
              </a:ext>
            </a:extLst>
          </p:cNvPr>
          <p:cNvCxnSpPr>
            <a:cxnSpLocks/>
          </p:cNvCxnSpPr>
          <p:nvPr/>
        </p:nvCxnSpPr>
        <p:spPr>
          <a:xfrm>
            <a:off x="4918841" y="1051034"/>
            <a:ext cx="0" cy="58069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63ADF1D-8D44-4429-89A5-3ADA0BA8D565}"/>
              </a:ext>
            </a:extLst>
          </p:cNvPr>
          <p:cNvGrpSpPr/>
          <p:nvPr/>
        </p:nvGrpSpPr>
        <p:grpSpPr>
          <a:xfrm>
            <a:off x="5475889" y="2606070"/>
            <a:ext cx="6022426" cy="1348447"/>
            <a:chOff x="5496910" y="1418897"/>
            <a:chExt cx="6022426" cy="134844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7817BCD-4B94-4C21-AE5B-8D39E8036F4E}"/>
                </a:ext>
              </a:extLst>
            </p:cNvPr>
            <p:cNvSpPr txBox="1"/>
            <p:nvPr/>
          </p:nvSpPr>
          <p:spPr>
            <a:xfrm>
              <a:off x="5496910" y="1418897"/>
              <a:ext cx="6022426" cy="88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在裁决预测时，消除了所有的明示裁决结果的单词、描述等，包括与裁决结果形似的单词。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941206-47CA-4BE3-93BD-290848CA3C17}"/>
                </a:ext>
              </a:extLst>
            </p:cNvPr>
            <p:cNvSpPr txBox="1"/>
            <p:nvPr/>
          </p:nvSpPr>
          <p:spPr>
            <a:xfrm>
              <a:off x="5496910" y="2300870"/>
              <a:ext cx="6022426" cy="466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在时间跨度预测时，消除了所有的数字。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3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50732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50305" y="3039190"/>
            <a:ext cx="2691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AF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55994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6D5E2-5BE7-4C5E-A033-4B2791BB5603}"/>
              </a:ext>
            </a:extLst>
          </p:cNvPr>
          <p:cNvSpPr txBox="1"/>
          <p:nvPr/>
        </p:nvSpPr>
        <p:spPr>
          <a:xfrm>
            <a:off x="646385" y="1487346"/>
            <a:ext cx="10899229" cy="388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+mn-ea"/>
              </a:rPr>
              <a:t>一个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合适的应用场景</a:t>
            </a:r>
            <a:r>
              <a:rPr lang="zh-CN" altLang="en-US" sz="3200" dirty="0">
                <a:latin typeface="+mn-ea"/>
              </a:rPr>
              <a:t>比一个复杂的模型要更解决实际问题</a:t>
            </a:r>
            <a:endParaRPr lang="en-US" altLang="zh-CN" sz="3200" dirty="0">
              <a:latin typeface="+mn-ea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+mn-ea"/>
              </a:rPr>
              <a:t>司法领域的研究核心还是在于数据集的处理以及衍化。</a:t>
            </a:r>
            <a:endParaRPr lang="en-US" altLang="zh-CN" sz="3200" dirty="0">
              <a:latin typeface="+mn-ea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+mn-ea"/>
              </a:rPr>
              <a:t>写论文时需要主要对数据的处理过程描述完整并且清晰</a:t>
            </a:r>
            <a:endParaRPr lang="en-US" altLang="zh-CN" sz="3200" dirty="0">
              <a:latin typeface="+mn-ea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+mn-ea"/>
              </a:rPr>
              <a:t>“贴新”貌似是一个不错的研究方式</a:t>
            </a:r>
          </a:p>
        </p:txBody>
      </p:sp>
    </p:spTree>
    <p:extLst>
      <p:ext uri="{BB962C8B-B14F-4D97-AF65-F5344CB8AC3E}">
        <p14:creationId xmlns:p14="http://schemas.microsoft.com/office/powerpoint/2010/main" val="153577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070AF"/>
                </a:solidFill>
                <a:ea typeface="Times New Roman" panose="02020603050405020304" charset="0"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5674" y="6044267"/>
            <a:ext cx="2743200" cy="365125"/>
          </a:xfrm>
        </p:spPr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CADCE1-48E6-43B0-AC23-A657E3AF29A7}"/>
              </a:ext>
            </a:extLst>
          </p:cNvPr>
          <p:cNvSpPr/>
          <p:nvPr/>
        </p:nvSpPr>
        <p:spPr>
          <a:xfrm>
            <a:off x="489647" y="1504218"/>
            <a:ext cx="10899227" cy="444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charge prediction</a:t>
            </a:r>
            <a:r>
              <a:rPr lang="zh-CN" altLang="en-US" dirty="0"/>
              <a:t>：根据刑事案件（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cases </a:t>
            </a:r>
            <a:r>
              <a:rPr lang="zh-CN" altLang="en-US" dirty="0"/>
              <a:t>）的事实描述预测最终的罪名，这在法律助理系统中起着至关重要的作用。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存在问题</a:t>
            </a:r>
            <a:r>
              <a:rPr lang="zh-CN" altLang="en-US" dirty="0"/>
              <a:t>：（</a:t>
            </a:r>
            <a:r>
              <a:rPr lang="en-US" altLang="zh-CN" dirty="0"/>
              <a:t>1</a:t>
            </a:r>
            <a:r>
              <a:rPr lang="zh-CN" altLang="en-US" dirty="0"/>
              <a:t>）现有的罪名预测工作可以对那些高频的罪名充分发挥作用，但尚不能在有限数量的案件下预测出它们的罪名（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）存在许多事实描述相当相似的罪名对（比如抢劫和抢夺，故意伤人和过失伤人等）。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解决方法</a:t>
            </a:r>
            <a:r>
              <a:rPr lang="zh-CN" altLang="en-US" dirty="0"/>
              <a:t>：引入了一些罪名的区分属性（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attributes</a:t>
            </a:r>
            <a:r>
              <a:rPr lang="zh-CN" altLang="en-US" dirty="0"/>
              <a:t>），作为事实描述和罪名之间的内部映射。这些属性为小样本罪名提供额外的信息，用于区分相似罪名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confusing charges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文章提出一个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attribute-attentive charge prediction </a:t>
            </a:r>
            <a:r>
              <a:rPr lang="zh-CN" altLang="en-US" dirty="0"/>
              <a:t>模型，同时预测属性和罪名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031936-286D-4425-8F36-F1DF184FF0C5}"/>
              </a:ext>
            </a:extLst>
          </p:cNvPr>
          <p:cNvSpPr/>
          <p:nvPr/>
        </p:nvSpPr>
        <p:spPr>
          <a:xfrm>
            <a:off x="7924800" y="6409392"/>
            <a:ext cx="424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19B4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https://github.com/thunlp/attribute_charge</a:t>
            </a:r>
            <a:endParaRPr lang="zh-CN" altLang="en-US" dirty="0">
              <a:solidFill>
                <a:srgbClr val="19B4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50732" y="2116777"/>
            <a:ext cx="641268" cy="2624446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22858" y="2979000"/>
            <a:ext cx="4118770" cy="900000"/>
            <a:chOff x="2790701" y="2576944"/>
            <a:chExt cx="4194919" cy="900000"/>
          </a:xfrm>
        </p:grpSpPr>
        <p:sp>
          <p:nvSpPr>
            <p:cNvPr id="5" name="TextBox 4"/>
            <p:cNvSpPr txBox="1"/>
            <p:nvPr/>
          </p:nvSpPr>
          <p:spPr>
            <a:xfrm>
              <a:off x="4244539" y="2637134"/>
              <a:ext cx="2741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70AF"/>
                  </a:solidFill>
                  <a:latin typeface="微软雅黑" pitchFamily="34" charset="-122"/>
                  <a:ea typeface="微软雅黑" pitchFamily="34" charset="-122"/>
                </a:rPr>
                <a:t>模型结构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90701" y="2576944"/>
              <a:ext cx="900000" cy="900000"/>
            </a:xfrm>
            <a:prstGeom prst="roundRect">
              <a:avLst/>
            </a:prstGeom>
            <a:solidFill>
              <a:srgbClr val="0070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94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24350" y="6356350"/>
            <a:ext cx="2743200" cy="365125"/>
          </a:xfrm>
        </p:spPr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B7F936-C0CF-4F36-BBB6-D29CC06D63DE}"/>
              </a:ext>
            </a:extLst>
          </p:cNvPr>
          <p:cNvSpPr/>
          <p:nvPr/>
        </p:nvSpPr>
        <p:spPr>
          <a:xfrm>
            <a:off x="199697" y="1266524"/>
            <a:ext cx="1179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本文提出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</a:t>
            </a:r>
            <a:r>
              <a:rPr lang="en-US" altLang="zh-CN" dirty="0"/>
              <a:t> </a:t>
            </a:r>
            <a:r>
              <a:rPr lang="zh-CN" altLang="en-US" dirty="0"/>
              <a:t>神经网络模型，使用一个统一的框架对罪名预测任务和 法律属性预测任务同时建模。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8C9925-8716-42D2-B26E-F1696B41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93" y="1776412"/>
            <a:ext cx="9515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081FC8-9208-416B-8763-A402A6683572}"/>
              </a:ext>
            </a:extLst>
          </p:cNvPr>
          <p:cNvSpPr/>
          <p:nvPr/>
        </p:nvSpPr>
        <p:spPr>
          <a:xfrm>
            <a:off x="231227" y="1173795"/>
            <a:ext cx="4120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罪名预测（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Charge Prediction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4E5535-FBB5-4677-B514-A2386B4733DB}"/>
                  </a:ext>
                </a:extLst>
              </p:cNvPr>
              <p:cNvSpPr/>
              <p:nvPr/>
            </p:nvSpPr>
            <p:spPr>
              <a:xfrm>
                <a:off x="231227" y="1731919"/>
                <a:ext cx="11876690" cy="88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一个案件的事实描述可当作一个单词序列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1,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表示序列长度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是案件事实描述中的固定词汇表。给定事实描述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 罪名预测的任务是预测一个罪名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其中 Y 是一个罪名的集合。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4E5535-FBB5-4677-B514-A2386B473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7" y="1731919"/>
                <a:ext cx="11876690" cy="881973"/>
              </a:xfrm>
              <a:prstGeom prst="rect">
                <a:avLst/>
              </a:prstGeom>
              <a:blipFill>
                <a:blip r:embed="rId3"/>
                <a:stretch>
                  <a:fillRect l="-462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 69">
            <a:extLst>
              <a:ext uri="{FF2B5EF4-FFF2-40B4-BE49-F238E27FC236}">
                <a16:creationId xmlns:a16="http://schemas.microsoft.com/office/drawing/2014/main" id="{C4C9F501-7D13-4541-8BE8-3744ACCB1818}"/>
              </a:ext>
            </a:extLst>
          </p:cNvPr>
          <p:cNvSpPr/>
          <p:nvPr/>
        </p:nvSpPr>
        <p:spPr>
          <a:xfrm>
            <a:off x="231227" y="2847563"/>
            <a:ext cx="4540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属性预测（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Attributes Prediction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BDEF06-DD35-4510-81E7-7AA1429B7FDE}"/>
                  </a:ext>
                </a:extLst>
              </p:cNvPr>
              <p:cNvSpPr/>
              <p:nvPr/>
            </p:nvSpPr>
            <p:spPr>
              <a:xfrm>
                <a:off x="231227" y="3362265"/>
                <a:ext cx="11876690" cy="881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属性预测任务可视为一个二分类任务。输入和罪名预测任务一样，都是事实描述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，其目标是根据事实来预测属性的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fact-findings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。其中，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是所选择属性的数量，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是一个确定属性的标签。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BDEF06-DD35-4510-81E7-7AA1429B7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7" y="3362265"/>
                <a:ext cx="11876690" cy="881844"/>
              </a:xfrm>
              <a:prstGeom prst="rect">
                <a:avLst/>
              </a:prstGeom>
              <a:blipFill>
                <a:blip r:embed="rId4"/>
                <a:stretch>
                  <a:fillRect l="-462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图片 71">
            <a:extLst>
              <a:ext uri="{FF2B5EF4-FFF2-40B4-BE49-F238E27FC236}">
                <a16:creationId xmlns:a16="http://schemas.microsoft.com/office/drawing/2014/main" id="{30D8D5DE-7883-4F7F-8AF3-F3CD9A509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78" y="4358701"/>
            <a:ext cx="7676891" cy="23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AAA74E9-F949-49C3-B3ED-03E13B58101A}"/>
              </a:ext>
            </a:extLst>
          </p:cNvPr>
          <p:cNvSpPr/>
          <p:nvPr/>
        </p:nvSpPr>
        <p:spPr>
          <a:xfrm>
            <a:off x="283779" y="1100589"/>
            <a:ext cx="4577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Discriminative Charge Attributes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35AC46-01F5-476D-A790-F284CD384FAF}"/>
              </a:ext>
            </a:extLst>
          </p:cNvPr>
          <p:cNvSpPr/>
          <p:nvPr/>
        </p:nvSpPr>
        <p:spPr>
          <a:xfrm>
            <a:off x="107487" y="1562254"/>
            <a:ext cx="5265683" cy="2543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针对中国刑法中的所有罪名（</a:t>
            </a:r>
            <a:r>
              <a:rPr lang="en-US" altLang="zh-CN" dirty="0"/>
              <a:t>149</a:t>
            </a:r>
            <a:r>
              <a:rPr lang="zh-CN" altLang="en-US" dirty="0"/>
              <a:t>种），引入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/>
              <a:t>个具有区分性的属性。对于每个（罪名，属性）对，它会标记为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zh-CN" altLang="en-US" dirty="0"/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例如：过失杀人罪名在故意犯罪（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Intentional Crime</a:t>
            </a:r>
            <a:r>
              <a:rPr lang="zh-CN" altLang="en-US" dirty="0"/>
              <a:t>）属性上标记为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dirty="0"/>
              <a:t>，在死亡（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上为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zh-CN" altLang="en-US" dirty="0"/>
              <a:t>，在国家机关（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Organ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上为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C1CE1E-3785-43EE-AFE0-778E21BC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253" y="1138447"/>
            <a:ext cx="6734747" cy="336401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08BB066-E3FB-4D47-9596-9A092B385295}"/>
              </a:ext>
            </a:extLst>
          </p:cNvPr>
          <p:cNvSpPr/>
          <p:nvPr/>
        </p:nvSpPr>
        <p:spPr>
          <a:xfrm>
            <a:off x="191570" y="4845209"/>
            <a:ext cx="11908221" cy="1297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注意</a:t>
            </a:r>
            <a:r>
              <a:rPr lang="zh-CN" altLang="en-US" dirty="0"/>
              <a:t>：具体案件的事实结果只能标记为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dirty="0"/>
              <a:t>。判定某人犯有某种罪行时，事实应符合对特定指控的描述。因此，对于特定属性，特定案件的标签和相应罪名的标签相同或不冲突。换句话说，对于某个属性，案件和罪名的标签只能是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(Yes, Yes), (No, No), (Yes, NA) </a:t>
            </a:r>
            <a:r>
              <a:rPr lang="zh-CN" altLang="en-US" dirty="0"/>
              <a:t>或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(No, NA)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37445396-FBB9-4836-89E7-FF251BAB2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98" b="8675"/>
          <a:stretch/>
        </p:blipFill>
        <p:spPr>
          <a:xfrm>
            <a:off x="9268324" y="1073490"/>
            <a:ext cx="2608366" cy="30675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A7DA14-CB9A-4B14-94CF-33BCB217AC90}"/>
              </a:ext>
            </a:extLst>
          </p:cNvPr>
          <p:cNvSpPr/>
          <p:nvPr/>
        </p:nvSpPr>
        <p:spPr>
          <a:xfrm>
            <a:off x="0" y="1073490"/>
            <a:ext cx="9268324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encoder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将离散输入序列编码为连续隐藏状态。采用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encoder (Text Encoder)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提取语义含义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191B6D-116C-4746-97F5-81D5451FC694}"/>
                  </a:ext>
                </a:extLst>
              </p:cNvPr>
              <p:cNvSpPr/>
              <p:nvPr/>
            </p:nvSpPr>
            <p:spPr>
              <a:xfrm>
                <a:off x="0" y="2034096"/>
                <a:ext cx="9268323" cy="2135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LSTM </a:t>
                </a:r>
                <a:r>
                  <a:rPr lang="zh-CN" altLang="en-US" dirty="0"/>
                  <a:t>编码器将每个单词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转换为其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embedding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embedding </a:t>
                </a:r>
                <a:r>
                  <a:rPr lang="zh-CN" altLang="en-US" dirty="0"/>
                  <a:t>的维度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得到的相关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embedding </a:t>
                </a:r>
                <a:r>
                  <a:rPr lang="zh-CN" altLang="en-US" dirty="0"/>
                  <a:t>序列作为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2,…,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在每个时间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的神经单元输入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𝑥𝑡</m:t>
                    </m:r>
                  </m:oMath>
                </a14:m>
                <a:r>
                  <a:rPr lang="en-US" altLang="zh-CN" dirty="0"/>
                  <a:t>​</a:t>
                </a:r>
                <a:r>
                  <a:rPr lang="zh-CN" altLang="en-US" dirty="0"/>
                  <a:t>，会重新计算记忆单元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𝑐𝑡</m:t>
                    </m:r>
                  </m:oMath>
                </a14:m>
                <a:r>
                  <a:rPr lang="en-US" altLang="zh-CN" dirty="0"/>
                  <a:t>​</a:t>
                </a:r>
                <a:r>
                  <a:rPr lang="zh-CN" altLang="en-US" dirty="0"/>
                  <a:t>，输出新的隐层状态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h𝑡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191B6D-116C-4746-97F5-81D5451FC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4096"/>
                <a:ext cx="9268323" cy="2135906"/>
              </a:xfrm>
              <a:prstGeom prst="rect">
                <a:avLst/>
              </a:prstGeom>
              <a:blipFill>
                <a:blip r:embed="rId3"/>
                <a:stretch>
                  <a:fillRect l="-461" r="-329" b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CCB75D-CFF3-44BA-A0CF-3B384C95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64" y="4413966"/>
            <a:ext cx="3692657" cy="2166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1D47870-726A-4676-9D5C-A03AAC2735AA}"/>
                  </a:ext>
                </a:extLst>
              </p:cNvPr>
              <p:cNvSpPr/>
              <p:nvPr/>
            </p:nvSpPr>
            <p:spPr>
              <a:xfrm>
                <a:off x="5140350" y="4640965"/>
                <a:ext cx="6736340" cy="1712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分别表示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</a:t>
                </a:r>
                <a:r>
                  <a:rPr lang="zh-CN" altLang="en-US" dirty="0"/>
                  <a:t>和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gate</a:t>
                </a:r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表示按元素乘法，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zh-CN" altLang="en-US" dirty="0"/>
                  <a:t>表示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激活函数。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分别是权重矩阵和偏置向量。处理完所有时间 </a:t>
                </a:r>
                <a:r>
                  <a:rPr lang="en-US" altLang="zh-CN" dirty="0"/>
                  <a:t>steps </a:t>
                </a:r>
                <a:r>
                  <a:rPr lang="zh-CN" altLang="en-US" dirty="0"/>
                  <a:t>后，我们得到一个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</a:t>
                </a:r>
                <a:r>
                  <a:rPr lang="zh-CN" altLang="en-US" dirty="0"/>
                  <a:t>序列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h𝑛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1D47870-726A-4676-9D5C-A03AAC273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50" y="4640965"/>
                <a:ext cx="6736340" cy="1712841"/>
              </a:xfrm>
              <a:prstGeom prst="rect">
                <a:avLst/>
              </a:prstGeom>
              <a:blipFill>
                <a:blip r:embed="rId5"/>
                <a:stretch>
                  <a:fillRect l="-724" r="-452" b="-4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D7D90BA-6675-4788-BD6D-A28A5745E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31" b="65300"/>
          <a:stretch/>
        </p:blipFill>
        <p:spPr>
          <a:xfrm>
            <a:off x="7337502" y="1247477"/>
            <a:ext cx="4854498" cy="147732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CBF356B-4C33-443C-B7A5-EDE242A186EB}"/>
              </a:ext>
            </a:extLst>
          </p:cNvPr>
          <p:cNvGrpSpPr/>
          <p:nvPr/>
        </p:nvGrpSpPr>
        <p:grpSpPr>
          <a:xfrm>
            <a:off x="105103" y="1247479"/>
            <a:ext cx="6656498" cy="1477328"/>
            <a:chOff x="493986" y="1316929"/>
            <a:chExt cx="626761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2B8C1A0-56A9-4080-8BA7-BA44CC085A05}"/>
                    </a:ext>
                  </a:extLst>
                </p:cNvPr>
                <p:cNvSpPr/>
                <p:nvPr/>
              </p:nvSpPr>
              <p:spPr>
                <a:xfrm>
                  <a:off x="493986" y="1316929"/>
                  <a:ext cx="6267615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/>
                    <a:t>将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h𝑡</m:t>
                      </m:r>
                    </m:oMath>
                  </a14:m>
                  <a:r>
                    <a:rPr lang="zh-CN" altLang="en-US" dirty="0"/>
                    <a:t>输入一个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max-pooling</a:t>
                  </a:r>
                  <a:r>
                    <a:rPr lang="zh-CN" altLang="en-US" dirty="0"/>
                    <a:t>层来获得无属性（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attribute-free</a:t>
                  </a:r>
                  <a:r>
                    <a:rPr lang="zh-CN" altLang="en-US" dirty="0"/>
                    <a:t>）</a:t>
                  </a:r>
                  <a:r>
                    <a:rPr lang="en-US" altLang="zh-CN" dirty="0"/>
                    <a:t> </a:t>
                  </a:r>
                  <a:r>
                    <a:rPr lang="zh-CN" altLang="en-US" dirty="0"/>
                    <a:t>表示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zh-CN" altLang="en-US" dirty="0"/>
                    <a:t>：</a:t>
                  </a:r>
                  <a:endParaRPr lang="en-US" altLang="zh-CN" dirty="0"/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r>
                    <a:rPr lang="zh-CN" altLang="en-US" dirty="0"/>
                    <a:t>其中，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/>
                    <a:t>表示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 states </a:t>
                  </a:r>
                  <a:r>
                    <a:rPr lang="zh-CN" altLang="en-US" dirty="0"/>
                    <a:t>的维数</a:t>
                  </a: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2B8C1A0-56A9-4080-8BA7-BA44CC085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86" y="1316929"/>
                  <a:ext cx="6267615" cy="1477328"/>
                </a:xfrm>
                <a:prstGeom prst="rect">
                  <a:avLst/>
                </a:prstGeom>
                <a:blipFill>
                  <a:blip r:embed="rId4"/>
                  <a:stretch>
                    <a:fillRect l="-733" t="-2893" b="-53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FB7B18-5BE4-43F9-8276-318FA16B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705" y="2009117"/>
              <a:ext cx="3924300" cy="371475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5EDB722-4C0C-4BA6-B781-A962150D1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88" t="34700" b="9962"/>
          <a:stretch/>
        </p:blipFill>
        <p:spPr>
          <a:xfrm>
            <a:off x="7339816" y="3712780"/>
            <a:ext cx="4852184" cy="2425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150EF74-1848-41D4-B371-50571189075B}"/>
                  </a:ext>
                </a:extLst>
              </p:cNvPr>
              <p:cNvSpPr/>
              <p:nvPr/>
            </p:nvSpPr>
            <p:spPr>
              <a:xfrm>
                <a:off x="105103" y="3513083"/>
                <a:ext cx="6814153" cy="129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给定事实描述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predictor </a:t>
                </a:r>
                <a:r>
                  <a:rPr lang="zh-CN" altLang="en-US" dirty="0"/>
                  <a:t>要预测每个属性的标签。使用一个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机制</a:t>
                </a:r>
                <a:r>
                  <a:rPr lang="zh-CN" altLang="en-US" dirty="0"/>
                  <a:t>从事实中选择相关信息并生成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attribute-aware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属性感知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事实表示。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150EF74-1848-41D4-B371-505711890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" y="3513083"/>
                <a:ext cx="6814153" cy="1297471"/>
              </a:xfrm>
              <a:prstGeom prst="rect">
                <a:avLst/>
              </a:prstGeom>
              <a:blipFill>
                <a:blip r:embed="rId6"/>
                <a:stretch>
                  <a:fillRect l="-716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9C75794-BEB8-4B81-83BC-3A8D300FE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570" y="5952961"/>
            <a:ext cx="3686175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01C437-8843-47C0-BAFF-8E07C1E0F5CC}"/>
                  </a:ext>
                </a:extLst>
              </p:cNvPr>
              <p:cNvSpPr/>
              <p:nvPr/>
            </p:nvSpPr>
            <p:spPr>
              <a:xfrm>
                <a:off x="105102" y="4933070"/>
                <a:ext cx="8019395" cy="466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对所有属性计算注意力权重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2,..,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,2,..,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01C437-8843-47C0-BAFF-8E07C1E0F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" y="4933070"/>
                <a:ext cx="8019395" cy="466474"/>
              </a:xfrm>
              <a:prstGeom prst="rect">
                <a:avLst/>
              </a:prstGeom>
              <a:blipFill>
                <a:blip r:embed="rId8"/>
                <a:stretch>
                  <a:fillRect l="-60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4CC9EC-565C-40A8-8623-6B9C23FDC137}"/>
                  </a:ext>
                </a:extLst>
              </p:cNvPr>
              <p:cNvSpPr/>
              <p:nvPr/>
            </p:nvSpPr>
            <p:spPr>
              <a:xfrm>
                <a:off x="105102" y="5451114"/>
                <a:ext cx="262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∈[1,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∈[1,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4CC9EC-565C-40A8-8623-6B9C23FDC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" y="5451114"/>
                <a:ext cx="262488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E730974-5C4F-4C25-9A1A-C1A7A0A1E16F}"/>
              </a:ext>
            </a:extLst>
          </p:cNvPr>
          <p:cNvSpPr/>
          <p:nvPr/>
        </p:nvSpPr>
        <p:spPr>
          <a:xfrm>
            <a:off x="0" y="3016885"/>
            <a:ext cx="4144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Attentive Attribute Predictor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263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Garamond"/>
        <a:ea typeface="华康俪金黑W8"/>
        <a:cs typeface=""/>
      </a:majorFont>
      <a:minorFont>
        <a:latin typeface="Garamond"/>
        <a:ea typeface="方正正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8736</TotalTime>
  <Words>1653</Words>
  <Application>Microsoft Office PowerPoint</Application>
  <PresentationFormat>宽屏</PresentationFormat>
  <Paragraphs>86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Cambria Math</vt:lpstr>
      <vt:lpstr>Garamond</vt:lpstr>
      <vt:lpstr>方正正黑简体</vt:lpstr>
      <vt:lpstr>Arial Black</vt:lpstr>
      <vt:lpstr>Times New Roman</vt:lpstr>
      <vt:lpstr>Arial</vt:lpstr>
      <vt:lpstr>Wingdings</vt:lpstr>
      <vt:lpstr>Calibri</vt:lpstr>
      <vt:lpstr>微软雅黑</vt:lpstr>
      <vt:lpstr>微软雅黑</vt:lpstr>
      <vt:lpstr>Office 主题</vt:lpstr>
      <vt:lpstr>Few-shot charge prediction with discriminative legal attributes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Exploring the Use of Text Classification in the Legal Domain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投石问路：用集体 实物期权来管理战略联盟社会困境</dc:title>
  <dc:creator>changfengo</dc:creator>
  <cp:lastModifiedBy>wang zhizheng</cp:lastModifiedBy>
  <cp:revision>953</cp:revision>
  <dcterms:created xsi:type="dcterms:W3CDTF">2013-03-12T16:48:00Z</dcterms:created>
  <dcterms:modified xsi:type="dcterms:W3CDTF">2020-04-03T04:21:15Z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