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72" r:id="rId11"/>
    <p:sldId id="270" r:id="rId12"/>
    <p:sldId id="274" r:id="rId13"/>
    <p:sldId id="271" r:id="rId14"/>
    <p:sldId id="258" r:id="rId15"/>
    <p:sldId id="257" r:id="rId16"/>
    <p:sldId id="277" r:id="rId17"/>
    <p:sldId id="279" r:id="rId18"/>
    <p:sldId id="282" r:id="rId19"/>
    <p:sldId id="290" r:id="rId20"/>
    <p:sldId id="291" r:id="rId21"/>
    <p:sldId id="285" r:id="rId22"/>
    <p:sldId id="284" r:id="rId23"/>
    <p:sldId id="276" r:id="rId24"/>
    <p:sldId id="294" r:id="rId25"/>
    <p:sldId id="293" r:id="rId26"/>
    <p:sldId id="287" r:id="rId27"/>
    <p:sldId id="286" r:id="rId28"/>
    <p:sldId id="288" r:id="rId29"/>
    <p:sldId id="292" r:id="rId30"/>
    <p:sldId id="295" r:id="rId31"/>
    <p:sldId id="296" r:id="rId32"/>
    <p:sldId id="299" r:id="rId33"/>
    <p:sldId id="300" r:id="rId34"/>
    <p:sldId id="289" r:id="rId35"/>
    <p:sldId id="297" r:id="rId36"/>
    <p:sldId id="275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66FF6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E74-D79C-4F0F-A6EC-A6491C6635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80F5-EE65-4736-8FA1-6CB47B0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7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6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2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93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38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55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7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9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3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77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6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2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95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9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8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16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11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55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2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05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244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9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8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5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AA68-E7EE-4AF4-A240-6E0E803F0A0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explained.com/articles/understanding-big-and-little-endian-byte-order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/serialization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File 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04791" cy="790575"/>
          </a:xfrm>
        </p:spPr>
        <p:txBody>
          <a:bodyPr/>
          <a:lstStyle/>
          <a:p>
            <a:r>
              <a:rPr lang="en-US" dirty="0"/>
              <a:t>For files with variable quantities of data</a:t>
            </a:r>
          </a:p>
        </p:txBody>
      </p:sp>
      <p:grpSp>
        <p:nvGrpSpPr>
          <p:cNvPr id="13" name="Group 12" hidden="1"/>
          <p:cNvGrpSpPr/>
          <p:nvPr/>
        </p:nvGrpSpPr>
        <p:grpSpPr>
          <a:xfrm>
            <a:off x="677333" y="2070893"/>
            <a:ext cx="7032886" cy="1181102"/>
            <a:chOff x="677333" y="2070893"/>
            <a:chExt cx="7032886" cy="1181102"/>
          </a:xfrm>
        </p:grpSpPr>
        <p:sp>
          <p:nvSpPr>
            <p:cNvPr id="5" name="TextBox 4"/>
            <p:cNvSpPr txBox="1"/>
            <p:nvPr/>
          </p:nvSpPr>
          <p:spPr>
            <a:xfrm>
              <a:off x="677333" y="2070893"/>
              <a:ext cx="7032886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someBinaryFile.bin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7333" y="2444630"/>
              <a:ext cx="7032886" cy="807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6365" y="1511910"/>
            <a:ext cx="3829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someFile.data</a:t>
            </a:r>
            <a:r>
              <a:rPr lang="en-US" dirty="0"/>
              <a:t> - A file with 3 floats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6365" y="1951566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4543" y="1951566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62720" y="1951566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43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60898" y="1951566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2E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59075" y="1951566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0E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57253" y="1951566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55430" y="1951566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A5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53608" y="1951566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51785" y="1951566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49963" y="1951566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648140" y="1951566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46318" y="1951566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364" y="2563957"/>
            <a:ext cx="38294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otherFile.data</a:t>
            </a:r>
            <a:r>
              <a:rPr lang="en-US" dirty="0"/>
              <a:t> - A file with 4 floats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6365" y="3003613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64543" y="3003613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62720" y="3003613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43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60898" y="3003613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2E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9075" y="3003613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0E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57253" y="3003613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55430" y="3003613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A5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53608" y="3003613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1C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51785" y="3003613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49963" y="3003613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48140" y="3003613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46318" y="3003613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44495" y="3003613"/>
            <a:ext cx="498178" cy="2973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0E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142673" y="3003613"/>
            <a:ext cx="498178" cy="2973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40850" y="3003613"/>
            <a:ext cx="498178" cy="2973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A5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139028" y="3003613"/>
            <a:ext cx="498178" cy="2973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2" y="5103731"/>
            <a:ext cx="1006686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[???];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???;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Read4BytesFromFile();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notarealfunction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363" y="3490649"/>
            <a:ext cx="44835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 smtClean="0"/>
              <a:t>giantFile.big</a:t>
            </a:r>
            <a:r>
              <a:rPr lang="en-US" dirty="0" smtClean="0"/>
              <a:t> </a:t>
            </a:r>
            <a:r>
              <a:rPr lang="en-US" dirty="0"/>
              <a:t>- A file with </a:t>
            </a:r>
            <a:r>
              <a:rPr lang="en-US" dirty="0" smtClean="0"/>
              <a:t>300,000 </a:t>
            </a:r>
            <a:r>
              <a:rPr lang="en-US" dirty="0"/>
              <a:t>floats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66363" y="3862586"/>
            <a:ext cx="1992712" cy="822655"/>
            <a:chOff x="666363" y="3862586"/>
            <a:chExt cx="1992712" cy="822655"/>
          </a:xfrm>
        </p:grpSpPr>
        <p:sp>
          <p:nvSpPr>
            <p:cNvPr id="49" name="Rectangle 48"/>
            <p:cNvSpPr/>
            <p:nvPr/>
          </p:nvSpPr>
          <p:spPr>
            <a:xfrm>
              <a:off x="666365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64543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54896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60897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560530" y="3245050"/>
              <a:ext cx="204377" cy="1992712"/>
            </a:xfrm>
            <a:prstGeom prst="rightBrace">
              <a:avLst>
                <a:gd name="adj1" fmla="val 88580"/>
                <a:gd name="adj2" fmla="val 495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67443" y="4315909"/>
              <a:ext cx="59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[0]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981563" y="3862586"/>
            <a:ext cx="1992712" cy="822655"/>
            <a:chOff x="666363" y="3862586"/>
            <a:chExt cx="1992712" cy="822655"/>
          </a:xfrm>
        </p:grpSpPr>
        <p:sp>
          <p:nvSpPr>
            <p:cNvPr id="61" name="Rectangle 60"/>
            <p:cNvSpPr/>
            <p:nvPr/>
          </p:nvSpPr>
          <p:spPr>
            <a:xfrm>
              <a:off x="666365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64543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54896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0897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  <p:sp>
          <p:nvSpPr>
            <p:cNvPr id="66" name="Right Brace 65"/>
            <p:cNvSpPr/>
            <p:nvPr/>
          </p:nvSpPr>
          <p:spPr>
            <a:xfrm rot="5400000">
              <a:off x="1560530" y="3245050"/>
              <a:ext cx="204377" cy="1992712"/>
            </a:xfrm>
            <a:prstGeom prst="rightBrace">
              <a:avLst>
                <a:gd name="adj1" fmla="val 88580"/>
                <a:gd name="adj2" fmla="val 495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0361" y="4315909"/>
              <a:ext cx="168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[299999]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2659075" y="3862586"/>
            <a:ext cx="5314664" cy="297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latin typeface="Consolas" panose="020B0609020204030204" pitchFamily="49" charset="0"/>
              </a:rPr>
              <a:t>…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331" y="4734399"/>
            <a:ext cx="6422111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process would </a:t>
            </a:r>
            <a:r>
              <a:rPr lang="en-US" dirty="0" smtClean="0">
                <a:solidFill>
                  <a:schemeClr val="bg1"/>
                </a:solidFill>
              </a:rPr>
              <a:t>we need </a:t>
            </a:r>
            <a:r>
              <a:rPr lang="en-US" dirty="0">
                <a:solidFill>
                  <a:schemeClr val="bg1"/>
                </a:solidFill>
              </a:rPr>
              <a:t>need to work in all situations?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724382" y="5272815"/>
            <a:ext cx="6554623" cy="696771"/>
            <a:chOff x="3724382" y="5272815"/>
            <a:chExt cx="6554623" cy="696771"/>
          </a:xfrm>
        </p:grpSpPr>
        <p:sp>
          <p:nvSpPr>
            <p:cNvPr id="8" name="TextBox 7"/>
            <p:cNvSpPr txBox="1"/>
            <p:nvPr/>
          </p:nvSpPr>
          <p:spPr>
            <a:xfrm>
              <a:off x="6785492" y="5272815"/>
              <a:ext cx="3493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How to fix these unknowns?</a:t>
              </a:r>
            </a:p>
          </p:txBody>
        </p:sp>
        <p:cxnSp>
          <p:nvCxnSpPr>
            <p:cNvPr id="19" name="Straight Arrow Connector 18"/>
            <p:cNvCxnSpPr>
              <a:stCxn id="8" idx="1"/>
            </p:cNvCxnSpPr>
            <p:nvPr/>
          </p:nvCxnSpPr>
          <p:spPr>
            <a:xfrm flipH="1" flipV="1">
              <a:off x="3724382" y="5378521"/>
              <a:ext cx="3061110" cy="94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1"/>
            </p:cNvCxnSpPr>
            <p:nvPr/>
          </p:nvCxnSpPr>
          <p:spPr>
            <a:xfrm flipH="1">
              <a:off x="4651785" y="5472870"/>
              <a:ext cx="2133707" cy="4967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8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28642" cy="790575"/>
          </a:xfrm>
        </p:spPr>
        <p:txBody>
          <a:bodyPr/>
          <a:lstStyle/>
          <a:p>
            <a:r>
              <a:rPr lang="en-US" dirty="0"/>
              <a:t>Solution – Data, to describe the other data</a:t>
            </a:r>
          </a:p>
        </p:txBody>
      </p:sp>
      <p:grpSp>
        <p:nvGrpSpPr>
          <p:cNvPr id="13" name="Group 12" hidden="1"/>
          <p:cNvGrpSpPr/>
          <p:nvPr/>
        </p:nvGrpSpPr>
        <p:grpSpPr>
          <a:xfrm>
            <a:off x="677333" y="2070893"/>
            <a:ext cx="7032886" cy="1181102"/>
            <a:chOff x="677333" y="2070893"/>
            <a:chExt cx="7032886" cy="1181102"/>
          </a:xfrm>
        </p:grpSpPr>
        <p:sp>
          <p:nvSpPr>
            <p:cNvPr id="5" name="TextBox 4"/>
            <p:cNvSpPr txBox="1"/>
            <p:nvPr/>
          </p:nvSpPr>
          <p:spPr>
            <a:xfrm>
              <a:off x="677333" y="2070893"/>
              <a:ext cx="7032886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someBinaryFile.bin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7333" y="2444630"/>
              <a:ext cx="7032886" cy="807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77332" y="1576598"/>
            <a:ext cx="589779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Some sort of </a:t>
            </a:r>
            <a:r>
              <a:rPr lang="en-US" b="1" u="sng" dirty="0"/>
              <a:t>count</a:t>
            </a:r>
            <a:r>
              <a:rPr lang="en-US" dirty="0"/>
              <a:t> data needs to be added to the file (a 2-byte short, in this example)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66365" y="2491832"/>
            <a:ext cx="6985623" cy="737041"/>
            <a:chOff x="666365" y="2491832"/>
            <a:chExt cx="6985623" cy="737041"/>
          </a:xfrm>
        </p:grpSpPr>
        <p:sp>
          <p:nvSpPr>
            <p:cNvPr id="44" name="Rectangle 43"/>
            <p:cNvSpPr/>
            <p:nvPr/>
          </p:nvSpPr>
          <p:spPr>
            <a:xfrm>
              <a:off x="677501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75679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6365" y="2491832"/>
              <a:ext cx="69744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err="1"/>
                <a:t>someFile.data</a:t>
              </a:r>
              <a:r>
                <a:rPr lang="en-US" dirty="0"/>
                <a:t> - A file with 3 floats, preceded by a 2-byte counter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73857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2035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70212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68390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2E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66567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64745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62922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61100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659277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57455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55632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153810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6363" y="3543879"/>
            <a:ext cx="8978335" cy="737041"/>
            <a:chOff x="666363" y="3543879"/>
            <a:chExt cx="8978335" cy="737041"/>
          </a:xfrm>
        </p:grpSpPr>
        <p:sp>
          <p:nvSpPr>
            <p:cNvPr id="63" name="TextBox 62"/>
            <p:cNvSpPr txBox="1"/>
            <p:nvPr/>
          </p:nvSpPr>
          <p:spPr>
            <a:xfrm>
              <a:off x="666363" y="3543879"/>
              <a:ext cx="69744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err="1"/>
                <a:t>otherFile.data</a:t>
              </a:r>
              <a:r>
                <a:rPr lang="en-US" dirty="0"/>
                <a:t> - A file with 4 floats, preceded by a 2-byte counter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73857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72035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70212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68390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2E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66567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164745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62922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61100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59277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C2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57455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55632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53810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51987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50165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648342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46520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7501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75679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8229" y="4563633"/>
            <a:ext cx="644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When creating the file…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WriteDataToFile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Write count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for (count)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write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6241" y="5438775"/>
            <a:ext cx="5895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simple, 2-step process.</a:t>
            </a:r>
          </a:p>
          <a:p>
            <a:pPr marL="342900" indent="-342900">
              <a:buAutoNum type="arabicPeriod"/>
            </a:pPr>
            <a:r>
              <a:rPr lang="en-US" dirty="0"/>
              <a:t>Write the AMOUNT of data</a:t>
            </a:r>
          </a:p>
          <a:p>
            <a:pPr marL="342900" indent="-342900">
              <a:buAutoNum type="arabicPeriod"/>
            </a:pPr>
            <a:r>
              <a:rPr lang="en-US" dirty="0"/>
              <a:t>Write the data (may have sub-steps, depending on the data </a:t>
            </a:r>
            <a:r>
              <a:rPr lang="en-US" dirty="0" smtClean="0"/>
              <a:t>type—classes/complex objects,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35238" y="4473474"/>
            <a:ext cx="3992366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Example: strings</a:t>
            </a:r>
          </a:p>
          <a:p>
            <a:r>
              <a:rPr lang="en-US" dirty="0" smtClean="0"/>
              <a:t>They </a:t>
            </a:r>
            <a:r>
              <a:rPr lang="en-US" dirty="0"/>
              <a:t>need a count, and then the character </a:t>
            </a:r>
            <a:r>
              <a:rPr lang="en-US" dirty="0" smtClean="0"/>
              <a:t>data. Why? Because they have a variable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28642" cy="790575"/>
          </a:xfrm>
        </p:spPr>
        <p:txBody>
          <a:bodyPr/>
          <a:lstStyle/>
          <a:p>
            <a:r>
              <a:rPr lang="en-US" dirty="0"/>
              <a:t>Write, so you know how to read</a:t>
            </a:r>
          </a:p>
        </p:txBody>
      </p:sp>
      <p:grpSp>
        <p:nvGrpSpPr>
          <p:cNvPr id="13" name="Group 12" hidden="1"/>
          <p:cNvGrpSpPr/>
          <p:nvPr/>
        </p:nvGrpSpPr>
        <p:grpSpPr>
          <a:xfrm>
            <a:off x="677333" y="2070893"/>
            <a:ext cx="7032886" cy="1181102"/>
            <a:chOff x="677333" y="2070893"/>
            <a:chExt cx="7032886" cy="1181102"/>
          </a:xfrm>
        </p:grpSpPr>
        <p:sp>
          <p:nvSpPr>
            <p:cNvPr id="5" name="TextBox 4"/>
            <p:cNvSpPr txBox="1"/>
            <p:nvPr/>
          </p:nvSpPr>
          <p:spPr>
            <a:xfrm>
              <a:off x="677333" y="2070893"/>
              <a:ext cx="7032886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someBinaryFile.bin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7333" y="2444630"/>
              <a:ext cx="7032886" cy="807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6365" y="1507237"/>
            <a:ext cx="6985623" cy="737041"/>
            <a:chOff x="666365" y="2491832"/>
            <a:chExt cx="6985623" cy="737041"/>
          </a:xfrm>
        </p:grpSpPr>
        <p:sp>
          <p:nvSpPr>
            <p:cNvPr id="44" name="Rectangle 43"/>
            <p:cNvSpPr/>
            <p:nvPr/>
          </p:nvSpPr>
          <p:spPr>
            <a:xfrm>
              <a:off x="677501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75679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6365" y="2491832"/>
              <a:ext cx="69744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err="1"/>
                <a:t>someFile.data</a:t>
              </a:r>
              <a:r>
                <a:rPr lang="en-US" dirty="0"/>
                <a:t> - A file with 3 floats, preceded by a 2-byte counter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73857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2035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70212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68390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2E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66567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64745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62922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61100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659277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57455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55632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153810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6363" y="2559284"/>
            <a:ext cx="8978335" cy="737041"/>
            <a:chOff x="666363" y="3543879"/>
            <a:chExt cx="8978335" cy="737041"/>
          </a:xfrm>
        </p:grpSpPr>
        <p:sp>
          <p:nvSpPr>
            <p:cNvPr id="63" name="TextBox 62"/>
            <p:cNvSpPr txBox="1"/>
            <p:nvPr/>
          </p:nvSpPr>
          <p:spPr>
            <a:xfrm>
              <a:off x="666363" y="3543879"/>
              <a:ext cx="69744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err="1"/>
                <a:t>otherFile.data</a:t>
              </a:r>
              <a:r>
                <a:rPr lang="en-US" dirty="0"/>
                <a:t> - A file with 4 floats, preceded by a 2-byte counter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73857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72035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70212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68390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2E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66567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164745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62922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61100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59277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C2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57455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55632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53810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51987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50165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648342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46520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7501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75679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8229" y="3934710"/>
            <a:ext cx="92229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We know it’s a short because… we made it this way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 = Read2BytesFomFile();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alsonotarealfunction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float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myData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[counter]; Variable length arrays are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not valid C++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[counter];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newtotherescue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counter;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Read4BytesFromFile();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stillnotarealfunction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9" y="362573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When reading the file…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34076" y="3381378"/>
            <a:ext cx="5753099" cy="923330"/>
            <a:chOff x="5934076" y="3381378"/>
            <a:chExt cx="5753099" cy="923330"/>
          </a:xfrm>
        </p:grpSpPr>
        <p:sp>
          <p:nvSpPr>
            <p:cNvPr id="46" name="TextBox 45"/>
            <p:cNvSpPr txBox="1"/>
            <p:nvPr/>
          </p:nvSpPr>
          <p:spPr>
            <a:xfrm>
              <a:off x="7600954" y="3381378"/>
              <a:ext cx="4086221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We could arbitrarily decide to use an </a:t>
              </a:r>
              <a:r>
                <a:rPr lang="en-US" b="1" dirty="0" err="1">
                  <a:solidFill>
                    <a:srgbClr val="FFC000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/>
                <a:t>, or </a:t>
              </a:r>
              <a:r>
                <a:rPr lang="en-US" dirty="0" smtClean="0"/>
                <a:t>an </a:t>
              </a:r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unsigned </a:t>
              </a:r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long </a:t>
              </a:r>
              <a:r>
                <a:rPr lang="en-US" b="1" dirty="0" err="1">
                  <a:solidFill>
                    <a:srgbClr val="FFC000"/>
                  </a:solidFill>
                  <a:latin typeface="Consolas" panose="020B0609020204030204" pitchFamily="49" charset="0"/>
                </a:rPr>
                <a:t>long</a:t>
              </a:r>
              <a:r>
                <a:rPr lang="en-US" dirty="0"/>
                <a:t>, instead of a </a:t>
              </a:r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short</a:t>
              </a:r>
              <a:r>
                <a:rPr lang="en-US" dirty="0"/>
                <a:t>.</a:t>
              </a:r>
            </a:p>
          </p:txBody>
        </p:sp>
        <p:cxnSp>
          <p:nvCxnSpPr>
            <p:cNvPr id="7" name="Straight Arrow Connector 6"/>
            <p:cNvCxnSpPr>
              <a:stCxn id="46" idx="1"/>
            </p:cNvCxnSpPr>
            <p:nvPr/>
          </p:nvCxnSpPr>
          <p:spPr>
            <a:xfrm flipH="1">
              <a:off x="5934076" y="3843043"/>
              <a:ext cx="1666878" cy="1520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07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99686"/>
            <a:ext cx="8704791" cy="990082"/>
          </a:xfrm>
        </p:spPr>
        <p:txBody>
          <a:bodyPr/>
          <a:lstStyle/>
          <a:p>
            <a:r>
              <a:rPr lang="en-US" dirty="0"/>
              <a:t>For files with lots of mixed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sz="2400" dirty="0" smtClean="0"/>
              <a:t>(Hypothetical example)</a:t>
            </a:r>
            <a:endParaRPr lang="en-US" dirty="0"/>
          </a:p>
        </p:txBody>
      </p:sp>
      <p:grpSp>
        <p:nvGrpSpPr>
          <p:cNvPr id="4" name="Group 3" hidden="1"/>
          <p:cNvGrpSpPr/>
          <p:nvPr/>
        </p:nvGrpSpPr>
        <p:grpSpPr>
          <a:xfrm>
            <a:off x="677332" y="2070893"/>
            <a:ext cx="10790767" cy="1181102"/>
            <a:chOff x="5593687" y="4648198"/>
            <a:chExt cx="5692601" cy="1181102"/>
          </a:xfrm>
        </p:grpSpPr>
        <p:sp>
          <p:nvSpPr>
            <p:cNvPr id="5" name="TextBox 4"/>
            <p:cNvSpPr txBox="1"/>
            <p:nvPr/>
          </p:nvSpPr>
          <p:spPr>
            <a:xfrm>
              <a:off x="5593687" y="4648198"/>
              <a:ext cx="5692601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exampleFile.bin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93687" y="5021935"/>
              <a:ext cx="5692601" cy="807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24136" y="2593323"/>
            <a:ext cx="1309027" cy="516510"/>
            <a:chOff x="224136" y="2593323"/>
            <a:chExt cx="1309027" cy="516510"/>
          </a:xfrm>
        </p:grpSpPr>
        <p:cxnSp>
          <p:nvCxnSpPr>
            <p:cNvPr id="19" name="Straight Connector 18"/>
            <p:cNvCxnSpPr>
              <a:stCxn id="8" idx="2"/>
            </p:cNvCxnSpPr>
            <p:nvPr/>
          </p:nvCxnSpPr>
          <p:spPr>
            <a:xfrm>
              <a:off x="878652" y="2593323"/>
              <a:ext cx="0" cy="213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4136" y="2802056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byte of data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9517" y="2593322"/>
            <a:ext cx="1309027" cy="951944"/>
            <a:chOff x="799517" y="2593322"/>
            <a:chExt cx="1309027" cy="95194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54031" y="2593322"/>
              <a:ext cx="0" cy="59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99517" y="3237489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 byte count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758483" y="2593323"/>
            <a:ext cx="1309027" cy="516510"/>
            <a:chOff x="1758483" y="2593323"/>
            <a:chExt cx="1309027" cy="51651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2412999" y="2593323"/>
              <a:ext cx="0" cy="213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58483" y="2802056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byte of data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710689" y="2593323"/>
            <a:ext cx="1309027" cy="950157"/>
            <a:chOff x="2710689" y="2593323"/>
            <a:chExt cx="1309027" cy="950157"/>
          </a:xfrm>
        </p:grpSpPr>
        <p:cxnSp>
          <p:nvCxnSpPr>
            <p:cNvPr id="71" name="Straight Connector 70"/>
            <p:cNvCxnSpPr>
              <a:endCxn id="72" idx="0"/>
            </p:cNvCxnSpPr>
            <p:nvPr/>
          </p:nvCxnSpPr>
          <p:spPr>
            <a:xfrm flipH="1">
              <a:off x="3365203" y="2593323"/>
              <a:ext cx="2" cy="6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710689" y="3235703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byte count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05461" y="1526045"/>
            <a:ext cx="2247314" cy="769892"/>
            <a:chOff x="905461" y="1526045"/>
            <a:chExt cx="2247314" cy="769892"/>
          </a:xfrm>
        </p:grpSpPr>
        <p:cxnSp>
          <p:nvCxnSpPr>
            <p:cNvPr id="75" name="Straight Connector 74"/>
            <p:cNvCxnSpPr>
              <a:stCxn id="34" idx="0"/>
            </p:cNvCxnSpPr>
            <p:nvPr/>
          </p:nvCxnSpPr>
          <p:spPr>
            <a:xfrm flipH="1" flipV="1">
              <a:off x="2029118" y="1994693"/>
              <a:ext cx="295" cy="30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905461" y="1526045"/>
              <a:ext cx="2247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Some amount of data based on previous count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86858" y="2295937"/>
            <a:ext cx="8044274" cy="297386"/>
            <a:chOff x="686858" y="2295937"/>
            <a:chExt cx="8044274" cy="297386"/>
          </a:xfrm>
        </p:grpSpPr>
        <p:sp>
          <p:nvSpPr>
            <p:cNvPr id="8" name="Rectangle 7"/>
            <p:cNvSpPr/>
            <p:nvPr/>
          </p:nvSpPr>
          <p:spPr>
            <a:xfrm>
              <a:off x="686858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044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4033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1206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04793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88381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28086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11674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95261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84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96782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80370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6395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37619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62436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6022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29609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319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4754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69204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5002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86857" y="4784485"/>
            <a:ext cx="7665223" cy="297386"/>
            <a:chOff x="686857" y="4479685"/>
            <a:chExt cx="7665223" cy="297386"/>
          </a:xfrm>
        </p:grpSpPr>
        <p:sp>
          <p:nvSpPr>
            <p:cNvPr id="40" name="Rectangle 39"/>
            <p:cNvSpPr/>
            <p:nvPr/>
          </p:nvSpPr>
          <p:spPr>
            <a:xfrm>
              <a:off x="686857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70444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54032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39135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22723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6310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50552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7730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01318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84905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55548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34143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68493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44131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34230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04792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3719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71960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76866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60453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683121" y="1526045"/>
            <a:ext cx="2247314" cy="769892"/>
            <a:chOff x="4683121" y="1526045"/>
            <a:chExt cx="2247314" cy="769892"/>
          </a:xfrm>
        </p:grpSpPr>
        <p:cxnSp>
          <p:nvCxnSpPr>
            <p:cNvPr id="89" name="Straight Connector 88"/>
            <p:cNvCxnSpPr/>
            <p:nvPr/>
          </p:nvCxnSpPr>
          <p:spPr>
            <a:xfrm flipH="1" flipV="1">
              <a:off x="5806778" y="1994693"/>
              <a:ext cx="295" cy="30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683121" y="1526045"/>
              <a:ext cx="2247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Some amount of data based on previous count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196777" y="2593323"/>
            <a:ext cx="1534356" cy="950157"/>
            <a:chOff x="7196777" y="2593323"/>
            <a:chExt cx="1534356" cy="950157"/>
          </a:xfrm>
        </p:grpSpPr>
        <p:cxnSp>
          <p:nvCxnSpPr>
            <p:cNvPr id="91" name="Straight Connector 90"/>
            <p:cNvCxnSpPr>
              <a:endCxn id="92" idx="0"/>
            </p:cNvCxnSpPr>
            <p:nvPr/>
          </p:nvCxnSpPr>
          <p:spPr>
            <a:xfrm flipH="1">
              <a:off x="7963955" y="2593323"/>
              <a:ext cx="2" cy="6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196777" y="3235703"/>
              <a:ext cx="1534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bytes of data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878622" y="730606"/>
            <a:ext cx="3183084" cy="3737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format description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09767"/>
              </p:ext>
            </p:extLst>
          </p:nvPr>
        </p:nvGraphicFramePr>
        <p:xfrm>
          <a:off x="8878622" y="1104343"/>
          <a:ext cx="3183083" cy="312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743">
                  <a:extLst>
                    <a:ext uri="{9D8B030D-6E8A-4147-A177-3AD203B41FA5}">
                      <a16:colId xmlns:a16="http://schemas.microsoft.com/office/drawing/2014/main" val="3320705651"/>
                    </a:ext>
                  </a:extLst>
                </a:gridCol>
                <a:gridCol w="2032340">
                  <a:extLst>
                    <a:ext uri="{9D8B030D-6E8A-4147-A177-3AD203B41FA5}">
                      <a16:colId xmlns:a16="http://schemas.microsoft.com/office/drawing/2014/main" val="4219656702"/>
                    </a:ext>
                  </a:extLst>
                </a:gridCol>
              </a:tblGrid>
              <a:tr h="368115">
                <a:tc>
                  <a:txBody>
                    <a:bodyPr/>
                    <a:lstStyle/>
                    <a:p>
                      <a:r>
                        <a:rPr lang="en-US" sz="1800" dirty="0"/>
                        <a:t>1 byte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Some</a:t>
                      </a:r>
                      <a:r>
                        <a:rPr lang="en-US" sz="1800" baseline="0" dirty="0"/>
                        <a:t> data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41888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97417"/>
                  </a:ext>
                </a:extLst>
              </a:tr>
              <a:tr h="63537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bytes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based on 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881713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 byte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7571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66803"/>
                  </a:ext>
                </a:extLst>
              </a:tr>
              <a:tr h="63537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bytes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based on 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05885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50053"/>
                  </a:ext>
                </a:extLst>
              </a:tr>
            </a:tbl>
          </a:graphicData>
        </a:graphic>
      </p:graphicFrame>
      <p:grpSp>
        <p:nvGrpSpPr>
          <p:cNvPr id="112" name="Group 111"/>
          <p:cNvGrpSpPr/>
          <p:nvPr/>
        </p:nvGrpSpPr>
        <p:grpSpPr>
          <a:xfrm>
            <a:off x="224136" y="5077757"/>
            <a:ext cx="1309027" cy="516510"/>
            <a:chOff x="224136" y="2593323"/>
            <a:chExt cx="1309027" cy="51651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878652" y="2593323"/>
              <a:ext cx="0" cy="213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224136" y="2802056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byte of data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99517" y="5077757"/>
            <a:ext cx="1309027" cy="951944"/>
            <a:chOff x="799517" y="2593322"/>
            <a:chExt cx="1309027" cy="951944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454031" y="2593322"/>
              <a:ext cx="0" cy="59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99517" y="3237489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 byte count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860062" y="3998301"/>
            <a:ext cx="2247314" cy="769892"/>
            <a:chOff x="905461" y="1526045"/>
            <a:chExt cx="2247314" cy="769892"/>
          </a:xfrm>
        </p:grpSpPr>
        <p:cxnSp>
          <p:nvCxnSpPr>
            <p:cNvPr id="119" name="Straight Connector 118"/>
            <p:cNvCxnSpPr/>
            <p:nvPr/>
          </p:nvCxnSpPr>
          <p:spPr>
            <a:xfrm flipH="1" flipV="1">
              <a:off x="2029118" y="1994693"/>
              <a:ext cx="295" cy="30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05461" y="1526045"/>
              <a:ext cx="2247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Some amount of data based on previous count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673160" y="5086579"/>
            <a:ext cx="1309027" cy="516510"/>
            <a:chOff x="1758483" y="2593323"/>
            <a:chExt cx="1309027" cy="51651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2412999" y="2593323"/>
              <a:ext cx="0" cy="213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758483" y="2802056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byte of data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25541" y="5086579"/>
            <a:ext cx="1309027" cy="950157"/>
            <a:chOff x="2710689" y="2593323"/>
            <a:chExt cx="1309027" cy="950157"/>
          </a:xfrm>
        </p:grpSpPr>
        <p:cxnSp>
          <p:nvCxnSpPr>
            <p:cNvPr id="125" name="Straight Connector 124"/>
            <p:cNvCxnSpPr>
              <a:endCxn id="126" idx="0"/>
            </p:cNvCxnSpPr>
            <p:nvPr/>
          </p:nvCxnSpPr>
          <p:spPr>
            <a:xfrm flipH="1">
              <a:off x="3365203" y="2593323"/>
              <a:ext cx="2" cy="6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710689" y="3235703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byte count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16994" y="4009886"/>
            <a:ext cx="2247314" cy="769892"/>
            <a:chOff x="4683121" y="1526045"/>
            <a:chExt cx="2247314" cy="769892"/>
          </a:xfrm>
        </p:grpSpPr>
        <p:cxnSp>
          <p:nvCxnSpPr>
            <p:cNvPr id="128" name="Straight Connector 127"/>
            <p:cNvCxnSpPr/>
            <p:nvPr/>
          </p:nvCxnSpPr>
          <p:spPr>
            <a:xfrm flipH="1" flipV="1">
              <a:off x="5806778" y="1994693"/>
              <a:ext cx="295" cy="30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83121" y="1526045"/>
              <a:ext cx="2247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Some amount of data based on previous count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15455" y="4965299"/>
            <a:ext cx="1534356" cy="950157"/>
            <a:chOff x="7196777" y="2593323"/>
            <a:chExt cx="1534356" cy="950157"/>
          </a:xfrm>
        </p:grpSpPr>
        <p:cxnSp>
          <p:nvCxnSpPr>
            <p:cNvPr id="131" name="Straight Connector 130"/>
            <p:cNvCxnSpPr>
              <a:endCxn id="132" idx="0"/>
            </p:cNvCxnSpPr>
            <p:nvPr/>
          </p:nvCxnSpPr>
          <p:spPr>
            <a:xfrm flipH="1">
              <a:off x="7963955" y="2593323"/>
              <a:ext cx="2" cy="6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96777" y="3235703"/>
              <a:ext cx="1534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bytes of data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629650" y="4371982"/>
            <a:ext cx="34320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“Data based on Count” would probably have its own description…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29650" y="5449200"/>
            <a:ext cx="34320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Number of names, or</a:t>
            </a:r>
            <a:br>
              <a:rPr lang="en-US" dirty="0" smtClean="0"/>
            </a:br>
            <a:r>
              <a:rPr lang="en-US" dirty="0" smtClean="0"/>
              <a:t>number of scores, or</a:t>
            </a:r>
            <a:br>
              <a:rPr lang="en-US" dirty="0" smtClean="0"/>
            </a:br>
            <a:r>
              <a:rPr lang="en-US" dirty="0" smtClean="0"/>
              <a:t>number of &lt;data here&gt;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60062" y="6074300"/>
            <a:ext cx="6004805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dirty="0" smtClean="0">
                <a:solidFill>
                  <a:srgbClr val="FFC000"/>
                </a:solidFill>
              </a:rPr>
              <a:t>There is </a:t>
            </a:r>
            <a:r>
              <a:rPr lang="en-US" b="1" dirty="0" smtClean="0">
                <a:solidFill>
                  <a:srgbClr val="FFC000"/>
                </a:solidFill>
              </a:rPr>
              <a:t>no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universal format</a:t>
            </a:r>
            <a:r>
              <a:rPr lang="en-US" dirty="0" smtClean="0"/>
              <a:t>. Most files will have some combination of fixed-length and variable-length </a:t>
            </a:r>
            <a:r>
              <a:rPr lang="en-US" dirty="0" smtClean="0"/>
              <a:t>data.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70444" y="3604615"/>
            <a:ext cx="6729134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What about the same FORMAT, but different AMOUNTS of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33" grpId="0" animBg="1"/>
      <p:bldP spid="94" grpId="0" animBg="1"/>
      <p:bldP spid="95" grpId="0" animBg="1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file I/O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193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/>
              <a:t>Very similar to text-based operations</a:t>
            </a:r>
          </a:p>
          <a:p>
            <a:r>
              <a:rPr lang="en-US" sz="2800" dirty="0"/>
              <a:t>Classes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/>
              <a:t> – output files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/>
              <a:t> – input files</a:t>
            </a:r>
          </a:p>
          <a:p>
            <a:pPr marL="457200" lvl="1" indent="0">
              <a:buNone/>
            </a:pPr>
            <a:r>
              <a:rPr lang="en-US" sz="24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 smtClean="0"/>
              <a:t> – </a:t>
            </a:r>
            <a:r>
              <a:rPr lang="en-US" sz="2400" dirty="0"/>
              <a:t>input OR output files (or both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o/i/</a:t>
            </a:r>
            <a:r>
              <a:rPr lang="en-US" sz="2800" dirty="0" err="1" smtClean="0"/>
              <a:t>fstream</a:t>
            </a:r>
            <a:r>
              <a:rPr lang="en-US" sz="2800" dirty="0" smtClean="0"/>
              <a:t> </a:t>
            </a:r>
            <a:r>
              <a:rPr lang="en-US" sz="2800" dirty="0" err="1"/>
              <a:t>myFile</a:t>
            </a:r>
            <a:r>
              <a:rPr lang="en-US" sz="2800" dirty="0"/>
              <a:t>;</a:t>
            </a:r>
          </a:p>
          <a:p>
            <a:pPr marL="457200" lvl="1" indent="0">
              <a:buNone/>
            </a:pPr>
            <a:r>
              <a:rPr lang="en-US" sz="2400" dirty="0" err="1"/>
              <a:t>myFile.open</a:t>
            </a:r>
            <a:r>
              <a:rPr lang="en-US" sz="2400" dirty="0"/>
              <a:t>()</a:t>
            </a:r>
          </a:p>
          <a:p>
            <a:pPr marL="457200" lvl="1" indent="0">
              <a:buNone/>
            </a:pPr>
            <a:r>
              <a:rPr lang="en-US" sz="2400" dirty="0" err="1"/>
              <a:t>myFile.is_open</a:t>
            </a:r>
            <a:r>
              <a:rPr lang="en-US" sz="2400" dirty="0"/>
              <a:t>()</a:t>
            </a:r>
          </a:p>
          <a:p>
            <a:pPr marL="457200" lvl="1" indent="0">
              <a:buNone/>
            </a:pPr>
            <a:r>
              <a:rPr lang="en-US" sz="2400" dirty="0" err="1"/>
              <a:t>myFile.close</a:t>
            </a:r>
            <a:r>
              <a:rPr lang="en-US" sz="2400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4517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read()</a:t>
            </a:r>
            <a:r>
              <a:rPr lang="en-US" dirty="0" err="1"/>
              <a:t>ing</a:t>
            </a:r>
            <a:r>
              <a:rPr lang="en-US" dirty="0"/>
              <a:t> and write()</a:t>
            </a:r>
            <a:r>
              <a:rPr lang="en-US" dirty="0" err="1"/>
              <a:t>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721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Don’t use the insertion/extraction operators</a:t>
            </a:r>
          </a:p>
          <a:p>
            <a:r>
              <a:rPr lang="en-US" sz="2400" dirty="0"/>
              <a:t>Never, ever use &lt;&lt; or </a:t>
            </a:r>
            <a:r>
              <a:rPr lang="en-US" sz="2400" dirty="0" smtClean="0"/>
              <a:t>&gt;&gt;</a:t>
            </a:r>
            <a:endParaRPr lang="en-US" sz="2400" dirty="0"/>
          </a:p>
          <a:p>
            <a:pPr lvl="1"/>
            <a:r>
              <a:rPr lang="en-US" sz="2200" dirty="0"/>
              <a:t>Ever</a:t>
            </a:r>
          </a:p>
          <a:p>
            <a:r>
              <a:rPr lang="en-US" sz="2400" dirty="0"/>
              <a:t>Don’t use </a:t>
            </a:r>
            <a:r>
              <a:rPr lang="en-US" sz="2400" dirty="0" err="1"/>
              <a:t>getline</a:t>
            </a:r>
            <a:r>
              <a:rPr lang="en-US" sz="2400" dirty="0"/>
              <a:t>()</a:t>
            </a:r>
          </a:p>
          <a:p>
            <a:pPr lvl="1"/>
            <a:r>
              <a:rPr lang="en-US" sz="2200" dirty="0"/>
              <a:t>Ever</a:t>
            </a:r>
          </a:p>
          <a:p>
            <a:r>
              <a:rPr lang="en-US" sz="2400" dirty="0"/>
              <a:t>The list of functions to read and write in binary:</a:t>
            </a:r>
          </a:p>
          <a:p>
            <a:pPr marL="0" indent="0">
              <a:buNone/>
            </a:pPr>
            <a:r>
              <a:rPr lang="en-US" sz="2400" dirty="0"/>
              <a:t>Begin List</a:t>
            </a:r>
          </a:p>
          <a:p>
            <a:pPr marL="457200" lvl="1" indent="0">
              <a:buNone/>
            </a:pPr>
            <a:r>
              <a:rPr lang="en-US" sz="2200" dirty="0"/>
              <a:t>read</a:t>
            </a:r>
            <a:r>
              <a:rPr lang="en-US" sz="2200" dirty="0" smtClean="0"/>
              <a:t>() – for reading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write</a:t>
            </a:r>
            <a:r>
              <a:rPr lang="en-US" sz="2200" dirty="0" smtClean="0"/>
              <a:t>() – for writing</a:t>
            </a:r>
            <a:endParaRPr lang="en-US" sz="2200" dirty="0"/>
          </a:p>
          <a:p>
            <a:pPr marL="0" indent="0">
              <a:buNone/>
            </a:pPr>
            <a:r>
              <a:rPr lang="en-US" sz="2400" dirty="0"/>
              <a:t>End List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3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write()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7334" y="1710035"/>
            <a:ext cx="9133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write(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smtClean="0">
                <a:solidFill>
                  <a:srgbClr val="000000"/>
                </a:solidFill>
                <a:latin typeface="Consolas" panose="020B0609020204030204" pitchFamily="49" charset="0"/>
              </a:rPr>
              <a:t>* 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streamsize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n);</a:t>
            </a:r>
            <a:endParaRPr lang="en-US" sz="28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1538287" y="2233255"/>
            <a:ext cx="3190875" cy="2323652"/>
            <a:chOff x="1538287" y="2233255"/>
            <a:chExt cx="3190875" cy="2323652"/>
          </a:xfrm>
        </p:grpSpPr>
        <p:sp>
          <p:nvSpPr>
            <p:cNvPr id="43" name="TextBox 42"/>
            <p:cNvSpPr txBox="1"/>
            <p:nvPr/>
          </p:nvSpPr>
          <p:spPr>
            <a:xfrm>
              <a:off x="1538287" y="2987247"/>
              <a:ext cx="31908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pointer to the address from which the write function starts copying</a:t>
              </a:r>
            </a:p>
          </p:txBody>
        </p:sp>
        <p:sp>
          <p:nvSpPr>
            <p:cNvPr id="63" name="Up Arrow 62"/>
            <p:cNvSpPr/>
            <p:nvPr/>
          </p:nvSpPr>
          <p:spPr>
            <a:xfrm>
              <a:off x="2805111" y="2233255"/>
              <a:ext cx="328614" cy="75399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8324" y="2233255"/>
            <a:ext cx="3190875" cy="1584989"/>
            <a:chOff x="5648324" y="2233255"/>
            <a:chExt cx="3190875" cy="1584989"/>
          </a:xfrm>
        </p:grpSpPr>
        <p:sp>
          <p:nvSpPr>
            <p:cNvPr id="62" name="TextBox 61"/>
            <p:cNvSpPr txBox="1"/>
            <p:nvPr/>
          </p:nvSpPr>
          <p:spPr>
            <a:xfrm>
              <a:off x="5648324" y="2987247"/>
              <a:ext cx="3190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How many bytes to copy</a:t>
              </a:r>
            </a:p>
          </p:txBody>
        </p:sp>
        <p:sp>
          <p:nvSpPr>
            <p:cNvPr id="64" name="Up Arrow 63"/>
            <p:cNvSpPr/>
            <p:nvPr/>
          </p:nvSpPr>
          <p:spPr>
            <a:xfrm>
              <a:off x="6786561" y="2233255"/>
              <a:ext cx="328614" cy="75399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538286" y="4720797"/>
            <a:ext cx="6948167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400" dirty="0"/>
              <a:t>This pointer MUST be a </a:t>
            </a:r>
            <a:r>
              <a:rPr lang="en-US" sz="2400" dirty="0" smtClean="0"/>
              <a:t>char*, </a:t>
            </a:r>
            <a:r>
              <a:rPr lang="en-US" sz="2400" dirty="0"/>
              <a:t>regardless of your data, so </a:t>
            </a:r>
            <a:r>
              <a:rPr lang="en-US" sz="2400" dirty="0"/>
              <a:t>you’ll have to use a </a:t>
            </a:r>
            <a:r>
              <a:rPr lang="en-US" sz="2400" dirty="0" smtClean="0"/>
              <a:t>typecast (unless your data is originally a char to begin with)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D3B24-B737-4D17-89E5-0ADA56A39506}"/>
              </a:ext>
            </a:extLst>
          </p:cNvPr>
          <p:cNvSpPr txBox="1"/>
          <p:nvPr/>
        </p:nvSpPr>
        <p:spPr>
          <a:xfrm>
            <a:off x="5648324" y="1463814"/>
            <a:ext cx="251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streamsize</a:t>
            </a:r>
            <a:r>
              <a:rPr lang="en-US" sz="1600" dirty="0"/>
              <a:t> == long long)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7897" y="3381969"/>
            <a:ext cx="3181564" cy="13234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/>
              <a:t>WHY must it be a char*? Because this operation deals with copying bytes, one at a time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27897" y="4835763"/>
            <a:ext cx="3181564" cy="10156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/>
              <a:t>In C++, the char data type is defined as always 1 byte.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29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write()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885861"/>
            <a:ext cx="75048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MyData.bin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ios_base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::binary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 10;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name[]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*sidekick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"Robin"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(&amp;value, 1);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(name, 6 + 1);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(sidekick, 6);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76650" y="2418996"/>
            <a:ext cx="5314950" cy="1020212"/>
            <a:chOff x="3676650" y="2457096"/>
            <a:chExt cx="5314950" cy="1020212"/>
          </a:xfrm>
        </p:grpSpPr>
        <p:sp>
          <p:nvSpPr>
            <p:cNvPr id="4" name="Left Arrow 3"/>
            <p:cNvSpPr/>
            <p:nvPr/>
          </p:nvSpPr>
          <p:spPr>
            <a:xfrm rot="20533028">
              <a:off x="3676650" y="3219419"/>
              <a:ext cx="2171700" cy="2578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3075" y="2457096"/>
              <a:ext cx="3438525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Write 1 byte, starting from the address of value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3570456"/>
            <a:ext cx="6762750" cy="1231106"/>
            <a:chOff x="3771900" y="2302833"/>
            <a:chExt cx="6762750" cy="1231106"/>
          </a:xfrm>
        </p:grpSpPr>
        <p:sp>
          <p:nvSpPr>
            <p:cNvPr id="19" name="Left Arrow 18"/>
            <p:cNvSpPr/>
            <p:nvPr/>
          </p:nvSpPr>
          <p:spPr>
            <a:xfrm>
              <a:off x="3771900" y="2497055"/>
              <a:ext cx="2171700" cy="2578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18600" y="2302833"/>
              <a:ext cx="4616050" cy="123110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Write 7 bytes (the +1 is for that null-terminator character), starting at name. </a:t>
              </a:r>
              <a:r>
                <a:rPr lang="en-US" dirty="0"/>
                <a:t>Name is an array of </a:t>
              </a:r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/>
                <a:t>, and we can use arrays like pointers.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32549" y="4702482"/>
            <a:ext cx="3132291" cy="973174"/>
            <a:chOff x="3756424" y="2375339"/>
            <a:chExt cx="3132291" cy="973174"/>
          </a:xfrm>
        </p:grpSpPr>
        <p:sp>
          <p:nvSpPr>
            <p:cNvPr id="22" name="Left Arrow 21"/>
            <p:cNvSpPr/>
            <p:nvPr/>
          </p:nvSpPr>
          <p:spPr>
            <a:xfrm rot="1673375">
              <a:off x="3802123" y="2375339"/>
              <a:ext cx="1651287" cy="2578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56424" y="2979181"/>
              <a:ext cx="3132291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Ditto. </a:t>
              </a:r>
              <a:r>
                <a:rPr lang="en-US" dirty="0"/>
                <a:t>Except 6 instead of 7.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3400" y="5979232"/>
            <a:ext cx="827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So… can you only write characters, or…?</a:t>
            </a:r>
          </a:p>
        </p:txBody>
      </p:sp>
    </p:spTree>
    <p:extLst>
      <p:ext uri="{BB962C8B-B14F-4D97-AF65-F5344CB8AC3E}">
        <p14:creationId xmlns:p14="http://schemas.microsoft.com/office/powerpoint/2010/main" val="24392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175"/>
          </a:xfrm>
        </p:spPr>
        <p:txBody>
          <a:bodyPr>
            <a:normAutofit fontScale="90000"/>
          </a:bodyPr>
          <a:lstStyle/>
          <a:p>
            <a:r>
              <a:rPr lang="en-US" dirty="0"/>
              <a:t>Typecast </a:t>
            </a:r>
            <a:r>
              <a:rPr lang="en-US" dirty="0" smtClean="0"/>
              <a:t>examples – Converting to char 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562011"/>
            <a:ext cx="104846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= { 2, 4, 6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arrayOInts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 = 2.56;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speed	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&amp;speed ==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float*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 = 0.0;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		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&amp;z ==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double*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bling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'$'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&amp;bling is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already a char*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&amp;bling			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(char*)char* would be redundant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No sir/ma’am!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2ED59-8CCA-41FE-84C2-4ECC9974E626}"/>
              </a:ext>
            </a:extLst>
          </p:cNvPr>
          <p:cNvSpPr txBox="1"/>
          <p:nvPr/>
        </p:nvSpPr>
        <p:spPr>
          <a:xfrm>
            <a:off x="6580132" y="5683468"/>
            <a:ext cx="4981904" cy="830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600" dirty="0"/>
              <a:t>Return values don’t “live” anywhere in memory. They get copied into variables that “catch” the return… or the value dies.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F9169-9CCF-436C-9670-D4CE5152D305}"/>
              </a:ext>
            </a:extLst>
          </p:cNvPr>
          <p:cNvSpPr/>
          <p:nvPr/>
        </p:nvSpPr>
        <p:spPr>
          <a:xfrm>
            <a:off x="7189197" y="6484292"/>
            <a:ext cx="2238704" cy="2616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Sorry value. You will be missed.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2ED59-8CCA-41FE-84C2-4ECC9974E626}"/>
              </a:ext>
            </a:extLst>
          </p:cNvPr>
          <p:cNvSpPr txBox="1"/>
          <p:nvPr/>
        </p:nvSpPr>
        <p:spPr>
          <a:xfrm>
            <a:off x="677334" y="6291327"/>
            <a:ext cx="5637486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dirty="0"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latin typeface="Consolas" panose="020B0609020204030204" pitchFamily="49" charset="0"/>
              </a:rPr>
              <a:t>someFunction</a:t>
            </a:r>
            <a:r>
              <a:rPr lang="en-US" sz="1400" dirty="0"/>
              <a:t> is the address of </a:t>
            </a:r>
            <a:r>
              <a:rPr lang="en-US" sz="1400" dirty="0" err="1"/>
              <a:t>someFunction</a:t>
            </a:r>
            <a:r>
              <a:rPr lang="en-US" sz="1400" dirty="0"/>
              <a:t>…</a:t>
            </a:r>
          </a:p>
          <a:p>
            <a:r>
              <a:rPr lang="en-US" sz="1400" dirty="0"/>
              <a:t>Function pointers ARE a thing, but don’t worry about them for now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796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objects?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424325"/>
            <a:ext cx="10484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115, 1.732f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*)&amp;foo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&amp;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SomeObject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2192467"/>
            <a:ext cx="947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Just for getting a pointer? Sure, no problem! For actual File I/O… not a good idea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2827253"/>
            <a:ext cx="8276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Why? Because objects are often complex things, containing pointers, dynamically allocated memory, other objects (which themselves are complex things containing pointers, dynamic memory…)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4179631"/>
            <a:ext cx="362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Take </a:t>
            </a:r>
            <a:r>
              <a:rPr lang="en-US" sz="2000" dirty="0" err="1" smtClean="0"/>
              <a:t>std</a:t>
            </a:r>
            <a:r>
              <a:rPr lang="en-US" sz="2000" dirty="0" smtClean="0"/>
              <a:t>::string, for example: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364" y="4819324"/>
            <a:ext cx="37437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superhero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64745" y="5258980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62922" y="5258980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A5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61100" y="5258980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9277" y="5258980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57455" y="5258980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7501" y="5258980"/>
            <a:ext cx="498178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5679" y="5258980"/>
            <a:ext cx="498178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73856" y="5258980"/>
            <a:ext cx="2490888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latin typeface="Consolas" panose="020B0609020204030204" pitchFamily="49" charset="0"/>
              </a:rPr>
              <a:t>superhero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5417" y="4140791"/>
            <a:ext cx="4166753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Internally, </a:t>
            </a:r>
            <a:r>
              <a:rPr lang="en-US" dirty="0" err="1" smtClean="0"/>
              <a:t>std</a:t>
            </a:r>
            <a:r>
              <a:rPr lang="en-US" dirty="0" smtClean="0"/>
              <a:t>::string stores a POINTER to the data we think of as “the string”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8664" y="5556366"/>
            <a:ext cx="2245497" cy="1063591"/>
            <a:chOff x="648664" y="5556366"/>
            <a:chExt cx="2245497" cy="1063591"/>
          </a:xfrm>
        </p:grpSpPr>
        <p:sp>
          <p:nvSpPr>
            <p:cNvPr id="40" name="TextBox 39"/>
            <p:cNvSpPr txBox="1"/>
            <p:nvPr/>
          </p:nvSpPr>
          <p:spPr>
            <a:xfrm>
              <a:off x="648664" y="5973626"/>
              <a:ext cx="2245497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s</a:t>
              </a:r>
              <a:r>
                <a:rPr lang="en-US" dirty="0" smtClean="0"/>
                <a:t>uperhero the OBJECT lives here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1702431" y="5556366"/>
              <a:ext cx="0" cy="4158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143250" y="5258980"/>
            <a:ext cx="8402439" cy="1311425"/>
            <a:chOff x="3143250" y="5258980"/>
            <a:chExt cx="8402439" cy="1311425"/>
          </a:xfrm>
        </p:grpSpPr>
        <p:sp>
          <p:nvSpPr>
            <p:cNvPr id="31" name="Rectangle 30"/>
            <p:cNvSpPr/>
            <p:nvPr/>
          </p:nvSpPr>
          <p:spPr>
            <a:xfrm>
              <a:off x="6669820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B</a:t>
              </a:r>
              <a:endParaRPr lang="en-US" sz="14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67997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a</a:t>
              </a:r>
              <a:endParaRPr lang="en-US" sz="14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66175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t</a:t>
              </a:r>
              <a:endParaRPr lang="en-US" sz="14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64352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m</a:t>
              </a:r>
              <a:endParaRPr lang="en-US" sz="14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62530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a</a:t>
              </a:r>
              <a:endParaRPr lang="en-US" sz="14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60211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658885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\0</a:t>
              </a:r>
              <a:endParaRPr lang="en-US" sz="14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43250" y="5556365"/>
              <a:ext cx="8402439" cy="1014040"/>
              <a:chOff x="3143250" y="5556365"/>
              <a:chExt cx="8402439" cy="101404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6669820" y="5924074"/>
                <a:ext cx="4875869" cy="646331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But the most important part of that object lives elsewhere (dynamically allocated)</a:t>
                </a:r>
                <a:endParaRPr lang="en-US" dirty="0"/>
              </a:p>
            </p:txBody>
          </p:sp>
          <p:sp>
            <p:nvSpPr>
              <p:cNvPr id="48" name="Curved Up Arrow 47"/>
              <p:cNvSpPr/>
              <p:nvPr/>
            </p:nvSpPr>
            <p:spPr>
              <a:xfrm>
                <a:off x="3143250" y="5556365"/>
                <a:ext cx="3775659" cy="607761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449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vs Text I/O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 </a:t>
            </a:r>
            <a:r>
              <a:rPr lang="en-US" sz="2400" smtClean="0"/>
              <a:t>file I/O </a:t>
            </a:r>
            <a:r>
              <a:rPr lang="en-US" sz="2400" dirty="0"/>
              <a:t>deal with </a:t>
            </a:r>
            <a:r>
              <a:rPr lang="en-US" sz="2400" b="1" u="sng" dirty="0"/>
              <a:t>conversions</a:t>
            </a:r>
          </a:p>
          <a:p>
            <a:pPr lvl="1"/>
            <a:r>
              <a:rPr lang="en-US" sz="2000" dirty="0"/>
              <a:t>Convert the data into text representations</a:t>
            </a:r>
          </a:p>
          <a:p>
            <a:pPr lvl="1"/>
            <a:r>
              <a:rPr lang="en-US" sz="2000" dirty="0"/>
              <a:t>Data gets </a:t>
            </a:r>
            <a:r>
              <a:rPr lang="en-US" sz="2000" dirty="0" smtClean="0"/>
              <a:t>processed </a:t>
            </a:r>
            <a:r>
              <a:rPr lang="en-US" sz="2000" dirty="0"/>
              <a:t>into/out of a stream</a:t>
            </a:r>
          </a:p>
          <a:p>
            <a:r>
              <a:rPr lang="en-US" sz="2400" dirty="0"/>
              <a:t>Binary </a:t>
            </a:r>
            <a:r>
              <a:rPr lang="en-US" sz="2400" dirty="0" smtClean="0"/>
              <a:t>file I/O is a </a:t>
            </a:r>
            <a:r>
              <a:rPr lang="en-US" sz="2400" b="1" dirty="0" smtClean="0">
                <a:solidFill>
                  <a:srgbClr val="00B0F0"/>
                </a:solidFill>
              </a:rPr>
              <a:t>direct </a:t>
            </a:r>
            <a:r>
              <a:rPr lang="en-US" sz="2400" b="1" dirty="0">
                <a:solidFill>
                  <a:srgbClr val="00B0F0"/>
                </a:solidFill>
              </a:rPr>
              <a:t>transfer of data from memory to a file</a:t>
            </a:r>
            <a:r>
              <a:rPr lang="en-US" sz="2400" dirty="0"/>
              <a:t>, or vice-versa</a:t>
            </a:r>
          </a:p>
          <a:p>
            <a:pPr lvl="1"/>
            <a:r>
              <a:rPr lang="en-US" sz="2000" dirty="0"/>
              <a:t>No conversion, faster transfer to files (we’ll see a timed example later)</a:t>
            </a:r>
          </a:p>
        </p:txBody>
      </p:sp>
    </p:spTree>
    <p:extLst>
      <p:ext uri="{BB962C8B-B14F-4D97-AF65-F5344CB8AC3E}">
        <p14:creationId xmlns:p14="http://schemas.microsoft.com/office/powerpoint/2010/main" val="1252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objects?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364" y="1495099"/>
            <a:ext cx="37437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superhero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64745" y="1934755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62922" y="1934755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A5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61100" y="1934755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9277" y="1934755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57455" y="1934755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7501" y="1934755"/>
            <a:ext cx="498178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5679" y="1934755"/>
            <a:ext cx="498178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73856" y="1934755"/>
            <a:ext cx="2490888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latin typeface="Consolas" panose="020B0609020204030204" pitchFamily="49" charset="0"/>
              </a:rPr>
              <a:t>superhero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69820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B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7997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66175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64352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m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62530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60211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658885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\0</a:t>
            </a:r>
            <a:endParaRPr lang="en-US" sz="1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 rot="5400000">
            <a:off x="8270566" y="718592"/>
            <a:ext cx="285750" cy="3487242"/>
          </a:xfrm>
          <a:prstGeom prst="rightBrace">
            <a:avLst>
              <a:gd name="adj1" fmla="val 916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579153" y="2778716"/>
            <a:ext cx="4166753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is the data that we want to write to a file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26591" y="2988266"/>
            <a:ext cx="2597660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If we write from the address of superhero…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52872" y="2605088"/>
            <a:ext cx="2597660" cy="2229838"/>
            <a:chOff x="3752872" y="2605088"/>
            <a:chExt cx="2597660" cy="2229838"/>
          </a:xfrm>
        </p:grpSpPr>
        <p:sp>
          <p:nvSpPr>
            <p:cNvPr id="41" name="TextBox 40"/>
            <p:cNvSpPr txBox="1"/>
            <p:nvPr/>
          </p:nvSpPr>
          <p:spPr>
            <a:xfrm>
              <a:off x="3752872" y="3634597"/>
              <a:ext cx="2597660" cy="120032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We may end up with extra… stuff. Surprises are generally a bad thing in programming.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514850" y="2605088"/>
              <a:ext cx="57150" cy="10295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35453" y="4965483"/>
            <a:ext cx="827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So, in general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926590" y="6206085"/>
            <a:ext cx="4809066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600" dirty="0" smtClean="0"/>
              <a:t>(Like everything else, exceptions may apply…)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77334" y="5333192"/>
            <a:ext cx="6386149" cy="83099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 NOT ATTEMPT TO WRITE COMPLEX OBJECTS AS A SINGLE BLOCK OF MEMORY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2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41041 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6" grpId="0" animBg="1"/>
      <p:bldP spid="36" grpId="1" animBg="1"/>
      <p:bldP spid="37" grpId="0" animBg="1"/>
      <p:bldP spid="43" grpId="0"/>
      <p:bldP spid="45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956"/>
          </a:xfrm>
        </p:spPr>
        <p:txBody>
          <a:bodyPr/>
          <a:lstStyle/>
          <a:p>
            <a:r>
              <a:rPr lang="en-US" dirty="0"/>
              <a:t>Writing some </a:t>
            </a:r>
            <a:r>
              <a:rPr lang="en-US" dirty="0" smtClean="0"/>
              <a:t>binary data </a:t>
            </a:r>
            <a:r>
              <a:rPr lang="en-US" dirty="0"/>
              <a:t>with o/</a:t>
            </a:r>
            <a:r>
              <a:rPr lang="en-US" dirty="0" err="1"/>
              <a:t>fstream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508463"/>
            <a:ext cx="90762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 = 3.14;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slightlyBiggerPi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3.14159;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pie[]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BinaryFile.bin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::out |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file.is_open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*)&amp;pi,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slightlyBiggerPi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(double));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(pie));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08420" y="1930400"/>
            <a:ext cx="6688105" cy="1412876"/>
            <a:chOff x="3608420" y="1930400"/>
            <a:chExt cx="6688105" cy="1412876"/>
          </a:xfrm>
        </p:grpSpPr>
        <p:sp>
          <p:nvSpPr>
            <p:cNvPr id="6" name="Left Arrow 5"/>
            <p:cNvSpPr/>
            <p:nvPr/>
          </p:nvSpPr>
          <p:spPr>
            <a:xfrm rot="19688023">
              <a:off x="3608420" y="3105151"/>
              <a:ext cx="1809750" cy="2381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1150" y="1930400"/>
              <a:ext cx="4905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Any pointer can point to any memory address. (</a:t>
              </a:r>
              <a:r>
                <a:rPr lang="en-US" dirty="0">
                  <a:latin typeface="Consolas" panose="020B0609020204030204" pitchFamily="49" charset="0"/>
                </a:rPr>
                <a:t>&amp;</a:t>
              </a:r>
              <a:r>
                <a:rPr lang="en-US" dirty="0"/>
                <a:t>pi) is a float *, so convert it to a char *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38800" y="3392629"/>
            <a:ext cx="4543425" cy="639021"/>
            <a:chOff x="5638800" y="3392629"/>
            <a:chExt cx="4543425" cy="639021"/>
          </a:xfrm>
        </p:grpSpPr>
        <p:sp>
          <p:nvSpPr>
            <p:cNvPr id="9" name="Left Arrow 8"/>
            <p:cNvSpPr/>
            <p:nvPr/>
          </p:nvSpPr>
          <p:spPr>
            <a:xfrm>
              <a:off x="5638800" y="3803050"/>
              <a:ext cx="1819275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6889" y="3392629"/>
              <a:ext cx="447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Byte count determined by variable…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7177" y="4060225"/>
            <a:ext cx="3237086" cy="638912"/>
            <a:chOff x="5544965" y="3803050"/>
            <a:chExt cx="3237086" cy="638912"/>
          </a:xfrm>
        </p:grpSpPr>
        <p:sp>
          <p:nvSpPr>
            <p:cNvPr id="13" name="Left Arrow 12"/>
            <p:cNvSpPr/>
            <p:nvPr/>
          </p:nvSpPr>
          <p:spPr>
            <a:xfrm>
              <a:off x="5638800" y="3803050"/>
              <a:ext cx="1819275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44965" y="4072630"/>
              <a:ext cx="323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…or by data type…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19655" y="4631536"/>
            <a:ext cx="3351491" cy="718001"/>
            <a:chOff x="5340957" y="4143051"/>
            <a:chExt cx="3351491" cy="718001"/>
          </a:xfrm>
        </p:grpSpPr>
        <p:sp>
          <p:nvSpPr>
            <p:cNvPr id="16" name="Left Arrow 15"/>
            <p:cNvSpPr/>
            <p:nvPr/>
          </p:nvSpPr>
          <p:spPr>
            <a:xfrm rot="1783834">
              <a:off x="5340957" y="4143051"/>
              <a:ext cx="778847" cy="2284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55362" y="4491720"/>
              <a:ext cx="323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…or by manually specifying.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FB887C-CD7F-4E1C-8EE0-210A3FC3C4D3}"/>
              </a:ext>
            </a:extLst>
          </p:cNvPr>
          <p:cNvGrpSpPr/>
          <p:nvPr/>
        </p:nvGrpSpPr>
        <p:grpSpPr>
          <a:xfrm>
            <a:off x="3414326" y="4960113"/>
            <a:ext cx="4686686" cy="1357538"/>
            <a:chOff x="5455361" y="3780513"/>
            <a:chExt cx="4686686" cy="1357538"/>
          </a:xfrm>
        </p:grpSpPr>
        <p:sp>
          <p:nvSpPr>
            <p:cNvPr id="19" name="Left Arrow 15">
              <a:extLst>
                <a:ext uri="{FF2B5EF4-FFF2-40B4-BE49-F238E27FC236}">
                  <a16:creationId xmlns:a16="http://schemas.microsoft.com/office/drawing/2014/main" id="{6861F0FB-DED0-46B7-ACCD-CAD3007A4DC8}"/>
                </a:ext>
              </a:extLst>
            </p:cNvPr>
            <p:cNvSpPr/>
            <p:nvPr/>
          </p:nvSpPr>
          <p:spPr>
            <a:xfrm rot="5400000">
              <a:off x="5514378" y="4055691"/>
              <a:ext cx="778847" cy="2284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2581F6-53B1-4131-92C2-B9D2811BF97F}"/>
                </a:ext>
              </a:extLst>
            </p:cNvPr>
            <p:cNvSpPr txBox="1"/>
            <p:nvPr/>
          </p:nvSpPr>
          <p:spPr>
            <a:xfrm>
              <a:off x="5455361" y="4491720"/>
              <a:ext cx="4686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 by calculating</a:t>
              </a:r>
              <a:r>
                <a:rPr lang="en-US" dirty="0" smtClean="0"/>
                <a:t>!</a:t>
              </a:r>
              <a:br>
                <a:rPr lang="en-US" dirty="0" smtClean="0"/>
              </a:br>
              <a:r>
                <a:rPr lang="en-US" dirty="0" smtClean="0"/>
                <a:t>(*gasp!* What about the null terminator?)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58125" y="4893646"/>
            <a:ext cx="4095750" cy="1754326"/>
            <a:chOff x="7858125" y="4893646"/>
            <a:chExt cx="4095750" cy="17543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2581F6-53B1-4131-92C2-B9D2811BF97F}"/>
                </a:ext>
              </a:extLst>
            </p:cNvPr>
            <p:cNvSpPr txBox="1"/>
            <p:nvPr/>
          </p:nvSpPr>
          <p:spPr>
            <a:xfrm>
              <a:off x="8762807" y="4893646"/>
              <a:ext cx="3191068" cy="17543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You don’t NEED to write the null terminator to the file… but whoever reads that file later, will have to add 1 to the length of the string to account for it</a:t>
              </a:r>
              <a:endParaRPr lang="en-US" dirty="0"/>
            </a:p>
          </p:txBody>
        </p:sp>
        <p:sp>
          <p:nvSpPr>
            <p:cNvPr id="3" name="Left Arrow 2"/>
            <p:cNvSpPr/>
            <p:nvPr/>
          </p:nvSpPr>
          <p:spPr>
            <a:xfrm>
              <a:off x="7858125" y="5934075"/>
              <a:ext cx="904682" cy="2381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0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4F29-3625-41EC-A39D-90FF4C8B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348"/>
          </a:xfrm>
        </p:spPr>
        <p:txBody>
          <a:bodyPr/>
          <a:lstStyle/>
          <a:p>
            <a:r>
              <a:rPr lang="en-US" dirty="0"/>
              <a:t>So what actually happens?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BB2CB-9447-4067-A43A-98937789728E}"/>
              </a:ext>
            </a:extLst>
          </p:cNvPr>
          <p:cNvSpPr/>
          <p:nvPr/>
        </p:nvSpPr>
        <p:spPr>
          <a:xfrm>
            <a:off x="686858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5E47B-797A-4CB4-8FBB-A7449388695A}"/>
              </a:ext>
            </a:extLst>
          </p:cNvPr>
          <p:cNvSpPr/>
          <p:nvPr/>
        </p:nvSpPr>
        <p:spPr>
          <a:xfrm>
            <a:off x="1070445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0F116-DE96-4F77-92A9-29BE085A06A8}"/>
              </a:ext>
            </a:extLst>
          </p:cNvPr>
          <p:cNvSpPr/>
          <p:nvPr/>
        </p:nvSpPr>
        <p:spPr>
          <a:xfrm>
            <a:off x="1454033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A00331-8CF8-4FE4-9C53-658E3514C8FD}"/>
              </a:ext>
            </a:extLst>
          </p:cNvPr>
          <p:cNvSpPr/>
          <p:nvPr/>
        </p:nvSpPr>
        <p:spPr>
          <a:xfrm>
            <a:off x="2221206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19B87-B6E8-4FBB-A63E-5100390327B1}"/>
              </a:ext>
            </a:extLst>
          </p:cNvPr>
          <p:cNvSpPr/>
          <p:nvPr/>
        </p:nvSpPr>
        <p:spPr>
          <a:xfrm>
            <a:off x="2604793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0C10E-92B9-4569-B984-D41E3BDE115B}"/>
              </a:ext>
            </a:extLst>
          </p:cNvPr>
          <p:cNvSpPr/>
          <p:nvPr/>
        </p:nvSpPr>
        <p:spPr>
          <a:xfrm>
            <a:off x="2988381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D7EB1-4EC2-4C87-A862-6CFA6868703F}"/>
              </a:ext>
            </a:extLst>
          </p:cNvPr>
          <p:cNvSpPr/>
          <p:nvPr/>
        </p:nvSpPr>
        <p:spPr>
          <a:xfrm>
            <a:off x="4128086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6789D-DA51-488F-8105-1957A3C173B8}"/>
              </a:ext>
            </a:extLst>
          </p:cNvPr>
          <p:cNvSpPr/>
          <p:nvPr/>
        </p:nvSpPr>
        <p:spPr>
          <a:xfrm>
            <a:off x="4511674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37F494-DC5B-43DB-99B7-FCB53CDE4541}"/>
              </a:ext>
            </a:extLst>
          </p:cNvPr>
          <p:cNvSpPr/>
          <p:nvPr/>
        </p:nvSpPr>
        <p:spPr>
          <a:xfrm>
            <a:off x="4895261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79E75-2A0C-483E-B7EF-88509599FA96}"/>
              </a:ext>
            </a:extLst>
          </p:cNvPr>
          <p:cNvSpPr/>
          <p:nvPr/>
        </p:nvSpPr>
        <p:spPr>
          <a:xfrm>
            <a:off x="5278847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DE52B-6CFC-4594-BC6A-4580C392D711}"/>
              </a:ext>
            </a:extLst>
          </p:cNvPr>
          <p:cNvSpPr/>
          <p:nvPr/>
        </p:nvSpPr>
        <p:spPr>
          <a:xfrm>
            <a:off x="7196782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86562-5341-4E37-9978-55DD8A03BD0A}"/>
              </a:ext>
            </a:extLst>
          </p:cNvPr>
          <p:cNvSpPr/>
          <p:nvPr/>
        </p:nvSpPr>
        <p:spPr>
          <a:xfrm>
            <a:off x="7580370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FBE8C-E6E8-4556-8306-407AF0BDDA2A}"/>
              </a:ext>
            </a:extLst>
          </p:cNvPr>
          <p:cNvSpPr/>
          <p:nvPr/>
        </p:nvSpPr>
        <p:spPr>
          <a:xfrm>
            <a:off x="7963957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3793B-C0BB-4C1C-A9C4-D6907F753E28}"/>
              </a:ext>
            </a:extLst>
          </p:cNvPr>
          <p:cNvSpPr/>
          <p:nvPr/>
        </p:nvSpPr>
        <p:spPr>
          <a:xfrm>
            <a:off x="1837619" y="1960710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557FC-2C1F-4FBC-8F06-1414FE117D98}"/>
              </a:ext>
            </a:extLst>
          </p:cNvPr>
          <p:cNvSpPr/>
          <p:nvPr/>
        </p:nvSpPr>
        <p:spPr>
          <a:xfrm>
            <a:off x="5662436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E3ED8-BC1B-4A32-93DB-6D49D9BEC082}"/>
              </a:ext>
            </a:extLst>
          </p:cNvPr>
          <p:cNvSpPr/>
          <p:nvPr/>
        </p:nvSpPr>
        <p:spPr>
          <a:xfrm>
            <a:off x="6046022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A5DE0-8B94-46B4-B246-5DC8D5EC9D82}"/>
              </a:ext>
            </a:extLst>
          </p:cNvPr>
          <p:cNvSpPr/>
          <p:nvPr/>
        </p:nvSpPr>
        <p:spPr>
          <a:xfrm>
            <a:off x="6429609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0D3E2A-3994-4379-AD43-982B84BDB941}"/>
              </a:ext>
            </a:extLst>
          </p:cNvPr>
          <p:cNvSpPr/>
          <p:nvPr/>
        </p:nvSpPr>
        <p:spPr>
          <a:xfrm>
            <a:off x="6813195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D83817-C714-4332-8614-062737BB18D6}"/>
              </a:ext>
            </a:extLst>
          </p:cNvPr>
          <p:cNvSpPr/>
          <p:nvPr/>
        </p:nvSpPr>
        <p:spPr>
          <a:xfrm>
            <a:off x="8347545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4B84A3-2E64-4F92-8E3F-AC99BBCE7C00}"/>
              </a:ext>
            </a:extLst>
          </p:cNvPr>
          <p:cNvSpPr/>
          <p:nvPr/>
        </p:nvSpPr>
        <p:spPr>
          <a:xfrm>
            <a:off x="3369204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76D2A-7A4F-4B8A-A4D3-CE6329DCA189}"/>
              </a:ext>
            </a:extLst>
          </p:cNvPr>
          <p:cNvSpPr/>
          <p:nvPr/>
        </p:nvSpPr>
        <p:spPr>
          <a:xfrm>
            <a:off x="3750027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4D9ADD-74ED-4B82-956A-4DE1C48C51B9}"/>
              </a:ext>
            </a:extLst>
          </p:cNvPr>
          <p:cNvSpPr/>
          <p:nvPr/>
        </p:nvSpPr>
        <p:spPr>
          <a:xfrm>
            <a:off x="587672" y="3317838"/>
            <a:ext cx="9470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*)&amp;pi,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slightlyBiggerPi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(double));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slightlyBiggerPi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3);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What will happen here?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*)&amp;pi, 12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What about here? (instead of 12, 20? 50?)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F932B43-9EC0-46A7-9AE1-2589B37ED6FA}"/>
              </a:ext>
            </a:extLst>
          </p:cNvPr>
          <p:cNvSpPr/>
          <p:nvPr/>
        </p:nvSpPr>
        <p:spPr>
          <a:xfrm rot="16200000">
            <a:off x="1365223" y="1093253"/>
            <a:ext cx="177618" cy="1534348"/>
          </a:xfrm>
          <a:prstGeom prst="rightBrace">
            <a:avLst>
              <a:gd name="adj1" fmla="val 90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99BA6-6C09-4138-B93E-473DFD505F97}"/>
              </a:ext>
            </a:extLst>
          </p:cNvPr>
          <p:cNvSpPr txBox="1"/>
          <p:nvPr/>
        </p:nvSpPr>
        <p:spPr>
          <a:xfrm>
            <a:off x="1223686" y="1445760"/>
            <a:ext cx="46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ABDA00E-2E01-4D9F-8923-1C7F70B97438}"/>
              </a:ext>
            </a:extLst>
          </p:cNvPr>
          <p:cNvSpPr/>
          <p:nvPr/>
        </p:nvSpPr>
        <p:spPr>
          <a:xfrm rot="16200000">
            <a:off x="3661216" y="331606"/>
            <a:ext cx="177619" cy="3057641"/>
          </a:xfrm>
          <a:prstGeom prst="rightBrace">
            <a:avLst>
              <a:gd name="adj1" fmla="val 90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08E3C-ACF2-4E81-A332-F8E2CA8EA4DE}"/>
              </a:ext>
            </a:extLst>
          </p:cNvPr>
          <p:cNvSpPr txBox="1"/>
          <p:nvPr/>
        </p:nvSpPr>
        <p:spPr>
          <a:xfrm>
            <a:off x="2825447" y="1445760"/>
            <a:ext cx="184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slightlyBiggerPi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E0F9D2C-75C7-43B7-91FE-2A285FD642F0}"/>
              </a:ext>
            </a:extLst>
          </p:cNvPr>
          <p:cNvGrpSpPr/>
          <p:nvPr/>
        </p:nvGrpSpPr>
        <p:grpSpPr>
          <a:xfrm>
            <a:off x="736783" y="2305138"/>
            <a:ext cx="2626403" cy="1057108"/>
            <a:chOff x="-1005932" y="2600471"/>
            <a:chExt cx="2626403" cy="105710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1F6381C-158B-459F-8760-009575D71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005932" y="2600471"/>
              <a:ext cx="1292625" cy="918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027DD0-60BA-4EDC-8CFA-03979B6674D0}"/>
                </a:ext>
              </a:extLst>
            </p:cNvPr>
            <p:cNvSpPr txBox="1"/>
            <p:nvPr/>
          </p:nvSpPr>
          <p:spPr>
            <a:xfrm>
              <a:off x="327846" y="3380580"/>
              <a:ext cx="129262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200" dirty="0"/>
                <a:t>1a. Start here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53165CA-B84D-44DD-A97E-24A6381D3F75}"/>
              </a:ext>
            </a:extLst>
          </p:cNvPr>
          <p:cNvGrpSpPr/>
          <p:nvPr/>
        </p:nvGrpSpPr>
        <p:grpSpPr>
          <a:xfrm>
            <a:off x="425275" y="4805189"/>
            <a:ext cx="10639478" cy="1081580"/>
            <a:chOff x="5022895" y="3536917"/>
            <a:chExt cx="7032886" cy="108158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CA767C-96D7-48A7-9AC1-FBDCC97778C7}"/>
                </a:ext>
              </a:extLst>
            </p:cNvPr>
            <p:cNvSpPr txBox="1"/>
            <p:nvPr/>
          </p:nvSpPr>
          <p:spPr>
            <a:xfrm>
              <a:off x="5022895" y="3536917"/>
              <a:ext cx="7032886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someBinaryFile.bin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5EE2289-5505-4400-B0E4-99C519D1CB8D}"/>
                </a:ext>
              </a:extLst>
            </p:cNvPr>
            <p:cNvSpPr/>
            <p:nvPr/>
          </p:nvSpPr>
          <p:spPr>
            <a:xfrm>
              <a:off x="5022895" y="3910654"/>
              <a:ext cx="7032886" cy="707843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7690D8-5A29-40C7-BFFB-6BFB918BBB47}"/>
              </a:ext>
            </a:extLst>
          </p:cNvPr>
          <p:cNvGrpSpPr/>
          <p:nvPr/>
        </p:nvGrpSpPr>
        <p:grpSpPr>
          <a:xfrm>
            <a:off x="686856" y="1960709"/>
            <a:ext cx="1534348" cy="297386"/>
            <a:chOff x="6046021" y="3777586"/>
            <a:chExt cx="1534348" cy="2973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5DCB7C-88A2-41DB-A4C6-7EF4FB2FD8C0}"/>
                </a:ext>
              </a:extLst>
            </p:cNvPr>
            <p:cNvSpPr/>
            <p:nvPr/>
          </p:nvSpPr>
          <p:spPr>
            <a:xfrm>
              <a:off x="6046021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B449D2-5CBF-4923-9204-7ADCEBC95F36}"/>
                </a:ext>
              </a:extLst>
            </p:cNvPr>
            <p:cNvSpPr/>
            <p:nvPr/>
          </p:nvSpPr>
          <p:spPr>
            <a:xfrm>
              <a:off x="6429608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61A15C-EF7A-43E0-BF7C-9AA623FC26A0}"/>
                </a:ext>
              </a:extLst>
            </p:cNvPr>
            <p:cNvSpPr/>
            <p:nvPr/>
          </p:nvSpPr>
          <p:spPr>
            <a:xfrm>
              <a:off x="6813196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0AF6991-3F00-4B07-85FC-42CF502ABC61}"/>
                </a:ext>
              </a:extLst>
            </p:cNvPr>
            <p:cNvSpPr/>
            <p:nvPr/>
          </p:nvSpPr>
          <p:spPr>
            <a:xfrm>
              <a:off x="7196782" y="37775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7242463-564B-4E1B-88FD-5E0ABD8184A1}"/>
              </a:ext>
            </a:extLst>
          </p:cNvPr>
          <p:cNvSpPr txBox="1"/>
          <p:nvPr/>
        </p:nvSpPr>
        <p:spPr>
          <a:xfrm>
            <a:off x="3512298" y="3076969"/>
            <a:ext cx="258370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/>
              <a:t>1b. Copy </a:t>
            </a:r>
            <a:r>
              <a:rPr lang="en-US" sz="1200" dirty="0" err="1"/>
              <a:t>sizeof</a:t>
            </a:r>
            <a:r>
              <a:rPr lang="en-US" sz="1200" dirty="0"/>
              <a:t>(pi) bytes to a file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C71AB3D-A05C-4506-A2E8-A519BDC6B977}"/>
              </a:ext>
            </a:extLst>
          </p:cNvPr>
          <p:cNvGrpSpPr/>
          <p:nvPr/>
        </p:nvGrpSpPr>
        <p:grpSpPr>
          <a:xfrm>
            <a:off x="2221202" y="1960707"/>
            <a:ext cx="3060412" cy="297387"/>
            <a:chOff x="2221202" y="2341707"/>
            <a:chExt cx="3060412" cy="29738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4305208-DA5D-4267-95A7-D915937524FD}"/>
                </a:ext>
              </a:extLst>
            </p:cNvPr>
            <p:cNvGrpSpPr/>
            <p:nvPr/>
          </p:nvGrpSpPr>
          <p:grpSpPr>
            <a:xfrm>
              <a:off x="2221202" y="2341708"/>
              <a:ext cx="1534348" cy="297386"/>
              <a:chOff x="6046021" y="3777586"/>
              <a:chExt cx="1534348" cy="29738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41C480E-7119-448E-8D0F-2E4443323442}"/>
                  </a:ext>
                </a:extLst>
              </p:cNvPr>
              <p:cNvSpPr/>
              <p:nvPr/>
            </p:nvSpPr>
            <p:spPr>
              <a:xfrm>
                <a:off x="6046021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F9E56AA-040F-4C73-A5F0-C74A5D0E6274}"/>
                  </a:ext>
                </a:extLst>
              </p:cNvPr>
              <p:cNvSpPr/>
              <p:nvPr/>
            </p:nvSpPr>
            <p:spPr>
              <a:xfrm>
                <a:off x="6429608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81C14DE-A7BB-440E-81A7-E3E4530F646C}"/>
                  </a:ext>
                </a:extLst>
              </p:cNvPr>
              <p:cNvSpPr/>
              <p:nvPr/>
            </p:nvSpPr>
            <p:spPr>
              <a:xfrm>
                <a:off x="6813196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CB5B60D-0204-4028-AFA9-E6A30FE6EC48}"/>
                  </a:ext>
                </a:extLst>
              </p:cNvPr>
              <p:cNvSpPr/>
              <p:nvPr/>
            </p:nvSpPr>
            <p:spPr>
              <a:xfrm>
                <a:off x="7196782" y="3777586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F4F111-EF90-474C-83DA-BBAA81FD97F0}"/>
                </a:ext>
              </a:extLst>
            </p:cNvPr>
            <p:cNvGrpSpPr/>
            <p:nvPr/>
          </p:nvGrpSpPr>
          <p:grpSpPr>
            <a:xfrm>
              <a:off x="3747266" y="2341707"/>
              <a:ext cx="1534348" cy="297386"/>
              <a:chOff x="6046021" y="3777586"/>
              <a:chExt cx="1534348" cy="29738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9B67E2B-D4AA-449A-AC5F-5F23AD9797B4}"/>
                  </a:ext>
                </a:extLst>
              </p:cNvPr>
              <p:cNvSpPr/>
              <p:nvPr/>
            </p:nvSpPr>
            <p:spPr>
              <a:xfrm>
                <a:off x="6046021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87D6D97-52E2-4C86-8C99-EB3E2430F40C}"/>
                  </a:ext>
                </a:extLst>
              </p:cNvPr>
              <p:cNvSpPr/>
              <p:nvPr/>
            </p:nvSpPr>
            <p:spPr>
              <a:xfrm>
                <a:off x="6429608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9133F3-648E-4A65-B8B5-4F57992F7EC1}"/>
                  </a:ext>
                </a:extLst>
              </p:cNvPr>
              <p:cNvSpPr/>
              <p:nvPr/>
            </p:nvSpPr>
            <p:spPr>
              <a:xfrm>
                <a:off x="6813196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94FCAA-84F8-420F-BC55-E0F69299A9AF}"/>
                  </a:ext>
                </a:extLst>
              </p:cNvPr>
              <p:cNvSpPr/>
              <p:nvPr/>
            </p:nvSpPr>
            <p:spPr>
              <a:xfrm>
                <a:off x="7196782" y="3777586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363C5A2-44AB-4615-8F0F-9F84AE8D35A0}"/>
              </a:ext>
            </a:extLst>
          </p:cNvPr>
          <p:cNvGrpSpPr/>
          <p:nvPr/>
        </p:nvGrpSpPr>
        <p:grpSpPr>
          <a:xfrm>
            <a:off x="536213" y="5308546"/>
            <a:ext cx="1534348" cy="297386"/>
            <a:chOff x="6046021" y="3777586"/>
            <a:chExt cx="1534348" cy="29738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7C19D01-4F76-4E13-B6DD-EAA36BD3FA61}"/>
                </a:ext>
              </a:extLst>
            </p:cNvPr>
            <p:cNvSpPr/>
            <p:nvPr/>
          </p:nvSpPr>
          <p:spPr>
            <a:xfrm>
              <a:off x="6046021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FD74A2D-00E0-4590-B726-D2B4658534B8}"/>
                </a:ext>
              </a:extLst>
            </p:cNvPr>
            <p:cNvSpPr/>
            <p:nvPr/>
          </p:nvSpPr>
          <p:spPr>
            <a:xfrm>
              <a:off x="6429608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DD30B2-D693-4198-8F8E-8B2FAEC2EEAB}"/>
                </a:ext>
              </a:extLst>
            </p:cNvPr>
            <p:cNvSpPr/>
            <p:nvPr/>
          </p:nvSpPr>
          <p:spPr>
            <a:xfrm>
              <a:off x="6813196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9343E14-FFC8-4DD9-B909-66EF933D1268}"/>
                </a:ext>
              </a:extLst>
            </p:cNvPr>
            <p:cNvSpPr/>
            <p:nvPr/>
          </p:nvSpPr>
          <p:spPr>
            <a:xfrm>
              <a:off x="7196782" y="37775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F96DD49-5275-418F-9CF4-94CE56D7F781}"/>
              </a:ext>
            </a:extLst>
          </p:cNvPr>
          <p:cNvGrpSpPr/>
          <p:nvPr/>
        </p:nvGrpSpPr>
        <p:grpSpPr>
          <a:xfrm>
            <a:off x="2278008" y="2305138"/>
            <a:ext cx="1991385" cy="1908460"/>
            <a:chOff x="-486318" y="1749119"/>
            <a:chExt cx="1991385" cy="1908460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03C423E-5E3D-437B-9ACA-EEC4838826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86318" y="1749119"/>
              <a:ext cx="773012" cy="17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10DC2B-18EF-4E30-AFCF-48D4FCE4991C}"/>
                </a:ext>
              </a:extLst>
            </p:cNvPr>
            <p:cNvSpPr txBox="1"/>
            <p:nvPr/>
          </p:nvSpPr>
          <p:spPr>
            <a:xfrm>
              <a:off x="327847" y="3380580"/>
              <a:ext cx="117722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200" dirty="0"/>
                <a:t>2a. Start here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94234A9-0FFD-4CAA-82EF-20D0123434BE}"/>
              </a:ext>
            </a:extLst>
          </p:cNvPr>
          <p:cNvSpPr txBox="1"/>
          <p:nvPr/>
        </p:nvSpPr>
        <p:spPr>
          <a:xfrm>
            <a:off x="5188460" y="3964169"/>
            <a:ext cx="315908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/>
              <a:t>2b. Copy </a:t>
            </a:r>
            <a:r>
              <a:rPr lang="en-US" sz="1200" dirty="0" err="1"/>
              <a:t>sizeof</a:t>
            </a:r>
            <a:r>
              <a:rPr lang="en-US" sz="1200" dirty="0"/>
              <a:t>(double) bytes to a file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428FF7D-F36E-47FF-A2C3-5BB207922667}"/>
              </a:ext>
            </a:extLst>
          </p:cNvPr>
          <p:cNvGrpSpPr/>
          <p:nvPr/>
        </p:nvGrpSpPr>
        <p:grpSpPr>
          <a:xfrm>
            <a:off x="2070561" y="5308546"/>
            <a:ext cx="3060412" cy="297387"/>
            <a:chOff x="2221202" y="2341707"/>
            <a:chExt cx="3060412" cy="29738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96AB126-E351-4094-AD70-FD0FA86299BF}"/>
                </a:ext>
              </a:extLst>
            </p:cNvPr>
            <p:cNvGrpSpPr/>
            <p:nvPr/>
          </p:nvGrpSpPr>
          <p:grpSpPr>
            <a:xfrm>
              <a:off x="2221202" y="2341708"/>
              <a:ext cx="1534348" cy="297386"/>
              <a:chOff x="6046021" y="3777586"/>
              <a:chExt cx="1534348" cy="297386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C5E0D3D-EA91-4228-9576-316FE8A4ED51}"/>
                  </a:ext>
                </a:extLst>
              </p:cNvPr>
              <p:cNvSpPr/>
              <p:nvPr/>
            </p:nvSpPr>
            <p:spPr>
              <a:xfrm>
                <a:off x="6046021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5D4C81C-3417-4BDB-9B6D-CBA49C78A180}"/>
                  </a:ext>
                </a:extLst>
              </p:cNvPr>
              <p:cNvSpPr/>
              <p:nvPr/>
            </p:nvSpPr>
            <p:spPr>
              <a:xfrm>
                <a:off x="6429608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5C06351-C404-4727-BB8E-A2CC3321491F}"/>
                  </a:ext>
                </a:extLst>
              </p:cNvPr>
              <p:cNvSpPr/>
              <p:nvPr/>
            </p:nvSpPr>
            <p:spPr>
              <a:xfrm>
                <a:off x="6813196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85DAB87-585B-4BA9-AE7C-7FFEADF17C80}"/>
                  </a:ext>
                </a:extLst>
              </p:cNvPr>
              <p:cNvSpPr/>
              <p:nvPr/>
            </p:nvSpPr>
            <p:spPr>
              <a:xfrm>
                <a:off x="7196782" y="3777586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BB14B68-54FD-48B6-BCFA-C7BEC9509E1D}"/>
                </a:ext>
              </a:extLst>
            </p:cNvPr>
            <p:cNvGrpSpPr/>
            <p:nvPr/>
          </p:nvGrpSpPr>
          <p:grpSpPr>
            <a:xfrm>
              <a:off x="3747266" y="2341707"/>
              <a:ext cx="1534348" cy="297386"/>
              <a:chOff x="6046021" y="3777586"/>
              <a:chExt cx="1534348" cy="2973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B2116A9-39B6-4090-9EB6-12EE6F208FAC}"/>
                  </a:ext>
                </a:extLst>
              </p:cNvPr>
              <p:cNvSpPr/>
              <p:nvPr/>
            </p:nvSpPr>
            <p:spPr>
              <a:xfrm>
                <a:off x="6046021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01DA51A-8D5C-4630-ACD8-92F383540640}"/>
                  </a:ext>
                </a:extLst>
              </p:cNvPr>
              <p:cNvSpPr/>
              <p:nvPr/>
            </p:nvSpPr>
            <p:spPr>
              <a:xfrm>
                <a:off x="6429608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7DBE79B-264A-4A71-8987-F801005FF94B}"/>
                  </a:ext>
                </a:extLst>
              </p:cNvPr>
              <p:cNvSpPr/>
              <p:nvPr/>
            </p:nvSpPr>
            <p:spPr>
              <a:xfrm>
                <a:off x="6813196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2445B6A-B7DA-43B5-AA02-566AFC4B3EAE}"/>
                  </a:ext>
                </a:extLst>
              </p:cNvPr>
              <p:cNvSpPr/>
              <p:nvPr/>
            </p:nvSpPr>
            <p:spPr>
              <a:xfrm>
                <a:off x="7196782" y="3777586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350B3A4-E012-4F15-8EF8-4C57A43B95FC}"/>
              </a:ext>
            </a:extLst>
          </p:cNvPr>
          <p:cNvGrpSpPr/>
          <p:nvPr/>
        </p:nvGrpSpPr>
        <p:grpSpPr>
          <a:xfrm>
            <a:off x="2278008" y="2305136"/>
            <a:ext cx="1991385" cy="2235154"/>
            <a:chOff x="-486318" y="1422425"/>
            <a:chExt cx="1991385" cy="2235154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DA88F9A-5274-472E-9E2C-18A29933EB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86318" y="1422425"/>
              <a:ext cx="773012" cy="209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8A7E604-08C1-4131-8B3C-13BA22A99039}"/>
                </a:ext>
              </a:extLst>
            </p:cNvPr>
            <p:cNvSpPr txBox="1"/>
            <p:nvPr/>
          </p:nvSpPr>
          <p:spPr>
            <a:xfrm>
              <a:off x="327847" y="3380580"/>
              <a:ext cx="117722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200" dirty="0"/>
                <a:t>3a. Start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BFA01FD-FAC2-4366-BD61-79120294278D}"/>
              </a:ext>
            </a:extLst>
          </p:cNvPr>
          <p:cNvSpPr txBox="1"/>
          <p:nvPr/>
        </p:nvSpPr>
        <p:spPr>
          <a:xfrm>
            <a:off x="5065672" y="4281617"/>
            <a:ext cx="19606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/>
              <a:t>3b. Copy 3 bytes to a file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2B5492-7D3F-4B3D-9054-89E1EE122B73}"/>
              </a:ext>
            </a:extLst>
          </p:cNvPr>
          <p:cNvGrpSpPr/>
          <p:nvPr/>
        </p:nvGrpSpPr>
        <p:grpSpPr>
          <a:xfrm>
            <a:off x="2223963" y="1960705"/>
            <a:ext cx="1150762" cy="297385"/>
            <a:chOff x="6046021" y="3777587"/>
            <a:chExt cx="1150762" cy="29738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F22983B-370E-4C5B-ABFE-925424C08B5E}"/>
                </a:ext>
              </a:extLst>
            </p:cNvPr>
            <p:cNvSpPr/>
            <p:nvPr/>
          </p:nvSpPr>
          <p:spPr>
            <a:xfrm>
              <a:off x="6046021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2A00577-F164-46B2-9279-ED7AFCF1B1A2}"/>
                </a:ext>
              </a:extLst>
            </p:cNvPr>
            <p:cNvSpPr/>
            <p:nvPr/>
          </p:nvSpPr>
          <p:spPr>
            <a:xfrm>
              <a:off x="6429608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C3C58A6-C461-49E0-BCE3-D48E1021F29C}"/>
                </a:ext>
              </a:extLst>
            </p:cNvPr>
            <p:cNvSpPr/>
            <p:nvPr/>
          </p:nvSpPr>
          <p:spPr>
            <a:xfrm>
              <a:off x="6813196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EC56CAB-5FEE-4D05-BA58-BAFA2EE2D316}"/>
              </a:ext>
            </a:extLst>
          </p:cNvPr>
          <p:cNvGrpSpPr/>
          <p:nvPr/>
        </p:nvGrpSpPr>
        <p:grpSpPr>
          <a:xfrm>
            <a:off x="5122689" y="5308546"/>
            <a:ext cx="1150762" cy="297385"/>
            <a:chOff x="6046021" y="3777587"/>
            <a:chExt cx="1150762" cy="29738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DF8C006-6E50-470D-BB19-7CC9CB63AE5B}"/>
                </a:ext>
              </a:extLst>
            </p:cNvPr>
            <p:cNvSpPr/>
            <p:nvPr/>
          </p:nvSpPr>
          <p:spPr>
            <a:xfrm>
              <a:off x="6046021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5324A5B-11E8-42D4-B4F7-97D799AAE664}"/>
                </a:ext>
              </a:extLst>
            </p:cNvPr>
            <p:cNvSpPr/>
            <p:nvPr/>
          </p:nvSpPr>
          <p:spPr>
            <a:xfrm>
              <a:off x="6429608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C5F99A-EA71-49D7-A1CA-D2F5D74428EF}"/>
                </a:ext>
              </a:extLst>
            </p:cNvPr>
            <p:cNvSpPr/>
            <p:nvPr/>
          </p:nvSpPr>
          <p:spPr>
            <a:xfrm>
              <a:off x="6813196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CB0B93E-CADF-4D18-9DCC-27EA511F25E9}"/>
              </a:ext>
            </a:extLst>
          </p:cNvPr>
          <p:cNvGrpSpPr/>
          <p:nvPr/>
        </p:nvGrpSpPr>
        <p:grpSpPr>
          <a:xfrm>
            <a:off x="686856" y="1960704"/>
            <a:ext cx="4603044" cy="297386"/>
            <a:chOff x="6864485" y="3122379"/>
            <a:chExt cx="4603044" cy="29738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0710AAF-C9D5-4BA7-B34C-9EA7727B9E1D}"/>
                </a:ext>
              </a:extLst>
            </p:cNvPr>
            <p:cNvSpPr/>
            <p:nvPr/>
          </p:nvSpPr>
          <p:spPr>
            <a:xfrm>
              <a:off x="6864485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FBDBED-B8BD-4837-A35D-9960C7762733}"/>
                </a:ext>
              </a:extLst>
            </p:cNvPr>
            <p:cNvSpPr/>
            <p:nvPr/>
          </p:nvSpPr>
          <p:spPr>
            <a:xfrm>
              <a:off x="7248072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47AE634-FB8F-4EE1-AAEC-10FC9F7F82ED}"/>
                </a:ext>
              </a:extLst>
            </p:cNvPr>
            <p:cNvSpPr/>
            <p:nvPr/>
          </p:nvSpPr>
          <p:spPr>
            <a:xfrm>
              <a:off x="7631660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7A1CC0B-2A48-48D3-941A-529B60864834}"/>
                </a:ext>
              </a:extLst>
            </p:cNvPr>
            <p:cNvSpPr/>
            <p:nvPr/>
          </p:nvSpPr>
          <p:spPr>
            <a:xfrm>
              <a:off x="8015246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0EAC7A7-9F78-4DBE-8474-042B57FE7EE3}"/>
                </a:ext>
              </a:extLst>
            </p:cNvPr>
            <p:cNvSpPr/>
            <p:nvPr/>
          </p:nvSpPr>
          <p:spPr>
            <a:xfrm>
              <a:off x="8398833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DC7BE38-613C-4F1F-82EE-DCD4059E06DA}"/>
                </a:ext>
              </a:extLst>
            </p:cNvPr>
            <p:cNvSpPr/>
            <p:nvPr/>
          </p:nvSpPr>
          <p:spPr>
            <a:xfrm>
              <a:off x="8782420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6DBD6D7-782D-4398-8EA2-83F2F9DBCB95}"/>
                </a:ext>
              </a:extLst>
            </p:cNvPr>
            <p:cNvSpPr/>
            <p:nvPr/>
          </p:nvSpPr>
          <p:spPr>
            <a:xfrm>
              <a:off x="9166008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FBF9B6E-C916-4A33-911B-4F6CCEE8C303}"/>
                </a:ext>
              </a:extLst>
            </p:cNvPr>
            <p:cNvSpPr/>
            <p:nvPr/>
          </p:nvSpPr>
          <p:spPr>
            <a:xfrm>
              <a:off x="9549594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7B2AC48-ED5C-4E54-95FD-65271B6CA527}"/>
                </a:ext>
              </a:extLst>
            </p:cNvPr>
            <p:cNvSpPr/>
            <p:nvPr/>
          </p:nvSpPr>
          <p:spPr>
            <a:xfrm>
              <a:off x="9933181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4116A0E-EF62-422A-98C5-E97A9635949D}"/>
                </a:ext>
              </a:extLst>
            </p:cNvPr>
            <p:cNvSpPr/>
            <p:nvPr/>
          </p:nvSpPr>
          <p:spPr>
            <a:xfrm>
              <a:off x="10316768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E33551-F416-4B06-AD34-C7A0D4340642}"/>
                </a:ext>
              </a:extLst>
            </p:cNvPr>
            <p:cNvSpPr/>
            <p:nvPr/>
          </p:nvSpPr>
          <p:spPr>
            <a:xfrm>
              <a:off x="10700356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C2ED924-C4E8-4444-8D17-B7D5C4E89381}"/>
                </a:ext>
              </a:extLst>
            </p:cNvPr>
            <p:cNvSpPr/>
            <p:nvPr/>
          </p:nvSpPr>
          <p:spPr>
            <a:xfrm>
              <a:off x="11083942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52DFC23-0407-49C2-80DE-611C6D09560A}"/>
              </a:ext>
            </a:extLst>
          </p:cNvPr>
          <p:cNvGrpSpPr/>
          <p:nvPr/>
        </p:nvGrpSpPr>
        <p:grpSpPr>
          <a:xfrm>
            <a:off x="6281734" y="5308546"/>
            <a:ext cx="4603044" cy="297386"/>
            <a:chOff x="6864485" y="3122379"/>
            <a:chExt cx="4603044" cy="29738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E631027-D403-4BA2-A326-8231E48780C2}"/>
                </a:ext>
              </a:extLst>
            </p:cNvPr>
            <p:cNvSpPr/>
            <p:nvPr/>
          </p:nvSpPr>
          <p:spPr>
            <a:xfrm>
              <a:off x="6864485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D704554-3CD7-47E7-8785-EBE9D3E5EDAB}"/>
                </a:ext>
              </a:extLst>
            </p:cNvPr>
            <p:cNvSpPr/>
            <p:nvPr/>
          </p:nvSpPr>
          <p:spPr>
            <a:xfrm>
              <a:off x="7248072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5FFBE1-8D02-458D-BF7C-D5813386E53A}"/>
                </a:ext>
              </a:extLst>
            </p:cNvPr>
            <p:cNvSpPr/>
            <p:nvPr/>
          </p:nvSpPr>
          <p:spPr>
            <a:xfrm>
              <a:off x="7631660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7F20B13-9569-4936-9505-FA703E70830C}"/>
                </a:ext>
              </a:extLst>
            </p:cNvPr>
            <p:cNvSpPr/>
            <p:nvPr/>
          </p:nvSpPr>
          <p:spPr>
            <a:xfrm>
              <a:off x="8015246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F4F8F7C-1806-4C19-9FF7-DF80F776B6C0}"/>
                </a:ext>
              </a:extLst>
            </p:cNvPr>
            <p:cNvSpPr/>
            <p:nvPr/>
          </p:nvSpPr>
          <p:spPr>
            <a:xfrm>
              <a:off x="8398833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5BDD197-EE9B-4EA6-88FA-FF94217F7210}"/>
                </a:ext>
              </a:extLst>
            </p:cNvPr>
            <p:cNvSpPr/>
            <p:nvPr/>
          </p:nvSpPr>
          <p:spPr>
            <a:xfrm>
              <a:off x="8782420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6F1BE5B-59DC-4977-8C14-8AA8AF81F02D}"/>
                </a:ext>
              </a:extLst>
            </p:cNvPr>
            <p:cNvSpPr/>
            <p:nvPr/>
          </p:nvSpPr>
          <p:spPr>
            <a:xfrm>
              <a:off x="9166008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DEA52EE-27D7-4028-A063-768C42340B60}"/>
                </a:ext>
              </a:extLst>
            </p:cNvPr>
            <p:cNvSpPr/>
            <p:nvPr/>
          </p:nvSpPr>
          <p:spPr>
            <a:xfrm>
              <a:off x="9549594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4D6DC0C-AE46-4642-939A-A05285746AC0}"/>
                </a:ext>
              </a:extLst>
            </p:cNvPr>
            <p:cNvSpPr/>
            <p:nvPr/>
          </p:nvSpPr>
          <p:spPr>
            <a:xfrm>
              <a:off x="9933181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84D0628-9EFE-4C1A-A083-8D55B43A1C2B}"/>
                </a:ext>
              </a:extLst>
            </p:cNvPr>
            <p:cNvSpPr/>
            <p:nvPr/>
          </p:nvSpPr>
          <p:spPr>
            <a:xfrm>
              <a:off x="10316768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67F847F-B699-4FDE-B089-6053AA4C3BB0}"/>
                </a:ext>
              </a:extLst>
            </p:cNvPr>
            <p:cNvSpPr/>
            <p:nvPr/>
          </p:nvSpPr>
          <p:spPr>
            <a:xfrm>
              <a:off x="10700356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8178D66-F579-49F0-80A6-7DAE9295C23C}"/>
                </a:ext>
              </a:extLst>
            </p:cNvPr>
            <p:cNvSpPr/>
            <p:nvPr/>
          </p:nvSpPr>
          <p:spPr>
            <a:xfrm>
              <a:off x="11083942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7334" y="2282037"/>
            <a:ext cx="9597389" cy="946429"/>
            <a:chOff x="677334" y="2663037"/>
            <a:chExt cx="9597389" cy="946429"/>
          </a:xfrm>
        </p:grpSpPr>
        <p:grpSp>
          <p:nvGrpSpPr>
            <p:cNvPr id="33" name="Group 32"/>
            <p:cNvGrpSpPr/>
            <p:nvPr/>
          </p:nvGrpSpPr>
          <p:grpSpPr>
            <a:xfrm>
              <a:off x="677334" y="2663037"/>
              <a:ext cx="6519449" cy="584989"/>
              <a:chOff x="677334" y="2663037"/>
              <a:chExt cx="6519449" cy="584989"/>
            </a:xfrm>
          </p:grpSpPr>
          <p:sp>
            <p:nvSpPr>
              <p:cNvPr id="3" name="Right Brace 2"/>
              <p:cNvSpPr/>
              <p:nvPr/>
            </p:nvSpPr>
            <p:spPr>
              <a:xfrm rot="5400000">
                <a:off x="2866229" y="474142"/>
                <a:ext cx="234775" cy="4612566"/>
              </a:xfrm>
              <a:prstGeom prst="rightBrace">
                <a:avLst>
                  <a:gd name="adj1" fmla="val 109760"/>
                  <a:gd name="adj2" fmla="val 5000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Bent-Up Arrow 3"/>
              <p:cNvSpPr/>
              <p:nvPr/>
            </p:nvSpPr>
            <p:spPr>
              <a:xfrm rot="5400000">
                <a:off x="4896903" y="948145"/>
                <a:ext cx="350212" cy="424954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187540" y="2686136"/>
              <a:ext cx="308718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800" dirty="0"/>
                <a:t>From the indicated address, copy the indicated number of bytes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72212" y="3231828"/>
            <a:ext cx="4612566" cy="1990708"/>
            <a:chOff x="6272212" y="3612828"/>
            <a:chExt cx="4612566" cy="1990708"/>
          </a:xfrm>
        </p:grpSpPr>
        <p:sp>
          <p:nvSpPr>
            <p:cNvPr id="32" name="Down Arrow 31"/>
            <p:cNvSpPr/>
            <p:nvPr/>
          </p:nvSpPr>
          <p:spPr>
            <a:xfrm>
              <a:off x="8458136" y="3612828"/>
              <a:ext cx="253946" cy="13084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ight Brace 116"/>
            <p:cNvSpPr/>
            <p:nvPr/>
          </p:nvSpPr>
          <p:spPr>
            <a:xfrm rot="16200000">
              <a:off x="8246535" y="2965293"/>
              <a:ext cx="663920" cy="4612566"/>
            </a:xfrm>
            <a:prstGeom prst="rightBrace">
              <a:avLst>
                <a:gd name="adj1" fmla="val 109760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75663" y="5848316"/>
            <a:ext cx="22824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Depending on the data, how it’s laid out in memory, etc.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11266" y="5801393"/>
            <a:ext cx="22824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800" dirty="0" smtClean="0"/>
              <a:t>Copying “past” a variable CAN be done very easily…</a:t>
            </a:r>
            <a:endParaRPr lang="en-US" sz="1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6280764" y="5308544"/>
            <a:ext cx="4594760" cy="297387"/>
            <a:chOff x="688613" y="5460946"/>
            <a:chExt cx="4594760" cy="29738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363C5A2-44AB-4615-8F0F-9F84AE8D35A0}"/>
                </a:ext>
              </a:extLst>
            </p:cNvPr>
            <p:cNvGrpSpPr/>
            <p:nvPr/>
          </p:nvGrpSpPr>
          <p:grpSpPr>
            <a:xfrm>
              <a:off x="688613" y="5460946"/>
              <a:ext cx="1534348" cy="297386"/>
              <a:chOff x="6046021" y="3777586"/>
              <a:chExt cx="1534348" cy="297386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7C19D01-4F76-4E13-B6DD-EAA36BD3FA61}"/>
                  </a:ext>
                </a:extLst>
              </p:cNvPr>
              <p:cNvSpPr/>
              <p:nvPr/>
            </p:nvSpPr>
            <p:spPr>
              <a:xfrm>
                <a:off x="6046021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FD74A2D-00E0-4590-B726-D2B4658534B8}"/>
                  </a:ext>
                </a:extLst>
              </p:cNvPr>
              <p:cNvSpPr/>
              <p:nvPr/>
            </p:nvSpPr>
            <p:spPr>
              <a:xfrm>
                <a:off x="6429608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EDD30B2-D693-4198-8F8E-8B2FAEC2EEAB}"/>
                  </a:ext>
                </a:extLst>
              </p:cNvPr>
              <p:cNvSpPr/>
              <p:nvPr/>
            </p:nvSpPr>
            <p:spPr>
              <a:xfrm>
                <a:off x="6813196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9343E14-FFC8-4DD9-B909-66EF933D1268}"/>
                  </a:ext>
                </a:extLst>
              </p:cNvPr>
              <p:cNvSpPr/>
              <p:nvPr/>
            </p:nvSpPr>
            <p:spPr>
              <a:xfrm>
                <a:off x="7196782" y="3777586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428FF7D-F36E-47FF-A2C3-5BB207922667}"/>
                </a:ext>
              </a:extLst>
            </p:cNvPr>
            <p:cNvGrpSpPr/>
            <p:nvPr/>
          </p:nvGrpSpPr>
          <p:grpSpPr>
            <a:xfrm>
              <a:off x="2222961" y="5460946"/>
              <a:ext cx="3060412" cy="297387"/>
              <a:chOff x="2221202" y="2341707"/>
              <a:chExt cx="3060412" cy="297387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A96AB126-E351-4094-AD70-FD0FA86299BF}"/>
                  </a:ext>
                </a:extLst>
              </p:cNvPr>
              <p:cNvGrpSpPr/>
              <p:nvPr/>
            </p:nvGrpSpPr>
            <p:grpSpPr>
              <a:xfrm>
                <a:off x="2221202" y="2341708"/>
                <a:ext cx="1534348" cy="297386"/>
                <a:chOff x="6046021" y="3777586"/>
                <a:chExt cx="1534348" cy="297386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1C5E0D3D-EA91-4228-9576-316FE8A4ED51}"/>
                    </a:ext>
                  </a:extLst>
                </p:cNvPr>
                <p:cNvSpPr/>
                <p:nvPr/>
              </p:nvSpPr>
              <p:spPr>
                <a:xfrm>
                  <a:off x="6046021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B5D4C81C-3417-4BDB-9B6D-CBA49C78A180}"/>
                    </a:ext>
                  </a:extLst>
                </p:cNvPr>
                <p:cNvSpPr/>
                <p:nvPr/>
              </p:nvSpPr>
              <p:spPr>
                <a:xfrm>
                  <a:off x="6429608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0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5C06351-C404-4727-BB8E-A2CC3321491F}"/>
                    </a:ext>
                  </a:extLst>
                </p:cNvPr>
                <p:cNvSpPr/>
                <p:nvPr/>
              </p:nvSpPr>
              <p:spPr>
                <a:xfrm>
                  <a:off x="6813196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0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A85DAB87-585B-4BA9-AE7C-7FFEADF17C80}"/>
                    </a:ext>
                  </a:extLst>
                </p:cNvPr>
                <p:cNvSpPr/>
                <p:nvPr/>
              </p:nvSpPr>
              <p:spPr>
                <a:xfrm>
                  <a:off x="7196782" y="3777586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BB14B68-54FD-48B6-BCFA-C7BEC9509E1D}"/>
                  </a:ext>
                </a:extLst>
              </p:cNvPr>
              <p:cNvGrpSpPr/>
              <p:nvPr/>
            </p:nvGrpSpPr>
            <p:grpSpPr>
              <a:xfrm>
                <a:off x="3747266" y="2341707"/>
                <a:ext cx="1534348" cy="297386"/>
                <a:chOff x="6046021" y="3777586"/>
                <a:chExt cx="1534348" cy="297386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2B2116A9-39B6-4090-9EB6-12EE6F208FAC}"/>
                    </a:ext>
                  </a:extLst>
                </p:cNvPr>
                <p:cNvSpPr/>
                <p:nvPr/>
              </p:nvSpPr>
              <p:spPr>
                <a:xfrm>
                  <a:off x="6046021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101DA51A-8D5C-4630-ACD8-92F383540640}"/>
                    </a:ext>
                  </a:extLst>
                </p:cNvPr>
                <p:cNvSpPr/>
                <p:nvPr/>
              </p:nvSpPr>
              <p:spPr>
                <a:xfrm>
                  <a:off x="6429608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0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7DBE79B-264A-4A71-8987-F801005FF94B}"/>
                    </a:ext>
                  </a:extLst>
                </p:cNvPr>
                <p:cNvSpPr/>
                <p:nvPr/>
              </p:nvSpPr>
              <p:spPr>
                <a:xfrm>
                  <a:off x="6813196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0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2445B6A-B7DA-43B5-AA02-566AFC4B3EAE}"/>
                    </a:ext>
                  </a:extLst>
                </p:cNvPr>
                <p:cNvSpPr/>
                <p:nvPr/>
              </p:nvSpPr>
              <p:spPr>
                <a:xfrm>
                  <a:off x="7196782" y="3777586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3" name="Group 42"/>
          <p:cNvGrpSpPr/>
          <p:nvPr/>
        </p:nvGrpSpPr>
        <p:grpSpPr>
          <a:xfrm>
            <a:off x="1684377" y="3821303"/>
            <a:ext cx="10310889" cy="923330"/>
            <a:chOff x="2524537" y="3821303"/>
            <a:chExt cx="9470729" cy="923330"/>
          </a:xfrm>
        </p:grpSpPr>
        <p:sp>
          <p:nvSpPr>
            <p:cNvPr id="39" name="TextBox 38"/>
            <p:cNvSpPr txBox="1"/>
            <p:nvPr/>
          </p:nvSpPr>
          <p:spPr>
            <a:xfrm>
              <a:off x="10484984" y="3821303"/>
              <a:ext cx="1510282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is the same as the first 2 lines</a:t>
              </a:r>
              <a:endParaRPr lang="en-US" dirty="0"/>
            </a:p>
          </p:txBody>
        </p:sp>
        <p:sp>
          <p:nvSpPr>
            <p:cNvPr id="40" name="Bent-Up Arrow 39"/>
            <p:cNvSpPr/>
            <p:nvPr/>
          </p:nvSpPr>
          <p:spPr>
            <a:xfrm flipH="1">
              <a:off x="2524537" y="4436628"/>
              <a:ext cx="7958503" cy="29282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8965873" y="5848316"/>
            <a:ext cx="306014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If you aren’t CERTAIN, then one variable at a time is best, it will always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102" grpId="0" animBg="1"/>
      <p:bldP spid="102" grpId="1" animBg="1"/>
      <p:bldP spid="118" grpId="0" animBg="1"/>
      <p:bldP spid="118" grpId="1" animBg="1"/>
      <p:bldP spid="36" grpId="0" animBg="1"/>
      <p:bldP spid="123" grpId="0" animBg="1"/>
      <p:bldP spid="1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sizeof()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651"/>
            <a:ext cx="8596668" cy="523874"/>
          </a:xfrm>
        </p:spPr>
        <p:txBody>
          <a:bodyPr/>
          <a:lstStyle/>
          <a:p>
            <a:r>
              <a:rPr lang="en-US" dirty="0"/>
              <a:t>Returns the size, in bytes, of the specified variable or type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72523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pie = 3.14;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pie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8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8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248274" y="1972523"/>
            <a:ext cx="5438775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*x = 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(x);	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9048751" y="928986"/>
            <a:ext cx="3017354" cy="1275657"/>
            <a:chOff x="9648826" y="1345467"/>
            <a:chExt cx="3017354" cy="1275657"/>
          </a:xfrm>
        </p:grpSpPr>
        <p:sp>
          <p:nvSpPr>
            <p:cNvPr id="7" name="Bent-Up Arrow 6"/>
            <p:cNvSpPr/>
            <p:nvPr/>
          </p:nvSpPr>
          <p:spPr>
            <a:xfrm rot="10800000">
              <a:off x="9648826" y="2018400"/>
              <a:ext cx="1200150" cy="602724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48976" y="1345467"/>
              <a:ext cx="181720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Wait a second… what’s going on here?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53073" y="5142622"/>
            <a:ext cx="62446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Pointers are always the same size, regardless of data type.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3073" y="5629927"/>
            <a:ext cx="579741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THAT SIZE, however, could be 4, 8, maybe something </a:t>
            </a:r>
            <a:r>
              <a:rPr lang="en-US" dirty="0" smtClean="0"/>
              <a:t>else, depending on the platform. Generally speaking: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 smtClean="0">
                <a:latin typeface="Consolas" panose="020B0609020204030204" pitchFamily="49" charset="0"/>
              </a:rPr>
              <a:t>(any pointer) ==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sizeof()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199"/>
            <a:ext cx="8933391" cy="3252458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about class objects?</a:t>
            </a:r>
            <a:endParaRPr lang="en-US" sz="2400" dirty="0"/>
          </a:p>
          <a:p>
            <a:r>
              <a:rPr lang="en-US" sz="2400" dirty="0"/>
              <a:t>Can you use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 smtClean="0"/>
              <a:t> </a:t>
            </a:r>
            <a:r>
              <a:rPr lang="en-US" sz="2400" dirty="0"/>
              <a:t>on them? Sure!</a:t>
            </a:r>
          </a:p>
          <a:p>
            <a:r>
              <a:rPr lang="en-US" sz="2400" dirty="0" smtClean="0"/>
              <a:t>Will it you give the number you’re thinking of? Probably not!</a:t>
            </a:r>
          </a:p>
          <a:p>
            <a:r>
              <a:rPr lang="en-US" sz="2400" dirty="0" smtClean="0"/>
              <a:t>Classes are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containers</a:t>
            </a:r>
            <a:r>
              <a:rPr lang="en-US" sz="2400" dirty="0" smtClean="0"/>
              <a:t>, often containing pointers, or complex objects with dynamic memory allocation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dirty="0" smtClean="0"/>
              <a:t>will tell you how big the container is… not necessarily the size of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9150" y="4883435"/>
            <a:ext cx="282892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4724" y="50065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example;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8 + (500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 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)? 12?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7750" y="6237652"/>
            <a:ext cx="828675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It’s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6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5717"/>
            <a:ext cx="8596668" cy="647700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 smtClean="0"/>
              <a:t>() on STL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2659672"/>
            <a:ext cx="9981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hero: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(hero)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zero: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(zero)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big: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(big)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string: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vector o' floats: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floatVec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7334" y="1099067"/>
            <a:ext cx="1067646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hero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zero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"Great beard of Zeus, what a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long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string! What will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() return?"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floatVec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floatVec2(500);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458179"/>
            <a:ext cx="3924300" cy="1752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67299" y="4848218"/>
            <a:ext cx="3962400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sizeof</a:t>
            </a:r>
            <a:r>
              <a:rPr lang="en-US" dirty="0"/>
              <a:t>() is not the same as </a:t>
            </a:r>
            <a:r>
              <a:rPr lang="en-US" dirty="0" smtClean="0"/>
              <a:t>size()…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99" y="6004920"/>
            <a:ext cx="2971800" cy="7143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67299" y="5334479"/>
            <a:ext cx="704850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floatVec2.size()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"Size of data in vector: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read()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7334" y="1710035"/>
            <a:ext cx="9133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read(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*s, std::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streamsize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n);</a:t>
            </a:r>
            <a:endParaRPr lang="en-US" sz="28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1538287" y="2233255"/>
            <a:ext cx="3190875" cy="2323652"/>
            <a:chOff x="1538287" y="2233255"/>
            <a:chExt cx="3190875" cy="2323652"/>
          </a:xfrm>
        </p:grpSpPr>
        <p:sp>
          <p:nvSpPr>
            <p:cNvPr id="43" name="TextBox 42"/>
            <p:cNvSpPr txBox="1"/>
            <p:nvPr/>
          </p:nvSpPr>
          <p:spPr>
            <a:xfrm>
              <a:off x="1538287" y="2987247"/>
              <a:ext cx="31908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pointer to the address at which the read function starts copying</a:t>
              </a:r>
            </a:p>
          </p:txBody>
        </p:sp>
        <p:sp>
          <p:nvSpPr>
            <p:cNvPr id="63" name="Up Arrow 62"/>
            <p:cNvSpPr/>
            <p:nvPr/>
          </p:nvSpPr>
          <p:spPr>
            <a:xfrm>
              <a:off x="2805111" y="2233255"/>
              <a:ext cx="328614" cy="75399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729162" y="2233255"/>
            <a:ext cx="3190875" cy="1584989"/>
            <a:chOff x="5648324" y="2233255"/>
            <a:chExt cx="3190875" cy="1584989"/>
          </a:xfrm>
        </p:grpSpPr>
        <p:sp>
          <p:nvSpPr>
            <p:cNvPr id="62" name="TextBox 61"/>
            <p:cNvSpPr txBox="1"/>
            <p:nvPr/>
          </p:nvSpPr>
          <p:spPr>
            <a:xfrm>
              <a:off x="5648324" y="2987247"/>
              <a:ext cx="3190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How many bytes to copy</a:t>
              </a:r>
            </a:p>
          </p:txBody>
        </p:sp>
        <p:sp>
          <p:nvSpPr>
            <p:cNvPr id="64" name="Up Arrow 63"/>
            <p:cNvSpPr/>
            <p:nvPr/>
          </p:nvSpPr>
          <p:spPr>
            <a:xfrm>
              <a:off x="6786561" y="2233255"/>
              <a:ext cx="328614" cy="75399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9D60545-B528-4AE2-87B6-812205C773AE}"/>
              </a:ext>
            </a:extLst>
          </p:cNvPr>
          <p:cNvSpPr txBox="1"/>
          <p:nvPr/>
        </p:nvSpPr>
        <p:spPr>
          <a:xfrm>
            <a:off x="7872980" y="4732466"/>
            <a:ext cx="3742663" cy="830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This seems suspiciously familiar…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353" y="4710734"/>
            <a:ext cx="6948167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400" dirty="0"/>
              <a:t>This pointer MUST be a </a:t>
            </a:r>
            <a:r>
              <a:rPr lang="en-US" sz="2400" dirty="0" smtClean="0"/>
              <a:t>char*, </a:t>
            </a:r>
            <a:r>
              <a:rPr lang="en-US" sz="2400" dirty="0"/>
              <a:t>regardless of your data, so </a:t>
            </a:r>
            <a:r>
              <a:rPr lang="en-US" sz="2400" dirty="0"/>
              <a:t>you’ll have to use a </a:t>
            </a:r>
            <a:r>
              <a:rPr lang="en-US" sz="2400" dirty="0" smtClean="0"/>
              <a:t>typecast (unless your data is originally a char to begin with)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191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956"/>
          </a:xfrm>
        </p:spPr>
        <p:txBody>
          <a:bodyPr/>
          <a:lstStyle/>
          <a:p>
            <a:r>
              <a:rPr lang="en-US" dirty="0"/>
              <a:t>Reading some data with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fstream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84C009-01BA-47CF-890A-AC309E7EA695}"/>
              </a:ext>
            </a:extLst>
          </p:cNvPr>
          <p:cNvSpPr/>
          <p:nvPr/>
        </p:nvSpPr>
        <p:spPr>
          <a:xfrm>
            <a:off x="677334" y="2032057"/>
            <a:ext cx="81277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BinaryFile.bin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file.is_open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byte;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(&amp;byte,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*)&amp;count, 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*data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[count];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file.read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count 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(data[0]));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Reuse variable, if you’re done with 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byte,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F857D80-613D-4ECF-AE39-01C9920ECCF7}"/>
              </a:ext>
            </a:extLst>
          </p:cNvPr>
          <p:cNvGrpSpPr/>
          <p:nvPr/>
        </p:nvGrpSpPr>
        <p:grpSpPr>
          <a:xfrm>
            <a:off x="686858" y="1548614"/>
            <a:ext cx="8044274" cy="297386"/>
            <a:chOff x="686858" y="2295937"/>
            <a:chExt cx="8044274" cy="2973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517D96C-4FDD-4B0F-B814-BBF01DFF7734}"/>
                </a:ext>
              </a:extLst>
            </p:cNvPr>
            <p:cNvSpPr/>
            <p:nvPr/>
          </p:nvSpPr>
          <p:spPr>
            <a:xfrm>
              <a:off x="686858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D3BEE7A-E4C7-4A31-B349-50F9F4027506}"/>
                </a:ext>
              </a:extLst>
            </p:cNvPr>
            <p:cNvSpPr/>
            <p:nvPr/>
          </p:nvSpPr>
          <p:spPr>
            <a:xfrm>
              <a:off x="107044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A1400E5-FCC8-4DCF-99F2-4A23D51E1E80}"/>
                </a:ext>
              </a:extLst>
            </p:cNvPr>
            <p:cNvSpPr/>
            <p:nvPr/>
          </p:nvSpPr>
          <p:spPr>
            <a:xfrm>
              <a:off x="1454033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7494DC7-654C-43F2-9226-DA442F1C2D24}"/>
                </a:ext>
              </a:extLst>
            </p:cNvPr>
            <p:cNvSpPr/>
            <p:nvPr/>
          </p:nvSpPr>
          <p:spPr>
            <a:xfrm>
              <a:off x="374449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EC88A47-B3F9-41E2-ACD0-541911D46C8A}"/>
                </a:ext>
              </a:extLst>
            </p:cNvPr>
            <p:cNvSpPr/>
            <p:nvPr/>
          </p:nvSpPr>
          <p:spPr>
            <a:xfrm>
              <a:off x="4128086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A3AA34A-2915-43D1-B9E7-CC83684F380B}"/>
                </a:ext>
              </a:extLst>
            </p:cNvPr>
            <p:cNvSpPr/>
            <p:nvPr/>
          </p:nvSpPr>
          <p:spPr>
            <a:xfrm>
              <a:off x="4511674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D3A0DB-2C6D-4C74-B15C-B835F1482201}"/>
                </a:ext>
              </a:extLst>
            </p:cNvPr>
            <p:cNvSpPr/>
            <p:nvPr/>
          </p:nvSpPr>
          <p:spPr>
            <a:xfrm>
              <a:off x="4895261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E7557E9-A0B9-46E9-8C3F-4BB18A519497}"/>
                </a:ext>
              </a:extLst>
            </p:cNvPr>
            <p:cNvSpPr/>
            <p:nvPr/>
          </p:nvSpPr>
          <p:spPr>
            <a:xfrm>
              <a:off x="527884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4E3107-9081-42F5-BD2A-503CFFA0502F}"/>
                </a:ext>
              </a:extLst>
            </p:cNvPr>
            <p:cNvSpPr/>
            <p:nvPr/>
          </p:nvSpPr>
          <p:spPr>
            <a:xfrm>
              <a:off x="7196782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B4F9A1-3203-414F-83CB-D31E14E83996}"/>
                </a:ext>
              </a:extLst>
            </p:cNvPr>
            <p:cNvSpPr/>
            <p:nvPr/>
          </p:nvSpPr>
          <p:spPr>
            <a:xfrm>
              <a:off x="7580370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DEFF179-819C-4752-A500-1F7147E46ADB}"/>
                </a:ext>
              </a:extLst>
            </p:cNvPr>
            <p:cNvSpPr/>
            <p:nvPr/>
          </p:nvSpPr>
          <p:spPr>
            <a:xfrm>
              <a:off x="796395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5A358A-D8EF-4DB6-9FC7-5DF0021BDDDD}"/>
                </a:ext>
              </a:extLst>
            </p:cNvPr>
            <p:cNvSpPr/>
            <p:nvPr/>
          </p:nvSpPr>
          <p:spPr>
            <a:xfrm>
              <a:off x="1837619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8368D83-5A3E-44E4-B529-15BB4566768F}"/>
                </a:ext>
              </a:extLst>
            </p:cNvPr>
            <p:cNvSpPr/>
            <p:nvPr/>
          </p:nvSpPr>
          <p:spPr>
            <a:xfrm>
              <a:off x="5662436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6559B-A9BE-4CD1-B9E5-396659052CD2}"/>
                </a:ext>
              </a:extLst>
            </p:cNvPr>
            <p:cNvSpPr/>
            <p:nvPr/>
          </p:nvSpPr>
          <p:spPr>
            <a:xfrm>
              <a:off x="6046022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767CCF-3CEF-4CEF-9B63-6F7E92EFDC9A}"/>
                </a:ext>
              </a:extLst>
            </p:cNvPr>
            <p:cNvSpPr/>
            <p:nvPr/>
          </p:nvSpPr>
          <p:spPr>
            <a:xfrm>
              <a:off x="6429609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D2D9900-3592-4D39-89A2-7C8D15684D86}"/>
                </a:ext>
              </a:extLst>
            </p:cNvPr>
            <p:cNvSpPr/>
            <p:nvPr/>
          </p:nvSpPr>
          <p:spPr>
            <a:xfrm>
              <a:off x="681319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0710EC2-1E04-4B7E-9A07-2910061E2F9D}"/>
                </a:ext>
              </a:extLst>
            </p:cNvPr>
            <p:cNvSpPr/>
            <p:nvPr/>
          </p:nvSpPr>
          <p:spPr>
            <a:xfrm>
              <a:off x="834754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94E070-FAE2-4AEF-8CE5-D35C824FC48E}"/>
                </a:ext>
              </a:extLst>
            </p:cNvPr>
            <p:cNvSpPr/>
            <p:nvPr/>
          </p:nvSpPr>
          <p:spPr>
            <a:xfrm>
              <a:off x="2215678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5B12C7-6EE1-41D2-B631-79BB2A1E83E3}"/>
                </a:ext>
              </a:extLst>
            </p:cNvPr>
            <p:cNvSpPr/>
            <p:nvPr/>
          </p:nvSpPr>
          <p:spPr>
            <a:xfrm>
              <a:off x="2604793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6DE4585-38B8-4127-88CD-523FF16BEB5D}"/>
                </a:ext>
              </a:extLst>
            </p:cNvPr>
            <p:cNvSpPr/>
            <p:nvPr/>
          </p:nvSpPr>
          <p:spPr>
            <a:xfrm>
              <a:off x="2985616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4BD085-592A-4B2C-8CB4-F40B0CD3E325}"/>
                </a:ext>
              </a:extLst>
            </p:cNvPr>
            <p:cNvSpPr/>
            <p:nvPr/>
          </p:nvSpPr>
          <p:spPr>
            <a:xfrm>
              <a:off x="3355382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6949E99-FB0B-43AA-87A3-6A07D50F006D}"/>
              </a:ext>
            </a:extLst>
          </p:cNvPr>
          <p:cNvSpPr txBox="1"/>
          <p:nvPr/>
        </p:nvSpPr>
        <p:spPr>
          <a:xfrm>
            <a:off x="8878622" y="1807824"/>
            <a:ext cx="3183084" cy="3737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format description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6F7C6B6-C999-4B07-9176-78EC568D4B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78622" y="2181561"/>
          <a:ext cx="3183083" cy="312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743">
                  <a:extLst>
                    <a:ext uri="{9D8B030D-6E8A-4147-A177-3AD203B41FA5}">
                      <a16:colId xmlns:a16="http://schemas.microsoft.com/office/drawing/2014/main" val="3320705651"/>
                    </a:ext>
                  </a:extLst>
                </a:gridCol>
                <a:gridCol w="2032340">
                  <a:extLst>
                    <a:ext uri="{9D8B030D-6E8A-4147-A177-3AD203B41FA5}">
                      <a16:colId xmlns:a16="http://schemas.microsoft.com/office/drawing/2014/main" val="4219656702"/>
                    </a:ext>
                  </a:extLst>
                </a:gridCol>
              </a:tblGrid>
              <a:tr h="368115">
                <a:tc>
                  <a:txBody>
                    <a:bodyPr/>
                    <a:lstStyle/>
                    <a:p>
                      <a:r>
                        <a:rPr lang="en-US" sz="1800" dirty="0"/>
                        <a:t>1 byte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Some</a:t>
                      </a:r>
                      <a:r>
                        <a:rPr lang="en-US" sz="1800" baseline="0" dirty="0"/>
                        <a:t> data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41888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97417"/>
                  </a:ext>
                </a:extLst>
              </a:tr>
              <a:tr h="63537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bytes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based on 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881713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 byte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7571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66803"/>
                  </a:ext>
                </a:extLst>
              </a:tr>
              <a:tr h="63537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bytes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based on 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05885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5005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F9523FE-76BE-4B82-A111-E3D005BC0788}"/>
              </a:ext>
            </a:extLst>
          </p:cNvPr>
          <p:cNvGrpSpPr/>
          <p:nvPr/>
        </p:nvGrpSpPr>
        <p:grpSpPr>
          <a:xfrm>
            <a:off x="3531477" y="2905780"/>
            <a:ext cx="3366280" cy="893710"/>
            <a:chOff x="3531477" y="2905780"/>
            <a:chExt cx="3366280" cy="8937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9396D9-6BBE-4E0B-B262-0713B43ECAEB}"/>
                </a:ext>
              </a:extLst>
            </p:cNvPr>
            <p:cNvSpPr txBox="1"/>
            <p:nvPr/>
          </p:nvSpPr>
          <p:spPr>
            <a:xfrm>
              <a:off x="3844273" y="2905780"/>
              <a:ext cx="305348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400" dirty="0"/>
                <a:t>Hard-coding the size can be okay… if you are </a:t>
              </a:r>
              <a:r>
                <a:rPr lang="en-US" sz="1400" dirty="0" smtClean="0"/>
                <a:t>SURE. Like, really sure.</a:t>
              </a:r>
              <a:endParaRPr lang="en-US" sz="14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CDB5387-DFEB-4987-957C-DDF1D0D5435E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3531477" y="3167390"/>
              <a:ext cx="312796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F196E51-4688-44E6-A6B7-90E037EF8E6F}"/>
                </a:ext>
              </a:extLst>
            </p:cNvPr>
            <p:cNvCxnSpPr/>
            <p:nvPr/>
          </p:nvCxnSpPr>
          <p:spPr>
            <a:xfrm>
              <a:off x="4511673" y="3429000"/>
              <a:ext cx="68210" cy="37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49DF79-76BA-45E7-8059-0032D082FDE8}"/>
              </a:ext>
            </a:extLst>
          </p:cNvPr>
          <p:cNvGrpSpPr/>
          <p:nvPr/>
        </p:nvGrpSpPr>
        <p:grpSpPr>
          <a:xfrm>
            <a:off x="3105807" y="5758382"/>
            <a:ext cx="5344510" cy="738664"/>
            <a:chOff x="3105807" y="5758382"/>
            <a:chExt cx="5344510" cy="738664"/>
          </a:xfrm>
        </p:grpSpPr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68082F06-7E33-4B8D-8C8B-AFEA61D72C2F}"/>
                </a:ext>
              </a:extLst>
            </p:cNvPr>
            <p:cNvSpPr/>
            <p:nvPr/>
          </p:nvSpPr>
          <p:spPr>
            <a:xfrm>
              <a:off x="3105807" y="5990897"/>
              <a:ext cx="1789454" cy="18130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1ACC71-DAFC-454F-9D24-2A1E8269212B}"/>
                </a:ext>
              </a:extLst>
            </p:cNvPr>
            <p:cNvSpPr txBox="1"/>
            <p:nvPr/>
          </p:nvSpPr>
          <p:spPr>
            <a:xfrm>
              <a:off x="4895261" y="5758382"/>
              <a:ext cx="3555056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Delete data, or not, if needs to live on (and you have passed it on to something declared outside this block)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11832" y="3585696"/>
            <a:ext cx="5404630" cy="1100608"/>
            <a:chOff x="3211832" y="3585696"/>
            <a:chExt cx="5404630" cy="11006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651584-E292-4865-A4A7-951249F5A8E9}"/>
                </a:ext>
              </a:extLst>
            </p:cNvPr>
            <p:cNvSpPr txBox="1"/>
            <p:nvPr/>
          </p:nvSpPr>
          <p:spPr>
            <a:xfrm>
              <a:off x="5019262" y="3585696"/>
              <a:ext cx="359720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600" dirty="0" err="1" smtClean="0"/>
                <a:t>sizeof</a:t>
              </a:r>
              <a:r>
                <a:rPr lang="en-US" sz="1600" dirty="0" smtClean="0"/>
                <a:t>(data[0]), if you can rely on </a:t>
              </a:r>
              <a:r>
                <a:rPr lang="en-US" sz="1600" dirty="0" err="1" smtClean="0"/>
                <a:t>sizeof</a:t>
              </a:r>
              <a:r>
                <a:rPr lang="en-US" sz="1600" dirty="0" smtClean="0"/>
                <a:t>() for your data type – all elements SHOULD be the same size</a:t>
              </a:r>
              <a:endParaRPr lang="en-US" sz="1600" dirty="0"/>
            </a:p>
          </p:txBody>
        </p:sp>
        <p:sp>
          <p:nvSpPr>
            <p:cNvPr id="4" name="Left Brace 3"/>
            <p:cNvSpPr/>
            <p:nvPr/>
          </p:nvSpPr>
          <p:spPr>
            <a:xfrm rot="5400000">
              <a:off x="4614392" y="3030156"/>
              <a:ext cx="253588" cy="3058707"/>
            </a:xfrm>
            <a:prstGeom prst="leftBrace">
              <a:avLst>
                <a:gd name="adj1" fmla="val 34829"/>
                <a:gd name="adj2" fmla="val 263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6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29"/>
          </a:xfrm>
        </p:spPr>
        <p:txBody>
          <a:bodyPr/>
          <a:lstStyle/>
          <a:p>
            <a:r>
              <a:rPr lang="en-US" dirty="0" smtClean="0"/>
              <a:t>Reading </a:t>
            </a:r>
            <a:r>
              <a:rPr lang="en-US" dirty="0"/>
              <a:t>c</a:t>
            </a:r>
            <a:r>
              <a:rPr lang="en-US" dirty="0" smtClean="0"/>
              <a:t>ollections of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BEE7A-E4C7-4A31-B349-50F9F4027506}"/>
              </a:ext>
            </a:extLst>
          </p:cNvPr>
          <p:cNvSpPr/>
          <p:nvPr/>
        </p:nvSpPr>
        <p:spPr>
          <a:xfrm>
            <a:off x="3604241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400E5-FCC8-4DCF-99F2-4A23D51E1E80}"/>
              </a:ext>
            </a:extLst>
          </p:cNvPr>
          <p:cNvSpPr/>
          <p:nvPr/>
        </p:nvSpPr>
        <p:spPr>
          <a:xfrm>
            <a:off x="3987829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BEE7A-E4C7-4A31-B349-50F9F4027506}"/>
              </a:ext>
            </a:extLst>
          </p:cNvPr>
          <p:cNvSpPr/>
          <p:nvPr/>
        </p:nvSpPr>
        <p:spPr>
          <a:xfrm>
            <a:off x="4371416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400E5-FCC8-4DCF-99F2-4A23D51E1E80}"/>
              </a:ext>
            </a:extLst>
          </p:cNvPr>
          <p:cNvSpPr/>
          <p:nvPr/>
        </p:nvSpPr>
        <p:spPr>
          <a:xfrm>
            <a:off x="4755004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BEE7A-E4C7-4A31-B349-50F9F4027506}"/>
              </a:ext>
            </a:extLst>
          </p:cNvPr>
          <p:cNvSpPr/>
          <p:nvPr/>
        </p:nvSpPr>
        <p:spPr>
          <a:xfrm>
            <a:off x="5138590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400E5-FCC8-4DCF-99F2-4A23D51E1E80}"/>
              </a:ext>
            </a:extLst>
          </p:cNvPr>
          <p:cNvSpPr/>
          <p:nvPr/>
        </p:nvSpPr>
        <p:spPr>
          <a:xfrm>
            <a:off x="5522178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BEE7A-E4C7-4A31-B349-50F9F4027506}"/>
              </a:ext>
            </a:extLst>
          </p:cNvPr>
          <p:cNvSpPr/>
          <p:nvPr/>
        </p:nvSpPr>
        <p:spPr>
          <a:xfrm>
            <a:off x="5905765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400E5-FCC8-4DCF-99F2-4A23D51E1E80}"/>
              </a:ext>
            </a:extLst>
          </p:cNvPr>
          <p:cNvSpPr/>
          <p:nvPr/>
        </p:nvSpPr>
        <p:spPr>
          <a:xfrm>
            <a:off x="6289353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3BEE7A-E4C7-4A31-B349-50F9F4027506}"/>
              </a:ext>
            </a:extLst>
          </p:cNvPr>
          <p:cNvSpPr/>
          <p:nvPr/>
        </p:nvSpPr>
        <p:spPr>
          <a:xfrm>
            <a:off x="6672939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400E5-FCC8-4DCF-99F2-4A23D51E1E80}"/>
              </a:ext>
            </a:extLst>
          </p:cNvPr>
          <p:cNvSpPr/>
          <p:nvPr/>
        </p:nvSpPr>
        <p:spPr>
          <a:xfrm>
            <a:off x="7056527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71416" y="2074085"/>
            <a:ext cx="2301523" cy="334930"/>
            <a:chOff x="4371416" y="1930400"/>
            <a:chExt cx="2301523" cy="6223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71416" y="1930400"/>
              <a:ext cx="0" cy="6223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37885" y="1930400"/>
              <a:ext cx="0" cy="6223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05765" y="1930400"/>
              <a:ext cx="0" cy="6223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72939" y="1930400"/>
              <a:ext cx="0" cy="6223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754114" y="174307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24286" y="174307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00927" y="174307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43878" y="174307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41245" y="174307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5456" y="3073564"/>
            <a:ext cx="8478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Data comes in…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important.data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inputFile.read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 * 5);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Data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goes out…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superSecret.shh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 * 5);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3781" y="3919942"/>
            <a:ext cx="5776794" cy="314325"/>
          </a:xfrm>
          <a:prstGeom prst="rect">
            <a:avLst/>
          </a:prstGeom>
          <a:solidFill>
            <a:srgbClr val="080808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86193" y="5294127"/>
            <a:ext cx="5776794" cy="314325"/>
          </a:xfrm>
          <a:prstGeom prst="rect">
            <a:avLst/>
          </a:prstGeom>
          <a:solidFill>
            <a:srgbClr val="080808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134372" y="1719339"/>
            <a:ext cx="2790804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Contiguous data can be written/read all at once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8034" y="2074085"/>
            <a:ext cx="2546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19634" y="2413071"/>
            <a:ext cx="1712276" cy="1518392"/>
            <a:chOff x="2119634" y="2413071"/>
            <a:chExt cx="1712276" cy="1518392"/>
          </a:xfrm>
        </p:grpSpPr>
        <p:sp>
          <p:nvSpPr>
            <p:cNvPr id="32" name="Up Arrow 31"/>
            <p:cNvSpPr/>
            <p:nvPr/>
          </p:nvSpPr>
          <p:spPr>
            <a:xfrm rot="20975731">
              <a:off x="3740598" y="2413071"/>
              <a:ext cx="91312" cy="1518392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9634" y="2743441"/>
              <a:ext cx="1341851" cy="3385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sz="1600" dirty="0" smtClean="0"/>
                <a:t>Start here…</a:t>
              </a:r>
              <a:endParaRPr lang="en-US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14233" y="2469329"/>
            <a:ext cx="4420332" cy="905053"/>
            <a:chOff x="3614233" y="2469329"/>
            <a:chExt cx="4420332" cy="905053"/>
          </a:xfrm>
        </p:grpSpPr>
        <p:sp>
          <p:nvSpPr>
            <p:cNvPr id="34" name="Left Brace 33"/>
            <p:cNvSpPr/>
            <p:nvPr/>
          </p:nvSpPr>
          <p:spPr>
            <a:xfrm rot="16200000">
              <a:off x="5400381" y="683181"/>
              <a:ext cx="253588" cy="3825883"/>
            </a:xfrm>
            <a:prstGeom prst="leftBrace">
              <a:avLst>
                <a:gd name="adj1" fmla="val 34829"/>
                <a:gd name="adj2" fmla="val 7678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74590" y="2789607"/>
              <a:ext cx="2259975" cy="584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sz="1600" dirty="0" smtClean="0"/>
                <a:t>Read/write all 10 bytes at once</a:t>
              </a:r>
              <a:endParaRPr lang="en-US" sz="16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114961" y="4292128"/>
            <a:ext cx="5402874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Reading == Copy TO a memory address, from a file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14961" y="5658887"/>
            <a:ext cx="5548026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Writing == Copy to a file, FROM a memory address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61484" y="6189561"/>
            <a:ext cx="6501665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It’s the same concept, and (sometimes) nearly-identical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8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175"/>
            <a:ext cx="8596668" cy="32480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Taking a complex object and basically “flattening” it for storage in a file (or maybe transferring across a network)</a:t>
            </a:r>
          </a:p>
          <a:p>
            <a:r>
              <a:rPr lang="en-US" sz="2000" dirty="0" smtClean="0"/>
              <a:t>On the “receiving” end, it must be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deserialized</a:t>
            </a:r>
            <a:r>
              <a:rPr lang="en-US" sz="2000" dirty="0" smtClean="0"/>
              <a:t>, and converted to some appropriate format for use</a:t>
            </a:r>
          </a:p>
          <a:p>
            <a:r>
              <a:rPr lang="en-US" sz="2000" dirty="0" smtClean="0"/>
              <a:t>It’s like moving:</a:t>
            </a:r>
          </a:p>
          <a:p>
            <a:pPr lvl="1"/>
            <a:r>
              <a:rPr lang="en-US" sz="1800" dirty="0" smtClean="0"/>
              <a:t>Step 1: Pack your stuff in a box</a:t>
            </a:r>
          </a:p>
          <a:p>
            <a:pPr lvl="1"/>
            <a:r>
              <a:rPr lang="en-US" sz="1800" dirty="0" smtClean="0"/>
              <a:t>Step 2: Transport that box</a:t>
            </a:r>
          </a:p>
          <a:p>
            <a:pPr lvl="1"/>
            <a:r>
              <a:rPr lang="en-US" sz="1800" dirty="0" smtClean="0"/>
              <a:t>Step 3: Unpack that box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57750" y="3678135"/>
            <a:ext cx="3067050" cy="369332"/>
            <a:chOff x="4857750" y="4125396"/>
            <a:chExt cx="3067050" cy="369332"/>
          </a:xfrm>
        </p:grpSpPr>
        <p:sp>
          <p:nvSpPr>
            <p:cNvPr id="4" name="Left Arrow 3"/>
            <p:cNvSpPr/>
            <p:nvPr/>
          </p:nvSpPr>
          <p:spPr>
            <a:xfrm>
              <a:off x="4857750" y="4143375"/>
              <a:ext cx="1876425" cy="3333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8761" y="4125396"/>
              <a:ext cx="1076039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Serialize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57750" y="4460441"/>
            <a:ext cx="3419475" cy="369332"/>
            <a:chOff x="4857750" y="4907702"/>
            <a:chExt cx="3419475" cy="369332"/>
          </a:xfrm>
        </p:grpSpPr>
        <p:sp>
          <p:nvSpPr>
            <p:cNvPr id="6" name="Left Arrow 5"/>
            <p:cNvSpPr/>
            <p:nvPr/>
          </p:nvSpPr>
          <p:spPr>
            <a:xfrm>
              <a:off x="4857750" y="4925681"/>
              <a:ext cx="1876425" cy="3333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8761" y="4907702"/>
              <a:ext cx="1428464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err="1" smtClean="0"/>
                <a:t>Deserialize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7333" y="5029200"/>
            <a:ext cx="6697501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execution may look something like this: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data from files (</a:t>
            </a:r>
            <a:r>
              <a:rPr lang="en-US" dirty="0" err="1" smtClean="0"/>
              <a:t>deserialize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Do some 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Save some data (serialize updated object(s) as necessary)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steps 2 and/or 3 as needed until exiting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Binary representation of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300" y="1544420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number = 16;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number2 = 98734;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77334" y="2800352"/>
            <a:ext cx="11058525" cy="657224"/>
            <a:chOff x="847725" y="2481829"/>
            <a:chExt cx="8458200" cy="1347221"/>
          </a:xfrm>
        </p:grpSpPr>
        <p:sp>
          <p:nvSpPr>
            <p:cNvPr id="21" name="Rectangle 20"/>
            <p:cNvSpPr/>
            <p:nvPr/>
          </p:nvSpPr>
          <p:spPr>
            <a:xfrm>
              <a:off x="84772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227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1955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00010000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7682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3410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10101110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9137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10000001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4865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 smtClean="0">
                  <a:latin typeface="Consolas" panose="020B0609020204030204" pitchFamily="49" charset="0"/>
                </a:rPr>
                <a:t>00000001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9" name="Left Brace 28"/>
            <p:cNvSpPr/>
            <p:nvPr/>
          </p:nvSpPr>
          <p:spPr>
            <a:xfrm rot="5400000">
              <a:off x="2593464" y="736090"/>
              <a:ext cx="737621" cy="4229100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r>
                <a:rPr lang="en-US" dirty="0"/>
                <a:t>number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rot="5400000">
              <a:off x="6822565" y="736090"/>
              <a:ext cx="737620" cy="4229100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r>
                <a:rPr lang="en-US" dirty="0"/>
                <a:t>number2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601633" y="1282711"/>
            <a:ext cx="666644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Each </a:t>
            </a:r>
            <a:r>
              <a:rPr lang="en-US" b="1" dirty="0">
                <a:solidFill>
                  <a:schemeClr val="accent6"/>
                </a:solidFill>
              </a:rPr>
              <a:t>byte</a:t>
            </a:r>
            <a:r>
              <a:rPr lang="en-US" dirty="0"/>
              <a:t> </a:t>
            </a:r>
            <a:r>
              <a:rPr lang="en-US" dirty="0" smtClean="0"/>
              <a:t>is made </a:t>
            </a:r>
            <a:r>
              <a:rPr lang="en-US" dirty="0"/>
              <a:t>of 8 </a:t>
            </a:r>
            <a:r>
              <a:rPr lang="en-US" b="1" dirty="0" smtClean="0">
                <a:solidFill>
                  <a:schemeClr val="accent6"/>
                </a:solidFill>
              </a:rPr>
              <a:t>bits </a:t>
            </a:r>
            <a:r>
              <a:rPr lang="en-US" dirty="0"/>
              <a:t>(and each bit can be either 1 or 0)</a:t>
            </a:r>
            <a:endParaRPr lang="en-US" b="1" dirty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data type </a:t>
            </a:r>
            <a:r>
              <a:rPr lang="en-US" dirty="0" smtClean="0"/>
              <a:t>is made </a:t>
            </a:r>
            <a:r>
              <a:rPr lang="en-US" dirty="0"/>
              <a:t>of some number of bytes</a:t>
            </a:r>
          </a:p>
          <a:p>
            <a:r>
              <a:rPr lang="en-US" dirty="0"/>
              <a:t>Integers are commonly 4 byte data </a:t>
            </a:r>
            <a:r>
              <a:rPr lang="en-US" dirty="0" smtClean="0"/>
              <a:t>types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77334" y="4736034"/>
            <a:ext cx="11058525" cy="800864"/>
            <a:chOff x="677334" y="4736034"/>
            <a:chExt cx="11058525" cy="800864"/>
          </a:xfrm>
        </p:grpSpPr>
        <p:grpSp>
          <p:nvGrpSpPr>
            <p:cNvPr id="32" name="Group 31"/>
            <p:cNvGrpSpPr/>
            <p:nvPr/>
          </p:nvGrpSpPr>
          <p:grpSpPr>
            <a:xfrm>
              <a:off x="677334" y="4736034"/>
              <a:ext cx="11058525" cy="297385"/>
              <a:chOff x="847725" y="3219450"/>
              <a:chExt cx="8458200" cy="6096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47725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05000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62275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019550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1 0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076825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134100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 smtClean="0">
                    <a:latin typeface="Consolas" panose="020B0609020204030204" pitchFamily="49" charset="0"/>
                  </a:rPr>
                  <a:t>A E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91375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8 1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248650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 smtClean="0">
                    <a:latin typeface="Consolas" panose="020B0609020204030204" pitchFamily="49" charset="0"/>
                  </a:rPr>
                  <a:t>0 1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133123" y="5167566"/>
              <a:ext cx="46758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/>
                <a:t>OR, as pairs of 4-bit values (still 8 bits)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10126" y="3116631"/>
            <a:ext cx="742950" cy="1619403"/>
            <a:chOff x="4810126" y="3116631"/>
            <a:chExt cx="742950" cy="1619403"/>
          </a:xfrm>
        </p:grpSpPr>
        <p:sp>
          <p:nvSpPr>
            <p:cNvPr id="47" name="Rectangle 46"/>
            <p:cNvSpPr/>
            <p:nvPr/>
          </p:nvSpPr>
          <p:spPr>
            <a:xfrm>
              <a:off x="4810126" y="3116631"/>
              <a:ext cx="742950" cy="3621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Elbow Connector 53"/>
            <p:cNvCxnSpPr>
              <a:stCxn id="47" idx="2"/>
            </p:cNvCxnSpPr>
            <p:nvPr/>
          </p:nvCxnSpPr>
          <p:spPr>
            <a:xfrm rot="16200000" flipH="1">
              <a:off x="4633913" y="4026422"/>
              <a:ext cx="1257300" cy="16192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243756" y="3138411"/>
            <a:ext cx="742950" cy="1597624"/>
            <a:chOff x="4810126" y="3116631"/>
            <a:chExt cx="742950" cy="1597624"/>
          </a:xfrm>
        </p:grpSpPr>
        <p:sp>
          <p:nvSpPr>
            <p:cNvPr id="58" name="Rectangle 57"/>
            <p:cNvSpPr/>
            <p:nvPr/>
          </p:nvSpPr>
          <p:spPr>
            <a:xfrm>
              <a:off x="4810126" y="3116631"/>
              <a:ext cx="742950" cy="3621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Elbow Connector 58"/>
            <p:cNvCxnSpPr>
              <a:stCxn id="58" idx="2"/>
            </p:cNvCxnSpPr>
            <p:nvPr/>
          </p:nvCxnSpPr>
          <p:spPr>
            <a:xfrm rot="5400000">
              <a:off x="4463300" y="3995953"/>
              <a:ext cx="1235520" cy="20108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876300" y="3511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 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55508" y="3511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37823" y="3511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20138" y="3511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Byte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Serialization – How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175"/>
            <a:ext cx="8596668" cy="26003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Every object is different</a:t>
            </a:r>
          </a:p>
          <a:p>
            <a:r>
              <a:rPr lang="en-US" sz="2000" dirty="0" smtClean="0"/>
              <a:t>ALL objects ultimately boil down to primitive data – integers, characters, etc…</a:t>
            </a:r>
          </a:p>
          <a:p>
            <a:r>
              <a:rPr lang="en-US" sz="2000" dirty="0" smtClean="0"/>
              <a:t>Complex classes? They’re all made of 2 things:</a:t>
            </a:r>
          </a:p>
          <a:p>
            <a:pPr lvl="1"/>
            <a:r>
              <a:rPr lang="en-US" sz="1800" dirty="0" smtClean="0"/>
              <a:t>1. What TYPE(S) of data?</a:t>
            </a:r>
          </a:p>
          <a:p>
            <a:pPr lvl="1"/>
            <a:r>
              <a:rPr lang="en-US" sz="1800" dirty="0" smtClean="0"/>
              <a:t>2. How much of it?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52524" y="4704671"/>
            <a:ext cx="2771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Simple example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x,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6249" y="4405610"/>
            <a:ext cx="3971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Serialization is easy: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the x variable, 4 bytes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the y variable, 4 bytes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86249" y="5535667"/>
            <a:ext cx="3867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Deserialization is easy: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 4 bytes, store in x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 4 bytes, store in 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7333" y="3919835"/>
            <a:ext cx="2695289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On some platform an integer COULD BE some other number of bytes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07333" y="5074002"/>
            <a:ext cx="2695289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4 is not a Universal Truth™,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07333" y="3142538"/>
            <a:ext cx="2695289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Assuming 4-byte integers…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Serialization – How to?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43376" y="1481113"/>
            <a:ext cx="5629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Serialization is… more complicated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the count variable, 4 bytes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Node…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Serialize the </a:t>
            </a:r>
            <a:r>
              <a:rPr lang="en-US" b="1" dirty="0" smtClean="0">
                <a:solidFill>
                  <a:schemeClr val="accent6"/>
                </a:solidFill>
              </a:rPr>
              <a:t>DATA ONLY</a:t>
            </a:r>
          </a:p>
          <a:p>
            <a:pPr lvl="1"/>
            <a:r>
              <a:rPr lang="en-US" dirty="0" smtClean="0"/>
              <a:t>(Ignore the previous/next pointers)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4509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Complex 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*head;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*tail;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53721" y="4543602"/>
            <a:ext cx="934884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Memory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8605" y="4543602"/>
            <a:ext cx="1044380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Node0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9875" y="4543602"/>
            <a:ext cx="749200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count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59075" y="4543602"/>
            <a:ext cx="749200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head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08275" y="4543602"/>
            <a:ext cx="749200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tail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1380066" y="3919835"/>
            <a:ext cx="2505213" cy="6000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Down Arrow 35"/>
          <p:cNvSpPr/>
          <p:nvPr/>
        </p:nvSpPr>
        <p:spPr>
          <a:xfrm>
            <a:off x="4142318" y="3919835"/>
            <a:ext cx="5839882" cy="6000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Down Arrow 37"/>
          <p:cNvSpPr/>
          <p:nvPr/>
        </p:nvSpPr>
        <p:spPr>
          <a:xfrm flipH="1">
            <a:off x="7172325" y="3919835"/>
            <a:ext cx="3066914" cy="6000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32985" y="4543602"/>
            <a:ext cx="1044380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Memory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81581" y="4543602"/>
            <a:ext cx="934884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Memory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16465" y="4543602"/>
            <a:ext cx="1044380" cy="2973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Node2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60845" y="4543602"/>
            <a:ext cx="1044380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Memory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705225" y="4543602"/>
            <a:ext cx="934884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Memory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640109" y="4543602"/>
            <a:ext cx="1044380" cy="297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Node1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684489" y="4543602"/>
            <a:ext cx="1044380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Memory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Curved Down Arrow 51"/>
          <p:cNvSpPr/>
          <p:nvPr/>
        </p:nvSpPr>
        <p:spPr>
          <a:xfrm flipV="1">
            <a:off x="2154068" y="4840987"/>
            <a:ext cx="5018257" cy="4797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66970" y="3514255"/>
            <a:ext cx="2695289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Linked List in memory</a:t>
            </a:r>
            <a:endParaRPr lang="en-US" dirty="0"/>
          </a:p>
        </p:txBody>
      </p:sp>
      <p:sp>
        <p:nvSpPr>
          <p:cNvPr id="55" name="Serial_Count"/>
          <p:cNvSpPr/>
          <p:nvPr/>
        </p:nvSpPr>
        <p:spPr>
          <a:xfrm>
            <a:off x="409875" y="4543602"/>
            <a:ext cx="749200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count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Serial_Node2"/>
          <p:cNvSpPr/>
          <p:nvPr/>
        </p:nvSpPr>
        <p:spPr>
          <a:xfrm>
            <a:off x="6616465" y="4543602"/>
            <a:ext cx="1044380" cy="2973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Node2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Serial_Node1"/>
          <p:cNvSpPr/>
          <p:nvPr/>
        </p:nvSpPr>
        <p:spPr>
          <a:xfrm>
            <a:off x="9640109" y="4543602"/>
            <a:ext cx="1044380" cy="297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Node1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Serial_Node0"/>
          <p:cNvSpPr/>
          <p:nvPr/>
        </p:nvSpPr>
        <p:spPr>
          <a:xfrm>
            <a:off x="3588605" y="4543602"/>
            <a:ext cx="1044380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Node0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7333" y="5618151"/>
            <a:ext cx="5831345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Linked List serialized… the </a:t>
            </a:r>
            <a:r>
              <a:rPr lang="en-US" b="1" dirty="0" smtClean="0">
                <a:solidFill>
                  <a:schemeClr val="accent6"/>
                </a:solidFill>
              </a:rPr>
              <a:t>data</a:t>
            </a:r>
            <a:r>
              <a:rPr lang="en-US" dirty="0" smtClean="0"/>
              <a:t> is the important part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498777" y="2477846"/>
            <a:ext cx="2695289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Why ignore these pointers?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16465" y="5341152"/>
            <a:ext cx="3365735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Where a specific node lives in memory when a program is running is irrelevant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6 L -0.00013 0.24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-0.20052 0.2430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61172 0.2430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86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00162 L -0.27748 0.243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  <p:bldP spid="57" grpId="0" animBg="1"/>
      <p:bldP spid="54" grpId="0" animBg="1"/>
      <p:bldP spid="63" grpId="0" animBg="1"/>
      <p:bldP spid="64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Deserialization – How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872"/>
            <a:ext cx="8596668" cy="4496476"/>
          </a:xfrm>
        </p:spPr>
        <p:txBody>
          <a:bodyPr>
            <a:noAutofit/>
          </a:bodyPr>
          <a:lstStyle/>
          <a:p>
            <a:r>
              <a:rPr lang="en-US" sz="2400" dirty="0" smtClean="0"/>
              <a:t>We’ve looked at this before-- Read the data from the file, typically storing in some temporary variables</a:t>
            </a:r>
          </a:p>
          <a:p>
            <a:r>
              <a:rPr lang="en-US" sz="2400" dirty="0" smtClean="0"/>
              <a:t>From those temporary variables, put into some sort of long-term storage:</a:t>
            </a:r>
          </a:p>
          <a:p>
            <a:pPr lvl="1"/>
            <a:r>
              <a:rPr lang="en-US" sz="2000" dirty="0" smtClean="0"/>
              <a:t>Create an instance of some class using them</a:t>
            </a:r>
          </a:p>
          <a:p>
            <a:pPr lvl="1"/>
            <a:r>
              <a:rPr lang="en-US" sz="2000" dirty="0" smtClean="0"/>
              <a:t>Store them in a data structure (vector, linked list, stack, queue,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Do whatever the rest of your program needs with that data</a:t>
            </a:r>
          </a:p>
          <a:p>
            <a:r>
              <a:rPr lang="en-US" sz="2400" dirty="0" smtClean="0"/>
              <a:t>You can </a:t>
            </a:r>
            <a:r>
              <a:rPr lang="en-US" sz="2400" dirty="0" err="1" smtClean="0"/>
              <a:t>deserialize</a:t>
            </a:r>
            <a:r>
              <a:rPr lang="en-US" sz="2400" dirty="0" smtClean="0"/>
              <a:t> the same data into multiple containers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4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0038"/>
            <a:ext cx="8596668" cy="711884"/>
          </a:xfrm>
        </p:spPr>
        <p:txBody>
          <a:bodyPr/>
          <a:lstStyle/>
          <a:p>
            <a:r>
              <a:rPr lang="en-US" dirty="0" smtClean="0"/>
              <a:t>One file, many ways to store</a:t>
            </a:r>
            <a:endParaRPr lang="en-US" dirty="0"/>
          </a:p>
        </p:txBody>
      </p:sp>
      <p:sp>
        <p:nvSpPr>
          <p:cNvPr id="4" name="Serial_Count"/>
          <p:cNvSpPr/>
          <p:nvPr/>
        </p:nvSpPr>
        <p:spPr>
          <a:xfrm>
            <a:off x="659861" y="1620619"/>
            <a:ext cx="749200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count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erial_Node2"/>
          <p:cNvSpPr/>
          <p:nvPr/>
        </p:nvSpPr>
        <p:spPr>
          <a:xfrm>
            <a:off x="3416923" y="1620619"/>
            <a:ext cx="1044380" cy="2973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Node2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Serial_Node1"/>
          <p:cNvSpPr/>
          <p:nvPr/>
        </p:nvSpPr>
        <p:spPr>
          <a:xfrm>
            <a:off x="2412992" y="1620619"/>
            <a:ext cx="1044380" cy="297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Node1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Serial_Node0"/>
          <p:cNvSpPr/>
          <p:nvPr/>
        </p:nvSpPr>
        <p:spPr>
          <a:xfrm>
            <a:off x="1409061" y="1620619"/>
            <a:ext cx="1044380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onsolas" panose="020B0609020204030204" pitchFamily="49" charset="0"/>
              </a:rPr>
              <a:t>Node0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743" y="1251288"/>
            <a:ext cx="179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contents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333" y="2440342"/>
            <a:ext cx="411016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From file to </a:t>
            </a:r>
            <a:r>
              <a:rPr lang="en-US" b="1" dirty="0" smtClean="0">
                <a:latin typeface="Consolas" panose="020B0609020204030204" pitchFamily="49" charset="0"/>
              </a:rPr>
              <a:t>vector&lt;data&gt;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Read the count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(count):</a:t>
            </a:r>
            <a:br>
              <a:rPr lang="en-US" dirty="0" smtClean="0"/>
            </a:br>
            <a:r>
              <a:rPr lang="en-US" dirty="0" smtClean="0"/>
              <a:t>Read one thing (however involved that thing may be)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vectorObject.push_back</a:t>
            </a:r>
            <a:r>
              <a:rPr lang="en-US" dirty="0" smtClean="0"/>
              <a:t>(thing)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0282" y="2440342"/>
            <a:ext cx="411016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From file to </a:t>
            </a:r>
            <a:r>
              <a:rPr lang="en-US" b="1" dirty="0">
                <a:latin typeface="Consolas" panose="020B0609020204030204" pitchFamily="49" charset="0"/>
              </a:rPr>
              <a:t>stack&lt;data&gt;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Read the count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(count):</a:t>
            </a:r>
            <a:br>
              <a:rPr lang="en-US" dirty="0" smtClean="0"/>
            </a:br>
            <a:r>
              <a:rPr lang="en-US" dirty="0" smtClean="0"/>
              <a:t>Read one thing (however involved that thing may be)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stackObject.push</a:t>
            </a:r>
            <a:r>
              <a:rPr lang="en-US" dirty="0" smtClean="0"/>
              <a:t>(thing)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4091" y="1307646"/>
            <a:ext cx="432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“Node” could be any type of data – </a:t>
            </a:r>
            <a:r>
              <a:rPr lang="en-US" dirty="0" err="1" smtClean="0"/>
              <a:t>int</a:t>
            </a:r>
            <a:r>
              <a:rPr lang="en-US" dirty="0" smtClean="0"/>
              <a:t>, string, multiple variables to be grouped together for a class,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333" y="4572000"/>
            <a:ext cx="411016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From file to </a:t>
            </a:r>
            <a:r>
              <a:rPr lang="en-US" b="1" dirty="0">
                <a:latin typeface="Consolas" panose="020B0609020204030204" pitchFamily="49" charset="0"/>
              </a:rPr>
              <a:t>queue&lt;data&gt;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Read the count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(count):</a:t>
            </a:r>
            <a:br>
              <a:rPr lang="en-US" dirty="0" smtClean="0"/>
            </a:br>
            <a:r>
              <a:rPr lang="en-US" dirty="0" smtClean="0"/>
              <a:t>Read one thing (however involved that thing may be)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queueObject.enqueue</a:t>
            </a:r>
            <a:r>
              <a:rPr lang="en-US" dirty="0" smtClean="0"/>
              <a:t>(thing)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0282" y="4572000"/>
            <a:ext cx="411016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From file to </a:t>
            </a:r>
            <a:r>
              <a:rPr lang="en-US" b="1" dirty="0" err="1">
                <a:latin typeface="Consolas" panose="020B0609020204030204" pitchFamily="49" charset="0"/>
              </a:rPr>
              <a:t>linkedlist</a:t>
            </a:r>
            <a:r>
              <a:rPr lang="en-US" b="1" dirty="0">
                <a:latin typeface="Consolas" panose="020B0609020204030204" pitchFamily="49" charset="0"/>
              </a:rPr>
              <a:t>&lt;data&gt;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Read the count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(count):</a:t>
            </a:r>
            <a:br>
              <a:rPr lang="en-US" dirty="0" smtClean="0"/>
            </a:br>
            <a:r>
              <a:rPr lang="en-US" dirty="0" smtClean="0"/>
              <a:t>Read one thing (however involved that thing may be)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linkedlistObject.AddTail</a:t>
            </a:r>
            <a:r>
              <a:rPr lang="en-US" dirty="0" smtClean="0"/>
              <a:t>(thing)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58614" y="1753679"/>
            <a:ext cx="3284852" cy="313932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 matter where the original data came from, you can store it however you want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(This is true with text-based or binary I/O)</a:t>
            </a:r>
          </a:p>
          <a:p>
            <a:endParaRPr lang="en-US" dirty="0"/>
          </a:p>
          <a:p>
            <a:r>
              <a:rPr lang="en-US" dirty="0"/>
              <a:t>Whether you SHOULD store it in one type of data structure or another… that’s something else entirely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8614" y="5147998"/>
            <a:ext cx="3284852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Some formats may be much more complex than this, but the overall idea is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88" y="609600"/>
            <a:ext cx="9066559" cy="800100"/>
          </a:xfrm>
        </p:spPr>
        <p:txBody>
          <a:bodyPr/>
          <a:lstStyle/>
          <a:p>
            <a:r>
              <a:rPr lang="en-US" dirty="0" smtClean="0"/>
              <a:t>Advanced: What about reading entire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467"/>
            <a:ext cx="8596668" cy="25626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Reading an entire file is easy with binary files</a:t>
            </a:r>
          </a:p>
          <a:p>
            <a:r>
              <a:rPr lang="en-US" sz="2400" dirty="0" smtClean="0"/>
              <a:t>First: What’s in the file?</a:t>
            </a:r>
          </a:p>
          <a:p>
            <a:r>
              <a:rPr lang="en-US" sz="2400" dirty="0" smtClean="0"/>
              <a:t>Short answer: Who cares?</a:t>
            </a:r>
          </a:p>
          <a:p>
            <a:r>
              <a:rPr lang="en-US" sz="2400" dirty="0" smtClean="0"/>
              <a:t>Even shorter (but better) answer: bytes!</a:t>
            </a:r>
          </a:p>
          <a:p>
            <a:r>
              <a:rPr lang="en-US" sz="2400" dirty="0" smtClean="0"/>
              <a:t>How many bytes? There are some functions for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4310756"/>
            <a:ext cx="5429251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tellg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 smtClean="0"/>
          </a:p>
          <a:p>
            <a:r>
              <a:rPr lang="en-US" sz="2000" dirty="0" smtClean="0"/>
              <a:t>(Available in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000" dirty="0" smtClean="0"/>
              <a:t> objects)</a:t>
            </a:r>
          </a:p>
          <a:p>
            <a:endParaRPr lang="en-US" sz="2000" dirty="0" smtClean="0"/>
          </a:p>
          <a:p>
            <a:r>
              <a:rPr lang="en-US" sz="2000" dirty="0" smtClean="0"/>
              <a:t>Returns </a:t>
            </a:r>
            <a:r>
              <a:rPr lang="en-US" sz="2000" dirty="0"/>
              <a:t>the byte offset (from the beginning) of the current location in the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8984" y="4310756"/>
            <a:ext cx="5429251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seekg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(offset, way);</a:t>
            </a:r>
            <a:endParaRPr lang="en-US" sz="2000" dirty="0" smtClean="0"/>
          </a:p>
          <a:p>
            <a:r>
              <a:rPr lang="en-US" sz="2000" dirty="0" smtClean="0"/>
              <a:t>Set the file offset to a particular byte count, relative to some location:</a:t>
            </a:r>
          </a:p>
          <a:p>
            <a:endParaRPr lang="en-US" sz="2000" dirty="0"/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cur</a:t>
            </a:r>
            <a:r>
              <a:rPr lang="en-US" sz="2000" dirty="0"/>
              <a:t> – the current location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</a:t>
            </a:r>
            <a:r>
              <a:rPr lang="en-US" sz="2000" dirty="0"/>
              <a:t> – the beginning of the file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/>
              <a:t> –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257549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/>
          <a:lstStyle/>
          <a:p>
            <a:r>
              <a:rPr lang="en-US" dirty="0" smtClean="0"/>
              <a:t>Reading an entire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804038"/>
            <a:ext cx="98283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example.binaryFile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someFile.seekg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::end);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Go to end of file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someFile.tellg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How many bytes in file?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someFile.seekg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::beg);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Go back to the start of file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*data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someFile.read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(data,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Entire file, stored in memory!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3" y="4351805"/>
            <a:ext cx="542925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/>
              <a:t>What you do AFTER you have all of this data… is up to you!</a:t>
            </a:r>
          </a:p>
          <a:p>
            <a:r>
              <a:rPr lang="en-US" sz="2000" dirty="0" smtClean="0"/>
              <a:t>Store it?</a:t>
            </a:r>
          </a:p>
          <a:p>
            <a:r>
              <a:rPr lang="en-US" sz="2000" dirty="0" smtClean="0"/>
              <a:t>Save a copy?</a:t>
            </a:r>
            <a:br>
              <a:rPr lang="en-US" sz="2000" dirty="0" smtClean="0"/>
            </a:br>
            <a:r>
              <a:rPr lang="en-US" sz="2000" dirty="0" smtClean="0"/>
              <a:t>Compare to something else?</a:t>
            </a:r>
          </a:p>
          <a:p>
            <a:r>
              <a:rPr lang="en-US" sz="2000" dirty="0" smtClean="0"/>
              <a:t>Etc…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13329" y="4067267"/>
            <a:ext cx="4892331" cy="14773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 may never do something like this (you won’t have to in this course)</a:t>
            </a:r>
          </a:p>
          <a:p>
            <a:endParaRPr lang="en-US" dirty="0"/>
          </a:p>
          <a:p>
            <a:r>
              <a:rPr lang="en-US" dirty="0" smtClean="0"/>
              <a:t>BUT… many languages have functionality like this, in the event that you do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13329" y="5686395"/>
            <a:ext cx="4892331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 could also do this for parts of a file—reading in large sections of a file all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 fontScale="90000"/>
          </a:bodyPr>
          <a:lstStyle/>
          <a:p>
            <a:r>
              <a:rPr lang="en-US" dirty="0"/>
              <a:t>Big- and Little-Endian, cross platform woes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60564"/>
            <a:ext cx="9390591" cy="3880773"/>
          </a:xfrm>
        </p:spPr>
        <p:txBody>
          <a:bodyPr/>
          <a:lstStyle/>
          <a:p>
            <a:r>
              <a:rPr lang="en-US" dirty="0"/>
              <a:t>Not something we’re going to cover right now</a:t>
            </a:r>
          </a:p>
          <a:p>
            <a:r>
              <a:rPr lang="en-US" dirty="0" smtClean="0"/>
              <a:t>Computers typically agree on what ONE BYTE is</a:t>
            </a:r>
          </a:p>
          <a:p>
            <a:r>
              <a:rPr lang="en-US" dirty="0" smtClean="0"/>
              <a:t>They don’t agree on what to do with MORE THAN ONE BYTE</a:t>
            </a:r>
          </a:p>
          <a:p>
            <a:r>
              <a:rPr lang="en-US" dirty="0" smtClean="0"/>
              <a:t>Excellent </a:t>
            </a:r>
            <a:r>
              <a:rPr lang="en-US" dirty="0"/>
              <a:t>article on the problem: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https://betterexplained.com/articles/understanding-big-and-little-endian-byte-order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more on serialization: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isocpp.org/wiki/faq/serialization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8980"/>
            <a:ext cx="8596668" cy="695218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4198"/>
            <a:ext cx="8990844" cy="46304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Binary data is computer-readable, but not human-readable</a:t>
            </a:r>
          </a:p>
          <a:p>
            <a:r>
              <a:rPr lang="en-US" sz="2400" dirty="0" smtClean="0"/>
              <a:t>Data stored in these files is typically (but not always) smaller</a:t>
            </a:r>
          </a:p>
          <a:p>
            <a:r>
              <a:rPr lang="en-US" sz="2400" dirty="0" smtClean="0"/>
              <a:t>Transferring data to/from binary files is about copying memory directly, not translating from memory to some character representation</a:t>
            </a:r>
          </a:p>
          <a:p>
            <a:r>
              <a:rPr lang="en-US" sz="2400" dirty="0" smtClean="0"/>
              <a:t>Direct byte operations are also possible in other contexts, not just file I/O</a:t>
            </a:r>
          </a:p>
          <a:p>
            <a:r>
              <a:rPr lang="en-US" sz="2400" dirty="0" smtClean="0"/>
              <a:t>You should never* read/write complex objects as a single operation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Serialization</a:t>
            </a:r>
            <a:r>
              <a:rPr lang="en-US" sz="2400" dirty="0"/>
              <a:t> </a:t>
            </a:r>
            <a:r>
              <a:rPr lang="en-US" sz="2400" dirty="0" smtClean="0"/>
              <a:t>is taking data in memory and storing it in a file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Deserialization</a:t>
            </a:r>
            <a:r>
              <a:rPr lang="en-US" sz="2400" dirty="0" smtClean="0"/>
              <a:t> is taking data from a file and storing it in memory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03450" y="4161035"/>
            <a:ext cx="2909436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* there can be exceptions, but that’s beyond the scope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68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Writing to a text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779" y="1983819"/>
            <a:ext cx="53519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"someFile.txt"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 = 16;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number2 = 98734;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number2;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791324" y="1983819"/>
            <a:ext cx="4210051" cy="1569661"/>
            <a:chOff x="7496174" y="3219450"/>
            <a:chExt cx="4210051" cy="1569661"/>
          </a:xfrm>
        </p:grpSpPr>
        <p:sp>
          <p:nvSpPr>
            <p:cNvPr id="6" name="TextBox 5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Contents of “someFile.txt”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6174" y="3588782"/>
              <a:ext cx="421005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16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98734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2543" y="3830478"/>
            <a:ext cx="3829050" cy="2169825"/>
            <a:chOff x="2832543" y="3830478"/>
            <a:chExt cx="3829050" cy="2169825"/>
          </a:xfrm>
        </p:grpSpPr>
        <p:sp>
          <p:nvSpPr>
            <p:cNvPr id="9" name="Bent-Up Arrow 8"/>
            <p:cNvSpPr/>
            <p:nvPr/>
          </p:nvSpPr>
          <p:spPr>
            <a:xfrm rot="16200000">
              <a:off x="3586790" y="3806042"/>
              <a:ext cx="970299" cy="1019172"/>
            </a:xfrm>
            <a:prstGeom prst="bentUpArrow">
              <a:avLst>
                <a:gd name="adj1" fmla="val 10938"/>
                <a:gd name="adj2" fmla="val 16797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32543" y="4799974"/>
              <a:ext cx="382905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Each of these operations has to convert the value to a text representation of it, and then write those </a:t>
              </a:r>
              <a:r>
                <a:rPr lang="en-US" b="1" u="sng" dirty="0"/>
                <a:t>characters</a:t>
              </a:r>
              <a:r>
                <a:rPr lang="en-US" dirty="0"/>
                <a:t> to the file.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58491" y="609600"/>
            <a:ext cx="3690484" cy="2096740"/>
            <a:chOff x="7158491" y="609600"/>
            <a:chExt cx="3690484" cy="2096740"/>
          </a:xfrm>
        </p:grpSpPr>
        <p:sp>
          <p:nvSpPr>
            <p:cNvPr id="12" name="Bent-Up Arrow 11"/>
            <p:cNvSpPr/>
            <p:nvPr/>
          </p:nvSpPr>
          <p:spPr>
            <a:xfrm rot="5400000" flipV="1">
              <a:off x="7360553" y="1330870"/>
              <a:ext cx="1173408" cy="1577531"/>
            </a:xfrm>
            <a:prstGeom prst="bentUpArrow">
              <a:avLst>
                <a:gd name="adj1" fmla="val 11281"/>
                <a:gd name="adj2" fmla="val 13944"/>
                <a:gd name="adj3" fmla="val 192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3825" y="609600"/>
              <a:ext cx="3105150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not the number 16. This is the character 1, followed by the character 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63759" y="2669915"/>
            <a:ext cx="3437616" cy="2156978"/>
            <a:chOff x="7563759" y="-624048"/>
            <a:chExt cx="3437616" cy="2156978"/>
          </a:xfrm>
        </p:grpSpPr>
        <p:sp>
          <p:nvSpPr>
            <p:cNvPr id="17" name="Bent-Up Arrow 16"/>
            <p:cNvSpPr/>
            <p:nvPr/>
          </p:nvSpPr>
          <p:spPr>
            <a:xfrm rot="5400000" flipH="1" flipV="1">
              <a:off x="7735701" y="-795990"/>
              <a:ext cx="1233647" cy="1577531"/>
            </a:xfrm>
            <a:prstGeom prst="bentUpArrow">
              <a:avLst>
                <a:gd name="adj1" fmla="val 12053"/>
                <a:gd name="adj2" fmla="val 13944"/>
                <a:gd name="adj3" fmla="val 192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43825" y="609600"/>
              <a:ext cx="3257550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not the number </a:t>
              </a:r>
              <a:r>
                <a:rPr lang="en-US" dirty="0" smtClean="0"/>
                <a:t>98734. This is five characters we perceive as that number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75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375"/>
          </a:xfrm>
        </p:spPr>
        <p:txBody>
          <a:bodyPr/>
          <a:lstStyle/>
          <a:p>
            <a:r>
              <a:rPr lang="en-US" dirty="0"/>
              <a:t>Taking up space in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 = 16;				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4 bytes in memory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number2 = 98734;		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4 bytes in memory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 long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8 bytes in memory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18446744073709551615;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749" y="4414479"/>
            <a:ext cx="40957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Text representation is commonly 1 byte per character…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68200" y="4384476"/>
            <a:ext cx="4210051" cy="1292662"/>
            <a:chOff x="7496174" y="3219450"/>
            <a:chExt cx="4210051" cy="1292662"/>
          </a:xfrm>
        </p:grpSpPr>
        <p:sp>
          <p:nvSpPr>
            <p:cNvPr id="6" name="TextBox 5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Contents of “someFile.txt”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6174" y="3588782"/>
              <a:ext cx="421005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16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98734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18446744073709551615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09775" y="4753808"/>
            <a:ext cx="3249792" cy="338554"/>
            <a:chOff x="2009775" y="4753808"/>
            <a:chExt cx="3249792" cy="338554"/>
          </a:xfrm>
        </p:grpSpPr>
        <p:sp>
          <p:nvSpPr>
            <p:cNvPr id="8" name="Left Arrow 7"/>
            <p:cNvSpPr/>
            <p:nvPr/>
          </p:nvSpPr>
          <p:spPr>
            <a:xfrm>
              <a:off x="2009775" y="4851260"/>
              <a:ext cx="1933575" cy="2095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3350" y="4753808"/>
              <a:ext cx="1316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 bytes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09775" y="5030456"/>
            <a:ext cx="3249792" cy="338554"/>
            <a:chOff x="2009775" y="4753808"/>
            <a:chExt cx="3249792" cy="338554"/>
          </a:xfrm>
        </p:grpSpPr>
        <p:sp>
          <p:nvSpPr>
            <p:cNvPr id="12" name="Left Arrow 11"/>
            <p:cNvSpPr/>
            <p:nvPr/>
          </p:nvSpPr>
          <p:spPr>
            <a:xfrm>
              <a:off x="2009775" y="4851260"/>
              <a:ext cx="1933575" cy="2095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43350" y="4753808"/>
              <a:ext cx="1316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 bytes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35998" y="5311467"/>
            <a:ext cx="1623569" cy="338554"/>
            <a:chOff x="2011793" y="4753808"/>
            <a:chExt cx="2468450" cy="338554"/>
          </a:xfrm>
        </p:grpSpPr>
        <p:sp>
          <p:nvSpPr>
            <p:cNvPr id="15" name="Left Arrow 14"/>
            <p:cNvSpPr/>
            <p:nvPr/>
          </p:nvSpPr>
          <p:spPr>
            <a:xfrm>
              <a:off x="2011793" y="4837537"/>
              <a:ext cx="756927" cy="19522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74634" y="4753808"/>
              <a:ext cx="1705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 bytes!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968200" y="5815898"/>
            <a:ext cx="4210051" cy="4520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file size? 27 bytes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5624" y="3535011"/>
            <a:ext cx="4781551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>
                <a:solidFill>
                  <a:schemeClr val="bg1"/>
                </a:solidFill>
              </a:rPr>
              <a:t>(Assuming basic ASCII characters; UTF-8 or some other encoding is a whole other story)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76220" y="6260467"/>
            <a:ext cx="3122433" cy="4520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(Versus 16 bytes in memory)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/>
              <a:t>What about binary then?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334" y="1938475"/>
            <a:ext cx="881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= 16;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number2 = 98734;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18446744073709551615;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599" y="1333500"/>
            <a:ext cx="42470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In binary I/O, bytes are copied directly from memory to the file—sometimes these are referred to as “raw bytes”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677334" y="3361982"/>
            <a:ext cx="2809344" cy="297385"/>
            <a:chOff x="677334" y="3361982"/>
            <a:chExt cx="2809344" cy="297385"/>
          </a:xfrm>
        </p:grpSpPr>
        <p:sp>
          <p:nvSpPr>
            <p:cNvPr id="40" name="Rectangle 39"/>
            <p:cNvSpPr/>
            <p:nvPr/>
          </p:nvSpPr>
          <p:spPr>
            <a:xfrm>
              <a:off x="677334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0 0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9670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0 0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82006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0 0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84342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1 0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486678" y="3361982"/>
            <a:ext cx="2809345" cy="297385"/>
            <a:chOff x="3486678" y="3361982"/>
            <a:chExt cx="2809345" cy="297385"/>
          </a:xfrm>
        </p:grpSpPr>
        <p:sp>
          <p:nvSpPr>
            <p:cNvPr id="44" name="Rectangle 43"/>
            <p:cNvSpPr/>
            <p:nvPr/>
          </p:nvSpPr>
          <p:spPr>
            <a:xfrm>
              <a:off x="3486678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0 0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89015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0 1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91351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8 1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93687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A E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296022" y="3361982"/>
            <a:ext cx="5618686" cy="297385"/>
            <a:chOff x="6296022" y="3361982"/>
            <a:chExt cx="5618686" cy="297385"/>
          </a:xfrm>
        </p:grpSpPr>
        <p:sp>
          <p:nvSpPr>
            <p:cNvPr id="48" name="Rectangle 47"/>
            <p:cNvSpPr/>
            <p:nvPr/>
          </p:nvSpPr>
          <p:spPr>
            <a:xfrm>
              <a:off x="6296022" y="3361982"/>
              <a:ext cx="702335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98358" y="3361982"/>
              <a:ext cx="702335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0694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03029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05365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807700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505736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212372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81599" y="4648198"/>
            <a:ext cx="6104689" cy="1181102"/>
            <a:chOff x="5593687" y="4648198"/>
            <a:chExt cx="5692601" cy="1181102"/>
          </a:xfrm>
        </p:grpSpPr>
        <p:sp>
          <p:nvSpPr>
            <p:cNvPr id="18" name="TextBox 17"/>
            <p:cNvSpPr txBox="1"/>
            <p:nvPr/>
          </p:nvSpPr>
          <p:spPr>
            <a:xfrm>
              <a:off x="5593687" y="4648198"/>
              <a:ext cx="5692601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someBinaryFile.bin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93687" y="5021935"/>
              <a:ext cx="5692601" cy="807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082006" y="3659367"/>
            <a:ext cx="4661845" cy="1971059"/>
            <a:chOff x="2082006" y="3659367"/>
            <a:chExt cx="4661845" cy="1971059"/>
          </a:xfrm>
        </p:grpSpPr>
        <p:sp>
          <p:nvSpPr>
            <p:cNvPr id="80" name="Rectangle 79"/>
            <p:cNvSpPr/>
            <p:nvPr/>
          </p:nvSpPr>
          <p:spPr>
            <a:xfrm>
              <a:off x="5171389" y="4984095"/>
              <a:ext cx="15724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00 00 00 10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2082006" y="3659367"/>
              <a:ext cx="3394869" cy="16395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8207817" y="3659367"/>
            <a:ext cx="3097323" cy="1960441"/>
            <a:chOff x="8207817" y="3659367"/>
            <a:chExt cx="3097323" cy="1960441"/>
          </a:xfrm>
        </p:grpSpPr>
        <p:sp>
          <p:nvSpPr>
            <p:cNvPr id="81" name="Rectangle 80"/>
            <p:cNvSpPr/>
            <p:nvPr/>
          </p:nvSpPr>
          <p:spPr>
            <a:xfrm>
              <a:off x="8207817" y="5250476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FF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85" name="Straight Arrow Connector 84"/>
            <p:cNvCxnSpPr>
              <a:stCxn id="51" idx="2"/>
              <a:endCxn id="81" idx="0"/>
            </p:cNvCxnSpPr>
            <p:nvPr/>
          </p:nvCxnSpPr>
          <p:spPr>
            <a:xfrm>
              <a:off x="8754197" y="3659367"/>
              <a:ext cx="1002282" cy="15911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242519" y="3659367"/>
            <a:ext cx="3033540" cy="1960441"/>
            <a:chOff x="5242519" y="3659367"/>
            <a:chExt cx="3033540" cy="1960441"/>
          </a:xfrm>
        </p:grpSpPr>
        <p:sp>
          <p:nvSpPr>
            <p:cNvPr id="82" name="Rectangle 81"/>
            <p:cNvSpPr/>
            <p:nvPr/>
          </p:nvSpPr>
          <p:spPr>
            <a:xfrm>
              <a:off x="6698383" y="5250476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00 01 81 AE</a:t>
              </a:r>
            </a:p>
          </p:txBody>
        </p:sp>
        <p:cxnSp>
          <p:nvCxnSpPr>
            <p:cNvPr id="92" name="Straight Arrow Connector 91"/>
            <p:cNvCxnSpPr>
              <a:stCxn id="46" idx="2"/>
              <a:endCxn id="82" idx="0"/>
            </p:cNvCxnSpPr>
            <p:nvPr/>
          </p:nvCxnSpPr>
          <p:spPr>
            <a:xfrm>
              <a:off x="5242519" y="3659367"/>
              <a:ext cx="2244702" cy="15911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114426" y="4454921"/>
            <a:ext cx="27815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 byte variable?</a:t>
            </a:r>
          </a:p>
          <a:p>
            <a:r>
              <a:rPr lang="en-US" dirty="0"/>
              <a:t>Write 4 bytes to the file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74001" y="3865570"/>
            <a:ext cx="241961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8 byte variable? Write 8 bytes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181599" y="5894612"/>
            <a:ext cx="6104689" cy="4520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file size? 16 bytes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72726" y="6298294"/>
            <a:ext cx="3122433" cy="4520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(Versus 16 bytes in memory)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about… spacing? Formatting</a:t>
            </a:r>
            <a:r>
              <a:rPr lang="en-US" sz="3200" dirty="0" smtClean="0"/>
              <a:t>?!</a:t>
            </a:r>
            <a:br>
              <a:rPr lang="en-US" sz="3200" dirty="0" smtClean="0"/>
            </a:br>
            <a:r>
              <a:rPr lang="en-US" sz="3200" dirty="0" smtClean="0"/>
              <a:t>AKA I </a:t>
            </a:r>
            <a:r>
              <a:rPr lang="en-US" sz="3200" dirty="0"/>
              <a:t>need my data to look pretty!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Too bad!</a:t>
            </a:r>
          </a:p>
          <a:p>
            <a:r>
              <a:rPr lang="en-US" sz="2400" dirty="0"/>
              <a:t>No formatting in binary files</a:t>
            </a:r>
          </a:p>
          <a:p>
            <a:r>
              <a:rPr lang="en-US" sz="2400" dirty="0"/>
              <a:t>Not for human eyes</a:t>
            </a:r>
          </a:p>
          <a:p>
            <a:r>
              <a:rPr lang="en-US" sz="2400" dirty="0"/>
              <a:t>The data is all on one “line”, one stream of bytes</a:t>
            </a:r>
          </a:p>
          <a:p>
            <a:r>
              <a:rPr lang="en-US" sz="2400" dirty="0"/>
              <a:t>How can you read this data, then?</a:t>
            </a:r>
          </a:p>
          <a:p>
            <a:pPr lvl="1"/>
            <a:r>
              <a:rPr lang="en-US" sz="2200" dirty="0"/>
              <a:t>Very carefully…</a:t>
            </a:r>
          </a:p>
          <a:p>
            <a:pPr lvl="1"/>
            <a:r>
              <a:rPr lang="en-US" sz="2200" dirty="0"/>
              <a:t>Every byte matters</a:t>
            </a:r>
          </a:p>
        </p:txBody>
      </p:sp>
    </p:spTree>
    <p:extLst>
      <p:ext uri="{BB962C8B-B14F-4D97-AF65-F5344CB8AC3E}">
        <p14:creationId xmlns:p14="http://schemas.microsoft.com/office/powerpoint/2010/main" val="16330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Reading binary? You need insider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18091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What is the structure of this file</a:t>
            </a:r>
            <a:r>
              <a:rPr lang="en-US" sz="2400" dirty="0" smtClean="0"/>
              <a:t>? What is its </a:t>
            </a:r>
            <a:r>
              <a:rPr lang="en-US" sz="2400" b="1" dirty="0" smtClean="0">
                <a:solidFill>
                  <a:srgbClr val="00B0F0"/>
                </a:solidFill>
              </a:rPr>
              <a:t>format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/>
              <a:t>How are its bytes organized?</a:t>
            </a:r>
          </a:p>
          <a:p>
            <a:r>
              <a:rPr lang="en-US" sz="2400" dirty="0" smtClean="0"/>
              <a:t>You learn the format by:</a:t>
            </a:r>
          </a:p>
          <a:p>
            <a:pPr lvl="1"/>
            <a:r>
              <a:rPr lang="en-US" sz="2200" dirty="0" smtClean="0"/>
              <a:t>Creating it yourself</a:t>
            </a:r>
            <a:endParaRPr lang="en-US" sz="2200" dirty="0"/>
          </a:p>
          <a:p>
            <a:pPr lvl="1"/>
            <a:r>
              <a:rPr lang="en-US" sz="2200" dirty="0" smtClean="0"/>
              <a:t>Learning about it through some sort of </a:t>
            </a:r>
            <a:r>
              <a:rPr lang="en-US" sz="2200" b="1" dirty="0" smtClean="0"/>
              <a:t>documentation</a:t>
            </a:r>
          </a:p>
          <a:p>
            <a:pPr lvl="1"/>
            <a:r>
              <a:rPr lang="en-US" sz="2200" dirty="0" smtClean="0"/>
              <a:t>Reverse-engineering it (not easy/advisable)</a:t>
            </a:r>
            <a:endParaRPr lang="en-US" sz="2200" dirty="0"/>
          </a:p>
          <a:p>
            <a:r>
              <a:rPr lang="en-US" sz="2400" dirty="0"/>
              <a:t>Many files have published info about their structure</a:t>
            </a:r>
          </a:p>
        </p:txBody>
      </p:sp>
    </p:spTree>
    <p:extLst>
      <p:ext uri="{BB962C8B-B14F-4D97-AF65-F5344CB8AC3E}">
        <p14:creationId xmlns:p14="http://schemas.microsoft.com/office/powerpoint/2010/main" val="22617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04791" cy="1320800"/>
          </a:xfrm>
        </p:spPr>
        <p:txBody>
          <a:bodyPr/>
          <a:lstStyle/>
          <a:p>
            <a:r>
              <a:rPr lang="en-US" dirty="0"/>
              <a:t>For files with known quantities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286" y="4180127"/>
            <a:ext cx="4118237" cy="224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Process of reading this file: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Open file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4 bytes for the integer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Read 2 bytes for the short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Read 4 bytes for the float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513285" y="2421731"/>
            <a:ext cx="7032886" cy="1493882"/>
            <a:chOff x="1513285" y="2659856"/>
            <a:chExt cx="7032886" cy="1493882"/>
          </a:xfrm>
        </p:grpSpPr>
        <p:grpSp>
          <p:nvGrpSpPr>
            <p:cNvPr id="34" name="Group 33"/>
            <p:cNvGrpSpPr/>
            <p:nvPr/>
          </p:nvGrpSpPr>
          <p:grpSpPr>
            <a:xfrm>
              <a:off x="1513285" y="2659856"/>
              <a:ext cx="7032886" cy="1493882"/>
              <a:chOff x="677333" y="2070893"/>
              <a:chExt cx="7032886" cy="14938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7333" y="2070893"/>
                <a:ext cx="7032886" cy="1493882"/>
                <a:chOff x="5593687" y="4648198"/>
                <a:chExt cx="5692601" cy="149388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93687" y="4648198"/>
                  <a:ext cx="5692601" cy="37373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someBinaryFile.bin</a:t>
                  </a:r>
                  <a:endParaRPr lang="en-US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593687" y="5021935"/>
                  <a:ext cx="5692601" cy="1120145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86858" y="2709144"/>
                <a:ext cx="2809344" cy="297385"/>
                <a:chOff x="677334" y="3361982"/>
                <a:chExt cx="2809344" cy="297385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77334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Consolas" panose="020B0609020204030204" pitchFamily="49" charset="0"/>
                    </a:rPr>
                    <a:t>0 0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379670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0 0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082006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0 0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784342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1 0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496202" y="2709144"/>
                <a:ext cx="1404672" cy="297385"/>
                <a:chOff x="677334" y="3361982"/>
                <a:chExt cx="1404672" cy="29738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77334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Consolas" panose="020B0609020204030204" pitchFamily="49" charset="0"/>
                    </a:rPr>
                    <a:t>4 3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379670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2 E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900874" y="2709144"/>
                <a:ext cx="2809344" cy="297385"/>
                <a:chOff x="677334" y="3361982"/>
                <a:chExt cx="2809344" cy="297385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77334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Consolas" panose="020B0609020204030204" pitchFamily="49" charset="0"/>
                    </a:rPr>
                    <a:t>0 E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379670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1 7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082006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A 5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784342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1 C</a:t>
                  </a:r>
                </a:p>
              </p:txBody>
            </p:sp>
          </p:grpSp>
        </p:grpSp>
        <p:sp>
          <p:nvSpPr>
            <p:cNvPr id="35" name="Left Brace 34"/>
            <p:cNvSpPr/>
            <p:nvPr/>
          </p:nvSpPr>
          <p:spPr>
            <a:xfrm rot="16200000">
              <a:off x="2828710" y="2298112"/>
              <a:ext cx="188019" cy="2818869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82704" y="3784406"/>
              <a:ext cx="1080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 bytes</a:t>
              </a:r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7042726" y="2298112"/>
              <a:ext cx="188019" cy="2818869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96720" y="3784406"/>
              <a:ext cx="1080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 bytes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4940480" y="3005209"/>
              <a:ext cx="188019" cy="1404674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51494" y="3784406"/>
              <a:ext cx="1080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 bytes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09625" y="1476375"/>
            <a:ext cx="67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imaginary file with 1 integer, 1 short, and 1 float</a:t>
            </a:r>
          </a:p>
        </p:txBody>
      </p:sp>
    </p:spTree>
    <p:extLst>
      <p:ext uri="{BB962C8B-B14F-4D97-AF65-F5344CB8AC3E}">
        <p14:creationId xmlns:p14="http://schemas.microsoft.com/office/powerpoint/2010/main" val="3428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7033</TotalTime>
  <Words>4252</Words>
  <Application>Microsoft Office PowerPoint</Application>
  <PresentationFormat>Widescreen</PresentationFormat>
  <Paragraphs>781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Trebuchet MS</vt:lpstr>
      <vt:lpstr>Wingdings 3</vt:lpstr>
      <vt:lpstr>Facet</vt:lpstr>
      <vt:lpstr>Binary File I/O</vt:lpstr>
      <vt:lpstr>Binary vs Text I/O operations</vt:lpstr>
      <vt:lpstr>Binary representation of values</vt:lpstr>
      <vt:lpstr>Writing to a text file</vt:lpstr>
      <vt:lpstr>Taking up space in files</vt:lpstr>
      <vt:lpstr>What about binary then?</vt:lpstr>
      <vt:lpstr>What about… spacing? Formatting?! AKA I need my data to look pretty!</vt:lpstr>
      <vt:lpstr>Reading binary? You need insider info</vt:lpstr>
      <vt:lpstr>For files with known quantities of data</vt:lpstr>
      <vt:lpstr>For files with variable quantities of data</vt:lpstr>
      <vt:lpstr>Solution – Data, to describe the other data</vt:lpstr>
      <vt:lpstr>Write, so you know how to read</vt:lpstr>
      <vt:lpstr>For files with lots of mixed data (Hypothetical example)</vt:lpstr>
      <vt:lpstr>Binary file I/O in C++</vt:lpstr>
      <vt:lpstr>read()ing and write()ing</vt:lpstr>
      <vt:lpstr>write()</vt:lpstr>
      <vt:lpstr>write() examples</vt:lpstr>
      <vt:lpstr>Typecast examples – Converting to char *</vt:lpstr>
      <vt:lpstr>What about objects?</vt:lpstr>
      <vt:lpstr>What about objects?</vt:lpstr>
      <vt:lpstr>Writing some binary data with o/fstream</vt:lpstr>
      <vt:lpstr>So what actually happens?</vt:lpstr>
      <vt:lpstr>sizeof()</vt:lpstr>
      <vt:lpstr>sizeof()</vt:lpstr>
      <vt:lpstr>sizeof() on STL containers</vt:lpstr>
      <vt:lpstr>read()</vt:lpstr>
      <vt:lpstr>Reading some data with i/fstream</vt:lpstr>
      <vt:lpstr>Reading collections of data</vt:lpstr>
      <vt:lpstr>Serialization</vt:lpstr>
      <vt:lpstr>Serialization – How to?</vt:lpstr>
      <vt:lpstr>Serialization – How to?</vt:lpstr>
      <vt:lpstr>Deserialization – How to?</vt:lpstr>
      <vt:lpstr>One file, many ways to store</vt:lpstr>
      <vt:lpstr>Advanced: What about reading entire files?</vt:lpstr>
      <vt:lpstr>Reading an entire file</vt:lpstr>
      <vt:lpstr>Big- and Little-Endian, cross platform woes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File I/O</dc:title>
  <dc:creator>Fox</dc:creator>
  <cp:lastModifiedBy>joshuafox@ufl.edu</cp:lastModifiedBy>
  <cp:revision>285</cp:revision>
  <dcterms:created xsi:type="dcterms:W3CDTF">2018-06-13T18:32:13Z</dcterms:created>
  <dcterms:modified xsi:type="dcterms:W3CDTF">2020-10-19T21:04:53Z</dcterms:modified>
</cp:coreProperties>
</file>