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9"/>
  </p:notesMasterIdLst>
  <p:sldIdLst>
    <p:sldId id="256" r:id="rId2"/>
    <p:sldId id="268" r:id="rId3"/>
    <p:sldId id="275" r:id="rId4"/>
    <p:sldId id="267" r:id="rId5"/>
    <p:sldId id="274" r:id="rId6"/>
    <p:sldId id="290" r:id="rId7"/>
    <p:sldId id="291" r:id="rId8"/>
    <p:sldId id="292" r:id="rId9"/>
    <p:sldId id="259" r:id="rId10"/>
    <p:sldId id="276" r:id="rId11"/>
    <p:sldId id="271" r:id="rId12"/>
    <p:sldId id="266" r:id="rId13"/>
    <p:sldId id="287" r:id="rId14"/>
    <p:sldId id="279" r:id="rId15"/>
    <p:sldId id="278" r:id="rId16"/>
    <p:sldId id="282" r:id="rId17"/>
    <p:sldId id="281" r:id="rId18"/>
    <p:sldId id="280" r:id="rId19"/>
    <p:sldId id="261" r:id="rId20"/>
    <p:sldId id="264" r:id="rId21"/>
    <p:sldId id="283" r:id="rId22"/>
    <p:sldId id="269" r:id="rId23"/>
    <p:sldId id="288" r:id="rId24"/>
    <p:sldId id="289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E490B-DE47-46DE-BE31-DBE7E27FCB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B1868-0DCB-48C6-9393-D1E9688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3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B1868-0DCB-48C6-9393-D1E9688FB6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381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BDD3-34F1-4184-9B8F-9CED7CCF8CF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ED8426-F172-4EAF-887B-33CF6331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864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69200"/>
                </a:solidFill>
              </a:rPr>
              <a:t>public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Everyone can access this--good for functions, </a:t>
            </a:r>
            <a:r>
              <a:rPr lang="en-US" sz="2000" dirty="0" err="1" smtClean="0"/>
              <a:t>accessors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 typically bad for data variables</a:t>
            </a:r>
            <a:br>
              <a:rPr lang="en-US" sz="2000" dirty="0" smtClean="0"/>
            </a:br>
            <a:r>
              <a:rPr lang="en-US" sz="2000" dirty="0" smtClean="0"/>
              <a:t>USE THIS SPARINGLY!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692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69200"/>
                </a:solidFill>
              </a:rPr>
              <a:t>private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The default section, only the class itself (i.e. functions within the class) can access this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692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69200"/>
                </a:solidFill>
              </a:rPr>
              <a:t>protected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The class itself AND any derived classes can access </a:t>
            </a:r>
            <a:r>
              <a:rPr lang="en-US" sz="2000" dirty="0" smtClean="0"/>
              <a:t>this</a:t>
            </a:r>
            <a:br>
              <a:rPr lang="en-US" sz="2000" dirty="0" smtClean="0"/>
            </a:br>
            <a:r>
              <a:rPr lang="en-US" sz="2000" dirty="0" smtClean="0"/>
              <a:t>(we’ll </a:t>
            </a:r>
            <a:r>
              <a:rPr lang="en-US" sz="2000" dirty="0" smtClean="0"/>
              <a:t>revisit this with </a:t>
            </a:r>
            <a:r>
              <a:rPr lang="en-US" sz="2000" dirty="0" smtClean="0"/>
              <a:t>inheritance, ignore it for now)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80019" y="2875356"/>
            <a:ext cx="272550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800" dirty="0" smtClean="0"/>
              <a:t>Make things public when it MAKES SENSE to do so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3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953386"/>
          </a:xfrm>
        </p:spPr>
        <p:txBody>
          <a:bodyPr/>
          <a:lstStyle/>
          <a:p>
            <a:r>
              <a:rPr lang="en-US" dirty="0" smtClean="0"/>
              <a:t>Key functions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7210"/>
            <a:ext cx="8596668" cy="501878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69200"/>
                </a:solidFill>
              </a:rPr>
              <a:t>Constructors</a:t>
            </a:r>
            <a:r>
              <a:rPr lang="en-US" sz="2000" dirty="0" smtClean="0"/>
              <a:t> – Build the object in a variety of ways</a:t>
            </a:r>
          </a:p>
          <a:p>
            <a:pPr lvl="1"/>
            <a:r>
              <a:rPr lang="en-US" sz="1800" dirty="0" smtClean="0"/>
              <a:t>You can define multiple constructors for options/flexibility</a:t>
            </a:r>
          </a:p>
          <a:p>
            <a:pPr lvl="1"/>
            <a:r>
              <a:rPr lang="en-US" sz="1800" dirty="0" smtClean="0"/>
              <a:t>Lots of parameters, few parameters, no parameters, default values, etc…</a:t>
            </a:r>
          </a:p>
          <a:p>
            <a:r>
              <a:rPr lang="en-US" sz="2400" b="1" dirty="0">
                <a:solidFill>
                  <a:srgbClr val="F69200"/>
                </a:solidFill>
              </a:rPr>
              <a:t>Destructor</a:t>
            </a:r>
            <a:r>
              <a:rPr lang="en-US" sz="2000" dirty="0" smtClean="0"/>
              <a:t> – Destroy the object (only one of these per class)</a:t>
            </a:r>
          </a:p>
          <a:p>
            <a:pPr lvl="1"/>
            <a:r>
              <a:rPr lang="en-US" sz="1800" dirty="0" smtClean="0"/>
              <a:t>Initially, you don’t NEED destructors, more on these later</a:t>
            </a:r>
          </a:p>
          <a:p>
            <a:r>
              <a:rPr lang="en-US" sz="2400" b="1" dirty="0" err="1">
                <a:solidFill>
                  <a:srgbClr val="F69200"/>
                </a:solidFill>
              </a:rPr>
              <a:t>Accessors</a:t>
            </a:r>
            <a:r>
              <a:rPr lang="en-US" sz="2000" dirty="0" smtClean="0"/>
              <a:t> – “Get” functions, retrieve something from the class</a:t>
            </a:r>
          </a:p>
          <a:p>
            <a:pPr lvl="1"/>
            <a:r>
              <a:rPr lang="en-US" sz="1800" dirty="0" err="1" smtClean="0"/>
              <a:t>someBankAccount.GetBalance</a:t>
            </a:r>
            <a:r>
              <a:rPr lang="en-US" sz="1800" dirty="0" smtClean="0"/>
              <a:t>();</a:t>
            </a:r>
          </a:p>
          <a:p>
            <a:r>
              <a:rPr lang="en-US" sz="2400" b="1" dirty="0" err="1">
                <a:solidFill>
                  <a:srgbClr val="F69200"/>
                </a:solidFill>
              </a:rPr>
              <a:t>Mutators</a:t>
            </a:r>
            <a:r>
              <a:rPr lang="en-US" sz="2000" dirty="0" smtClean="0"/>
              <a:t> – “Set” functions, change something about the class</a:t>
            </a:r>
          </a:p>
          <a:p>
            <a:pPr lvl="1"/>
            <a:r>
              <a:rPr lang="en-US" sz="1800" dirty="0" err="1" smtClean="0"/>
              <a:t>someDoor.Unlock</a:t>
            </a:r>
            <a:r>
              <a:rPr lang="en-US" sz="1800" dirty="0" smtClean="0"/>
              <a:t>(); </a:t>
            </a:r>
          </a:p>
          <a:p>
            <a:pPr lvl="1"/>
            <a:r>
              <a:rPr lang="en-US" sz="1800" dirty="0" err="1" smtClean="0"/>
              <a:t>someAircraft.IncreaseVelocity</a:t>
            </a:r>
            <a:r>
              <a:rPr lang="en-US" sz="1800" dirty="0" smtClean="0"/>
              <a:t>(2.15f);</a:t>
            </a:r>
          </a:p>
          <a:p>
            <a:r>
              <a:rPr lang="en-US" sz="2400" b="1" dirty="0">
                <a:solidFill>
                  <a:srgbClr val="F69200"/>
                </a:solidFill>
              </a:rPr>
              <a:t>Behaviors</a:t>
            </a:r>
            <a:r>
              <a:rPr lang="en-US" sz="2000" dirty="0" smtClean="0"/>
              <a:t> – Functions which “do” something with the class data</a:t>
            </a:r>
          </a:p>
          <a:p>
            <a:pPr lvl="1"/>
            <a:r>
              <a:rPr lang="en-US" sz="1800" dirty="0"/>
              <a:t>Set multiple values</a:t>
            </a:r>
          </a:p>
          <a:p>
            <a:pPr lvl="1"/>
            <a:r>
              <a:rPr lang="en-US" sz="1800" dirty="0"/>
              <a:t>Call multiple functions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58200" y="3137595"/>
            <a:ext cx="3658708" cy="3539430"/>
            <a:chOff x="8458200" y="3137595"/>
            <a:chExt cx="3658708" cy="3539430"/>
          </a:xfrm>
        </p:grpSpPr>
        <p:sp>
          <p:nvSpPr>
            <p:cNvPr id="4" name="Right Brace 3"/>
            <p:cNvSpPr/>
            <p:nvPr/>
          </p:nvSpPr>
          <p:spPr>
            <a:xfrm>
              <a:off x="8458200" y="3381375"/>
              <a:ext cx="466725" cy="3295650"/>
            </a:xfrm>
            <a:prstGeom prst="rightBrace">
              <a:avLst>
                <a:gd name="adj1" fmla="val 2874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24925" y="3137595"/>
              <a:ext cx="3191983" cy="35394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sz="1600" dirty="0" smtClean="0"/>
                <a:t>The line between these can be very blurry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 smtClean="0"/>
                <a:t>Should you have Get/Set functions for </a:t>
              </a:r>
              <a:r>
                <a:rPr lang="en-US" sz="1600" b="1" dirty="0" smtClean="0"/>
                <a:t>everything</a:t>
              </a:r>
              <a:r>
                <a:rPr lang="en-US" sz="1600" dirty="0" smtClean="0"/>
                <a:t>? 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 smtClean="0"/>
                <a:t>Should any other functions be allowed to access/change data?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Can a behavior function change/set internal data?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 smtClean="0"/>
                <a:t>Yes, no, maybe… Depends on who you ask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9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/>
          <a:lstStyle/>
          <a:p>
            <a:r>
              <a:rPr lang="en-US" dirty="0" smtClean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867275"/>
          </a:xfrm>
        </p:spPr>
        <p:txBody>
          <a:bodyPr/>
          <a:lstStyle/>
          <a:p>
            <a:r>
              <a:rPr lang="en-US" dirty="0" smtClean="0"/>
              <a:t>Function used to </a:t>
            </a:r>
            <a:r>
              <a:rPr lang="en-US" b="1" dirty="0">
                <a:solidFill>
                  <a:srgbClr val="F69200"/>
                </a:solidFill>
              </a:rPr>
              <a:t>initialize</a:t>
            </a:r>
            <a:r>
              <a:rPr lang="en-US" dirty="0" smtClean="0"/>
              <a:t> an object</a:t>
            </a:r>
          </a:p>
          <a:p>
            <a:r>
              <a:rPr lang="en-US" dirty="0" smtClean="0"/>
              <a:t>Called </a:t>
            </a:r>
            <a:r>
              <a:rPr lang="en-US" b="1" dirty="0" smtClean="0"/>
              <a:t>only once</a:t>
            </a:r>
            <a:r>
              <a:rPr lang="en-US" dirty="0" smtClean="0"/>
              <a:t>, when an object is initially created</a:t>
            </a:r>
          </a:p>
          <a:p>
            <a:r>
              <a:rPr lang="en-US" dirty="0" smtClean="0"/>
              <a:t>No return type, same function name as the class</a:t>
            </a:r>
          </a:p>
          <a:p>
            <a:r>
              <a:rPr lang="en-US" dirty="0" smtClean="0"/>
              <a:t>Multiple constructors are fine. How do you want, or need, to create an instance of this class?</a:t>
            </a:r>
            <a:endParaRPr lang="en-US" dirty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	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x);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Another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z);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 another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061"/>
            <a:ext cx="8596668" cy="766970"/>
          </a:xfrm>
        </p:spPr>
        <p:txBody>
          <a:bodyPr/>
          <a:lstStyle/>
          <a:p>
            <a:r>
              <a:rPr lang="en-US" dirty="0" smtClean="0"/>
              <a:t>Constructors - Usage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303" y="1330620"/>
            <a:ext cx="79347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303" y="3832830"/>
            <a:ext cx="7934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Calling the default constructor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 -12,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"Dinosaur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1775" y="3272424"/>
            <a:ext cx="7680961" cy="2308324"/>
            <a:chOff x="3881775" y="3272424"/>
            <a:chExt cx="7680961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7391892" y="3272424"/>
              <a:ext cx="4170844" cy="23083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What does the class DO with these parameters?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If you are main(), you don’t necessarily have to know (or care)</a:t>
              </a:r>
            </a:p>
            <a:p>
              <a:endParaRPr lang="en-US" dirty="0"/>
            </a:p>
            <a:p>
              <a:r>
                <a:rPr lang="en-US" dirty="0" smtClean="0"/>
                <a:t>Trust that whoever wrote the class is doing something proper with them!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881775" y="4426586"/>
              <a:ext cx="3510117" cy="39318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5026250" y="4426586"/>
              <a:ext cx="2365642" cy="5604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29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253"/>
            <a:ext cx="8596668" cy="31051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many can you have?</a:t>
            </a:r>
          </a:p>
          <a:p>
            <a:r>
              <a:rPr lang="en-US" sz="2000" dirty="0" smtClean="0"/>
              <a:t>As many as you </a:t>
            </a:r>
            <a:r>
              <a:rPr lang="en-US" sz="2000" dirty="0" smtClean="0"/>
              <a:t>want!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You can only have one </a:t>
            </a:r>
            <a:r>
              <a:rPr lang="en-US" sz="2000" b="1" dirty="0">
                <a:solidFill>
                  <a:srgbClr val="F69200"/>
                </a:solidFill>
              </a:rPr>
              <a:t>default</a:t>
            </a:r>
            <a:r>
              <a:rPr lang="en-US" sz="2000" dirty="0" smtClean="0"/>
              <a:t> constructor</a:t>
            </a:r>
          </a:p>
          <a:p>
            <a:r>
              <a:rPr lang="en-US" sz="2000" dirty="0" smtClean="0"/>
              <a:t>If you don’t write any </a:t>
            </a:r>
            <a:r>
              <a:rPr lang="en-US" sz="2000" dirty="0" smtClean="0"/>
              <a:t>constructors</a:t>
            </a:r>
            <a:r>
              <a:rPr lang="en-US" sz="2000" dirty="0" smtClean="0"/>
              <a:t>, one is provided for </a:t>
            </a:r>
            <a:r>
              <a:rPr lang="en-US" sz="2000" dirty="0" smtClean="0"/>
              <a:t>you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b="1" dirty="0">
                <a:solidFill>
                  <a:srgbClr val="F69200"/>
                </a:solidFill>
              </a:rPr>
              <a:t>implicitly declared constructor</a:t>
            </a:r>
            <a:r>
              <a:rPr lang="en-US" sz="2000" dirty="0" smtClean="0"/>
              <a:t> does nothing at all, and is the equivalent of: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4857752"/>
            <a:ext cx="7952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Implicitly declared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constructor, does nothing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2331" y="2317079"/>
            <a:ext cx="4170844" cy="230832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you write any constructors at all, default or not, the compiler will NO LONGER write an empty, do-nothing constructor.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your constructor has parameters, this will mean you no longer have a default constructor!</a:t>
            </a:r>
          </a:p>
        </p:txBody>
      </p:sp>
    </p:spTree>
    <p:extLst>
      <p:ext uri="{BB962C8B-B14F-4D97-AF65-F5344CB8AC3E}">
        <p14:creationId xmlns:p14="http://schemas.microsoft.com/office/powerpoint/2010/main" val="9186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/>
          <a:lstStyle/>
          <a:p>
            <a:r>
              <a:rPr lang="en-US" dirty="0" smtClean="0"/>
              <a:t>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276"/>
            <a:ext cx="8596668" cy="2362200"/>
          </a:xfrm>
        </p:spPr>
        <p:txBody>
          <a:bodyPr/>
          <a:lstStyle/>
          <a:p>
            <a:r>
              <a:rPr lang="en-US" dirty="0" smtClean="0"/>
              <a:t>A default constructor is one that either:</a:t>
            </a:r>
          </a:p>
          <a:p>
            <a:pPr lvl="1"/>
            <a:r>
              <a:rPr lang="en-US" sz="1800" dirty="0" smtClean="0"/>
              <a:t>Has no parameters</a:t>
            </a:r>
          </a:p>
          <a:p>
            <a:pPr lvl="1"/>
            <a:r>
              <a:rPr lang="en-US" sz="1800" dirty="0" smtClean="0"/>
              <a:t>Has parameters that ALL have </a:t>
            </a:r>
            <a:r>
              <a:rPr lang="en-US" sz="1800" b="1" dirty="0">
                <a:solidFill>
                  <a:srgbClr val="F69200"/>
                </a:solidFill>
              </a:rPr>
              <a:t>default </a:t>
            </a:r>
            <a:r>
              <a:rPr lang="en-US" sz="1800" b="1" dirty="0" smtClean="0">
                <a:solidFill>
                  <a:srgbClr val="F69200"/>
                </a:solidFill>
              </a:rPr>
              <a:t>arguments</a:t>
            </a:r>
            <a:endParaRPr lang="en-US" sz="1800" b="1" dirty="0">
              <a:solidFill>
                <a:srgbClr val="F69200"/>
              </a:solidFill>
            </a:endParaRPr>
          </a:p>
          <a:p>
            <a:r>
              <a:rPr lang="en-US" sz="2000" b="1" dirty="0">
                <a:solidFill>
                  <a:srgbClr val="F69200"/>
                </a:solidFill>
              </a:rPr>
              <a:t>Default </a:t>
            </a:r>
            <a:r>
              <a:rPr lang="en-US" sz="2000" b="1" dirty="0" smtClean="0">
                <a:solidFill>
                  <a:srgbClr val="F69200"/>
                </a:solidFill>
              </a:rPr>
              <a:t>arguments </a:t>
            </a:r>
            <a:r>
              <a:rPr lang="en-US" dirty="0" smtClean="0"/>
              <a:t>– a function parameter with a value that, if no other value is provided, will be assigned to the parameter</a:t>
            </a:r>
            <a:br>
              <a:rPr lang="en-US" dirty="0" smtClean="0"/>
            </a:br>
            <a:r>
              <a:rPr lang="en-US" dirty="0" smtClean="0"/>
              <a:t>(Not unique to classes, or constructors)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2707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 prototype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Bar(10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12);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Bar(10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Same as calling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Bar(10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Bar();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Same as calling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Bar(5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2);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3946" y="4000659"/>
            <a:ext cx="339537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values can be helpful when you frequently call a function with the same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3946" y="5064146"/>
            <a:ext cx="339537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never REQUIRED that you provide any default values for a function, just an option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 smtClean="0"/>
              <a:t>Quic</a:t>
            </a:r>
            <a:r>
              <a:rPr lang="en-US" dirty="0" smtClean="0"/>
              <a:t>k detour - </a:t>
            </a:r>
            <a:r>
              <a:rPr lang="en-US" dirty="0" smtClean="0"/>
              <a:t>Default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949"/>
            <a:ext cx="8596668" cy="935036"/>
          </a:xfrm>
        </p:spPr>
        <p:txBody>
          <a:bodyPr/>
          <a:lstStyle/>
          <a:p>
            <a:r>
              <a:rPr lang="en-US" dirty="0"/>
              <a:t>Once you mark ONE parameter as default, all parameters AFTER that must be </a:t>
            </a:r>
            <a:r>
              <a:rPr lang="en-US" dirty="0" smtClean="0"/>
              <a:t>default</a:t>
            </a:r>
            <a:br>
              <a:rPr lang="en-US" dirty="0" smtClean="0"/>
            </a:br>
            <a:r>
              <a:rPr lang="en-US" dirty="0" smtClean="0"/>
              <a:t>AFTER == to the right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5072" y="2533651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5072" y="3284021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072" y="4132242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5072" y="4980463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= 25);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 okay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5072" y="5349795"/>
            <a:ext cx="8735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Foo(5); 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 is assigned the 5? x? y?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Foo(__, 12); 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How to use a default for x, but not y?</a:t>
            </a:r>
          </a:p>
        </p:txBody>
      </p:sp>
      <p:sp>
        <p:nvSpPr>
          <p:cNvPr id="9" name="Rectangle 8"/>
          <p:cNvSpPr/>
          <p:nvPr/>
        </p:nvSpPr>
        <p:spPr>
          <a:xfrm>
            <a:off x="885072" y="2778948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Foo(17, 6);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z == 0, as a default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5072" y="3525164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Foo(199);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 == 2 and z == 0 as defaults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072" y="4373751"/>
            <a:ext cx="873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Foo(51, 40, 12);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Okay, overwriting the default 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9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09591" cy="1320800"/>
          </a:xfrm>
        </p:spPr>
        <p:txBody>
          <a:bodyPr/>
          <a:lstStyle/>
          <a:p>
            <a:r>
              <a:rPr lang="en-US" dirty="0" smtClean="0"/>
              <a:t>Why must you have a </a:t>
            </a:r>
            <a:r>
              <a:rPr lang="en-US" b="1" dirty="0" smtClean="0">
                <a:solidFill>
                  <a:srgbClr val="F69200"/>
                </a:solidFill>
              </a:rPr>
              <a:t>default</a:t>
            </a:r>
            <a:r>
              <a:rPr lang="en-US" dirty="0" smtClean="0"/>
              <a:t> constructor?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252" y="1832385"/>
            <a:ext cx="4261023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Given this class…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Example(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_x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_y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_x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_y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34024" y="2278869"/>
            <a:ext cx="6486525" cy="3139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ex(2, 4);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ex2;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No 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 constructor,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This MUST use the default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Create 10 DEFAULT objects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array[10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9806" y="5350454"/>
            <a:ext cx="41708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class has NO default constructor (that’s not inherently a bad thing)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3180" y="6081186"/>
            <a:ext cx="41708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It jus means that the object MUST be constructed with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866" y="5403006"/>
            <a:ext cx="4170844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Without a default constructor, you can’t create an array of objects of this type (each element in the array gets the default constructor called)</a:t>
            </a:r>
          </a:p>
        </p:txBody>
      </p:sp>
    </p:spTree>
    <p:extLst>
      <p:ext uri="{BB962C8B-B14F-4D97-AF65-F5344CB8AC3E}">
        <p14:creationId xmlns:p14="http://schemas.microsoft.com/office/powerpoint/2010/main" val="38465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 and the </a:t>
            </a:r>
            <a:r>
              <a:rPr lang="en-US" b="1" dirty="0">
                <a:solidFill>
                  <a:srgbClr val="F69200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2800" b="1" dirty="0">
                <a:solidFill>
                  <a:srgbClr val="F692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53"/>
            <a:ext cx="8596668" cy="2241062"/>
          </a:xfrm>
        </p:spPr>
        <p:txBody>
          <a:bodyPr/>
          <a:lstStyle/>
          <a:p>
            <a:r>
              <a:rPr lang="en-US" dirty="0" smtClean="0"/>
              <a:t>Unlike Java (and some other languages), you </a:t>
            </a:r>
            <a:r>
              <a:rPr lang="en-US" b="1" u="sng" dirty="0" smtClean="0"/>
              <a:t>DO NOT</a:t>
            </a:r>
            <a:r>
              <a:rPr lang="en-US" dirty="0" smtClean="0"/>
              <a:t> need to use the new keyword to create objects</a:t>
            </a:r>
          </a:p>
          <a:p>
            <a:r>
              <a:rPr lang="en-US" dirty="0" smtClean="0"/>
              <a:t>(We’ll cover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/>
              <a:t> and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/>
              <a:t> </a:t>
            </a:r>
            <a:r>
              <a:rPr lang="en-US" dirty="0" smtClean="0"/>
              <a:t>soon enough)</a:t>
            </a:r>
          </a:p>
          <a:p>
            <a:r>
              <a:rPr lang="en-US" dirty="0" smtClean="0"/>
              <a:t>In C++, objects are </a:t>
            </a:r>
            <a:r>
              <a:rPr lang="en-US" b="1" dirty="0">
                <a:solidFill>
                  <a:srgbClr val="F69200"/>
                </a:solidFill>
              </a:rPr>
              <a:t>instantiated</a:t>
            </a:r>
            <a:r>
              <a:rPr lang="en-US" dirty="0" smtClean="0"/>
              <a:t> AND USABLE as soon as they are declared</a:t>
            </a:r>
          </a:p>
          <a:p>
            <a:r>
              <a:rPr lang="en-US" dirty="0" smtClean="0"/>
              <a:t>A constructor is called, and it’s ready to go (whether its data has the correct values depends on how the object was constructed)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3794164"/>
            <a:ext cx="8409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Java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MUST do this in Java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ex.someFunction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not, this will fail (throw an exception)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C++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default constructor, good to go!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ex.someFunction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problem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 default objects, no problem!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7850" y="5409991"/>
            <a:ext cx="4227452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</a:t>
            </a:r>
            <a:r>
              <a:rPr lang="en-US" b="1" dirty="0">
                <a:solidFill>
                  <a:srgbClr val="F69200"/>
                </a:solidFill>
              </a:rPr>
              <a:t>instance</a:t>
            </a:r>
            <a:r>
              <a:rPr lang="en-US" dirty="0"/>
              <a:t> of a class can be used immediately. It is NOT a null reference, like in Java (more on references/pointers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C++ has the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/>
              <a:t> keyword</a:t>
            </a:r>
          </a:p>
          <a:p>
            <a:r>
              <a:rPr lang="en-US" sz="2400" dirty="0" smtClean="0"/>
              <a:t>A structure is like a class, except: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Begin List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Everything defaults to public accessibility</a:t>
            </a:r>
          </a:p>
          <a:p>
            <a:pPr marL="0" indent="0">
              <a:buNone/>
            </a:pPr>
            <a:r>
              <a:rPr lang="en-US" sz="2400" dirty="0" smtClean="0"/>
              <a:t>End List</a:t>
            </a:r>
          </a:p>
        </p:txBody>
      </p:sp>
    </p:spTree>
    <p:extLst>
      <p:ext uri="{BB962C8B-B14F-4D97-AF65-F5344CB8AC3E}">
        <p14:creationId xmlns:p14="http://schemas.microsoft.com/office/powerpoint/2010/main" val="26822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 smtClean="0"/>
              <a:t>group data together – no need to remember to do this yourself for multiple collections</a:t>
            </a:r>
          </a:p>
          <a:p>
            <a:pPr lvl="1"/>
            <a:r>
              <a:rPr lang="en-US" sz="2000" dirty="0" smtClean="0"/>
              <a:t>It happens automatically</a:t>
            </a:r>
          </a:p>
          <a:p>
            <a:r>
              <a:rPr lang="en-US" sz="2200" dirty="0"/>
              <a:t>Hide the </a:t>
            </a:r>
            <a:r>
              <a:rPr lang="en-US" sz="2200" dirty="0" smtClean="0"/>
              <a:t>details of something</a:t>
            </a:r>
          </a:p>
          <a:p>
            <a:pPr lvl="1"/>
            <a:r>
              <a:rPr lang="en-US" sz="2000" dirty="0" smtClean="0"/>
              <a:t>Create some public </a:t>
            </a:r>
            <a:r>
              <a:rPr lang="en-US" sz="2000" b="1" dirty="0">
                <a:solidFill>
                  <a:srgbClr val="F69200"/>
                </a:solidFill>
              </a:rPr>
              <a:t>interface</a:t>
            </a:r>
            <a:r>
              <a:rPr lang="en-US" sz="2000" dirty="0" smtClean="0"/>
              <a:t>, do the “real work” in private</a:t>
            </a:r>
          </a:p>
          <a:p>
            <a:r>
              <a:rPr lang="en-US" sz="2200" dirty="0"/>
              <a:t>Define boundaries</a:t>
            </a:r>
          </a:p>
          <a:p>
            <a:pPr lvl="1"/>
            <a:r>
              <a:rPr lang="en-US" sz="2000" dirty="0"/>
              <a:t>Control access to data/functionality</a:t>
            </a:r>
          </a:p>
          <a:p>
            <a:r>
              <a:rPr lang="en-US" sz="2200" dirty="0" smtClean="0"/>
              <a:t>Code reuse</a:t>
            </a:r>
          </a:p>
          <a:p>
            <a:pPr lvl="1"/>
            <a:r>
              <a:rPr lang="en-US" sz="2000" dirty="0" smtClean="0"/>
              <a:t>Invent the wheel once!</a:t>
            </a:r>
          </a:p>
        </p:txBody>
      </p:sp>
    </p:spTree>
    <p:extLst>
      <p:ext uri="{BB962C8B-B14F-4D97-AF65-F5344CB8AC3E}">
        <p14:creationId xmlns:p14="http://schemas.microsoft.com/office/powerpoint/2010/main" val="28872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671062"/>
            <a:ext cx="4744411" cy="38807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Person();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Person(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~Person();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salary_;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05604" y="1671062"/>
            <a:ext cx="4682103" cy="452018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Person(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~Person();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age_;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48873" y="2013527"/>
            <a:ext cx="3648363" cy="646546"/>
            <a:chOff x="1948873" y="2013527"/>
            <a:chExt cx="3648363" cy="646546"/>
          </a:xfrm>
        </p:grpSpPr>
        <p:sp>
          <p:nvSpPr>
            <p:cNvPr id="6" name="TextBox 5"/>
            <p:cNvSpPr txBox="1"/>
            <p:nvPr/>
          </p:nvSpPr>
          <p:spPr>
            <a:xfrm>
              <a:off x="2937164" y="2013527"/>
              <a:ext cx="2484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you remove these…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948873" y="2225964"/>
              <a:ext cx="942109" cy="28632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701309" y="2382859"/>
              <a:ext cx="895927" cy="277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8544" y="2844800"/>
            <a:ext cx="1099129" cy="1182255"/>
            <a:chOff x="138544" y="2844800"/>
            <a:chExt cx="1099129" cy="1182255"/>
          </a:xfrm>
        </p:grpSpPr>
        <p:sp>
          <p:nvSpPr>
            <p:cNvPr id="11" name="Left Brace 10"/>
            <p:cNvSpPr/>
            <p:nvPr/>
          </p:nvSpPr>
          <p:spPr>
            <a:xfrm>
              <a:off x="969819" y="2844800"/>
              <a:ext cx="175490" cy="1182255"/>
            </a:xfrm>
            <a:prstGeom prst="leftBrace">
              <a:avLst>
                <a:gd name="adj1" fmla="val 70098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544" y="2991862"/>
              <a:ext cx="1099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These become private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97054" y="2844800"/>
            <a:ext cx="1099129" cy="1182255"/>
            <a:chOff x="286326" y="2844800"/>
            <a:chExt cx="1099129" cy="1182255"/>
          </a:xfrm>
        </p:grpSpPr>
        <p:sp>
          <p:nvSpPr>
            <p:cNvPr id="16" name="Left Brace 15"/>
            <p:cNvSpPr/>
            <p:nvPr/>
          </p:nvSpPr>
          <p:spPr>
            <a:xfrm>
              <a:off x="969819" y="2844800"/>
              <a:ext cx="175490" cy="1182255"/>
            </a:xfrm>
            <a:prstGeom prst="leftBrace">
              <a:avLst>
                <a:gd name="adj1" fmla="val 70098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26" y="3006842"/>
              <a:ext cx="1099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These stay public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Classes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836739"/>
            <a:ext cx="8596668" cy="887411"/>
          </a:xfrm>
        </p:spPr>
        <p:txBody>
          <a:bodyPr>
            <a:noAutofit/>
          </a:bodyPr>
          <a:lstStyle/>
          <a:p>
            <a:r>
              <a:rPr lang="en-US" sz="2000" dirty="0" smtClean="0"/>
              <a:t>Class files are typically split into two separate files:</a:t>
            </a:r>
          </a:p>
          <a:p>
            <a:r>
              <a:rPr lang="en-US" sz="2400" b="1" dirty="0">
                <a:solidFill>
                  <a:srgbClr val="F69200"/>
                </a:solidFill>
              </a:rPr>
              <a:t>Header file</a:t>
            </a:r>
            <a:r>
              <a:rPr lang="en-US" sz="2000" dirty="0" smtClean="0"/>
              <a:t> – the initial definition of the CLASS ITSELF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7334" y="3048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Private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PROTOTYPES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77334" y="5403175"/>
            <a:ext cx="8596668" cy="88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69200"/>
                </a:solidFill>
              </a:rPr>
              <a:t>Source file </a:t>
            </a:r>
            <a:r>
              <a:rPr lang="en-US" sz="2000" dirty="0" smtClean="0"/>
              <a:t>– Where class functions are defined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5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Writing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MyClass.h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severalFoos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GetFoo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998665"/>
            <a:ext cx="5692330" cy="47259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MyClass.cpp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::MyClass(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"this-&gt;" allows access to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object which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invoked this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(similar to Java)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-&gt;foo 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Don't HAVE TO use "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43050"/>
            <a:ext cx="76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split classes into two files – one .h file, one 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62475" y="2076450"/>
            <a:ext cx="0" cy="4648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135515" y="2274890"/>
            <a:ext cx="5965997" cy="738664"/>
            <a:chOff x="6135515" y="2274890"/>
            <a:chExt cx="5965997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9463087" y="2274890"/>
              <a:ext cx="2638425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Scope-Resolution Operator indicates this function belongs to the class</a:t>
              </a:r>
            </a:p>
          </p:txBody>
        </p:sp>
        <p:sp>
          <p:nvSpPr>
            <p:cNvPr id="9" name="Bent-Up Arrow 8"/>
            <p:cNvSpPr/>
            <p:nvPr/>
          </p:nvSpPr>
          <p:spPr>
            <a:xfrm rot="10800000">
              <a:off x="6135515" y="2644222"/>
              <a:ext cx="3327571" cy="28575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2481" y="307215"/>
            <a:ext cx="4723992" cy="1535705"/>
            <a:chOff x="7012481" y="307215"/>
            <a:chExt cx="4723992" cy="1535705"/>
          </a:xfrm>
        </p:grpSpPr>
        <p:sp>
          <p:nvSpPr>
            <p:cNvPr id="11" name="Left Arrow 10"/>
            <p:cNvSpPr/>
            <p:nvPr/>
          </p:nvSpPr>
          <p:spPr>
            <a:xfrm rot="19839429">
              <a:off x="7012481" y="1653767"/>
              <a:ext cx="2363258" cy="18915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98048" y="307215"/>
              <a:ext cx="2638425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#include a header file with the class definition, so the compiler knows what </a:t>
              </a:r>
              <a:r>
                <a:rPr lang="en-US" sz="16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MyClass</a:t>
              </a:r>
              <a:r>
                <a:rPr lang="en-US" sz="1400" dirty="0" smtClean="0"/>
                <a:t> is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5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041"/>
            <a:ext cx="8596668" cy="1320800"/>
          </a:xfrm>
        </p:spPr>
        <p:txBody>
          <a:bodyPr/>
          <a:lstStyle/>
          <a:p>
            <a:r>
              <a:rPr lang="en-US" dirty="0" smtClean="0"/>
              <a:t>What is “this”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015205"/>
            <a:ext cx="8596668" cy="1166647"/>
          </a:xfrm>
        </p:spPr>
        <p:txBody>
          <a:bodyPr/>
          <a:lstStyle/>
          <a:p>
            <a:r>
              <a:rPr lang="en-US" b="1" dirty="0" smtClean="0">
                <a:solidFill>
                  <a:srgbClr val="F69200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represents the </a:t>
            </a:r>
            <a:r>
              <a:rPr lang="en-US" b="1" dirty="0" smtClean="0">
                <a:solidFill>
                  <a:srgbClr val="F69200"/>
                </a:solidFill>
              </a:rPr>
              <a:t>invoking object</a:t>
            </a:r>
            <a:r>
              <a:rPr lang="en-US" dirty="0" smtClean="0"/>
              <a:t>—the object that called the function</a:t>
            </a:r>
          </a:p>
          <a:p>
            <a:r>
              <a:rPr lang="en-US" dirty="0" smtClean="0"/>
              <a:t>A function may be used by many different objects—writing a unique version of the function would be tedious (at best)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6541" y="21818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Person(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_name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_age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_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age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_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-&gt;name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-&gt;age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5011" y="2810863"/>
            <a:ext cx="34530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Code in main()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bob(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sarah(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"Sarah"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28);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bob.ShowInformation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sarah.ShowInformation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64232" y="4732535"/>
            <a:ext cx="4772594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When “Bob” invokes the </a:t>
            </a:r>
            <a:r>
              <a:rPr lang="en-US" dirty="0" err="1" smtClean="0"/>
              <a:t>ShowInformation</a:t>
            </a:r>
            <a:r>
              <a:rPr lang="en-US" dirty="0" smtClean="0"/>
              <a:t>() function, “this” is pointing at bob (so the function prints bob’s information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0709" y="5782837"/>
            <a:ext cx="4772594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Later, when “Sarah” invokes the function, “this” points at her, and prints 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b="1" dirty="0" smtClean="0">
                <a:solidFill>
                  <a:srgbClr val="F69200"/>
                </a:solidFill>
                <a:latin typeface="Consolas" panose="020B0609020204030204" pitchFamily="49" charset="0"/>
              </a:rPr>
              <a:t>this-&gt;</a:t>
            </a:r>
            <a:r>
              <a:rPr lang="en-US" dirty="0" smtClean="0"/>
              <a:t> and not </a:t>
            </a:r>
            <a:r>
              <a:rPr lang="en-US" b="1" dirty="0" smtClean="0">
                <a:solidFill>
                  <a:srgbClr val="F69200"/>
                </a:solidFill>
                <a:latin typeface="Consolas" panose="020B0609020204030204" pitchFamily="49" charset="0"/>
              </a:rPr>
              <a:t>this.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(aka Why is C++ different than Java?)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C++, </a:t>
            </a:r>
            <a:r>
              <a:rPr lang="en-US" sz="2400" b="1" dirty="0">
                <a:solidFill>
                  <a:srgbClr val="F6920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F69200"/>
                </a:solidFill>
              </a:rPr>
              <a:t>pointer</a:t>
            </a:r>
            <a:r>
              <a:rPr lang="en-US" sz="2400" dirty="0" smtClean="0"/>
              <a:t> to the invoking object (we haven’t gotten to pointers yet)</a:t>
            </a:r>
          </a:p>
          <a:p>
            <a:r>
              <a:rPr lang="en-US" sz="2400" dirty="0" smtClean="0"/>
              <a:t>Java uses the period for accessing members of classes</a:t>
            </a:r>
          </a:p>
          <a:p>
            <a:r>
              <a:rPr lang="en-US" sz="2400" dirty="0" smtClean="0"/>
              <a:t>C++ does as well, but for OBJECTS, not pointers: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somePersonObject.ShowInformation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</a:rPr>
              <a:t>somePersonPointer</a:t>
            </a:r>
            <a:r>
              <a:rPr lang="en-US" sz="2400" dirty="0" smtClean="0"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latin typeface="Consolas" panose="020B0609020204030204" pitchFamily="49" charset="0"/>
              </a:rPr>
              <a:t>ShowInformation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/>
              <a:t>We’ll look at the distinction a bit more later on, but for now, inside a class, it’s ALWAYS </a:t>
            </a:r>
            <a:r>
              <a:rPr lang="en-US" sz="2400" b="1" dirty="0" smtClean="0">
                <a:solidFill>
                  <a:srgbClr val="F69200"/>
                </a:solidFill>
                <a:latin typeface="Consolas" panose="020B0609020204030204" pitchFamily="49" charset="0"/>
              </a:rPr>
              <a:t>this-&gt;</a:t>
            </a:r>
            <a:r>
              <a:rPr lang="en-US" sz="2400" dirty="0" smtClean="0"/>
              <a:t> in C++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3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Two files – good 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962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define class entirely in the header file</a:t>
            </a:r>
          </a:p>
          <a:p>
            <a:r>
              <a:rPr lang="en-US" sz="2400" dirty="0" smtClean="0"/>
              <a:t>Generally we don’t, and there are some forced exceptions (</a:t>
            </a:r>
            <a:r>
              <a:rPr lang="en-US" sz="2400" b="1" dirty="0" smtClean="0">
                <a:solidFill>
                  <a:srgbClr val="F69200"/>
                </a:solidFill>
              </a:rPr>
              <a:t>templates</a:t>
            </a:r>
            <a:r>
              <a:rPr lang="en-US" sz="2400" dirty="0" smtClean="0"/>
              <a:t>, which we’ll cover later)</a:t>
            </a:r>
          </a:p>
          <a:p>
            <a:r>
              <a:rPr lang="en-US" sz="2400" dirty="0" smtClean="0"/>
              <a:t>Get into the habit of breaking all classes into two header files</a:t>
            </a:r>
          </a:p>
          <a:p>
            <a:pPr lvl="1"/>
            <a:r>
              <a:rPr lang="en-US" sz="2200" dirty="0" smtClean="0"/>
              <a:t>Functions: prototype, definition</a:t>
            </a:r>
          </a:p>
          <a:p>
            <a:pPr lvl="1"/>
            <a:r>
              <a:rPr lang="en-US" sz="2200" dirty="0" smtClean="0"/>
              <a:t>Classes: Header file, source file</a:t>
            </a:r>
          </a:p>
          <a:p>
            <a:r>
              <a:rPr lang="en-US" sz="2400" dirty="0" smtClean="0"/>
              <a:t>It seems like work (and it is), but it helps keep things organized</a:t>
            </a:r>
          </a:p>
          <a:p>
            <a:r>
              <a:rPr lang="en-US" sz="2400" dirty="0" smtClean="0"/>
              <a:t>Develop good habits now (in any language) and it will pay off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4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 smtClean="0"/>
              <a:t>More that you can do with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AKA Future Lecture Topics!</a:t>
            </a:r>
          </a:p>
          <a:p>
            <a:r>
              <a:rPr lang="en-US" sz="2800" dirty="0" smtClean="0"/>
              <a:t>Inheritance and Polymorphism – Save time, reduce bugs by reusing code</a:t>
            </a:r>
          </a:p>
          <a:p>
            <a:r>
              <a:rPr lang="en-US" sz="2800" dirty="0" smtClean="0"/>
              <a:t>Templates – Ditto</a:t>
            </a:r>
          </a:p>
          <a:p>
            <a:r>
              <a:rPr lang="en-US" sz="2800" dirty="0"/>
              <a:t>Operator </a:t>
            </a:r>
            <a:r>
              <a:rPr lang="en-US" sz="2800" dirty="0" smtClean="0"/>
              <a:t>Overloading – Code simplification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3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325"/>
            <a:ext cx="8596668" cy="42982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Classes are a way to group variables and functions</a:t>
            </a:r>
          </a:p>
          <a:p>
            <a:r>
              <a:rPr lang="en-US" sz="2400" dirty="0" smtClean="0"/>
              <a:t>All instances of a class must be </a:t>
            </a:r>
            <a:r>
              <a:rPr lang="en-US" sz="2400" b="1" dirty="0">
                <a:solidFill>
                  <a:srgbClr val="F69200"/>
                </a:solidFill>
              </a:rPr>
              <a:t>constructed</a:t>
            </a:r>
          </a:p>
          <a:p>
            <a:pPr lvl="1"/>
            <a:r>
              <a:rPr lang="en-US" sz="2200" dirty="0" smtClean="0"/>
              <a:t>A class can have many constructors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F69200"/>
                </a:solidFill>
              </a:rPr>
              <a:t>default constructor</a:t>
            </a:r>
            <a:r>
              <a:rPr lang="en-US" sz="2200" dirty="0" smtClean="0"/>
              <a:t> is one that has no parameters, or parameters that all have default values</a:t>
            </a:r>
          </a:p>
          <a:p>
            <a:pPr lvl="1"/>
            <a:r>
              <a:rPr lang="en-US" sz="2200" dirty="0" smtClean="0"/>
              <a:t>An class can be written without a default constructor (but this may cause problems when trying to create arrays with this class)</a:t>
            </a:r>
            <a:endParaRPr lang="en-US" sz="2200" dirty="0" smtClean="0"/>
          </a:p>
          <a:p>
            <a:r>
              <a:rPr lang="en-US" sz="2400" dirty="0" smtClean="0"/>
              <a:t>Classes are typically (but not always) written in two files:</a:t>
            </a:r>
          </a:p>
          <a:p>
            <a:pPr lvl="1"/>
            <a:r>
              <a:rPr lang="en-US" sz="2200" dirty="0" smtClean="0"/>
              <a:t>Class </a:t>
            </a:r>
            <a:r>
              <a:rPr lang="en-US" sz="2200" b="1" dirty="0" smtClean="0">
                <a:solidFill>
                  <a:srgbClr val="F69200"/>
                </a:solidFill>
              </a:rPr>
              <a:t>declarations</a:t>
            </a:r>
            <a:r>
              <a:rPr lang="en-US" sz="2200" dirty="0" smtClean="0"/>
              <a:t> are in </a:t>
            </a:r>
            <a:r>
              <a:rPr lang="en-US" sz="2200" b="1" dirty="0" smtClean="0">
                <a:solidFill>
                  <a:srgbClr val="F69200"/>
                </a:solidFill>
              </a:rPr>
              <a:t>header files</a:t>
            </a:r>
          </a:p>
          <a:p>
            <a:pPr lvl="1"/>
            <a:r>
              <a:rPr lang="en-US" sz="2200" b="1" dirty="0" smtClean="0">
                <a:solidFill>
                  <a:srgbClr val="F69200"/>
                </a:solidFill>
              </a:rPr>
              <a:t>Definitions</a:t>
            </a:r>
            <a:r>
              <a:rPr lang="en-US" sz="2200" dirty="0" smtClean="0"/>
              <a:t> of class functions are in </a:t>
            </a:r>
            <a:r>
              <a:rPr lang="en-US" sz="2200" b="1" dirty="0" smtClean="0">
                <a:solidFill>
                  <a:srgbClr val="F69200"/>
                </a:solidFill>
              </a:rPr>
              <a:t>source </a:t>
            </a:r>
            <a:r>
              <a:rPr lang="en-US" sz="2200" b="1" dirty="0" smtClean="0">
                <a:solidFill>
                  <a:srgbClr val="F69200"/>
                </a:solidFill>
              </a:rPr>
              <a:t>files</a:t>
            </a:r>
            <a:endParaRPr lang="en-US" sz="2200" b="1" dirty="0" smtClean="0">
              <a:solidFill>
                <a:srgbClr val="F692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4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Similarities with 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3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core idea of a class object is the same</a:t>
            </a:r>
          </a:p>
          <a:p>
            <a:pPr lvl="1"/>
            <a:r>
              <a:rPr lang="en-US" sz="2000" dirty="0" smtClean="0"/>
              <a:t>Group data and functionality</a:t>
            </a:r>
          </a:p>
          <a:p>
            <a:endParaRPr lang="en-US" sz="2400" dirty="0" smtClean="0"/>
          </a:p>
          <a:p>
            <a:r>
              <a:rPr lang="en-US" sz="2400" dirty="0" smtClean="0"/>
              <a:t>Syntactic differences are always a thing across languages</a:t>
            </a:r>
          </a:p>
          <a:p>
            <a:endParaRPr lang="en-US" sz="2400" dirty="0"/>
          </a:p>
          <a:p>
            <a:r>
              <a:rPr lang="en-US" sz="2400" dirty="0" smtClean="0"/>
              <a:t>When dealing with </a:t>
            </a:r>
            <a:r>
              <a:rPr lang="en-US" sz="2400" b="1" dirty="0" smtClean="0">
                <a:solidFill>
                  <a:srgbClr val="F69200"/>
                </a:solidFill>
              </a:rPr>
              <a:t>dynamic memory</a:t>
            </a:r>
            <a:r>
              <a:rPr lang="en-US" sz="2400" dirty="0"/>
              <a:t>, things get much more </a:t>
            </a:r>
            <a:r>
              <a:rPr lang="en-US" sz="2400" dirty="0" smtClean="0"/>
              <a:t>complicated (more on this later)</a:t>
            </a:r>
          </a:p>
          <a:p>
            <a:endParaRPr lang="en-US" sz="2400" dirty="0"/>
          </a:p>
          <a:p>
            <a:r>
              <a:rPr lang="en-US" sz="2400" dirty="0" smtClean="0"/>
              <a:t>Because of the introduction of pointers, C++ will have a </a:t>
            </a:r>
            <a:r>
              <a:rPr lang="en-US" sz="2400" b="1" dirty="0" smtClean="0"/>
              <a:t>lot</a:t>
            </a:r>
            <a:r>
              <a:rPr lang="en-US" sz="2400" dirty="0" smtClean="0"/>
              <a:t> of additional rules/features/</a:t>
            </a:r>
            <a:r>
              <a:rPr lang="en-US" sz="2400" dirty="0" err="1" smtClean="0"/>
              <a:t>etc</a:t>
            </a:r>
            <a:r>
              <a:rPr lang="en-US" sz="2400" dirty="0" smtClean="0"/>
              <a:t> to worry </a:t>
            </a:r>
            <a:r>
              <a:rPr lang="en-US" sz="2400" dirty="0" smtClean="0"/>
              <a:t>about</a:t>
            </a:r>
            <a:br>
              <a:rPr lang="en-US" sz="2400" dirty="0" smtClean="0"/>
            </a:br>
            <a:r>
              <a:rPr lang="en-US" sz="2400" dirty="0" smtClean="0"/>
              <a:t>(we’ll get to those later)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6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3820"/>
            <a:ext cx="8596668" cy="854062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207882"/>
            <a:ext cx="9905999" cy="509616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 smtClean="0"/>
              <a:t>group data and/or functionality together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 to describe aspects of a person</a:t>
            </a:r>
            <a:endParaRPr lang="en-US" sz="1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Function to print out that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PrintData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sal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18)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"Minor"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Young adult"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Age is just a number..."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0475" y="1744019"/>
            <a:ext cx="5318501" cy="2585323"/>
            <a:chOff x="4334461" y="2346753"/>
            <a:chExt cx="7155172" cy="2585323"/>
          </a:xfrm>
        </p:grpSpPr>
        <p:sp>
          <p:nvSpPr>
            <p:cNvPr id="4" name="Right Arrow 3"/>
            <p:cNvSpPr/>
            <p:nvPr/>
          </p:nvSpPr>
          <p:spPr>
            <a:xfrm>
              <a:off x="4334461" y="3062143"/>
              <a:ext cx="1828800" cy="5911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56583" y="2346753"/>
              <a:ext cx="4433050" cy="2585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name;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age;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float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salary;</a:t>
              </a:r>
            </a:p>
            <a:p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PrintData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03725" y="467298"/>
            <a:ext cx="339537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encapsulates</a:t>
            </a:r>
            <a:r>
              <a:rPr lang="en-US" dirty="0" smtClean="0">
                <a:solidFill>
                  <a:schemeClr val="bg1"/>
                </a:solidFill>
              </a:rPr>
              <a:t> the data and functionality into a single unit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53604" y="4442820"/>
            <a:ext cx="3495617" cy="1762003"/>
            <a:chOff x="7453604" y="4442820"/>
            <a:chExt cx="3495617" cy="1762003"/>
          </a:xfrm>
        </p:grpSpPr>
        <p:grpSp>
          <p:nvGrpSpPr>
            <p:cNvPr id="10" name="Group 9"/>
            <p:cNvGrpSpPr/>
            <p:nvPr/>
          </p:nvGrpSpPr>
          <p:grpSpPr>
            <a:xfrm>
              <a:off x="7453604" y="5235219"/>
              <a:ext cx="3495617" cy="969604"/>
              <a:chOff x="2778821" y="5757108"/>
              <a:chExt cx="3495617" cy="969604"/>
            </a:xfrm>
          </p:grpSpPr>
          <p:sp>
            <p:nvSpPr>
              <p:cNvPr id="11" name="Left Arrow 10"/>
              <p:cNvSpPr/>
              <p:nvPr/>
            </p:nvSpPr>
            <p:spPr>
              <a:xfrm rot="5400000">
                <a:off x="4288761" y="5883894"/>
                <a:ext cx="475735" cy="22216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78821" y="6203492"/>
                <a:ext cx="3495617" cy="5232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Each of these Person objects has the same grouping of data and functionality</a:t>
                </a:r>
                <a:endParaRPr lang="en-US" sz="14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553852" y="4442820"/>
              <a:ext cx="3295124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one, two, Jim;</a:t>
              </a:r>
            </a:p>
            <a:p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bigGroup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[100];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7248"/>
            <a:ext cx="8596668" cy="790575"/>
          </a:xfrm>
        </p:spPr>
        <p:txBody>
          <a:bodyPr/>
          <a:lstStyle/>
          <a:p>
            <a:r>
              <a:rPr lang="en-US" dirty="0" smtClean="0"/>
              <a:t>The alternative to grouping…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050" y="917823"/>
            <a:ext cx="2914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Person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Two persons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salaries[2];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2025" y="917823"/>
            <a:ext cx="2914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Person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Two persons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salaries[2];</a:t>
            </a: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heights[2];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86125" y="1718012"/>
            <a:ext cx="1362075" cy="1222099"/>
            <a:chOff x="3286125" y="2333625"/>
            <a:chExt cx="1362075" cy="1222099"/>
          </a:xfrm>
        </p:grpSpPr>
        <p:sp>
          <p:nvSpPr>
            <p:cNvPr id="7" name="Right Arrow 6"/>
            <p:cNvSpPr/>
            <p:nvPr/>
          </p:nvSpPr>
          <p:spPr>
            <a:xfrm>
              <a:off x="3288837" y="2964597"/>
              <a:ext cx="1359363" cy="5911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6125" y="233362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Adding a variable?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38975" y="1718012"/>
            <a:ext cx="1809750" cy="1222099"/>
            <a:chOff x="3028950" y="2333625"/>
            <a:chExt cx="1809750" cy="1222099"/>
          </a:xfrm>
        </p:grpSpPr>
        <p:sp>
          <p:nvSpPr>
            <p:cNvPr id="14" name="Right Arrow 13"/>
            <p:cNvSpPr/>
            <p:nvPr/>
          </p:nvSpPr>
          <p:spPr>
            <a:xfrm>
              <a:off x="3288837" y="2964597"/>
              <a:ext cx="1359363" cy="5911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8950" y="2333625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 </a:t>
              </a:r>
              <a:r>
                <a:rPr lang="en-US" dirty="0"/>
                <a:t>2</a:t>
              </a:r>
              <a:r>
                <a:rPr lang="en-US" dirty="0" smtClean="0"/>
                <a:t> more variables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720" y="3816190"/>
            <a:ext cx="1306280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sz="1600" dirty="0" smtClean="0"/>
              <a:t>Gross, don’t write code like this.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7334" y="4755119"/>
            <a:ext cx="2914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One Person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solo;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Two persons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group[2];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334" y="4206758"/>
            <a:ext cx="193357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sz="2000" dirty="0" smtClean="0"/>
              <a:t>With classes…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10946" y="4677784"/>
            <a:ext cx="1362075" cy="1222099"/>
            <a:chOff x="3286125" y="2333625"/>
            <a:chExt cx="1362075" cy="1222099"/>
          </a:xfrm>
        </p:grpSpPr>
        <p:sp>
          <p:nvSpPr>
            <p:cNvPr id="20" name="Right Arrow 19"/>
            <p:cNvSpPr/>
            <p:nvPr/>
          </p:nvSpPr>
          <p:spPr>
            <a:xfrm>
              <a:off x="3288837" y="2964597"/>
              <a:ext cx="1359363" cy="5911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6125" y="233362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Adding a variable?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36302" y="4755119"/>
            <a:ext cx="2914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One Person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solo;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Two persons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group[2];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84528" y="4677784"/>
            <a:ext cx="1809750" cy="1222099"/>
            <a:chOff x="3028950" y="2333625"/>
            <a:chExt cx="1809750" cy="1222099"/>
          </a:xfrm>
        </p:grpSpPr>
        <p:sp>
          <p:nvSpPr>
            <p:cNvPr id="25" name="Right Arrow 24"/>
            <p:cNvSpPr/>
            <p:nvPr/>
          </p:nvSpPr>
          <p:spPr>
            <a:xfrm>
              <a:off x="3288837" y="2964597"/>
              <a:ext cx="1359363" cy="5911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8950" y="2333625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 2 more variables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213328" y="4755119"/>
            <a:ext cx="223269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One Person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solo;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Two persons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group[2];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8011" y="6309782"/>
            <a:ext cx="354528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sz="1800" dirty="0" smtClean="0"/>
              <a:t>No </a:t>
            </a:r>
            <a:r>
              <a:rPr lang="en-US" sz="1800" b="1" u="sng" dirty="0" smtClean="0"/>
              <a:t>external</a:t>
            </a:r>
            <a:r>
              <a:rPr lang="en-US" sz="1800" dirty="0" smtClean="0"/>
              <a:t> </a:t>
            </a:r>
            <a:r>
              <a:rPr lang="en-US" sz="1800" dirty="0" smtClean="0"/>
              <a:t>changes required!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8886189" y="363825"/>
            <a:ext cx="2914650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Person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height;</a:t>
            </a: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weight;</a:t>
            </a: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shoeSize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Two persons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ages[2];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salaries[2];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heights[2];</a:t>
            </a: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weight[2];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shoeSize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185" y="6309782"/>
            <a:ext cx="75275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sz="1800" dirty="0" smtClean="0"/>
              <a:t>Nice!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1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/>
      <p:bldP spid="18" grpId="0" animBg="1"/>
      <p:bldP spid="23" grpId="0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883"/>
          </a:xfrm>
        </p:spPr>
        <p:txBody>
          <a:bodyPr/>
          <a:lstStyle/>
          <a:p>
            <a:r>
              <a:rPr lang="en-US" dirty="0" smtClean="0"/>
              <a:t>What should be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7056"/>
            <a:ext cx="6796892" cy="47061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are the </a:t>
            </a:r>
            <a:r>
              <a:rPr lang="en-US" sz="2000" b="1" dirty="0" smtClean="0">
                <a:solidFill>
                  <a:srgbClr val="F69200"/>
                </a:solidFill>
              </a:rPr>
              <a:t>separate parts</a:t>
            </a:r>
            <a:r>
              <a:rPr lang="en-US" sz="2000" dirty="0" smtClean="0"/>
              <a:t> of your program?</a:t>
            </a:r>
          </a:p>
          <a:p>
            <a:r>
              <a:rPr lang="en-US" sz="2000" dirty="0" smtClean="0"/>
              <a:t>What </a:t>
            </a:r>
            <a:r>
              <a:rPr lang="en-US" sz="2000" b="1" dirty="0" smtClean="0">
                <a:solidFill>
                  <a:srgbClr val="F69200"/>
                </a:solidFill>
              </a:rPr>
              <a:t>data</a:t>
            </a:r>
            <a:r>
              <a:rPr lang="en-US" sz="2000" dirty="0" smtClean="0"/>
              <a:t> needs to be stored for those parts to work properly?</a:t>
            </a:r>
          </a:p>
          <a:p>
            <a:r>
              <a:rPr lang="en-US" sz="2000" dirty="0" smtClean="0"/>
              <a:t>For example, if you have a program that needs to store books</a:t>
            </a:r>
            <a:br>
              <a:rPr lang="en-US" sz="2000" dirty="0" smtClean="0"/>
            </a:br>
            <a:r>
              <a:rPr lang="en-US" sz="2000" dirty="0" smtClean="0"/>
              <a:t>(on a shelf, in a library/store, </a:t>
            </a:r>
            <a:r>
              <a:rPr lang="en-US" sz="2000" dirty="0" err="1" smtClean="0"/>
              <a:t>etc</a:t>
            </a:r>
            <a:r>
              <a:rPr lang="en-US" sz="2000" dirty="0" smtClean="0"/>
              <a:t>)...</a:t>
            </a:r>
            <a:endParaRPr lang="en-US" sz="2000" dirty="0"/>
          </a:p>
          <a:p>
            <a:r>
              <a:rPr lang="en-US" sz="2000" dirty="0" smtClean="0"/>
              <a:t>Each book has a: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Author</a:t>
            </a:r>
          </a:p>
          <a:p>
            <a:pPr lvl="1"/>
            <a:r>
              <a:rPr lang="en-US" sz="1800" dirty="0" smtClean="0"/>
              <a:t>Page count</a:t>
            </a:r>
          </a:p>
          <a:p>
            <a:pPr lvl="1"/>
            <a:r>
              <a:rPr lang="en-US" sz="1800" dirty="0" smtClean="0"/>
              <a:t>Retail price (suggested or actual)</a:t>
            </a:r>
          </a:p>
          <a:p>
            <a:pPr lvl="1"/>
            <a:r>
              <a:rPr lang="en-US" sz="1800" dirty="0" smtClean="0"/>
              <a:t>ISBN</a:t>
            </a:r>
          </a:p>
          <a:p>
            <a:r>
              <a:rPr lang="en-US" sz="2000" dirty="0" smtClean="0"/>
              <a:t>All of those variables could be stored in a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4883" y="1602504"/>
            <a:ext cx="1839057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 titles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25 authors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25 page counts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25 prices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25 ISBN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5713" y="609600"/>
            <a:ext cx="339537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had to track 25 books, what is easier: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4065" y="2102306"/>
            <a:ext cx="111350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 Books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1480" y="2102306"/>
            <a:ext cx="72587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1395" y="3602788"/>
            <a:ext cx="4244008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 the real world, do you pick up a </a:t>
            </a:r>
            <a:r>
              <a:rPr lang="en-US" dirty="0" smtClean="0"/>
              <a:t>book as a single object, with all the info it contains?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71394" y="4669264"/>
            <a:ext cx="4256171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OR, do you pick up the title, and separately pick up the author, and separately pick up the page count…?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0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1376"/>
            <a:ext cx="8596668" cy="738802"/>
          </a:xfrm>
        </p:spPr>
        <p:txBody>
          <a:bodyPr/>
          <a:lstStyle/>
          <a:p>
            <a:r>
              <a:rPr lang="en-US" dirty="0" smtClean="0"/>
              <a:t>What should or could be a class?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713" y="1191264"/>
            <a:ext cx="575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small game with the following characteristics: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space station with a cannon that can 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Asteroids that move toward the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Ships that fly vertically (top to bottom, or bottom to 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Ships that fly horizontally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score counter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713" y="3700476"/>
            <a:ext cx="357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Different “things” in the game</a:t>
            </a:r>
          </a:p>
          <a:p>
            <a:r>
              <a:rPr lang="en-US" dirty="0" smtClean="0"/>
              <a:t>Station</a:t>
            </a:r>
          </a:p>
          <a:p>
            <a:r>
              <a:rPr lang="en-US" dirty="0" smtClean="0"/>
              <a:t>Cannon</a:t>
            </a:r>
          </a:p>
          <a:p>
            <a:r>
              <a:rPr lang="en-US" dirty="0" smtClean="0"/>
              <a:t>Projectiles</a:t>
            </a:r>
          </a:p>
          <a:p>
            <a:r>
              <a:rPr lang="en-US" dirty="0" smtClean="0"/>
              <a:t>Asteroids</a:t>
            </a:r>
          </a:p>
          <a:p>
            <a:r>
              <a:rPr lang="en-US" dirty="0" smtClean="0"/>
              <a:t>Vertical ships</a:t>
            </a:r>
          </a:p>
          <a:p>
            <a:r>
              <a:rPr lang="en-US" dirty="0" smtClean="0"/>
              <a:t>Horizontal ships</a:t>
            </a:r>
          </a:p>
          <a:p>
            <a:r>
              <a:rPr lang="en-US" dirty="0" smtClean="0"/>
              <a:t>Score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5104" y="3700476"/>
            <a:ext cx="2699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Possible </a:t>
            </a:r>
            <a:r>
              <a:rPr lang="en-US" dirty="0" smtClean="0">
                <a:solidFill>
                  <a:schemeClr val="accent1"/>
                </a:solidFill>
              </a:rPr>
              <a:t>classes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class Station</a:t>
            </a:r>
          </a:p>
          <a:p>
            <a:r>
              <a:rPr lang="en-US" dirty="0" smtClean="0"/>
              <a:t>class Cannon</a:t>
            </a:r>
          </a:p>
          <a:p>
            <a:r>
              <a:rPr lang="en-US" dirty="0" smtClean="0"/>
              <a:t>class Projectile</a:t>
            </a:r>
          </a:p>
          <a:p>
            <a:r>
              <a:rPr lang="en-US" dirty="0" smtClean="0"/>
              <a:t>class Asteroid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VerticalShip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HorizontalShip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ScoreDisplay</a:t>
            </a:r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68" y="1063429"/>
            <a:ext cx="5149617" cy="48055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6714" y="6065512"/>
            <a:ext cx="408248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of these could be combined, or maybe even split into more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69876" y="6065512"/>
            <a:ext cx="6050186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Maybe classes for “invisible” parts of the program—for example, data structures, or random number generators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1376"/>
            <a:ext cx="8596668" cy="738802"/>
          </a:xfrm>
        </p:spPr>
        <p:txBody>
          <a:bodyPr/>
          <a:lstStyle/>
          <a:p>
            <a:r>
              <a:rPr lang="en-US" dirty="0" smtClean="0"/>
              <a:t>Even a simple program is a lot of files…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36" y="1282575"/>
            <a:ext cx="5149617" cy="48055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0761" y="6088144"/>
            <a:ext cx="304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Made something SIMILAR to this… not exactly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18" y="1445937"/>
            <a:ext cx="2810254" cy="447884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987706" y="6088144"/>
            <a:ext cx="304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from demos in a previous semester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48454" y="4245818"/>
            <a:ext cx="3409828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would be a little more complex than we had time for!</a:t>
            </a:r>
            <a:br>
              <a:rPr lang="en-US" dirty="0" smtClean="0"/>
            </a:br>
            <a:r>
              <a:rPr lang="en-US" dirty="0" smtClean="0"/>
              <a:t>(Full disclosure: a little Photoshop trickery prettied this screenshot up)</a:t>
            </a:r>
          </a:p>
        </p:txBody>
      </p:sp>
    </p:spTree>
    <p:extLst>
      <p:ext uri="{BB962C8B-B14F-4D97-AF65-F5344CB8AC3E}">
        <p14:creationId xmlns:p14="http://schemas.microsoft.com/office/powerpoint/2010/main" val="20354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56" y="224310"/>
            <a:ext cx="8596668" cy="1320800"/>
          </a:xfrm>
        </p:spPr>
        <p:txBody>
          <a:bodyPr/>
          <a:lstStyle/>
          <a:p>
            <a:r>
              <a:rPr lang="en-US" dirty="0" smtClean="0"/>
              <a:t>Class basics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74970" y="1242822"/>
            <a:ext cx="5469055" cy="1485102"/>
            <a:chOff x="3874970" y="1242822"/>
            <a:chExt cx="5469055" cy="1485102"/>
          </a:xfrm>
        </p:grpSpPr>
        <p:sp>
          <p:nvSpPr>
            <p:cNvPr id="4" name="Left Arrow 3"/>
            <p:cNvSpPr/>
            <p:nvPr/>
          </p:nvSpPr>
          <p:spPr>
            <a:xfrm rot="20552509">
              <a:off x="3874970" y="2303051"/>
              <a:ext cx="1883958" cy="4248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979" y="1242822"/>
              <a:ext cx="50240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Private variables/functions.</a:t>
              </a:r>
            </a:p>
            <a:p>
              <a:r>
                <a:rPr lang="en-US" dirty="0" smtClean="0"/>
                <a:t>Can’t access these outside of the class</a:t>
              </a:r>
              <a:endParaRPr lang="en-US" dirty="0"/>
            </a:p>
            <a:p>
              <a:r>
                <a:rPr lang="en-US" b="1" dirty="0">
                  <a:solidFill>
                    <a:srgbClr val="F69200"/>
                  </a:solidFill>
                </a:rPr>
                <a:t>**Everything is private by default in a class**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64726" y="3485865"/>
            <a:ext cx="4779502" cy="1250106"/>
            <a:chOff x="4407613" y="3205157"/>
            <a:chExt cx="4779502" cy="1250106"/>
          </a:xfrm>
        </p:grpSpPr>
        <p:sp>
          <p:nvSpPr>
            <p:cNvPr id="6" name="Left Arrow 5"/>
            <p:cNvSpPr/>
            <p:nvPr/>
          </p:nvSpPr>
          <p:spPr>
            <a:xfrm rot="20552509">
              <a:off x="4407613" y="4030390"/>
              <a:ext cx="1883958" cy="4248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9914" y="3205157"/>
              <a:ext cx="426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variables/functions.</a:t>
              </a:r>
            </a:p>
            <a:p>
              <a:r>
                <a:rPr lang="en-US" dirty="0" smtClean="0"/>
                <a:t>Everyone can access these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2451102"/>
            <a:ext cx="1607127" cy="1540285"/>
            <a:chOff x="-1" y="2451102"/>
            <a:chExt cx="1607127" cy="1540285"/>
          </a:xfrm>
        </p:grpSpPr>
        <p:sp>
          <p:nvSpPr>
            <p:cNvPr id="14" name="TextBox 13"/>
            <p:cNvSpPr txBox="1"/>
            <p:nvPr/>
          </p:nvSpPr>
          <p:spPr>
            <a:xfrm>
              <a:off x="-1" y="3000742"/>
              <a:ext cx="1607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Access defined by </a:t>
              </a:r>
              <a:r>
                <a:rPr lang="en-US" sz="1200" b="1" dirty="0" smtClean="0"/>
                <a:t>sections</a:t>
              </a:r>
              <a:r>
                <a:rPr lang="en-US" sz="1200" dirty="0" smtClean="0"/>
                <a:t>, not individual member or function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803563" y="2451102"/>
              <a:ext cx="175863" cy="549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</p:cNvCxnSpPr>
            <p:nvPr/>
          </p:nvCxnSpPr>
          <p:spPr>
            <a:xfrm>
              <a:off x="803563" y="3831739"/>
              <a:ext cx="346184" cy="1596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336578" y="6378860"/>
            <a:ext cx="4482330" cy="276999"/>
            <a:chOff x="1336578" y="6378860"/>
            <a:chExt cx="448233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2214033" y="6378860"/>
              <a:ext cx="360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Also, semicolon. Super duper important. 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1336578" y="6391564"/>
              <a:ext cx="877455" cy="1257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976655" y="1015583"/>
            <a:ext cx="72148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File: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Person.h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name_;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age_;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salary_;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nickname_;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Person();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0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7768</TotalTime>
  <Words>2808</Words>
  <Application>Microsoft Office PowerPoint</Application>
  <PresentationFormat>Widescreen</PresentationFormat>
  <Paragraphs>474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Trebuchet MS</vt:lpstr>
      <vt:lpstr>Wingdings 3</vt:lpstr>
      <vt:lpstr>Facet</vt:lpstr>
      <vt:lpstr>Classes</vt:lpstr>
      <vt:lpstr>Why write classes?</vt:lpstr>
      <vt:lpstr>Similarities with other languages</vt:lpstr>
      <vt:lpstr>Encapsulation</vt:lpstr>
      <vt:lpstr>The alternative to grouping…</vt:lpstr>
      <vt:lpstr>What should be a class?</vt:lpstr>
      <vt:lpstr>What should or could be a class?</vt:lpstr>
      <vt:lpstr>Even a simple program is a lot of files…</vt:lpstr>
      <vt:lpstr>Class basics</vt:lpstr>
      <vt:lpstr>Access Levels</vt:lpstr>
      <vt:lpstr>Key functions in a class</vt:lpstr>
      <vt:lpstr>Constructors</vt:lpstr>
      <vt:lpstr>Constructors - Usage</vt:lpstr>
      <vt:lpstr>Constructors</vt:lpstr>
      <vt:lpstr>Default Constructors</vt:lpstr>
      <vt:lpstr>Quick detour - Default Parameters</vt:lpstr>
      <vt:lpstr>Why must you have a default constructor?</vt:lpstr>
      <vt:lpstr>Class objects and the new keyword</vt:lpstr>
      <vt:lpstr>Structures</vt:lpstr>
      <vt:lpstr>Class vs Struct</vt:lpstr>
      <vt:lpstr>Writing Classes</vt:lpstr>
      <vt:lpstr>Writing classes</vt:lpstr>
      <vt:lpstr>What is “this”</vt:lpstr>
      <vt:lpstr>Why this-&gt; and not this.? (aka Why is C++ different than Java?)</vt:lpstr>
      <vt:lpstr>Two files – good practice</vt:lpstr>
      <vt:lpstr>More that you can do with classes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Fox</dc:creator>
  <cp:lastModifiedBy>joshuafox@ufl.edu</cp:lastModifiedBy>
  <cp:revision>231</cp:revision>
  <dcterms:created xsi:type="dcterms:W3CDTF">2018-05-22T16:53:14Z</dcterms:created>
  <dcterms:modified xsi:type="dcterms:W3CDTF">2020-09-08T16:48:38Z</dcterms:modified>
</cp:coreProperties>
</file>